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824" r:id="rId3"/>
    <p:sldId id="769" r:id="rId4"/>
    <p:sldId id="799" r:id="rId5"/>
    <p:sldId id="796" r:id="rId6"/>
    <p:sldId id="829" r:id="rId7"/>
    <p:sldId id="259" r:id="rId8"/>
    <p:sldId id="808" r:id="rId9"/>
    <p:sldId id="811" r:id="rId10"/>
    <p:sldId id="777" r:id="rId11"/>
    <p:sldId id="741" r:id="rId12"/>
    <p:sldId id="812" r:id="rId13"/>
    <p:sldId id="813" r:id="rId14"/>
    <p:sldId id="816" r:id="rId15"/>
    <p:sldId id="817" r:id="rId16"/>
    <p:sldId id="818" r:id="rId17"/>
    <p:sldId id="819" r:id="rId18"/>
    <p:sldId id="820" r:id="rId19"/>
    <p:sldId id="821" r:id="rId20"/>
    <p:sldId id="782" r:id="rId21"/>
    <p:sldId id="760" r:id="rId22"/>
    <p:sldId id="746" r:id="rId23"/>
    <p:sldId id="761" r:id="rId24"/>
    <p:sldId id="830" r:id="rId25"/>
    <p:sldId id="831" r:id="rId26"/>
    <p:sldId id="832" r:id="rId27"/>
    <p:sldId id="751" r:id="rId28"/>
    <p:sldId id="827" r:id="rId29"/>
    <p:sldId id="814" r:id="rId30"/>
    <p:sldId id="809" r:id="rId31"/>
    <p:sldId id="810" r:id="rId32"/>
    <p:sldId id="815" r:id="rId33"/>
    <p:sldId id="783" r:id="rId34"/>
    <p:sldId id="268" r:id="rId35"/>
    <p:sldId id="740" r:id="rId36"/>
    <p:sldId id="786" r:id="rId37"/>
    <p:sldId id="822" r:id="rId38"/>
    <p:sldId id="797" r:id="rId39"/>
    <p:sldId id="798" r:id="rId40"/>
    <p:sldId id="258" r:id="rId41"/>
    <p:sldId id="828" r:id="rId42"/>
    <p:sldId id="805" r:id="rId43"/>
    <p:sldId id="806" r:id="rId44"/>
    <p:sldId id="826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2F2F2"/>
    <a:srgbClr val="54823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DC574-4D7B-460E-BF03-3477A9A691C0}" type="datetimeFigureOut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04DD3-9168-402F-A655-0C9E484ED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57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0C10B9-B5E4-463D-A394-35CBAB61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446A68D-0CE7-486F-A667-0CB250657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DFBF51-5BC1-47FA-A80A-12797A20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33C-283A-42CE-9E87-43CF8E171AE1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A83E8C-D698-4883-BD4E-3B8314B5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0B463D-D339-4C7A-A7F9-47F95F42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7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CD6B69-76BA-44D6-91A9-C085CC8B3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383AE-C26B-4A43-B250-E81476886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075F97-88DB-4BAB-91ED-137C4421D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1024-128D-4E89-91CD-A48ED1E3E158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B6CB16-9AC0-4B9C-833A-895821434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488420-3B9C-4DE0-9090-9B19283CC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9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CFF4334-F0E3-4DA7-8C64-B309779FFF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928C15-93E2-4E70-B105-97D7AD185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CF4F71-1B90-47FA-80BE-E4333D886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4F62-9CD3-4FAA-BC84-84199889EDC3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2905C0-07AA-45A4-8FCA-13EB67466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269972-7D1D-40E4-9CC8-1F305FBD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91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8530F1-DDAE-49E1-A694-CBB4F081C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C8DB95-634B-4E17-B987-308982D2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C0F84D-1F73-4818-9DA9-FD8BA88A7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7D1F2-8527-4140-A0F5-90ABD49796F2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5D476C-DDE3-41CE-BFD8-5D2B81EB7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BEF19-723C-4152-A90E-0676FFCB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39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49F3C2-6CEA-475A-A086-CADAE898B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1FFF3E-2F4A-495A-AFCC-27902C01B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390534-B992-4A0C-A2D3-978F9629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5615-789C-489E-B79E-EF4D36DBFC03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A95CED-DCCD-4024-9C30-D4278B723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275DFD-35B8-4409-9084-108CC718E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50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11EEB8-D20E-4E54-99DA-7929B3E87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1FDF8F-FB5B-4F70-9D09-485059198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B2DE38-98EE-4E7F-A54B-0B4BE6497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23472B-FCC7-46C7-BFD9-7A2521A82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589A-7E35-417B-B895-BC259C6DC72C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79818A-DD76-456D-9AB6-C1637969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CBC27-599A-4D04-9121-78A834F0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92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D8F18F-1305-4DCE-8265-F112F6C8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E2E4C6-4E6E-428B-9AD4-80DDD5F24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642E2A-39E7-4728-8E3B-60622FA7D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151BCD6-325A-4A52-8F63-BD77BAA9E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2A1969A-D76C-4DAA-B0E6-E50CEC3077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4B02FC4-30B2-48A3-BF07-A19F27C2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434FD-654D-4DC3-8291-71CD94C62A40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3954F8-C186-4E36-B4BE-2CA93FE1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5E4E9E4-6344-40CB-ADF5-CEE9B39DA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6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DB7E67-C081-4E9B-BB76-D61B5F163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3447856-600D-4626-8F93-59C520DB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8B5A-8C6F-4A59-ABD2-07CC89471B59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14FD5BC-07EF-4AE1-8D56-B8555F681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CC6D76-A4FA-4C48-BABF-7D1F3216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3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8BE6E90-3310-437D-A9FD-07AD48C7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F3143-D3C3-49C0-BB3E-E35A2C9B7515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9E9A9DC-600D-4362-921E-AB4B09371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A55601-5F63-4F00-84FD-CBD1B1A9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42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4F042-F562-4DF7-9F22-00135505C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65E7DE-1736-46FC-AA16-FFA243C57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61B2AC4-0701-4571-AC34-60D891239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6818DD-E780-455B-9AAA-42407D17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C4D38-333E-4328-A1DB-5F5403EA228D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05198-3D70-465D-B0DC-0F7BBE57C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2AC0D6-C30C-4B75-92DE-73279B2F4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60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2A18E-E72B-4BA7-A8A2-CB16740C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54EC28-E4EB-4721-A114-17FD0F716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A88206-FC97-4E94-A7FA-4A1B1606A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C4B181-F1EF-4E96-AF07-7C935B39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D23F6-D7BF-4289-9ABE-FF271CF84E49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88DBB5-AE6E-4066-8DB6-5B2B2EA2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EF84C9-A487-43D0-8883-992E956CD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52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944476B-C904-4A5F-86DD-37C680B4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AE8391-C54F-45B1-B4DB-2A7D7416A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70F581-A2D7-4285-8088-420BEFA6E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2FCC9-39B4-44CD-83B9-17E82F86801D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838A36-8C4C-4BA6-99F9-33FC9E7C6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7FC075-1F79-4189-B826-8734C2DB6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9105F-61E4-40F5-B797-21FEF35428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45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hyperlink" Target="https://gibuu.hepforge.org/trac/wiki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uwro.github.io/user-guide" TargetMode="External"/><Relationship Id="rId11" Type="http://schemas.openxmlformats.org/officeDocument/2006/relationships/image" Target="../media/image28.png"/><Relationship Id="rId5" Type="http://schemas.openxmlformats.org/officeDocument/2006/relationships/hyperlink" Target="http://www.genie-mc.org/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6774990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1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50.png"/><Relationship Id="rId4" Type="http://schemas.openxmlformats.org/officeDocument/2006/relationships/hyperlink" Target="http://www.talys.eu/hom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0.png"/><Relationship Id="rId3" Type="http://schemas.openxmlformats.org/officeDocument/2006/relationships/image" Target="../media/image700.png"/><Relationship Id="rId7" Type="http://schemas.openxmlformats.org/officeDocument/2006/relationships/image" Target="../media/image7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0.png"/><Relationship Id="rId4" Type="http://schemas.openxmlformats.org/officeDocument/2006/relationships/image" Target="../media/image710.png"/><Relationship Id="rId9" Type="http://schemas.openxmlformats.org/officeDocument/2006/relationships/image" Target="../media/image7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51.pn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79.jp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ys.eu/" TargetMode="External"/><Relationship Id="rId2" Type="http://schemas.openxmlformats.org/officeDocument/2006/relationships/hyperlink" Target="http://www.talys.eu/hom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aps.org/rmp/abstract/10.1103/RevModPhys.80.189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.org/doi/10.1126/science.1156675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journals.aps.org/rmp/abstract/10.1103/RevModPhys.80.18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.org/doi/10.1126/science.1156675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journals.aps.org/rmp/abstract/10.1103/RevModPhys.80.189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6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zenodo.org/record/6774990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.png"/><Relationship Id="rId4" Type="http://schemas.openxmlformats.org/officeDocument/2006/relationships/image" Target="../media/image3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ECCD7C-7DB9-4362-A80C-FD4487A18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729" y="2136374"/>
            <a:ext cx="11573435" cy="858078"/>
          </a:xfrm>
          <a:noFill/>
        </p:spPr>
        <p:txBody>
          <a:bodyPr>
            <a:noAutofit/>
          </a:bodyPr>
          <a:lstStyle/>
          <a:p>
            <a:r>
              <a:rPr lang="en-US" altLang="zh-CN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Overview on Neutrino Interactions</a:t>
            </a:r>
            <a:endParaRPr lang="zh-CN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402F0B-6923-4DD4-9714-4AB95725A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836" y="3363784"/>
            <a:ext cx="10076330" cy="1596991"/>
          </a:xfrm>
          <a:noFill/>
        </p:spPr>
        <p:txBody>
          <a:bodyPr>
            <a:normAutofit/>
          </a:bodyPr>
          <a:lstStyle/>
          <a:p>
            <a:r>
              <a:rPr lang="en-US" altLang="zh-CN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Jie Cheng </a:t>
            </a:r>
            <a:r>
              <a:rPr lang="zh-CN" alt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程捷</a:t>
            </a:r>
            <a:endParaRPr lang="en-US" altLang="zh-CN" sz="28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altLang="zh-CN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</a:t>
            </a:r>
            <a:r>
              <a:rPr lang="zh-CN" alt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China</a:t>
            </a:r>
            <a:r>
              <a:rPr lang="zh-CN" alt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Electric</a:t>
            </a:r>
            <a:r>
              <a:rPr lang="zh-CN" alt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Power</a:t>
            </a:r>
            <a:r>
              <a:rPr lang="zh-CN" altLang="en-US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University (NCEPU)</a:t>
            </a:r>
          </a:p>
          <a:p>
            <a:r>
              <a:rPr lang="en-US" altLang="zh-CN" sz="28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2024/4/29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E03A314-5B63-4089-BDA2-635BEB96D941}"/>
              </a:ext>
            </a:extLst>
          </p:cNvPr>
          <p:cNvSpPr txBox="1"/>
          <p:nvPr/>
        </p:nvSpPr>
        <p:spPr>
          <a:xfrm>
            <a:off x="9478720" y="6434238"/>
            <a:ext cx="316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chemeClr val="bg2">
                    <a:lumMod val="25000"/>
                  </a:schemeClr>
                </a:solidFill>
              </a:rPr>
              <a:t>chengjie@ncepu.edu.cn</a:t>
            </a:r>
            <a:endParaRPr lang="zh-CN" altLang="en-US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E8D33EE-A48A-48E6-8C28-63A2937B4A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40"/>
          <a:stretch/>
        </p:blipFill>
        <p:spPr>
          <a:xfrm>
            <a:off x="10672672" y="5136698"/>
            <a:ext cx="1323508" cy="12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2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3C882D-4E14-4BBE-B83A-5570104CE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15" y="1272692"/>
            <a:ext cx="5547262" cy="27940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CD3C8C2-1C1D-4F11-9151-5FE505DCD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534" y="1272691"/>
            <a:ext cx="5681524" cy="31686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02BD06A-DEB6-4BF3-B055-1AC76FE45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908" y="1015374"/>
            <a:ext cx="3999150" cy="80727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Neutrino Generators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AE7A1-8311-4C86-917B-78CB7BDAA6E0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8A566C-3DB1-C7EE-EAD2-1B3353933EDE}"/>
              </a:ext>
            </a:extLst>
          </p:cNvPr>
          <p:cNvSpPr txBox="1">
            <a:spLocks/>
          </p:cNvSpPr>
          <p:nvPr/>
        </p:nvSpPr>
        <p:spPr>
          <a:xfrm>
            <a:off x="626406" y="796955"/>
            <a:ext cx="10725150" cy="5188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" charset="0"/>
                <a:hlinkClick r:id="rId5"/>
              </a:rPr>
              <a:t>GENIE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" charset="0"/>
              </a:rPr>
              <a:t>/</a:t>
            </a:r>
            <a:r>
              <a:rPr kumimoji="1" lang="en-US" altLang="zh-CN" sz="1600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" charset="0"/>
                <a:hlinkClick r:id="rId6"/>
              </a:rPr>
              <a:t>NuWro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" charset="0"/>
              </a:rPr>
              <a:t>/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" charset="0"/>
                <a:hlinkClick r:id="rId7"/>
              </a:rPr>
              <a:t>GiBUU</a:t>
            </a:r>
            <a:r>
              <a:rPr kumimoji="1"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" charset="0"/>
              </a:rPr>
              <a:t>/NEUT</a:t>
            </a:r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" charset="0"/>
              </a:rPr>
              <a:t>: generate interactions of neutrinos</a:t>
            </a:r>
          </a:p>
          <a:p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pPr marL="0" indent="0">
              <a:buNone/>
            </a:pPr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E5917CB-1B30-4446-6A65-B6BF9D4A9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D9003A8-4718-472C-B48C-95DE2D0F53E8}"/>
              </a:ext>
            </a:extLst>
          </p:cNvPr>
          <p:cNvSpPr txBox="1"/>
          <p:nvPr/>
        </p:nvSpPr>
        <p:spPr>
          <a:xfrm>
            <a:off x="9982200" y="1775148"/>
            <a:ext cx="202491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00" dirty="0">
                <a:highlight>
                  <a:srgbClr val="FFFF00"/>
                </a:highlight>
              </a:rPr>
              <a:t>Ulrich Mosel and Kai </a:t>
            </a:r>
            <a:r>
              <a:rPr lang="en-US" altLang="zh-CN" sz="700" dirty="0" err="1">
                <a:highlight>
                  <a:srgbClr val="FFFF00"/>
                </a:highlight>
              </a:rPr>
              <a:t>Gallmeister</a:t>
            </a:r>
            <a:r>
              <a:rPr lang="en-US" altLang="zh-CN" sz="700" dirty="0">
                <a:highlight>
                  <a:srgbClr val="FFFF00"/>
                </a:highlight>
              </a:rPr>
              <a:t> @ NUINT24 </a:t>
            </a:r>
            <a:endParaRPr lang="zh-CN" altLang="en-US" sz="700" dirty="0">
              <a:highlight>
                <a:srgbClr val="FFFF00"/>
              </a:highlight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64D297E-E06B-45FD-863C-92F515B7A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0" y="3745352"/>
            <a:ext cx="5490358" cy="297612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94DA872-3C78-4532-850C-9B8BB1BD2616}"/>
              </a:ext>
            </a:extLst>
          </p:cNvPr>
          <p:cNvSpPr txBox="1"/>
          <p:nvPr/>
        </p:nvSpPr>
        <p:spPr>
          <a:xfrm>
            <a:off x="4534272" y="3861542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highlight>
                  <a:srgbClr val="FFFF00"/>
                </a:highlight>
              </a:rPr>
              <a:t>Jan T. Sobczyk @ NUINT24 </a:t>
            </a:r>
            <a:endParaRPr lang="zh-CN" altLang="en-US" sz="800" dirty="0">
              <a:highlight>
                <a:srgbClr val="FFFF00"/>
              </a:highlight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C74CB9AE-5C88-4AB6-A636-7E20F0F8B6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64" y="1272691"/>
            <a:ext cx="1273313" cy="15695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F8387359-9BC0-438F-B8BE-46BB15EBAFD7}"/>
              </a:ext>
            </a:extLst>
          </p:cNvPr>
          <p:cNvSpPr txBox="1"/>
          <p:nvPr/>
        </p:nvSpPr>
        <p:spPr>
          <a:xfrm>
            <a:off x="3381746" y="1338139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highlight>
                  <a:srgbClr val="FFFF00"/>
                </a:highlight>
              </a:rPr>
              <a:t>Marco </a:t>
            </a:r>
            <a:r>
              <a:rPr lang="en-US" altLang="zh-CN" sz="800" dirty="0" err="1">
                <a:highlight>
                  <a:srgbClr val="FFFF00"/>
                </a:highlight>
              </a:rPr>
              <a:t>Roda</a:t>
            </a:r>
            <a:r>
              <a:rPr lang="en-US" altLang="zh-CN" sz="800" dirty="0">
                <a:highlight>
                  <a:srgbClr val="FFFF00"/>
                </a:highlight>
              </a:rPr>
              <a:t> @ NUINT24</a:t>
            </a:r>
            <a:endParaRPr lang="zh-CN" altLang="en-US" sz="800" dirty="0">
              <a:highlight>
                <a:srgbClr val="FFFF00"/>
              </a:highlight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521BE4B8-8E86-42B5-A859-42038D7548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7296" y="3778597"/>
            <a:ext cx="5631999" cy="2869581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925FC46-1BF6-4B3A-BEF3-63AFD3701675}"/>
              </a:ext>
            </a:extLst>
          </p:cNvPr>
          <p:cNvSpPr txBox="1"/>
          <p:nvPr/>
        </p:nvSpPr>
        <p:spPr>
          <a:xfrm>
            <a:off x="9444893" y="3789197"/>
            <a:ext cx="250269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00" dirty="0">
                <a:highlight>
                  <a:srgbClr val="FFFF00"/>
                </a:highlight>
              </a:rPr>
              <a:t>Patrick Stowell @ NUINT24 </a:t>
            </a:r>
            <a:endParaRPr lang="zh-CN" altLang="en-US" sz="800" dirty="0">
              <a:highlight>
                <a:srgbClr val="FFFF00"/>
              </a:highlight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F0DEECD6-EF7E-4045-8198-D9C3178C2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7297" y="3801816"/>
            <a:ext cx="2602366" cy="45574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6945340D-B17A-485D-B0E4-756DB6AE5D9E}"/>
              </a:ext>
            </a:extLst>
          </p:cNvPr>
          <p:cNvSpPr txBox="1"/>
          <p:nvPr/>
        </p:nvSpPr>
        <p:spPr>
          <a:xfrm>
            <a:off x="427110" y="6101593"/>
            <a:ext cx="114221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00FF"/>
                </a:solidFill>
              </a:rPr>
              <a:t>We are working on the latest versions of GENIE, </a:t>
            </a:r>
            <a:r>
              <a:rPr lang="en-US" altLang="zh-CN" sz="1800" b="1" dirty="0" err="1">
                <a:solidFill>
                  <a:srgbClr val="0000FF"/>
                </a:solidFill>
              </a:rPr>
              <a:t>NuWro</a:t>
            </a:r>
            <a:r>
              <a:rPr lang="en-US" altLang="zh-CN" sz="1800" b="1" dirty="0">
                <a:solidFill>
                  <a:srgbClr val="0000FF"/>
                </a:solidFill>
              </a:rPr>
              <a:t>, GiBUU, NEUT, </a:t>
            </a:r>
            <a:r>
              <a:rPr lang="en-US" altLang="zh-CN" b="1" dirty="0">
                <a:solidFill>
                  <a:srgbClr val="0000FF"/>
                </a:solidFill>
              </a:rPr>
              <a:t>and integrating them into the JUNO offline software framework.</a:t>
            </a:r>
            <a:endParaRPr lang="zh-CN" altLang="en-US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6" grpId="0"/>
      <p:bldP spid="30" grpId="0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Neutrino Generator Models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99F5B-BA56-4E0C-BBC3-16D07B9B31C5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23E8A4-8F9D-459A-8447-81C059BA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4" y="1072056"/>
            <a:ext cx="8046094" cy="45864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519B013-59ED-45AE-9E72-E9DA4F1E12B2}"/>
              </a:ext>
            </a:extLst>
          </p:cNvPr>
          <p:cNvSpPr/>
          <p:nvPr/>
        </p:nvSpPr>
        <p:spPr>
          <a:xfrm>
            <a:off x="5651938" y="1931276"/>
            <a:ext cx="543910" cy="18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D179BB-0F68-437B-AE9E-8FDC6A0C689C}"/>
              </a:ext>
            </a:extLst>
          </p:cNvPr>
          <p:cNvSpPr txBox="1"/>
          <p:nvPr/>
        </p:nvSpPr>
        <p:spPr>
          <a:xfrm>
            <a:off x="528145" y="796955"/>
            <a:ext cx="77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Summary of the main features of models used in early and recent stages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993FA23-8A8A-434B-828E-CFB296DD1C94}"/>
              </a:ext>
            </a:extLst>
          </p:cNvPr>
          <p:cNvSpPr txBox="1"/>
          <p:nvPr/>
        </p:nvSpPr>
        <p:spPr>
          <a:xfrm>
            <a:off x="8610600" y="1155045"/>
            <a:ext cx="3243565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</a:rPr>
              <a:t>BRRFG: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relativistic Fermi gas model with “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</a:rPr>
              <a:t>Bodek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-Ritchie” modifications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</a:rPr>
              <a:t>LFG: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local Fermi gas model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</a:rPr>
              <a:t>SF: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spectral function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0.99 GeV: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deuterium measurements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1.35 GeV: </a:t>
            </a:r>
            <a:r>
              <a:rPr lang="en-US" altLang="zh-CN" sz="1600" dirty="0" err="1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MiniBooNE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 neutrino QE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</a:rPr>
              <a:t>TEM: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Transverse Enhancement model for 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2p2h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EP: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Empirical model for </a:t>
            </a:r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2p2h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Ref.[43]: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Phys. Rev. D 79, 053003 (2009)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1983B5-DBE6-4949-BC8E-863A8DD54688}"/>
              </a:ext>
            </a:extLst>
          </p:cNvPr>
          <p:cNvSpPr txBox="1"/>
          <p:nvPr/>
        </p:nvSpPr>
        <p:spPr>
          <a:xfrm>
            <a:off x="4422227" y="1326537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for QE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1156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Neutrino Generator Models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DBA0E-C20B-4C10-8005-C535DF6341EC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F23E8A4-8F9D-459A-8447-81C059BA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4" y="1072056"/>
            <a:ext cx="8046094" cy="45864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519B013-59ED-45AE-9E72-E9DA4F1E12B2}"/>
              </a:ext>
            </a:extLst>
          </p:cNvPr>
          <p:cNvSpPr/>
          <p:nvPr/>
        </p:nvSpPr>
        <p:spPr>
          <a:xfrm>
            <a:off x="5651938" y="1931276"/>
            <a:ext cx="543910" cy="18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D179BB-0F68-437B-AE9E-8FDC6A0C689C}"/>
              </a:ext>
            </a:extLst>
          </p:cNvPr>
          <p:cNvSpPr txBox="1"/>
          <p:nvPr/>
        </p:nvSpPr>
        <p:spPr>
          <a:xfrm>
            <a:off x="528145" y="796955"/>
            <a:ext cx="778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Summary of the main features of models used in early and recent stages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C65AFC4-5B55-4534-8B29-C9F9E2A6BC25}"/>
              </a:ext>
            </a:extLst>
          </p:cNvPr>
          <p:cNvSpPr txBox="1"/>
          <p:nvPr/>
        </p:nvSpPr>
        <p:spPr>
          <a:xfrm>
            <a:off x="538652" y="5568671"/>
            <a:ext cx="11315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All processes are included, new models primarily focus on variations related to QE and do not fully explore variations related to RES, COH, and DIS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Plan to include </a:t>
            </a:r>
            <a:r>
              <a:rPr lang="en-US" altLang="zh-CN" dirty="0" err="1"/>
              <a:t>GiBUU</a:t>
            </a:r>
            <a:r>
              <a:rPr lang="en-US" altLang="zh-CN" dirty="0"/>
              <a:t> and NEUT in our calculation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E1983B5-DBE6-4949-BC8E-863A8DD54688}"/>
              </a:ext>
            </a:extLst>
          </p:cNvPr>
          <p:cNvSpPr txBox="1"/>
          <p:nvPr/>
        </p:nvSpPr>
        <p:spPr>
          <a:xfrm>
            <a:off x="4422227" y="1326537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for QE</a:t>
            </a:r>
            <a:endParaRPr lang="zh-CN" altLang="en-US" sz="1200" dirty="0"/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7D6F62FE-69FC-448F-A037-6C7BDAD86A1A}"/>
              </a:ext>
            </a:extLst>
          </p:cNvPr>
          <p:cNvSpPr/>
          <p:nvPr/>
        </p:nvSpPr>
        <p:spPr>
          <a:xfrm>
            <a:off x="337834" y="3807724"/>
            <a:ext cx="8046094" cy="1760948"/>
          </a:xfrm>
          <a:prstGeom prst="round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682752-22BF-4B08-B6F5-35A62DB48743}"/>
              </a:ext>
            </a:extLst>
          </p:cNvPr>
          <p:cNvSpPr txBox="1"/>
          <p:nvPr/>
        </p:nvSpPr>
        <p:spPr>
          <a:xfrm>
            <a:off x="8594625" y="3633312"/>
            <a:ext cx="325954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b="1" dirty="0">
                <a:solidFill>
                  <a:schemeClr val="dk1"/>
                </a:solidFill>
              </a:rPr>
              <a:t>Validated with </a:t>
            </a:r>
            <a:r>
              <a:rPr lang="en-US" altLang="zh-CN" sz="1600" b="1" dirty="0" err="1"/>
              <a:t>MINERvA</a:t>
            </a:r>
            <a:r>
              <a:rPr lang="en-US" altLang="zh-CN" sz="1600" b="1" dirty="0"/>
              <a:t>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>
                <a:hlinkClick r:id="rId3"/>
              </a:rPr>
              <a:t>https://zenodo.org/records/6774990</a:t>
            </a:r>
            <a:endParaRPr lang="en-US" altLang="zh-CN" sz="1400" b="1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1600" b="0" dirty="0"/>
              <a:t>Investigate the impact of different generators, nuclear model, FSI models on the prediction</a:t>
            </a:r>
            <a:endParaRPr lang="zh-CN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964782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03F9DE-CCDD-4707-9B4D-43555F616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847" y="3508020"/>
            <a:ext cx="3487139" cy="292981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NC Cross-section and Event Rate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77919-69E4-4C64-9AFC-5777A9EB8A2C}" type="datetime1">
              <a:rPr lang="zh-CN" altLang="en-US" smtClean="0"/>
              <a:t>2024/4/29</a:t>
            </a:fld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519B013-59ED-45AE-9E72-E9DA4F1E12B2}"/>
              </a:ext>
            </a:extLst>
          </p:cNvPr>
          <p:cNvSpPr/>
          <p:nvPr/>
        </p:nvSpPr>
        <p:spPr>
          <a:xfrm>
            <a:off x="5651938" y="1931276"/>
            <a:ext cx="543910" cy="18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29BD86-817F-420B-8DD4-688BC66E7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59" y="594748"/>
            <a:ext cx="7709447" cy="44966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00D1AD-6B94-4960-BDCF-7E269800B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965" y="689067"/>
            <a:ext cx="3318642" cy="292997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F7936CA-2E8E-4381-8CB0-1F40590E0C04}"/>
              </a:ext>
            </a:extLst>
          </p:cNvPr>
          <p:cNvSpPr txBox="1"/>
          <p:nvPr/>
        </p:nvSpPr>
        <p:spPr>
          <a:xfrm>
            <a:off x="10473564" y="6103354"/>
            <a:ext cx="19890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Energy transfer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CC98D2-9807-4050-BB00-42653EC2ADCF}"/>
              </a:ext>
            </a:extLst>
          </p:cNvPr>
          <p:cNvSpPr txBox="1"/>
          <p:nvPr/>
        </p:nvSpPr>
        <p:spPr>
          <a:xfrm>
            <a:off x="2561415" y="1935535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C00000"/>
                </a:solidFill>
              </a:rPr>
              <a:t>LFG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0CA00A95-C768-43FA-8DFE-8AF6FE7755D4}"/>
              </a:ext>
            </a:extLst>
          </p:cNvPr>
          <p:cNvCxnSpPr>
            <a:cxnSpLocks/>
          </p:cNvCxnSpPr>
          <p:nvPr/>
        </p:nvCxnSpPr>
        <p:spPr>
          <a:xfrm flipH="1" flipV="1">
            <a:off x="2367460" y="1958863"/>
            <a:ext cx="363236" cy="8523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A6E61AB-7C50-42F7-931E-3B5500596252}"/>
              </a:ext>
            </a:extLst>
          </p:cNvPr>
          <p:cNvCxnSpPr>
            <a:cxnSpLocks/>
          </p:cNvCxnSpPr>
          <p:nvPr/>
        </p:nvCxnSpPr>
        <p:spPr>
          <a:xfrm flipH="1">
            <a:off x="2304156" y="2044097"/>
            <a:ext cx="383870" cy="2562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DA348CEE-DA79-44AE-ACBE-77D27682D941}"/>
              </a:ext>
            </a:extLst>
          </p:cNvPr>
          <p:cNvSpPr txBox="1"/>
          <p:nvPr/>
        </p:nvSpPr>
        <p:spPr>
          <a:xfrm>
            <a:off x="2554303" y="2193877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</a:rPr>
              <a:t>BRRFG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0D4EE20A-0557-4115-9D22-F5E2572E9B25}"/>
              </a:ext>
            </a:extLst>
          </p:cNvPr>
          <p:cNvCxnSpPr>
            <a:cxnSpLocks/>
          </p:cNvCxnSpPr>
          <p:nvPr/>
        </p:nvCxnSpPr>
        <p:spPr>
          <a:xfrm flipH="1" flipV="1">
            <a:off x="2302841" y="2129332"/>
            <a:ext cx="385185" cy="17097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59C64020-1D22-469D-A478-77658EAC8AC2}"/>
              </a:ext>
            </a:extLst>
          </p:cNvPr>
          <p:cNvSpPr txBox="1"/>
          <p:nvPr/>
        </p:nvSpPr>
        <p:spPr>
          <a:xfrm>
            <a:off x="2587689" y="239536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7030A0"/>
                </a:solidFill>
              </a:rPr>
              <a:t>SF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516B2DD7-B1BD-4AD9-BD9C-1412E96AF0E9}"/>
              </a:ext>
            </a:extLst>
          </p:cNvPr>
          <p:cNvCxnSpPr>
            <a:cxnSpLocks/>
          </p:cNvCxnSpPr>
          <p:nvPr/>
        </p:nvCxnSpPr>
        <p:spPr>
          <a:xfrm flipH="1" flipV="1">
            <a:off x="2302841" y="2501654"/>
            <a:ext cx="385185" cy="5699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1319B734-7FE2-4735-914A-73666E35810B}"/>
              </a:ext>
            </a:extLst>
          </p:cNvPr>
          <p:cNvSpPr txBox="1"/>
          <p:nvPr/>
        </p:nvSpPr>
        <p:spPr>
          <a:xfrm>
            <a:off x="291663" y="5318847"/>
            <a:ext cx="8318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Model variations regarding the </a:t>
            </a:r>
            <a:r>
              <a:rPr lang="en-US" altLang="zh-CN" dirty="0">
                <a:solidFill>
                  <a:srgbClr val="C00000"/>
                </a:solidFill>
              </a:rPr>
              <a:t>initial</a:t>
            </a:r>
            <a:r>
              <a:rPr lang="en-US" altLang="zh-CN" dirty="0"/>
              <a:t> interactions: </a:t>
            </a:r>
            <a:r>
              <a:rPr lang="en-US" altLang="zh-CN" dirty="0">
                <a:solidFill>
                  <a:srgbClr val="C00000"/>
                </a:solidFill>
              </a:rPr>
              <a:t>a systematic uncertainty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QE and </a:t>
            </a:r>
            <a:r>
              <a:rPr lang="en-US" altLang="zh-CN" i="1" dirty="0"/>
              <a:t>2p2h</a:t>
            </a:r>
            <a:r>
              <a:rPr lang="en-US" altLang="zh-CN" dirty="0"/>
              <a:t> events: </a:t>
            </a:r>
            <a:r>
              <a:rPr lang="en-US" altLang="zh-CN" dirty="0">
                <a:solidFill>
                  <a:srgbClr val="C00000"/>
                </a:solidFill>
              </a:rPr>
              <a:t>~99% </a:t>
            </a:r>
            <a:r>
              <a:rPr lang="en-US" altLang="zh-CN" dirty="0"/>
              <a:t>of the NC background in the searches </a:t>
            </a:r>
            <a:r>
              <a:rPr lang="en-US" altLang="zh-CN" dirty="0">
                <a:solidFill>
                  <a:srgbClr val="C00000"/>
                </a:solidFill>
              </a:rPr>
              <a:t>for IBD signals below 100 MeV visible energy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4745AAB-382A-4EB1-AF0B-D3099F27BF5F}"/>
              </a:ext>
            </a:extLst>
          </p:cNvPr>
          <p:cNvSpPr txBox="1"/>
          <p:nvPr/>
        </p:nvSpPr>
        <p:spPr>
          <a:xfrm>
            <a:off x="8458199" y="489977"/>
            <a:ext cx="6231320" cy="364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-apple-system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 2404.07429</a:t>
            </a:r>
          </a:p>
        </p:txBody>
      </p:sp>
    </p:spTree>
    <p:extLst>
      <p:ext uri="{BB962C8B-B14F-4D97-AF65-F5344CB8AC3E}">
        <p14:creationId xmlns:p14="http://schemas.microsoft.com/office/powerpoint/2010/main" val="177711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TALYS-based Deexcitation Model of Residual Nucleus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30CF-F471-4247-B470-ED014725A93C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CF9E79-56CD-4608-94EC-9DEA233C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9" y="796955"/>
            <a:ext cx="4648250" cy="55100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373F79F-DF75-429F-A8BA-108A28C0F1BC}"/>
              </a:ext>
            </a:extLst>
          </p:cNvPr>
          <p:cNvSpPr txBox="1"/>
          <p:nvPr/>
        </p:nvSpPr>
        <p:spPr>
          <a:xfrm>
            <a:off x="4934608" y="851332"/>
            <a:ext cx="6755524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000"/>
              </a:lnSpc>
              <a:spcAft>
                <a:spcPts val="600"/>
              </a:spcAft>
              <a:buAutoNum type="arabicPeriod"/>
            </a:pPr>
            <a:r>
              <a:rPr lang="en-US" altLang="zh-CN" sz="2000" b="1" dirty="0">
                <a:sym typeface="Wingdings" panose="05000000000000000000" pitchFamily="2" charset="2"/>
              </a:rPr>
              <a:t>Simple shell model  </a:t>
            </a:r>
            <a:r>
              <a:rPr lang="en-US" altLang="zh-CN" sz="2000" b="1" dirty="0"/>
              <a:t>Status of the residual nuclei </a:t>
            </a:r>
          </a:p>
          <a:p>
            <a:endParaRPr lang="en-US" altLang="zh-CN" b="1" dirty="0">
              <a:sym typeface="Wingdings" panose="05000000000000000000" pitchFamily="2" charset="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9AC4020-43E6-4E99-9E48-BE1368B6E712}"/>
              </a:ext>
            </a:extLst>
          </p:cNvPr>
          <p:cNvSpPr txBox="1"/>
          <p:nvPr/>
        </p:nvSpPr>
        <p:spPr>
          <a:xfrm>
            <a:off x="5423995" y="1154155"/>
            <a:ext cx="2729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Phys. Rev. D 67 (2003) 076007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6337B42-C3C6-4385-A7C0-6420EDA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47" y="3270235"/>
            <a:ext cx="2166716" cy="157766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2D37007-5713-4F1E-8B2C-BE6F29ABB953}"/>
              </a:ext>
            </a:extLst>
          </p:cNvPr>
          <p:cNvSpPr/>
          <p:nvPr/>
        </p:nvSpPr>
        <p:spPr>
          <a:xfrm>
            <a:off x="23646" y="2585545"/>
            <a:ext cx="4732333" cy="2751083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101C17B-9E24-461C-A1F5-E2EB84603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202" y="2299581"/>
            <a:ext cx="6541861" cy="2470575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DA608DE-C4A0-4F62-B44B-E8D01609A917}"/>
              </a:ext>
            </a:extLst>
          </p:cNvPr>
          <p:cNvSpPr txBox="1"/>
          <p:nvPr/>
        </p:nvSpPr>
        <p:spPr>
          <a:xfrm>
            <a:off x="5250885" y="4832191"/>
            <a:ext cx="63840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400" i="1" dirty="0">
                <a:solidFill>
                  <a:srgbClr val="C00000"/>
                </a:solidFill>
                <a:ea typeface="微软雅黑" panose="020B0503020204020204" pitchFamily="34" charset="-122"/>
              </a:rPr>
              <a:t>Assume each neutron or proton has same </a:t>
            </a:r>
            <a:r>
              <a:rPr kumimoji="1" lang="en-US" altLang="zh-CN" sz="1400" i="1" dirty="0">
                <a:solidFill>
                  <a:srgbClr val="C00000"/>
                </a:solidFill>
                <a:ea typeface="微软雅黑" panose="020B0503020204020204" pitchFamily="34" charset="-122"/>
                <a:cs typeface="Times" charset="0"/>
              </a:rPr>
              <a:t>possibility</a:t>
            </a:r>
            <a:r>
              <a:rPr lang="en-US" altLang="zh-CN" sz="1400" i="1" dirty="0">
                <a:solidFill>
                  <a:srgbClr val="C00000"/>
                </a:solidFill>
                <a:ea typeface="微软雅黑" panose="020B0503020204020204" pitchFamily="34" charset="-122"/>
              </a:rPr>
              <a:t>(1/6) to leave the shell.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D5018B-29D1-4439-A138-AB42140CBA66}"/>
              </a:ext>
            </a:extLst>
          </p:cNvPr>
          <p:cNvSpPr txBox="1"/>
          <p:nvPr/>
        </p:nvSpPr>
        <p:spPr>
          <a:xfrm>
            <a:off x="5306065" y="1623847"/>
            <a:ext cx="627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All residual nuclei with A&gt;5 have been considered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Taking </a:t>
            </a:r>
            <a:r>
              <a:rPr lang="en-US" altLang="zh-CN" baseline="30000" dirty="0"/>
              <a:t>11</a:t>
            </a:r>
            <a:r>
              <a:rPr lang="en-US" altLang="zh-CN" dirty="0"/>
              <a:t>C*, </a:t>
            </a:r>
            <a:r>
              <a:rPr lang="en-US" altLang="zh-CN" baseline="30000" dirty="0"/>
              <a:t>11</a:t>
            </a:r>
            <a:r>
              <a:rPr lang="en-US" altLang="zh-CN" dirty="0"/>
              <a:t>B*, </a:t>
            </a:r>
            <a:r>
              <a:rPr lang="en-US" altLang="zh-CN" baseline="30000" dirty="0"/>
              <a:t>10</a:t>
            </a:r>
            <a:r>
              <a:rPr lang="en-US" altLang="zh-CN" dirty="0"/>
              <a:t>C*, </a:t>
            </a:r>
            <a:r>
              <a:rPr lang="en-US" altLang="zh-CN" baseline="30000" dirty="0"/>
              <a:t>10</a:t>
            </a:r>
            <a:r>
              <a:rPr lang="en-US" altLang="zh-CN" dirty="0"/>
              <a:t>Be* and </a:t>
            </a:r>
            <a:r>
              <a:rPr lang="en-US" altLang="zh-CN" baseline="30000" dirty="0"/>
              <a:t>10</a:t>
            </a:r>
            <a:r>
              <a:rPr lang="en-US" altLang="zh-CN" dirty="0"/>
              <a:t>B* for example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1061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TALYS-based Deexcitation Model of Residual Nucleus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4CC6-B3D9-4C82-A0C0-3FB5298D5282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CF9E79-56CD-4608-94EC-9DEA233C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9" y="796955"/>
            <a:ext cx="4648250" cy="55100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373F79F-DF75-429F-A8BA-108A28C0F1BC}"/>
              </a:ext>
            </a:extLst>
          </p:cNvPr>
          <p:cNvSpPr txBox="1"/>
          <p:nvPr/>
        </p:nvSpPr>
        <p:spPr>
          <a:xfrm>
            <a:off x="4934608" y="851332"/>
            <a:ext cx="6755524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000"/>
              </a:lnSpc>
              <a:spcAft>
                <a:spcPts val="600"/>
              </a:spcAft>
              <a:buAutoNum type="arabicPeriod"/>
            </a:pPr>
            <a:r>
              <a:rPr lang="en-US" altLang="zh-CN" sz="2000" b="1" dirty="0">
                <a:sym typeface="Wingdings" panose="05000000000000000000" pitchFamily="2" charset="2"/>
              </a:rPr>
              <a:t>Simple shell model  </a:t>
            </a:r>
            <a:r>
              <a:rPr lang="en-US" altLang="zh-CN" sz="2000" b="1" dirty="0"/>
              <a:t>Status of the residual nuclei </a:t>
            </a:r>
          </a:p>
          <a:p>
            <a:endParaRPr lang="en-US" altLang="zh-CN" b="1" dirty="0">
              <a:sym typeface="Wingdings" panose="05000000000000000000" pitchFamily="2" charset="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9AC4020-43E6-4E99-9E48-BE1368B6E712}"/>
              </a:ext>
            </a:extLst>
          </p:cNvPr>
          <p:cNvSpPr txBox="1"/>
          <p:nvPr/>
        </p:nvSpPr>
        <p:spPr>
          <a:xfrm>
            <a:off x="5423995" y="1154155"/>
            <a:ext cx="2729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Phys. Rev. D 67 (2003) 076007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6337B42-C3C6-4385-A7C0-6420EDA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47" y="3270235"/>
            <a:ext cx="2166716" cy="157766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2D37007-5713-4F1E-8B2C-BE6F29ABB953}"/>
              </a:ext>
            </a:extLst>
          </p:cNvPr>
          <p:cNvSpPr/>
          <p:nvPr/>
        </p:nvSpPr>
        <p:spPr>
          <a:xfrm>
            <a:off x="2589263" y="2888605"/>
            <a:ext cx="2166716" cy="2402655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D5018B-29D1-4439-A138-AB42140CBA66}"/>
              </a:ext>
            </a:extLst>
          </p:cNvPr>
          <p:cNvSpPr txBox="1"/>
          <p:nvPr/>
        </p:nvSpPr>
        <p:spPr>
          <a:xfrm>
            <a:off x="5323562" y="1517208"/>
            <a:ext cx="62737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FF"/>
                </a:solidFill>
              </a:rPr>
              <a:t>Go beyond simple shell model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considering the correlation between P shell (P</a:t>
            </a:r>
            <a:r>
              <a:rPr lang="en-US" altLang="zh-CN" sz="1800" baseline="-25000" dirty="0">
                <a:solidFill>
                  <a:srgbClr val="0000FF"/>
                </a:solidFill>
                <a:ea typeface="微软雅黑" panose="020B0503020204020204" pitchFamily="34" charset="-122"/>
              </a:rPr>
              <a:t>1/2</a:t>
            </a: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 and P</a:t>
            </a:r>
            <a:r>
              <a:rPr lang="en-US" altLang="zh-CN" sz="1800" baseline="-25000" dirty="0">
                <a:solidFill>
                  <a:srgbClr val="0000FF"/>
                </a:solidFill>
                <a:ea typeface="微软雅黑" panose="020B0503020204020204" pitchFamily="34" charset="-122"/>
              </a:rPr>
              <a:t>3/2</a:t>
            </a: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zh-CN" sz="1800" dirty="0">
                <a:solidFill>
                  <a:srgbClr val="0000FF"/>
                </a:solidFill>
                <a:ea typeface="微软雅黑" panose="020B0503020204020204" pitchFamily="34" charset="-122"/>
              </a:rPr>
              <a:t>will be implemented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altLang="zh-CN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F02B2C7-199B-4DF2-B5E6-3581621ABF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49" y="2783434"/>
            <a:ext cx="6282484" cy="2128681"/>
          </a:xfrm>
          <a:prstGeom prst="rect">
            <a:avLst/>
          </a:prstGeom>
        </p:spPr>
      </p:pic>
      <p:sp>
        <p:nvSpPr>
          <p:cNvPr id="4" name="箭头: 右 3">
            <a:extLst>
              <a:ext uri="{FF2B5EF4-FFF2-40B4-BE49-F238E27FC236}">
                <a16:creationId xmlns:a16="http://schemas.microsoft.com/office/drawing/2014/main" id="{E122BC6C-7581-4C0D-B8A4-F381B3DC33D9}"/>
              </a:ext>
            </a:extLst>
          </p:cNvPr>
          <p:cNvSpPr/>
          <p:nvPr/>
        </p:nvSpPr>
        <p:spPr>
          <a:xfrm>
            <a:off x="4796379" y="3498674"/>
            <a:ext cx="450270" cy="282875"/>
          </a:xfrm>
          <a:prstGeom prst="rightArrow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1E974B72-6CAD-4170-AEE4-C8149FE1D009}"/>
              </a:ext>
            </a:extLst>
          </p:cNvPr>
          <p:cNvSpPr/>
          <p:nvPr/>
        </p:nvSpPr>
        <p:spPr>
          <a:xfrm>
            <a:off x="5323562" y="1461933"/>
            <a:ext cx="6366569" cy="5259542"/>
          </a:xfrm>
          <a:prstGeom prst="round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DA608DE-C4A0-4F62-B44B-E8D01609A917}"/>
              </a:ext>
            </a:extLst>
          </p:cNvPr>
          <p:cNvSpPr txBox="1"/>
          <p:nvPr/>
        </p:nvSpPr>
        <p:spPr>
          <a:xfrm>
            <a:off x="6572397" y="2706451"/>
            <a:ext cx="487990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100" i="1" dirty="0">
                <a:solidFill>
                  <a:srgbClr val="C00000"/>
                </a:solidFill>
                <a:ea typeface="微软雅黑" panose="020B0503020204020204" pitchFamily="34" charset="-122"/>
              </a:rPr>
              <a:t>Assume each neutron or proton has same </a:t>
            </a:r>
            <a:r>
              <a:rPr kumimoji="1" lang="en-US" altLang="zh-CN" sz="1100" i="1" dirty="0">
                <a:solidFill>
                  <a:srgbClr val="C00000"/>
                </a:solidFill>
                <a:ea typeface="微软雅黑" panose="020B0503020204020204" pitchFamily="34" charset="-122"/>
                <a:cs typeface="Times" charset="0"/>
              </a:rPr>
              <a:t>possibility</a:t>
            </a:r>
            <a:r>
              <a:rPr lang="en-US" altLang="zh-CN" sz="1100" i="1" dirty="0">
                <a:solidFill>
                  <a:srgbClr val="C00000"/>
                </a:solidFill>
                <a:ea typeface="微软雅黑" panose="020B0503020204020204" pitchFamily="34" charset="-122"/>
              </a:rPr>
              <a:t>(1/6) to leave the shell.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85C5C5A-2A32-4D33-ADB4-EF3D761CD42D}"/>
              </a:ext>
            </a:extLst>
          </p:cNvPr>
          <p:cNvSpPr txBox="1"/>
          <p:nvPr/>
        </p:nvSpPr>
        <p:spPr>
          <a:xfrm>
            <a:off x="5578023" y="4889429"/>
            <a:ext cx="65923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 err="1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e.g</a:t>
            </a:r>
            <a:r>
              <a:rPr kumimoji="1"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, a neutron as well as a proton disappearance (nucleus: </a:t>
            </a:r>
            <a:r>
              <a:rPr kumimoji="1" lang="en-US" altLang="zh-CN" sz="1600" baseline="300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11</a:t>
            </a:r>
            <a:r>
              <a:rPr kumimoji="1"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C, </a:t>
            </a:r>
            <a:r>
              <a:rPr kumimoji="1" lang="en-US" altLang="zh-CN" sz="1600" baseline="300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11</a:t>
            </a:r>
            <a:r>
              <a:rPr kumimoji="1" lang="en-US" altLang="zh-CN" sz="1600" dirty="0">
                <a:solidFill>
                  <a:srgbClr val="0000FF"/>
                </a:solidFill>
                <a:ea typeface="微软雅黑" panose="020B0503020204020204" pitchFamily="34" charset="-122"/>
                <a:cs typeface="Times" charset="0"/>
              </a:rPr>
              <a:t>B): 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2340CCEB-FAAE-4F3C-BD5C-E2BA3C750B8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664370" y="5208643"/>
              <a:ext cx="3071621" cy="1219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72558">
                      <a:extLst>
                        <a:ext uri="{9D8B030D-6E8A-4147-A177-3AD203B41FA5}">
                          <a16:colId xmlns:a16="http://schemas.microsoft.com/office/drawing/2014/main" val="3166954229"/>
                        </a:ext>
                      </a:extLst>
                    </a:gridCol>
                    <a:gridCol w="1899063">
                      <a:extLst>
                        <a:ext uri="{9D8B030D-6E8A-4147-A177-3AD203B41FA5}">
                          <a16:colId xmlns:a16="http://schemas.microsoft.com/office/drawing/2014/main" val="380809076"/>
                        </a:ext>
                      </a:extLst>
                    </a:gridCol>
                  </a:tblGrid>
                  <a:tr h="267117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rgbClr val="0000FF"/>
                              </a:solidFill>
                            </a:rPr>
                            <a:t>Shell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0000FF"/>
                              </a:solidFill>
                            </a:rPr>
                            <a:t>State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6359959"/>
                      </a:ext>
                    </a:extLst>
                  </a:tr>
                  <a:tr h="267117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S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1/2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4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  <m:sup>
                                  <m:r>
                                    <a:rPr kumimoji="1" lang="en-US" altLang="zh-CN" sz="14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𝟐𝟑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𝐌𝐞𝐕</m:t>
                              </m:r>
                            </m:oMath>
                          </a14:m>
                          <a:r>
                            <a:rPr lang="zh-CN" altLang="en-US" sz="1400" b="1" dirty="0">
                              <a:solidFill>
                                <a:srgbClr val="0000FF"/>
                              </a:solidFill>
                            </a:rPr>
                            <a:t> 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7363691"/>
                      </a:ext>
                    </a:extLst>
                  </a:tr>
                  <a:tr h="267117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3/2 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b="1" dirty="0">
                              <a:solidFill>
                                <a:srgbClr val="0000FF"/>
                              </a:solidFill>
                            </a:rPr>
                            <a:t>ground state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0299891"/>
                      </a:ext>
                    </a:extLst>
                  </a:tr>
                  <a:tr h="26711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1/2</a:t>
                          </a:r>
                          <a:endParaRPr kumimoji="1" lang="zh-CN" altLang="en-US" sz="1400" baseline="-250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1" lang="en-US" altLang="zh-CN" sz="1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4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𝐄</m:t>
                                  </m:r>
                                </m:e>
                                <m:sup>
                                  <m:r>
                                    <a:rPr kumimoji="1" lang="en-US" altLang="zh-CN" sz="14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kumimoji="1" lang="en-US" altLang="zh-CN" sz="1400" b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𝐌𝐞𝐕</m:t>
                              </m:r>
                            </m:oMath>
                          </a14:m>
                          <a:r>
                            <a:rPr lang="zh-CN" altLang="en-US" sz="1400" b="1" dirty="0">
                              <a:solidFill>
                                <a:srgbClr val="0000FF"/>
                              </a:solidFill>
                            </a:rPr>
                            <a:t> 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759866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2340CCEB-FAAE-4F3C-BD5C-E2BA3C750B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278449"/>
                  </p:ext>
                </p:extLst>
              </p:nvPr>
            </p:nvGraphicFramePr>
            <p:xfrm>
              <a:off x="5664370" y="5208643"/>
              <a:ext cx="3071621" cy="12192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72558">
                      <a:extLst>
                        <a:ext uri="{9D8B030D-6E8A-4147-A177-3AD203B41FA5}">
                          <a16:colId xmlns:a16="http://schemas.microsoft.com/office/drawing/2014/main" val="3166954229"/>
                        </a:ext>
                      </a:extLst>
                    </a:gridCol>
                    <a:gridCol w="1899063">
                      <a:extLst>
                        <a:ext uri="{9D8B030D-6E8A-4147-A177-3AD203B41FA5}">
                          <a16:colId xmlns:a16="http://schemas.microsoft.com/office/drawing/2014/main" val="380809076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>
                              <a:solidFill>
                                <a:srgbClr val="0000FF"/>
                              </a:solidFill>
                            </a:rPr>
                            <a:t>Shell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400" b="1" dirty="0">
                              <a:solidFill>
                                <a:srgbClr val="0000FF"/>
                              </a:solidFill>
                            </a:rPr>
                            <a:t>State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6359959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S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1/2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2179" t="-100000" r="-641" b="-2156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73636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3/2 </a:t>
                          </a:r>
                          <a:endParaRPr lang="zh-CN" altLang="en-US" sz="14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zh-CN" sz="1400" b="1" dirty="0">
                              <a:solidFill>
                                <a:srgbClr val="0000FF"/>
                              </a:solidFill>
                            </a:rPr>
                            <a:t>ground state</a:t>
                          </a:r>
                          <a:endParaRPr lang="zh-CN" altLang="en-US" sz="1400" b="1" i="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029989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zh-CN" sz="1400" dirty="0">
                              <a:solidFill>
                                <a:srgbClr val="0000FF"/>
                              </a:solidFill>
                            </a:rPr>
                            <a:t>P</a:t>
                          </a:r>
                          <a:r>
                            <a:rPr kumimoji="1" lang="en-US" altLang="zh-CN" sz="1400" baseline="-25000" dirty="0">
                              <a:solidFill>
                                <a:srgbClr val="0000FF"/>
                              </a:solidFill>
                            </a:rPr>
                            <a:t>1/2</a:t>
                          </a:r>
                          <a:endParaRPr kumimoji="1" lang="zh-CN" altLang="en-US" sz="1400" baseline="-25000" dirty="0">
                            <a:solidFill>
                              <a:srgbClr val="0000FF"/>
                            </a:solidFill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62179" t="-304000" r="-641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598667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箭头: 右 19">
            <a:extLst>
              <a:ext uri="{FF2B5EF4-FFF2-40B4-BE49-F238E27FC236}">
                <a16:creationId xmlns:a16="http://schemas.microsoft.com/office/drawing/2014/main" id="{8EBA6E16-EDFD-4558-A39C-8BA903DFEC71}"/>
              </a:ext>
            </a:extLst>
          </p:cNvPr>
          <p:cNvSpPr/>
          <p:nvPr/>
        </p:nvSpPr>
        <p:spPr>
          <a:xfrm>
            <a:off x="8780796" y="5586707"/>
            <a:ext cx="390618" cy="1552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0BBE062-73BB-4760-8FED-DA6707B60DE1}"/>
              </a:ext>
            </a:extLst>
          </p:cNvPr>
          <p:cNvSpPr txBox="1"/>
          <p:nvPr/>
        </p:nvSpPr>
        <p:spPr>
          <a:xfrm>
            <a:off x="9107072" y="5485814"/>
            <a:ext cx="10741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</a:rPr>
              <a:t>33.3%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65D89BC2-552F-434B-9EE2-6A924C1C6603}"/>
              </a:ext>
            </a:extLst>
          </p:cNvPr>
          <p:cNvSpPr/>
          <p:nvPr/>
        </p:nvSpPr>
        <p:spPr>
          <a:xfrm>
            <a:off x="8780796" y="5884233"/>
            <a:ext cx="390618" cy="1552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500148-7B83-4C7E-B280-263825264C4D}"/>
              </a:ext>
            </a:extLst>
          </p:cNvPr>
          <p:cNvSpPr txBox="1"/>
          <p:nvPr/>
        </p:nvSpPr>
        <p:spPr>
          <a:xfrm>
            <a:off x="9118225" y="5803714"/>
            <a:ext cx="1090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</a:rPr>
              <a:t>53.4%</a:t>
            </a:r>
            <a:endParaRPr lang="zh-CN" altLang="en-US" sz="1400" b="1" dirty="0">
              <a:solidFill>
                <a:srgbClr val="0000FF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7AA7F18E-4E3E-4EF7-B3B5-5A8496ED9F8E}"/>
              </a:ext>
            </a:extLst>
          </p:cNvPr>
          <p:cNvSpPr/>
          <p:nvPr/>
        </p:nvSpPr>
        <p:spPr>
          <a:xfrm>
            <a:off x="8780796" y="6197637"/>
            <a:ext cx="390618" cy="1552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3ED9431-8267-4622-8A77-EF2A1B0C9C11}"/>
              </a:ext>
            </a:extLst>
          </p:cNvPr>
          <p:cNvSpPr txBox="1"/>
          <p:nvPr/>
        </p:nvSpPr>
        <p:spPr>
          <a:xfrm>
            <a:off x="9107073" y="6109444"/>
            <a:ext cx="946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0000FF"/>
                </a:solidFill>
                <a:ea typeface="微软雅黑" panose="020B0503020204020204" pitchFamily="34" charset="-122"/>
              </a:rPr>
              <a:t>13.3%</a:t>
            </a:r>
            <a:endParaRPr lang="zh-CN" alt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25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TALYS-based Deexcitation Model of Residual Nucleus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7F702-3894-4ED5-8890-EE4DDC4EBFEA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7CF9E79-56CD-4608-94EC-9DEA233C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6" y="796955"/>
            <a:ext cx="4648250" cy="55100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F373F79F-DF75-429F-A8BA-108A28C0F1BC}"/>
              </a:ext>
            </a:extLst>
          </p:cNvPr>
          <p:cNvSpPr txBox="1"/>
          <p:nvPr/>
        </p:nvSpPr>
        <p:spPr>
          <a:xfrm>
            <a:off x="4185745" y="851332"/>
            <a:ext cx="8006255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altLang="zh-CN" sz="2000" b="1" dirty="0">
                <a:sym typeface="Wingdings" panose="05000000000000000000" pitchFamily="2" charset="2"/>
              </a:rPr>
              <a:t>2. TALYS  </a:t>
            </a:r>
            <a:r>
              <a:rPr lang="en-US" altLang="zh-CN" sz="2000" b="1" dirty="0"/>
              <a:t>Simulate residual nucleus at certain excited energy </a:t>
            </a:r>
          </a:p>
          <a:p>
            <a:endParaRPr lang="en-US" altLang="zh-CN" b="1" dirty="0">
              <a:sym typeface="Wingdings" panose="05000000000000000000" pitchFamily="2" charset="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6337B42-C3C6-4385-A7C0-6420EDAAA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102" y="3270235"/>
            <a:ext cx="2166716" cy="157766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2D37007-5713-4F1E-8B2C-BE6F29ABB953}"/>
              </a:ext>
            </a:extLst>
          </p:cNvPr>
          <p:cNvSpPr/>
          <p:nvPr/>
        </p:nvSpPr>
        <p:spPr>
          <a:xfrm>
            <a:off x="1560781" y="5187569"/>
            <a:ext cx="1965434" cy="1252645"/>
          </a:xfrm>
          <a:prstGeom prst="roundRect">
            <a:avLst/>
          </a:prstGeom>
          <a:noFill/>
          <a:ln w="2857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09DA86D-6F9E-4AC4-98B7-1AD134BE33C1}"/>
              </a:ext>
            </a:extLst>
          </p:cNvPr>
          <p:cNvSpPr txBox="1"/>
          <p:nvPr/>
        </p:nvSpPr>
        <p:spPr>
          <a:xfrm>
            <a:off x="4185745" y="1157176"/>
            <a:ext cx="60973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Times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http://www.talys.eu/home/</a:t>
            </a:r>
            <a:r>
              <a:rPr kumimoji="1"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  <a:cs typeface="Times" charset="0"/>
              </a:rPr>
              <a:t> 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0217208-6C6B-B714-1092-5A93B9DC3F38}"/>
                  </a:ext>
                </a:extLst>
              </p:cNvPr>
              <p:cNvSpPr txBox="1"/>
              <p:nvPr/>
            </p:nvSpPr>
            <p:spPr>
              <a:xfrm>
                <a:off x="4503959" y="1484442"/>
                <a:ext cx="694913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FF0000"/>
                  </a:buClr>
                  <a:buFont typeface="宋体" panose="02010600030101010101" pitchFamily="2" charset="-122"/>
                  <a:buChar char="▼"/>
                </a:pPr>
                <a:r>
                  <a:rPr lang="en-US" altLang="zh-CN" sz="1600" dirty="0"/>
                  <a:t>Taking the deexcitation chain of </a:t>
                </a:r>
                <a:r>
                  <a:rPr lang="en-US" altLang="zh-CN" sz="1600" baseline="30000" dirty="0"/>
                  <a:t>11</a:t>
                </a:r>
                <a:r>
                  <a:rPr lang="en-US" altLang="zh-CN" sz="1600" dirty="0"/>
                  <a:t>C*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altLang="zh-CN" sz="1600" b="1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sz="1600" dirty="0"/>
                  <a:t>=23 MeV</a:t>
                </a:r>
                <a:r>
                  <a:rPr lang="zh-CN" altLang="en-US" sz="1600" dirty="0"/>
                  <a:t> </a:t>
                </a:r>
                <a:r>
                  <a:rPr lang="en-US" altLang="zh-CN" sz="1600" dirty="0"/>
                  <a:t>for example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0217208-6C6B-B714-1092-5A93B9DC3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959" y="1484442"/>
                <a:ext cx="6949132" cy="338554"/>
              </a:xfrm>
              <a:prstGeom prst="rect">
                <a:avLst/>
              </a:prstGeom>
              <a:blipFill>
                <a:blip r:embed="rId5"/>
                <a:stretch>
                  <a:fillRect l="-175" t="-5455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A6DEF061-AAAA-FBB6-223F-67266862A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276"/>
          <a:stretch/>
        </p:blipFill>
        <p:spPr>
          <a:xfrm>
            <a:off x="9416077" y="1840383"/>
            <a:ext cx="2603698" cy="2859704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B8DAF10A-855A-FC44-44B1-2B12E88D9998}"/>
              </a:ext>
            </a:extLst>
          </p:cNvPr>
          <p:cNvSpPr/>
          <p:nvPr/>
        </p:nvSpPr>
        <p:spPr>
          <a:xfrm>
            <a:off x="9331993" y="3190802"/>
            <a:ext cx="304905" cy="4393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95AA7D4-E193-4EFE-8E3F-EDDDF813C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464" y="1800529"/>
            <a:ext cx="4528883" cy="505747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B3CBA56-082F-1B69-0186-0FA63624E925}"/>
              </a:ext>
            </a:extLst>
          </p:cNvPr>
          <p:cNvSpPr txBox="1"/>
          <p:nvPr/>
        </p:nvSpPr>
        <p:spPr>
          <a:xfrm>
            <a:off x="9416077" y="4897513"/>
            <a:ext cx="26329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en-US" altLang="zh-CN" sz="1600" dirty="0">
                <a:ea typeface="微软雅黑" panose="020B0503020204020204" pitchFamily="34" charset="-122"/>
                <a:cs typeface="Times" charset="0"/>
              </a:rPr>
              <a:t>TALYS also provides the energy spectra of the associated final-state particles</a:t>
            </a:r>
          </a:p>
        </p:txBody>
      </p:sp>
    </p:spTree>
    <p:extLst>
      <p:ext uri="{BB962C8B-B14F-4D97-AF65-F5344CB8AC3E}">
        <p14:creationId xmlns:p14="http://schemas.microsoft.com/office/powerpoint/2010/main" val="2690552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6" y="1"/>
            <a:ext cx="12202516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Other Publications for TALYS-based Deexcitation Model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564F-0A9B-4626-8F3F-5D7BDAE43403}" type="datetime1">
              <a:rPr lang="zh-CN" altLang="en-US" smtClean="0"/>
              <a:t>2024/4/29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F4CBBCE-EC05-4790-8B8D-D20806964B99}"/>
              </a:ext>
            </a:extLst>
          </p:cNvPr>
          <p:cNvSpPr txBox="1"/>
          <p:nvPr/>
        </p:nvSpPr>
        <p:spPr>
          <a:xfrm>
            <a:off x="8153400" y="612289"/>
            <a:ext cx="4038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1" dirty="0">
                <a:effectLst/>
                <a:latin typeface="-apple-system"/>
              </a:rPr>
              <a:t>Hu et al, Phys. Lett. B</a:t>
            </a:r>
            <a:r>
              <a:rPr lang="en-US" altLang="zh-CN" sz="1600" b="0" i="0" dirty="0">
                <a:effectLst/>
                <a:latin typeface="-apple-system"/>
              </a:rPr>
              <a:t> 831 (2022) 137183</a:t>
            </a:r>
          </a:p>
          <a:p>
            <a:r>
              <a:rPr lang="en-US" altLang="zh-CN" sz="1600" i="1" dirty="0">
                <a:latin typeface="-apple-system"/>
              </a:rPr>
              <a:t>Abe,</a:t>
            </a:r>
            <a:r>
              <a:rPr lang="en-US" altLang="zh-CN" sz="1600" dirty="0">
                <a:latin typeface="-apple-system"/>
              </a:rPr>
              <a:t> </a:t>
            </a:r>
            <a:r>
              <a:rPr lang="en-US" altLang="zh-CN" sz="1600" b="0" i="1" dirty="0">
                <a:effectLst/>
                <a:latin typeface="-apple-system"/>
              </a:rPr>
              <a:t>Phys. Rev. D</a:t>
            </a:r>
            <a:r>
              <a:rPr lang="en-US" altLang="zh-CN" sz="1600" b="0" i="0" dirty="0">
                <a:effectLst/>
                <a:latin typeface="-apple-system"/>
              </a:rPr>
              <a:t> 109 (2024) 3, 036009</a:t>
            </a:r>
            <a:endParaRPr lang="zh-CN" altLang="en-US" sz="1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69571BD-0679-40B5-87C5-56083A049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01" y="2246349"/>
            <a:ext cx="3970225" cy="337024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3502E2B-6FA7-4245-B961-EA2227C353FB}"/>
              </a:ext>
            </a:extLst>
          </p:cNvPr>
          <p:cNvSpPr txBox="1"/>
          <p:nvPr/>
        </p:nvSpPr>
        <p:spPr>
          <a:xfrm>
            <a:off x="338964" y="1056033"/>
            <a:ext cx="11414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/>
              <a:t>The differences from our method:  </a:t>
            </a:r>
          </a:p>
          <a:p>
            <a:pPr marL="800100" lvl="1" indent="-342900">
              <a:buClr>
                <a:srgbClr val="FF0000"/>
              </a:buClr>
              <a:buAutoNum type="arabicPeriod"/>
            </a:pPr>
            <a:r>
              <a:rPr lang="en-US" altLang="zh-CN" dirty="0"/>
              <a:t>E* is estimated by (removal energy and separation energy) or (the invariant mass and ground-state mass of the residual nuclei) </a:t>
            </a:r>
            <a:r>
              <a:rPr lang="en-US" altLang="zh-CN" dirty="0" err="1"/>
              <a:t>v.s</a:t>
            </a:r>
            <a:r>
              <a:rPr lang="en-US" altLang="zh-CN" dirty="0"/>
              <a:t>. </a:t>
            </a:r>
            <a:r>
              <a:rPr lang="en-US" altLang="zh-CN" dirty="0">
                <a:solidFill>
                  <a:srgbClr val="C00000"/>
                </a:solidFill>
              </a:rPr>
              <a:t>the statistic models (our work)</a:t>
            </a:r>
          </a:p>
          <a:p>
            <a:pPr marL="800100" lvl="1" indent="-342900">
              <a:buClr>
                <a:srgbClr val="FF0000"/>
              </a:buClr>
              <a:buAutoNum type="arabicPeriod"/>
            </a:pPr>
            <a:r>
              <a:rPr lang="en-US" altLang="zh-CN" dirty="0"/>
              <a:t>Input of TALYS is the continuous excitation energy spectrum </a:t>
            </a:r>
            <a:r>
              <a:rPr lang="en-US" altLang="zh-CN" dirty="0" err="1"/>
              <a:t>v.s</a:t>
            </a:r>
            <a:r>
              <a:rPr lang="en-US" altLang="zh-CN" dirty="0"/>
              <a:t>. </a:t>
            </a:r>
            <a:r>
              <a:rPr lang="en-US" altLang="zh-CN" dirty="0">
                <a:solidFill>
                  <a:srgbClr val="C00000"/>
                </a:solidFill>
              </a:rPr>
              <a:t>e.g., 23 MeV for </a:t>
            </a:r>
            <a:r>
              <a:rPr lang="en-US" altLang="zh-CN" baseline="30000" dirty="0">
                <a:solidFill>
                  <a:srgbClr val="C00000"/>
                </a:solidFill>
              </a:rPr>
              <a:t>11</a:t>
            </a:r>
            <a:r>
              <a:rPr lang="en-US" altLang="zh-CN" dirty="0">
                <a:solidFill>
                  <a:srgbClr val="C00000"/>
                </a:solidFill>
              </a:rPr>
              <a:t>B* (our work) 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57009BD-8744-4CE6-8B5C-3E76C9583067}"/>
              </a:ext>
            </a:extLst>
          </p:cNvPr>
          <p:cNvSpPr/>
          <p:nvPr/>
        </p:nvSpPr>
        <p:spPr>
          <a:xfrm>
            <a:off x="2222936" y="5859803"/>
            <a:ext cx="5202620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Excitation energy E* distribution of </a:t>
            </a:r>
            <a:r>
              <a:rPr lang="en-US" altLang="zh-CN" sz="1400" baseline="3000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en-US" altLang="zh-CN" sz="1400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B* based on SF model  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C9E3DEC-9E6D-4089-9C97-36DAA2D9B0C3}"/>
              </a:ext>
            </a:extLst>
          </p:cNvPr>
          <p:cNvSpPr txBox="1"/>
          <p:nvPr/>
        </p:nvSpPr>
        <p:spPr>
          <a:xfrm>
            <a:off x="2051606" y="3009679"/>
            <a:ext cx="1485214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Input of TALYS: E*&gt;16 MeV</a:t>
            </a:r>
          </a:p>
          <a:p>
            <a:r>
              <a:rPr lang="en-US" altLang="zh-CN" sz="1400" dirty="0"/>
              <a:t>33%</a:t>
            </a:r>
            <a:endParaRPr lang="zh-CN" altLang="en-US" sz="14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2C71E36-615A-4BEC-90DC-A39D9E862822}"/>
              </a:ext>
            </a:extLst>
          </p:cNvPr>
          <p:cNvSpPr/>
          <p:nvPr/>
        </p:nvSpPr>
        <p:spPr>
          <a:xfrm>
            <a:off x="1132008" y="2554184"/>
            <a:ext cx="3132562" cy="3114243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7492021-4DBC-49F3-9881-A196F8DC85EE}"/>
              </a:ext>
            </a:extLst>
          </p:cNvPr>
          <p:cNvSpPr txBox="1"/>
          <p:nvPr/>
        </p:nvSpPr>
        <p:spPr>
          <a:xfrm>
            <a:off x="2051606" y="2640347"/>
            <a:ext cx="1062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1" dirty="0">
                <a:effectLst/>
                <a:latin typeface="-apple-system"/>
              </a:rPr>
              <a:t>Hu et al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3F339CE-EBBF-4E05-8E73-9E1BEEE8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47" y="2242768"/>
            <a:ext cx="5099200" cy="357237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6D0C6F80-A3E1-4EC3-81CC-2292806441B3}"/>
              </a:ext>
            </a:extLst>
          </p:cNvPr>
          <p:cNvSpPr txBox="1"/>
          <p:nvPr/>
        </p:nvSpPr>
        <p:spPr>
          <a:xfrm>
            <a:off x="6468578" y="2640347"/>
            <a:ext cx="1062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-apple-system"/>
              </a:rPr>
              <a:t>Abe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04305D-E4D7-418E-9F13-E255AC86D3ED}"/>
              </a:ext>
            </a:extLst>
          </p:cNvPr>
          <p:cNvSpPr txBox="1"/>
          <p:nvPr/>
        </p:nvSpPr>
        <p:spPr>
          <a:xfrm>
            <a:off x="9475076" y="2640346"/>
            <a:ext cx="25224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Challenge for this method: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/>
              <a:t>difficult to get E* of the residual nuclei with using other nuclear models, such as RFG, LFG in neutrino generators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9029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6" y="1"/>
            <a:ext cx="12202516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Comparison of Deexcitation Channels of </a:t>
            </a:r>
            <a:r>
              <a:rPr lang="en-US" altLang="zh-CN" sz="3200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B*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69B9B-F254-4174-8EAD-D8EF9941AB9C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D76D7D32-11A0-43BB-9AC4-DB77BE6FE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3" r="5024"/>
          <a:stretch/>
        </p:blipFill>
        <p:spPr>
          <a:xfrm>
            <a:off x="7550840" y="1463358"/>
            <a:ext cx="3241411" cy="3737105"/>
          </a:xfrm>
          <a:prstGeom prst="rect">
            <a:avLst/>
          </a:prstGeom>
          <a:ln w="12700">
            <a:solidFill>
              <a:srgbClr val="C00000"/>
            </a:solidFill>
            <a:prstDash val="sysDash"/>
          </a:ln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9225108-35B2-4275-B394-FFA319E6D4A3}"/>
              </a:ext>
            </a:extLst>
          </p:cNvPr>
          <p:cNvSpPr txBox="1"/>
          <p:nvPr/>
        </p:nvSpPr>
        <p:spPr>
          <a:xfrm>
            <a:off x="9511856" y="1992763"/>
            <a:ext cx="1318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our work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67C1E43-ABB4-44DF-992E-2CC44BEFF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82" y="1220473"/>
            <a:ext cx="6394154" cy="473889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CBB4D4B0-DB2B-4122-90CD-7388AA332A52}"/>
              </a:ext>
            </a:extLst>
          </p:cNvPr>
          <p:cNvSpPr txBox="1"/>
          <p:nvPr/>
        </p:nvSpPr>
        <p:spPr>
          <a:xfrm>
            <a:off x="7550841" y="5200463"/>
            <a:ext cx="3453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Reaction ratio with neutron production:  ~</a:t>
            </a:r>
            <a:r>
              <a:rPr lang="en-US" altLang="zh-CN" sz="1800" dirty="0">
                <a:solidFill>
                  <a:srgbClr val="FF0000"/>
                </a:solidFill>
              </a:rPr>
              <a:t>68% (</a:t>
            </a:r>
            <a:r>
              <a:rPr lang="en-US" altLang="zh-CN" dirty="0">
                <a:solidFill>
                  <a:srgbClr val="FF0000"/>
                </a:solidFill>
              </a:rPr>
              <a:t>our work</a:t>
            </a:r>
            <a:r>
              <a:rPr lang="en-US" altLang="zh-CN" sz="1800" dirty="0">
                <a:solidFill>
                  <a:srgbClr val="FF0000"/>
                </a:solidFill>
              </a:rPr>
              <a:t>)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7831077-B9DA-4C75-A826-E4D97E74C322}"/>
              </a:ext>
            </a:extLst>
          </p:cNvPr>
          <p:cNvSpPr txBox="1"/>
          <p:nvPr/>
        </p:nvSpPr>
        <p:spPr>
          <a:xfrm>
            <a:off x="1784132" y="977196"/>
            <a:ext cx="6101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7030A0"/>
                </a:solidFill>
                <a:latin typeface="-apple-system"/>
              </a:rPr>
              <a:t>Abe,</a:t>
            </a:r>
            <a:r>
              <a:rPr lang="en-US" altLang="zh-CN" sz="1400" dirty="0">
                <a:solidFill>
                  <a:srgbClr val="7030A0"/>
                </a:solidFill>
                <a:latin typeface="-apple-system"/>
              </a:rPr>
              <a:t> </a:t>
            </a:r>
            <a:r>
              <a:rPr lang="en-US" altLang="zh-CN" sz="1400" b="0" i="1" dirty="0">
                <a:solidFill>
                  <a:srgbClr val="7030A0"/>
                </a:solidFill>
                <a:effectLst/>
                <a:latin typeface="-apple-system"/>
              </a:rPr>
              <a:t>Phys. Rev. D</a:t>
            </a:r>
            <a:r>
              <a:rPr lang="en-US" altLang="zh-CN" sz="1400" b="0" i="0" dirty="0">
                <a:solidFill>
                  <a:srgbClr val="7030A0"/>
                </a:solidFill>
                <a:effectLst/>
                <a:latin typeface="-apple-system"/>
              </a:rPr>
              <a:t> 109 (2024) 3, 036009</a:t>
            </a:r>
            <a:endParaRPr lang="zh-CN" altLang="en-US" sz="1400" dirty="0">
              <a:solidFill>
                <a:srgbClr val="7030A0"/>
              </a:solidFill>
            </a:endParaRPr>
          </a:p>
        </p:txBody>
      </p: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94D572D-8589-4029-9A4E-003F76626B66}"/>
              </a:ext>
            </a:extLst>
          </p:cNvPr>
          <p:cNvCxnSpPr/>
          <p:nvPr/>
        </p:nvCxnSpPr>
        <p:spPr>
          <a:xfrm>
            <a:off x="4445876" y="1283474"/>
            <a:ext cx="260131" cy="236483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C2A8DE17-068B-41A6-A967-43FE57320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489" y="3190491"/>
            <a:ext cx="2517587" cy="47701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AB497F0-11AB-4793-BDBD-48ABD4333783}"/>
              </a:ext>
            </a:extLst>
          </p:cNvPr>
          <p:cNvSpPr txBox="1"/>
          <p:nvPr/>
        </p:nvSpPr>
        <p:spPr>
          <a:xfrm>
            <a:off x="593655" y="2066442"/>
            <a:ext cx="61012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0" i="1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Hu et al, Phys. Lett. B</a:t>
            </a:r>
            <a:r>
              <a:rPr lang="en-US" altLang="zh-CN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831 (2022) 137183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210D6F9E-B16D-43DB-9D07-ACC3E0739477}"/>
              </a:ext>
            </a:extLst>
          </p:cNvPr>
          <p:cNvCxnSpPr>
            <a:cxnSpLocks/>
          </p:cNvCxnSpPr>
          <p:nvPr/>
        </p:nvCxnSpPr>
        <p:spPr>
          <a:xfrm>
            <a:off x="3657600" y="2207172"/>
            <a:ext cx="381000" cy="6306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292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16" y="1"/>
            <a:ext cx="12202516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Impact of Deexcitation on Final-state Production of NC Events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19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560B1-B409-4912-96A0-7D6DECFE89A3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27EEB0F-BC3F-42F5-A402-387433A5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6" y="3313165"/>
            <a:ext cx="6494441" cy="31200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63E053-FCD4-405D-90E2-1EEB7CE4E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002"/>
          <a:stretch/>
        </p:blipFill>
        <p:spPr>
          <a:xfrm>
            <a:off x="307932" y="745911"/>
            <a:ext cx="6611055" cy="2614184"/>
          </a:xfrm>
          <a:prstGeom prst="rect">
            <a:avLst/>
          </a:prstGeom>
        </p:spPr>
      </p:pic>
      <p:sp>
        <p:nvSpPr>
          <p:cNvPr id="15" name="箭头: 左 14">
            <a:extLst>
              <a:ext uri="{FF2B5EF4-FFF2-40B4-BE49-F238E27FC236}">
                <a16:creationId xmlns:a16="http://schemas.microsoft.com/office/drawing/2014/main" id="{192A62FD-0C93-40C6-BE5B-100F2B5CAB22}"/>
              </a:ext>
            </a:extLst>
          </p:cNvPr>
          <p:cNvSpPr/>
          <p:nvPr/>
        </p:nvSpPr>
        <p:spPr>
          <a:xfrm>
            <a:off x="6772045" y="1793470"/>
            <a:ext cx="293883" cy="323560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40E562E-D7EB-44D3-869E-6EF58C56CAEF}"/>
              </a:ext>
            </a:extLst>
          </p:cNvPr>
          <p:cNvSpPr/>
          <p:nvPr/>
        </p:nvSpPr>
        <p:spPr>
          <a:xfrm>
            <a:off x="7035601" y="1793470"/>
            <a:ext cx="6694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Before</a:t>
            </a:r>
            <a:r>
              <a:rPr lang="zh-CN" altLang="en-US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deexcitation</a:t>
            </a:r>
            <a:r>
              <a:rPr lang="en-US" altLang="zh-CN" sz="1600" dirty="0"/>
              <a:t>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C,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B, </a:t>
            </a:r>
            <a:r>
              <a:rPr lang="en-US" altLang="zh-CN" sz="1600" b="1" baseline="30000" dirty="0"/>
              <a:t>10</a:t>
            </a:r>
            <a:r>
              <a:rPr lang="en-US" altLang="zh-CN" sz="1600" b="1" dirty="0"/>
              <a:t>B dominated </a:t>
            </a:r>
            <a:endParaRPr lang="en-US" altLang="zh-CN" sz="1600" b="1" dirty="0">
              <a:solidFill>
                <a:srgbClr val="0000FF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481ADDB-36F9-4678-B67B-F4310CCEBC65}"/>
              </a:ext>
            </a:extLst>
          </p:cNvPr>
          <p:cNvSpPr/>
          <p:nvPr/>
        </p:nvSpPr>
        <p:spPr>
          <a:xfrm>
            <a:off x="7035601" y="4211699"/>
            <a:ext cx="4764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After</a:t>
            </a:r>
            <a:r>
              <a:rPr lang="zh-CN" altLang="en-US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deexcitation </a:t>
            </a:r>
            <a:r>
              <a:rPr lang="en-US" altLang="zh-CN" sz="1600" dirty="0"/>
              <a:t>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C, </a:t>
            </a:r>
            <a:r>
              <a:rPr lang="en-US" altLang="zh-CN" sz="1600" b="1" baseline="30000" dirty="0"/>
              <a:t>11</a:t>
            </a:r>
            <a:r>
              <a:rPr lang="en-US" altLang="zh-CN" sz="1600" b="1" dirty="0"/>
              <a:t>B, </a:t>
            </a:r>
            <a:r>
              <a:rPr lang="en-US" altLang="zh-CN" sz="1600" b="1" baseline="30000" dirty="0"/>
              <a:t>10</a:t>
            </a:r>
            <a:r>
              <a:rPr lang="en-US" altLang="zh-CN" sz="1600" b="1" dirty="0"/>
              <a:t>B reduced, with more lighter nuclei</a:t>
            </a:r>
            <a:r>
              <a:rPr lang="en-US" altLang="zh-CN" sz="1600" b="1" dirty="0">
                <a:solidFill>
                  <a:srgbClr val="0000FF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箭头: 左 17">
            <a:extLst>
              <a:ext uri="{FF2B5EF4-FFF2-40B4-BE49-F238E27FC236}">
                <a16:creationId xmlns:a16="http://schemas.microsoft.com/office/drawing/2014/main" id="{B0DB0AAC-E2EF-4961-B7FA-4BF0123307BD}"/>
              </a:ext>
            </a:extLst>
          </p:cNvPr>
          <p:cNvSpPr/>
          <p:nvPr/>
        </p:nvSpPr>
        <p:spPr>
          <a:xfrm>
            <a:off x="6772045" y="4219197"/>
            <a:ext cx="293883" cy="323560"/>
          </a:xfrm>
          <a:prstGeom prst="lef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8DE1E9D-1410-42C5-B2B8-13EF326628DA}"/>
              </a:ext>
            </a:extLst>
          </p:cNvPr>
          <p:cNvSpPr txBox="1"/>
          <p:nvPr/>
        </p:nvSpPr>
        <p:spPr>
          <a:xfrm>
            <a:off x="7918888" y="611325"/>
            <a:ext cx="6869824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Phys. Rev. D 103. 05001 (2021)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5423D02-F5D5-4129-A238-A3D89AB15770}"/>
              </a:ext>
            </a:extLst>
          </p:cNvPr>
          <p:cNvSpPr txBox="1"/>
          <p:nvPr/>
        </p:nvSpPr>
        <p:spPr>
          <a:xfrm>
            <a:off x="6896093" y="5061584"/>
            <a:ext cx="49954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1800" b="1" dirty="0">
                <a:ea typeface="微软雅黑" panose="020B0503020204020204" pitchFamily="34" charset="-122"/>
              </a:rPr>
              <a:t>Exclusive final-state information, such as </a:t>
            </a:r>
            <a:r>
              <a:rPr lang="en-US" altLang="zh-CN" sz="1800" b="1" dirty="0">
                <a:solidFill>
                  <a:srgbClr val="0000FF"/>
                </a:solidFill>
                <a:ea typeface="微软雅黑" panose="020B0503020204020204" pitchFamily="34" charset="-122"/>
              </a:rPr>
              <a:t>the neutron multiplicity, the charge pion multiplicity, the unstable nuclei</a:t>
            </a:r>
            <a:r>
              <a:rPr lang="en-US" altLang="zh-CN" sz="1800" b="1" dirty="0">
                <a:ea typeface="微软雅黑" panose="020B0503020204020204" pitchFamily="34" charset="-122"/>
              </a:rPr>
              <a:t>, is important for tagging and reducing the background</a:t>
            </a:r>
          </a:p>
        </p:txBody>
      </p:sp>
    </p:spTree>
    <p:extLst>
      <p:ext uri="{BB962C8B-B14F-4D97-AF65-F5344CB8AC3E}">
        <p14:creationId xmlns:p14="http://schemas.microsoft.com/office/powerpoint/2010/main" val="1211963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D45E7E-08DD-5DF9-1ED3-CA2C171AC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C696D-4C4F-4CC3-B23F-5135C549A345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710B5-EA5E-9CDF-34EB-45110A9B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C06CBC-01FF-A1F2-5DF6-D0CE0B16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7" name="文本框 22">
            <a:extLst>
              <a:ext uri="{FF2B5EF4-FFF2-40B4-BE49-F238E27FC236}">
                <a16:creationId xmlns:a16="http://schemas.microsoft.com/office/drawing/2014/main" id="{27275E32-3FD1-52C4-022F-0363798FB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72"/>
            <a:ext cx="12192000" cy="82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</a:rPr>
              <a:t>Neutrino</a:t>
            </a:r>
            <a:r>
              <a:rPr lang="zh-CN" alt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</a:rPr>
              <a:t>Sources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F065A99-4CE8-4DE9-AA0A-2EE4CD6CAB1B}"/>
              </a:ext>
            </a:extLst>
          </p:cNvPr>
          <p:cNvGrpSpPr/>
          <p:nvPr/>
        </p:nvGrpSpPr>
        <p:grpSpPr>
          <a:xfrm>
            <a:off x="268430" y="1304785"/>
            <a:ext cx="2483648" cy="2483648"/>
            <a:chOff x="268430" y="1304785"/>
            <a:chExt cx="2483648" cy="248364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73D47A3-A484-42B8-B6B7-3021D16B1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430" y="1304785"/>
              <a:ext cx="2483648" cy="24836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7EC9B60-4D28-4AFC-9A66-72F8E0173C00}"/>
                </a:ext>
              </a:extLst>
            </p:cNvPr>
            <p:cNvSpPr txBox="1"/>
            <p:nvPr/>
          </p:nvSpPr>
          <p:spPr>
            <a:xfrm>
              <a:off x="358192" y="1382277"/>
              <a:ext cx="970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b="1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3DFFC2-3E48-4C13-94CF-B6FF641E44F4}"/>
              </a:ext>
            </a:extLst>
          </p:cNvPr>
          <p:cNvGrpSpPr/>
          <p:nvPr/>
        </p:nvGrpSpPr>
        <p:grpSpPr>
          <a:xfrm>
            <a:off x="3286624" y="1304403"/>
            <a:ext cx="2483648" cy="2483647"/>
            <a:chOff x="3286624" y="1304403"/>
            <a:chExt cx="2483648" cy="2483647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E47622F6-DF27-4801-9113-E4902BC6BC40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6624" y="1304403"/>
              <a:ext cx="2483648" cy="24836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463BD21E-5CBB-4B95-BA92-E153A2788AF2}"/>
                </a:ext>
              </a:extLst>
            </p:cNvPr>
            <p:cNvSpPr txBox="1"/>
            <p:nvPr/>
          </p:nvSpPr>
          <p:spPr>
            <a:xfrm>
              <a:off x="3378079" y="1377872"/>
              <a:ext cx="15292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Supernova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2A75815-1C90-4162-A3EA-636A5B56ED66}"/>
              </a:ext>
            </a:extLst>
          </p:cNvPr>
          <p:cNvGrpSpPr/>
          <p:nvPr/>
        </p:nvGrpSpPr>
        <p:grpSpPr>
          <a:xfrm>
            <a:off x="6320176" y="1306186"/>
            <a:ext cx="2481864" cy="2481864"/>
            <a:chOff x="6320176" y="1306186"/>
            <a:chExt cx="2481864" cy="248186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6FB5B14-40F8-413B-ADCC-A2A3CA5F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0176" y="1306186"/>
              <a:ext cx="2481864" cy="24818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C4C7A8C-A4B7-4739-92E9-0CF06CEA5F7F}"/>
                </a:ext>
              </a:extLst>
            </p:cNvPr>
            <p:cNvSpPr txBox="1"/>
            <p:nvPr/>
          </p:nvSpPr>
          <p:spPr>
            <a:xfrm>
              <a:off x="6340383" y="1377872"/>
              <a:ext cx="970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Solar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FA187A4-F0CB-4610-9467-D72D17EB263F}"/>
              </a:ext>
            </a:extLst>
          </p:cNvPr>
          <p:cNvGrpSpPr/>
          <p:nvPr/>
        </p:nvGrpSpPr>
        <p:grpSpPr>
          <a:xfrm>
            <a:off x="9351944" y="1304403"/>
            <a:ext cx="2481864" cy="2481864"/>
            <a:chOff x="9351944" y="1304403"/>
            <a:chExt cx="2481864" cy="2481864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0E3285CA-3108-46A9-8A84-AF0D199C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51944" y="1304403"/>
              <a:ext cx="2481864" cy="24818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C6735D55-175E-4C45-9FE3-35C73CCEDF57}"/>
                </a:ext>
              </a:extLst>
            </p:cNvPr>
            <p:cNvSpPr txBox="1"/>
            <p:nvPr/>
          </p:nvSpPr>
          <p:spPr>
            <a:xfrm>
              <a:off x="9449958" y="1377872"/>
              <a:ext cx="1580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Atmospheric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BC0BB55-A300-4C25-A5E5-794CD3024449}"/>
              </a:ext>
            </a:extLst>
          </p:cNvPr>
          <p:cNvGrpSpPr/>
          <p:nvPr/>
        </p:nvGrpSpPr>
        <p:grpSpPr>
          <a:xfrm>
            <a:off x="268430" y="4010443"/>
            <a:ext cx="2483648" cy="2370420"/>
            <a:chOff x="268430" y="4010443"/>
            <a:chExt cx="2483648" cy="2370420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CFE0E9F-6683-42FE-B702-10F8BA12DCD3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8430" y="4010443"/>
              <a:ext cx="2483648" cy="2370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630E0B7A-2BCA-4D10-9A4B-8139E5342A89}"/>
                </a:ext>
              </a:extLst>
            </p:cNvPr>
            <p:cNvSpPr txBox="1"/>
            <p:nvPr/>
          </p:nvSpPr>
          <p:spPr>
            <a:xfrm>
              <a:off x="268430" y="4072899"/>
              <a:ext cx="9709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Earth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76025BAE-9F77-4568-B55B-7EC28D50C2B2}"/>
              </a:ext>
            </a:extLst>
          </p:cNvPr>
          <p:cNvGrpSpPr/>
          <p:nvPr/>
        </p:nvGrpSpPr>
        <p:grpSpPr>
          <a:xfrm>
            <a:off x="6340383" y="3990235"/>
            <a:ext cx="2552004" cy="2461657"/>
            <a:chOff x="6340383" y="3990235"/>
            <a:chExt cx="2552004" cy="2461657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E0941F1-D729-4EC2-8DEB-BC20B9F0B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0383" y="3990235"/>
              <a:ext cx="2461657" cy="24616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744CEC51-AF00-4470-8C37-5FEBD6D930CF}"/>
                </a:ext>
              </a:extLst>
            </p:cNvPr>
            <p:cNvSpPr txBox="1"/>
            <p:nvPr/>
          </p:nvSpPr>
          <p:spPr>
            <a:xfrm>
              <a:off x="7652584" y="4069048"/>
              <a:ext cx="1239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</a:rPr>
                <a:t>Reactor</a:t>
              </a:r>
              <a:r>
                <a:rPr lang="zh-CN" altLang="en-US" b="1" dirty="0">
                  <a:solidFill>
                    <a:srgbClr val="FFC000"/>
                  </a:solidFill>
                </a:rPr>
                <a:t> 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4D268B2-9BF6-47FC-AC99-B7613A759AB8}"/>
              </a:ext>
            </a:extLst>
          </p:cNvPr>
          <p:cNvGrpSpPr/>
          <p:nvPr/>
        </p:nvGrpSpPr>
        <p:grpSpPr>
          <a:xfrm>
            <a:off x="9351943" y="4014251"/>
            <a:ext cx="2505654" cy="2262262"/>
            <a:chOff x="9351943" y="4014251"/>
            <a:chExt cx="2505654" cy="2262262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93E6601E-AB0D-48C5-997D-3771B5CC21BD}"/>
                </a:ext>
              </a:extLst>
            </p:cNvPr>
            <p:cNvPicPr>
              <a:picLocks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51943" y="4014251"/>
              <a:ext cx="2461657" cy="2262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5370C89-81B3-4620-8DA3-E70B641649B7}"/>
                </a:ext>
              </a:extLst>
            </p:cNvPr>
            <p:cNvSpPr txBox="1"/>
            <p:nvPr/>
          </p:nvSpPr>
          <p:spPr>
            <a:xfrm>
              <a:off x="10202769" y="4068476"/>
              <a:ext cx="16548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Accelerator </a:t>
              </a:r>
              <a:endParaRPr lang="zh-CN" altLang="en-US" b="1" dirty="0"/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2515D3EB-BA74-448B-AF42-68BE304920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16696" r="5718" b="26679"/>
          <a:stretch/>
        </p:blipFill>
        <p:spPr>
          <a:xfrm>
            <a:off x="3182721" y="3999423"/>
            <a:ext cx="2744797" cy="2398620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EDDF09AC-87A2-4D33-8C6C-B7826756E964}"/>
              </a:ext>
            </a:extLst>
          </p:cNvPr>
          <p:cNvSpPr txBox="1"/>
          <p:nvPr/>
        </p:nvSpPr>
        <p:spPr>
          <a:xfrm>
            <a:off x="3286624" y="4069048"/>
            <a:ext cx="97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Human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D9A7EC6-4926-34C0-3DB7-2EEA9E56FC8E}"/>
              </a:ext>
            </a:extLst>
          </p:cNvPr>
          <p:cNvSpPr txBox="1"/>
          <p:nvPr/>
        </p:nvSpPr>
        <p:spPr>
          <a:xfrm>
            <a:off x="266719" y="1340322"/>
            <a:ext cx="152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Big Bang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75A8C8-34D5-7946-77C4-A02EAE437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5052" y="1121147"/>
            <a:ext cx="8090439" cy="533023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2B8C69B-5DDE-BF41-BD0C-FA0D25CD2D41}"/>
              </a:ext>
            </a:extLst>
          </p:cNvPr>
          <p:cNvSpPr txBox="1"/>
          <p:nvPr/>
        </p:nvSpPr>
        <p:spPr>
          <a:xfrm>
            <a:off x="3237710" y="1497724"/>
            <a:ext cx="886649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1000" dirty="0"/>
              <a:t>Formaggio &amp; Zeller, Rev. Mod. Phys. 84, 1307 (2012) 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8884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Decay Modes of Residual Nuclei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950CF-477A-4B1E-A883-AAC213AAB35A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50E3B3A-ABBB-166A-FD06-71D0CBAA2CBB}"/>
              </a:ext>
            </a:extLst>
          </p:cNvPr>
          <p:cNvSpPr txBox="1"/>
          <p:nvPr/>
        </p:nvSpPr>
        <p:spPr>
          <a:xfrm>
            <a:off x="590268" y="5337040"/>
            <a:ext cx="61454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i="1" dirty="0">
                <a:solidFill>
                  <a:srgbClr val="0000FF"/>
                </a:solidFill>
              </a:rPr>
              <a:t>Important for the background reduction and in situ measurement</a:t>
            </a:r>
            <a:endParaRPr lang="zh-CN" altLang="en-US" sz="2000" i="1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7B8301A-852A-64C1-BAE3-B84166191D5A}"/>
              </a:ext>
            </a:extLst>
          </p:cNvPr>
          <p:cNvSpPr/>
          <p:nvPr/>
        </p:nvSpPr>
        <p:spPr>
          <a:xfrm>
            <a:off x="628893" y="878107"/>
            <a:ext cx="109342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Considering decay processes of unstable isotopes after de-excitation stage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4">
                <a:extLst>
                  <a:ext uri="{FF2B5EF4-FFF2-40B4-BE49-F238E27FC236}">
                    <a16:creationId xmlns:a16="http://schemas.microsoft.com/office/drawing/2014/main" id="{F868580D-F6B4-8F77-79F7-8C4D1751B3A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66339271"/>
                  </p:ext>
                </p:extLst>
              </p:nvPr>
            </p:nvGraphicFramePr>
            <p:xfrm>
              <a:off x="732802" y="1381386"/>
              <a:ext cx="4760525" cy="3527483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020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27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106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84244">
                    <a:tc>
                      <a:txBody>
                        <a:bodyPr/>
                        <a:lstStyle/>
                        <a:p>
                          <a:r>
                            <a:rPr lang="en-US" altLang="zh-CN" sz="1800" b="1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b="1" dirty="0">
                              <a:latin typeface="+mn-lt"/>
                              <a:ea typeface="微软雅黑" panose="020B0503020204020204" pitchFamily="34" charset="-122"/>
                            </a:rPr>
                            <a:t>Half</a:t>
                          </a:r>
                          <a:r>
                            <a:rPr lang="en-US" altLang="zh-CN" sz="1800" b="1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time</a:t>
                          </a:r>
                          <a:r>
                            <a:rPr lang="en-US" altLang="zh-CN" sz="1800" b="1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Decay</a:t>
                          </a:r>
                          <a:r>
                            <a:rPr lang="en-US" altLang="zh-CN" sz="1800" b="1" kern="100" baseline="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mode</a:t>
                          </a:r>
                          <a:endParaRPr lang="en-US" altLang="zh-CN" sz="1800" b="1" kern="100" dirty="0">
                            <a:latin typeface="+mn-lt"/>
                            <a:ea typeface="微软雅黑" panose="020B0503020204020204" pitchFamily="34" charset="-122"/>
                            <a:cs typeface="Times New Roman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8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Li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840.3 </a:t>
                          </a:r>
                          <a:r>
                            <a:rPr lang="en-US" altLang="zh-CN" sz="180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346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Li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178.3 </a:t>
                          </a:r>
                          <a:r>
                            <a:rPr lang="en-US" altLang="zh-CN" sz="180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,n)(50.8%) 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(49.2%)</a:t>
                          </a:r>
                          <a:endParaRPr lang="zh-CN" altLang="zh-CN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6621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Be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53.22 d 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ε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8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Be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6.7X10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-17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α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1199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Be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1.39X10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6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years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98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770 </a:t>
                          </a:r>
                          <a:r>
                            <a:rPr lang="en-US" altLang="zh-CN" sz="1800" baseline="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,</a:t>
                          </a: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  <a:cs typeface="Cambria Math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α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986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800X10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-21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p</a:t>
                          </a: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4">
                <a:extLst>
                  <a:ext uri="{FF2B5EF4-FFF2-40B4-BE49-F238E27FC236}">
                    <a16:creationId xmlns:a16="http://schemas.microsoft.com/office/drawing/2014/main" id="{F868580D-F6B4-8F77-79F7-8C4D1751B3A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66339271"/>
                  </p:ext>
                </p:extLst>
              </p:nvPr>
            </p:nvGraphicFramePr>
            <p:xfrm>
              <a:off x="732802" y="1381386"/>
              <a:ext cx="4760525" cy="35443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0205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8274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93106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84244">
                    <a:tc>
                      <a:txBody>
                        <a:bodyPr/>
                        <a:lstStyle/>
                        <a:p>
                          <a:r>
                            <a:rPr lang="en-US" altLang="zh-CN" sz="1800" b="1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b="1" dirty="0">
                              <a:latin typeface="+mn-lt"/>
                              <a:ea typeface="微软雅黑" panose="020B0503020204020204" pitchFamily="34" charset="-122"/>
                            </a:rPr>
                            <a:t>Half</a:t>
                          </a:r>
                          <a:r>
                            <a:rPr lang="en-US" altLang="zh-CN" sz="1800" b="1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time</a:t>
                          </a:r>
                          <a:r>
                            <a:rPr lang="en-US" altLang="zh-CN" sz="1800" b="1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Decay</a:t>
                          </a:r>
                          <a:r>
                            <a:rPr lang="en-US" altLang="zh-CN" sz="1800" b="1" kern="100" baseline="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mode</a:t>
                          </a:r>
                          <a:endParaRPr lang="en-US" altLang="zh-CN" sz="1800" b="1" kern="100" dirty="0">
                            <a:latin typeface="+mn-lt"/>
                            <a:ea typeface="微软雅黑" panose="020B0503020204020204" pitchFamily="34" charset="-122"/>
                            <a:cs typeface="Times New Roman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128788" r="-375152" b="-6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840.3 </a:t>
                          </a:r>
                          <a:r>
                            <a:rPr lang="en-US" altLang="zh-CN" sz="180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128788" r="-631" b="-6757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143810" r="-375152" b="-32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178.3 </a:t>
                          </a:r>
                          <a:r>
                            <a:rPr lang="en-US" altLang="zh-CN" sz="180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143810" r="-631" b="-3247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998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387879" r="-375152" b="-4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53.22 d </a:t>
                          </a:r>
                          <a:endParaRPr lang="zh-CN" altLang="en-US" sz="180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387879" r="-631" b="-4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487879" r="-375152" b="-31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6.7X10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-17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487879" r="-631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1199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570588" r="-375152" b="-207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1.39X10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6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years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570588" r="-631" b="-207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690909" r="-375152" b="-1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770 </a:t>
                          </a:r>
                          <a:r>
                            <a:rPr lang="en-US" altLang="zh-CN" sz="1800" baseline="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47003" t="-690909" r="-631" b="-11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606" t="-790909" r="-375152" b="-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+mn-lt"/>
                              <a:ea typeface="微软雅黑" panose="020B0503020204020204" pitchFamily="34" charset="-122"/>
                            </a:rPr>
                            <a:t>800X10</a:t>
                          </a:r>
                          <a:r>
                            <a:rPr lang="en-US" altLang="zh-CN" sz="1800" baseline="30000" dirty="0">
                              <a:latin typeface="+mn-lt"/>
                              <a:ea typeface="微软雅黑" panose="020B0503020204020204" pitchFamily="34" charset="-122"/>
                            </a:rPr>
                            <a:t>-21 </a:t>
                          </a:r>
                          <a:r>
                            <a:rPr lang="en-US" altLang="zh-CN" sz="180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s</a:t>
                          </a:r>
                          <a:endParaRPr lang="zh-CN" altLang="en-US" sz="1800" baseline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p</a:t>
                          </a:r>
                        </a:p>
                      </a:txBody>
                      <a:tcPr>
                        <a:solidFill>
                          <a:srgbClr val="FF7E79">
                            <a:alpha val="2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内容占位符 4">
                <a:extLst>
                  <a:ext uri="{FF2B5EF4-FFF2-40B4-BE49-F238E27FC236}">
                    <a16:creationId xmlns:a16="http://schemas.microsoft.com/office/drawing/2014/main" id="{90A79109-7438-51EA-385C-1B9C276FE8F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17654564"/>
                  </p:ext>
                </p:extLst>
              </p:nvPr>
            </p:nvGraphicFramePr>
            <p:xfrm>
              <a:off x="5727776" y="1381386"/>
              <a:ext cx="6096000" cy="25048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719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512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77277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85870">
                    <a:tc>
                      <a:txBody>
                        <a:bodyPr/>
                        <a:lstStyle/>
                        <a:p>
                          <a:endParaRPr lang="zh-CN" altLang="en-US" sz="1800" b="1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b="1" i="0" dirty="0">
                              <a:latin typeface="+mn-lt"/>
                              <a:ea typeface="微软雅黑" panose="020B0503020204020204" pitchFamily="34" charset="-122"/>
                            </a:rPr>
                            <a:t>Half</a:t>
                          </a:r>
                          <a:r>
                            <a:rPr lang="en-US" altLang="zh-CN" sz="1800" b="1" i="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time</a:t>
                          </a:r>
                          <a:r>
                            <a:rPr lang="en-US" altLang="zh-CN" sz="1800" b="1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Decay</a:t>
                          </a:r>
                          <a:r>
                            <a:rPr lang="en-US" altLang="zh-CN" sz="1800" b="1" i="0" kern="100" baseline="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mode</a:t>
                          </a:r>
                          <a:endParaRPr lang="en-US" altLang="zh-CN" sz="1800" b="1" i="0" kern="100" dirty="0">
                            <a:latin typeface="+mn-lt"/>
                            <a:ea typeface="微软雅黑" panose="020B0503020204020204" pitchFamily="34" charset="-122"/>
                            <a:cs typeface="Times New Roman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8678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126.5 </a:t>
                          </a:r>
                          <a:r>
                            <a:rPr lang="en-US" altLang="zh-CN" sz="1800" i="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(60%),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and p(23%) ,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α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r>
                            <a:rPr lang="en-US" altLang="zh-CN" sz="1800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(17%)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340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19.29 s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zh-CN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3682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mr-IN" altLang="zh-CN" sz="1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20.334 min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i="0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(99.79%),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800" i="0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  <m:t>ε</m:t>
                              </m:r>
                            </m:oMath>
                          </a14:m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 (0.21%)</a:t>
                          </a: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内容占位符 4">
                <a:extLst>
                  <a:ext uri="{FF2B5EF4-FFF2-40B4-BE49-F238E27FC236}">
                    <a16:creationId xmlns:a16="http://schemas.microsoft.com/office/drawing/2014/main" id="{90A79109-7438-51EA-385C-1B9C276FE8F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17654564"/>
                  </p:ext>
                </p:extLst>
              </p:nvPr>
            </p:nvGraphicFramePr>
            <p:xfrm>
              <a:off x="5727776" y="1381386"/>
              <a:ext cx="6096000" cy="25114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7194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1512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77277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85870">
                    <a:tc>
                      <a:txBody>
                        <a:bodyPr/>
                        <a:lstStyle/>
                        <a:p>
                          <a:endParaRPr lang="zh-CN" altLang="en-US" sz="1800" b="1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b="1" i="0" dirty="0">
                              <a:latin typeface="+mn-lt"/>
                              <a:ea typeface="微软雅黑" panose="020B0503020204020204" pitchFamily="34" charset="-122"/>
                            </a:rPr>
                            <a:t>Half</a:t>
                          </a:r>
                          <a:r>
                            <a:rPr lang="en-US" altLang="zh-CN" sz="1800" b="1" i="0" baseline="0" dirty="0">
                              <a:latin typeface="+mn-lt"/>
                              <a:ea typeface="微软雅黑" panose="020B0503020204020204" pitchFamily="34" charset="-122"/>
                            </a:rPr>
                            <a:t> time</a:t>
                          </a:r>
                          <a:r>
                            <a:rPr lang="en-US" altLang="zh-CN" sz="1800" b="1" i="0" dirty="0">
                              <a:latin typeface="+mn-lt"/>
                              <a:ea typeface="微软雅黑" panose="020B0503020204020204" pitchFamily="34" charset="-122"/>
                            </a:rPr>
                            <a:t> </a:t>
                          </a:r>
                          <a:endParaRPr lang="zh-CN" altLang="en-US" sz="1800" b="1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i="0" kern="10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Decay</a:t>
                          </a:r>
                          <a:r>
                            <a:rPr lang="en-US" altLang="zh-CN" sz="1800" b="1" i="0" kern="100" baseline="0" dirty="0">
                              <a:latin typeface="+mn-lt"/>
                              <a:ea typeface="微软雅黑" panose="020B0503020204020204" pitchFamily="34" charset="-122"/>
                              <a:cs typeface="Times New Roman" charset="0"/>
                            </a:rPr>
                            <a:t> mode</a:t>
                          </a:r>
                          <a:endParaRPr lang="en-US" altLang="zh-CN" sz="1800" b="1" i="0" kern="100" dirty="0">
                            <a:latin typeface="+mn-lt"/>
                            <a:ea typeface="微软雅黑" panose="020B0503020204020204" pitchFamily="34" charset="-122"/>
                            <a:cs typeface="Times New Roman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867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21" t="-52469" r="-422396" b="-1067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126.5 </a:t>
                          </a:r>
                          <a:r>
                            <a:rPr lang="en-US" altLang="zh-CN" sz="1800" i="0" dirty="0" err="1">
                              <a:latin typeface="+mn-lt"/>
                              <a:ea typeface="微软雅黑" panose="020B0503020204020204" pitchFamily="34" charset="-122"/>
                            </a:rPr>
                            <a:t>ms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20220" t="-52469" r="-440" b="-1067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0201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21" t="-374242" r="-422396" b="-1621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19.29 s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20220" t="-374242" r="-440" b="-1621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3682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521" t="-298095" r="-422396" b="-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i="0" dirty="0">
                              <a:latin typeface="+mn-lt"/>
                              <a:ea typeface="微软雅黑" panose="020B0503020204020204" pitchFamily="34" charset="-122"/>
                            </a:rPr>
                            <a:t>20.334 min</a:t>
                          </a:r>
                          <a:endParaRPr lang="zh-CN" altLang="en-US" sz="1800" i="0" dirty="0">
                            <a:latin typeface="+mn-lt"/>
                            <a:ea typeface="微软雅黑" panose="020B0503020204020204" pitchFamily="34" charset="-122"/>
                          </a:endParaRPr>
                        </a:p>
                      </a:txBody>
                      <a:tcPr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20220" t="-298095" r="-440" b="-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28DC613-CB90-42B7-E58C-A2DC0CC2E59D}"/>
                  </a:ext>
                </a:extLst>
              </p:cNvPr>
              <p:cNvSpPr txBox="1"/>
              <p:nvPr/>
            </p:nvSpPr>
            <p:spPr>
              <a:xfrm>
                <a:off x="1065721" y="5048932"/>
                <a:ext cx="6096000" cy="3992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Li</m:t>
                        </m:r>
                      </m:e>
                    </m:sPre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</a:t>
                </a:r>
                <a:r>
                  <a:rPr lang="mr-IN" altLang="zh-CN" sz="1800" dirty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Li</m:t>
                        </m:r>
                      </m:e>
                    </m:sPre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9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Be</m:t>
                        </m:r>
                      </m:e>
                    </m:sPre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10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B</m:t>
                        </m:r>
                      </m:e>
                    </m:sPre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11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B</m:t>
                        </m:r>
                      </m:e>
                    </m:sPre>
                  </m:oMath>
                </a14:m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mr-IN" altLang="zh-CN" sz="1800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altLang="zh-CN" sz="1800" i="0">
                            <a:latin typeface="Cambria Math" charset="0"/>
                          </a:rPr>
                          <m:t>12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800" i="0">
                            <a:latin typeface="Cambria Math" charset="0"/>
                          </a:rPr>
                          <m:t>C</m:t>
                        </m:r>
                      </m:e>
                    </m:sPre>
                  </m:oMath>
                </a14:m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stable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28DC613-CB90-42B7-E58C-A2DC0CC2E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721" y="5048932"/>
                <a:ext cx="6096000" cy="399276"/>
              </a:xfrm>
              <a:prstGeom prst="rect">
                <a:avLst/>
              </a:prstGeom>
              <a:blipFill>
                <a:blip r:embed="rId5"/>
                <a:stretch>
                  <a:fillRect t="-4545" b="-2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F710F4A0-9212-0964-0A09-B385C826EABA}"/>
              </a:ext>
            </a:extLst>
          </p:cNvPr>
          <p:cNvSpPr/>
          <p:nvPr/>
        </p:nvSpPr>
        <p:spPr>
          <a:xfrm>
            <a:off x="5803978" y="2895600"/>
            <a:ext cx="5626025" cy="831272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919303F-49D8-6443-93A0-37669FADB373}"/>
              </a:ext>
            </a:extLst>
          </p:cNvPr>
          <p:cNvSpPr/>
          <p:nvPr/>
        </p:nvSpPr>
        <p:spPr>
          <a:xfrm>
            <a:off x="739730" y="1825478"/>
            <a:ext cx="4753597" cy="41563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069E733-D9F0-29F6-D79C-CE350129FB12}"/>
              </a:ext>
            </a:extLst>
          </p:cNvPr>
          <p:cNvSpPr/>
          <p:nvPr/>
        </p:nvSpPr>
        <p:spPr>
          <a:xfrm>
            <a:off x="6940120" y="3971140"/>
            <a:ext cx="2675569" cy="229384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091C3DC-443D-DCE3-B054-80F4C267888F}"/>
              </a:ext>
            </a:extLst>
          </p:cNvPr>
          <p:cNvSpPr/>
          <p:nvPr/>
        </p:nvSpPr>
        <p:spPr>
          <a:xfrm>
            <a:off x="6472359" y="5043120"/>
            <a:ext cx="157043" cy="1503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00F67014-E9F4-BAC8-ACD8-3DD8C8834C34}"/>
              </a:ext>
            </a:extLst>
          </p:cNvPr>
          <p:cNvCxnSpPr>
            <a:cxnSpLocks/>
          </p:cNvCxnSpPr>
          <p:nvPr/>
        </p:nvCxnSpPr>
        <p:spPr>
          <a:xfrm flipV="1">
            <a:off x="6673792" y="5114142"/>
            <a:ext cx="781235" cy="417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95C63E83-72D5-9F58-C67D-AE60E06720E9}"/>
              </a:ext>
            </a:extLst>
          </p:cNvPr>
          <p:cNvSpPr/>
          <p:nvPr/>
        </p:nvSpPr>
        <p:spPr>
          <a:xfrm>
            <a:off x="7526046" y="4927711"/>
            <a:ext cx="363985" cy="34831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2BEFD91-5A13-2C76-08FC-3BA34C0782B7}"/>
              </a:ext>
            </a:extLst>
          </p:cNvPr>
          <p:cNvCxnSpPr>
            <a:cxnSpLocks/>
          </p:cNvCxnSpPr>
          <p:nvPr/>
        </p:nvCxnSpPr>
        <p:spPr>
          <a:xfrm>
            <a:off x="7960495" y="5095866"/>
            <a:ext cx="462197" cy="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12DCF00C-9C24-6507-59D4-583200FC700F}"/>
              </a:ext>
            </a:extLst>
          </p:cNvPr>
          <p:cNvSpPr/>
          <p:nvPr/>
        </p:nvSpPr>
        <p:spPr>
          <a:xfrm>
            <a:off x="8462437" y="5026843"/>
            <a:ext cx="157043" cy="15039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92EBD4A6-9DB9-851D-4CEB-E7E7ADFC4C53}"/>
              </a:ext>
            </a:extLst>
          </p:cNvPr>
          <p:cNvCxnSpPr>
            <a:cxnSpLocks/>
          </p:cNvCxnSpPr>
          <p:nvPr/>
        </p:nvCxnSpPr>
        <p:spPr>
          <a:xfrm>
            <a:off x="7752431" y="5311538"/>
            <a:ext cx="44752" cy="2040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椭圆 22">
            <a:extLst>
              <a:ext uri="{FF2B5EF4-FFF2-40B4-BE49-F238E27FC236}">
                <a16:creationId xmlns:a16="http://schemas.microsoft.com/office/drawing/2014/main" id="{A8E31FDA-CE66-0C98-87D2-4DC6CBED0D21}"/>
              </a:ext>
            </a:extLst>
          </p:cNvPr>
          <p:cNvSpPr/>
          <p:nvPr/>
        </p:nvSpPr>
        <p:spPr>
          <a:xfrm>
            <a:off x="7687328" y="5523995"/>
            <a:ext cx="363985" cy="34831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3442075-354F-273A-EAF0-8FFB60A5DA8E}"/>
              </a:ext>
            </a:extLst>
          </p:cNvPr>
          <p:cNvCxnSpPr>
            <a:cxnSpLocks/>
          </p:cNvCxnSpPr>
          <p:nvPr/>
        </p:nvCxnSpPr>
        <p:spPr>
          <a:xfrm flipV="1">
            <a:off x="7731718" y="4546327"/>
            <a:ext cx="321995" cy="31602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>
            <a:extLst>
              <a:ext uri="{FF2B5EF4-FFF2-40B4-BE49-F238E27FC236}">
                <a16:creationId xmlns:a16="http://schemas.microsoft.com/office/drawing/2014/main" id="{ABCA8811-2494-55F4-BF46-0B68228FD458}"/>
              </a:ext>
            </a:extLst>
          </p:cNvPr>
          <p:cNvSpPr/>
          <p:nvPr/>
        </p:nvSpPr>
        <p:spPr>
          <a:xfrm>
            <a:off x="8098454" y="4405415"/>
            <a:ext cx="157043" cy="1503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77364D3-8B3D-C98C-6165-1829EED2FC61}"/>
                  </a:ext>
                </a:extLst>
              </p:cNvPr>
              <p:cNvSpPr txBox="1"/>
              <p:nvPr/>
            </p:nvSpPr>
            <p:spPr>
              <a:xfrm>
                <a:off x="6434093" y="4652503"/>
                <a:ext cx="2602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 sz="160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77364D3-8B3D-C98C-6165-1829EED2F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093" y="4652503"/>
                <a:ext cx="260204" cy="338554"/>
              </a:xfrm>
              <a:prstGeom prst="rect">
                <a:avLst/>
              </a:prstGeom>
              <a:blipFill>
                <a:blip r:embed="rId6"/>
                <a:stretch>
                  <a:fillRect r="-18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667FE7E-318E-A874-F401-81B877444100}"/>
                  </a:ext>
                </a:extLst>
              </p:cNvPr>
              <p:cNvSpPr txBox="1"/>
              <p:nvPr/>
            </p:nvSpPr>
            <p:spPr>
              <a:xfrm>
                <a:off x="7989205" y="4094687"/>
                <a:ext cx="3134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CN" altLang="en-US" sz="160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</m:oMath>
                  </m:oMathPara>
                </a14:m>
                <a:endParaRPr lang="zh-CN" altLang="en-US" sz="16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667FE7E-318E-A874-F401-81B8774441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205" y="4094687"/>
                <a:ext cx="313428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130CD0D-8D9C-7BC5-A10F-FE9687FF7E3E}"/>
                  </a:ext>
                </a:extLst>
              </p:cNvPr>
              <p:cNvSpPr txBox="1"/>
              <p:nvPr/>
            </p:nvSpPr>
            <p:spPr>
              <a:xfrm>
                <a:off x="7287825" y="5177765"/>
                <a:ext cx="260204" cy="329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altLang="zh-CN" sz="1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altLang="zh-CN" sz="1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sPre>
                    </m:oMath>
                  </m:oMathPara>
                </a14:m>
                <a:endParaRPr lang="zh-CN" alt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9130CD0D-8D9C-7BC5-A10F-FE9687FF7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7825" y="5177765"/>
                <a:ext cx="260204" cy="329706"/>
              </a:xfrm>
              <a:prstGeom prst="rect">
                <a:avLst/>
              </a:prstGeom>
              <a:blipFill>
                <a:blip r:embed="rId8"/>
                <a:stretch>
                  <a:fillRect r="-5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403D63C-191F-20AA-C645-ED62FEE34A4D}"/>
                  </a:ext>
                </a:extLst>
              </p:cNvPr>
              <p:cNvSpPr txBox="1"/>
              <p:nvPr/>
            </p:nvSpPr>
            <p:spPr>
              <a:xfrm>
                <a:off x="7946249" y="5738539"/>
                <a:ext cx="1734503" cy="7434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sz="1400" i="1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m:rPr>
                            <m:sty m:val="p"/>
                          </m:rPr>
                          <a:rPr lang="en-US" altLang="zh-CN" sz="1400" b="0" i="0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altLang="zh-CN" sz="1400" b="0" i="0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1400" b="0" i="0" smtClean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sPre>
                  </m:oMath>
                </a14:m>
                <a:r>
                  <a:rPr lang="en-US" altLang="zh-CN" sz="1400" dirty="0">
                    <a:solidFill>
                      <a:schemeClr val="bg2">
                        <a:lumMod val="50000"/>
                      </a:schemeClr>
                    </a:solidFill>
                  </a:rPr>
                  <a:t>: </a:t>
                </a:r>
                <a:r>
                  <a:rPr lang="en-US" altLang="zh-CN" sz="1400" dirty="0">
                    <a:solidFill>
                      <a:schemeClr val="bg2">
                        <a:lumMod val="50000"/>
                      </a:schemeClr>
                    </a:solidFill>
                    <a:latin typeface="+mn-ea"/>
                  </a:rPr>
                  <a:t>residual nucleus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+mn-ea"/>
                  </a:rPr>
                  <a:t> </a:t>
                </a:r>
                <a:r>
                  <a:rPr lang="en-US" altLang="zh-CN" sz="1400" dirty="0">
                    <a:solidFill>
                      <a:srgbClr val="FF0000"/>
                    </a:solidFill>
                    <a:latin typeface="+mn-ea"/>
                  </a:rPr>
                  <a:t>with decay information</a:t>
                </a:r>
                <a:endParaRPr lang="zh-CN" altLang="en-US" sz="1400" dirty="0">
                  <a:solidFill>
                    <a:srgbClr val="FF0000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3403D63C-191F-20AA-C645-ED62FEE34A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249" y="5738539"/>
                <a:ext cx="1734503" cy="743409"/>
              </a:xfrm>
              <a:prstGeom prst="rect">
                <a:avLst/>
              </a:prstGeom>
              <a:blipFill>
                <a:blip r:embed="rId9"/>
                <a:stretch>
                  <a:fillRect l="-1056" t="-2459" b="-81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文本框 29">
            <a:extLst>
              <a:ext uri="{FF2B5EF4-FFF2-40B4-BE49-F238E27FC236}">
                <a16:creationId xmlns:a16="http://schemas.microsoft.com/office/drawing/2014/main" id="{A757F7BC-E338-3EBB-BEE7-8568162CDD41}"/>
              </a:ext>
            </a:extLst>
          </p:cNvPr>
          <p:cNvSpPr txBox="1"/>
          <p:nvPr/>
        </p:nvSpPr>
        <p:spPr>
          <a:xfrm>
            <a:off x="8594321" y="4939544"/>
            <a:ext cx="1092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+mn-ea"/>
              </a:rPr>
              <a:t>neutron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D6C83B5-7903-4E8A-6490-8E872EEDD11C}"/>
              </a:ext>
            </a:extLst>
          </p:cNvPr>
          <p:cNvSpPr txBox="1"/>
          <p:nvPr/>
        </p:nvSpPr>
        <p:spPr>
          <a:xfrm>
            <a:off x="7664014" y="3951313"/>
            <a:ext cx="1966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00B0F0"/>
                </a:solidFill>
              </a:rPr>
              <a:t>Liquid Scintillator</a:t>
            </a:r>
            <a:endParaRPr lang="zh-CN" altLang="en-US" sz="1200" b="1" dirty="0">
              <a:solidFill>
                <a:srgbClr val="00B0F0"/>
              </a:solidFill>
            </a:endParaRPr>
          </a:p>
        </p:txBody>
      </p:sp>
      <p:cxnSp>
        <p:nvCxnSpPr>
          <p:cNvPr id="32" name="连接符: 曲线 31">
            <a:extLst>
              <a:ext uri="{FF2B5EF4-FFF2-40B4-BE49-F238E27FC236}">
                <a16:creationId xmlns:a16="http://schemas.microsoft.com/office/drawing/2014/main" id="{AE9D0452-02D8-12AA-07CD-E425B5638C2C}"/>
              </a:ext>
            </a:extLst>
          </p:cNvPr>
          <p:cNvCxnSpPr>
            <a:stCxn id="23" idx="7"/>
          </p:cNvCxnSpPr>
          <p:nvPr/>
        </p:nvCxnSpPr>
        <p:spPr>
          <a:xfrm rot="16200000" flipH="1">
            <a:off x="8251389" y="5321625"/>
            <a:ext cx="33332" cy="540093"/>
          </a:xfrm>
          <a:prstGeom prst="curvedConnector4">
            <a:avLst>
              <a:gd name="adj1" fmla="val -685827"/>
              <a:gd name="adj2" fmla="val 5493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>
            <a:extLst>
              <a:ext uri="{FF2B5EF4-FFF2-40B4-BE49-F238E27FC236}">
                <a16:creationId xmlns:a16="http://schemas.microsoft.com/office/drawing/2014/main" id="{99830F23-DCAE-96E3-DD30-408219CE2EDE}"/>
              </a:ext>
            </a:extLst>
          </p:cNvPr>
          <p:cNvSpPr/>
          <p:nvPr/>
        </p:nvSpPr>
        <p:spPr>
          <a:xfrm>
            <a:off x="8561573" y="5534356"/>
            <a:ext cx="157043" cy="150399"/>
          </a:xfrm>
          <a:prstGeom prst="ellipse">
            <a:avLst/>
          </a:prstGeom>
          <a:solidFill>
            <a:srgbClr val="FF0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B80782F9-126B-2470-0C6D-BC9381E5C3C4}"/>
              </a:ext>
            </a:extLst>
          </p:cNvPr>
          <p:cNvCxnSpPr>
            <a:cxnSpLocks/>
          </p:cNvCxnSpPr>
          <p:nvPr/>
        </p:nvCxnSpPr>
        <p:spPr>
          <a:xfrm>
            <a:off x="8755509" y="5684755"/>
            <a:ext cx="587504" cy="31420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40AD96-2A35-20A2-8370-562A6D0C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296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GEANT4-based Detector Simulation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21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B946-4ADF-4D00-94BD-6E9E509EE001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A33ED8-627C-466B-9C74-EAEEF54D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787" y="996151"/>
            <a:ext cx="7344764" cy="465958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872247B-7890-4D5D-9819-36EEA3DCE34E}"/>
              </a:ext>
            </a:extLst>
          </p:cNvPr>
          <p:cNvSpPr txBox="1"/>
          <p:nvPr/>
        </p:nvSpPr>
        <p:spPr>
          <a:xfrm>
            <a:off x="8506691" y="3041890"/>
            <a:ext cx="6096000" cy="3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  <a:spcAft>
                <a:spcPts val="600"/>
              </a:spcAft>
            </a:pPr>
            <a:r>
              <a:rPr lang="en-US" altLang="zh-CN" sz="1800" b="1" dirty="0" err="1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arXiv</a:t>
            </a:r>
            <a:r>
              <a:rPr lang="en-US" altLang="zh-CN" sz="1800" b="1" dirty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 2311.16550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820E682-D877-401B-9333-4930D41BC4DB}"/>
              </a:ext>
            </a:extLst>
          </p:cNvPr>
          <p:cNvSpPr txBox="1"/>
          <p:nvPr/>
        </p:nvSpPr>
        <p:spPr>
          <a:xfrm>
            <a:off x="6874422" y="5573733"/>
            <a:ext cx="4638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Extracted from the results of TALYS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F25877C-35E4-4440-8B1A-2E3E54DCF71E}"/>
                  </a:ext>
                </a:extLst>
              </p:cNvPr>
              <p:cNvSpPr txBox="1"/>
              <p:nvPr/>
            </p:nvSpPr>
            <p:spPr>
              <a:xfrm>
                <a:off x="296449" y="996151"/>
                <a:ext cx="4455660" cy="5570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/>
                  <a:t>GEANT4 (4.10.p02)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 simulate the propagation of final-state particles in LS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Hadronic models: QGSP_BERT_HP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JUNO detector as our reference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Considering </a:t>
                </a:r>
                <a:r>
                  <a:rPr lang="en-US" altLang="zh-CN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decay processes of unstable isotopes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 after </a:t>
                </a:r>
                <a:r>
                  <a:rPr lang="en-US" altLang="zh-CN" b="1" dirty="0" err="1">
                    <a:sym typeface="Wingdings" panose="05000000000000000000" pitchFamily="2" charset="2"/>
                  </a:rPr>
                  <a:t>deexciation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 stage in detector simulation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Secondary interactions (SI)</a:t>
                </a:r>
                <a:r>
                  <a:rPr lang="en-US" altLang="zh-CN" b="1" dirty="0">
                    <a:sym typeface="Wingdings" panose="05000000000000000000" pitchFamily="2" charset="2"/>
                  </a:rPr>
                  <a:t>: final-state particles produced by a primary interaction, subsequently interact within the LS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p"/>
                </a:pPr>
                <a:r>
                  <a:rPr lang="en-US" altLang="zh-CN" b="1" dirty="0">
                    <a:sym typeface="Wingdings" panose="05000000000000000000" pitchFamily="2" charset="2"/>
                  </a:rPr>
                  <a:t>Neutron tagging takes place after the SI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altLang="zh-CN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Tagged neutrons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≠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</a:rPr>
                  <a:t> final-state neutrons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US" altLang="zh-CN" sz="1600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F25877C-35E4-4440-8B1A-2E3E54DCF7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49" y="996151"/>
                <a:ext cx="4455660" cy="5570756"/>
              </a:xfrm>
              <a:prstGeom prst="rect">
                <a:avLst/>
              </a:prstGeom>
              <a:blipFill>
                <a:blip r:embed="rId3"/>
                <a:stretch>
                  <a:fillRect l="-1231" t="-547" r="-21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748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Comparisons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22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B7603-9AC6-4C4A-A76B-BE40851CE992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40A36F-9E2B-4A3F-912B-9BC6248D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38" y="945231"/>
            <a:ext cx="3037918" cy="470943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A449DD9-51EB-4D9C-9C73-D9E2036B5791}"/>
              </a:ext>
            </a:extLst>
          </p:cNvPr>
          <p:cNvSpPr txBox="1"/>
          <p:nvPr/>
        </p:nvSpPr>
        <p:spPr>
          <a:xfrm>
            <a:off x="1517227" y="690901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Final-state</a:t>
            </a:r>
            <a:endParaRPr lang="zh-CN" altLang="en-US" dirty="0"/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5EE26DB0-3756-4564-A155-835DCD082D86}"/>
              </a:ext>
            </a:extLst>
          </p:cNvPr>
          <p:cNvSpPr/>
          <p:nvPr/>
        </p:nvSpPr>
        <p:spPr>
          <a:xfrm>
            <a:off x="3294149" y="2419521"/>
            <a:ext cx="401320" cy="311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9F11CAC-AD0F-43EB-94F6-D175442E1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960" y="945232"/>
            <a:ext cx="3108584" cy="34882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826AA2D-FABD-4B7E-BE8E-E38233708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453" y="945231"/>
            <a:ext cx="4806090" cy="3488225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538BFF6C-9D32-4810-86A9-DA9BEE6E8F89}"/>
              </a:ext>
            </a:extLst>
          </p:cNvPr>
          <p:cNvSpPr txBox="1"/>
          <p:nvPr/>
        </p:nvSpPr>
        <p:spPr>
          <a:xfrm>
            <a:off x="3494808" y="4504977"/>
            <a:ext cx="836845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Neutron multiplicity=1 </a:t>
            </a:r>
            <a:r>
              <a:rPr lang="en-US" altLang="zh-CN" b="1" dirty="0">
                <a:solidFill>
                  <a:srgbClr val="C00000"/>
                </a:solidFill>
              </a:rPr>
              <a:t>decrease</a:t>
            </a:r>
            <a:r>
              <a:rPr lang="en-US" altLang="zh-CN" b="1" dirty="0"/>
              <a:t> significantly from the final-state to observation due to the </a:t>
            </a:r>
            <a:r>
              <a:rPr lang="en-US" altLang="zh-CN" b="1" dirty="0">
                <a:solidFill>
                  <a:srgbClr val="C00000"/>
                </a:solidFill>
              </a:rPr>
              <a:t>secondary interactions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After deexcitation process, </a:t>
            </a:r>
            <a:r>
              <a:rPr lang="en-US" altLang="zh-CN" b="1" baseline="30000" dirty="0"/>
              <a:t>11</a:t>
            </a:r>
            <a:r>
              <a:rPr lang="en-US" altLang="zh-CN" b="1" dirty="0"/>
              <a:t>C, </a:t>
            </a:r>
            <a:r>
              <a:rPr lang="en-US" altLang="zh-CN" b="1" baseline="30000" dirty="0"/>
              <a:t>10</a:t>
            </a:r>
            <a:r>
              <a:rPr lang="en-US" altLang="zh-CN" b="1" dirty="0"/>
              <a:t>B reduced, with more lighter nuclei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baseline="30000" dirty="0">
                <a:solidFill>
                  <a:srgbClr val="C00000"/>
                </a:solidFill>
              </a:rPr>
              <a:t>11</a:t>
            </a:r>
            <a:r>
              <a:rPr lang="en-US" altLang="zh-CN" b="1" dirty="0">
                <a:solidFill>
                  <a:srgbClr val="C00000"/>
                </a:solidFill>
              </a:rPr>
              <a:t>C (one tagged neutron) significantly decreased </a:t>
            </a:r>
            <a:r>
              <a:rPr lang="en-US" altLang="zh-CN" b="1" dirty="0"/>
              <a:t>due to the</a:t>
            </a:r>
            <a:r>
              <a:rPr lang="zh-CN" altLang="en-US" b="1" dirty="0"/>
              <a:t> </a:t>
            </a:r>
            <a:r>
              <a:rPr lang="en-US" altLang="zh-CN" b="1" dirty="0"/>
              <a:t>higher</a:t>
            </a:r>
            <a:r>
              <a:rPr lang="zh-CN" altLang="en-US" b="1" dirty="0"/>
              <a:t> </a:t>
            </a:r>
            <a:r>
              <a:rPr lang="en-US" altLang="zh-CN" b="1" dirty="0"/>
              <a:t>kinetic energies of fast neutron from NC with </a:t>
            </a:r>
            <a:r>
              <a:rPr lang="en-US" altLang="zh-CN" b="1" baseline="30000" dirty="0"/>
              <a:t>11</a:t>
            </a:r>
            <a:r>
              <a:rPr lang="en-US" altLang="zh-CN" b="1" dirty="0"/>
              <a:t>C, making them more prone to inelastic scattering in LS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en-US" altLang="zh-CN" b="1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en-US" altLang="zh-CN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zh-CN" altLang="en-US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CF8BB78-BAC5-4A12-8329-FFD46564B4AD}"/>
              </a:ext>
            </a:extLst>
          </p:cNvPr>
          <p:cNvSpPr txBox="1"/>
          <p:nvPr/>
        </p:nvSpPr>
        <p:spPr>
          <a:xfrm>
            <a:off x="4744720" y="68642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Observed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610DFB5-6E48-411D-B957-A8FBDF4A9A76}"/>
              </a:ext>
            </a:extLst>
          </p:cNvPr>
          <p:cNvSpPr txBox="1"/>
          <p:nvPr/>
        </p:nvSpPr>
        <p:spPr>
          <a:xfrm>
            <a:off x="8458199" y="489977"/>
            <a:ext cx="3563008" cy="3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-apple-system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 2404.07429</a:t>
            </a:r>
          </a:p>
        </p:txBody>
      </p:sp>
    </p:spTree>
    <p:extLst>
      <p:ext uri="{BB962C8B-B14F-4D97-AF65-F5344CB8AC3E}">
        <p14:creationId xmlns:p14="http://schemas.microsoft.com/office/powerpoint/2010/main" val="712266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IBD-like NC Background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23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4D30-5461-4DC3-9BEE-356D721A96D3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A4CF07-1C7C-4A84-873F-24D2AF596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5" y="627626"/>
            <a:ext cx="6732705" cy="330593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BB2407E-73A6-4FB5-8826-0E946D2E5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38" y="727680"/>
            <a:ext cx="5349704" cy="4778154"/>
          </a:xfrm>
          <a:prstGeom prst="rect">
            <a:avLst/>
          </a:prstGeom>
        </p:spPr>
      </p:pic>
      <p:sp>
        <p:nvSpPr>
          <p:cNvPr id="6" name="箭头: 右 5">
            <a:extLst>
              <a:ext uri="{FF2B5EF4-FFF2-40B4-BE49-F238E27FC236}">
                <a16:creationId xmlns:a16="http://schemas.microsoft.com/office/drawing/2014/main" id="{349789F3-D692-47EB-B7CB-FBAB6C6C56AE}"/>
              </a:ext>
            </a:extLst>
          </p:cNvPr>
          <p:cNvSpPr/>
          <p:nvPr/>
        </p:nvSpPr>
        <p:spPr>
          <a:xfrm>
            <a:off x="9400779" y="2321712"/>
            <a:ext cx="136077" cy="101600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88D0762-4A76-43DB-89C1-858607B120CE}"/>
              </a:ext>
            </a:extLst>
          </p:cNvPr>
          <p:cNvSpPr txBox="1"/>
          <p:nvPr/>
        </p:nvSpPr>
        <p:spPr>
          <a:xfrm>
            <a:off x="9500061" y="2238587"/>
            <a:ext cx="2045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accent2">
                    <a:lumMod val="75000"/>
                  </a:schemeClr>
                </a:solidFill>
              </a:rPr>
              <a:t>Reactor neutrino energy range</a:t>
            </a:r>
            <a:endParaRPr lang="zh-CN" altLang="en-US" sz="1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AB7A7DD8-092E-4633-8047-709553F05B78}"/>
              </a:ext>
            </a:extLst>
          </p:cNvPr>
          <p:cNvSpPr/>
          <p:nvPr/>
        </p:nvSpPr>
        <p:spPr>
          <a:xfrm>
            <a:off x="9352285" y="3783367"/>
            <a:ext cx="136077" cy="101600"/>
          </a:xfrm>
          <a:prstGeom prst="rightArrow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359E84A-2F50-436C-AF14-ED29646595CD}"/>
              </a:ext>
            </a:extLst>
          </p:cNvPr>
          <p:cNvSpPr txBox="1"/>
          <p:nvPr/>
        </p:nvSpPr>
        <p:spPr>
          <a:xfrm>
            <a:off x="9451567" y="3700242"/>
            <a:ext cx="1385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>
                <a:solidFill>
                  <a:schemeClr val="accent2">
                    <a:lumMod val="75000"/>
                  </a:schemeClr>
                </a:solidFill>
              </a:rPr>
              <a:t>DSNB energy range</a:t>
            </a:r>
            <a:endParaRPr lang="zh-CN" altLang="en-US" sz="1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89A0B2B-2B93-481B-95A2-90DDD0AA50CF}"/>
              </a:ext>
            </a:extLst>
          </p:cNvPr>
          <p:cNvSpPr txBox="1"/>
          <p:nvPr/>
        </p:nvSpPr>
        <p:spPr>
          <a:xfrm>
            <a:off x="412173" y="3922782"/>
            <a:ext cx="61825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>
                <a:solidFill>
                  <a:srgbClr val="C00000"/>
                </a:solidFill>
              </a:rPr>
              <a:t>Focus on the prompt visible energy below 100 MeV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Large model variation in energy &lt; 20 MeV, the model prediction lack sufficient experimental constraints.</a:t>
            </a:r>
          </a:p>
          <a:p>
            <a:pPr marL="285750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With deexcitation, </a:t>
            </a:r>
          </a:p>
          <a:p>
            <a:pPr marL="742950" lvl="1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energy spectra shift to higher energies and enlarge the model variations</a:t>
            </a:r>
          </a:p>
          <a:p>
            <a:pPr marL="742950" lvl="1" indent="-28575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b="1" dirty="0"/>
              <a:t>dominant channels with </a:t>
            </a:r>
            <a:r>
              <a:rPr lang="en-US" altLang="zh-CN" b="1" baseline="30000" dirty="0"/>
              <a:t>11</a:t>
            </a:r>
            <a:r>
              <a:rPr lang="en-US" altLang="zh-CN" b="1" dirty="0"/>
              <a:t>C and </a:t>
            </a:r>
            <a:r>
              <a:rPr lang="en-US" altLang="zh-CN" b="1" baseline="30000" dirty="0"/>
              <a:t>10</a:t>
            </a:r>
            <a:r>
              <a:rPr lang="en-US" altLang="zh-CN" b="1" dirty="0"/>
              <a:t>B reduce, and channels with lighter nuclei increase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en-US" altLang="zh-CN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02A69CC-F000-403B-863A-6E73F026E3F8}"/>
              </a:ext>
            </a:extLst>
          </p:cNvPr>
          <p:cNvSpPr txBox="1"/>
          <p:nvPr/>
        </p:nvSpPr>
        <p:spPr>
          <a:xfrm>
            <a:off x="6868159" y="5516473"/>
            <a:ext cx="5088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dirty="0">
                <a:solidFill>
                  <a:srgbClr val="C00000"/>
                </a:solidFill>
              </a:rPr>
              <a:t>The NC background rate with deexcitation as the nominal result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1DC257-6209-4B57-A1AF-B4766CA5B569}"/>
              </a:ext>
            </a:extLst>
          </p:cNvPr>
          <p:cNvSpPr txBox="1"/>
          <p:nvPr/>
        </p:nvSpPr>
        <p:spPr>
          <a:xfrm>
            <a:off x="8458199" y="489977"/>
            <a:ext cx="3563008" cy="35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-apple-system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 2404.07429</a:t>
            </a:r>
          </a:p>
        </p:txBody>
      </p:sp>
    </p:spTree>
    <p:extLst>
      <p:ext uri="{BB962C8B-B14F-4D97-AF65-F5344CB8AC3E}">
        <p14:creationId xmlns:p14="http://schemas.microsoft.com/office/powerpoint/2010/main" val="1769096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3CC2507-D0B6-9B54-29CE-0E1FEFC2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153" y="1739725"/>
            <a:ext cx="4038601" cy="117309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Methodology for </a:t>
            </a:r>
            <a:r>
              <a:rPr lang="en-US" altLang="zh-CN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In-situ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 Measurements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679B-82DC-496F-AA60-E98217A3AB32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C0BD3B-51BA-94C7-D529-0A8296C66DC3}"/>
              </a:ext>
            </a:extLst>
          </p:cNvPr>
          <p:cNvSpPr txBox="1"/>
          <p:nvPr/>
        </p:nvSpPr>
        <p:spPr>
          <a:xfrm>
            <a:off x="191386" y="1135885"/>
            <a:ext cx="11792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A systematic study on </a:t>
            </a:r>
            <a:r>
              <a:rPr lang="en-US" altLang="zh-CN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the measurement of the NC background and evaluate the associated uncertainties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According to the possible association with unstable residual nuclei, a</a:t>
            </a:r>
            <a:r>
              <a:rPr lang="en-US" altLang="zh-CN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 maximum-likelihood</a:t>
            </a: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 method is proposed to measure </a:t>
            </a:r>
            <a:r>
              <a:rPr lang="en-US" altLang="zh-CN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the triple-coincident signature of the NC background</a:t>
            </a: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Future JUNO will be able to make a unique contribution to the worldwide dataset to improve the prediction of NC interaction on </a:t>
            </a:r>
            <a:r>
              <a:rPr lang="en-US" altLang="zh-CN" baseline="30000" dirty="0">
                <a:ea typeface="微软雅黑" panose="020B0503020204020204" pitchFamily="34" charset="-122"/>
                <a:sym typeface="Wingdings" panose="05000000000000000000" pitchFamily="2" charset="2"/>
              </a:rPr>
              <a:t>12</a:t>
            </a: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C</a:t>
            </a:r>
          </a:p>
          <a:p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A05D9A7F-B033-D295-03B0-5FEF81A2E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811842" y="3582187"/>
            <a:ext cx="4100101" cy="292290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354FCD5-A238-2259-0B96-2D9C39E17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050" y="3493409"/>
            <a:ext cx="3897201" cy="292290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3D89A649-5555-A01E-F9EE-2EA91EBC7066}"/>
              </a:ext>
            </a:extLst>
          </p:cNvPr>
          <p:cNvSpPr txBox="1"/>
          <p:nvPr/>
        </p:nvSpPr>
        <p:spPr>
          <a:xfrm>
            <a:off x="6096000" y="3154479"/>
            <a:ext cx="4434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Reproduce NC background uncertainty from the summary in </a:t>
            </a:r>
            <a:r>
              <a:rPr lang="en-US" altLang="zh-CN" sz="1100" b="1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Phys.Rev.D</a:t>
            </a:r>
            <a:r>
              <a:rPr lang="en-US" altLang="zh-CN" sz="11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 103 (2021) 5, 053002</a:t>
            </a:r>
            <a:endParaRPr lang="en-US" altLang="zh-CN" sz="12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6447BC7-67B4-76D1-BC1E-1B652BCBE126}"/>
              </a:ext>
            </a:extLst>
          </p:cNvPr>
          <p:cNvCxnSpPr/>
          <p:nvPr/>
        </p:nvCxnSpPr>
        <p:spPr>
          <a:xfrm>
            <a:off x="6702909" y="5299551"/>
            <a:ext cx="3018407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9195B6D7-C74D-C6E3-9E18-3089E2390B6F}"/>
              </a:ext>
            </a:extLst>
          </p:cNvPr>
          <p:cNvSpPr txBox="1"/>
          <p:nvPr/>
        </p:nvSpPr>
        <p:spPr>
          <a:xfrm>
            <a:off x="9742020" y="51148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15%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D11EF3B-42A5-53F9-59D4-3DDA43005483}"/>
              </a:ext>
            </a:extLst>
          </p:cNvPr>
          <p:cNvSpPr/>
          <p:nvPr/>
        </p:nvSpPr>
        <p:spPr>
          <a:xfrm>
            <a:off x="7670779" y="765721"/>
            <a:ext cx="41424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Cheng et al, Phys. Rev. D 103 (2021) 5, 053002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45D05D5-0163-328B-8ED8-6D9BDA630F79}"/>
              </a:ext>
            </a:extLst>
          </p:cNvPr>
          <p:cNvSpPr/>
          <p:nvPr/>
        </p:nvSpPr>
        <p:spPr>
          <a:xfrm>
            <a:off x="7276585" y="3741808"/>
            <a:ext cx="2073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JUNO, 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JCAP 10 (2022) 033</a:t>
            </a:r>
            <a:endParaRPr lang="zh-CN" alt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3189464-4694-B17D-A683-65536289E229}"/>
              </a:ext>
            </a:extLst>
          </p:cNvPr>
          <p:cNvSpPr/>
          <p:nvPr/>
        </p:nvSpPr>
        <p:spPr>
          <a:xfrm>
            <a:off x="8848912" y="4326128"/>
            <a:ext cx="3363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The bands are obtained by assuming different levels of natural radioactivity and cosmogenic </a:t>
            </a:r>
            <a:r>
              <a:rPr lang="en-US" altLang="zh-CN" sz="1400" baseline="30000" dirty="0">
                <a:solidFill>
                  <a:schemeClr val="bg2">
                    <a:lumMod val="50000"/>
                  </a:schemeClr>
                </a:solidFill>
              </a:rPr>
              <a:t>11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C in the accidental background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36F500-198D-5756-ABB9-5D995FFE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FB3F552-BA33-0E94-A4E1-118A19845D3A}"/>
              </a:ext>
            </a:extLst>
          </p:cNvPr>
          <p:cNvSpPr/>
          <p:nvPr/>
        </p:nvSpPr>
        <p:spPr>
          <a:xfrm>
            <a:off x="1273841" y="6431619"/>
            <a:ext cx="9498418" cy="338554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Within 10 years JUNO data,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NC background rate can be constrained on 15% level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60711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2404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Constraining Neutrino Interactions</a:t>
            </a:r>
            <a:b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Transverse Kinematic Imbalance (TKI)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679B-82DC-496F-AA60-E98217A3AB32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C0BD3B-51BA-94C7-D529-0A8296C66DC3}"/>
              </a:ext>
            </a:extLst>
          </p:cNvPr>
          <p:cNvSpPr txBox="1"/>
          <p:nvPr/>
        </p:nvSpPr>
        <p:spPr>
          <a:xfrm>
            <a:off x="191386" y="1135885"/>
            <a:ext cx="117927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TKI: precisely identify intranuclear dynamics, or the absence thereof, in neutrino-nucleus interactions – an analogue of the missing energy technique used in collider experiments.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36F500-198D-5756-ABB9-5D995FFE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4EB2703-8D8E-4518-88D9-78926CF0C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24" y="2167465"/>
            <a:ext cx="6710423" cy="39790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3B9A33-06E0-438A-81AF-5B183DDC2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06" y="2313135"/>
            <a:ext cx="6636756" cy="26255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7D67C42-0BEC-4E1F-A1EC-B788468879F4}"/>
                  </a:ext>
                </a:extLst>
              </p:cNvPr>
              <p:cNvSpPr txBox="1"/>
              <p:nvPr/>
            </p:nvSpPr>
            <p:spPr>
              <a:xfrm>
                <a:off x="7466865" y="2313135"/>
                <a:ext cx="3740727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i="1" dirty="0">
                    <a:solidFill>
                      <a:srgbClr val="FF0000"/>
                    </a:solidFill>
                  </a:rPr>
                  <a:t>Furmanski-Sobczyk</a:t>
                </a:r>
                <a:r>
                  <a:rPr lang="zh-CN" altLang="en-US" i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i="1" dirty="0">
                    <a:solidFill>
                      <a:srgbClr val="FF0000"/>
                    </a:solidFill>
                  </a:rPr>
                  <a:t>emulated</a:t>
                </a:r>
                <a:r>
                  <a:rPr lang="zh-CN" altLang="en-US" i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i="1" dirty="0">
                    <a:solidFill>
                      <a:srgbClr val="FF0000"/>
                    </a:solidFill>
                  </a:rPr>
                  <a:t>nucleon</a:t>
                </a:r>
                <a:r>
                  <a:rPr lang="zh-CN" altLang="en-US" i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i="1" dirty="0">
                    <a:solidFill>
                      <a:srgbClr val="FF0000"/>
                    </a:solidFill>
                  </a:rPr>
                  <a:t>momentum  </a:t>
                </a:r>
                <a:r>
                  <a:rPr lang="en-US" altLang="zh-CN" i="1" dirty="0" err="1">
                    <a:solidFill>
                      <a:srgbClr val="FF0000"/>
                    </a:solidFill>
                  </a:rPr>
                  <a:t>p</a:t>
                </a:r>
                <a:r>
                  <a:rPr lang="en-US" altLang="zh-CN" i="1" baseline="-25000" dirty="0" err="1">
                    <a:solidFill>
                      <a:srgbClr val="FF0000"/>
                    </a:solidFill>
                  </a:rPr>
                  <a:t>n</a:t>
                </a:r>
                <a:r>
                  <a:rPr lang="zh-CN" altLang="en-US" i="1" dirty="0">
                    <a:solidFill>
                      <a:srgbClr val="FF0000"/>
                    </a:solidFill>
                  </a:rPr>
                  <a:t>： </a:t>
                </a:r>
                <a:r>
                  <a:rPr lang="en-US" altLang="zh-CN" dirty="0"/>
                  <a:t>the Fermi motion of the struck nucleon</a:t>
                </a:r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endParaRPr lang="en-US" altLang="zh-CN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i="1" dirty="0">
                    <a:solidFill>
                      <a:srgbClr val="FF0000"/>
                    </a:solidFill>
                  </a:rPr>
                  <a:t>Transverse boosting angle 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zh-CN" altLang="en-US" i="1" dirty="0">
                    <a:solidFill>
                      <a:srgbClr val="FF0000"/>
                    </a:solidFill>
                  </a:rPr>
                  <a:t>： </a:t>
                </a:r>
                <a:r>
                  <a:rPr lang="en-US" altLang="zh-CN" dirty="0"/>
                  <a:t>the direction of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7D67C42-0BEC-4E1F-A1EC-B78846887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865" y="2313135"/>
                <a:ext cx="3740727" cy="3693319"/>
              </a:xfrm>
              <a:prstGeom prst="rect">
                <a:avLst/>
              </a:prstGeom>
              <a:blipFill>
                <a:blip r:embed="rId4"/>
                <a:stretch>
                  <a:fillRect l="-1140" t="-825" r="-74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B81AD127-5F61-44F9-B9A4-3B460954B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800" y="3674412"/>
            <a:ext cx="4178515" cy="125736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963CC5D-B7A6-4836-A0F1-3B90C62E04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1"/>
          <a:stretch/>
        </p:blipFill>
        <p:spPr>
          <a:xfrm>
            <a:off x="717977" y="5530528"/>
            <a:ext cx="2970397" cy="61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0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2404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Generator Performance in TKI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679B-82DC-496F-AA60-E98217A3AB32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36F500-198D-5756-ABB9-5D995FFE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CE79393-A2FA-4054-A9DA-5FF8D94D8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620"/>
          <a:stretch/>
        </p:blipFill>
        <p:spPr>
          <a:xfrm>
            <a:off x="215900" y="874218"/>
            <a:ext cx="4326013" cy="255478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5C1F72-BAF7-43FC-9C62-A163A7EC8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456"/>
          <a:stretch/>
        </p:blipFill>
        <p:spPr>
          <a:xfrm>
            <a:off x="4314543" y="912743"/>
            <a:ext cx="4103511" cy="247773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83F889-C6E3-4081-AA6F-53A4B68A5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69"/>
          <a:stretch/>
        </p:blipFill>
        <p:spPr>
          <a:xfrm>
            <a:off x="8038389" y="3454017"/>
            <a:ext cx="3887622" cy="24777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D96FC5-6C1B-4B1C-80EF-609BC6FFB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39"/>
          <a:stretch/>
        </p:blipFill>
        <p:spPr>
          <a:xfrm>
            <a:off x="154752" y="3322743"/>
            <a:ext cx="4065036" cy="256112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0F78AC-F86A-491A-B430-61AB610CC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84"/>
          <a:stretch/>
        </p:blipFill>
        <p:spPr>
          <a:xfrm>
            <a:off x="4210951" y="3454017"/>
            <a:ext cx="3761263" cy="23370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1C3F8-83E9-46A2-BFB8-0BA92D8C2F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3"/>
          <a:stretch/>
        </p:blipFill>
        <p:spPr>
          <a:xfrm>
            <a:off x="8153400" y="912744"/>
            <a:ext cx="4023816" cy="251625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70E66D6-D77D-4EE5-8781-36ABD63BF398}"/>
              </a:ext>
            </a:extLst>
          </p:cNvPr>
          <p:cNvSpPr txBox="1"/>
          <p:nvPr/>
        </p:nvSpPr>
        <p:spPr>
          <a:xfrm>
            <a:off x="9214960" y="624618"/>
            <a:ext cx="276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highlight>
                  <a:srgbClr val="FFFF00"/>
                </a:highlight>
              </a:rPr>
              <a:t>Cheng,</a:t>
            </a:r>
            <a:r>
              <a:rPr lang="zh-CN" altLang="en-US" sz="1200" dirty="0">
                <a:highlight>
                  <a:srgbClr val="FFFF00"/>
                </a:highlight>
              </a:rPr>
              <a:t> </a:t>
            </a:r>
            <a:r>
              <a:rPr lang="en-US" altLang="zh-CN" sz="1200" dirty="0">
                <a:highlight>
                  <a:srgbClr val="FFFF00"/>
                </a:highlight>
              </a:rPr>
              <a:t>Qu,</a:t>
            </a:r>
            <a:r>
              <a:rPr lang="zh-CN" altLang="en-US" sz="1200" dirty="0">
                <a:highlight>
                  <a:srgbClr val="FFFF00"/>
                </a:highlight>
              </a:rPr>
              <a:t> </a:t>
            </a:r>
            <a:r>
              <a:rPr lang="en-US" altLang="zh-CN" sz="1200" dirty="0">
                <a:highlight>
                  <a:srgbClr val="FFFF00"/>
                </a:highlight>
              </a:rPr>
              <a:t>Wen,</a:t>
            </a:r>
            <a:r>
              <a:rPr lang="zh-CN" altLang="en-US" sz="1200" dirty="0">
                <a:highlight>
                  <a:srgbClr val="FFFF00"/>
                </a:highlight>
              </a:rPr>
              <a:t> </a:t>
            </a:r>
            <a:r>
              <a:rPr lang="en-US" altLang="zh-CN" sz="1200" dirty="0">
                <a:highlight>
                  <a:srgbClr val="FFFF00"/>
                </a:highlight>
              </a:rPr>
              <a:t>Lu</a:t>
            </a:r>
            <a:r>
              <a:rPr lang="en-US" altLang="zh-CN" sz="1200" i="1" dirty="0">
                <a:highlight>
                  <a:srgbClr val="FFFF00"/>
                </a:highlight>
              </a:rPr>
              <a:t> </a:t>
            </a:r>
            <a:r>
              <a:rPr lang="en-US" altLang="zh-CN" sz="1200" dirty="0">
                <a:highlight>
                  <a:srgbClr val="FFFF00"/>
                </a:highlight>
              </a:rPr>
              <a:t>@ neutrino 2022</a:t>
            </a:r>
            <a:endParaRPr lang="zh-CN" altLang="en-US" sz="1200" dirty="0"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350FD6B-E8DC-4D04-BB50-6DED4326739B}"/>
                  </a:ext>
                </a:extLst>
              </p:cNvPr>
              <p:cNvSpPr txBox="1"/>
              <p:nvPr/>
            </p:nvSpPr>
            <p:spPr>
              <a:xfrm>
                <a:off x="429491" y="5931748"/>
                <a:ext cx="113607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dirty="0"/>
                  <a:t>Predictions of TKI by GENIE, </a:t>
                </a:r>
                <a:r>
                  <a:rPr lang="en-US" altLang="zh-CN" dirty="0" err="1"/>
                  <a:t>GiBUU</a:t>
                </a:r>
                <a:r>
                  <a:rPr lang="en-US" altLang="zh-CN" dirty="0"/>
                  <a:t>, </a:t>
                </a:r>
                <a:r>
                  <a:rPr lang="en-US" altLang="zh-CN" dirty="0" err="1"/>
                  <a:t>NuWro</a:t>
                </a:r>
                <a:r>
                  <a:rPr lang="en-US" altLang="zh-CN" dirty="0"/>
                  <a:t> compared to the </a:t>
                </a:r>
                <a:r>
                  <a:rPr lang="en-US" altLang="zh-CN" dirty="0" err="1"/>
                  <a:t>MINERvA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measurement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2350FD6B-E8DC-4D04-BB50-6DED43267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91" y="5931748"/>
                <a:ext cx="11360727" cy="369332"/>
              </a:xfrm>
              <a:prstGeom prst="rect">
                <a:avLst/>
              </a:prstGeom>
              <a:blipFill>
                <a:blip r:embed="rId5"/>
                <a:stretch>
                  <a:fillRect l="-322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57F9C884-1438-447C-9556-9217D88436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642" y="6301080"/>
            <a:ext cx="4045158" cy="1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01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Summary and Prospects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2A0310-97E9-A9A2-0D9F-7DDD5077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BE13-C449-4877-B3B7-AB591414F9E0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BFCBC9-3065-6A7D-63FD-673A9751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A1C0A18-A2D7-EC1C-9E5A-A2C96432ABFA}"/>
              </a:ext>
            </a:extLst>
          </p:cNvPr>
          <p:cNvSpPr/>
          <p:nvPr/>
        </p:nvSpPr>
        <p:spPr>
          <a:xfrm>
            <a:off x="9982200" y="5267742"/>
            <a:ext cx="1806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谢谢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zh-CN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E6DAC46-D0AF-36A1-5057-2E3BB265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73BCB51-285C-4FAD-8378-C2FB3F98C54D}"/>
              </a:ext>
            </a:extLst>
          </p:cNvPr>
          <p:cNvSpPr txBox="1"/>
          <p:nvPr/>
        </p:nvSpPr>
        <p:spPr>
          <a:xfrm>
            <a:off x="380292" y="1181076"/>
            <a:ext cx="115427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ea typeface="微软雅黑" panose="020B0503020204020204" pitchFamily="34" charset="-122"/>
              </a:rPr>
              <a:t>Neutrino interactions in LS rely on nuclear models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US" altLang="zh-CN" sz="2400" b="1" i="1" dirty="0">
                <a:solidFill>
                  <a:srgbClr val="FF0000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needs precise model predictions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sym typeface="Wingdings" panose="05000000000000000000" pitchFamily="2" charset="2"/>
              </a:rPr>
              <a:t>The corresponding neutrino interaction channels have been studied 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sym typeface="Wingdings" panose="05000000000000000000" pitchFamily="2" charset="2"/>
              </a:rPr>
              <a:t>Atmospheric (GeV) neutrino interactions are more complex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sym typeface="Wingdings" panose="05000000000000000000" pitchFamily="2" charset="2"/>
              </a:rPr>
              <a:t>Neutrino interactions (including de-excitation) are developed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sym typeface="Wingdings" panose="05000000000000000000" pitchFamily="2" charset="2"/>
              </a:rPr>
              <a:t>Not only rely on the model predictions, but also seek measurements to tune the model and constrain interaction uncertainty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sym typeface="Wingdings" panose="05000000000000000000" pitchFamily="2" charset="2"/>
              </a:rPr>
              <a:t>JUNO</a:t>
            </a: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ea typeface="微软雅黑" panose="020B0503020204020204" pitchFamily="34" charset="-122"/>
                <a:sym typeface="Wingdings" panose="05000000000000000000" pitchFamily="2" charset="2"/>
              </a:rPr>
              <a:t>…</a:t>
            </a:r>
          </a:p>
          <a:p>
            <a:pPr marL="1257300" lvl="2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2400" b="1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048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5D8DF-5648-FA28-C676-B9739527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AA67C4-D7CD-32EE-54DB-8140CED30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1C7AFF-2FD3-3C66-3CA0-611F21D3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05615-789C-489E-B79E-EF4D36DBFC03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4C5962-38C3-CB1A-8B05-C8992A3F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D5A603-6F78-1B17-0FD7-1AEA80691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388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>
            <a:extLst>
              <a:ext uri="{FF2B5EF4-FFF2-40B4-BE49-F238E27FC236}">
                <a16:creationId xmlns:a16="http://schemas.microsoft.com/office/drawing/2014/main" id="{522040AB-46A2-43FC-8E6B-B07AD1575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92" y="1516605"/>
            <a:ext cx="5122578" cy="39093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0FD7C3-05F1-C458-B4AB-534ED50B1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A59EC7"/>
              </a:clrFrom>
              <a:clrTo>
                <a:srgbClr val="A59E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/>
          <a:stretch/>
        </p:blipFill>
        <p:spPr>
          <a:xfrm>
            <a:off x="5359162" y="2185073"/>
            <a:ext cx="2758922" cy="19311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3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zh-CN" altLang="en-US" sz="3200" i="1" smtClean="0">
                                <a:ln w="0"/>
                                <a:solidFill>
                                  <a:schemeClr val="accent1"/>
                                </a:solidFill>
                                <a:effectLst>
                                  <a:outerShdw blurRad="38100" dist="25400" dir="5400000" algn="ctr" rotWithShape="0">
                                    <a:srgbClr val="6E747A">
                                      <a:alpha val="43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32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CN" altLang="en-US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  <a:blipFill>
                <a:blip r:embed="rId4"/>
                <a:stretch>
                  <a:fillRect b="-12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179E8-0B2D-4943-A993-67E02DAA1C15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4044294C-C93C-41FB-8C18-797E78C33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62" y="1150935"/>
            <a:ext cx="7868191" cy="3524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8D1A7D1-2FD2-4652-8D1D-00C6D9093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664" y="1103782"/>
            <a:ext cx="1966597" cy="360248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  <a:prstDash val="sysDash"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BCDEEFE-6A4D-4FFA-A696-C3522AA21BEE}"/>
              </a:ext>
            </a:extLst>
          </p:cNvPr>
          <p:cNvSpPr/>
          <p:nvPr/>
        </p:nvSpPr>
        <p:spPr>
          <a:xfrm>
            <a:off x="5244033" y="1862992"/>
            <a:ext cx="56931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highlight>
                  <a:srgbClr val="FFFF00"/>
                </a:highlight>
                <a:ea typeface="微软雅黑" panose="020B0503020204020204" pitchFamily="34" charset="-122"/>
              </a:rPr>
              <a:t>Detection via inverse beta decay (IBD):</a:t>
            </a:r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E0EB096-3220-42A1-BCF3-38A195E9B447}"/>
              </a:ext>
            </a:extLst>
          </p:cNvPr>
          <p:cNvSpPr txBox="1"/>
          <p:nvPr/>
        </p:nvSpPr>
        <p:spPr>
          <a:xfrm>
            <a:off x="5244033" y="4248729"/>
            <a:ext cx="3073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The double coincidence</a:t>
            </a:r>
            <a:r>
              <a:rPr lang="en-US" altLang="zh-CN" sz="1400" dirty="0">
                <a:sym typeface="Wingdings" panose="05000000000000000000" pitchFamily="2" charset="2"/>
              </a:rPr>
              <a:t> suppression of background</a:t>
            </a:r>
            <a:endParaRPr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F4243F6-904C-4BE3-BA7B-D95EB96001E8}"/>
              </a:ext>
            </a:extLst>
          </p:cNvPr>
          <p:cNvSpPr txBox="1"/>
          <p:nvPr/>
        </p:nvSpPr>
        <p:spPr>
          <a:xfrm>
            <a:off x="1280858" y="227513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JUNO</a:t>
            </a:r>
            <a:endParaRPr lang="zh-CN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FFC02D43-9DB1-435C-8478-899448F227BE}"/>
              </a:ext>
            </a:extLst>
          </p:cNvPr>
          <p:cNvSpPr/>
          <p:nvPr/>
        </p:nvSpPr>
        <p:spPr>
          <a:xfrm>
            <a:off x="1668143" y="2793881"/>
            <a:ext cx="23411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Chin. Phys. C 46 (2022) 12, 123001</a:t>
            </a:r>
            <a:endParaRPr lang="zh-CN" altLang="en-US" sz="1200" i="1" dirty="0">
              <a:solidFill>
                <a:schemeClr val="bg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233D28B5-7B97-ED25-B26D-4105C4E2BB3C}"/>
              </a:ext>
            </a:extLst>
          </p:cNvPr>
          <p:cNvSpPr/>
          <p:nvPr/>
        </p:nvSpPr>
        <p:spPr>
          <a:xfrm>
            <a:off x="6662365" y="2532742"/>
            <a:ext cx="1245703" cy="51269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A61D959-52D6-8DCE-09D0-5B719AC2A4A6}"/>
              </a:ext>
            </a:extLst>
          </p:cNvPr>
          <p:cNvSpPr/>
          <p:nvPr/>
        </p:nvSpPr>
        <p:spPr>
          <a:xfrm>
            <a:off x="7446385" y="3185146"/>
            <a:ext cx="140553" cy="70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720A31F0-B890-4385-9CE7-AB38855F94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9" b="22092"/>
          <a:stretch/>
        </p:blipFill>
        <p:spPr>
          <a:xfrm>
            <a:off x="5988798" y="2367278"/>
            <a:ext cx="1820899" cy="26028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B4FEE54-F39F-4883-B5D6-2B3C0D79B12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4981" y="15984"/>
            <a:ext cx="1787019" cy="181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F5DE51-BD2E-4389-8C0A-A68A5AD2F3D1}"/>
              </a:ext>
            </a:extLst>
          </p:cNvPr>
          <p:cNvSpPr txBox="1"/>
          <p:nvPr/>
        </p:nvSpPr>
        <p:spPr>
          <a:xfrm>
            <a:off x="341779" y="725473"/>
            <a:ext cx="9733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2000" b="1" dirty="0">
                <a:solidFill>
                  <a:srgbClr val="FF0000"/>
                </a:solidFill>
              </a:rPr>
              <a:t>Neutrino oscillation &amp; properties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</a:pPr>
            <a:endParaRPr lang="zh-CN" altLang="en-US" sz="20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3E7067C-360D-F3A2-8EDA-3F8444EEBFCF}"/>
              </a:ext>
            </a:extLst>
          </p:cNvPr>
          <p:cNvSpPr txBox="1"/>
          <p:nvPr/>
        </p:nvSpPr>
        <p:spPr>
          <a:xfrm>
            <a:off x="6960652" y="3150624"/>
            <a:ext cx="7559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ea typeface="微软雅黑" panose="020B0503020204020204" pitchFamily="34" charset="-122"/>
              </a:rPr>
              <a:t>200 </a:t>
            </a:r>
            <a:r>
              <a:rPr lang="el-GR" altLang="zh-CN" sz="1100" b="1" dirty="0">
                <a:ea typeface="微软雅黑" panose="020B0503020204020204" pitchFamily="34" charset="-122"/>
              </a:rPr>
              <a:t>μ</a:t>
            </a:r>
            <a:r>
              <a:rPr lang="en-US" altLang="zh-CN" sz="1100" b="1" dirty="0">
                <a:ea typeface="微软雅黑" panose="020B0503020204020204" pitchFamily="34" charset="-122"/>
              </a:rPr>
              <a:t>s</a:t>
            </a:r>
            <a:endParaRPr lang="zh-CN" altLang="en-US" sz="1100" b="1" dirty="0">
              <a:ea typeface="微软雅黑" panose="020B0503020204020204" pitchFamily="34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63D0F53-3522-4037-9659-5D08384752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2671" y="3219658"/>
            <a:ext cx="4050027" cy="225001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5CAEF3D5-9267-4B24-842F-D1AF974F9590}"/>
              </a:ext>
            </a:extLst>
          </p:cNvPr>
          <p:cNvSpPr/>
          <p:nvPr/>
        </p:nvSpPr>
        <p:spPr>
          <a:xfrm>
            <a:off x="8202373" y="2880141"/>
            <a:ext cx="33675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highlight>
                  <a:srgbClr val="FFFF00"/>
                </a:highlight>
                <a:ea typeface="微软雅黑" panose="020B0503020204020204" pitchFamily="34" charset="-122"/>
              </a:rPr>
              <a:t>Expected signal and background:</a:t>
            </a:r>
            <a:r>
              <a:rPr lang="en-US" altLang="zh-CN" sz="1400" dirty="0">
                <a:solidFill>
                  <a:srgbClr val="C00000"/>
                </a:solidFill>
                <a:highlight>
                  <a:srgbClr val="FFFF00"/>
                </a:highlight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5A69F06-7C7C-4124-8CC6-F8E6092E15F7}"/>
              </a:ext>
            </a:extLst>
          </p:cNvPr>
          <p:cNvSpPr/>
          <p:nvPr/>
        </p:nvSpPr>
        <p:spPr>
          <a:xfrm>
            <a:off x="8202373" y="2627564"/>
            <a:ext cx="2760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JUNO, </a:t>
            </a:r>
            <a:r>
              <a:rPr lang="en-US" altLang="zh-CN" sz="1200" b="0" i="1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Chin. Phys. C 46 (2022) 12, 123001</a:t>
            </a:r>
            <a:endParaRPr lang="zh-CN" altLang="en-US" sz="1200" i="1" dirty="0">
              <a:solidFill>
                <a:schemeClr val="bg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C266FCD-3396-4265-ACAA-9DF989460F29}"/>
              </a:ext>
            </a:extLst>
          </p:cNvPr>
          <p:cNvSpPr/>
          <p:nvPr/>
        </p:nvSpPr>
        <p:spPr>
          <a:xfrm>
            <a:off x="11322912" y="3545666"/>
            <a:ext cx="636771" cy="118032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FE4018-DB5D-498C-9C5D-B18304C78217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11522638" y="3663698"/>
            <a:ext cx="118660" cy="558805"/>
          </a:xfrm>
          <a:prstGeom prst="straightConnector1">
            <a:avLst/>
          </a:prstGeom>
          <a:ln w="28575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386F7963-8815-4198-9F31-07399186E10F}"/>
              </a:ext>
            </a:extLst>
          </p:cNvPr>
          <p:cNvSpPr txBox="1"/>
          <p:nvPr/>
        </p:nvSpPr>
        <p:spPr>
          <a:xfrm>
            <a:off x="356845" y="5761253"/>
            <a:ext cx="9703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Atmospheric NC non-negligible background for precise measurement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7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FB2CBD-C93A-EBB9-E0F2-3E0FCFC4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E989-4091-4529-AD6D-6CD2852A9DB8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BF1B6-2631-EA30-5817-A209C127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</a:t>
            </a:fld>
            <a:endParaRPr lang="zh-CN" altLang="en-US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77150BE7-5AE9-4117-CA32-9F957D08957C}"/>
              </a:ext>
            </a:extLst>
          </p:cNvPr>
          <p:cNvGraphicFramePr>
            <a:graphicFrameLocks noGrp="1"/>
          </p:cNvGraphicFramePr>
          <p:nvPr/>
        </p:nvGraphicFramePr>
        <p:xfrm>
          <a:off x="5965718" y="3709891"/>
          <a:ext cx="5557416" cy="21230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78708">
                  <a:extLst>
                    <a:ext uri="{9D8B030D-6E8A-4147-A177-3AD203B41FA5}">
                      <a16:colId xmlns:a16="http://schemas.microsoft.com/office/drawing/2014/main" val="4030478900"/>
                    </a:ext>
                  </a:extLst>
                </a:gridCol>
                <a:gridCol w="2778708">
                  <a:extLst>
                    <a:ext uri="{9D8B030D-6E8A-4147-A177-3AD203B41FA5}">
                      <a16:colId xmlns:a16="http://schemas.microsoft.com/office/drawing/2014/main" val="3243642209"/>
                    </a:ext>
                  </a:extLst>
                </a:gridCol>
              </a:tblGrid>
              <a:tr h="522749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Neutrino energy range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Important Reaction channels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214976"/>
                  </a:ext>
                </a:extLst>
              </a:tr>
              <a:tr h="349313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0 - 1 MeV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i="1" dirty="0">
                          <a:latin typeface="Corbel" panose="020B0503020204020204" pitchFamily="34" charset="0"/>
                        </a:rPr>
                        <a:t>e </a:t>
                      </a:r>
                      <a:r>
                        <a:rPr lang="en-US" altLang="zh-CN" b="1" i="0" dirty="0">
                          <a:latin typeface="Corbel" panose="020B0503020204020204" pitchFamily="34" charset="0"/>
                        </a:rPr>
                        <a:t>e</a:t>
                      </a:r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lastic scattering (</a:t>
                      </a:r>
                      <a:r>
                        <a:rPr lang="en-US" altLang="zh-CN" b="1" i="1" dirty="0" err="1">
                          <a:latin typeface="Corbel" panose="020B0503020204020204" pitchFamily="34" charset="0"/>
                        </a:rPr>
                        <a:t>e</a:t>
                      </a:r>
                      <a:r>
                        <a:rPr lang="en-US" altLang="zh-CN" b="1" dirty="0" err="1">
                          <a:latin typeface="Corbel" panose="020B0503020204020204" pitchFamily="34" charset="0"/>
                        </a:rPr>
                        <a:t>ES</a:t>
                      </a:r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)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2151315"/>
                  </a:ext>
                </a:extLst>
              </a:tr>
              <a:tr h="477131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1 - 100 MeV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Inverse beta decay (IBD)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648170"/>
                  </a:ext>
                </a:extLst>
              </a:tr>
              <a:tr h="453055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0.1 – 20 GeV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Corbel" panose="020B0503020204020204" pitchFamily="34" charset="0"/>
                        </a:rPr>
                        <a:t>Neutral-current (NC), Charge-current (CC)  </a:t>
                      </a:r>
                      <a:endParaRPr lang="zh-CN" altLang="en-US" b="1" dirty="0">
                        <a:latin typeface="Corbel" panose="020B05030202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48276"/>
                  </a:ext>
                </a:extLst>
              </a:tr>
            </a:tbl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C45E2EEB-D927-E144-FD47-53E25E7EA180}"/>
              </a:ext>
            </a:extLst>
          </p:cNvPr>
          <p:cNvSpPr txBox="1"/>
          <p:nvPr/>
        </p:nvSpPr>
        <p:spPr>
          <a:xfrm>
            <a:off x="503853" y="3610946"/>
            <a:ext cx="53837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Neutrino can be observed via the detection of </a:t>
            </a:r>
            <a:r>
              <a:rPr lang="en-US" altLang="zh-CN" dirty="0">
                <a:solidFill>
                  <a:srgbClr val="0000FF"/>
                </a:solidFill>
              </a:rPr>
              <a:t>neutrino interaction </a:t>
            </a:r>
            <a:r>
              <a:rPr lang="en-US" altLang="zh-CN" dirty="0"/>
              <a:t>in the detector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As the energy increases, the </a:t>
            </a:r>
            <a:r>
              <a:rPr lang="en-US" altLang="zh-CN" dirty="0">
                <a:solidFill>
                  <a:srgbClr val="0000FF"/>
                </a:solidFill>
              </a:rPr>
              <a:t>reaction channels </a:t>
            </a:r>
            <a:r>
              <a:rPr lang="en-US" altLang="zh-CN" dirty="0"/>
              <a:t>are more complicated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The final state </a:t>
            </a:r>
            <a:r>
              <a:rPr lang="en-US" altLang="zh-CN" dirty="0">
                <a:solidFill>
                  <a:srgbClr val="0000FF"/>
                </a:solidFill>
              </a:rPr>
              <a:t>neutron multiplicity, pion production, and kinematics </a:t>
            </a:r>
            <a:r>
              <a:rPr lang="en-US" altLang="zh-CN" dirty="0"/>
              <a:t>are very important distinctions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5E5D360-8E1B-BA19-37EF-AD156F69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id="{B4A44E04-298D-AE41-42FC-ADA72205E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72"/>
            <a:ext cx="12192000" cy="82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</a:rPr>
              <a:t>How to Observe Neutrinos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001107C-5A6E-3B4B-066D-8539C7477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84"/>
          <a:stretch/>
        </p:blipFill>
        <p:spPr>
          <a:xfrm>
            <a:off x="755822" y="996251"/>
            <a:ext cx="8554644" cy="2208393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9D8E39B-EBEF-E68B-892D-629B74145DA3}"/>
              </a:ext>
            </a:extLst>
          </p:cNvPr>
          <p:cNvSpPr/>
          <p:nvPr/>
        </p:nvSpPr>
        <p:spPr>
          <a:xfrm>
            <a:off x="3742267" y="837528"/>
            <a:ext cx="2353733" cy="40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0A2A5D2-FE98-B3F7-8CB3-FF1731AF94DD}"/>
              </a:ext>
            </a:extLst>
          </p:cNvPr>
          <p:cNvSpPr txBox="1"/>
          <p:nvPr/>
        </p:nvSpPr>
        <p:spPr>
          <a:xfrm>
            <a:off x="5887617" y="10250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i="0" dirty="0">
                <a:solidFill>
                  <a:srgbClr val="010202"/>
                </a:solidFill>
                <a:effectLst/>
                <a:latin typeface="Corbel-Bold"/>
              </a:rPr>
              <a:t>  </a:t>
            </a:r>
            <a:r>
              <a:rPr lang="zh-CN" altLang="en-US" dirty="0"/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Gabriel N. Perdue @ INSS 2021</a:t>
            </a:r>
            <a:br>
              <a:rPr lang="zh-CN" altLang="en-US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2753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JUNO </a:t>
                </a:r>
                <a:r>
                  <a:rPr lang="en-US" altLang="zh-CN" sz="3200" baseline="30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8</a:t>
                </a:r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 solar </a:t>
                </a:r>
                <a14:m>
                  <m:oMath xmlns:m="http://schemas.openxmlformats.org/officeDocument/2006/math">
                    <m:r>
                      <a:rPr lang="zh-CN" altLang="en-US" sz="320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lang="zh-CN" altLang="en-US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measurements</a:t>
                </a:r>
                <a:endParaRPr lang="zh-CN" altLang="en-US" sz="3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  <a:blipFill>
                <a:blip r:embed="rId3"/>
                <a:stretch>
                  <a:fillRect b="-12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EB652F-2F67-497E-A662-23555B898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42CA7-69E0-424C-B24B-022EBBB647D8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717699-ABFC-4CC4-8087-FF405EC7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E10AA61-AC7A-8567-D825-BE0CBA29C64A}"/>
              </a:ext>
            </a:extLst>
          </p:cNvPr>
          <p:cNvSpPr txBox="1"/>
          <p:nvPr/>
        </p:nvSpPr>
        <p:spPr>
          <a:xfrm>
            <a:off x="381000" y="3464299"/>
            <a:ext cx="11658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Cross-section of interactions between neutrinos and carbon </a:t>
            </a:r>
            <a:r>
              <a:rPr lang="en-US" altLang="zh-CN" sz="1400" dirty="0"/>
              <a:t>[Phys. Rev. C 86, 015502 (2012), J. Phys. G 46, 075103 (2019)]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Uncertainties from interaction cross-section are considered   </a:t>
            </a:r>
            <a:endParaRPr lang="en-US" altLang="zh-CN" sz="2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BAF3294-543B-41D3-95BF-2089ED028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802315"/>
            <a:ext cx="7611533" cy="14208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06CE4B-C374-4B6D-BD29-62344F459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533" y="896457"/>
            <a:ext cx="4114800" cy="258055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381D8B0-D93F-42AF-BB5A-A0CA82735885}"/>
              </a:ext>
            </a:extLst>
          </p:cNvPr>
          <p:cNvSpPr txBox="1"/>
          <p:nvPr/>
        </p:nvSpPr>
        <p:spPr>
          <a:xfrm>
            <a:off x="381000" y="1168695"/>
            <a:ext cx="431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baseline="30000" dirty="0">
                <a:latin typeface="Corbel" panose="020B0503020204020204" pitchFamily="34" charset="0"/>
              </a:rPr>
              <a:t>8</a:t>
            </a:r>
            <a:r>
              <a:rPr lang="en-US" altLang="zh-CN" b="1" dirty="0">
                <a:latin typeface="Corbel" panose="020B0503020204020204" pitchFamily="34" charset="0"/>
              </a:rPr>
              <a:t>B solar neutrino detection </a:t>
            </a:r>
            <a:r>
              <a:rPr lang="en-US" altLang="zh-CN" b="1" dirty="0">
                <a:solidFill>
                  <a:srgbClr val="FF0000"/>
                </a:solidFill>
                <a:latin typeface="Corbel" panose="020B0503020204020204" pitchFamily="34" charset="0"/>
              </a:rPr>
              <a:t>[arXiv:2210.08437]</a:t>
            </a:r>
            <a:endParaRPr lang="zh-CN" altLang="en-US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5E63009-0E05-4035-8198-DE3F51ACB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68" y="4189385"/>
            <a:ext cx="8890000" cy="208821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DA6F877-BFDF-4A09-8434-44ADF5F18DD9}"/>
              </a:ext>
            </a:extLst>
          </p:cNvPr>
          <p:cNvSpPr/>
          <p:nvPr/>
        </p:nvSpPr>
        <p:spPr>
          <a:xfrm>
            <a:off x="381000" y="4682067"/>
            <a:ext cx="8314267" cy="394814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5E13BC-62A8-418A-A65D-91D4FE10F6E0}"/>
              </a:ext>
            </a:extLst>
          </p:cNvPr>
          <p:cNvSpPr txBox="1"/>
          <p:nvPr/>
        </p:nvSpPr>
        <p:spPr>
          <a:xfrm>
            <a:off x="8856133" y="4301066"/>
            <a:ext cx="31495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Under these conditions, and combined with SNO,  the accuracy of </a:t>
            </a:r>
            <a:r>
              <a:rPr lang="en-US" altLang="zh-CN" sz="1600" baseline="30000" dirty="0"/>
              <a:t>8</a:t>
            </a:r>
            <a:r>
              <a:rPr lang="en-US" altLang="zh-CN" sz="1600" dirty="0"/>
              <a:t>B flux is </a:t>
            </a:r>
            <a:r>
              <a:rPr lang="en-US" altLang="zh-CN" sz="1600" dirty="0">
                <a:solidFill>
                  <a:srgbClr val="0000FF"/>
                </a:solidFill>
              </a:rPr>
              <a:t>3%</a:t>
            </a:r>
            <a:r>
              <a:rPr lang="en-US" altLang="zh-CN" sz="1600" dirty="0"/>
              <a:t> @ 10 years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If the cross-section uncertainty becomes </a:t>
            </a:r>
            <a:r>
              <a:rPr lang="en-US" altLang="zh-CN" sz="1600" dirty="0">
                <a:solidFill>
                  <a:srgbClr val="FF0000"/>
                </a:solidFill>
              </a:rPr>
              <a:t>10%</a:t>
            </a:r>
            <a:r>
              <a:rPr lang="en-US" altLang="zh-CN" sz="1600" dirty="0"/>
              <a:t>, </a:t>
            </a:r>
            <a:r>
              <a:rPr lang="en-US" altLang="zh-CN" sz="1600" baseline="30000" dirty="0"/>
              <a:t>8</a:t>
            </a:r>
            <a:r>
              <a:rPr lang="en-US" altLang="zh-CN" sz="1600" dirty="0"/>
              <a:t>B flux is </a:t>
            </a:r>
            <a:r>
              <a:rPr lang="en-US" altLang="zh-CN" sz="1600" dirty="0">
                <a:solidFill>
                  <a:srgbClr val="FF0000"/>
                </a:solidFill>
              </a:rPr>
              <a:t>6%</a:t>
            </a:r>
            <a:r>
              <a:rPr lang="en-US" altLang="zh-CN" sz="1600" dirty="0"/>
              <a:t>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96440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JUNO Supernova Neutrino (burst)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EB652F-2F67-497E-A662-23555B898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9D013-FA92-4747-97E6-9B32CB30187A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717699-ABFC-4CC4-8087-FF405EC7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31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3FC171E-E9AF-43FB-B765-6982B0689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618" y="816144"/>
            <a:ext cx="3945945" cy="261285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41C472C-4308-479C-9B22-1F9E5DE98220}"/>
              </a:ext>
            </a:extLst>
          </p:cNvPr>
          <p:cNvSpPr txBox="1"/>
          <p:nvPr/>
        </p:nvSpPr>
        <p:spPr>
          <a:xfrm>
            <a:off x="462437" y="877268"/>
            <a:ext cx="524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orbel" panose="020B0503020204020204" pitchFamily="34" charset="0"/>
              </a:rPr>
              <a:t>SN @ 10 kpc in JUNO  </a:t>
            </a:r>
            <a:r>
              <a:rPr lang="en-US" altLang="zh-CN" b="1" dirty="0">
                <a:solidFill>
                  <a:srgbClr val="FF0000"/>
                </a:solidFill>
                <a:latin typeface="Corbel" panose="020B0503020204020204" pitchFamily="34" charset="0"/>
              </a:rPr>
              <a:t>[</a:t>
            </a:r>
            <a:r>
              <a:rPr lang="en-US" altLang="zh-CN" sz="1800" b="1" dirty="0">
                <a:solidFill>
                  <a:srgbClr val="FF0000"/>
                </a:solidFill>
                <a:latin typeface="Corbel" panose="020B0503020204020204" pitchFamily="34" charset="0"/>
                <a:ea typeface="等线" panose="02010600030101010101" pitchFamily="2" charset="-122"/>
              </a:rPr>
              <a:t>J. Phys. G43:030401 (2016)</a:t>
            </a:r>
            <a:r>
              <a:rPr lang="en-US" altLang="zh-CN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orbel" panose="020B0503020204020204" pitchFamily="34" charset="0"/>
              </a:rPr>
              <a:t>]</a:t>
            </a:r>
            <a:endParaRPr lang="zh-CN" altLang="en-US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A9FBAEB-AB3E-4B5F-A4A9-FF5472370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469871"/>
            <a:ext cx="3417394" cy="3251604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E7FDCB9-4B65-493C-9786-8A899785B606}"/>
              </a:ext>
            </a:extLst>
          </p:cNvPr>
          <p:cNvSpPr/>
          <p:nvPr/>
        </p:nvSpPr>
        <p:spPr>
          <a:xfrm>
            <a:off x="9501068" y="3964344"/>
            <a:ext cx="22284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b="1" dirty="0"/>
              <a:t>Phys. Rev. C 86, 015502 (2012)</a:t>
            </a:r>
            <a:endParaRPr lang="zh-CN" altLang="en-US" sz="1100" b="1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4959C12-F918-4D6E-8728-5842B1053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37" y="1360408"/>
            <a:ext cx="7109672" cy="210946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127EDD3-AC35-4BAC-B62D-75ABD4BA4CFC}"/>
              </a:ext>
            </a:extLst>
          </p:cNvPr>
          <p:cNvSpPr/>
          <p:nvPr/>
        </p:nvSpPr>
        <p:spPr>
          <a:xfrm>
            <a:off x="397933" y="2709333"/>
            <a:ext cx="6923248" cy="626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3B0BA57-FF8F-482D-8C05-75793600CD07}"/>
              </a:ext>
            </a:extLst>
          </p:cNvPr>
          <p:cNvSpPr txBox="1"/>
          <p:nvPr/>
        </p:nvSpPr>
        <p:spPr>
          <a:xfrm>
            <a:off x="491067" y="3828367"/>
            <a:ext cx="6940181" cy="215443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Cross-section of interactions between neutrinos and carbon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/>
              <a:t>      [Phys. Lett. B 212, 139 (1988)]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Neutrino-</a:t>
            </a:r>
            <a:r>
              <a:rPr lang="en-US" altLang="zh-CN" baseline="30000" dirty="0"/>
              <a:t>12</a:t>
            </a:r>
            <a:r>
              <a:rPr lang="en-US" altLang="zh-CN" dirty="0"/>
              <a:t>C  interactions are an important part for supernova neutrino reconstruction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/>
              <a:t>Few and</a:t>
            </a:r>
            <a:r>
              <a:rPr lang="zh-CN" altLang="en-US" dirty="0"/>
              <a:t> </a:t>
            </a:r>
            <a:r>
              <a:rPr lang="en-US" altLang="zh-CN" dirty="0"/>
              <a:t>old</a:t>
            </a:r>
            <a:r>
              <a:rPr lang="zh-CN" altLang="en-US" dirty="0"/>
              <a:t> </a:t>
            </a:r>
            <a:r>
              <a:rPr lang="en-US" altLang="zh-CN" dirty="0"/>
              <a:t>measurements (e.g., LSND), need more precise predictions and measurements</a:t>
            </a:r>
          </a:p>
        </p:txBody>
      </p:sp>
    </p:spTree>
    <p:extLst>
      <p:ext uri="{BB962C8B-B14F-4D97-AF65-F5344CB8AC3E}">
        <p14:creationId xmlns:p14="http://schemas.microsoft.com/office/powerpoint/2010/main" val="2752429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880C273F-20DE-4758-852E-791DB24D6E02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07"/>
          <a:stretch/>
        </p:blipFill>
        <p:spPr>
          <a:xfrm>
            <a:off x="10388993" y="-7399"/>
            <a:ext cx="1803007" cy="177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32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3E50F-BDA0-432E-82D9-17464299145B}" type="datetime1">
              <a:rPr lang="zh-CN" altLang="en-US" smtClean="0"/>
              <a:t>2024/4/29</a:t>
            </a:fld>
            <a:endParaRPr lang="zh-CN" altLang="en-US" dirty="0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8255321C-2F9E-4779-82DF-E843CDA9C206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796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DSNB Research: Signal </a:t>
            </a:r>
            <a:r>
              <a:rPr lang="en-US" altLang="zh-CN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v.s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. Background 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B7F5AFF1-5967-4B50-9C89-A56496B0F6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3268" y="4905595"/>
                <a:ext cx="11485464" cy="1430375"/>
              </a:xfrm>
            </p:spPr>
            <p:txBody>
              <a:bodyPr>
                <a:normAutofit/>
              </a:bodyPr>
              <a:lstStyle/>
              <a:p>
                <a:pPr>
                  <a:buClr>
                    <a:srgbClr val="FF0000"/>
                  </a:buClr>
                  <a:buSzPct val="100000"/>
                  <a:buFont typeface="Wingdings" panose="05000000000000000000" pitchFamily="2" charset="2"/>
                  <a:buChar char="p"/>
                </a:pPr>
                <a:r>
                  <a:rPr kumimoji="1" lang="en-US" altLang="zh-CN" sz="2000" b="1" dirty="0" err="1">
                    <a:highlight>
                      <a:srgbClr val="FFFF00"/>
                    </a:highlight>
                    <a:ea typeface="微软雅黑" panose="020B0503020204020204" pitchFamily="34" charset="-122"/>
                    <a:cs typeface="Times" charset="0"/>
                  </a:rPr>
                  <a:t>KamLAND</a:t>
                </a:r>
                <a:r>
                  <a:rPr kumimoji="1" lang="en-US" altLang="zh-CN" sz="2000" b="1" dirty="0">
                    <a:highlight>
                      <a:srgbClr val="FFFF00"/>
                    </a:highlight>
                    <a:ea typeface="微软雅黑" panose="020B0503020204020204" pitchFamily="34" charset="-122"/>
                    <a:cs typeface="Times" charset="0"/>
                  </a:rPr>
                  <a:t>: 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ea typeface="微软雅黑" panose="020B0503020204020204" pitchFamily="34" charset="-122"/>
                    <a:cs typeface="Times" charset="0"/>
                  </a:rPr>
                  <a:t>NC interactions of atm. neutrino with </a:t>
                </a:r>
                <a:r>
                  <a:rPr kumimoji="1" lang="en-US" altLang="zh-CN" sz="2000" b="1" baseline="30000" dirty="0">
                    <a:solidFill>
                      <a:srgbClr val="C00000"/>
                    </a:solidFill>
                    <a:ea typeface="微软雅黑" panose="020B0503020204020204" pitchFamily="34" charset="-122"/>
                    <a:cs typeface="Times" charset="0"/>
                  </a:rPr>
                  <a:t>12</a:t>
                </a:r>
                <a:r>
                  <a:rPr kumimoji="1" lang="en-US" altLang="zh-CN" sz="2000" b="1" dirty="0">
                    <a:solidFill>
                      <a:srgbClr val="C00000"/>
                    </a:solidFill>
                    <a:ea typeface="微软雅黑" panose="020B0503020204020204" pitchFamily="34" charset="-122"/>
                    <a:cs typeface="Times" charset="0"/>
                  </a:rPr>
                  <a:t>C in LS is the most significant source of the background </a:t>
                </a:r>
                <a:r>
                  <a:rPr kumimoji="1" lang="en-US" altLang="zh-CN" sz="2000" b="1" dirty="0">
                    <a:ea typeface="微软雅黑" panose="020B0503020204020204" pitchFamily="34" charset="-122"/>
                    <a:cs typeface="Times" charset="0"/>
                  </a:rPr>
                  <a:t>in DSNB study.</a:t>
                </a:r>
              </a:p>
              <a:p>
                <a:pPr>
                  <a:buClr>
                    <a:srgbClr val="FF0000"/>
                  </a:buClr>
                  <a:buSzPct val="100000"/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highlight>
                      <a:srgbClr val="FFFF00"/>
                    </a:highlight>
                  </a:rPr>
                  <a:t>JUNO: </a:t>
                </a:r>
                <a:r>
                  <a:rPr lang="en-US" altLang="zh-CN" sz="2000" b="1" dirty="0"/>
                  <a:t>dominant background for DSNB is </a:t>
                </a:r>
                <a:r>
                  <a:rPr lang="en-US" altLang="zh-CN" sz="2000" b="1" dirty="0">
                    <a:solidFill>
                      <a:srgbClr val="C00000"/>
                    </a:solidFill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</a:rPr>
                  <a:t> NC interactions</a:t>
                </a:r>
                <a:r>
                  <a:rPr lang="en-US" altLang="zh-CN" sz="2000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kumimoji="1" lang="en-US" altLang="zh-CN" sz="1800" dirty="0">
                  <a:ea typeface="微软雅黑" panose="020B0503020204020204" pitchFamily="34" charset="-122"/>
                  <a:cs typeface="Times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kumimoji="1" lang="en-US" altLang="zh-CN" sz="1800" dirty="0">
                  <a:ea typeface="微软雅黑" panose="020B0503020204020204" pitchFamily="34" charset="-122"/>
                  <a:cs typeface="Times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CN" sz="1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endParaRPr lang="en-US" altLang="zh-CN" sz="14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5" name="内容占位符 2">
                <a:extLst>
                  <a:ext uri="{FF2B5EF4-FFF2-40B4-BE49-F238E27FC236}">
                    <a16:creationId xmlns:a16="http://schemas.microsoft.com/office/drawing/2014/main" id="{B7F5AFF1-5967-4B50-9C89-A56496B0F6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268" y="4905595"/>
                <a:ext cx="11485464" cy="1430375"/>
              </a:xfrm>
              <a:blipFill>
                <a:blip r:embed="rId3"/>
                <a:stretch>
                  <a:fillRect l="-478" t="-4274" r="-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34F84910-CCD8-4484-B228-FCF6E174F1ED}"/>
              </a:ext>
            </a:extLst>
          </p:cNvPr>
          <p:cNvSpPr/>
          <p:nvPr/>
        </p:nvSpPr>
        <p:spPr>
          <a:xfrm>
            <a:off x="1993014" y="1645903"/>
            <a:ext cx="2338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Astrophys.J.745:193,2012</a:t>
            </a:r>
            <a:endParaRPr lang="zh-CN" alt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2FDC7AD-C574-43F1-87B0-90D2031AB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456" y="1766523"/>
            <a:ext cx="5800845" cy="315100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58BA8C8-0279-4EF7-9EA1-EAA07592E020}"/>
              </a:ext>
            </a:extLst>
          </p:cNvPr>
          <p:cNvSpPr txBox="1"/>
          <p:nvPr/>
        </p:nvSpPr>
        <p:spPr>
          <a:xfrm>
            <a:off x="6377824" y="3957569"/>
            <a:ext cx="386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highlight>
                  <a:srgbClr val="FFFF00"/>
                </a:highlight>
              </a:rPr>
              <a:t>Before background suppression</a:t>
            </a:r>
            <a:endParaRPr lang="zh-CN" altLang="en-US" sz="1200" dirty="0">
              <a:highlight>
                <a:srgbClr val="FFFF00"/>
              </a:highlight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009364F-E7E7-43B8-9351-D0C36FDBD44E}"/>
              </a:ext>
            </a:extLst>
          </p:cNvPr>
          <p:cNvSpPr/>
          <p:nvPr/>
        </p:nvSpPr>
        <p:spPr>
          <a:xfrm>
            <a:off x="7643788" y="1634164"/>
            <a:ext cx="20751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-apple-system"/>
              </a:rPr>
              <a:t>JUNO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-apple-system"/>
              </a:rPr>
              <a:t>, </a:t>
            </a:r>
            <a:r>
              <a:rPr lang="en-US" altLang="zh-CN" sz="1400" b="0" i="1" dirty="0">
                <a:solidFill>
                  <a:schemeClr val="bg1">
                    <a:lumMod val="50000"/>
                  </a:schemeClr>
                </a:solidFill>
                <a:effectLst/>
                <a:latin typeface="-apple-system"/>
              </a:rPr>
              <a:t>JCAP 10 (2022) 033</a:t>
            </a:r>
            <a:endParaRPr lang="zh-CN" altLang="en-US" sz="1400" i="1" dirty="0">
              <a:solidFill>
                <a:schemeClr val="bg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94FC4BC-6E6D-4403-A05F-A38DFFBA29F8}"/>
              </a:ext>
            </a:extLst>
          </p:cNvPr>
          <p:cNvSpPr txBox="1"/>
          <p:nvPr/>
        </p:nvSpPr>
        <p:spPr>
          <a:xfrm>
            <a:off x="9203796" y="3965186"/>
            <a:ext cx="38681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highlight>
                  <a:srgbClr val="FFFF00"/>
                </a:highlight>
              </a:rPr>
              <a:t>After background suppression</a:t>
            </a:r>
            <a:endParaRPr lang="zh-CN" altLang="en-US" sz="1200" dirty="0">
              <a:highlight>
                <a:srgbClr val="FFFF00"/>
              </a:highlight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8D3C33C-772C-48C9-ABC3-FED746F61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1" y="1634571"/>
            <a:ext cx="4854484" cy="333647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C7AAB67-A062-4F48-96C7-5D88AF16A924}"/>
              </a:ext>
            </a:extLst>
          </p:cNvPr>
          <p:cNvSpPr/>
          <p:nvPr/>
        </p:nvSpPr>
        <p:spPr>
          <a:xfrm>
            <a:off x="1459398" y="1657235"/>
            <a:ext cx="2868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  <a:latin typeface="-apple-system"/>
                <a:ea typeface="微软雅黑" panose="020B0503020204020204" pitchFamily="34" charset="-122"/>
              </a:rPr>
              <a:t>KamLAND</a:t>
            </a:r>
            <a:r>
              <a:rPr lang="en-US" altLang="zh-CN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-apple-system"/>
                <a:ea typeface="微软雅黑" panose="020B0503020204020204" pitchFamily="34" charset="-122"/>
              </a:rPr>
              <a:t>, Astrophys.J.745:193,2012</a:t>
            </a:r>
            <a:endParaRPr lang="zh-CN" altLang="en-US" sz="1400" i="1" dirty="0">
              <a:latin typeface="-apple-system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7BD1D4-226D-4F94-8851-D6649E647094}"/>
              </a:ext>
            </a:extLst>
          </p:cNvPr>
          <p:cNvSpPr/>
          <p:nvPr/>
        </p:nvSpPr>
        <p:spPr>
          <a:xfrm>
            <a:off x="2634585" y="2723737"/>
            <a:ext cx="1696570" cy="196338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F17DC6E-4420-463B-A375-4F7B1F1A12F6}"/>
              </a:ext>
            </a:extLst>
          </p:cNvPr>
          <p:cNvSpPr/>
          <p:nvPr/>
        </p:nvSpPr>
        <p:spPr>
          <a:xfrm>
            <a:off x="9651126" y="2859914"/>
            <a:ext cx="1696570" cy="276998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0CEC80D-009F-4E72-A16A-BC7D823882E0}"/>
                  </a:ext>
                </a:extLst>
              </p:cNvPr>
              <p:cNvSpPr txBox="1"/>
              <p:nvPr/>
            </p:nvSpPr>
            <p:spPr>
              <a:xfrm>
                <a:off x="353268" y="6041222"/>
                <a:ext cx="111440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altLang="zh-CN" sz="20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The key to detect DSNB in LS detector is the precise estimation of </a:t>
                </a:r>
                <a:r>
                  <a:rPr lang="en-US" altLang="zh-CN" sz="2000" b="1" dirty="0">
                    <a:solidFill>
                      <a:srgbClr val="C00000"/>
                    </a:solidFill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altLang="zh-CN" sz="20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 NC background</a:t>
                </a: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0CEC80D-009F-4E72-A16A-BC7D82388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68" y="6041222"/>
                <a:ext cx="11144033" cy="400110"/>
              </a:xfrm>
              <a:prstGeom prst="rect">
                <a:avLst/>
              </a:prstGeom>
              <a:blipFill>
                <a:blip r:embed="rId6"/>
                <a:stretch>
                  <a:fillRect l="-602" t="-6061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150BDD11-5D75-4E73-9480-D1D305AD245A}"/>
              </a:ext>
            </a:extLst>
          </p:cNvPr>
          <p:cNvSpPr txBox="1"/>
          <p:nvPr/>
        </p:nvSpPr>
        <p:spPr>
          <a:xfrm>
            <a:off x="353268" y="636074"/>
            <a:ext cx="11203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Integrated flux of all past </a:t>
            </a:r>
            <a:r>
              <a:rPr lang="en-US" altLang="zh-CN" sz="2000" b="1" dirty="0" err="1">
                <a:solidFill>
                  <a:srgbClr val="FF0000"/>
                </a:solidFill>
                <a:ea typeface="微软雅黑" panose="020B0503020204020204" pitchFamily="34" charset="-122"/>
              </a:rPr>
              <a:t>SNe</a:t>
            </a: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: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kumimoji="1"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cosmic star-information, average core-collapse neutrino spectrum, failed </a:t>
            </a:r>
            <a:r>
              <a:rPr kumimoji="1" lang="en-US" altLang="zh-CN" sz="2000" dirty="0" err="1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SNe</a:t>
            </a:r>
            <a:r>
              <a:rPr kumimoji="1"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 rate, </a:t>
            </a:r>
            <a:r>
              <a:rPr kumimoji="1" lang="en-US" altLang="zh-CN" sz="2000" dirty="0" err="1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  <a:sym typeface="Wingdings" panose="05000000000000000000" pitchFamily="2" charset="2"/>
              </a:rPr>
              <a:t>etc</a:t>
            </a:r>
            <a:endParaRPr kumimoji="1" lang="en-US" altLang="zh-CN" sz="2000" dirty="0">
              <a:solidFill>
                <a:srgbClr val="FF0000"/>
              </a:solidFill>
              <a:ea typeface="微软雅黑" panose="020B0503020204020204" pitchFamily="34" charset="-122"/>
              <a:cs typeface="Times" charset="0"/>
              <a:sym typeface="Wingdings" panose="05000000000000000000" pitchFamily="2" charset="2"/>
            </a:endParaRP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►"/>
            </a:pPr>
            <a:r>
              <a:rPr lang="en-US" altLang="zh-CN" sz="2000" dirty="0">
                <a:ea typeface="微软雅黑" panose="020B0503020204020204" pitchFamily="34" charset="-122"/>
              </a:rPr>
              <a:t>DSNB primary detection via IBD</a:t>
            </a:r>
            <a:endParaRPr lang="en-US" altLang="zh-CN" sz="2000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9352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3CC2507-D0B6-9B54-29CE-0E1FEFC2B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153" y="1739725"/>
            <a:ext cx="4038601" cy="117309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Methodology for </a:t>
            </a:r>
            <a:r>
              <a:rPr lang="en-US" altLang="zh-CN" sz="32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In-situ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 Measurements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679B-82DC-496F-AA60-E98217A3AB32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7C0BD3B-51BA-94C7-D529-0A8296C66DC3}"/>
              </a:ext>
            </a:extLst>
          </p:cNvPr>
          <p:cNvSpPr txBox="1"/>
          <p:nvPr/>
        </p:nvSpPr>
        <p:spPr>
          <a:xfrm>
            <a:off x="191386" y="1135885"/>
            <a:ext cx="11792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A systematic study on </a:t>
            </a:r>
            <a:r>
              <a:rPr lang="en-US" altLang="zh-CN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the measurement of the NC background and evaluate the associated uncertainties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According to the possible association with unstable residual nuclei, a</a:t>
            </a:r>
            <a:r>
              <a:rPr lang="en-US" altLang="zh-CN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 maximum-likelihood</a:t>
            </a: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 method is proposed to measure </a:t>
            </a:r>
            <a:r>
              <a:rPr lang="en-US" altLang="zh-CN" dirty="0">
                <a:solidFill>
                  <a:srgbClr val="0000FF"/>
                </a:solidFill>
                <a:ea typeface="微软雅黑" panose="020B0503020204020204" pitchFamily="34" charset="-122"/>
                <a:sym typeface="Wingdings" panose="05000000000000000000" pitchFamily="2" charset="2"/>
              </a:rPr>
              <a:t>the triple-coincident signature of the NC background</a:t>
            </a: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Future JUNO will be able to make a unique contribution to the worldwide dataset to improve the prediction of NC interaction on </a:t>
            </a:r>
            <a:r>
              <a:rPr lang="en-US" altLang="zh-CN" baseline="30000" dirty="0">
                <a:ea typeface="微软雅黑" panose="020B0503020204020204" pitchFamily="34" charset="-122"/>
                <a:sym typeface="Wingdings" panose="05000000000000000000" pitchFamily="2" charset="2"/>
              </a:rPr>
              <a:t>12</a:t>
            </a:r>
            <a:r>
              <a:rPr lang="en-US" altLang="zh-CN" dirty="0">
                <a:ea typeface="微软雅黑" panose="020B0503020204020204" pitchFamily="34" charset="-122"/>
                <a:sym typeface="Wingdings" panose="05000000000000000000" pitchFamily="2" charset="2"/>
              </a:rPr>
              <a:t>C</a:t>
            </a:r>
          </a:p>
          <a:p>
            <a:endParaRPr lang="en-US" altLang="zh-CN" dirty="0">
              <a:ea typeface="微软雅黑" panose="020B0503020204020204" pitchFamily="34" charset="-122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A05D9A7F-B033-D295-03B0-5FEF81A2E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811842" y="3582187"/>
            <a:ext cx="4100101" cy="292290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354FCD5-A238-2259-0B96-2D9C39E17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050" y="3493409"/>
            <a:ext cx="3897201" cy="292290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3D89A649-5555-A01E-F9EE-2EA91EBC7066}"/>
              </a:ext>
            </a:extLst>
          </p:cNvPr>
          <p:cNvSpPr txBox="1"/>
          <p:nvPr/>
        </p:nvSpPr>
        <p:spPr>
          <a:xfrm>
            <a:off x="6096000" y="3154479"/>
            <a:ext cx="4434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Reproduce NC background uncertainty from the summary in </a:t>
            </a:r>
            <a:r>
              <a:rPr lang="en-US" altLang="zh-CN" sz="1100" b="1" dirty="0" err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Phys.Rev.D</a:t>
            </a:r>
            <a:r>
              <a:rPr lang="en-US" altLang="zh-CN" sz="1100" b="1" dirty="0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 103 (2021) 5, 053002</a:t>
            </a:r>
            <a:endParaRPr lang="en-US" altLang="zh-CN" sz="1200" b="1" dirty="0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86447BC7-67B4-76D1-BC1E-1B652BCBE126}"/>
              </a:ext>
            </a:extLst>
          </p:cNvPr>
          <p:cNvCxnSpPr/>
          <p:nvPr/>
        </p:nvCxnSpPr>
        <p:spPr>
          <a:xfrm>
            <a:off x="6702909" y="5299551"/>
            <a:ext cx="3018407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9195B6D7-C74D-C6E3-9E18-3089E2390B6F}"/>
              </a:ext>
            </a:extLst>
          </p:cNvPr>
          <p:cNvSpPr txBox="1"/>
          <p:nvPr/>
        </p:nvSpPr>
        <p:spPr>
          <a:xfrm>
            <a:off x="9742020" y="511488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accent2"/>
                </a:solidFill>
              </a:rPr>
              <a:t>15%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D11EF3B-42A5-53F9-59D4-3DDA43005483}"/>
              </a:ext>
            </a:extLst>
          </p:cNvPr>
          <p:cNvSpPr/>
          <p:nvPr/>
        </p:nvSpPr>
        <p:spPr>
          <a:xfrm>
            <a:off x="4673855" y="675021"/>
            <a:ext cx="3063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Phys. Rev. D 103 (2021) 5, 053002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45D05D5-0163-328B-8ED8-6D9BDA630F79}"/>
              </a:ext>
            </a:extLst>
          </p:cNvPr>
          <p:cNvSpPr/>
          <p:nvPr/>
        </p:nvSpPr>
        <p:spPr>
          <a:xfrm>
            <a:off x="7276585" y="3741808"/>
            <a:ext cx="2073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JUNO, 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JCAP 10 (2022) 033</a:t>
            </a:r>
            <a:endParaRPr lang="zh-CN" alt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3189464-4694-B17D-A683-65536289E229}"/>
              </a:ext>
            </a:extLst>
          </p:cNvPr>
          <p:cNvSpPr/>
          <p:nvPr/>
        </p:nvSpPr>
        <p:spPr>
          <a:xfrm>
            <a:off x="8848912" y="4326128"/>
            <a:ext cx="33636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The bands are obtained by assuming different levels of natural radioactivity and cosmogenic </a:t>
            </a:r>
            <a:r>
              <a:rPr lang="en-US" altLang="zh-CN" sz="1400" baseline="30000" dirty="0">
                <a:solidFill>
                  <a:schemeClr val="bg2">
                    <a:lumMod val="50000"/>
                  </a:schemeClr>
                </a:solidFill>
              </a:rPr>
              <a:t>11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C in the accidental background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36F500-198D-5756-ABB9-5D995FFEB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FB3F552-BA33-0E94-A4E1-118A19845D3A}"/>
              </a:ext>
            </a:extLst>
          </p:cNvPr>
          <p:cNvSpPr/>
          <p:nvPr/>
        </p:nvSpPr>
        <p:spPr>
          <a:xfrm>
            <a:off x="1273841" y="6431619"/>
            <a:ext cx="9498418" cy="338554"/>
          </a:xfrm>
          <a:prstGeom prst="rect">
            <a:avLst/>
          </a:prstGeom>
          <a:solidFill>
            <a:srgbClr val="F2F2F2"/>
          </a:solidFill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Within 10 years JUNO data, 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NC background rate can be constrained on 15% level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6623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C8085AA9-C094-4596-9717-D038B31DD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7126" y="10015"/>
            <a:ext cx="924874" cy="8580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6803EE7-D4DE-420C-8C60-F92D56225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568" y="924328"/>
            <a:ext cx="7521281" cy="408554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DSNB Sensitivity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AC51FF7-47A7-4C13-A19B-EC3FA629AC27}"/>
              </a:ext>
            </a:extLst>
          </p:cNvPr>
          <p:cNvSpPr txBox="1"/>
          <p:nvPr/>
        </p:nvSpPr>
        <p:spPr>
          <a:xfrm>
            <a:off x="3072307" y="3707121"/>
            <a:ext cx="3868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</a:rPr>
              <a:t>Before background suppression</a:t>
            </a:r>
            <a:endParaRPr lang="zh-CN" altLang="en-US" sz="1600" dirty="0">
              <a:highlight>
                <a:srgbClr val="FFFF00"/>
              </a:highlight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1C3EC81-3026-4D89-BFD0-67DB5A353A08}"/>
              </a:ext>
            </a:extLst>
          </p:cNvPr>
          <p:cNvSpPr txBox="1"/>
          <p:nvPr/>
        </p:nvSpPr>
        <p:spPr>
          <a:xfrm>
            <a:off x="6320831" y="3736930"/>
            <a:ext cx="3868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highlight>
                  <a:srgbClr val="FFFF00"/>
                </a:highlight>
              </a:rPr>
              <a:t>After background suppression</a:t>
            </a:r>
            <a:endParaRPr lang="zh-CN" altLang="en-US" sz="1600" dirty="0">
              <a:highlight>
                <a:srgbClr val="FFFF00"/>
              </a:highlight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E69767E-A940-4F4D-9C6C-2956A2518185}"/>
              </a:ext>
            </a:extLst>
          </p:cNvPr>
          <p:cNvSpPr txBox="1"/>
          <p:nvPr/>
        </p:nvSpPr>
        <p:spPr>
          <a:xfrm>
            <a:off x="261626" y="4806172"/>
            <a:ext cx="838094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Improvements compared to JUNO physics book 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Phys. G43:030401(2016)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zh-CN" sz="7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 evaluation: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0.7 per year </a:t>
            </a:r>
            <a:r>
              <a:rPr lang="en-US" altLang="zh-CN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0.54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per year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PSD: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signal efficiency 50%</a:t>
            </a:r>
            <a:r>
              <a:rPr lang="en-US" altLang="zh-CN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80% </a:t>
            </a:r>
            <a:r>
              <a:rPr lang="en-US" altLang="zh-C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(1% residual background)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Realistic DSNB signal model: </a:t>
            </a:r>
            <a:r>
              <a:rPr lang="en-US" altLang="zh-CN" sz="16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non-zero fraction of failed Supernova</a:t>
            </a:r>
            <a:endParaRPr lang="zh-CN" alt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568FA10-8C87-470E-8EA2-7AACDA45FB1E}"/>
              </a:ext>
            </a:extLst>
          </p:cNvPr>
          <p:cNvSpPr/>
          <p:nvPr/>
        </p:nvSpPr>
        <p:spPr>
          <a:xfrm>
            <a:off x="261626" y="5182014"/>
            <a:ext cx="6677975" cy="8797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093B8C9E-F4A4-49EA-ACDC-115EBB1A0A15}"/>
              </a:ext>
            </a:extLst>
          </p:cNvPr>
          <p:cNvSpPr/>
          <p:nvPr/>
        </p:nvSpPr>
        <p:spPr>
          <a:xfrm rot="16200000">
            <a:off x="7014661" y="5506045"/>
            <a:ext cx="297180" cy="221982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8FEF385-210F-40FB-92E9-A47181EFE255}"/>
              </a:ext>
            </a:extLst>
          </p:cNvPr>
          <p:cNvSpPr/>
          <p:nvPr/>
        </p:nvSpPr>
        <p:spPr>
          <a:xfrm>
            <a:off x="7274242" y="5437210"/>
            <a:ext cx="4740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Signal/Background ratio improved from </a:t>
            </a:r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 to 3.5</a:t>
            </a:r>
            <a:endParaRPr lang="zh-CN" alt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16BC1-7C43-E74F-D1B0-94CEA94F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868A4-6F88-4ADA-AF28-971787AF4887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D34C84-879E-1B7E-B1EF-C8F23C5D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4B8531A-3B45-1A7D-131C-7A538B3D61EF}"/>
              </a:ext>
            </a:extLst>
          </p:cNvPr>
          <p:cNvSpPr/>
          <p:nvPr/>
        </p:nvSpPr>
        <p:spPr>
          <a:xfrm>
            <a:off x="5166698" y="643066"/>
            <a:ext cx="1842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JCAP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10 (2022) 033</a:t>
            </a:r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5C132E1-E0EF-BEC3-2A68-571148579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23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407CC1D-3AEC-432C-A58C-C2D972F23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4" y="1245307"/>
            <a:ext cx="6292877" cy="377572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DSNB Sensitivity 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2A31F04-AF49-42CF-8E5D-3DECB00FE9B2}"/>
              </a:ext>
            </a:extLst>
          </p:cNvPr>
          <p:cNvCxnSpPr/>
          <p:nvPr/>
        </p:nvCxnSpPr>
        <p:spPr>
          <a:xfrm>
            <a:off x="1224094" y="3814265"/>
            <a:ext cx="351663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12C2C110-4FC7-4358-B34C-98DBC3446ADA}"/>
              </a:ext>
            </a:extLst>
          </p:cNvPr>
          <p:cNvCxnSpPr>
            <a:cxnSpLocks/>
          </p:cNvCxnSpPr>
          <p:nvPr/>
        </p:nvCxnSpPr>
        <p:spPr>
          <a:xfrm>
            <a:off x="1224094" y="3258005"/>
            <a:ext cx="5162550" cy="0"/>
          </a:xfrm>
          <a:prstGeom prst="line">
            <a:avLst/>
          </a:prstGeom>
          <a:ln w="381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1BA05CE-2FB6-4A82-AC91-E10F2EC86DD8}"/>
                  </a:ext>
                </a:extLst>
              </p:cNvPr>
              <p:cNvSpPr/>
              <p:nvPr/>
            </p:nvSpPr>
            <p:spPr>
              <a:xfrm>
                <a:off x="1721821" y="5665666"/>
                <a:ext cx="1004445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chemeClr val="accent4"/>
                  </a:buClr>
                  <a:buFont typeface="Wingdings" panose="05000000000000000000" pitchFamily="2" charset="2"/>
                  <a:buChar char="n"/>
                </a:pPr>
                <a:r>
                  <a:rPr lang="en-US" altLang="zh-CN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With the nominal model (black solid curve (left plot)): 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(3 </a:t>
                </a:r>
                <a:r>
                  <a:rPr lang="en-US" altLang="zh-CN" b="1" dirty="0" err="1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yrs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and 6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zh-CN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(10 </a:t>
                </a:r>
                <a:r>
                  <a:rPr lang="en-US" altLang="zh-CN" b="1" dirty="0" err="1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yrs</a:t>
                </a:r>
                <a:r>
                  <a:rPr lang="en-US" altLang="zh-CN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Clr>
                    <a:schemeClr val="accent4"/>
                  </a:buClr>
                  <a:buFont typeface="Wingdings" panose="05000000000000000000" pitchFamily="2" charset="2"/>
                  <a:buChar char="n"/>
                </a:pPr>
                <a:r>
                  <a:rPr lang="en-US" altLang="zh-CN" b="1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If no positive observation, JUNO can set the world-leading best limits of DSNB flux </a:t>
                </a:r>
                <a:endPara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E1BA05CE-2FB6-4A82-AC91-E10F2EC86D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821" y="5665666"/>
                <a:ext cx="10044452" cy="646331"/>
              </a:xfrm>
              <a:prstGeom prst="rect">
                <a:avLst/>
              </a:prstGeom>
              <a:blipFill>
                <a:blip r:embed="rId3"/>
                <a:stretch>
                  <a:fillRect l="-364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453D54F9-5DFF-4905-82C5-928199B65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080" y="1320473"/>
            <a:ext cx="4516062" cy="37592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F7BA46F-C35B-4F20-8A5B-80617BD382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7126" y="10015"/>
            <a:ext cx="924874" cy="858078"/>
          </a:xfrm>
          <a:prstGeom prst="rect">
            <a:avLst/>
          </a:prstGeom>
        </p:spPr>
      </p:pic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90D7513-5C78-6A2F-E3A2-1665BBEC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41543-936D-4D4E-B9E1-969833587FEF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2F10E6-0E61-8554-6A9E-BC6F9E02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53FFB16-983A-52EC-274F-318725140C21}"/>
              </a:ext>
            </a:extLst>
          </p:cNvPr>
          <p:cNvSpPr/>
          <p:nvPr/>
        </p:nvSpPr>
        <p:spPr>
          <a:xfrm>
            <a:off x="1350818" y="1697183"/>
            <a:ext cx="1898073" cy="15239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D7BAA6-823F-5232-0EC9-CF6CAB415FE9}"/>
              </a:ext>
            </a:extLst>
          </p:cNvPr>
          <p:cNvSpPr txBox="1"/>
          <p:nvPr/>
        </p:nvSpPr>
        <p:spPr>
          <a:xfrm>
            <a:off x="3200397" y="1586343"/>
            <a:ext cx="1510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Nominal model</a:t>
            </a:r>
            <a:endParaRPr lang="zh-CN" altLang="en-US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F600C54-6387-569B-C4B7-4AF59D81D459}"/>
                  </a:ext>
                </a:extLst>
              </p:cNvPr>
              <p:cNvSpPr txBox="1"/>
              <p:nvPr/>
            </p:nvSpPr>
            <p:spPr>
              <a:xfrm>
                <a:off x="1080666" y="4655573"/>
                <a:ext cx="3354736" cy="738664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0000FF"/>
                  </a:buClr>
                  <a:buSzPct val="50000"/>
                  <a:buFontTx/>
                  <a:buChar char="►"/>
                </a:pP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Supernova (SN) rate 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𝑹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𝑺𝑵</m:t>
                        </m:r>
                      </m:sub>
                    </m:sSub>
                    <m:d>
                      <m:dPr>
                        <m:ctrlP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Clr>
                    <a:srgbClr val="0000FF"/>
                  </a:buClr>
                  <a:buSzPct val="50000"/>
                  <a:buFontTx/>
                  <a:buChar char="►"/>
                </a:pP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Average</a:t>
                </a:r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energy</a:t>
                </a:r>
                <a:r>
                  <a:rPr lang="zh-CN" altLang="en-US" sz="1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of SN neutrinos 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4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</m:ctrlPr>
                          </m:sSubPr>
                          <m:e>
                            <m:r>
                              <a:rPr lang="en-US" altLang="zh-CN" sz="14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𝑬</m:t>
                            </m:r>
                          </m:e>
                          <m:sub>
                            <m:r>
                              <a:rPr lang="zh-CN" altLang="en-US" sz="14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</a:rPr>
                              <m:t>𝝂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285750" indent="-285750">
                  <a:buClr>
                    <a:srgbClr val="0000FF"/>
                  </a:buClr>
                  <a:buSzPct val="50000"/>
                  <a:buFontTx/>
                  <a:buChar char="►"/>
                </a:pPr>
                <a:r>
                  <a:rPr lang="en-US" altLang="zh-CN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Fraction of black hole </a:t>
                </a:r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𝒇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𝑩𝑯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F600C54-6387-569B-C4B7-4AF59D81D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666" y="4655573"/>
                <a:ext cx="3354736" cy="738664"/>
              </a:xfrm>
              <a:prstGeom prst="rect">
                <a:avLst/>
              </a:prstGeom>
              <a:blipFill>
                <a:blip r:embed="rId6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DB4C78C5-7007-FC47-C6BE-D14E14CB2C4B}"/>
              </a:ext>
            </a:extLst>
          </p:cNvPr>
          <p:cNvSpPr/>
          <p:nvPr/>
        </p:nvSpPr>
        <p:spPr>
          <a:xfrm>
            <a:off x="5166698" y="643066"/>
            <a:ext cx="18421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JCAP</a:t>
            </a:r>
            <a:r>
              <a:rPr lang="en-US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10 (2022) 033</a:t>
            </a: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086217-F1DA-9D7A-3768-485F63A7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301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Atmospheric Neutrino Background in Other Topics 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90D7513-5C78-6A2F-E3A2-1665BBEC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D8D41-6CCF-44F7-A606-845653CE3BBD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92F10E6-0E61-8554-6A9E-BC6F9E02C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36</a:t>
            </a:fld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28BD923-D4A7-0786-CDCA-AC030C60D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677" y="2440320"/>
            <a:ext cx="9424585" cy="299314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D6F383C-7875-3508-221E-C32536A22B61}"/>
              </a:ext>
            </a:extLst>
          </p:cNvPr>
          <p:cNvSpPr txBox="1"/>
          <p:nvPr/>
        </p:nvSpPr>
        <p:spPr>
          <a:xfrm>
            <a:off x="5562600" y="1393970"/>
            <a:ext cx="6019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Other topics on Atm. Neutrino as background: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b="1" dirty="0"/>
              <a:t>Proton decay (to Kaon mode)</a:t>
            </a: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1FE545D-9C66-FA70-C0C8-76292236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808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退激发工具：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TALYS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37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F8E47-FA8B-4F8F-BFA7-83F457584EEB}" type="datetime1">
              <a:rPr lang="zh-CN" altLang="en-US" smtClean="0"/>
              <a:t>2024/4/29</a:t>
            </a:fld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3862EA1-7095-4D3C-BB6F-39D28888C01B}"/>
              </a:ext>
            </a:extLst>
          </p:cNvPr>
          <p:cNvSpPr txBox="1"/>
          <p:nvPr/>
        </p:nvSpPr>
        <p:spPr>
          <a:xfrm>
            <a:off x="319595" y="804612"/>
            <a:ext cx="115832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  <a:cs typeface="Times" charset="0"/>
              </a:rPr>
              <a:t>TALYS is used to provide de-excitation process of residual nucleus at special excited level </a:t>
            </a:r>
            <a:r>
              <a:rPr kumimoji="1"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" charset="0"/>
              </a:rPr>
              <a:t>(</a:t>
            </a:r>
            <a:r>
              <a:rPr kumimoji="1"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http://www.talys.eu/home/</a:t>
            </a:r>
            <a:r>
              <a:rPr kumimoji="1"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  <a:cs typeface="Times" charset="0"/>
              </a:rPr>
              <a:t>)</a:t>
            </a:r>
            <a:endParaRPr lang="zh-CN" altLang="en-US" sz="2000" dirty="0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endParaRPr kumimoji="1" lang="en-US" altLang="zh-CN" dirty="0">
              <a:solidFill>
                <a:srgbClr val="FF0000"/>
              </a:solidFill>
              <a:ea typeface="微软雅黑" panose="020B0503020204020204" pitchFamily="34" charset="-122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endParaRPr kumimoji="1"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endParaRPr kumimoji="1"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pPr marL="285750" indent="-285750">
              <a:buFont typeface="Arial" charset="0"/>
              <a:buChar char="•"/>
            </a:pPr>
            <a:endParaRPr kumimoji="1"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endParaRPr kumimoji="1"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pPr marL="742950" lvl="1" indent="-285750">
              <a:buFont typeface="Arial" charset="0"/>
              <a:buChar char="•"/>
            </a:pP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pPr marL="742950" lvl="1" indent="-285750">
              <a:buFont typeface="Arial" charset="0"/>
              <a:buChar char="•"/>
            </a:pP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  <a:p>
            <a:pPr marL="742950" lvl="1" indent="-285750">
              <a:buFont typeface="Arial" charset="0"/>
              <a:buChar char="•"/>
            </a:pPr>
            <a:endParaRPr kumimoji="1"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Times" charset="0"/>
            </a:endParaRPr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E873961A-99BB-4310-B3DD-5D729DE90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03" y="1537825"/>
            <a:ext cx="8230089" cy="50010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000" dirty="0"/>
              <a:t>TALYS : a nuclear reaction program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Created at NRG </a:t>
            </a:r>
            <a:r>
              <a:rPr lang="en-US" altLang="zh-CN" sz="2000" dirty="0" err="1"/>
              <a:t>Petten</a:t>
            </a:r>
            <a:r>
              <a:rPr lang="en-US" altLang="zh-CN" sz="2000" dirty="0"/>
              <a:t>, the Netherlands, and CEA </a:t>
            </a:r>
            <a:r>
              <a:rPr lang="en-US" altLang="zh-CN" sz="2000" dirty="0" err="1"/>
              <a:t>Bruyeres</a:t>
            </a:r>
            <a:r>
              <a:rPr lang="en-US" altLang="zh-CN" sz="2000" dirty="0"/>
              <a:t>-le-</a:t>
            </a:r>
            <a:r>
              <a:rPr lang="en-US" altLang="zh-CN" sz="2000" dirty="0" err="1"/>
              <a:t>Chatel</a:t>
            </a:r>
            <a:r>
              <a:rPr lang="en-US" altLang="zh-CN" sz="2000" dirty="0"/>
              <a:t>, France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Accurate simulation of nuclear reactions: 1keV – 200MeV</a:t>
            </a:r>
          </a:p>
          <a:p>
            <a:pPr>
              <a:lnSpc>
                <a:spcPct val="100000"/>
              </a:lnSpc>
            </a:pPr>
            <a:r>
              <a:rPr lang="en-US" altLang="zh-CN" sz="2000" dirty="0"/>
              <a:t>Two main purposes: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/>
              <a:t>Nuclear physics tool</a:t>
            </a:r>
          </a:p>
          <a:p>
            <a:pPr lvl="1">
              <a:lnSpc>
                <a:spcPct val="100000"/>
              </a:lnSpc>
            </a:pPr>
            <a:r>
              <a:rPr lang="en-US" altLang="zh-CN" sz="1600" dirty="0"/>
              <a:t>Nuclear data tool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zh-CN" sz="1600" dirty="0"/>
              <a:t>TALYS can generate nuclear data for all open reaction channels, interpolating between and extrapolating beyond experimental data, on a user-defined energy and angle grid beyond the resonance region.</a:t>
            </a:r>
          </a:p>
          <a:p>
            <a:pPr>
              <a:lnSpc>
                <a:spcPct val="100000"/>
              </a:lnSpc>
            </a:pPr>
            <a:r>
              <a:rPr lang="en-US" altLang="zh-CN" sz="2000" dirty="0">
                <a:hlinkClick r:id="rId3"/>
              </a:rPr>
              <a:t>www.talys.eu</a:t>
            </a:r>
            <a:endParaRPr lang="en-US" altLang="zh-CN" sz="2000" dirty="0"/>
          </a:p>
          <a:p>
            <a:pPr>
              <a:lnSpc>
                <a:spcPct val="100000"/>
              </a:lnSpc>
            </a:pPr>
            <a:r>
              <a:rPr lang="en-US" altLang="zh-CN" sz="2000" dirty="0"/>
              <a:t>A stable version is released every 2 years : under development</a:t>
            </a:r>
          </a:p>
          <a:p>
            <a:endParaRPr lang="zh-CN" altLang="en-US" sz="20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E711115-4CB3-4B7F-929A-DC1278BAA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257" y="1609570"/>
            <a:ext cx="3436182" cy="444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146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Some Insights from Electron Scattering Interactions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FB2CBD-C93A-EBB9-E0F2-3E0FCFC4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D6081-5E02-4B34-8C84-5DE8CD52F070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BF1B6-2631-EA30-5817-A209C127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5E5D360-8E1B-BA19-37EF-AD156F69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0FC36F5-430E-316C-B0B1-5948CC205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8" y="1139487"/>
            <a:ext cx="4197566" cy="190509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83C86EF-678A-C923-9388-C1DC3C1B3249}"/>
              </a:ext>
            </a:extLst>
          </p:cNvPr>
          <p:cNvSpPr txBox="1"/>
          <p:nvPr/>
        </p:nvSpPr>
        <p:spPr>
          <a:xfrm>
            <a:off x="736160" y="858078"/>
            <a:ext cx="2039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 Cheryl Patrick</a:t>
            </a:r>
            <a:endParaRPr lang="zh-CN" alt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6F2C67A-EC5D-156D-4DD5-6E7B6A6EC936}"/>
              </a:ext>
            </a:extLst>
          </p:cNvPr>
          <p:cNvSpPr txBox="1"/>
          <p:nvPr/>
        </p:nvSpPr>
        <p:spPr>
          <a:xfrm>
            <a:off x="5271653" y="761998"/>
            <a:ext cx="592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From electron-nucleon scattering: 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6C86786-4B25-A948-C29F-63E69DEC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77" y="1111452"/>
            <a:ext cx="6471191" cy="343454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92F72E3-0E86-ECCF-A7FB-CF9B976382D3}"/>
              </a:ext>
            </a:extLst>
          </p:cNvPr>
          <p:cNvSpPr txBox="1"/>
          <p:nvPr/>
        </p:nvSpPr>
        <p:spPr>
          <a:xfrm>
            <a:off x="7909978" y="134722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1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Rev. Mod. Phys. 80, 189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7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FB2CBD-C93A-EBB9-E0F2-3E0FCFC4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5272-485C-49CF-9C87-87DFC95C6545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BF1B6-2631-EA30-5817-A209C127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5E5D360-8E1B-BA19-37EF-AD156F69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0FC36F5-430E-316C-B0B1-5948CC205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8" y="1139487"/>
            <a:ext cx="4197566" cy="190509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83C86EF-678A-C923-9388-C1DC3C1B3249}"/>
              </a:ext>
            </a:extLst>
          </p:cNvPr>
          <p:cNvSpPr txBox="1"/>
          <p:nvPr/>
        </p:nvSpPr>
        <p:spPr>
          <a:xfrm>
            <a:off x="736160" y="858078"/>
            <a:ext cx="2039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 Cheryl Patrick</a:t>
            </a:r>
            <a:endParaRPr lang="zh-CN" alt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6F2C67A-EC5D-156D-4DD5-6E7B6A6EC936}"/>
              </a:ext>
            </a:extLst>
          </p:cNvPr>
          <p:cNvSpPr txBox="1"/>
          <p:nvPr/>
        </p:nvSpPr>
        <p:spPr>
          <a:xfrm>
            <a:off x="5271653" y="761998"/>
            <a:ext cx="592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From electron-nucleon scattering: 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6C86786-4B25-A948-C29F-63E69DEC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77" y="1111452"/>
            <a:ext cx="6471191" cy="343454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92F72E3-0E86-ECCF-A7FB-CF9B976382D3}"/>
              </a:ext>
            </a:extLst>
          </p:cNvPr>
          <p:cNvSpPr txBox="1"/>
          <p:nvPr/>
        </p:nvSpPr>
        <p:spPr>
          <a:xfrm>
            <a:off x="7909978" y="134722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1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Rev. Mod. Phys. 80, 189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6C04FBE3-2E64-0210-24FD-423010F3ECB9}"/>
              </a:ext>
            </a:extLst>
          </p:cNvPr>
          <p:cNvSpPr/>
          <p:nvPr/>
        </p:nvSpPr>
        <p:spPr>
          <a:xfrm>
            <a:off x="2209800" y="3044585"/>
            <a:ext cx="349102" cy="4641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372509E-F6FC-7B67-6906-7FAE03B01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90" y="3625311"/>
            <a:ext cx="3161300" cy="27083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C66CEF6-7B8D-76AA-2EC1-88ABFA096D81}"/>
              </a:ext>
            </a:extLst>
          </p:cNvPr>
          <p:cNvSpPr txBox="1"/>
          <p:nvPr/>
        </p:nvSpPr>
        <p:spPr>
          <a:xfrm>
            <a:off x="2689380" y="592986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1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Science 320, 1476 (2008)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25F851-EC64-B987-EB90-DCCC36095377}"/>
              </a:ext>
            </a:extLst>
          </p:cNvPr>
          <p:cNvSpPr txBox="1"/>
          <p:nvPr/>
        </p:nvSpPr>
        <p:spPr>
          <a:xfrm>
            <a:off x="5271653" y="4679986"/>
            <a:ext cx="5929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From electron-nucleus scattering: 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Bound nucleons are moving – Fermi motion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Breaking up the nucleus – final state interactions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444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FB2CBD-C93A-EBB9-E0F2-3E0FCFC4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B178-5333-466F-99DA-A893B887E561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BF1B6-2631-EA30-5817-A209C127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5E5D360-8E1B-BA19-37EF-AD156F69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0FC36F5-430E-316C-B0B1-5948CC205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8" y="1139487"/>
            <a:ext cx="4197566" cy="190509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83C86EF-678A-C923-9388-C1DC3C1B3249}"/>
              </a:ext>
            </a:extLst>
          </p:cNvPr>
          <p:cNvSpPr txBox="1"/>
          <p:nvPr/>
        </p:nvSpPr>
        <p:spPr>
          <a:xfrm>
            <a:off x="736160" y="858078"/>
            <a:ext cx="2039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 Cheryl Patrick</a:t>
            </a:r>
            <a:endParaRPr lang="zh-CN" alt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6F2C67A-EC5D-156D-4DD5-6E7B6A6EC936}"/>
              </a:ext>
            </a:extLst>
          </p:cNvPr>
          <p:cNvSpPr txBox="1"/>
          <p:nvPr/>
        </p:nvSpPr>
        <p:spPr>
          <a:xfrm>
            <a:off x="5271653" y="761998"/>
            <a:ext cx="592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From electron-nucleon scattering: </a:t>
            </a:r>
            <a:endParaRPr lang="zh-CN" altLang="en-US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6C86786-4B25-A948-C29F-63E69DEC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877" y="1111452"/>
            <a:ext cx="6471191" cy="343454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92F72E3-0E86-ECCF-A7FB-CF9B976382D3}"/>
              </a:ext>
            </a:extLst>
          </p:cNvPr>
          <p:cNvSpPr txBox="1"/>
          <p:nvPr/>
        </p:nvSpPr>
        <p:spPr>
          <a:xfrm>
            <a:off x="7909978" y="1347221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1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Rev. Mod. Phys. 80, 189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箭头: 下 6">
            <a:extLst>
              <a:ext uri="{FF2B5EF4-FFF2-40B4-BE49-F238E27FC236}">
                <a16:creationId xmlns:a16="http://schemas.microsoft.com/office/drawing/2014/main" id="{6C04FBE3-2E64-0210-24FD-423010F3ECB9}"/>
              </a:ext>
            </a:extLst>
          </p:cNvPr>
          <p:cNvSpPr/>
          <p:nvPr/>
        </p:nvSpPr>
        <p:spPr>
          <a:xfrm>
            <a:off x="2209800" y="3044585"/>
            <a:ext cx="349102" cy="46415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372509E-F6FC-7B67-6906-7FAE03B01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90" y="3625311"/>
            <a:ext cx="3161300" cy="27083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C66CEF6-7B8D-76AA-2EC1-88ABFA096D81}"/>
              </a:ext>
            </a:extLst>
          </p:cNvPr>
          <p:cNvSpPr txBox="1"/>
          <p:nvPr/>
        </p:nvSpPr>
        <p:spPr>
          <a:xfrm>
            <a:off x="2689380" y="5929862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zh-CN" sz="1200" b="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Science 320, 1476 (2008)</a:t>
            </a:r>
            <a:endParaRPr lang="zh-CN" alt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25F851-EC64-B987-EB90-DCCC36095377}"/>
              </a:ext>
            </a:extLst>
          </p:cNvPr>
          <p:cNvSpPr txBox="1"/>
          <p:nvPr/>
        </p:nvSpPr>
        <p:spPr>
          <a:xfrm>
            <a:off x="5271653" y="4506805"/>
            <a:ext cx="5929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From electron-nucleus scattering: 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Bound nucleons are moving – Fermi motion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Breaking up the nucleus – final state interactions</a:t>
            </a:r>
          </a:p>
          <a:p>
            <a:pPr marL="742950" lvl="1" indent="-285750">
              <a:buFont typeface="Wingdings" panose="05000000000000000000" pitchFamily="2" charset="2"/>
              <a:buChar char="p"/>
            </a:pPr>
            <a:r>
              <a:rPr lang="en-US" altLang="zh-CN" i="1" dirty="0"/>
              <a:t>2p2h</a:t>
            </a:r>
            <a:r>
              <a:rPr lang="en-US" altLang="zh-CN" dirty="0"/>
              <a:t> interaction (not well known) 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9276638-B65F-0BDA-DC4B-04E71D0FFD7D}"/>
              </a:ext>
            </a:extLst>
          </p:cNvPr>
          <p:cNvSpPr txBox="1"/>
          <p:nvPr/>
        </p:nvSpPr>
        <p:spPr>
          <a:xfrm>
            <a:off x="5324822" y="5634337"/>
            <a:ext cx="610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</a:rPr>
              <a:t>All</a:t>
            </a:r>
            <a:r>
              <a:rPr lang="zh-CN" altLang="en-US" b="1" dirty="0">
                <a:solidFill>
                  <a:srgbClr val="0070C0"/>
                </a:solidFill>
              </a:rPr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these interaction processes and effects also involve neutrino-nucleus scattering, but few neutrino data constraints our understanding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F8480C0-DBDB-1128-9E9C-AC754997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Some Insights from Electron Scattering Interactions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44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Next-generation Neutrino Detector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6D99B-1E45-3515-4BB7-53FFAD42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E0FC1-B5A5-4653-8BD5-EFB2F827883D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26376A-0A50-F1E8-02BE-51C06741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1A5B2B-D2B7-5C05-6509-95D044B1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860DF30-A573-7F87-F7AA-F0980FFAE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46" y="1253595"/>
            <a:ext cx="3294295" cy="27569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E052406-95D4-42B7-8EE5-DFBA6C3FF851}"/>
              </a:ext>
            </a:extLst>
          </p:cNvPr>
          <p:cNvSpPr txBox="1"/>
          <p:nvPr/>
        </p:nvSpPr>
        <p:spPr>
          <a:xfrm>
            <a:off x="276946" y="4381482"/>
            <a:ext cx="344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Hyper-</a:t>
            </a:r>
            <a:r>
              <a:rPr lang="en-US" altLang="zh-CN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</a:t>
            </a:r>
            <a:r>
              <a:rPr lang="en-US" altLang="zh-CN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miokande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 detector 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Target: </a:t>
            </a:r>
            <a:r>
              <a:rPr lang="en-US" altLang="zh-CN" baseline="300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en-US" altLang="zh-CN" sz="1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H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2161CBA-BFE5-62B1-4D29-016B9798552E}"/>
              </a:ext>
            </a:extLst>
          </p:cNvPr>
          <p:cNvCxnSpPr>
            <a:cxnSpLocks/>
          </p:cNvCxnSpPr>
          <p:nvPr/>
        </p:nvCxnSpPr>
        <p:spPr>
          <a:xfrm flipV="1">
            <a:off x="1983163" y="3964591"/>
            <a:ext cx="0" cy="3894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120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Next-generation Neutrino Detector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6D99B-1E45-3515-4BB7-53FFAD42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E0FC1-B5A5-4653-8BD5-EFB2F827883D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26376A-0A50-F1E8-02BE-51C06741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1A5B2B-D2B7-5C05-6509-95D044B1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860DF30-A573-7F87-F7AA-F0980FFAE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46" y="1253595"/>
            <a:ext cx="3294295" cy="27569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E052406-95D4-42B7-8EE5-DFBA6C3FF851}"/>
              </a:ext>
            </a:extLst>
          </p:cNvPr>
          <p:cNvSpPr txBox="1"/>
          <p:nvPr/>
        </p:nvSpPr>
        <p:spPr>
          <a:xfrm>
            <a:off x="276946" y="4381482"/>
            <a:ext cx="344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Hyper-</a:t>
            </a:r>
            <a:r>
              <a:rPr lang="en-US" altLang="zh-CN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</a:t>
            </a:r>
            <a:r>
              <a:rPr lang="en-US" altLang="zh-CN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miokande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 detector 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Target: </a:t>
            </a:r>
            <a:r>
              <a:rPr lang="en-US" altLang="zh-CN" baseline="300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en-US" altLang="zh-CN" sz="1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H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2161CBA-BFE5-62B1-4D29-016B9798552E}"/>
              </a:ext>
            </a:extLst>
          </p:cNvPr>
          <p:cNvCxnSpPr>
            <a:cxnSpLocks/>
          </p:cNvCxnSpPr>
          <p:nvPr/>
        </p:nvCxnSpPr>
        <p:spPr>
          <a:xfrm flipV="1">
            <a:off x="1983163" y="3964591"/>
            <a:ext cx="0" cy="3894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1A09241E-4F11-60D1-D47C-87F8C177D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399" y="1310235"/>
            <a:ext cx="8333651" cy="2669098"/>
          </a:xfrm>
          <a:prstGeom prst="rect">
            <a:avLst/>
          </a:prstGeom>
        </p:spPr>
      </p:pic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66EBAC3-F9B9-0835-D781-94BE46D98FF4}"/>
              </a:ext>
            </a:extLst>
          </p:cNvPr>
          <p:cNvCxnSpPr>
            <a:cxnSpLocks/>
          </p:cNvCxnSpPr>
          <p:nvPr/>
        </p:nvCxnSpPr>
        <p:spPr>
          <a:xfrm flipV="1">
            <a:off x="5386493" y="3979333"/>
            <a:ext cx="0" cy="3747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AD12F676-EB69-6197-9092-6305B2F9B68D}"/>
              </a:ext>
            </a:extLst>
          </p:cNvPr>
          <p:cNvSpPr txBox="1"/>
          <p:nvPr/>
        </p:nvSpPr>
        <p:spPr>
          <a:xfrm>
            <a:off x="3581734" y="4328096"/>
            <a:ext cx="3442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DUNE</a:t>
            </a:r>
          </a:p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Liquid argon time-projection chamber detector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Main targets: </a:t>
            </a:r>
            <a:r>
              <a:rPr lang="en-US" altLang="zh-CN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</a:t>
            </a:r>
            <a:endParaRPr lang="en-US" altLang="zh-CN" sz="18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4104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D45E7E-08DD-5DF9-1ED3-CA2C171AC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53E89-F160-4308-BAA4-D270C73EFB85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710B5-EA5E-9CDF-34EB-45110A9B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C06CBC-01FF-A1F2-5DF6-D0CE0B16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D880D4E-D940-BEC5-A0FE-AF2D6C795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36" y="1340409"/>
            <a:ext cx="5067300" cy="1409700"/>
          </a:xfrm>
          <a:prstGeom prst="rect">
            <a:avLst/>
          </a:prstGeom>
        </p:spPr>
      </p:pic>
      <p:sp>
        <p:nvSpPr>
          <p:cNvPr id="9" name="圆角矩形 7">
            <a:extLst>
              <a:ext uri="{FF2B5EF4-FFF2-40B4-BE49-F238E27FC236}">
                <a16:creationId xmlns:a16="http://schemas.microsoft.com/office/drawing/2014/main" id="{C4152967-36EE-3FF5-CFED-ECAA85B18595}"/>
              </a:ext>
            </a:extLst>
          </p:cNvPr>
          <p:cNvSpPr/>
          <p:nvPr/>
        </p:nvSpPr>
        <p:spPr>
          <a:xfrm>
            <a:off x="4756243" y="1332164"/>
            <a:ext cx="2019868" cy="14330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E85B368-01D3-491D-E7FB-4EA909AA5EB1}"/>
              </a:ext>
            </a:extLst>
          </p:cNvPr>
          <p:cNvSpPr/>
          <p:nvPr/>
        </p:nvSpPr>
        <p:spPr>
          <a:xfrm>
            <a:off x="5812436" y="2856880"/>
            <a:ext cx="7521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LMRoman12-Regular-Identity-H"/>
              </a:rPr>
              <a:t>PMNS </a:t>
            </a:r>
            <a:endParaRPr lang="en-US" altLang="zh-CN" sz="1600" b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E0E034C-E1A9-D39E-2B6C-201040115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46" y="3121723"/>
            <a:ext cx="9144000" cy="1177119"/>
          </a:xfrm>
          <a:prstGeom prst="rect">
            <a:avLst/>
          </a:prstGeom>
        </p:spPr>
      </p:pic>
      <p:sp>
        <p:nvSpPr>
          <p:cNvPr id="12" name="左大括号 11">
            <a:extLst>
              <a:ext uri="{FF2B5EF4-FFF2-40B4-BE49-F238E27FC236}">
                <a16:creationId xmlns:a16="http://schemas.microsoft.com/office/drawing/2014/main" id="{95854F6C-AE53-45F0-717C-226ED4CFEA76}"/>
              </a:ext>
            </a:extLst>
          </p:cNvPr>
          <p:cNvSpPr/>
          <p:nvPr/>
        </p:nvSpPr>
        <p:spPr>
          <a:xfrm rot="16200000">
            <a:off x="2606723" y="3222378"/>
            <a:ext cx="341194" cy="2429298"/>
          </a:xfrm>
          <a:prstGeom prst="leftBrace">
            <a:avLst>
              <a:gd name="adj1" fmla="val 36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ADEE0B-E304-11DA-539F-0D2A75E2D58F}"/>
              </a:ext>
            </a:extLst>
          </p:cNvPr>
          <p:cNvSpPr txBox="1"/>
          <p:nvPr/>
        </p:nvSpPr>
        <p:spPr>
          <a:xfrm>
            <a:off x="2083811" y="4675691"/>
            <a:ext cx="1717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206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Solar</a:t>
            </a:r>
            <a:r>
              <a:rPr kumimoji="1" lang="zh-CN" altLang="en-US" sz="1600" b="1" dirty="0">
                <a:solidFill>
                  <a:srgbClr val="00206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neutrino</a:t>
            </a:r>
            <a:r>
              <a:rPr kumimoji="1" lang="zh-CN" altLang="en-US" sz="1600" b="1" dirty="0">
                <a:solidFill>
                  <a:srgbClr val="00206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DFD9660F-A935-BF5D-E44F-8F085743B71F}"/>
              </a:ext>
            </a:extLst>
          </p:cNvPr>
          <p:cNvSpPr/>
          <p:nvPr/>
        </p:nvSpPr>
        <p:spPr>
          <a:xfrm rot="16200000">
            <a:off x="5774142" y="2843653"/>
            <a:ext cx="341194" cy="3300476"/>
          </a:xfrm>
          <a:prstGeom prst="leftBrace">
            <a:avLst>
              <a:gd name="adj1" fmla="val 36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FAA675-2C13-56AC-4340-9BC2602DAB3E}"/>
              </a:ext>
            </a:extLst>
          </p:cNvPr>
          <p:cNvSpPr txBox="1"/>
          <p:nvPr/>
        </p:nvSpPr>
        <p:spPr>
          <a:xfrm>
            <a:off x="5010637" y="4730467"/>
            <a:ext cx="1919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206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Reactor neutrino</a:t>
            </a:r>
            <a:endParaRPr kumimoji="1" lang="zh-CN" altLang="en-US" sz="1600" b="1" dirty="0">
              <a:solidFill>
                <a:srgbClr val="00206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6" name="左大括号 15">
            <a:extLst>
              <a:ext uri="{FF2B5EF4-FFF2-40B4-BE49-F238E27FC236}">
                <a16:creationId xmlns:a16="http://schemas.microsoft.com/office/drawing/2014/main" id="{ADC1584C-2333-3818-2626-BEC62D8C4F22}"/>
              </a:ext>
            </a:extLst>
          </p:cNvPr>
          <p:cNvSpPr/>
          <p:nvPr/>
        </p:nvSpPr>
        <p:spPr>
          <a:xfrm rot="16200000">
            <a:off x="8900621" y="3215555"/>
            <a:ext cx="341194" cy="2588511"/>
          </a:xfrm>
          <a:prstGeom prst="leftBrace">
            <a:avLst>
              <a:gd name="adj1" fmla="val 3633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CC55663-1588-DB17-64CE-2F63AA733C11}"/>
              </a:ext>
            </a:extLst>
          </p:cNvPr>
          <p:cNvSpPr txBox="1"/>
          <p:nvPr/>
        </p:nvSpPr>
        <p:spPr>
          <a:xfrm>
            <a:off x="7846908" y="4746387"/>
            <a:ext cx="24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rgbClr val="002060"/>
                </a:solidFill>
                <a:latin typeface="Songti SC" panose="02010600040101010101" pitchFamily="2" charset="-122"/>
                <a:ea typeface="Songti SC" panose="02010600040101010101" pitchFamily="2" charset="-122"/>
              </a:rPr>
              <a:t>Atmospheric neutrino</a:t>
            </a:r>
            <a:endParaRPr kumimoji="1" lang="zh-CN" altLang="en-US" sz="1600" b="1" dirty="0">
              <a:solidFill>
                <a:srgbClr val="002060"/>
              </a:solidFill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  <p:sp>
        <p:nvSpPr>
          <p:cNvPr id="18" name="下箭头 8">
            <a:extLst>
              <a:ext uri="{FF2B5EF4-FFF2-40B4-BE49-F238E27FC236}">
                <a16:creationId xmlns:a16="http://schemas.microsoft.com/office/drawing/2014/main" id="{46DC481D-62CD-F709-C127-FCBA64644C58}"/>
              </a:ext>
            </a:extLst>
          </p:cNvPr>
          <p:cNvSpPr/>
          <p:nvPr/>
        </p:nvSpPr>
        <p:spPr>
          <a:xfrm>
            <a:off x="5697938" y="2778827"/>
            <a:ext cx="177421" cy="47767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A3213FEC-1210-3DD9-958B-E77551B6E91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23333" y="5317211"/>
              <a:ext cx="11463868" cy="80388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92774">
                      <a:extLst>
                        <a:ext uri="{9D8B030D-6E8A-4147-A177-3AD203B41FA5}">
                          <a16:colId xmlns:a16="http://schemas.microsoft.com/office/drawing/2014/main" val="764694376"/>
                        </a:ext>
                      </a:extLst>
                    </a:gridCol>
                    <a:gridCol w="2292774">
                      <a:extLst>
                        <a:ext uri="{9D8B030D-6E8A-4147-A177-3AD203B41FA5}">
                          <a16:colId xmlns:a16="http://schemas.microsoft.com/office/drawing/2014/main" val="450067776"/>
                        </a:ext>
                      </a:extLst>
                    </a:gridCol>
                    <a:gridCol w="1937940">
                      <a:extLst>
                        <a:ext uri="{9D8B030D-6E8A-4147-A177-3AD203B41FA5}">
                          <a16:colId xmlns:a16="http://schemas.microsoft.com/office/drawing/2014/main" val="2227365424"/>
                        </a:ext>
                      </a:extLst>
                    </a:gridCol>
                    <a:gridCol w="2647606">
                      <a:extLst>
                        <a:ext uri="{9D8B030D-6E8A-4147-A177-3AD203B41FA5}">
                          <a16:colId xmlns:a16="http://schemas.microsoft.com/office/drawing/2014/main" val="1543154197"/>
                        </a:ext>
                      </a:extLst>
                    </a:gridCol>
                    <a:gridCol w="2292774">
                      <a:extLst>
                        <a:ext uri="{9D8B030D-6E8A-4147-A177-3AD203B41FA5}">
                          <a16:colId xmlns:a16="http://schemas.microsoft.com/office/drawing/2014/main" val="2008920308"/>
                        </a:ext>
                      </a:extLst>
                    </a:gridCol>
                  </a:tblGrid>
                  <a:tr h="386497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sz="2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sSubSup>
                                  <m:sSubSupPr>
                                    <m:ctrlPr>
                                      <a:rPr lang="en-US" altLang="zh-CN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𝟐𝟏</m:t>
                                    </m:r>
                                  </m:sub>
                                  <m:sup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𝒔𝒊𝒏</m:t>
                                    </m:r>
                                  </m:e>
                                  <m:sup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0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𝒔𝒊𝒏</m:t>
                                  </m:r>
                                </m:e>
                                <m:sup>
                                  <m:r>
                                    <a:rPr lang="en-US" altLang="zh-CN" sz="20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altLang="zh-CN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altLang="zh-CN" sz="20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𝟏𝟑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2000" dirty="0">
                              <a:solidFill>
                                <a:srgbClr val="FF0000"/>
                              </a:solidFill>
                            </a:rPr>
                            <a:t> 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20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sz="2000" i="1" dirty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CP</m:t>
                                  </m:r>
                                </m:sub>
                              </m:sSub>
                            </m:oMath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zh-CN" altLang="en-US" sz="2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sSubSup>
                                  <m:sSubSupPr>
                                    <m:ctrlPr>
                                      <a:rPr lang="en-US" altLang="zh-CN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𝟑𝟐</m:t>
                                    </m:r>
                                  </m:sub>
                                  <m:sup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  <m:r>
                                  <a:rPr lang="en-US" altLang="zh-CN" sz="200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𝒔𝒊𝒏</m:t>
                                    </m:r>
                                  </m:e>
                                  <m:sup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altLang="zh-CN" sz="200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3639745"/>
                      </a:ext>
                    </a:extLst>
                  </a:tr>
                  <a:tr h="38649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64879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A3213FEC-1210-3DD9-958B-E77551B6E9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281701"/>
                  </p:ext>
                </p:extLst>
              </p:nvPr>
            </p:nvGraphicFramePr>
            <p:xfrm>
              <a:off x="423333" y="5317211"/>
              <a:ext cx="11463868" cy="803883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292774">
                      <a:extLst>
                        <a:ext uri="{9D8B030D-6E8A-4147-A177-3AD203B41FA5}">
                          <a16:colId xmlns:a16="http://schemas.microsoft.com/office/drawing/2014/main" val="764694376"/>
                        </a:ext>
                      </a:extLst>
                    </a:gridCol>
                    <a:gridCol w="2292774">
                      <a:extLst>
                        <a:ext uri="{9D8B030D-6E8A-4147-A177-3AD203B41FA5}">
                          <a16:colId xmlns:a16="http://schemas.microsoft.com/office/drawing/2014/main" val="450067776"/>
                        </a:ext>
                      </a:extLst>
                    </a:gridCol>
                    <a:gridCol w="1937940">
                      <a:extLst>
                        <a:ext uri="{9D8B030D-6E8A-4147-A177-3AD203B41FA5}">
                          <a16:colId xmlns:a16="http://schemas.microsoft.com/office/drawing/2014/main" val="2227365424"/>
                        </a:ext>
                      </a:extLst>
                    </a:gridCol>
                    <a:gridCol w="2647606">
                      <a:extLst>
                        <a:ext uri="{9D8B030D-6E8A-4147-A177-3AD203B41FA5}">
                          <a16:colId xmlns:a16="http://schemas.microsoft.com/office/drawing/2014/main" val="1543154197"/>
                        </a:ext>
                      </a:extLst>
                    </a:gridCol>
                    <a:gridCol w="2292774">
                      <a:extLst>
                        <a:ext uri="{9D8B030D-6E8A-4147-A177-3AD203B41FA5}">
                          <a16:colId xmlns:a16="http://schemas.microsoft.com/office/drawing/2014/main" val="2008920308"/>
                        </a:ext>
                      </a:extLst>
                    </a:gridCol>
                  </a:tblGrid>
                  <a:tr h="4173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r="-400266" b="-92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99735" r="-299204" b="-92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36792" r="-254717" b="-92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46207" r="-86207" b="-92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00532" r="266" b="-92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3639745"/>
                      </a:ext>
                    </a:extLst>
                  </a:tr>
                  <a:tr h="386497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2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764879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文本框 19">
            <a:extLst>
              <a:ext uri="{FF2B5EF4-FFF2-40B4-BE49-F238E27FC236}">
                <a16:creationId xmlns:a16="http://schemas.microsoft.com/office/drawing/2014/main" id="{9828FD45-B881-4DA7-6A2E-BC772B811F94}"/>
              </a:ext>
            </a:extLst>
          </p:cNvPr>
          <p:cNvSpPr txBox="1"/>
          <p:nvPr/>
        </p:nvSpPr>
        <p:spPr>
          <a:xfrm>
            <a:off x="920086" y="892641"/>
            <a:ext cx="1073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zh-CN" b="1" dirty="0">
                <a:solidFill>
                  <a:srgbClr val="0000FF"/>
                </a:solidFill>
              </a:rPr>
              <a:t>Mixing matrix (PMNS):</a:t>
            </a:r>
          </a:p>
        </p:txBody>
      </p:sp>
      <p:sp>
        <p:nvSpPr>
          <p:cNvPr id="2" name="文本框 22">
            <a:extLst>
              <a:ext uri="{FF2B5EF4-FFF2-40B4-BE49-F238E27FC236}">
                <a16:creationId xmlns:a16="http://schemas.microsoft.com/office/drawing/2014/main" id="{7A392B22-4F6D-A060-061B-D330E7A25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72"/>
            <a:ext cx="12192000" cy="82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</a:rPr>
              <a:t>Neutrino Oscillation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B6879D5-5FE6-9635-7F9A-A855DEB34810}"/>
              </a:ext>
            </a:extLst>
          </p:cNvPr>
          <p:cNvSpPr txBox="1"/>
          <p:nvPr/>
        </p:nvSpPr>
        <p:spPr>
          <a:xfrm>
            <a:off x="1072486" y="4990501"/>
            <a:ext cx="1073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kumimoji="1" lang="en-US" altLang="zh-CN" b="1" dirty="0">
                <a:solidFill>
                  <a:srgbClr val="0000FF"/>
                </a:solidFill>
              </a:rPr>
              <a:t>Six oscillation parameters: </a:t>
            </a:r>
          </a:p>
        </p:txBody>
      </p:sp>
    </p:spTree>
    <p:extLst>
      <p:ext uri="{BB962C8B-B14F-4D97-AF65-F5344CB8AC3E}">
        <p14:creationId xmlns:p14="http://schemas.microsoft.com/office/powerpoint/2010/main" val="1445219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D45E7E-08DD-5DF9-1ED3-CA2C171AC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E33A8-394B-41B1-8369-460FDC76D71D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710B5-EA5E-9CDF-34EB-45110A9BF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C06CBC-01FF-A1F2-5DF6-D0CE0B16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43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27448A5-43CC-B104-5947-94BDE020403E}"/>
                  </a:ext>
                </a:extLst>
              </p:cNvPr>
              <p:cNvSpPr txBox="1"/>
              <p:nvPr/>
            </p:nvSpPr>
            <p:spPr>
              <a:xfrm>
                <a:off x="444904" y="362231"/>
                <a:ext cx="5393266" cy="2406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-US" altLang="zh-CN" sz="20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Known parameters</a:t>
                </a:r>
                <a:r>
                  <a:rPr lang="zh-CN" altLang="en-US" sz="20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：</a:t>
                </a:r>
                <a:endParaRPr lang="en-US" altLang="zh-CN" sz="2000" b="1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  <a:ea typeface="Songti SC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Songti SC" panose="02010600040101010101" pitchFamily="2" charset="-122"/>
                          </a:rPr>
                          <m:t>12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Songti SC" panose="02010600040101010101" pitchFamily="2" charset="-122"/>
                      </a:rPr>
                      <m:t>,  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Songti SC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Songti SC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Songti SC" panose="02010600040101010101" pitchFamily="2" charset="-122"/>
                          </a:rPr>
                          <m:t>1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Songti SC" panose="02010600040101010101" pitchFamily="2" charset="-122"/>
                          </a:rPr>
                          <m:t>3</m:t>
                        </m:r>
                      </m:sub>
                    </m:sSub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Songti SC" panose="02010600040101010101" pitchFamily="2" charset="-122"/>
                      </a:rPr>
                      <m:t> ,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altLang="zh-CN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𝟐𝟏</m:t>
                            </m:r>
                          </m:sub>
                          <m:sup>
                            <m:r>
                              <a:rPr lang="en-US" altLang="zh-CN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lang="en-US" altLang="zh-CN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r>
                      <a:rPr lang="en-US" altLang="zh-CN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zh-CN" altLang="en-US" sz="2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ea typeface="微软雅黑" panose="020B0503020204020204" pitchFamily="34" charset="-122"/>
                  </a:rPr>
                  <a:t>(</a:t>
                </a:r>
                <a:r>
                  <a:rPr lang="en-US" altLang="zh-CN" sz="2000" dirty="0">
                    <a:ea typeface="微软雅黑" panose="020B0503020204020204" pitchFamily="34" charset="-122"/>
                  </a:rPr>
                  <a:t>or </a:t>
                </a:r>
                <a14:m>
                  <m:oMath xmlns:m="http://schemas.openxmlformats.org/officeDocument/2006/math">
                    <m:r>
                      <a:rPr lang="zh-CN" altLang="en-US" sz="2000" b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CN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ea typeface="微软雅黑" panose="020B0503020204020204" pitchFamily="34" charset="-122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27448A5-43CC-B104-5947-94BDE0204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04" y="362231"/>
                <a:ext cx="5393266" cy="2406877"/>
              </a:xfrm>
              <a:prstGeom prst="rect">
                <a:avLst/>
              </a:prstGeom>
              <a:blipFill>
                <a:blip r:embed="rId3"/>
                <a:stretch>
                  <a:fillRect l="-1017" r="-1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55593F7-9E12-8020-AE2F-EB6A973EE417}"/>
                  </a:ext>
                </a:extLst>
              </p:cNvPr>
              <p:cNvSpPr/>
              <p:nvPr/>
            </p:nvSpPr>
            <p:spPr>
              <a:xfrm>
                <a:off x="385235" y="3727902"/>
                <a:ext cx="6032500" cy="1884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l"/>
                </a:pPr>
                <a:r>
                  <a:rPr lang="en-US" altLang="zh-CN" sz="20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Unknown</a:t>
                </a:r>
                <a:r>
                  <a:rPr lang="zh-CN" altLang="en-US" sz="20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：</a:t>
                </a:r>
                <a:endParaRPr lang="en-US" altLang="zh-CN" sz="2000" dirty="0">
                  <a:ea typeface="微软雅黑" panose="020B0503020204020204" pitchFamily="34" charset="-122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ea typeface="微软雅黑" panose="020B0503020204020204" pitchFamily="34" charset="-122"/>
                  </a:rPr>
                  <a:t>Neutrino mass ordering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ea typeface="微软雅黑" panose="020B0503020204020204" pitchFamily="34" charset="-122"/>
                  </a:rPr>
                  <a:t>CP</a:t>
                </a:r>
                <a:r>
                  <a:rPr lang="zh-CN" altLang="en-US" sz="2000" dirty="0"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 dirty="0">
                    <a:ea typeface="微软雅黑" panose="020B0503020204020204" pitchFamily="34" charset="-122"/>
                  </a:rPr>
                  <a:t>phase </a:t>
                </a:r>
                <a14:m>
                  <m:oMath xmlns:m="http://schemas.openxmlformats.org/officeDocument/2006/math">
                    <m:r>
                      <a:rPr lang="zh-CN" altLang="en-US" sz="2000" i="1">
                        <a:latin typeface="Cambria Math" panose="02040503050406030204" pitchFamily="18" charset="0"/>
                        <a:ea typeface="Songti SC" panose="02010600040101010101" pitchFamily="2" charset="-122"/>
                      </a:rPr>
                      <m:t>𝛿</m:t>
                    </m:r>
                  </m:oMath>
                </a14:m>
                <a:endParaRPr lang="en-US" altLang="zh-CN" sz="2000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ea typeface="微软雅黑" panose="020B0503020204020204" pitchFamily="34" charset="-122"/>
                  </a:rPr>
                  <a:t>…</a:t>
                </a:r>
              </a:p>
            </p:txBody>
          </p:sp>
        </mc:Choice>
        <mc:Fallback xmlns=""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055593F7-9E12-8020-AE2F-EB6A973EE4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235" y="3727902"/>
                <a:ext cx="6032500" cy="1884618"/>
              </a:xfrm>
              <a:prstGeom prst="rect">
                <a:avLst/>
              </a:prstGeom>
              <a:blipFill>
                <a:blip r:embed="rId4"/>
                <a:stretch>
                  <a:fillRect l="-909" b="-48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图片 21">
            <a:extLst>
              <a:ext uri="{FF2B5EF4-FFF2-40B4-BE49-F238E27FC236}">
                <a16:creationId xmlns:a16="http://schemas.microsoft.com/office/drawing/2014/main" id="{7FBCE6B9-1AD1-D576-30D0-A47BB87C7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831" y="808453"/>
            <a:ext cx="5440235" cy="4605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3AB57C5-003D-5DB3-22FF-BADFA41E7394}"/>
                  </a:ext>
                </a:extLst>
              </p:cNvPr>
              <p:cNvSpPr/>
              <p:nvPr/>
            </p:nvSpPr>
            <p:spPr>
              <a:xfrm>
                <a:off x="885169" y="2663111"/>
                <a:ext cx="5393266" cy="9339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b="1" dirty="0">
                    <a:solidFill>
                      <a:schemeClr val="accent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Daya Bay contributes best results of</a:t>
                </a:r>
                <a:r>
                  <a:rPr lang="zh-CN" altLang="en-US" b="1" dirty="0">
                    <a:solidFill>
                      <a:schemeClr val="accent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ongti SC" panose="02010600040101010101" pitchFamily="2" charset="-122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Songti SC" panose="02010600040101010101" pitchFamily="2" charset="-122"/>
                          </a:rPr>
                          <m:t>𝟏𝟑</m:t>
                        </m:r>
                      </m:sub>
                    </m:sSub>
                    <m:r>
                      <a:rPr lang="en-US" altLang="zh-CN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ongti SC" panose="02010600040101010101" pitchFamily="2" charset="-122"/>
                      </a:rPr>
                      <m:t> </m:t>
                    </m:r>
                    <m:r>
                      <a:rPr lang="en-US" altLang="zh-CN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ongti SC" panose="02010600040101010101" pitchFamily="2" charset="-122"/>
                      </a:rPr>
                      <m:t>𝐚𝐧𝐝</m:t>
                    </m:r>
                    <m:r>
                      <a:rPr lang="en-US" altLang="zh-CN" b="1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Songti SC" panose="02010600040101010101" pitchFamily="2" charset="-122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b="1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b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en-US" altLang="zh-CN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altLang="zh-CN" b="1" i="1" smtClean="0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𝒆𝒆</m:t>
                            </m:r>
                          </m:sub>
                          <m:sup>
                            <m:r>
                              <a:rPr lang="en-US" altLang="zh-CN" b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lang="en-US" altLang="zh-CN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=|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</m:sSub>
                    <m:r>
                      <a:rPr lang="en-US" altLang="zh-CN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𝟑𝟏</m:t>
                        </m:r>
                      </m:sub>
                      <m:sup>
                        <m: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CN" b="1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CN" b="1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e>
                      <m:sup>
                        <m: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b>
                      <m:sSubPr>
                        <m:ctrlP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</m:sSub>
                    <m:r>
                      <a:rPr lang="en-US" altLang="zh-CN" b="1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CN" b="1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altLang="zh-CN" b="1" dirty="0">
                    <a:solidFill>
                      <a:schemeClr val="accent1">
                        <a:lumMod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|</a:t>
                </a:r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3AB57C5-003D-5DB3-22FF-BADFA41E73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69" y="2663111"/>
                <a:ext cx="5393266" cy="933974"/>
              </a:xfrm>
              <a:prstGeom prst="rect">
                <a:avLst/>
              </a:prstGeom>
              <a:blipFill>
                <a:blip r:embed="rId6"/>
                <a:stretch>
                  <a:fillRect l="-904" b="-7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3E0C926C-39B7-6118-C5F4-65EB6A63FB8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76355" y="1516486"/>
            <a:ext cx="3332171" cy="83452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rgbClr val="0CA451"/>
              </a:gs>
            </a:gsLst>
            <a:path path="circle">
              <a:fillToRect l="100000" t="100000"/>
            </a:path>
            <a:tileRect r="-100000" b="-100000"/>
          </a:gradFill>
          <a:ln w="15875">
            <a:noFill/>
            <a:prstDash val="dash"/>
            <a:miter lim="800000"/>
          </a:ln>
        </p:spPr>
        <p:txBody>
          <a:bodyPr wrap="squar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buNone/>
            </a:pPr>
            <a:r>
              <a:rPr lang="en-US" altLang="zh-CN" sz="1800" dirty="0">
                <a:solidFill>
                  <a:schemeClr val="bg1"/>
                </a:solidFill>
                <a:latin typeface="Symbol" panose="05050102010706020507" pitchFamily="18" charset="2"/>
                <a:ea typeface="楷体_GB2312" pitchFamily="49" charset="-122"/>
              </a:rPr>
              <a:t> 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1998 Atm. </a:t>
            </a:r>
            <a:r>
              <a:rPr lang="en-US" altLang="zh-CN" sz="2000" dirty="0">
                <a:solidFill>
                  <a:schemeClr val="bg1"/>
                </a:solidFill>
                <a:latin typeface="Symbol" panose="05050102010706020507" pitchFamily="18" charset="2"/>
                <a:ea typeface="楷体_GB2312" pitchFamily="49" charset="-122"/>
                <a:cs typeface="Calibri" panose="020F0502020204030204" pitchFamily="34" charset="0"/>
              </a:rPr>
              <a:t>n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osc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. </a:t>
            </a: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  <a:cs typeface="Calibri" panose="020F0502020204030204" pitchFamily="34" charset="0"/>
              </a:rPr>
              <a:t>q</a:t>
            </a:r>
            <a:r>
              <a:rPr lang="en-US" altLang="zh-CN" sz="2000" baseline="-25000" dirty="0">
                <a:solidFill>
                  <a:srgbClr val="FFFF00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23, </a:t>
            </a:r>
            <a:r>
              <a:rPr kumimoji="1" lang="zh-CN" altLang="en-US" sz="2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  <a:sym typeface="Symbol" panose="05050102010706020507"/>
              </a:rPr>
              <a:t></a:t>
            </a:r>
            <a:r>
              <a:rPr kumimoji="1" lang="en-US" altLang="zh-CN" sz="2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</a:rPr>
              <a:t>D</a:t>
            </a:r>
            <a:r>
              <a:rPr kumimoji="1"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m</a:t>
            </a:r>
            <a:r>
              <a:rPr kumimoji="1" lang="en-US" altLang="zh-CN" sz="2000" baseline="30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</a:rPr>
              <a:t>2</a:t>
            </a:r>
            <a:r>
              <a:rPr kumimoji="1" lang="en-US" altLang="zh-CN" sz="2000" baseline="-25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</a:rPr>
              <a:t>32</a:t>
            </a:r>
            <a:r>
              <a:rPr kumimoji="1" lang="zh-CN" altLang="en-US" sz="2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  <a:sym typeface="Symbol" panose="05050102010706020507"/>
              </a:rPr>
              <a:t></a:t>
            </a:r>
            <a:r>
              <a:rPr kumimoji="1" lang="en-US" altLang="zh-CN" sz="2000" baseline="-25000" dirty="0">
                <a:solidFill>
                  <a:srgbClr val="FFFF00"/>
                </a:solidFill>
                <a:latin typeface="Times New Roman" panose="02020603050405020304"/>
                <a:ea typeface="楷体_GB2312" pitchFamily="49" charset="-122"/>
                <a:sym typeface="+mn-ea"/>
              </a:rPr>
              <a:t> </a:t>
            </a:r>
            <a:endParaRPr lang="en-US" altLang="zh-CN" sz="2000" dirty="0">
              <a:solidFill>
                <a:srgbClr val="FFFF00"/>
              </a:solidFill>
              <a:latin typeface="Calibri" panose="020F0502020204030204" pitchFamily="34" charset="0"/>
              <a:ea typeface="楷体_GB2312" pitchFamily="49" charset="-122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 2002 Solar </a:t>
            </a:r>
            <a:r>
              <a:rPr lang="en-US" altLang="zh-CN" sz="2000" dirty="0">
                <a:solidFill>
                  <a:schemeClr val="bg1"/>
                </a:solidFill>
                <a:latin typeface="Symbol" panose="05050102010706020507" pitchFamily="18" charset="2"/>
                <a:ea typeface="楷体_GB2312" pitchFamily="49" charset="-122"/>
                <a:cs typeface="Calibri" panose="020F0502020204030204" pitchFamily="34" charset="0"/>
              </a:rPr>
              <a:t>n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osc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. </a:t>
            </a:r>
            <a:r>
              <a:rPr lang="en-US" altLang="zh-CN" sz="2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  <a:cs typeface="Calibri" panose="020F0502020204030204" pitchFamily="34" charset="0"/>
              </a:rPr>
              <a:t>q</a:t>
            </a:r>
            <a:r>
              <a:rPr lang="en-US" altLang="zh-CN" sz="2000" baseline="-25000" dirty="0">
                <a:solidFill>
                  <a:srgbClr val="FFFF00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12, </a:t>
            </a:r>
            <a:r>
              <a:rPr kumimoji="1" lang="en-US" altLang="zh-CN" sz="2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</a:rPr>
              <a:t>D</a:t>
            </a:r>
            <a:r>
              <a:rPr kumimoji="1" lang="en-US" altLang="zh-CN" sz="2000" dirty="0">
                <a:solidFill>
                  <a:srgbClr val="FFFF00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m</a:t>
            </a:r>
            <a:r>
              <a:rPr kumimoji="1" lang="en-US" altLang="zh-CN" sz="2000" baseline="30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</a:rPr>
              <a:t>2</a:t>
            </a:r>
            <a:r>
              <a:rPr kumimoji="1" lang="en-US" altLang="zh-CN" sz="2000" baseline="-25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</a:rPr>
              <a:t>21</a:t>
            </a:r>
            <a:endParaRPr lang="en-US" altLang="zh-CN" sz="2000" dirty="0">
              <a:solidFill>
                <a:srgbClr val="FFFF00"/>
              </a:solidFill>
              <a:latin typeface="Calibri" panose="020F0502020204030204" pitchFamily="34" charset="0"/>
              <a:ea typeface="楷体_GB2312" pitchFamily="49" charset="-122"/>
              <a:cs typeface="Calibri" panose="020F0502020204030204" pitchFamily="34" charset="0"/>
            </a:endParaRPr>
          </a:p>
          <a:p>
            <a:pPr indent="0" algn="l" eaLnBrk="1" hangingPunct="1">
              <a:lnSpc>
                <a:spcPct val="8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 2012 reactor </a:t>
            </a:r>
            <a:r>
              <a:rPr lang="en-US" altLang="zh-CN" sz="2000" dirty="0">
                <a:solidFill>
                  <a:schemeClr val="bg1"/>
                </a:solidFill>
                <a:latin typeface="Symbol" panose="05050102010706020507" pitchFamily="18" charset="2"/>
                <a:ea typeface="楷体_GB2312" pitchFamily="49" charset="-122"/>
                <a:cs typeface="Calibri" panose="020F0502020204030204" pitchFamily="34" charset="0"/>
              </a:rPr>
              <a:t>n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osc</a:t>
            </a:r>
            <a:r>
              <a:rPr lang="en-US" altLang="zh-CN" sz="2000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. </a:t>
            </a:r>
            <a:r>
              <a:rPr lang="en-US" altLang="zh-CN" sz="2000" dirty="0">
                <a:solidFill>
                  <a:srgbClr val="FFFF00"/>
                </a:solidFill>
                <a:latin typeface="Symbol" panose="05050102010706020507" pitchFamily="18" charset="2"/>
                <a:ea typeface="楷体_GB2312" pitchFamily="49" charset="-122"/>
                <a:cs typeface="Calibri" panose="020F0502020204030204" pitchFamily="34" charset="0"/>
              </a:rPr>
              <a:t>q</a:t>
            </a:r>
            <a:r>
              <a:rPr lang="en-US" altLang="zh-CN" sz="2000" baseline="-25000" dirty="0">
                <a:solidFill>
                  <a:srgbClr val="FFFF00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1291220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FB2CBD-C93A-EBB9-E0F2-3E0FCFC4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8E989-4091-4529-AD6D-6CD2852A9DB8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BF1B6-2631-EA30-5817-A209C127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5E5D360-8E1B-BA19-37EF-AD156F69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id="{B4A44E04-298D-AE41-42FC-ADA72205E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72"/>
            <a:ext cx="12192000" cy="82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 dirty="0">
                <a:solidFill>
                  <a:schemeClr val="accent1">
                    <a:lumMod val="75000"/>
                  </a:schemeClr>
                </a:solidFill>
              </a:rPr>
              <a:t>How to Describe Neutrino Interactions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001107C-5A6E-3B4B-066D-8539C747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22" y="996251"/>
            <a:ext cx="8554644" cy="260068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9D8E39B-EBEF-E68B-892D-629B74145DA3}"/>
              </a:ext>
            </a:extLst>
          </p:cNvPr>
          <p:cNvSpPr/>
          <p:nvPr/>
        </p:nvSpPr>
        <p:spPr>
          <a:xfrm>
            <a:off x="3742267" y="837528"/>
            <a:ext cx="2353733" cy="40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0A2A5D2-FE98-B3F7-8CB3-FF1731AF94DD}"/>
              </a:ext>
            </a:extLst>
          </p:cNvPr>
          <p:cNvSpPr txBox="1"/>
          <p:nvPr/>
        </p:nvSpPr>
        <p:spPr>
          <a:xfrm>
            <a:off x="5887617" y="102505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i="0" dirty="0">
                <a:solidFill>
                  <a:srgbClr val="010202"/>
                </a:solidFill>
                <a:effectLst/>
                <a:latin typeface="Corbel-Bold"/>
              </a:rPr>
              <a:t>  </a:t>
            </a:r>
            <a:r>
              <a:rPr lang="zh-CN" altLang="en-US" dirty="0"/>
              <a:t> </a:t>
            </a:r>
            <a:r>
              <a:rPr lang="en-US" altLang="zh-CN" sz="1400" dirty="0">
                <a:highlight>
                  <a:srgbClr val="FFFF00"/>
                </a:highlight>
              </a:rPr>
              <a:t>Gabriel N. Perdue @ INSS 2021</a:t>
            </a:r>
            <a:br>
              <a:rPr lang="zh-CN" altLang="en-US" dirty="0"/>
            </a:b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68FB163-BD20-2850-1512-374E9D0D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831" y="3471512"/>
            <a:ext cx="4147786" cy="304782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CADE5A5-B3EC-ADEC-13C4-2CFCFD85DFB5}"/>
              </a:ext>
            </a:extLst>
          </p:cNvPr>
          <p:cNvSpPr/>
          <p:nvPr/>
        </p:nvSpPr>
        <p:spPr>
          <a:xfrm>
            <a:off x="9456770" y="3655171"/>
            <a:ext cx="2137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highlight>
                  <a:srgbClr val="FFFF00"/>
                </a:highlight>
                <a:latin typeface="Corbel" panose="020B0503020204020204" pitchFamily="34" charset="0"/>
              </a:rPr>
              <a:t>[</a:t>
            </a:r>
            <a:r>
              <a:rPr lang="en-US" altLang="zh-CN" sz="1400" i="1" dirty="0" err="1">
                <a:highlight>
                  <a:srgbClr val="FFFF00"/>
                </a:highlight>
                <a:latin typeface="Corbel" panose="020B0503020204020204" pitchFamily="34" charset="0"/>
              </a:rPr>
              <a:t>Rev.Mod.Phys</a:t>
            </a:r>
            <a:r>
              <a:rPr lang="en-US" altLang="zh-CN" sz="1400" i="1" dirty="0">
                <a:highlight>
                  <a:srgbClr val="FFFF00"/>
                </a:highlight>
                <a:latin typeface="Corbel" panose="020B0503020204020204" pitchFamily="34" charset="0"/>
              </a:rPr>
              <a:t>.</a:t>
            </a:r>
            <a:r>
              <a:rPr lang="en-US" altLang="zh-CN" sz="1400" dirty="0">
                <a:highlight>
                  <a:srgbClr val="FFFF00"/>
                </a:highlight>
                <a:latin typeface="Corbel" panose="020B0503020204020204" pitchFamily="34" charset="0"/>
              </a:rPr>
              <a:t> 84 (2012)] </a:t>
            </a:r>
            <a:endParaRPr lang="zh-CN" altLang="en-US" sz="1400" dirty="0">
              <a:highlight>
                <a:srgbClr val="FFFF00"/>
              </a:highlight>
              <a:latin typeface="Corbel" panose="020B0503020204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5B348FD-C853-DAE4-B2E5-8B5E37723F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13"/>
          <a:stretch/>
        </p:blipFill>
        <p:spPr>
          <a:xfrm>
            <a:off x="755822" y="4089757"/>
            <a:ext cx="7042470" cy="148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7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GeV Neutrino Interaction Models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FB2CBD-C93A-EBB9-E0F2-3E0FCFC40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99B9F-8E58-4634-9EC5-08B952C2BD1D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BF1B6-2631-EA30-5817-A209C127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8B43B8-7BAB-B882-CB37-AFF15BF94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4" y="876537"/>
            <a:ext cx="9098036" cy="418185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2AF2D16-6863-EA0B-792D-7E8D9BB95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936" y="790881"/>
            <a:ext cx="3832477" cy="231567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4B5829B3-2002-1B5B-6403-DD4DA26B828E}"/>
              </a:ext>
            </a:extLst>
          </p:cNvPr>
          <p:cNvSpPr/>
          <p:nvPr/>
        </p:nvSpPr>
        <p:spPr>
          <a:xfrm>
            <a:off x="9580419" y="876537"/>
            <a:ext cx="21543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highlight>
                  <a:srgbClr val="FFFF00"/>
                </a:highlight>
                <a:latin typeface="Corbel" panose="020B0503020204020204" pitchFamily="34" charset="0"/>
              </a:rPr>
              <a:t>[</a:t>
            </a:r>
            <a:r>
              <a:rPr lang="en-US" altLang="zh-CN" sz="1200" i="1" dirty="0">
                <a:highlight>
                  <a:srgbClr val="FFFF00"/>
                </a:highlight>
                <a:latin typeface="Corbel" panose="020B0503020204020204" pitchFamily="34" charset="0"/>
              </a:rPr>
              <a:t>Rev. Mod. Phys.</a:t>
            </a:r>
            <a:r>
              <a:rPr lang="en-US" altLang="zh-CN" sz="1200" dirty="0">
                <a:highlight>
                  <a:srgbClr val="FFFF00"/>
                </a:highlight>
                <a:latin typeface="Corbel" panose="020B0503020204020204" pitchFamily="34" charset="0"/>
              </a:rPr>
              <a:t> 84 (2012)] </a:t>
            </a:r>
            <a:endParaRPr lang="zh-CN" altLang="en-US" sz="1200" dirty="0">
              <a:highlight>
                <a:srgbClr val="FFFF00"/>
              </a:highlight>
              <a:latin typeface="Corbel" panose="020B0503020204020204" pitchFamily="34" charset="0"/>
            </a:endParaRPr>
          </a:p>
        </p:txBody>
      </p:sp>
      <p:pic>
        <p:nvPicPr>
          <p:cNvPr id="24" name="图片 23" descr="图表, 折线图, 直方图&#10;&#10;描述已自动生成">
            <a:extLst>
              <a:ext uri="{FF2B5EF4-FFF2-40B4-BE49-F238E27FC236}">
                <a16:creationId xmlns:a16="http://schemas.microsoft.com/office/drawing/2014/main" id="{947D0968-64AA-B2FD-916F-DB835D63C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57" y="3066925"/>
            <a:ext cx="2744105" cy="1996464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A292211-CCCD-4549-7031-4EDA0A168611}"/>
              </a:ext>
            </a:extLst>
          </p:cNvPr>
          <p:cNvSpPr txBox="1"/>
          <p:nvPr/>
        </p:nvSpPr>
        <p:spPr>
          <a:xfrm>
            <a:off x="9692504" y="3661913"/>
            <a:ext cx="237605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1" i="0" dirty="0">
                <a:effectLst/>
                <a:latin typeface="Corbel" panose="020B0503020204020204" pitchFamily="34" charset="0"/>
              </a:rPr>
              <a:t>Nucleon momentum distribution in the ground state of </a:t>
            </a:r>
            <a:r>
              <a:rPr lang="en-US" altLang="zh-CN" sz="1100" b="1" i="0" baseline="30000" dirty="0">
                <a:effectLst/>
                <a:latin typeface="Corbel" panose="020B0503020204020204" pitchFamily="34" charset="0"/>
              </a:rPr>
              <a:t>12</a:t>
            </a:r>
            <a:r>
              <a:rPr lang="en-US" altLang="zh-CN" sz="1100" b="1" i="0" dirty="0">
                <a:effectLst/>
                <a:latin typeface="Corbel" panose="020B0503020204020204" pitchFamily="34" charset="0"/>
              </a:rPr>
              <a:t>C in the RFG, LFG, and SF models.</a:t>
            </a:r>
            <a:endParaRPr lang="zh-CN" altLang="en-US" sz="1100" b="1" dirty="0">
              <a:latin typeface="Corbel" panose="020B0503020204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2E84B7C-A645-8375-3571-D22A16A496BC}"/>
              </a:ext>
            </a:extLst>
          </p:cNvPr>
          <p:cNvSpPr txBox="1"/>
          <p:nvPr/>
        </p:nvSpPr>
        <p:spPr>
          <a:xfrm>
            <a:off x="256309" y="5274071"/>
            <a:ext cx="11812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GeV neutrino interaction is model dependent! </a:t>
            </a:r>
            <a:r>
              <a:rPr lang="en-US" altLang="zh-CN" dirty="0">
                <a:solidFill>
                  <a:srgbClr val="C00000"/>
                </a:solidFill>
              </a:rPr>
              <a:t>Existing</a:t>
            </a:r>
            <a:r>
              <a:rPr lang="en-US" altLang="zh-CN" dirty="0"/>
              <a:t> generators: </a:t>
            </a:r>
            <a:r>
              <a:rPr lang="en-US" altLang="zh-CN" dirty="0">
                <a:solidFill>
                  <a:srgbClr val="0000FF"/>
                </a:solidFill>
              </a:rPr>
              <a:t>GENIE/NuWro/GiBUU/NEUT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/>
              <a:t>We are working on the latest versions of the generators, within the </a:t>
            </a:r>
            <a:r>
              <a:rPr lang="en-US" altLang="zh-CN" dirty="0">
                <a:solidFill>
                  <a:srgbClr val="C00000"/>
                </a:solidFill>
              </a:rPr>
              <a:t>GeV v-A </a:t>
            </a:r>
            <a:r>
              <a:rPr lang="en-US" altLang="zh-CN" dirty="0" err="1">
                <a:solidFill>
                  <a:srgbClr val="C00000"/>
                </a:solidFill>
              </a:rPr>
              <a:t>high-eNergY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MEDium</a:t>
            </a:r>
            <a:r>
              <a:rPr lang="en-US" altLang="zh-CN" dirty="0">
                <a:solidFill>
                  <a:srgbClr val="C00000"/>
                </a:solidFill>
              </a:rPr>
              <a:t> Effect (</a:t>
            </a:r>
            <a:r>
              <a:rPr lang="en-US" altLang="zh-CN" dirty="0">
                <a:solidFill>
                  <a:srgbClr val="C0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GANYMEDE</a:t>
            </a:r>
            <a:r>
              <a:rPr lang="en-US" altLang="zh-CN" dirty="0">
                <a:solidFill>
                  <a:srgbClr val="C00000"/>
                </a:solidFill>
              </a:rPr>
              <a:t>) </a:t>
            </a:r>
            <a:r>
              <a:rPr lang="en-US" altLang="zh-CN" dirty="0"/>
              <a:t>working group</a:t>
            </a:r>
            <a:endParaRPr lang="en-US" altLang="zh-CN" dirty="0">
              <a:solidFill>
                <a:srgbClr val="0000F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39BB6B6-B205-C97A-11A1-9A22016C7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97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1A09241E-4F11-60D1-D47C-87F8C177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399" y="1310235"/>
            <a:ext cx="8333651" cy="266909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Next-generation Neutrino Detectors 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6D99B-1E45-3515-4BB7-53FFAD42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E0FC1-B5A5-4653-8BD5-EFB2F827883D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26376A-0A50-F1E8-02BE-51C06741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3" name="图片 2" descr="社交网站的截图&#10;&#10;中度可信度描述已自动生成">
            <a:extLst>
              <a:ext uri="{FF2B5EF4-FFF2-40B4-BE49-F238E27FC236}">
                <a16:creationId xmlns:a16="http://schemas.microsoft.com/office/drawing/2014/main" id="{D48A2ACC-17D2-A72C-CA3E-6412F3C9B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48" y="1145146"/>
            <a:ext cx="4723780" cy="283418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214AE8A-0BE9-7906-F3B9-A61BC99C1284}"/>
              </a:ext>
            </a:extLst>
          </p:cNvPr>
          <p:cNvSpPr txBox="1"/>
          <p:nvPr/>
        </p:nvSpPr>
        <p:spPr>
          <a:xfrm>
            <a:off x="7407303" y="4445586"/>
            <a:ext cx="344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JUNO 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Liquid Scintillator (LS)</a:t>
            </a: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Main targets: </a:t>
            </a:r>
            <a:r>
              <a:rPr lang="en-US" altLang="zh-CN" baseline="300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12</a:t>
            </a:r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altLang="zh-CN" sz="1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H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23B985C-A8CD-5C66-1578-1683BD0E0E0C}"/>
              </a:ext>
            </a:extLst>
          </p:cNvPr>
          <p:cNvCxnSpPr>
            <a:cxnSpLocks/>
          </p:cNvCxnSpPr>
          <p:nvPr/>
        </p:nvCxnSpPr>
        <p:spPr>
          <a:xfrm flipV="1">
            <a:off x="9128760" y="3979333"/>
            <a:ext cx="0" cy="4021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1A5B2B-D2B7-5C05-6509-95D044B12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860DF30-A573-7F87-F7AA-F0980FFAE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46" y="1253595"/>
            <a:ext cx="3294295" cy="275697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E052406-95D4-42B7-8EE5-DFBA6C3FF851}"/>
              </a:ext>
            </a:extLst>
          </p:cNvPr>
          <p:cNvSpPr txBox="1"/>
          <p:nvPr/>
        </p:nvSpPr>
        <p:spPr>
          <a:xfrm>
            <a:off x="276946" y="4381482"/>
            <a:ext cx="344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Hyper-</a:t>
            </a:r>
            <a:r>
              <a:rPr lang="en-US" altLang="zh-CN" sz="1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</a:t>
            </a:r>
            <a:r>
              <a:rPr lang="en-US" altLang="zh-CN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miokande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 detector 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Target: </a:t>
            </a:r>
            <a:r>
              <a:rPr lang="en-US" altLang="zh-CN" baseline="300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en-US" altLang="zh-CN" sz="1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and H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22161CBA-BFE5-62B1-4D29-016B9798552E}"/>
              </a:ext>
            </a:extLst>
          </p:cNvPr>
          <p:cNvCxnSpPr>
            <a:cxnSpLocks/>
          </p:cNvCxnSpPr>
          <p:nvPr/>
        </p:nvCxnSpPr>
        <p:spPr>
          <a:xfrm flipV="1">
            <a:off x="1983163" y="3964591"/>
            <a:ext cx="0" cy="3894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66EBAC3-F9B9-0835-D781-94BE46D98FF4}"/>
              </a:ext>
            </a:extLst>
          </p:cNvPr>
          <p:cNvCxnSpPr>
            <a:cxnSpLocks/>
          </p:cNvCxnSpPr>
          <p:nvPr/>
        </p:nvCxnSpPr>
        <p:spPr>
          <a:xfrm flipV="1">
            <a:off x="5386493" y="3979333"/>
            <a:ext cx="0" cy="3747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AD12F676-EB69-6197-9092-6305B2F9B68D}"/>
              </a:ext>
            </a:extLst>
          </p:cNvPr>
          <p:cNvSpPr txBox="1"/>
          <p:nvPr/>
        </p:nvSpPr>
        <p:spPr>
          <a:xfrm>
            <a:off x="3581734" y="4328096"/>
            <a:ext cx="3442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DUNE</a:t>
            </a:r>
          </a:p>
          <a:p>
            <a:pPr algn="ctr"/>
            <a:r>
              <a:rPr lang="en-US" altLang="zh-CN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Liquid argon time-projection chamber detector</a:t>
            </a:r>
            <a:endParaRPr lang="en-US" altLang="zh-CN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altLang="zh-CN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Main targets: </a:t>
            </a:r>
            <a:r>
              <a:rPr lang="en-US" altLang="zh-CN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</a:t>
            </a:r>
            <a:endParaRPr lang="en-US" altLang="zh-CN" sz="1800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1AEAB8-CA57-8033-8E8F-208CCDBB0CA9}"/>
              </a:ext>
            </a:extLst>
          </p:cNvPr>
          <p:cNvSpPr txBox="1"/>
          <p:nvPr/>
        </p:nvSpPr>
        <p:spPr>
          <a:xfrm>
            <a:off x="671860" y="586952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800" dirty="0">
                <a:solidFill>
                  <a:srgbClr val="0000FF"/>
                </a:solidFill>
              </a:rPr>
              <a:t>Take the JUNO detector </a:t>
            </a:r>
            <a:r>
              <a:rPr lang="en-US" altLang="zh-CN" dirty="0">
                <a:solidFill>
                  <a:srgbClr val="0000FF"/>
                </a:solidFill>
              </a:rPr>
              <a:t>for example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6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JUNO:</a:t>
            </a:r>
            <a:r>
              <a:rPr lang="zh-CN" alt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a broad physics program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日期占位符 9">
            <a:extLst>
              <a:ext uri="{FF2B5EF4-FFF2-40B4-BE49-F238E27FC236}">
                <a16:creationId xmlns:a16="http://schemas.microsoft.com/office/drawing/2014/main" id="{48E29D0D-86C6-D0A8-DF36-4BBCD8A2A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0110-C17A-40F5-BBA6-514BBEF2E8F9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69FC38A8-07EC-8C1B-D42D-57C6F0A83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90320F-124E-5A0C-A200-5AC2516E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/>
          </a:p>
        </p:txBody>
      </p:sp>
      <p:sp>
        <p:nvSpPr>
          <p:cNvPr id="9" name="右大括号 8">
            <a:extLst>
              <a:ext uri="{FF2B5EF4-FFF2-40B4-BE49-F238E27FC236}">
                <a16:creationId xmlns:a16="http://schemas.microsoft.com/office/drawing/2014/main" id="{3C9C947C-A75D-4D66-8841-C01101A10BB0}"/>
              </a:ext>
            </a:extLst>
          </p:cNvPr>
          <p:cNvSpPr/>
          <p:nvPr/>
        </p:nvSpPr>
        <p:spPr>
          <a:xfrm rot="5400000">
            <a:off x="3063802" y="1596147"/>
            <a:ext cx="499041" cy="5712518"/>
          </a:xfrm>
          <a:prstGeom prst="rightBrace">
            <a:avLst>
              <a:gd name="adj1" fmla="val 36910"/>
              <a:gd name="adj2" fmla="val 49983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3AEB7EE-5858-40C2-996E-949CFCF7285B}"/>
              </a:ext>
            </a:extLst>
          </p:cNvPr>
          <p:cNvSpPr txBox="1"/>
          <p:nvPr/>
        </p:nvSpPr>
        <p:spPr>
          <a:xfrm>
            <a:off x="1442054" y="4970723"/>
            <a:ext cx="3838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Neutrino oscillation &amp; properties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2" name="右大括号 11">
            <a:extLst>
              <a:ext uri="{FF2B5EF4-FFF2-40B4-BE49-F238E27FC236}">
                <a16:creationId xmlns:a16="http://schemas.microsoft.com/office/drawing/2014/main" id="{88A6D614-DB86-4DC9-8486-1DC760B6B67E}"/>
              </a:ext>
            </a:extLst>
          </p:cNvPr>
          <p:cNvSpPr/>
          <p:nvPr/>
        </p:nvSpPr>
        <p:spPr>
          <a:xfrm rot="5400000">
            <a:off x="8450971" y="1719014"/>
            <a:ext cx="387150" cy="5988467"/>
          </a:xfrm>
          <a:prstGeom prst="rightBrace">
            <a:avLst>
              <a:gd name="adj1" fmla="val 45170"/>
              <a:gd name="adj2" fmla="val 48367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81C86D-7F12-417B-A03A-AC4736E102D4}"/>
              </a:ext>
            </a:extLst>
          </p:cNvPr>
          <p:cNvSpPr txBox="1"/>
          <p:nvPr/>
        </p:nvSpPr>
        <p:spPr>
          <a:xfrm>
            <a:off x="7302267" y="5134164"/>
            <a:ext cx="259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Neutrinos as probes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左大括号 14">
            <a:extLst>
              <a:ext uri="{FF2B5EF4-FFF2-40B4-BE49-F238E27FC236}">
                <a16:creationId xmlns:a16="http://schemas.microsoft.com/office/drawing/2014/main" id="{3715172C-F003-4BB0-A25C-2DC9343FEB60}"/>
              </a:ext>
            </a:extLst>
          </p:cNvPr>
          <p:cNvSpPr/>
          <p:nvPr/>
        </p:nvSpPr>
        <p:spPr>
          <a:xfrm rot="16200000">
            <a:off x="8737253" y="1805017"/>
            <a:ext cx="63369" cy="5277980"/>
          </a:xfrm>
          <a:prstGeom prst="leftBrace">
            <a:avLst/>
          </a:prstGeom>
          <a:solidFill>
            <a:schemeClr val="bg1"/>
          </a:solidFill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F1873A5-5DDD-4E9A-9CE7-CFC335B4D020}"/>
              </a:ext>
            </a:extLst>
          </p:cNvPr>
          <p:cNvGrpSpPr/>
          <p:nvPr/>
        </p:nvGrpSpPr>
        <p:grpSpPr>
          <a:xfrm>
            <a:off x="276188" y="1274858"/>
            <a:ext cx="11639623" cy="2814356"/>
            <a:chOff x="327966" y="1337829"/>
            <a:chExt cx="11639623" cy="281435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0253E69-B808-452C-B053-586202DD7347}"/>
                </a:ext>
              </a:extLst>
            </p:cNvPr>
            <p:cNvGrpSpPr/>
            <p:nvPr/>
          </p:nvGrpSpPr>
          <p:grpSpPr>
            <a:xfrm>
              <a:off x="327966" y="1337829"/>
              <a:ext cx="10601412" cy="2814356"/>
              <a:chOff x="333808" y="1337829"/>
              <a:chExt cx="11960393" cy="3101001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00D62ECF-67C5-47CD-9567-E30945DF32C0}"/>
                  </a:ext>
                </a:extLst>
              </p:cNvPr>
              <p:cNvGrpSpPr/>
              <p:nvPr/>
            </p:nvGrpSpPr>
            <p:grpSpPr>
              <a:xfrm>
                <a:off x="333808" y="1353594"/>
                <a:ext cx="2123355" cy="2055459"/>
                <a:chOff x="6205329" y="1108978"/>
                <a:chExt cx="2520625" cy="2461657"/>
              </a:xfrm>
            </p:grpSpPr>
            <p:pic>
              <p:nvPicPr>
                <p:cNvPr id="39" name="图片 38">
                  <a:extLst>
                    <a:ext uri="{FF2B5EF4-FFF2-40B4-BE49-F238E27FC236}">
                      <a16:creationId xmlns:a16="http://schemas.microsoft.com/office/drawing/2014/main" id="{DC115F4D-9FC2-4616-9F14-301DD30F15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4297" y="1108978"/>
                  <a:ext cx="2461657" cy="246165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8B7F548E-3CD8-4F79-975D-4C2AEE11A441}"/>
                    </a:ext>
                  </a:extLst>
                </p:cNvPr>
                <p:cNvSpPr txBox="1"/>
                <p:nvPr/>
              </p:nvSpPr>
              <p:spPr>
                <a:xfrm>
                  <a:off x="6205329" y="1166729"/>
                  <a:ext cx="1162450" cy="4061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Reactor </a:t>
                  </a:r>
                  <a:endParaRPr lang="zh-CN" altLang="en-US" sz="14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73595498-7AF8-48D9-9D10-6AF6024FF701}"/>
                  </a:ext>
                </a:extLst>
              </p:cNvPr>
              <p:cNvGrpSpPr/>
              <p:nvPr/>
            </p:nvGrpSpPr>
            <p:grpSpPr>
              <a:xfrm>
                <a:off x="7341331" y="1353592"/>
                <a:ext cx="2048864" cy="2055459"/>
                <a:chOff x="3321591" y="1304403"/>
                <a:chExt cx="2501635" cy="2483647"/>
              </a:xfrm>
            </p:grpSpPr>
            <p:pic>
              <p:nvPicPr>
                <p:cNvPr id="37" name="图片 36">
                  <a:extLst>
                    <a:ext uri="{FF2B5EF4-FFF2-40B4-BE49-F238E27FC236}">
                      <a16:creationId xmlns:a16="http://schemas.microsoft.com/office/drawing/2014/main" id="{1129B555-89D5-490B-936F-E80732689F0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39578" y="1304403"/>
                  <a:ext cx="2483648" cy="2483647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E1F2C231-1FA2-41D9-B97A-AE4049F0E7EF}"/>
                    </a:ext>
                  </a:extLst>
                </p:cNvPr>
                <p:cNvSpPr txBox="1"/>
                <p:nvPr/>
              </p:nvSpPr>
              <p:spPr>
                <a:xfrm>
                  <a:off x="3321591" y="1326306"/>
                  <a:ext cx="1640555" cy="409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Supernova</a:t>
                  </a:r>
                  <a:endParaRPr lang="zh-CN" altLang="en-US" sz="14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3C873B18-8789-4144-8A08-45B85CB15A89}"/>
                  </a:ext>
                </a:extLst>
              </p:cNvPr>
              <p:cNvGrpSpPr/>
              <p:nvPr/>
            </p:nvGrpSpPr>
            <p:grpSpPr>
              <a:xfrm>
                <a:off x="2766874" y="1361915"/>
                <a:ext cx="2016095" cy="2047138"/>
                <a:chOff x="6774581" y="-1576717"/>
                <a:chExt cx="2481864" cy="2481864"/>
              </a:xfrm>
            </p:grpSpPr>
            <p:pic>
              <p:nvPicPr>
                <p:cNvPr id="35" name="图片 34">
                  <a:extLst>
                    <a:ext uri="{FF2B5EF4-FFF2-40B4-BE49-F238E27FC236}">
                      <a16:creationId xmlns:a16="http://schemas.microsoft.com/office/drawing/2014/main" id="{AFEFCD59-71CC-432A-9FD7-7A830DC637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74581" y="-1576717"/>
                  <a:ext cx="2481864" cy="248186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D2EBDEAA-17CA-4918-8617-2FBB2639BC3E}"/>
                    </a:ext>
                  </a:extLst>
                </p:cNvPr>
                <p:cNvSpPr txBox="1"/>
                <p:nvPr/>
              </p:nvSpPr>
              <p:spPr>
                <a:xfrm>
                  <a:off x="6825048" y="-1528863"/>
                  <a:ext cx="2088774" cy="4111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Atmosphere </a:t>
                  </a:r>
                  <a:endParaRPr lang="zh-CN" altLang="en-US" sz="14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513B73E6-9294-4A92-974B-0D7C739ADAF3}"/>
                  </a:ext>
                </a:extLst>
              </p:cNvPr>
              <p:cNvGrpSpPr/>
              <p:nvPr/>
            </p:nvGrpSpPr>
            <p:grpSpPr>
              <a:xfrm>
                <a:off x="9681870" y="1337829"/>
                <a:ext cx="2172931" cy="2047138"/>
                <a:chOff x="279245" y="4010443"/>
                <a:chExt cx="2504434" cy="2370420"/>
              </a:xfrm>
            </p:grpSpPr>
            <p:pic>
              <p:nvPicPr>
                <p:cNvPr id="33" name="图片 32">
                  <a:extLst>
                    <a:ext uri="{FF2B5EF4-FFF2-40B4-BE49-F238E27FC236}">
                      <a16:creationId xmlns:a16="http://schemas.microsoft.com/office/drawing/2014/main" id="{C81825F3-C0B3-4C14-8B3A-D0D537963FC4}"/>
                    </a:ext>
                  </a:extLst>
                </p:cNvPr>
                <p:cNvPicPr>
                  <a:picLocks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0031" y="4010443"/>
                  <a:ext cx="2483648" cy="2370420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C9F696A7-628A-46D0-9CAE-6D873881D99F}"/>
                    </a:ext>
                  </a:extLst>
                </p:cNvPr>
                <p:cNvSpPr txBox="1"/>
                <p:nvPr/>
              </p:nvSpPr>
              <p:spPr>
                <a:xfrm>
                  <a:off x="279245" y="4065425"/>
                  <a:ext cx="896835" cy="3926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Earth </a:t>
                  </a:r>
                  <a:endParaRPr lang="zh-CN" altLang="en-US" sz="1400" b="1" dirty="0">
                    <a:solidFill>
                      <a:schemeClr val="bg1"/>
                    </a:solidFill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6E420AA0-C406-4100-B56B-8448E5F7A22C}"/>
                  </a:ext>
                </a:extLst>
              </p:cNvPr>
              <p:cNvGrpSpPr/>
              <p:nvPr/>
            </p:nvGrpSpPr>
            <p:grpSpPr>
              <a:xfrm>
                <a:off x="5017393" y="1353593"/>
                <a:ext cx="2028960" cy="2055459"/>
                <a:chOff x="6319173" y="1306186"/>
                <a:chExt cx="2577506" cy="2481864"/>
              </a:xfrm>
            </p:grpSpPr>
            <p:pic>
              <p:nvPicPr>
                <p:cNvPr id="31" name="图片 30">
                  <a:extLst>
                    <a:ext uri="{FF2B5EF4-FFF2-40B4-BE49-F238E27FC236}">
                      <a16:creationId xmlns:a16="http://schemas.microsoft.com/office/drawing/2014/main" id="{7D4A311D-2E87-41E6-B9B5-E1CCC9CA90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4815" y="1306186"/>
                  <a:ext cx="2481864" cy="248186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7A25B087-95B2-4596-BF86-A7AEAC3F66CB}"/>
                    </a:ext>
                  </a:extLst>
                </p:cNvPr>
                <p:cNvSpPr txBox="1"/>
                <p:nvPr/>
              </p:nvSpPr>
              <p:spPr>
                <a:xfrm>
                  <a:off x="6319173" y="1344485"/>
                  <a:ext cx="970990" cy="4094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Solar</a:t>
                  </a:r>
                  <a:r>
                    <a:rPr lang="zh-CN" altLang="en-US" sz="1400" b="1" dirty="0">
                      <a:solidFill>
                        <a:schemeClr val="bg1"/>
                      </a:solidFill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F7179ADF-0573-4A46-9820-D776E62251B3}"/>
                      </a:ext>
                    </a:extLst>
                  </p:cNvPr>
                  <p:cNvSpPr txBox="1"/>
                  <p:nvPr/>
                </p:nvSpPr>
                <p:spPr>
                  <a:xfrm>
                    <a:off x="333808" y="3548950"/>
                    <a:ext cx="2061312" cy="37303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b="1" dirty="0">
                        <a:solidFill>
                          <a:srgbClr val="FF0000"/>
                        </a:solidFill>
                      </a:rPr>
                      <a:t>~60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a14:m>
                    <a:r>
                      <a:rPr lang="en-US" altLang="zh-CN" sz="1600" b="1" dirty="0">
                        <a:solidFill>
                          <a:srgbClr val="FF0000"/>
                        </a:solidFill>
                      </a:rPr>
                      <a:t> per day</a:t>
                    </a:r>
                    <a:endParaRPr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文本框 38">
                    <a:extLst>
                      <a:ext uri="{FF2B5EF4-FFF2-40B4-BE49-F238E27FC236}">
                        <a16:creationId xmlns:a16="http://schemas.microsoft.com/office/drawing/2014/main" id="{F9A5238C-9C47-48FB-96E2-A10C909412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3808" y="3548950"/>
                    <a:ext cx="2061312" cy="37303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5357" b="-214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F6D60D57-B35D-42D5-82E3-6E3807E50355}"/>
                  </a:ext>
                </a:extLst>
              </p:cNvPr>
              <p:cNvSpPr txBox="1"/>
              <p:nvPr/>
            </p:nvSpPr>
            <p:spPr>
              <a:xfrm>
                <a:off x="9681870" y="3548950"/>
                <a:ext cx="2612331" cy="373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FF0000"/>
                    </a:solidFill>
                  </a:rPr>
                  <a:t>~400 per year</a:t>
                </a:r>
                <a:endParaRPr lang="zh-CN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BE55B49-1F4C-4028-A002-675D1F5AFD6C}"/>
                  </a:ext>
                </a:extLst>
              </p:cNvPr>
              <p:cNvSpPr txBox="1"/>
              <p:nvPr/>
            </p:nvSpPr>
            <p:spPr>
              <a:xfrm>
                <a:off x="2493204" y="3557115"/>
                <a:ext cx="2459144" cy="373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FF0000"/>
                    </a:solidFill>
                  </a:rPr>
                  <a:t>Hundreds per year</a:t>
                </a:r>
                <a:endParaRPr lang="zh-CN" altLang="en-US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F54029-3BC0-49FF-9D0B-0760A360F0B3}"/>
                  </a:ext>
                </a:extLst>
              </p:cNvPr>
              <p:cNvSpPr txBox="1"/>
              <p:nvPr/>
            </p:nvSpPr>
            <p:spPr>
              <a:xfrm>
                <a:off x="4921240" y="3562683"/>
                <a:ext cx="2193140" cy="644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FF0000"/>
                    </a:solidFill>
                  </a:rPr>
                  <a:t>Hundreds per year for </a:t>
                </a:r>
                <a:r>
                  <a:rPr lang="en-US" altLang="zh-CN" sz="1600" b="1" baseline="30000" dirty="0">
                    <a:solidFill>
                      <a:srgbClr val="FF0000"/>
                    </a:solidFill>
                  </a:rPr>
                  <a:t>8</a:t>
                </a:r>
                <a:r>
                  <a:rPr lang="en-US" altLang="zh-CN" sz="1600" b="1" dirty="0">
                    <a:solidFill>
                      <a:srgbClr val="FF0000"/>
                    </a:solidFill>
                  </a:rPr>
                  <a:t>B</a:t>
                </a:r>
                <a:endParaRPr lang="zh-CN" altLang="en-US" sz="1600" b="1" dirty="0">
                  <a:solidFill>
                    <a:srgbClr val="FF000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6D5E6FF3-F39A-4A62-893F-399AC1760585}"/>
                      </a:ext>
                    </a:extLst>
                  </p:cNvPr>
                  <p:cNvSpPr txBox="1"/>
                  <p:nvPr/>
                </p:nvSpPr>
                <p:spPr>
                  <a:xfrm>
                    <a:off x="6982668" y="3523195"/>
                    <a:ext cx="2993452" cy="9156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zh-CN" sz="1600" b="1" dirty="0">
                        <a:solidFill>
                          <a:srgbClr val="FF0000"/>
                        </a:solidFill>
                      </a:rPr>
                      <a:t>Supernova burst:  </a:t>
                    </a:r>
                  </a:p>
                  <a:p>
                    <a:pPr algn="ctr"/>
                    <a:r>
                      <a:rPr lang="en-US" altLang="zh-CN" sz="1600" b="1" dirty="0">
                        <a:solidFill>
                          <a:srgbClr val="FF0000"/>
                        </a:solidFill>
                      </a:rPr>
                      <a:t>~7300 at 10 kpc</a:t>
                    </a:r>
                  </a:p>
                  <a:p>
                    <a:pPr algn="ctr"/>
                    <a:r>
                      <a:rPr lang="en-US" altLang="zh-CN" sz="1600" b="1" dirty="0">
                        <a:solidFill>
                          <a:srgbClr val="FF0000"/>
                        </a:solidFill>
                      </a:rPr>
                      <a:t>DSNB: 2-4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6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𝝂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oMath>
                    </a14:m>
                    <a:r>
                      <a:rPr lang="en-US" altLang="zh-CN" sz="1600" b="1" dirty="0">
                        <a:solidFill>
                          <a:srgbClr val="FF0000"/>
                        </a:solidFill>
                      </a:rPr>
                      <a:t> per year </a:t>
                    </a:r>
                    <a:endParaRPr lang="zh-CN" altLang="en-US" sz="1600" b="1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文本框 42">
                    <a:extLst>
                      <a:ext uri="{FF2B5EF4-FFF2-40B4-BE49-F238E27FC236}">
                        <a16:creationId xmlns:a16="http://schemas.microsoft.com/office/drawing/2014/main" id="{8B23DCA3-73B8-4074-B3F6-B40761DF4AA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2668" y="3523195"/>
                    <a:ext cx="2993452" cy="91563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2190" b="-80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50CC2E6B-CBC0-441F-98E9-F8FAA8B9B6B6}"/>
                </a:ext>
              </a:extLst>
            </p:cNvPr>
            <p:cNvSpPr txBox="1"/>
            <p:nvPr/>
          </p:nvSpPr>
          <p:spPr>
            <a:xfrm>
              <a:off x="10515600" y="2093053"/>
              <a:ext cx="2886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+</a:t>
              </a:r>
              <a:endParaRPr lang="zh-CN" altLang="en-US" dirty="0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BFA3A5B-83EB-405A-9DB3-433B32C7EA1F}"/>
                </a:ext>
              </a:extLst>
            </p:cNvPr>
            <p:cNvSpPr/>
            <p:nvPr/>
          </p:nvSpPr>
          <p:spPr>
            <a:xfrm>
              <a:off x="10814424" y="1837378"/>
              <a:ext cx="1153165" cy="8588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New physics</a:t>
              </a:r>
              <a:endParaRPr lang="zh-CN" altLang="en-US" dirty="0"/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CAB47E48-1F5A-40AA-A299-21CEDAE9AAA8}"/>
              </a:ext>
            </a:extLst>
          </p:cNvPr>
          <p:cNvSpPr txBox="1"/>
          <p:nvPr/>
        </p:nvSpPr>
        <p:spPr>
          <a:xfrm>
            <a:off x="452615" y="5710308"/>
            <a:ext cx="11283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C00000"/>
                </a:solidFill>
                <a:ea typeface="等线" panose="02010600030101010101" pitchFamily="2" charset="-122"/>
              </a:rPr>
              <a:t>J. Phys. G43:030401 (2016)</a:t>
            </a: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C00000"/>
                </a:solidFill>
              </a:rPr>
              <a:t>PPNP 123 (2022) 103927</a:t>
            </a:r>
          </a:p>
        </p:txBody>
      </p:sp>
    </p:spTree>
    <p:extLst>
      <p:ext uri="{BB962C8B-B14F-4D97-AF65-F5344CB8AC3E}">
        <p14:creationId xmlns:p14="http://schemas.microsoft.com/office/powerpoint/2010/main" val="39776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49E91-D03E-41EE-BE16-E93E1511F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6954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  <a:cs typeface="Times New Roman" panose="02020603050405020304" pitchFamily="18" charset="0"/>
              </a:rPr>
              <a:t>Reaction Channels</a:t>
            </a:r>
            <a:endParaRPr lang="zh-CN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B6FC3042-A8B4-4709-8F57-3CB4679CF47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55108" y="1014989"/>
              <a:ext cx="10800291" cy="475520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875492">
                      <a:extLst>
                        <a:ext uri="{9D8B030D-6E8A-4147-A177-3AD203B41FA5}">
                          <a16:colId xmlns:a16="http://schemas.microsoft.com/office/drawing/2014/main" val="4030478900"/>
                        </a:ext>
                      </a:extLst>
                    </a:gridCol>
                    <a:gridCol w="7924799">
                      <a:extLst>
                        <a:ext uri="{9D8B030D-6E8A-4147-A177-3AD203B41FA5}">
                          <a16:colId xmlns:a16="http://schemas.microsoft.com/office/drawing/2014/main" val="3243642209"/>
                        </a:ext>
                      </a:extLst>
                    </a:gridCol>
                  </a:tblGrid>
                  <a:tr h="588163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Neutrino sources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Reaction channels are used in JUNO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3214976"/>
                      </a:ext>
                    </a:extLst>
                  </a:tr>
                  <a:tr h="366917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Geo-neutrino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IBD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2151315"/>
                      </a:ext>
                    </a:extLst>
                  </a:tr>
                  <a:tr h="366917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Reactor neutrino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IBD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2648170"/>
                      </a:ext>
                    </a:extLst>
                  </a:tr>
                  <a:tr h="642105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Solar neutrino (</a:t>
                          </a:r>
                          <a:r>
                            <a:rPr lang="en-US" altLang="zh-CN" b="1" baseline="30000" dirty="0">
                              <a:latin typeface="Corbel" panose="020B0503020204020204" pitchFamily="34" charset="0"/>
                            </a:rPr>
                            <a:t>7</a:t>
                          </a:r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Be, pep, CNO)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 err="1">
                              <a:latin typeface="Corbel" panose="020B0503020204020204" pitchFamily="34" charset="0"/>
                            </a:rPr>
                            <a:t>eES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9348276"/>
                      </a:ext>
                    </a:extLst>
                  </a:tr>
                  <a:tr h="805509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Solar neutrino (</a:t>
                          </a:r>
                          <a:r>
                            <a:rPr lang="en-US" altLang="zh-CN" b="1" baseline="30000" dirty="0">
                              <a:latin typeface="Corbel" panose="020B0503020204020204" pitchFamily="34" charset="0"/>
                            </a:rPr>
                            <a:t>8</a:t>
                          </a:r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B)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eES, </a:t>
                          </a:r>
                        </a:p>
                        <a:p>
                          <a:r>
                            <a:rPr lang="en-US" altLang="zh-CN" b="1" i="0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NC: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𝛎</m:t>
                                  </m:r>
                                </m:e>
                                <m:sub>
                                  <m:r>
                                    <a:rPr lang="en-US" altLang="zh-CN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altLang="zh-CN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𝛎</m:t>
                                  </m:r>
                                </m:e>
                                <m:sub>
                                  <m:r>
                                    <a:rPr lang="en-US" altLang="zh-CN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a:rPr lang="en-US" altLang="zh-CN" b="0" i="0" baseline="300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sPre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(3.685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MeV</m:t>
                              </m:r>
                            </m:oMath>
                          </a14:m>
                          <a:r>
                            <a:rPr lang="en-US" altLang="zh-CN" b="1" i="0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) , </a:t>
                          </a:r>
                          <a:r>
                            <a:rPr lang="en-US" altLang="zh-CN" b="1" i="0" baseline="0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:r>
                            <a:rPr lang="en-US" altLang="zh-CN" b="1" i="0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CC: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𝛎</m:t>
                                  </m:r>
                                </m:e>
                                <m:sub>
                                  <m:r>
                                    <a:rPr lang="en-US" altLang="zh-CN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  <m:r>
                                <a:rPr lang="en-US" altLang="zh-CN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sPre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gnd</m:t>
                              </m:r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b="1" i="0" dirty="0">
                            <a:solidFill>
                              <a:srgbClr val="FF0000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0499356"/>
                      </a:ext>
                    </a:extLst>
                  </a:tr>
                  <a:tr h="642105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Supernova neutrino (burst)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IBD, </a:t>
                          </a:r>
                          <a:r>
                            <a:rPr lang="en-US" altLang="zh-CN" b="1" dirty="0" err="1">
                              <a:latin typeface="Corbel" panose="020B0503020204020204" pitchFamily="34" charset="0"/>
                            </a:rPr>
                            <a:t>eES</a:t>
                          </a:r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, </a:t>
                          </a:r>
                          <a:r>
                            <a:rPr lang="en-US" altLang="zh-CN" b="1" dirty="0" err="1">
                              <a:latin typeface="Corbel" panose="020B0503020204020204" pitchFamily="34" charset="0"/>
                            </a:rPr>
                            <a:t>pES</a:t>
                          </a:r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,</a:t>
                          </a:r>
                        </a:p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NC: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𝛎</m:t>
                                  </m:r>
                                </m:e>
                                <m:sub>
                                  <m:r>
                                    <a:rPr lang="en-US" altLang="zh-CN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altLang="zh-CN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𝛎</m:t>
                                  </m:r>
                                </m:e>
                                <m:sub>
                                  <m:r>
                                    <a:rPr lang="en-US" altLang="zh-CN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a:rPr lang="en-US" altLang="zh-CN" b="0" i="0" baseline="300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e>
                              </m:sPre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(15.1 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MeV</m:t>
                              </m:r>
                            </m:oMath>
                          </a14:m>
                          <a:r>
                            <a:rPr lang="en-US" altLang="zh-CN" b="1" i="0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) </a:t>
                          </a:r>
                        </a:p>
                        <a:p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CC:</a:t>
                          </a:r>
                          <a:r>
                            <a:rPr lang="en-US" altLang="zh-CN" b="1" baseline="30000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𝛎</m:t>
                                  </m:r>
                                </m:e>
                                <m:sub>
                                  <m:r>
                                    <a:rPr lang="en-US" altLang="zh-CN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  <m:r>
                                <a:rPr lang="en-US" altLang="zh-CN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N</m:t>
                                  </m:r>
                                </m:e>
                              </m:sPre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̅"/>
                                      <m:ctrlPr>
                                        <a:rPr lang="en-US" altLang="zh-CN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𝝂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𝐞</m:t>
                                  </m:r>
                                </m:sub>
                              </m:sSub>
                              <m:r>
                                <a:rPr lang="en-US" altLang="zh-CN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altLang="zh-CN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Pre>
                                <m:sPre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sPre>
                            </m:oMath>
                          </a14:m>
                          <a:endParaRPr lang="en-US" altLang="zh-CN" b="1" dirty="0">
                            <a:solidFill>
                              <a:srgbClr val="FF0000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37214607"/>
                      </a:ext>
                    </a:extLst>
                  </a:tr>
                  <a:tr h="507659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DSNB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IBD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8124885"/>
                      </a:ext>
                    </a:extLst>
                  </a:tr>
                  <a:tr h="507659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Atmospheric neutrino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  <a:latin typeface="Corbel" panose="020B0503020204020204" pitchFamily="34" charset="0"/>
                            </a:rPr>
                            <a:t>NC</a:t>
                          </a:r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, CC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7922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B6FC3042-A8B4-4709-8F57-3CB4679CF4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68966288"/>
                  </p:ext>
                </p:extLst>
              </p:nvPr>
            </p:nvGraphicFramePr>
            <p:xfrm>
              <a:off x="655108" y="1014989"/>
              <a:ext cx="10800291" cy="4755209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2875492">
                      <a:extLst>
                        <a:ext uri="{9D8B030D-6E8A-4147-A177-3AD203B41FA5}">
                          <a16:colId xmlns:a16="http://schemas.microsoft.com/office/drawing/2014/main" val="4030478900"/>
                        </a:ext>
                      </a:extLst>
                    </a:gridCol>
                    <a:gridCol w="7924799">
                      <a:extLst>
                        <a:ext uri="{9D8B030D-6E8A-4147-A177-3AD203B41FA5}">
                          <a16:colId xmlns:a16="http://schemas.microsoft.com/office/drawing/2014/main" val="3243642209"/>
                        </a:ext>
                      </a:extLst>
                    </a:gridCol>
                  </a:tblGrid>
                  <a:tr h="588163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Neutrino sources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Reaction channels are used in JUNO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33214976"/>
                      </a:ext>
                    </a:extLst>
                  </a:tr>
                  <a:tr h="366917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Geo-neutrino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IBD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72151315"/>
                      </a:ext>
                    </a:extLst>
                  </a:tr>
                  <a:tr h="366917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Reactor neutrino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IBD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2648170"/>
                      </a:ext>
                    </a:extLst>
                  </a:tr>
                  <a:tr h="642105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Solar neutrino (</a:t>
                          </a:r>
                          <a:r>
                            <a:rPr lang="en-US" altLang="zh-CN" b="1" baseline="30000" dirty="0">
                              <a:latin typeface="Corbel" panose="020B0503020204020204" pitchFamily="34" charset="0"/>
                            </a:rPr>
                            <a:t>7</a:t>
                          </a:r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Be, pep, CNO)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 err="1">
                              <a:latin typeface="Corbel" panose="020B0503020204020204" pitchFamily="34" charset="0"/>
                            </a:rPr>
                            <a:t>eES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9348276"/>
                      </a:ext>
                    </a:extLst>
                  </a:tr>
                  <a:tr h="805509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Solar neutrino (</a:t>
                          </a:r>
                          <a:r>
                            <a:rPr lang="en-US" altLang="zh-CN" b="1" baseline="30000" dirty="0">
                              <a:latin typeface="Corbel" panose="020B0503020204020204" pitchFamily="34" charset="0"/>
                            </a:rPr>
                            <a:t>8</a:t>
                          </a:r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B)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6357" t="-248485" r="-307" b="-2484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0499356"/>
                      </a:ext>
                    </a:extLst>
                  </a:tr>
                  <a:tr h="970280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Supernova neutrino (burst)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6357" t="-289308" r="-307" b="-1062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7214607"/>
                      </a:ext>
                    </a:extLst>
                  </a:tr>
                  <a:tr h="507659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DSNB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IBD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8124885"/>
                      </a:ext>
                    </a:extLst>
                  </a:tr>
                  <a:tr h="507659"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latin typeface="Corbel" panose="020B0503020204020204" pitchFamily="34" charset="0"/>
                            </a:rPr>
                            <a:t>Atmospheric neutrino</a:t>
                          </a:r>
                          <a:endParaRPr lang="zh-CN" altLang="en-US" b="1" dirty="0"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 dirty="0">
                              <a:solidFill>
                                <a:srgbClr val="0000FF"/>
                              </a:solidFill>
                              <a:latin typeface="Corbel" panose="020B0503020204020204" pitchFamily="34" charset="0"/>
                            </a:rPr>
                            <a:t>NC</a:t>
                          </a:r>
                          <a:r>
                            <a:rPr lang="en-US" altLang="zh-CN" b="1" dirty="0">
                              <a:solidFill>
                                <a:srgbClr val="FF0000"/>
                              </a:solidFill>
                              <a:latin typeface="Corbel" panose="020B0503020204020204" pitchFamily="34" charset="0"/>
                            </a:rPr>
                            <a:t>, CC</a:t>
                          </a:r>
                          <a:endParaRPr lang="zh-CN" altLang="en-US" b="1" dirty="0">
                            <a:solidFill>
                              <a:srgbClr val="FF0000"/>
                            </a:solidFill>
                            <a:latin typeface="Corbel" panose="020B0503020204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379221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EB652F-2F67-497E-A662-23555B898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5C47-36DE-423E-8218-90B57CB3BE9D}" type="datetime1">
              <a:rPr lang="zh-CN" altLang="en-US" smtClean="0"/>
              <a:t>2024/4/29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717699-ABFC-4CC4-8087-FF405EC7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E10AA61-AC7A-8567-D825-BE0CBA29C64A}"/>
              </a:ext>
            </a:extLst>
          </p:cNvPr>
          <p:cNvSpPr txBox="1"/>
          <p:nvPr/>
        </p:nvSpPr>
        <p:spPr>
          <a:xfrm>
            <a:off x="638173" y="5903189"/>
            <a:ext cx="10817225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Focus on </a:t>
            </a:r>
            <a:r>
              <a:rPr lang="en-US" altLang="zh-CN" dirty="0">
                <a:solidFill>
                  <a:srgbClr val="FF0000"/>
                </a:solidFill>
              </a:rPr>
              <a:t>neutrino interaction with carbon </a:t>
            </a:r>
            <a:r>
              <a:rPr lang="en-US" altLang="zh-CN" dirty="0"/>
              <a:t>(this talk)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More details on </a:t>
            </a:r>
            <a:r>
              <a:rPr lang="en-US" altLang="zh-CN" dirty="0">
                <a:solidFill>
                  <a:srgbClr val="0000FF"/>
                </a:solidFill>
              </a:rPr>
              <a:t>atmospheric neutrino NC interaction study</a:t>
            </a:r>
            <a:r>
              <a:rPr lang="en-US" altLang="zh-CN" dirty="0"/>
              <a:t> in JUNO are presented</a:t>
            </a:r>
          </a:p>
        </p:txBody>
      </p:sp>
    </p:spTree>
    <p:extLst>
      <p:ext uri="{BB962C8B-B14F-4D97-AF65-F5344CB8AC3E}">
        <p14:creationId xmlns:p14="http://schemas.microsoft.com/office/powerpoint/2010/main" val="979273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Methodology for Atm-</a:t>
                </a:r>
                <a14:m>
                  <m:oMath xmlns:m="http://schemas.openxmlformats.org/officeDocument/2006/math">
                    <m:r>
                      <a:rPr lang="zh-CN" altLang="en-US" sz="320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m:t>𝜈</m:t>
                    </m:r>
                  </m:oMath>
                </a14:m>
                <a:r>
                  <a:rPr lang="en-US" altLang="zh-CN" sz="3200" baseline="30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and</a:t>
                </a:r>
                <a:r>
                  <a:rPr lang="en-US" altLang="zh-CN" sz="3200" baseline="300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12</a:t>
                </a:r>
                <a:r>
                  <a:rPr lang="en-US" altLang="zh-CN" sz="32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C NC Interaction Prediction  </a:t>
                </a:r>
                <a:endParaRPr lang="zh-CN" altLang="en-US" sz="3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1B349E91-D03E-41EE-BE16-E93E1511FF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1"/>
                <a:ext cx="10515600" cy="796954"/>
              </a:xfrm>
              <a:blipFill>
                <a:blip r:embed="rId2"/>
                <a:stretch>
                  <a:fillRect l="-812" r="-2783" b="-12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页脚占位符 21">
            <a:extLst>
              <a:ext uri="{FF2B5EF4-FFF2-40B4-BE49-F238E27FC236}">
                <a16:creationId xmlns:a16="http://schemas.microsoft.com/office/drawing/2014/main" id="{FBE7D2F9-6FA9-4B59-AF87-E6B2FF3EE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程捷，</a:t>
            </a:r>
            <a:r>
              <a:rPr lang="en-US" altLang="zh-CN"/>
              <a:t>NCEPU</a:t>
            </a:r>
            <a:endParaRPr lang="zh-CN" altLang="en-US" dirty="0"/>
          </a:p>
        </p:txBody>
      </p:sp>
      <p:sp>
        <p:nvSpPr>
          <p:cNvPr id="23" name="灯片编号占位符 22">
            <a:extLst>
              <a:ext uri="{FF2B5EF4-FFF2-40B4-BE49-F238E27FC236}">
                <a16:creationId xmlns:a16="http://schemas.microsoft.com/office/drawing/2014/main" id="{06777DBE-6DAD-405C-86F3-438C08201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9105F-61E4-40F5-B797-21FEF35428C3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53E92FB-4AE6-4FB6-9F5B-1EE83BD29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6068-40C7-4389-A14F-FE5FB106DEED}" type="datetime1">
              <a:rPr lang="zh-CN" altLang="en-US" smtClean="0"/>
              <a:t>2024/4/29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2F166F-8FA7-4EE8-AC43-C2C11B1CB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13" y="796955"/>
            <a:ext cx="7279974" cy="5390817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DB25FA9-24E1-4B81-A703-A891CE30AD3A}"/>
              </a:ext>
            </a:extLst>
          </p:cNvPr>
          <p:cNvSpPr/>
          <p:nvPr/>
        </p:nvSpPr>
        <p:spPr>
          <a:xfrm>
            <a:off x="7689184" y="929486"/>
            <a:ext cx="3235662" cy="475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微软雅黑" panose="020B0503020204020204" pitchFamily="34" charset="-122"/>
              </a:rPr>
              <a:t>Neutrino Interaction in LS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8F8419D0-8DE3-43C5-8D8B-5742D183838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9307015" y="1405330"/>
            <a:ext cx="0" cy="747291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D7E296D-5B83-49D1-9F95-2CBB05F75513}"/>
              </a:ext>
            </a:extLst>
          </p:cNvPr>
          <p:cNvSpPr/>
          <p:nvPr/>
        </p:nvSpPr>
        <p:spPr>
          <a:xfrm>
            <a:off x="7353956" y="2197453"/>
            <a:ext cx="4033397" cy="508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微软雅黑" panose="020B0503020204020204" pitchFamily="34" charset="-122"/>
              </a:rPr>
              <a:t>De-excitation of Residual nucleus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EDA66EE-9A6B-480B-BA37-CCE186A3DBD6}"/>
              </a:ext>
            </a:extLst>
          </p:cNvPr>
          <p:cNvSpPr txBox="1"/>
          <p:nvPr/>
        </p:nvSpPr>
        <p:spPr>
          <a:xfrm>
            <a:off x="9399112" y="1494252"/>
            <a:ext cx="1847086" cy="584775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ea typeface="微软雅黑" panose="020B0503020204020204" pitchFamily="34" charset="-122"/>
              </a:rPr>
              <a:t>Residual nucleus is excited</a:t>
            </a:r>
            <a:endParaRPr lang="zh-CN" altLang="en-US" sz="1600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8C3D73ED-88C3-427C-B4F0-B9439D0F5FDD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10924846" y="1167408"/>
            <a:ext cx="65169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4875AA5-E640-4256-8B7F-000E46826FF5}"/>
              </a:ext>
            </a:extLst>
          </p:cNvPr>
          <p:cNvCxnSpPr>
            <a:cxnSpLocks/>
          </p:cNvCxnSpPr>
          <p:nvPr/>
        </p:nvCxnSpPr>
        <p:spPr>
          <a:xfrm>
            <a:off x="11576539" y="1167408"/>
            <a:ext cx="1" cy="19219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71ECC274-E4E2-48B5-8DA4-7E9A51605B58}"/>
              </a:ext>
            </a:extLst>
          </p:cNvPr>
          <p:cNvCxnSpPr>
            <a:cxnSpLocks/>
          </p:cNvCxnSpPr>
          <p:nvPr/>
        </p:nvCxnSpPr>
        <p:spPr>
          <a:xfrm>
            <a:off x="9294823" y="2709874"/>
            <a:ext cx="0" cy="74729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5381427A-35BE-4CF0-B9C3-76AB575E5FD4}"/>
              </a:ext>
            </a:extLst>
          </p:cNvPr>
          <p:cNvCxnSpPr>
            <a:cxnSpLocks/>
          </p:cNvCxnSpPr>
          <p:nvPr/>
        </p:nvCxnSpPr>
        <p:spPr>
          <a:xfrm flipH="1">
            <a:off x="9399113" y="3076165"/>
            <a:ext cx="217742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F8FDFB83-8519-42E4-9C6F-94E9E2A5634F}"/>
              </a:ext>
            </a:extLst>
          </p:cNvPr>
          <p:cNvSpPr txBox="1"/>
          <p:nvPr/>
        </p:nvSpPr>
        <p:spPr>
          <a:xfrm>
            <a:off x="10194392" y="2788034"/>
            <a:ext cx="1460907" cy="584775"/>
          </a:xfrm>
          <a:prstGeom prst="rect">
            <a:avLst/>
          </a:prstGeom>
          <a:noFill/>
          <a:ln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70C0"/>
                </a:solidFill>
                <a:ea typeface="微软雅黑" panose="020B0503020204020204" pitchFamily="34" charset="-122"/>
              </a:rPr>
              <a:t>Residual nucleus is </a:t>
            </a:r>
            <a:r>
              <a:rPr lang="en-US" altLang="zh-CN" sz="1600" dirty="0" err="1">
                <a:solidFill>
                  <a:srgbClr val="0070C0"/>
                </a:solidFill>
                <a:ea typeface="微软雅黑" panose="020B0503020204020204" pitchFamily="34" charset="-122"/>
              </a:rPr>
              <a:t>g.s.</a:t>
            </a:r>
            <a:endParaRPr lang="zh-CN" altLang="en-US" sz="16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E8875D5C-6544-401C-A168-7A60FB85376B}"/>
              </a:ext>
            </a:extLst>
          </p:cNvPr>
          <p:cNvSpPr/>
          <p:nvPr/>
        </p:nvSpPr>
        <p:spPr>
          <a:xfrm>
            <a:off x="7667848" y="3486758"/>
            <a:ext cx="3235662" cy="475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微软雅黑" panose="020B0503020204020204" pitchFamily="34" charset="-122"/>
              </a:rPr>
              <a:t>Decay of Residual nucleus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6B7DC050-B1FE-43A9-A5BC-F036A361B496}"/>
              </a:ext>
            </a:extLst>
          </p:cNvPr>
          <p:cNvCxnSpPr>
            <a:cxnSpLocks/>
          </p:cNvCxnSpPr>
          <p:nvPr/>
        </p:nvCxnSpPr>
        <p:spPr>
          <a:xfrm>
            <a:off x="9289566" y="3973745"/>
            <a:ext cx="0" cy="747291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7127364-FD9B-4F83-9B69-05D42658F7BD}"/>
              </a:ext>
            </a:extLst>
          </p:cNvPr>
          <p:cNvSpPr/>
          <p:nvPr/>
        </p:nvSpPr>
        <p:spPr>
          <a:xfrm>
            <a:off x="7670474" y="4711216"/>
            <a:ext cx="3235662" cy="4758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ea typeface="微软雅黑" panose="020B0503020204020204" pitchFamily="34" charset="-122"/>
              </a:rPr>
              <a:t>Detector simulation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1AA8972-0EAB-43D6-9EA4-51D924C31C08}"/>
                  </a:ext>
                </a:extLst>
              </p:cNvPr>
              <p:cNvSpPr txBox="1"/>
              <p:nvPr/>
            </p:nvSpPr>
            <p:spPr>
              <a:xfrm>
                <a:off x="3758119" y="5175296"/>
                <a:ext cx="8096430" cy="6759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l-GR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hr m:val="⨂"/>
                          <m:subHide m:val="on"/>
                          <m:supHide m:val="on"/>
                          <m:ctrlPr>
                            <a:rPr lang="zh-CN" altLang="en-US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zh-CN" alt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</m:nary>
                    </m:oMath>
                  </m:oMathPara>
                </a14:m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1AA8972-0EAB-43D6-9EA4-51D924C31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119" y="5175296"/>
                <a:ext cx="8096430" cy="6759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文本框 36">
            <a:extLst>
              <a:ext uri="{FF2B5EF4-FFF2-40B4-BE49-F238E27FC236}">
                <a16:creationId xmlns:a16="http://schemas.microsoft.com/office/drawing/2014/main" id="{8FA88E9D-6AC4-4B2D-A609-3E6167A289A2}"/>
              </a:ext>
            </a:extLst>
          </p:cNvPr>
          <p:cNvSpPr txBox="1"/>
          <p:nvPr/>
        </p:nvSpPr>
        <p:spPr>
          <a:xfrm>
            <a:off x="5245293" y="6171819"/>
            <a:ext cx="1879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  <a:ea typeface="微软雅黑" panose="020B0503020204020204" pitchFamily="34" charset="-122"/>
              </a:rPr>
              <a:t>Neutrino flux </a:t>
            </a:r>
            <a:endParaRPr lang="zh-CN" altLang="en-US" sz="1600" b="1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3BD2CD5D-B8CC-4275-8E56-3727671FEBFD}"/>
              </a:ext>
            </a:extLst>
          </p:cNvPr>
          <p:cNvCxnSpPr>
            <a:cxnSpLocks/>
          </p:cNvCxnSpPr>
          <p:nvPr/>
        </p:nvCxnSpPr>
        <p:spPr>
          <a:xfrm flipH="1">
            <a:off x="7422018" y="5629541"/>
            <a:ext cx="307568" cy="55929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696BEF6F-8F24-4044-8C0F-8E52FD7151E6}"/>
              </a:ext>
            </a:extLst>
          </p:cNvPr>
          <p:cNvSpPr txBox="1"/>
          <p:nvPr/>
        </p:nvSpPr>
        <p:spPr>
          <a:xfrm>
            <a:off x="6744152" y="6235441"/>
            <a:ext cx="1516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pitchFamily="34" charset="-122"/>
              </a:rPr>
              <a:t>Oscillation probability </a:t>
            </a:r>
            <a:endParaRPr lang="zh-CN" altLang="en-US" sz="1600" b="1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pitchFamily="34" charset="-122"/>
            </a:endParaRP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FFA46742-F6F4-4033-9B3F-7037A0CAC5E5}"/>
              </a:ext>
            </a:extLst>
          </p:cNvPr>
          <p:cNvCxnSpPr>
            <a:cxnSpLocks/>
          </p:cNvCxnSpPr>
          <p:nvPr/>
        </p:nvCxnSpPr>
        <p:spPr>
          <a:xfrm>
            <a:off x="8590715" y="5746826"/>
            <a:ext cx="0" cy="459764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0DB8A66-F518-4AA5-AF1F-624C62542E2F}"/>
                  </a:ext>
                </a:extLst>
              </p:cNvPr>
              <p:cNvSpPr txBox="1"/>
              <p:nvPr/>
            </p:nvSpPr>
            <p:spPr>
              <a:xfrm>
                <a:off x="7966673" y="6226861"/>
                <a:ext cx="21844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Cross section </a:t>
                </a:r>
              </a:p>
              <a:p>
                <a:r>
                  <a:rPr lang="en-US" altLang="zh-CN" sz="1600" b="1" dirty="0">
                    <a:solidFill>
                      <a:srgbClr val="C00000"/>
                    </a:solidFill>
                    <a:ea typeface="微软雅黑" panose="020B0503020204020204" pitchFamily="34" charset="-122"/>
                  </a:rPr>
                  <a:t>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altLang="zh-CN" sz="16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altLang="zh-CN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600" b="1" i="0" baseline="30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altLang="zh-CN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altLang="zh-CN" sz="16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zh-CN" altLang="en-US" sz="1600" b="1" dirty="0">
                  <a:solidFill>
                    <a:srgbClr val="C00000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C0DB8A66-F518-4AA5-AF1F-624C62542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6673" y="6226861"/>
                <a:ext cx="2184425" cy="584775"/>
              </a:xfrm>
              <a:prstGeom prst="rect">
                <a:avLst/>
              </a:prstGeom>
              <a:blipFill>
                <a:blip r:embed="rId5"/>
                <a:stretch>
                  <a:fillRect l="-1676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515EB801-1342-442A-A918-F633DEA28D27}"/>
              </a:ext>
            </a:extLst>
          </p:cNvPr>
          <p:cNvCxnSpPr>
            <a:cxnSpLocks/>
          </p:cNvCxnSpPr>
          <p:nvPr/>
        </p:nvCxnSpPr>
        <p:spPr>
          <a:xfrm>
            <a:off x="9587419" y="5523004"/>
            <a:ext cx="601013" cy="223822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018A0462-9FA2-45C3-85A7-B593D6C362AE}"/>
              </a:ext>
            </a:extLst>
          </p:cNvPr>
          <p:cNvSpPr txBox="1"/>
          <p:nvPr/>
        </p:nvSpPr>
        <p:spPr>
          <a:xfrm>
            <a:off x="9471084" y="5801912"/>
            <a:ext cx="242230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ea typeface="微软雅黑" panose="020B0503020204020204" pitchFamily="34" charset="-122"/>
              </a:rPr>
              <a:t>Detector efficiency </a:t>
            </a:r>
            <a:endParaRPr lang="zh-CN" altLang="en-US" sz="16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F3219B27-D7FC-4654-B951-47D3A75B5E12}"/>
              </a:ext>
            </a:extLst>
          </p:cNvPr>
          <p:cNvSpPr/>
          <p:nvPr/>
        </p:nvSpPr>
        <p:spPr>
          <a:xfrm>
            <a:off x="5978552" y="5249786"/>
            <a:ext cx="545980" cy="4527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F026C4D6-4C60-4EE5-8772-D6648A4C149D}"/>
              </a:ext>
            </a:extLst>
          </p:cNvPr>
          <p:cNvCxnSpPr>
            <a:cxnSpLocks/>
          </p:cNvCxnSpPr>
          <p:nvPr/>
        </p:nvCxnSpPr>
        <p:spPr>
          <a:xfrm flipH="1">
            <a:off x="5192028" y="5480604"/>
            <a:ext cx="731040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ACD1C98D-5C04-4507-9A5F-DC8EBD6D8EFE}"/>
              </a:ext>
            </a:extLst>
          </p:cNvPr>
          <p:cNvCxnSpPr>
            <a:cxnSpLocks/>
          </p:cNvCxnSpPr>
          <p:nvPr/>
        </p:nvCxnSpPr>
        <p:spPr>
          <a:xfrm flipH="1">
            <a:off x="6251542" y="5702547"/>
            <a:ext cx="438158" cy="433514"/>
          </a:xfrm>
          <a:prstGeom prst="straightConnector1">
            <a:avLst/>
          </a:prstGeom>
          <a:ln w="28575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BC8F0200-010B-4A49-9BB8-6194E1954431}"/>
              </a:ext>
            </a:extLst>
          </p:cNvPr>
          <p:cNvSpPr txBox="1"/>
          <p:nvPr/>
        </p:nvSpPr>
        <p:spPr>
          <a:xfrm>
            <a:off x="8410387" y="624202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GENIE, </a:t>
            </a:r>
            <a:r>
              <a:rPr lang="en-US" altLang="zh-CN" dirty="0" err="1"/>
              <a:t>NuWro</a:t>
            </a:r>
            <a:r>
              <a:rPr lang="en-US" altLang="zh-CN" dirty="0"/>
              <a:t>, etc.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DC5EC62-2444-4083-806F-B6B002CD28F9}"/>
              </a:ext>
            </a:extLst>
          </p:cNvPr>
          <p:cNvSpPr txBox="1"/>
          <p:nvPr/>
        </p:nvSpPr>
        <p:spPr>
          <a:xfrm>
            <a:off x="7667848" y="1860329"/>
            <a:ext cx="881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TALYS</a:t>
            </a:r>
            <a:endParaRPr lang="zh-CN" altLang="en-US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F3DF726D-E39A-4FF5-A611-E11B5E9553B5}"/>
              </a:ext>
            </a:extLst>
          </p:cNvPr>
          <p:cNvSpPr txBox="1"/>
          <p:nvPr/>
        </p:nvSpPr>
        <p:spPr>
          <a:xfrm>
            <a:off x="7751607" y="435420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Geant4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0D176C5-5B0F-50D4-B57B-3F8AB768C4CC}"/>
                  </a:ext>
                </a:extLst>
              </p:cNvPr>
              <p:cNvSpPr txBox="1"/>
              <p:nvPr/>
            </p:nvSpPr>
            <p:spPr>
              <a:xfrm>
                <a:off x="3700156" y="5195843"/>
                <a:ext cx="18309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Atm-</a:t>
                </a:r>
                <a14:m>
                  <m:oMath xmlns:m="http://schemas.openxmlformats.org/officeDocument/2006/math">
                    <m:r>
                      <a:rPr lang="zh-CN" alt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𝝂</m:t>
                    </m:r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ea typeface="微软雅黑" panose="020B0503020204020204" pitchFamily="34" charset="-122"/>
                  </a:rPr>
                  <a:t> measurement</a:t>
                </a:r>
                <a:endParaRPr lang="zh-CN" altLang="en-US" sz="1600" b="1" dirty="0">
                  <a:solidFill>
                    <a:srgbClr val="FF0000"/>
                  </a:solidFill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0D176C5-5B0F-50D4-B57B-3F8AB768C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156" y="5195843"/>
                <a:ext cx="1830937" cy="584775"/>
              </a:xfrm>
              <a:prstGeom prst="rect">
                <a:avLst/>
              </a:prstGeom>
              <a:blipFill>
                <a:blip r:embed="rId6"/>
                <a:stretch>
                  <a:fillRect l="-2000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56E690EC-764D-443A-A93D-C8F2DFF2CB01}"/>
              </a:ext>
            </a:extLst>
          </p:cNvPr>
          <p:cNvSpPr txBox="1"/>
          <p:nvPr/>
        </p:nvSpPr>
        <p:spPr>
          <a:xfrm>
            <a:off x="-253080" y="527606"/>
            <a:ext cx="6097314" cy="640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Phys. Rev. D 103. 05001 (2021)</a:t>
            </a:r>
          </a:p>
          <a:p>
            <a:pPr lvl="1">
              <a:lnSpc>
                <a:spcPts val="2200"/>
              </a:lnSpc>
            </a:pP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Cheng et al, </a:t>
            </a:r>
            <a:r>
              <a:rPr lang="en-US" altLang="zh-CN" sz="1600" i="1" dirty="0" err="1">
                <a:latin typeface="-apple-system"/>
                <a:sym typeface="Wingdings" panose="05000000000000000000" pitchFamily="2" charset="2"/>
              </a:rPr>
              <a:t>arXiv</a:t>
            </a:r>
            <a:r>
              <a:rPr lang="en-US" altLang="zh-CN" sz="1600" i="1" dirty="0">
                <a:latin typeface="-apple-system"/>
                <a:sym typeface="Wingdings" panose="05000000000000000000" pitchFamily="2" charset="2"/>
              </a:rPr>
              <a:t> 2404.07429</a:t>
            </a:r>
          </a:p>
        </p:txBody>
      </p:sp>
    </p:spTree>
    <p:extLst>
      <p:ext uri="{BB962C8B-B14F-4D97-AF65-F5344CB8AC3E}">
        <p14:creationId xmlns:p14="http://schemas.microsoft.com/office/powerpoint/2010/main" val="62882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5" grpId="0" animBg="1"/>
      <p:bldP spid="18" grpId="0" animBg="1"/>
      <p:bldP spid="19" grpId="0" animBg="1"/>
      <p:bldP spid="26" grpId="0" animBg="1"/>
      <p:bldP spid="27" grpId="0" animBg="1"/>
      <p:bldP spid="32" grpId="0" animBg="1"/>
      <p:bldP spid="35" grpId="0"/>
      <p:bldP spid="37" grpId="0"/>
      <p:bldP spid="39" grpId="0"/>
      <p:bldP spid="41" grpId="0"/>
      <p:bldP spid="43" grpId="0"/>
      <p:bldP spid="44" grpId="0" animBg="1"/>
      <p:bldP spid="29" grpId="0"/>
      <p:bldP spid="30" grpId="0"/>
      <p:bldP spid="47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8509</TotalTime>
  <Words>3311</Words>
  <Application>Microsoft Office PowerPoint</Application>
  <PresentationFormat>宽屏</PresentationFormat>
  <Paragraphs>604</Paragraphs>
  <Slides>44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0" baseType="lpstr">
      <vt:lpstr>-apple-system</vt:lpstr>
      <vt:lpstr>Corbel-Bold</vt:lpstr>
      <vt:lpstr>LMRoman12-Regular-Identity-H</vt:lpstr>
      <vt:lpstr>Songti SC</vt:lpstr>
      <vt:lpstr>等线</vt:lpstr>
      <vt:lpstr>宋体</vt:lpstr>
      <vt:lpstr>微软雅黑</vt:lpstr>
      <vt:lpstr>微软雅黑</vt:lpstr>
      <vt:lpstr>Arial</vt:lpstr>
      <vt:lpstr>Calibri</vt:lpstr>
      <vt:lpstr>Cambria Math</vt:lpstr>
      <vt:lpstr>Corbel</vt:lpstr>
      <vt:lpstr>Symbol</vt:lpstr>
      <vt:lpstr>Times New Roman</vt:lpstr>
      <vt:lpstr>Wingdings</vt:lpstr>
      <vt:lpstr>Office 主题​​</vt:lpstr>
      <vt:lpstr>Overview on Neutrino Interactions</vt:lpstr>
      <vt:lpstr>PowerPoint 演示文稿</vt:lpstr>
      <vt:lpstr>PowerPoint 演示文稿</vt:lpstr>
      <vt:lpstr>Some Insights from Electron Scattering Interactions</vt:lpstr>
      <vt:lpstr>GeV Neutrino Interaction Models</vt:lpstr>
      <vt:lpstr>Next-generation Neutrino Detectors </vt:lpstr>
      <vt:lpstr>JUNO: a broad physics program</vt:lpstr>
      <vt:lpstr>Reaction Channels</vt:lpstr>
      <vt:lpstr>Methodology for Atm-ν and 12C NC Interaction Prediction  </vt:lpstr>
      <vt:lpstr>Neutrino Generators</vt:lpstr>
      <vt:lpstr>Neutrino Generator Models</vt:lpstr>
      <vt:lpstr>Neutrino Generator Models</vt:lpstr>
      <vt:lpstr>NC Cross-section and Event Rate </vt:lpstr>
      <vt:lpstr>TALYS-based Deexcitation Model of Residual Nucleus</vt:lpstr>
      <vt:lpstr>TALYS-based Deexcitation Model of Residual Nucleus</vt:lpstr>
      <vt:lpstr>TALYS-based Deexcitation Model of Residual Nucleus</vt:lpstr>
      <vt:lpstr>Other Publications for TALYS-based Deexcitation Model</vt:lpstr>
      <vt:lpstr>Comparison of Deexcitation Channels of 11B*</vt:lpstr>
      <vt:lpstr>Impact of Deexcitation on Final-state Production of NC Events</vt:lpstr>
      <vt:lpstr>Decay Modes of Residual Nuclei</vt:lpstr>
      <vt:lpstr>GEANT4-based Detector Simulation</vt:lpstr>
      <vt:lpstr>Comparisons</vt:lpstr>
      <vt:lpstr>IBD-like NC Background</vt:lpstr>
      <vt:lpstr>Methodology for In-situ Measurements</vt:lpstr>
      <vt:lpstr>Constraining Neutrino Interactions  Transverse Kinematic Imbalance (TKI)</vt:lpstr>
      <vt:lpstr>Generator Performance in TKI</vt:lpstr>
      <vt:lpstr>Summary and Prospects</vt:lpstr>
      <vt:lpstr>Backup</vt:lpstr>
      <vt:lpstr>Reactor ν ̅_e </vt:lpstr>
      <vt:lpstr>JUNO 8B solar ν measurements</vt:lpstr>
      <vt:lpstr>JUNO Supernova Neutrino (burst) </vt:lpstr>
      <vt:lpstr>PowerPoint 演示文稿</vt:lpstr>
      <vt:lpstr>Methodology for In-situ Measurements</vt:lpstr>
      <vt:lpstr>DSNB Sensitivity</vt:lpstr>
      <vt:lpstr>DSNB Sensitivity  </vt:lpstr>
      <vt:lpstr>Atmospheric Neutrino Background in Other Topics  </vt:lpstr>
      <vt:lpstr>退激发工具：TALYS</vt:lpstr>
      <vt:lpstr>Some Insights from Electron Scattering Interactions</vt:lpstr>
      <vt:lpstr>PowerPoint 演示文稿</vt:lpstr>
      <vt:lpstr>Next-generation Neutrino Detector </vt:lpstr>
      <vt:lpstr>Next-generation Neutrino Detector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JUNO's physics prospects</dc:title>
  <dc:creator>ChengJie</dc:creator>
  <cp:lastModifiedBy>捷 程</cp:lastModifiedBy>
  <cp:revision>374</cp:revision>
  <dcterms:created xsi:type="dcterms:W3CDTF">2022-06-24T08:32:29Z</dcterms:created>
  <dcterms:modified xsi:type="dcterms:W3CDTF">2024-04-29T01:29:27Z</dcterms:modified>
</cp:coreProperties>
</file>