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1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2"/>
  </p:notesMasterIdLst>
  <p:sldIdLst>
    <p:sldId id="257" r:id="rId3"/>
    <p:sldId id="327" r:id="rId4"/>
    <p:sldId id="908" r:id="rId5"/>
    <p:sldId id="1017" r:id="rId6"/>
    <p:sldId id="669" r:id="rId7"/>
    <p:sldId id="1003" r:id="rId8"/>
    <p:sldId id="1015" r:id="rId9"/>
    <p:sldId id="1006" r:id="rId10"/>
    <p:sldId id="1014" r:id="rId11"/>
    <p:sldId id="1012" r:id="rId12"/>
    <p:sldId id="1059" r:id="rId13"/>
    <p:sldId id="1029" r:id="rId14"/>
    <p:sldId id="1030" r:id="rId15"/>
    <p:sldId id="1034" r:id="rId16"/>
    <p:sldId id="1001" r:id="rId17"/>
    <p:sldId id="1027" r:id="rId18"/>
    <p:sldId id="1000" r:id="rId19"/>
    <p:sldId id="1002" r:id="rId20"/>
    <p:sldId id="563" r:id="rId21"/>
    <p:sldId id="584" r:id="rId22"/>
    <p:sldId id="585" r:id="rId23"/>
    <p:sldId id="596" r:id="rId24"/>
    <p:sldId id="1069" r:id="rId25"/>
    <p:sldId id="1035" r:id="rId26"/>
    <p:sldId id="1037" r:id="rId27"/>
    <p:sldId id="1072" r:id="rId28"/>
    <p:sldId id="1036" r:id="rId29"/>
    <p:sldId id="1058" r:id="rId30"/>
    <p:sldId id="1056" r:id="rId31"/>
    <p:sldId id="1057" r:id="rId32"/>
    <p:sldId id="1053" r:id="rId33"/>
    <p:sldId id="1041" r:id="rId34"/>
    <p:sldId id="1055" r:id="rId35"/>
    <p:sldId id="1043" r:id="rId36"/>
    <p:sldId id="1052" r:id="rId37"/>
    <p:sldId id="1044" r:id="rId38"/>
    <p:sldId id="271" r:id="rId39"/>
    <p:sldId id="561" r:id="rId40"/>
    <p:sldId id="1070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BF5"/>
    <a:srgbClr val="0066FF"/>
    <a:srgbClr val="008853"/>
    <a:srgbClr val="00BA69"/>
    <a:srgbClr val="FFFFFF"/>
    <a:srgbClr val="FFFFFA"/>
    <a:srgbClr val="00633D"/>
    <a:srgbClr val="00D473"/>
    <a:srgbClr val="009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0" y="20"/>
      </p:cViewPr>
      <p:guideLst>
        <p:guide orient="horz" pos="2159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2:05:22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2:06:40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5T02:06:40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22FA-F2D2-48D3-9289-CF703DC0BD3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690B7-93A0-42B5-AC01-8B03BE89DA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8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B384A55-D63E-48C4-9AF7-3D21E981CB4A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492000" y="0"/>
            <a:ext cx="2700000" cy="3168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r>
              <a:rPr lang="en-US" altLang="zh-CN" dirty="0"/>
              <a:t>/43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0B295E3-837D-4C96-AB1E-8E10AEAE8000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49A75F5-D956-4770-A96A-F8627ADEF375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4AB1C6-D58E-5D25-83D4-4E97685D4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7FE5D-A7B2-C006-59A6-C602D7BD3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4B02A1-7BA6-F37A-3793-E79B1F62C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3FB7C-3884-4A68-8F39-50FEB27612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695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D880C1-C75F-38B8-0641-BC93AC3F0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C9FD4D-1D7E-2003-C911-24A87CC6D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30E734-9385-19B1-5F3D-A5356E3E2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CA0C2-A8A3-4D3D-AE9A-B9AD574995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9756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F0747-4B5F-AAB0-D280-CB8293AE0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D032BD-627A-B9E9-7479-D6F9CC8B9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84DC46-B558-68C6-C0AA-F2AADCC52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FF85F-DB23-4F06-8637-5FCEB11125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220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98D08-5C17-5BF9-5CF9-01280B586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F4AEE-0947-F082-8432-A1B3B35E5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D7005-D67C-02A6-FA3D-45C3A4F2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2F32B-4286-43AA-9969-35146CDEC0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925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8EFA13-B209-C872-8E36-658A75218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D1BAB-B626-CC93-9239-D1505D76C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826392-AFA1-6B6B-01CE-30718EF97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09685-470D-4358-936A-9C67543B80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392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26979C-7244-02A3-2FB4-A02B658A4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5B1BC2-FA3F-074C-D86E-9769C9736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70A0E-2770-88FA-565C-9A29BEE5E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C19E4-FD7D-4B81-A4C3-C76C6708BB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129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7E814C-F6CA-8959-60E9-072231C73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DD6F17-D5DC-514B-3CA8-50C9C9200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FE58DF-3F7E-55D9-9729-73CA90B8D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23881-6361-4BF7-95A3-28B7D402CB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6585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1621C-6B13-306F-C594-AA9666449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C0627-BBF9-2D8C-E281-F06F13180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9084A-8080-EC94-D89B-A1B0215E1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13CAA-2CFF-404C-A099-C29BA89192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658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86E99C6-7143-4DDD-BAFF-1D329007B877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B7F9B-5AF7-B3C0-95E7-F3696EB65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E6736-B175-1991-5385-51806CD3E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C8F3C-1B24-3003-40C2-FD06CB963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68D29-D9C0-45D4-A7BA-A4869BF427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018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512A40-D319-433E-7C19-A2CE56F2E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E7DF6C-DCC6-2CC9-E8C8-1AF51236E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EC77F5-C2D4-401B-B8F1-2DA8DE6AE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3EF13-9C3B-437F-96D7-37B8C6E02E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9410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120FB7-3E29-5727-DB36-5F1933875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7C6D4-3C7D-FC12-FCE9-079633890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CC346-8CC6-4EEB-BF1F-7E95CD7A1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72620-8CF8-46F7-A7EB-4DF54662A2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192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96201F-576D-F031-DAD9-8198DA84A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D68514-0324-4BC3-0290-7E5192B96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1D68C7-9375-C720-C37F-70D132646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8FCDA-89EC-47D7-A07B-F61C433ED70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0516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A6EA5C-44E3-2D6A-20FF-43A6ED30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53E5F-BF05-90B8-A6EA-EAAE1DCEA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614501-5CA5-2654-7A3C-D4969B3B2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CFBDD-6BAB-4891-890A-FC4945E4C6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986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E617110-AF7B-444B-9639-9DB90338A4B8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06F0F20-095B-4787-BC23-3C4CF686349B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D930691-90A2-400F-B343-1C5D58196E76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7A6AEB7-330C-4F39-8CA5-FFF554A0F7E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0545D3A-0E3C-4DD4-9636-211B3F4D50B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E9089E-3D72-418E-B57E-206B77358D07}" type="datetime1">
              <a:rPr lang="zh-CN" altLang="en-US" smtClean="0"/>
              <a:t>2024/3/29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0353918-BD6F-4D3F-8A3C-59A6B8F0AC57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7791-BCD9-4094-B664-7EB98A477E9F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EA45AF-B5FD-4091-5270-A4D8F23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BDE65C-5A3C-C56C-15C1-C6CCDFF5F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EF7EA5-EA43-B58C-6577-05E64EFF46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E7B6A1-1F5F-AD6F-34BC-EF835CEEB5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AC186D-213D-849C-C1F2-19AF0475EA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07F1D5-2DA8-4C23-ACC7-59926DEE2B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40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slideLayout" Target="../slideLayouts/slideLayout12.xml"/><Relationship Id="rId7" Type="http://schemas.openxmlformats.org/officeDocument/2006/relationships/customXml" Target="../ink/ink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6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45.png"/><Relationship Id="rId5" Type="http://schemas.openxmlformats.org/officeDocument/2006/relationships/image" Target="../media/image300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49.w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6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4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780.png"/><Relationship Id="rId10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1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7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070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1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760.png"/><Relationship Id="rId5" Type="http://schemas.openxmlformats.org/officeDocument/2006/relationships/image" Target="../media/image110.pn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0.png"/><Relationship Id="rId18" Type="http://schemas.openxmlformats.org/officeDocument/2006/relationships/image" Target="../media/image12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7.png"/><Relationship Id="rId12" Type="http://schemas.openxmlformats.org/officeDocument/2006/relationships/image" Target="../media/image119.png"/><Relationship Id="rId17" Type="http://schemas.openxmlformats.org/officeDocument/2006/relationships/image" Target="../media/image122.png"/><Relationship Id="rId2" Type="http://schemas.openxmlformats.org/officeDocument/2006/relationships/tags" Target="../tags/tag114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tags" Target="../tags/tag113.xml"/><Relationship Id="rId6" Type="http://schemas.openxmlformats.org/officeDocument/2006/relationships/image" Target="../media/image116.png"/><Relationship Id="rId11" Type="http://schemas.openxmlformats.org/officeDocument/2006/relationships/image" Target="../media/image930.png"/><Relationship Id="rId5" Type="http://schemas.openxmlformats.org/officeDocument/2006/relationships/image" Target="../media/image115.png"/><Relationship Id="rId15" Type="http://schemas.openxmlformats.org/officeDocument/2006/relationships/image" Target="../media/image120.png"/><Relationship Id="rId10" Type="http://schemas.openxmlformats.org/officeDocument/2006/relationships/image" Target="../media/image118.png"/><Relationship Id="rId19" Type="http://schemas.openxmlformats.org/officeDocument/2006/relationships/image" Target="../media/image124.png"/><Relationship Id="rId4" Type="http://schemas.openxmlformats.org/officeDocument/2006/relationships/image" Target="../media/image114.png"/><Relationship Id="rId9" Type="http://schemas.openxmlformats.org/officeDocument/2006/relationships/image" Target="../media/image910.png"/><Relationship Id="rId14" Type="http://schemas.openxmlformats.org/officeDocument/2006/relationships/image" Target="../media/image9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9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13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01470"/>
            <a:ext cx="12191999" cy="1476154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校徽+南京师范大学"/>
          <p:cNvPicPr>
            <a:picLocks noChangeAspect="1"/>
          </p:cNvPicPr>
          <p:nvPr/>
        </p:nvPicPr>
        <p:blipFill>
          <a:blip r:embed="rId3"/>
          <a:srcRect t="33231" b="38380"/>
          <a:stretch>
            <a:fillRect/>
          </a:stretch>
        </p:blipFill>
        <p:spPr>
          <a:xfrm>
            <a:off x="236443" y="329067"/>
            <a:ext cx="5167601" cy="10374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973" y="2443050"/>
            <a:ext cx="1198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200" b="1" dirty="0">
                <a:solidFill>
                  <a:schemeClr val="bg1"/>
                </a:solidFill>
                <a:ea typeface="MS PGothic" panose="020B0600070205080204" pitchFamily="34" charset="-128"/>
              </a:rPr>
              <a:t>Current status of 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anomalies in </a:t>
            </a:r>
            <a:r>
              <a:rPr lang="en-US" altLang="zh-CN" sz="3200" b="1" dirty="0" err="1">
                <a:solidFill>
                  <a:schemeClr val="bg1"/>
                </a:solidFill>
                <a:latin typeface="+mj-ea"/>
                <a:ea typeface="+mj-ea"/>
                <a:cs typeface="+mj-ea"/>
              </a:rPr>
              <a:t>semileptomic</a:t>
            </a:r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 B decays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D601522-5A53-468F-BF9D-79AB17C3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</a:t>
            </a:fld>
            <a:r>
              <a:rPr lang="en-US" altLang="zh-CN"/>
              <a:t>/43</a:t>
            </a:r>
            <a:endParaRPr lang="zh-CN" alt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07DD659-BE8C-DE21-9E10-6986BFD76606}"/>
              </a:ext>
            </a:extLst>
          </p:cNvPr>
          <p:cNvSpPr txBox="1">
            <a:spLocks noChangeArrowheads="1"/>
          </p:cNvSpPr>
          <p:nvPr/>
        </p:nvSpPr>
        <p:spPr>
          <a:xfrm>
            <a:off x="2523911" y="3829806"/>
            <a:ext cx="6408737" cy="787400"/>
          </a:xfrm>
          <a:prstGeom prst="rect">
            <a:avLst/>
          </a:prstGeom>
        </p:spPr>
        <p:txBody>
          <a:bodyPr vert="horz" lIns="90000" tIns="46800" rIns="90000" bIns="46800" rtlCol="0">
            <a:normAutofit fontScale="925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3600" b="1" dirty="0">
                <a:solidFill>
                  <a:srgbClr val="002060"/>
                </a:solidFill>
              </a:rPr>
              <a:t>肖振军，南京师范大学物科院</a:t>
            </a:r>
            <a:endParaRPr lang="en-US" altLang="zh-CN" sz="3600" b="1" dirty="0">
              <a:solidFill>
                <a:srgbClr val="002060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918AF4D-DDA1-7A99-B23C-89B697E3BC42}"/>
              </a:ext>
            </a:extLst>
          </p:cNvPr>
          <p:cNvSpPr txBox="1">
            <a:spLocks noChangeArrowheads="1"/>
          </p:cNvSpPr>
          <p:nvPr/>
        </p:nvSpPr>
        <p:spPr>
          <a:xfrm>
            <a:off x="3000139" y="5133916"/>
            <a:ext cx="5789633" cy="681998"/>
          </a:xfrm>
          <a:prstGeom prst="rect">
            <a:avLst/>
          </a:prstGeom>
        </p:spPr>
        <p:txBody>
          <a:bodyPr vert="horz" lIns="90000" tIns="46800" rIns="90000" bIns="46800" rtlCol="0">
            <a:normAutofit fontScale="32500" lnSpcReduction="20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9000" b="1" dirty="0">
                <a:solidFill>
                  <a:srgbClr val="002060"/>
                </a:solidFill>
                <a:latin typeface="+mn-ea"/>
              </a:rPr>
              <a:t>河南师范大学，</a:t>
            </a:r>
            <a:r>
              <a:rPr lang="en-US" altLang="zh-CN" sz="9000" b="1" dirty="0">
                <a:solidFill>
                  <a:srgbClr val="002060"/>
                </a:solidFill>
                <a:latin typeface="+mn-ea"/>
              </a:rPr>
              <a:t>2024.3.30</a:t>
            </a:r>
          </a:p>
          <a:p>
            <a:pPr>
              <a:buFontTx/>
              <a:buNone/>
            </a:pPr>
            <a:endParaRPr lang="en-US" altLang="zh-CN" sz="3600" b="1" dirty="0">
              <a:solidFill>
                <a:srgbClr val="6600FF"/>
              </a:solidFill>
            </a:endParaRPr>
          </a:p>
        </p:txBody>
      </p:sp>
      <p:pic>
        <p:nvPicPr>
          <p:cNvPr id="5" name="Picture 4" descr="仙林图书馆">
            <a:extLst>
              <a:ext uri="{FF2B5EF4-FFF2-40B4-BE49-F238E27FC236}">
                <a16:creationId xmlns:a16="http://schemas.microsoft.com/office/drawing/2014/main" id="{67A0B457-DE92-60B4-14C2-9DD398DA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66" y="0"/>
            <a:ext cx="4090333" cy="213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20E1DFA-15D4-31B6-5DE5-E8C739062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016" y="830096"/>
            <a:ext cx="6214975" cy="39204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9F77BD-F4FF-FBCF-2EA3-FCD4551F5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45" y="1225805"/>
            <a:ext cx="5476453" cy="1672554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R(D</a:t>
            </a:r>
            <a:r>
              <a:rPr kumimoji="1" lang="en-US" altLang="zh-TW" sz="2800" b="1" baseline="30000" dirty="0">
                <a:solidFill>
                  <a:schemeClr val="bg1"/>
                </a:solidFill>
                <a:ea typeface="MS PGothic" panose="020B0600070205080204" pitchFamily="34" charset="-128"/>
              </a:rPr>
              <a:t>(*)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 HFLAV averages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46" y="6245225"/>
            <a:ext cx="707254" cy="47625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10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E6FA5EF-B778-41E1-A14B-39711675A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28" y="828917"/>
            <a:ext cx="3746980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HFLAV new world averages: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915CBDB5-BFC4-17F8-52D2-E2A610714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298" y="2230518"/>
            <a:ext cx="1293340" cy="167255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E64EA88E-6D59-1551-345A-3370EDBF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42" y="3996737"/>
            <a:ext cx="4674391" cy="1200329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24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2400" b="1" dirty="0">
                <a:solidFill>
                  <a:srgbClr val="0070C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R(D) exceeds SM by 2.0</a:t>
            </a:r>
            <a:r>
              <a:rPr lang="el-GR" altLang="zh-CN" sz="2400" dirty="0">
                <a:solidFill>
                  <a:srgbClr val="C00000"/>
                </a:solidFill>
              </a:rPr>
              <a:t>σ</a:t>
            </a:r>
            <a:r>
              <a:rPr lang="en-US" altLang="zh-CN" sz="2400" dirty="0">
                <a:solidFill>
                  <a:srgbClr val="C00000"/>
                </a:solidFill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C00000"/>
                </a:solidFill>
              </a:rPr>
              <a:t>      R(D*)  exceeds SM by 2.2</a:t>
            </a:r>
            <a:r>
              <a:rPr lang="el-GR" altLang="zh-CN" sz="2400" dirty="0">
                <a:solidFill>
                  <a:srgbClr val="C00000"/>
                </a:solidFill>
              </a:rPr>
              <a:t>σ</a:t>
            </a:r>
            <a:r>
              <a:rPr lang="en-US" altLang="zh-CN" sz="2400" dirty="0">
                <a:solidFill>
                  <a:srgbClr val="C00000"/>
                </a:solidFill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C00000"/>
                </a:solidFill>
              </a:rPr>
              <a:t>      Total </a:t>
            </a:r>
            <a:r>
              <a:rPr lang="en-US" altLang="zh-CN" sz="2400" dirty="0" err="1">
                <a:solidFill>
                  <a:srgbClr val="C00000"/>
                </a:solidFill>
              </a:rPr>
              <a:t>tention</a:t>
            </a:r>
            <a:r>
              <a:rPr lang="en-US" altLang="zh-CN" sz="2400" dirty="0">
                <a:solidFill>
                  <a:srgbClr val="C00000"/>
                </a:solidFill>
              </a:rPr>
              <a:t> is 3.3</a:t>
            </a:r>
            <a:r>
              <a:rPr lang="el-GR" altLang="zh-CN" sz="2400" dirty="0">
                <a:solidFill>
                  <a:srgbClr val="C00000"/>
                </a:solidFill>
              </a:rPr>
              <a:t>σ</a:t>
            </a:r>
            <a:r>
              <a:rPr lang="en-US" altLang="zh-CN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</a:rPr>
              <a:t>wrt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SM !</a:t>
            </a:r>
            <a:endParaRPr kumimoji="1" lang="zh-CN" altLang="en-US" sz="2400" b="1" baseline="300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CE5A15C-08A9-706B-C257-B29BA14CB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404" y="5143268"/>
            <a:ext cx="9779376" cy="1429675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FA1902E9-6755-8683-13D1-7777227F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405" y="5390882"/>
            <a:ext cx="34243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HFLAV:</a:t>
            </a: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PRD 107 (2023) 052008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EA80230-2F71-8E96-A171-C0D44A48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092" y="1077209"/>
            <a:ext cx="171672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HFLAV, 2023</a:t>
            </a:r>
            <a:r>
              <a:rPr kumimoji="1" lang="en-US" altLang="zh-CN" sz="20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2056AF2-673A-7835-25D0-D0707575E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709" y="2993665"/>
            <a:ext cx="3508161" cy="775596"/>
          </a:xfrm>
          <a:prstGeom prst="rect">
            <a:avLst/>
          </a:prstGeom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EEC955E7-C014-58A4-549D-15B131CA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763" y="3307176"/>
            <a:ext cx="24894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128 (2022) 191803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6" name="Line 4">
            <a:extLst>
              <a:ext uri="{FF2B5EF4-FFF2-40B4-BE49-F238E27FC236}">
                <a16:creationId xmlns:a16="http://schemas.microsoft.com/office/drawing/2014/main" id="{FA44D51D-A026-7DB4-E09E-6BB53A04F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28" y="2887134"/>
            <a:ext cx="617702" cy="27838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54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HFLAV averages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：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SM</a:t>
            </a:r>
            <a:r>
              <a:rPr lang="zh-CN" altLang="en-US" sz="2800" b="1" dirty="0">
                <a:solidFill>
                  <a:prstClr val="white"/>
                </a:solidFill>
                <a:latin typeface="Arial"/>
                <a:ea typeface="微软雅黑"/>
              </a:rPr>
              <a:t> 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and</a:t>
            </a:r>
            <a:r>
              <a:rPr lang="zh-CN" altLang="en-US" sz="2800" b="1" dirty="0">
                <a:solidFill>
                  <a:prstClr val="white"/>
                </a:solidFill>
                <a:latin typeface="Arial"/>
                <a:ea typeface="微软雅黑"/>
              </a:rPr>
              <a:t> 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Exp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11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022F5F-55C6-9798-4138-471F73A2C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27" y="1553601"/>
            <a:ext cx="4724157" cy="51929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9FA3BE-46E9-A0C2-6484-31F4BE0C5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696" y="1595583"/>
            <a:ext cx="4205818" cy="5109002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AB987C1D-67EB-2672-AF7F-FE942B59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451" y="759236"/>
            <a:ext cx="3785933" cy="369332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 </a:t>
            </a:r>
            <a:r>
              <a:rPr kumimoji="1"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R(D) </a:t>
            </a:r>
            <a:r>
              <a:rPr kumimoji="1"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kumimoji="1"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R(D*) </a:t>
            </a:r>
            <a:r>
              <a:rPr kumimoji="1"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分别显示的结果！</a:t>
            </a:r>
            <a:endParaRPr kumimoji="1" lang="en-US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8115A707-DE3F-508B-EBAB-46569522C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6022" y="3311610"/>
            <a:ext cx="576648" cy="247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424815F8-44AC-36B3-F7A6-6D8173F0F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2067" y="3341903"/>
            <a:ext cx="1687490" cy="40011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0.284±0.012</a:t>
            </a: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9B528B95-19C9-C522-9A81-62DC641C01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0705" y="1428268"/>
            <a:ext cx="606411" cy="552143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44228CC-9281-6BAF-6943-670DD6C66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427" y="1553601"/>
            <a:ext cx="1243384" cy="7135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1BC9C1D-BAC2-F242-35DF-58A451930D74}"/>
                  </a:ext>
                </a:extLst>
              </p14:cNvPr>
              <p14:cNvContentPartPr/>
              <p14:nvPr/>
            </p14:nvContentPartPr>
            <p14:xfrm>
              <a:off x="518562" y="221948"/>
              <a:ext cx="1800" cy="3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1BC9C1D-BAC2-F242-35DF-58A451930D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922" y="213308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Line 4">
            <a:extLst>
              <a:ext uri="{FF2B5EF4-FFF2-40B4-BE49-F238E27FC236}">
                <a16:creationId xmlns:a16="http://schemas.microsoft.com/office/drawing/2014/main" id="{9EB08D03-10D8-F391-9B8C-3F4962A87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022" y="2986214"/>
            <a:ext cx="1219200" cy="2471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3589F048-652C-ECE3-DC57-6CCA1D890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5460" y="3632886"/>
            <a:ext cx="582140" cy="41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4">
            <a:extLst>
              <a:ext uri="{FF2B5EF4-FFF2-40B4-BE49-F238E27FC236}">
                <a16:creationId xmlns:a16="http://schemas.microsoft.com/office/drawing/2014/main" id="{A16DDB76-2901-4BFA-060D-347F5486D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6930" y="3378379"/>
            <a:ext cx="1219200" cy="2471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46D026C-C8C4-BD45-0EFD-42D06F69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672" y="2978269"/>
            <a:ext cx="1687490" cy="40011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0.357±0.029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91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exp data used by HFLAV in their world average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12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584330-B43F-D33D-9AAA-5ED54BC4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80" y="1860215"/>
            <a:ext cx="11401167" cy="4886353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147B19F-3A61-250B-09DE-CBFB68AA2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32" y="795962"/>
            <a:ext cx="1125271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2000" dirty="0">
                <a:solidFill>
                  <a:srgbClr val="FF0066"/>
                </a:solidFill>
                <a:latin typeface="Arial" charset="0"/>
              </a:rPr>
              <a:t>◆ </a:t>
            </a:r>
            <a:r>
              <a:rPr kumimoji="1" lang="en-US" altLang="zh-CN" sz="20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These exp measurements are used in HFLAV’s  world average in the summer of 2023 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More measurements will be collected by the future </a:t>
            </a:r>
            <a:r>
              <a:rPr lang="en-US" altLang="zh-CN" sz="2000" dirty="0" err="1">
                <a:solidFill>
                  <a:srgbClr val="0070C0"/>
                </a:solidFill>
              </a:rPr>
              <a:t>LHCb</a:t>
            </a:r>
            <a:r>
              <a:rPr lang="en-US" altLang="zh-CN" sz="2000" dirty="0">
                <a:solidFill>
                  <a:srgbClr val="0070C0"/>
                </a:solidFill>
              </a:rPr>
              <a:t> and Belle-II experiments !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A4A5D4-7AC5-D1C5-FCEC-43DED605E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162" y="1497366"/>
            <a:ext cx="8386285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6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600" b="1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https://hflav-eos.web.cern.ch/hflav-eos/semi/summer23/html/RDsDsstar/RDRDs.html</a:t>
            </a:r>
            <a:endParaRPr kumimoji="1" lang="zh-CN" altLang="en-US" sz="16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F0B08F-FB92-399C-528F-87F2F8653AD1}"/>
              </a:ext>
            </a:extLst>
          </p:cNvPr>
          <p:cNvSpPr txBox="1"/>
          <p:nvPr/>
        </p:nvSpPr>
        <p:spPr>
          <a:xfrm>
            <a:off x="631914" y="5326447"/>
            <a:ext cx="477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493AD6-5070-2BB2-289A-E0B38E363CD8}"/>
              </a:ext>
            </a:extLst>
          </p:cNvPr>
          <p:cNvSpPr txBox="1"/>
          <p:nvPr/>
        </p:nvSpPr>
        <p:spPr>
          <a:xfrm>
            <a:off x="8968605" y="4488536"/>
            <a:ext cx="2613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600" dirty="0">
                <a:solidFill>
                  <a:srgbClr val="FF0066"/>
                </a:solidFill>
                <a:latin typeface="Arial" charset="0"/>
              </a:rPr>
              <a:t>PRL 131(2023) 111802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79066F5-2EE3-8966-B75F-DDF555658D13}"/>
              </a:ext>
            </a:extLst>
          </p:cNvPr>
          <p:cNvSpPr txBox="1"/>
          <p:nvPr/>
        </p:nvSpPr>
        <p:spPr>
          <a:xfrm>
            <a:off x="8935653" y="4893780"/>
            <a:ext cx="2613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600" dirty="0">
                <a:solidFill>
                  <a:srgbClr val="FF0066"/>
                </a:solidFill>
                <a:latin typeface="Arial" charset="0"/>
              </a:rPr>
              <a:t>PRD 108(2023) 012018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2CEEABE-82A9-BD45-5CCF-4A99C8203FD8}"/>
              </a:ext>
            </a:extLst>
          </p:cNvPr>
          <p:cNvSpPr txBox="1"/>
          <p:nvPr/>
        </p:nvSpPr>
        <p:spPr>
          <a:xfrm>
            <a:off x="9232042" y="5288464"/>
            <a:ext cx="23256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66"/>
                </a:solidFill>
                <a:latin typeface="Arial" charset="0"/>
              </a:rPr>
              <a:t>◆ </a:t>
            </a:r>
            <a:r>
              <a:rPr lang="en-US" altLang="zh-CN" sz="1600" dirty="0">
                <a:solidFill>
                  <a:srgbClr val="FF0066"/>
                </a:solidFill>
                <a:latin typeface="Arial" charset="0"/>
              </a:rPr>
              <a:t>2401.02840[hep-ex]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51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new SM predictions used by HFLAV in their WA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13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147B19F-3A61-250B-09DE-CBFB68AA2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32" y="795962"/>
            <a:ext cx="1125271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 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The new calculations based</a:t>
            </a:r>
            <a:r>
              <a:rPr kumimoji="1" lang="zh-CN" altLang="en-US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on</a:t>
            </a:r>
            <a:r>
              <a:rPr kumimoji="1" lang="zh-CN" altLang="en-US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the</a:t>
            </a:r>
            <a:r>
              <a:rPr kumimoji="1" lang="zh-CN" altLang="en-US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HQET</a:t>
            </a:r>
            <a:r>
              <a:rPr kumimoji="1" lang="zh-CN" altLang="en-US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and/or</a:t>
            </a:r>
            <a:r>
              <a:rPr kumimoji="1" lang="zh-CN" altLang="en-US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Lattice</a:t>
            </a:r>
            <a:r>
              <a:rPr kumimoji="1" lang="zh-CN" altLang="en-US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QCD: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    (1) All results are in good agreement with each other, and with old predictions !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    (2) There  are some inconsistencies for the form factors of B to D or D* transitions !</a:t>
            </a:r>
            <a:endParaRPr kumimoji="1" lang="zh-CN" altLang="en-US" sz="18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7D44E2-78DF-3BCB-46F0-78FCA6177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996291"/>
            <a:ext cx="12192000" cy="3910239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185F447-E930-A89F-7C03-A425D1537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352" y="5906530"/>
            <a:ext cx="6656173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SB 60(2015)2009; </a:t>
            </a:r>
            <a:r>
              <a:rPr kumimoji="1" lang="en-US" altLang="zh-CN" sz="1800" b="1" dirty="0">
                <a:solidFill>
                  <a:srgbClr val="3333CC"/>
                </a:solidFill>
                <a:ea typeface="楷体_GB2312" pitchFamily="49" charset="-122"/>
              </a:rPr>
              <a:t>PQCD+LQCD: 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0.337±0.038 | 0.269±0.021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01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05360020-B453-85A0-9EF8-CB79CD48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032" y="1909206"/>
            <a:ext cx="9152237" cy="64633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2. </a:t>
            </a:r>
            <a:r>
              <a:rPr kumimoji="1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Possible NP Interp. For 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R(D</a:t>
            </a:r>
            <a:r>
              <a:rPr kumimoji="1" lang="en-US" altLang="zh-TW" sz="36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(*)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) </a:t>
            </a:r>
            <a:r>
              <a:rPr kumimoji="1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anomalies</a:t>
            </a:r>
            <a:endParaRPr kumimoji="1" lang="zh-CN" altLang="en-US" sz="4000" dirty="0">
              <a:solidFill>
                <a:srgbClr val="FF0000"/>
              </a:solidFill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7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4A55FEE-89A1-47ED-8822-3D110DD9B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291" y="2938133"/>
            <a:ext cx="4548941" cy="3391591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2. Possible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</a:t>
            </a:r>
            <a:r>
              <a:rPr kumimoji="1" lang="en-US" altLang="zh-CN" sz="2800" b="1" dirty="0">
                <a:solidFill>
                  <a:schemeClr val="bg1"/>
                </a:solidFill>
                <a:ea typeface="楷体_GB2312" pitchFamily="49" charset="-122"/>
              </a:rPr>
              <a:t>NP </a:t>
            </a:r>
            <a:r>
              <a:rPr kumimoji="1" lang="en-US" altLang="zh-CN" sz="2800" b="1" dirty="0" err="1">
                <a:solidFill>
                  <a:schemeClr val="bg1"/>
                </a:solidFill>
                <a:ea typeface="楷体_GB2312" pitchFamily="49" charset="-122"/>
              </a:rPr>
              <a:t>interp</a:t>
            </a:r>
            <a:r>
              <a:rPr kumimoji="1" lang="en-US" altLang="zh-CN" sz="2800" b="1" dirty="0">
                <a:solidFill>
                  <a:schemeClr val="bg1"/>
                </a:solidFill>
                <a:ea typeface="楷体_GB2312" pitchFamily="49" charset="-122"/>
              </a:rPr>
              <a:t>  for 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R(D</a:t>
            </a:r>
            <a:r>
              <a:rPr kumimoji="1" lang="en-US" altLang="zh-TW" sz="2800" b="1" baseline="30000" dirty="0">
                <a:solidFill>
                  <a:schemeClr val="bg1"/>
                </a:solidFill>
                <a:ea typeface="MS PGothic" panose="020B0600070205080204" pitchFamily="34" charset="-128"/>
              </a:rPr>
              <a:t>(*)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) </a:t>
            </a:r>
            <a:r>
              <a:rPr kumimoji="1" lang="en-US" altLang="zh-CN" sz="2800" b="1" dirty="0">
                <a:solidFill>
                  <a:schemeClr val="bg1"/>
                </a:solidFill>
                <a:ea typeface="楷体_GB2312" pitchFamily="49" charset="-122"/>
              </a:rPr>
              <a:t>anomalies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46" y="6245225"/>
            <a:ext cx="707254" cy="47625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15</a:t>
            </a:fld>
            <a:r>
              <a:rPr lang="en-US" altLang="zh-CN"/>
              <a:t>/43</a:t>
            </a:r>
            <a:endParaRPr lang="zh-CN" alt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BC45428-72A2-F923-9E66-CA67F560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23" y="804109"/>
            <a:ext cx="5300430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These B anomalies may be the hints for NP !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C7A117B-F384-C827-59D4-75C53DE8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23" y="1283621"/>
            <a:ext cx="5300430" cy="646331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M</a:t>
            </a:r>
            <a:r>
              <a:rPr lang="en-US" altLang="zh-CN" sz="1800" dirty="0">
                <a:solidFill>
                  <a:srgbClr val="0070C0"/>
                </a:solidFill>
              </a:rPr>
              <a:t>any NP models are proposed to interpret such anomalies !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FEF9C7BF-F385-F61E-C8F9-E7B3DFC9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282" y="2607486"/>
            <a:ext cx="371029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 err="1">
                <a:solidFill>
                  <a:srgbClr val="6600FF"/>
                </a:solidFill>
                <a:latin typeface="+mj-lt"/>
                <a:ea typeface="楷体_GB2312" pitchFamily="49" charset="-122"/>
              </a:rPr>
              <a:t>BaBar</a:t>
            </a: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,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109 (2012) 101802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ED706D8-2720-8CA8-243C-34347F896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23" y="2060970"/>
            <a:ext cx="4894930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---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kumimoji="1" lang="en-US" altLang="zh-CN" sz="1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Leptoquarks, Z’ and W’ models,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---</a:t>
            </a:r>
            <a:r>
              <a:rPr lang="zh-CN" altLang="en-US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zh-CN" sz="1800" b="1" dirty="0">
                <a:solidFill>
                  <a:srgbClr val="3333CC"/>
                </a:solidFill>
                <a:latin typeface="Arial" charset="0"/>
              </a:rPr>
              <a:t>Multi-Higgs models, SUSY, RPV, … </a:t>
            </a:r>
            <a:r>
              <a:rPr lang="en-US" altLang="zh-CN" sz="1800" b="1" dirty="0" err="1">
                <a:solidFill>
                  <a:srgbClr val="3333CC"/>
                </a:solidFill>
                <a:latin typeface="Arial" charset="0"/>
              </a:rPr>
              <a:t>etc</a:t>
            </a:r>
            <a:r>
              <a:rPr kumimoji="1" lang="en-US" altLang="zh-CN" sz="1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  </a:t>
            </a:r>
            <a:r>
              <a:rPr kumimoji="1" lang="en-US" altLang="zh-CN" sz="1800" dirty="0">
                <a:solidFill>
                  <a:srgbClr val="3333CC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800" dirty="0">
              <a:solidFill>
                <a:srgbClr val="3333CC"/>
              </a:solidFill>
              <a:latin typeface="+mn-lt"/>
              <a:ea typeface="楷体_GB2312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>
                <a:extLst>
                  <a:ext uri="{FF2B5EF4-FFF2-40B4-BE49-F238E27FC236}">
                    <a16:creationId xmlns:a16="http://schemas.microsoft.com/office/drawing/2014/main" id="{767A7700-8B04-AFED-E887-4B2F77E1FB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423" y="3069151"/>
                <a:ext cx="7085868" cy="3385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kumimoji="1" lang="en-US" altLang="zh-CN" sz="2400" b="1" dirty="0">
                    <a:solidFill>
                      <a:srgbClr val="6600FF"/>
                    </a:solidFill>
                    <a:latin typeface="+mj-lt"/>
                    <a:ea typeface="楷体_GB2312" pitchFamily="49" charset="-122"/>
                  </a:rPr>
                  <a:t> </a:t>
                </a:r>
                <a:r>
                  <a:rPr kumimoji="1" lang="en-US" altLang="zh-TW" sz="2400" dirty="0">
                    <a:solidFill>
                      <a:srgbClr val="FF0000"/>
                    </a:solidFill>
                    <a:highlight>
                      <a:srgbClr val="FFFFFF"/>
                    </a:highlight>
                    <a:ea typeface="MS PGothic" charset="-128"/>
                  </a:rPr>
                  <a:t>For details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highlight>
                      <a:srgbClr val="FFFFFF"/>
                    </a:highlight>
                    <a:ea typeface="MS PGothic" charset="-128"/>
                  </a:rPr>
                  <a:t>about 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solidFill>
                              <a:srgbClr val="FF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MS PGothic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rgbClr val="FF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MS PGothic" charset="-128"/>
                          </a:rPr>
                          <m:t>D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MS PGothic" charset="-128"/>
                          </a:rPr>
                          <m:t>(∗)</m:t>
                        </m:r>
                      </m:sup>
                    </m:sSup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  <a:highlight>
                      <a:srgbClr val="FFFFFF"/>
                    </a:highlight>
                    <a:ea typeface="MS PGothic" charset="-128"/>
                  </a:rPr>
                  <a:t>) anomalies,</a:t>
                </a:r>
                <a:r>
                  <a:rPr kumimoji="1" lang="en-US" altLang="zh-TW" sz="2400" dirty="0">
                    <a:solidFill>
                      <a:srgbClr val="FF0000"/>
                    </a:solidFill>
                    <a:highlight>
                      <a:srgbClr val="FFFFFF"/>
                    </a:highlight>
                    <a:ea typeface="MS PGothic" charset="-128"/>
                  </a:rPr>
                  <a:t> see: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---</a:t>
                </a:r>
                <a:r>
                  <a:rPr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  <a:r>
                  <a:rPr kumimoji="1" lang="en-US" altLang="zh-CN" sz="1800" b="1" dirty="0" err="1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B.A.Stefanek</a:t>
                </a: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talk given at BFA-IV,  Barcelona, 2023.04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---</a:t>
                </a:r>
                <a:r>
                  <a:rPr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  <a:r>
                  <a:rPr lang="en-US" altLang="zh-CN" sz="1800" b="1" dirty="0" err="1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C.Parks</a:t>
                </a:r>
                <a:r>
                  <a:rPr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FP at the start of new era, YETI, Duram, 2023.08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---</a:t>
                </a:r>
                <a:r>
                  <a:rPr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  <a:r>
                  <a:rPr kumimoji="1" lang="zh-CN" altLang="en-US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吕才典</a:t>
                </a: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NP in                   and … , IHEP, 2023.04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---</a:t>
                </a:r>
                <a:r>
                  <a:rPr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  <a:r>
                  <a:rPr lang="zh-CN" altLang="en-US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何吉波</a:t>
                </a:r>
                <a:r>
                  <a:rPr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</a:t>
                </a:r>
                <a:r>
                  <a:rPr lang="en-US" altLang="zh-CN" sz="1800" b="1" dirty="0" err="1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LHCb</a:t>
                </a:r>
                <a:r>
                  <a:rPr lang="zh-CN" altLang="en-US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上味物理的反常</a:t>
                </a:r>
                <a:r>
                  <a:rPr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HFCPV-2022</a:t>
                </a:r>
                <a:r>
                  <a:rPr lang="zh-CN" altLang="en-US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，</a:t>
                </a:r>
                <a:r>
                  <a:rPr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2022.12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---</a:t>
                </a:r>
                <a:r>
                  <a:rPr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  <a:r>
                  <a:rPr kumimoji="1"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何小刚，</a:t>
                </a:r>
                <a:r>
                  <a:rPr kumimoji="1" lang="en-US" altLang="zh-CN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B physics anomalies 2019;  FPCPV-2019</a:t>
                </a:r>
                <a:r>
                  <a:rPr kumimoji="1"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，</a:t>
                </a:r>
                <a:r>
                  <a:rPr kumimoji="1" lang="en-US" altLang="zh-CN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2019.07 </a:t>
                </a: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---</a:t>
                </a:r>
                <a:r>
                  <a:rPr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  <a:r>
                  <a:rPr lang="en-US" altLang="zh-CN" sz="1800" b="1" dirty="0" err="1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S.Klavor</a:t>
                </a:r>
                <a:r>
                  <a:rPr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SL b-hadron decays in </a:t>
                </a:r>
                <a:r>
                  <a:rPr lang="en-US" altLang="zh-CN" sz="1800" b="1" dirty="0" err="1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LHCb</a:t>
                </a:r>
                <a:r>
                  <a:rPr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FPCP2023</a:t>
                </a:r>
                <a:r>
                  <a:rPr lang="zh-CN" altLang="en-US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，</a:t>
                </a:r>
                <a:r>
                  <a:rPr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Lyon</a:t>
                </a:r>
              </a:p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kumimoji="1"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---</a:t>
                </a:r>
                <a:r>
                  <a:rPr lang="zh-CN" altLang="en-US" sz="1800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</a:t>
                </a:r>
                <a:r>
                  <a:rPr lang="en-US" altLang="zh-CN" sz="1800" b="1" dirty="0" err="1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F.Bernlochner</a:t>
                </a:r>
                <a:r>
                  <a:rPr lang="en-US" altLang="zh-CN" sz="1800" b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Recent SL results, Belle-II-TALK-CONF-2023-066</a:t>
                </a:r>
                <a:r>
                  <a:rPr kumimoji="1" lang="en-US" altLang="zh-CN" sz="1800" b="1" dirty="0">
                    <a:solidFill>
                      <a:srgbClr val="3333CC"/>
                    </a:solidFill>
                    <a:latin typeface="+mj-lt"/>
                    <a:ea typeface="楷体_GB2312" pitchFamily="49" charset="-122"/>
                  </a:rPr>
                  <a:t> </a:t>
                </a:r>
                <a:r>
                  <a:rPr kumimoji="1" lang="en-US" altLang="zh-CN" sz="1800" dirty="0">
                    <a:solidFill>
                      <a:srgbClr val="3333CC"/>
                    </a:solidFill>
                    <a:latin typeface="+mn-lt"/>
                    <a:ea typeface="楷体_GB2312" pitchFamily="49" charset="-122"/>
                  </a:rPr>
                  <a:t> </a:t>
                </a:r>
                <a:endParaRPr kumimoji="1" lang="zh-CN" altLang="en-US" sz="1800" dirty="0">
                  <a:solidFill>
                    <a:srgbClr val="3333CC"/>
                  </a:solidFill>
                  <a:latin typeface="+mn-lt"/>
                  <a:ea typeface="楷体_GB2312" pitchFamily="49" charset="-122"/>
                </a:endParaRPr>
              </a:p>
            </p:txBody>
          </p:sp>
        </mc:Choice>
        <mc:Fallback xmlns="">
          <p:sp>
            <p:nvSpPr>
              <p:cNvPr id="14" name="Text Box 3">
                <a:extLst>
                  <a:ext uri="{FF2B5EF4-FFF2-40B4-BE49-F238E27FC236}">
                    <a16:creationId xmlns:a16="http://schemas.microsoft.com/office/drawing/2014/main" id="{767A7700-8B04-AFED-E887-4B2F77E1F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423" y="3069151"/>
                <a:ext cx="7085868" cy="3385479"/>
              </a:xfrm>
              <a:prstGeom prst="rect">
                <a:avLst/>
              </a:prstGeom>
              <a:blipFill>
                <a:blip r:embed="rId5"/>
                <a:stretch>
                  <a:fillRect l="-688" t="-899" r="-688" b="-17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AF576E44-ABC2-56D1-4154-7697BFEEB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721" y="4435007"/>
            <a:ext cx="955944" cy="2935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9F3F1A4-D9FB-9887-5F39-FD0782FC4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589" y="821488"/>
            <a:ext cx="4825184" cy="1556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4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05360020-B453-85A0-9EF8-CB79CD48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499" y="1909206"/>
            <a:ext cx="8254312" cy="64633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3600" kern="0" dirty="0">
                <a:solidFill>
                  <a:srgbClr val="FF0000"/>
                </a:solidFill>
                <a:latin typeface="Arial"/>
                <a:ea typeface="MS PGothic" charset="-128"/>
              </a:rPr>
              <a:t>3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. R(D</a:t>
            </a:r>
            <a:r>
              <a:rPr kumimoji="1" lang="en-US" altLang="zh-TW" sz="36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(*)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) </a:t>
            </a:r>
            <a:r>
              <a:rPr kumimoji="1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anomalies</a:t>
            </a:r>
            <a:r>
              <a:rPr kumimoji="1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，</a:t>
            </a:r>
            <a:r>
              <a:rPr kumimoji="1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the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PQCD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interp</a:t>
            </a:r>
            <a:r>
              <a:rPr lang="en-US" altLang="zh-CN" dirty="0">
                <a:solidFill>
                  <a:srgbClr val="FF0000"/>
                </a:solidFill>
                <a:latin typeface="Arial"/>
                <a:ea typeface="微软雅黑"/>
              </a:rPr>
              <a:t>.</a:t>
            </a:r>
            <a:endParaRPr kumimoji="1" lang="zh-CN" altLang="en-US" sz="4000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D43400A-E071-842F-D46C-7D90ADE6E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733" y="3028435"/>
            <a:ext cx="6666728" cy="1169551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Point</a:t>
            </a:r>
            <a:r>
              <a:rPr kumimoji="1" lang="en-US" altLang="zh-CN" sz="20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B-&gt; </a:t>
            </a:r>
            <a:r>
              <a:rPr kumimoji="1" lang="en-US" altLang="zh-TW" sz="200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D</a:t>
            </a:r>
            <a:r>
              <a:rPr kumimoji="1" lang="en-US" altLang="zh-TW" sz="200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(*)</a:t>
            </a:r>
            <a:r>
              <a:rPr kumimoji="1" lang="en-US" altLang="zh-TW" sz="2000" kern="0" dirty="0">
                <a:solidFill>
                  <a:srgbClr val="3333CC"/>
                </a:solidFill>
                <a:latin typeface="Arial"/>
                <a:ea typeface="MS PGothic" charset="-128"/>
              </a:rPr>
              <a:t> </a:t>
            </a:r>
            <a:r>
              <a:rPr kumimoji="1" lang="zh-CN" altLang="en-US" sz="2000" kern="0" dirty="0">
                <a:solidFill>
                  <a:srgbClr val="3333CC"/>
                </a:solidFill>
                <a:latin typeface="Arial"/>
                <a:ea typeface="MS PGothic" charset="-128"/>
              </a:rPr>
              <a:t>跃迁形状因子</a:t>
            </a:r>
            <a:r>
              <a:rPr kumimoji="1" lang="en-US" altLang="zh-CN" sz="2000" kern="0" dirty="0">
                <a:solidFill>
                  <a:srgbClr val="FF0000"/>
                </a:solidFill>
                <a:latin typeface="Arial"/>
                <a:ea typeface="MS PGothic" charset="-128"/>
              </a:rPr>
              <a:t>F(</a:t>
            </a:r>
            <a:r>
              <a:rPr kumimoji="1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 q</a:t>
            </a:r>
            <a:r>
              <a:rPr kumimoji="1" lang="en-US" altLang="zh-TW" sz="20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2 </a:t>
            </a:r>
            <a:r>
              <a:rPr kumimoji="1" lang="en-US" altLang="zh-CN" sz="2000" kern="0" dirty="0">
                <a:solidFill>
                  <a:srgbClr val="FF0000"/>
                </a:solidFill>
                <a:latin typeface="Arial"/>
                <a:ea typeface="MS PGothic" charset="-128"/>
              </a:rPr>
              <a:t>)</a:t>
            </a:r>
            <a:r>
              <a:rPr kumimoji="1" lang="zh-CN" altLang="en-US" sz="2000" kern="0" dirty="0">
                <a:solidFill>
                  <a:srgbClr val="3333CC"/>
                </a:solidFill>
                <a:latin typeface="Arial"/>
                <a:ea typeface="MS PGothic" charset="-128"/>
              </a:rPr>
              <a:t>在</a:t>
            </a:r>
            <a:r>
              <a:rPr kumimoji="1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q</a:t>
            </a:r>
            <a:r>
              <a:rPr kumimoji="1" lang="en-US" altLang="zh-TW" sz="20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2</a:t>
            </a:r>
            <a:r>
              <a:rPr kumimoji="1" lang="zh-CN" altLang="en-US" sz="2000" kern="0" dirty="0">
                <a:solidFill>
                  <a:srgbClr val="3333CC"/>
                </a:solidFill>
                <a:latin typeface="Arial"/>
                <a:ea typeface="MS PGothic" charset="-128"/>
              </a:rPr>
              <a:t>端点处的取值，及其在整个</a:t>
            </a:r>
            <a:r>
              <a:rPr kumimoji="1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q</a:t>
            </a:r>
            <a:r>
              <a:rPr kumimoji="1" lang="en-US" altLang="zh-TW" sz="20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2</a:t>
            </a:r>
            <a:r>
              <a:rPr kumimoji="1" lang="zh-CN" altLang="en-US" sz="2000" kern="0" dirty="0">
                <a:solidFill>
                  <a:srgbClr val="3333CC"/>
                </a:solidFill>
                <a:latin typeface="Arial"/>
                <a:ea typeface="MS PGothic" charset="-128"/>
              </a:rPr>
              <a:t>变化区间</a:t>
            </a:r>
            <a:r>
              <a:rPr kumimoji="1" lang="zh-CN" altLang="en-US" sz="20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kumimoji="1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q</a:t>
            </a:r>
            <a:r>
              <a:rPr kumimoji="1" lang="en-US" altLang="zh-TW" sz="20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2 </a:t>
            </a:r>
            <a:r>
              <a:rPr kumimoji="1" lang="zh-CN" altLang="en-US" sz="20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的演化。</a:t>
            </a:r>
            <a:endParaRPr kumimoji="1" lang="en-US" altLang="zh-CN" sz="2000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我们尝试使用</a:t>
            </a:r>
            <a:r>
              <a:rPr kumimoji="1" lang="en-US" altLang="zh-CN" sz="20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PQCD</a:t>
            </a:r>
            <a:r>
              <a:rPr kumimoji="1" lang="zh-CN" altLang="en-US" sz="20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因子化方法计算 </a:t>
            </a:r>
            <a:r>
              <a:rPr kumimoji="1" lang="en-US" altLang="zh-CN" sz="2000" kern="0" dirty="0">
                <a:solidFill>
                  <a:srgbClr val="FF0000"/>
                </a:solidFill>
                <a:latin typeface="Arial"/>
                <a:ea typeface="MS PGothic" charset="-128"/>
              </a:rPr>
              <a:t>F(</a:t>
            </a:r>
            <a:r>
              <a:rPr kumimoji="1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 q</a:t>
            </a:r>
            <a:r>
              <a:rPr kumimoji="1" lang="en-US" altLang="zh-TW" sz="20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2 </a:t>
            </a:r>
            <a:r>
              <a:rPr kumimoji="1" lang="en-US" altLang="zh-CN" sz="2000" kern="0" dirty="0">
                <a:solidFill>
                  <a:srgbClr val="FF0000"/>
                </a:solidFill>
                <a:latin typeface="Arial"/>
                <a:ea typeface="MS PGothic" charset="-128"/>
              </a:rPr>
              <a:t>)</a:t>
            </a:r>
            <a:r>
              <a:rPr kumimoji="1" lang="zh-CN" altLang="en-US" sz="20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！</a:t>
            </a:r>
            <a:endParaRPr kumimoji="1" lang="en-US" altLang="zh-CN" sz="2000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930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0E6DE6-C783-C4F7-F8F6-E4046E229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1323"/>
            <a:ext cx="8921809" cy="3440152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</a:t>
            </a:r>
            <a:r>
              <a:rPr kumimoji="1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R(D</a:t>
            </a:r>
            <a:r>
              <a:rPr kumimoji="1" lang="en-US" altLang="zh-TW" sz="32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(*)</a:t>
            </a:r>
            <a:r>
              <a:rPr kumimoji="1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) </a:t>
            </a:r>
            <a:r>
              <a:rPr kumimoji="1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anomalies</a:t>
            </a:r>
            <a:r>
              <a:rPr kumimoji="1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PQCD interpretation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17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76F08E02-040E-BFFB-B429-655E7D04B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5" y="3281323"/>
            <a:ext cx="4560694" cy="172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1FA9B398-493B-15BD-ECD7-6724CEB6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795962"/>
            <a:ext cx="4203389" cy="1862048"/>
          </a:xfrm>
          <a:prstGeom prst="rect">
            <a:avLst/>
          </a:prstGeom>
          <a:solidFill>
            <a:srgbClr val="EEFDA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eaLnBrk="1" hangingPunct="1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rgbClr val="FF0066"/>
                </a:solidFill>
                <a:latin typeface="Arial" charset="0"/>
              </a:rPr>
              <a:t>◆ </a:t>
            </a:r>
            <a:r>
              <a:rPr kumimoji="1" lang="en-US" altLang="zh-CN" sz="2000" dirty="0">
                <a:solidFill>
                  <a:srgbClr val="6600FF"/>
                </a:solidFill>
                <a:latin typeface="+mn-lt"/>
                <a:ea typeface="楷体_GB2312" pitchFamily="49" charset="-122"/>
              </a:rPr>
              <a:t> </a:t>
            </a:r>
            <a:r>
              <a:rPr kumimoji="1" lang="en-US" altLang="zh-CN" dirty="0">
                <a:solidFill>
                  <a:srgbClr val="6600FF"/>
                </a:solidFill>
                <a:latin typeface="+mn-lt"/>
                <a:ea typeface="楷体_GB2312" pitchFamily="49" charset="-122"/>
              </a:rPr>
              <a:t>Y.Y. Fan, W.F. Wang, S. Cheng, and Z.J. Xiao </a:t>
            </a:r>
          </a:p>
          <a:p>
            <a:pPr marL="381000" indent="-381000" eaLnBrk="1" hangingPunct="1">
              <a:spcBef>
                <a:spcPct val="50000"/>
              </a:spcBef>
              <a:defRPr/>
            </a:pPr>
            <a:r>
              <a:rPr kumimoji="1" lang="en-US" altLang="zh-CN" dirty="0">
                <a:solidFill>
                  <a:srgbClr val="6600FF"/>
                </a:solidFill>
                <a:latin typeface="+mn-lt"/>
                <a:ea typeface="楷体_GB2312" pitchFamily="49" charset="-122"/>
              </a:rPr>
              <a:t>       CSB 59 (2014) 125; 1301.6246 </a:t>
            </a:r>
          </a:p>
          <a:p>
            <a:pPr marL="381000" indent="-381000" eaLnBrk="1" hangingPunct="1">
              <a:spcBef>
                <a:spcPct val="50000"/>
              </a:spcBef>
              <a:defRPr/>
            </a:pPr>
            <a:r>
              <a:rPr lang="zh-CN" altLang="en-US" sz="2000" dirty="0">
                <a:latin typeface="Arial" charset="0"/>
              </a:rPr>
              <a:t>◆</a:t>
            </a:r>
            <a:r>
              <a:rPr kumimoji="1" lang="en-US" altLang="zh-CN" sz="2000" dirty="0">
                <a:latin typeface="+mn-lt"/>
                <a:ea typeface="楷体_GB2312" pitchFamily="49" charset="-122"/>
              </a:rPr>
              <a:t>  </a:t>
            </a:r>
            <a:r>
              <a:rPr kumimoji="1" lang="en-US" altLang="zh-CN" sz="2000" dirty="0">
                <a:ea typeface="楷体_GB2312" pitchFamily="49" charset="-122"/>
              </a:rPr>
              <a:t>The </a:t>
            </a:r>
            <a:r>
              <a:rPr kumimoji="1" lang="en-US" altLang="zh-CN" sz="2000" dirty="0">
                <a:latin typeface="+mn-lt"/>
                <a:ea typeface="楷体_GB2312" pitchFamily="49" charset="-122"/>
              </a:rPr>
              <a:t>SM interpretation for </a:t>
            </a:r>
            <a:r>
              <a:rPr kumimoji="1" lang="en-US" altLang="zh-CN" sz="2000" dirty="0" err="1">
                <a:latin typeface="+mn-lt"/>
                <a:ea typeface="楷体_GB2312" pitchFamily="49" charset="-122"/>
              </a:rPr>
              <a:t>BaBar’s</a:t>
            </a:r>
            <a:r>
              <a:rPr kumimoji="1" lang="en-US" altLang="zh-CN" sz="2000" dirty="0">
                <a:latin typeface="+mn-lt"/>
                <a:ea typeface="楷体_GB2312" pitchFamily="49" charset="-122"/>
              </a:rPr>
              <a:t> anomaly ! </a:t>
            </a:r>
            <a:r>
              <a:rPr kumimoji="1" lang="en-US" altLang="zh-CN" sz="2000" dirty="0">
                <a:solidFill>
                  <a:srgbClr val="6600FF"/>
                </a:solidFill>
                <a:latin typeface="+mn-lt"/>
                <a:ea typeface="楷体_GB2312" pitchFamily="49" charset="-122"/>
              </a:rPr>
              <a:t>       </a:t>
            </a:r>
            <a:endParaRPr kumimoji="1" lang="zh-CN" altLang="en-US" sz="2000" dirty="0">
              <a:solidFill>
                <a:srgbClr val="6600FF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42B5CB1-77D4-5630-0EC4-66DECDFF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65" y="1227087"/>
            <a:ext cx="738812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C435BF3B-097B-B24F-B284-7FB58D17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90208"/>
            <a:ext cx="55707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衰变分支比：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</a:rPr>
              <a:t>PQCD vs  HQET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4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947" y="119670"/>
            <a:ext cx="976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kern="0" dirty="0">
                <a:solidFill>
                  <a:schemeClr val="bg1"/>
                </a:solidFill>
                <a:latin typeface="Arial"/>
                <a:ea typeface="MS PGothic" charset="-128"/>
              </a:rPr>
              <a:t>3</a:t>
            </a:r>
            <a:r>
              <a:rPr kumimoji="1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  R(D</a:t>
            </a:r>
            <a:r>
              <a:rPr kumimoji="1" lang="en-US" altLang="zh-TW" sz="32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(*)</a:t>
            </a:r>
            <a:r>
              <a:rPr kumimoji="1" lang="en-US" altLang="zh-TW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) </a:t>
            </a:r>
            <a:r>
              <a:rPr kumimoji="1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anomalies</a:t>
            </a:r>
            <a:r>
              <a:rPr kumimoji="1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PQCD interpretation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18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C5685E-53EB-D99B-E92C-9D98A87BF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955268"/>
            <a:ext cx="12134850" cy="3152775"/>
          </a:xfrm>
          <a:prstGeom prst="rect">
            <a:avLst/>
          </a:prstGeom>
        </p:spPr>
      </p:pic>
      <p:sp>
        <p:nvSpPr>
          <p:cNvPr id="5" name="Oval 43">
            <a:extLst>
              <a:ext uri="{FF2B5EF4-FFF2-40B4-BE49-F238E27FC236}">
                <a16:creationId xmlns:a16="http://schemas.microsoft.com/office/drawing/2014/main" id="{304093C3-D0D0-B0C2-8A79-9F5871F31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443" y="3165819"/>
            <a:ext cx="1655763" cy="81361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6" name="Oval 43">
            <a:extLst>
              <a:ext uri="{FF2B5EF4-FFF2-40B4-BE49-F238E27FC236}">
                <a16:creationId xmlns:a16="http://schemas.microsoft.com/office/drawing/2014/main" id="{873695A9-7CB8-FE45-50BD-7FDE36002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5175" y="3165819"/>
            <a:ext cx="1512674" cy="813615"/>
          </a:xfrm>
          <a:prstGeom prst="ellips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7" name="Oval 43">
            <a:extLst>
              <a:ext uri="{FF2B5EF4-FFF2-40B4-BE49-F238E27FC236}">
                <a16:creationId xmlns:a16="http://schemas.microsoft.com/office/drawing/2014/main" id="{490D79EA-9385-4556-7D89-73FC20F32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087" y="3258709"/>
            <a:ext cx="1655763" cy="720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D504DA2-A652-14C6-4DF5-54EF7A93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48" y="4358867"/>
            <a:ext cx="7433555" cy="16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3537AFE-EA51-D9D1-AF0E-D4530C66F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01" y="4860361"/>
            <a:ext cx="3876675" cy="904875"/>
          </a:xfrm>
          <a:prstGeom prst="rect">
            <a:avLst/>
          </a:prstGeom>
        </p:spPr>
      </p:pic>
      <p:sp>
        <p:nvSpPr>
          <p:cNvPr id="13" name="Line 4">
            <a:extLst>
              <a:ext uri="{FF2B5EF4-FFF2-40B4-BE49-F238E27FC236}">
                <a16:creationId xmlns:a16="http://schemas.microsoft.com/office/drawing/2014/main" id="{AE0AE691-4460-BFFA-1104-189895A4E6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5189" y="4040891"/>
            <a:ext cx="172995" cy="72061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169E3AEE-F40A-6F16-B936-0C8F48947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29" y="5671899"/>
            <a:ext cx="248942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CSB 59 (2014) 125</a:t>
            </a:r>
            <a:r>
              <a:rPr kumimoji="1" lang="en-US" altLang="zh-CN" sz="18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8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50363F3B-37CA-3337-0424-DCBD3D08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76" y="4305136"/>
            <a:ext cx="518798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endParaRPr kumimoji="1" lang="zh-CN" altLang="en-US" sz="1800" b="1" baseline="300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D4A2AC1-933A-71A4-803E-6F82DBBA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76" y="5312798"/>
            <a:ext cx="518798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endParaRPr kumimoji="1" lang="zh-CN" altLang="en-US" sz="1800" b="1" baseline="300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5A28B23-2F03-7D5F-077E-FE899BE0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377" y="3870336"/>
            <a:ext cx="25761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PRD 85 (2012) 094025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F2B6EE4-85A2-A35B-D03E-73CCBD70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3155" y="3912614"/>
            <a:ext cx="257617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109 (2012) 101802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45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2">
            <a:extLst>
              <a:ext uri="{FF2B5EF4-FFF2-40B4-BE49-F238E27FC236}">
                <a16:creationId xmlns:a16="http://schemas.microsoft.com/office/drawing/2014/main" id="{1A7A8E6B-50DA-2328-9784-65C76811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8" y="1239773"/>
            <a:ext cx="991831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>
            <a:extLst>
              <a:ext uri="{FF2B5EF4-FFF2-40B4-BE49-F238E27FC236}">
                <a16:creationId xmlns:a16="http://schemas.microsoft.com/office/drawing/2014/main" id="{F59AA195-0797-0949-D70D-BC52A980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6" y="1328073"/>
            <a:ext cx="3194434" cy="40005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SCI Bull. 60 (2015) 2009 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F2B8B087-F042-2FD7-1592-6C8770993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133" y="3086100"/>
            <a:ext cx="4919663" cy="178435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Point:  </a:t>
            </a:r>
            <a:r>
              <a:rPr kumimoji="1"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在端点</a:t>
            </a:r>
            <a:r>
              <a:rPr kumimoji="1" lang="en-US" altLang="zh-CN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q^2_{max}, </a:t>
            </a:r>
            <a:r>
              <a:rPr kumimoji="1"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endParaRPr kumimoji="1" lang="en-US" altLang="zh-CN" sz="2000" b="1" dirty="0">
              <a:solidFill>
                <a:srgbClr val="66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kumimoji="1" lang="en-US" altLang="zh-CN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Lattice QCD</a:t>
            </a:r>
            <a:r>
              <a:rPr kumimoji="1"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确定的ＦＦ的值，作为对</a:t>
            </a:r>
            <a:endParaRPr kumimoji="1" lang="en-US" altLang="zh-CN" sz="2000" b="1" dirty="0">
              <a:solidFill>
                <a:srgbClr val="66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ＦＦ随</a:t>
            </a:r>
            <a:r>
              <a:rPr kumimoji="1" lang="en-US" altLang="zh-CN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q^2</a:t>
            </a:r>
            <a:r>
              <a:rPr kumimoji="1"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演化的端点约束，提高对ＦＦ</a:t>
            </a:r>
            <a:endParaRPr kumimoji="1" lang="en-US" altLang="zh-CN" sz="2000" b="1" dirty="0">
              <a:solidFill>
                <a:srgbClr val="66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1" lang="en-US" altLang="zh-CN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PQCD</a:t>
            </a:r>
            <a:r>
              <a:rPr kumimoji="1" lang="zh-CN" altLang="en-US" sz="2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理论预言的准确度！</a:t>
            </a:r>
            <a:endParaRPr kumimoji="1" lang="en-US" altLang="zh-CN" sz="2000" b="1" dirty="0">
              <a:solidFill>
                <a:srgbClr val="66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E41D5C06-5C9B-847B-F5CF-D45A5027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87" y="268288"/>
            <a:ext cx="7792869" cy="461665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 dirty="0">
                <a:solidFill>
                  <a:srgbClr val="FF0066"/>
                </a:solidFill>
                <a:ea typeface="楷体_GB2312" pitchFamily="49" charset="-122"/>
              </a:rPr>
              <a:t> </a:t>
            </a:r>
            <a:r>
              <a:rPr lang="zh-CN" altLang="en-US" sz="2400" dirty="0">
                <a:solidFill>
                  <a:srgbClr val="FF0066"/>
                </a:solidFill>
                <a:latin typeface="Arial" charset="0"/>
              </a:rPr>
              <a:t>◆ 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R(D</a:t>
            </a:r>
            <a:r>
              <a:rPr kumimoji="1" lang="en-US" altLang="zh-TW" sz="24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(*)</a:t>
            </a: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anomalies </a:t>
            </a:r>
            <a:r>
              <a:rPr kumimoji="1" lang="en-US" altLang="zh-CN" sz="2400" b="1" dirty="0">
                <a:solidFill>
                  <a:srgbClr val="FF0066"/>
                </a:solidFill>
                <a:ea typeface="楷体_GB2312" pitchFamily="49" charset="-122"/>
              </a:rPr>
              <a:t>in “ </a:t>
            </a:r>
            <a:r>
              <a:rPr kumimoji="1" lang="en-US" altLang="zh-CN" sz="2400" b="1" dirty="0" err="1">
                <a:solidFill>
                  <a:srgbClr val="FF0066"/>
                </a:solidFill>
                <a:ea typeface="楷体_GB2312" pitchFamily="49" charset="-122"/>
              </a:rPr>
              <a:t>PQCD+Lattice</a:t>
            </a:r>
            <a:r>
              <a:rPr kumimoji="1" lang="en-US" altLang="zh-CN" sz="2400" b="1" dirty="0">
                <a:solidFill>
                  <a:srgbClr val="FF0066"/>
                </a:solidFill>
                <a:ea typeface="楷体_GB2312" pitchFamily="49" charset="-122"/>
              </a:rPr>
              <a:t> QCD Input”</a:t>
            </a:r>
            <a:endParaRPr kumimoji="1" lang="zh-CN" altLang="en-US" sz="2400" b="1" dirty="0">
              <a:solidFill>
                <a:srgbClr val="FF0066"/>
              </a:solidFill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Outlines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ABBA1AA-03E2-4410-9128-92E2455F611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38978" y="1127074"/>
            <a:ext cx="10906897" cy="494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anose="05020102010507070707" pitchFamily="18" charset="2"/>
              <a:buChar char="¡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/>
                <a:ea typeface="微软雅黑"/>
              </a:rPr>
              <a:t>1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 </a:t>
            </a:r>
            <a:r>
              <a:rPr kumimoji="1" lang="en-US" altLang="zh-TW" sz="2800" dirty="0">
                <a:ea typeface="MS PGothic" panose="020B0600070205080204" pitchFamily="34" charset="-128"/>
              </a:rPr>
              <a:t>R(D</a:t>
            </a:r>
            <a:r>
              <a:rPr kumimoji="1" lang="en-US" altLang="zh-TW" sz="2800" baseline="30000" dirty="0">
                <a:ea typeface="MS PGothic" panose="020B0600070205080204" pitchFamily="34" charset="-128"/>
              </a:rPr>
              <a:t>(*)</a:t>
            </a:r>
            <a:r>
              <a:rPr kumimoji="1" lang="en-US" altLang="zh-TW" sz="2800" dirty="0">
                <a:ea typeface="MS PGothic" panose="020B0600070205080204" pitchFamily="34" charset="-128"/>
              </a:rPr>
              <a:t>)</a:t>
            </a:r>
            <a:r>
              <a:rPr lang="en-US" altLang="zh-CN" sz="2800" dirty="0">
                <a:latin typeface="+mj-ea"/>
                <a:ea typeface="+mj-ea"/>
                <a:cs typeface="+mj-ea"/>
              </a:rPr>
              <a:t> </a:t>
            </a:r>
            <a:r>
              <a:rPr lang="en-US" altLang="zh-CN" sz="2800" kern="0" dirty="0">
                <a:solidFill>
                  <a:srgbClr val="080808"/>
                </a:solidFill>
                <a:latin typeface="Arial"/>
                <a:ea typeface="微软雅黑"/>
              </a:rPr>
              <a:t>anomalies in B </a:t>
            </a:r>
            <a:r>
              <a:rPr lang="en-US" altLang="zh-CN" sz="2800" kern="0" dirty="0" err="1">
                <a:solidFill>
                  <a:srgbClr val="080808"/>
                </a:solidFill>
                <a:latin typeface="Arial"/>
                <a:ea typeface="微软雅黑"/>
              </a:rPr>
              <a:t>semileptonic</a:t>
            </a:r>
            <a:r>
              <a:rPr lang="en-US" altLang="zh-CN" sz="2800" kern="0" dirty="0">
                <a:solidFill>
                  <a:srgbClr val="080808"/>
                </a:solidFill>
                <a:latin typeface="Arial"/>
                <a:ea typeface="微软雅黑"/>
              </a:rPr>
              <a:t> decays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 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885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Sketch maps of B SL decays in colliders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885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   1.2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BaBar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Belle  and Belle-II results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8853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lang="en-US" altLang="zh-CN" sz="2400" kern="0" dirty="0">
                <a:solidFill>
                  <a:srgbClr val="008853"/>
                </a:solidFill>
                <a:latin typeface="Arial"/>
                <a:ea typeface="微软雅黑"/>
              </a:rPr>
              <a:t>      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885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</a:t>
            </a:r>
            <a:r>
              <a:rPr lang="en-US" altLang="zh-CN" sz="2400" kern="0" dirty="0">
                <a:solidFill>
                  <a:srgbClr val="008853"/>
                </a:solidFill>
                <a:latin typeface="Arial"/>
                <a:ea typeface="微软雅黑"/>
              </a:rPr>
              <a:t>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LHCb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results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   </a:t>
            </a:r>
            <a:r>
              <a:rPr lang="en-US" altLang="zh-CN" sz="2400" kern="0" dirty="0">
                <a:solidFill>
                  <a:srgbClr val="008853"/>
                </a:solidFill>
                <a:latin typeface="Arial"/>
                <a:ea typeface="微软雅黑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885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lang="en-US" altLang="zh-CN" sz="2400" kern="0" dirty="0">
                <a:solidFill>
                  <a:srgbClr val="008853"/>
                </a:solidFill>
                <a:latin typeface="Arial"/>
                <a:ea typeface="微软雅黑"/>
              </a:rPr>
              <a:t>4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HFLAV averages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2.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Possible NP interpretations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Interpretation in the PQCD approach </a:t>
            </a:r>
          </a:p>
          <a:p>
            <a:pPr marL="0" indent="0" eaLnBrk="1" hangingPunct="1">
              <a:buClr>
                <a:srgbClr val="00633D"/>
              </a:buClr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Other similar ratios, Our recent </a:t>
            </a:r>
            <a:r>
              <a:rPr lang="en-US" altLang="zh-CN" sz="2800" kern="0" dirty="0">
                <a:solidFill>
                  <a:srgbClr val="080808"/>
                </a:solidFill>
                <a:latin typeface="Arial"/>
                <a:ea typeface="微软雅黑"/>
              </a:rPr>
              <a:t>w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orks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</a:t>
            </a:r>
          </a:p>
          <a:p>
            <a:pPr marL="0" indent="0" eaLnBrk="1" hangingPunct="1">
              <a:buClr>
                <a:srgbClr val="00633D"/>
              </a:buClr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5.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Summary</a:t>
            </a:r>
          </a:p>
          <a:p>
            <a:pPr marL="0" indent="0" eaLnBrk="1" hangingPunct="1">
              <a:buClr>
                <a:srgbClr val="00633D"/>
              </a:buClr>
              <a:buNone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457200" indent="-457200" eaLnBrk="1" hangingPunct="1">
              <a:buClr>
                <a:srgbClr val="00633D"/>
              </a:buClr>
              <a:buAutoNum type="arabicPeriod" startAt="3"/>
              <a:defRPr/>
            </a:pPr>
            <a:endParaRPr lang="en-US" altLang="zh-CN" sz="2400" kern="0" dirty="0">
              <a:solidFill>
                <a:srgbClr val="080808"/>
              </a:solidFill>
              <a:latin typeface="Arial"/>
              <a:ea typeface="微软雅黑"/>
            </a:endParaRPr>
          </a:p>
          <a:p>
            <a:pPr marL="0" indent="0" eaLnBrk="1" hangingPunct="1">
              <a:buClr>
                <a:srgbClr val="00633D"/>
              </a:buClr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endParaRPr lang="en-US" altLang="zh-CN" sz="2400" kern="0" dirty="0">
              <a:solidFill>
                <a:srgbClr val="080808"/>
              </a:solidFill>
              <a:latin typeface="Arial"/>
              <a:ea typeface="微软雅黑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33D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</a:t>
            </a:fld>
            <a:r>
              <a:rPr lang="en-US" altLang="zh-CN"/>
              <a:t>/43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72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25248B3-55C8-C5C5-1E6B-DE4F26FF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" y="1011567"/>
            <a:ext cx="9331348" cy="581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9879E823-EDB5-8B3A-D246-994B431A8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17" y="288569"/>
            <a:ext cx="6945548" cy="45720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 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Effects of the Lattice QCD input on the FFs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8846155-939F-B368-07C0-627AECD99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056" y="491948"/>
            <a:ext cx="1761049" cy="4000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FFs in PQCD 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638D0E3A-EA65-E08D-CFD2-A25856F3AB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7881" y="1011567"/>
            <a:ext cx="9161" cy="100890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8B9E3BF-5E7F-9945-4D48-31A9D133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414" y="3429000"/>
            <a:ext cx="2658972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 err="1">
                <a:solidFill>
                  <a:srgbClr val="6600FF"/>
                </a:solidFill>
                <a:ea typeface="楷体_GB2312" pitchFamily="49" charset="-122"/>
              </a:rPr>
              <a:t>PQCD+Lattice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 QCD 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736D19ED-0229-794B-C770-FF92EFB6A5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4541" y="2454876"/>
            <a:ext cx="1168845" cy="91439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ECD2B62C-A121-E8D8-9CF4-DB15060C04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1000" y="2020470"/>
                <a:ext cx="2957384" cy="1615827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显然，在大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q</m:t>
                        </m:r>
                      </m:e>
                      <m:sup>
                        <m:r>
                          <a:rPr lang="en-US" altLang="zh-CN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2 </m:t>
                        </m:r>
                      </m:sup>
                    </m:sSup>
                    <m:r>
                      <a:rPr lang="en-US" altLang="zh-CN" sz="1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/>
                      </a:rPr>
                      <m:t> </m:t>
                    </m:r>
                  </m:oMath>
                </a14:m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端点处引</a:t>
                </a:r>
                <a:endParaRPr kumimoji="1" lang="en-US" alt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入由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LQCD</a:t>
                </a: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确定的Ｆ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的值，</a:t>
                </a:r>
                <a:endParaRPr kumimoji="1" lang="en-US" alt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作为端点约束，可以改进</a:t>
                </a:r>
                <a:endParaRPr kumimoji="1" lang="en-US" alt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ＦＦ对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q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</a:rPr>
                          <m:t>2 </m:t>
                        </m:r>
                      </m:sup>
                    </m:sSup>
                  </m:oMath>
                </a14:m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的依赖性！</a:t>
                </a:r>
                <a:endParaRPr kumimoji="1" lang="en-US" alt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ECD2B62C-A121-E8D8-9CF4-DB15060C0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1000" y="2020470"/>
                <a:ext cx="2957384" cy="1615827"/>
              </a:xfrm>
              <a:prstGeom prst="rect">
                <a:avLst/>
              </a:prstGeom>
              <a:blipFill>
                <a:blip r:embed="rId3"/>
                <a:stretch>
                  <a:fillRect l="-1856" t="-1880" r="-3505" b="-4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">
            <a:extLst>
              <a:ext uri="{FF2B5EF4-FFF2-40B4-BE49-F238E27FC236}">
                <a16:creationId xmlns:a16="http://schemas.microsoft.com/office/drawing/2014/main" id="{FB0D214D-270F-CEC6-AAB8-B2E584B40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819" y="891998"/>
            <a:ext cx="3194434" cy="40005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SCI Bull. 60 (2015) 2009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E5B65E1-3682-511A-2934-354B7491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6" y="720726"/>
            <a:ext cx="8675687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26D07DD1-6240-01A2-B50B-8F5232956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50" y="229435"/>
            <a:ext cx="8202613" cy="461665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Effects of the Lattice QCD input on the diff. Cross sections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75021B4-E29B-69FE-EF89-079BB2AB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147" y="5367339"/>
            <a:ext cx="3122844" cy="93027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581" name="Text Box 3">
            <a:extLst>
              <a:ext uri="{FF2B5EF4-FFF2-40B4-BE49-F238E27FC236}">
                <a16:creationId xmlns:a16="http://schemas.microsoft.com/office/drawing/2014/main" id="{1481B07E-40ED-9FB1-93EB-5609789FB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83" y="5583197"/>
            <a:ext cx="2420937" cy="46355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 err="1">
                <a:solidFill>
                  <a:srgbClr val="6600FF"/>
                </a:solidFill>
                <a:ea typeface="楷体_GB2312" pitchFamily="49" charset="-122"/>
              </a:rPr>
              <a:t>PQCD+Lattice</a:t>
            </a:r>
            <a:endParaRPr kumimoji="1" lang="en-US" altLang="zh-CN" sz="2400" b="1" dirty="0">
              <a:solidFill>
                <a:srgbClr val="6600FF"/>
              </a:solidFill>
              <a:ea typeface="楷体_GB2312" pitchFamily="49" charset="-122"/>
            </a:endParaRP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37FDE089-E0A1-381E-C996-1C4FBA8DC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471" y="5229978"/>
            <a:ext cx="2303462" cy="1169987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800" b="1">
                <a:solidFill>
                  <a:srgbClr val="6600FF"/>
                </a:solidFill>
                <a:ea typeface="楷体_GB2312" pitchFamily="49" charset="-122"/>
              </a:rPr>
              <a:t>理论误差：</a:t>
            </a:r>
            <a:endParaRPr kumimoji="1" lang="en-US" altLang="zh-CN" sz="2800" b="1">
              <a:solidFill>
                <a:srgbClr val="6600FF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rgbClr val="6600FF"/>
                </a:solidFill>
                <a:ea typeface="楷体_GB2312" pitchFamily="49" charset="-122"/>
              </a:rPr>
              <a:t>8%</a:t>
            </a:r>
            <a:r>
              <a:rPr kumimoji="1" lang="zh-CN" altLang="en-US" sz="2800" b="1">
                <a:solidFill>
                  <a:srgbClr val="6600FF"/>
                </a:solidFill>
                <a:ea typeface="楷体_GB2312" pitchFamily="49" charset="-122"/>
              </a:rPr>
              <a:t>，  </a:t>
            </a:r>
            <a:r>
              <a:rPr kumimoji="1" lang="en-US" altLang="zh-CN" sz="2800" b="1">
                <a:solidFill>
                  <a:srgbClr val="6600FF"/>
                </a:solidFill>
                <a:ea typeface="楷体_GB2312" pitchFamily="49" charset="-122"/>
              </a:rPr>
              <a:t>11%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CCCD1AC-7F7B-A393-8F08-B3C664668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1000" y="2020470"/>
                <a:ext cx="2957384" cy="1200329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LQCD</a:t>
                </a: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的影响以后，可</a:t>
                </a:r>
                <a:endParaRPr kumimoji="1" lang="en-US" alt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以改变微分衰变宽度对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q</m:t>
                        </m:r>
                      </m:e>
                      <m:sup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</a:rPr>
                          <m:t>2 </m:t>
                        </m:r>
                      </m:sup>
                    </m:sSup>
                  </m:oMath>
                </a14:m>
                <a:endParaRPr kumimoji="1" lang="en-US" alt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zh-CN" altLang="en-US" sz="1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的依赖性！</a:t>
                </a:r>
                <a:endParaRPr kumimoji="1" lang="en-US" altLang="zh-CN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0CCCD1AC-7F7B-A393-8F08-B3C664668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1000" y="2020470"/>
                <a:ext cx="2957384" cy="1200329"/>
              </a:xfrm>
              <a:prstGeom prst="rect">
                <a:avLst/>
              </a:prstGeom>
              <a:blipFill>
                <a:blip r:embed="rId4"/>
                <a:stretch>
                  <a:fillRect l="-1856" t="-2538" b="-7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488C7E3-1033-0A81-44B5-2F728BBB9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83463"/>
            <a:ext cx="5531922" cy="5374768"/>
          </a:xfrm>
          <a:prstGeom prst="rect">
            <a:avLst/>
          </a:prstGeom>
        </p:spPr>
      </p:pic>
      <p:pic>
        <p:nvPicPr>
          <p:cNvPr id="25602" name="图片 1">
            <a:extLst>
              <a:ext uri="{FF2B5EF4-FFF2-40B4-BE49-F238E27FC236}">
                <a16:creationId xmlns:a16="http://schemas.microsoft.com/office/drawing/2014/main" id="{E974BE97-4088-A210-6589-F22B84CBA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1" y="344592"/>
            <a:ext cx="6021857" cy="39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4">
            <a:extLst>
              <a:ext uri="{FF2B5EF4-FFF2-40B4-BE49-F238E27FC236}">
                <a16:creationId xmlns:a16="http://schemas.microsoft.com/office/drawing/2014/main" id="{56D4A41C-9C64-387D-9393-4942FA7F3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5221" y="1491049"/>
            <a:ext cx="761529" cy="1143963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1F45DBF6-8F41-1B09-A76F-45DCCD64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48" y="5552202"/>
            <a:ext cx="3564755" cy="78483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关键在于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SM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理论误差的大小？  </a:t>
            </a:r>
            <a:endParaRPr kumimoji="1" lang="en-US" altLang="zh-CN" sz="1800" b="1" dirty="0">
              <a:solidFill>
                <a:srgbClr val="6600FF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   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是大约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1%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， 还是大约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8%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？</a:t>
            </a:r>
            <a:endParaRPr kumimoji="1" lang="en-US" altLang="zh-CN" sz="1800" b="1" dirty="0">
              <a:solidFill>
                <a:srgbClr val="6600FF"/>
              </a:solidFill>
              <a:ea typeface="楷体_GB2312" pitchFamily="49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AD39C33-8786-000F-C66C-EF2BA0774F0B}"/>
              </a:ext>
            </a:extLst>
          </p:cNvPr>
          <p:cNvCxnSpPr>
            <a:cxnSpLocks/>
          </p:cNvCxnSpPr>
          <p:nvPr/>
        </p:nvCxnSpPr>
        <p:spPr>
          <a:xfrm>
            <a:off x="9559753" y="955589"/>
            <a:ext cx="0" cy="3758619"/>
          </a:xfrm>
          <a:prstGeom prst="line">
            <a:avLst/>
          </a:prstGeom>
          <a:ln w="393700">
            <a:solidFill>
              <a:schemeClr val="accent2">
                <a:alpha val="24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 Box 3">
            <a:extLst>
              <a:ext uri="{FF2B5EF4-FFF2-40B4-BE49-F238E27FC236}">
                <a16:creationId xmlns:a16="http://schemas.microsoft.com/office/drawing/2014/main" id="{1A911C99-10D9-BDB5-327A-277E83A95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1" y="4134256"/>
            <a:ext cx="3171826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◆</a:t>
            </a:r>
            <a:r>
              <a:rPr kumimoji="1" lang="en-US" altLang="zh-CN" sz="20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 HQET Predictions: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      R(D)=0.254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/>
              </a:rPr>
              <a:t>±</a:t>
            </a:r>
            <a:r>
              <a:rPr kumimoji="1" lang="en-US" altLang="zh-CN" sz="2000" b="1" dirty="0">
                <a:solidFill>
                  <a:srgbClr val="00B050"/>
                </a:solidFill>
                <a:ea typeface="楷体_GB2312"/>
              </a:rPr>
              <a:t>0.005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6600FF"/>
                </a:solidFill>
                <a:latin typeface="+mj-lt"/>
                <a:ea typeface="楷体_GB2312"/>
              </a:rPr>
              <a:t>       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R(D*)=0.298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/>
              </a:rPr>
              <a:t>±</a:t>
            </a:r>
            <a:r>
              <a:rPr kumimoji="1" lang="en-US" altLang="zh-CN" sz="2000" b="1" dirty="0">
                <a:solidFill>
                  <a:srgbClr val="00B050"/>
                </a:solidFill>
                <a:ea typeface="楷体_GB2312"/>
              </a:rPr>
              <a:t>0.004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/>
              </a:rPr>
              <a:t>;</a:t>
            </a: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 </a:t>
            </a:r>
            <a:r>
              <a:rPr kumimoji="1" lang="en-US" altLang="zh-CN" sz="20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5610" name="Text Box 3">
            <a:extLst>
              <a:ext uri="{FF2B5EF4-FFF2-40B4-BE49-F238E27FC236}">
                <a16:creationId xmlns:a16="http://schemas.microsoft.com/office/drawing/2014/main" id="{EA2162F7-702A-EE63-9BDE-1BB69025C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452" y="4501510"/>
            <a:ext cx="2507262" cy="1323439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 err="1">
                <a:solidFill>
                  <a:srgbClr val="6600FF"/>
                </a:solidFill>
                <a:ea typeface="楷体_GB2312" pitchFamily="49" charset="-122"/>
              </a:rPr>
              <a:t>PQCD+Lattice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R(D)=0.337±0.038</a:t>
            </a:r>
          </a:p>
          <a:p>
            <a:pPr>
              <a:spcBef>
                <a:spcPct val="50000"/>
              </a:spcBef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R(D*)=0.269±0.021</a:t>
            </a:r>
          </a:p>
        </p:txBody>
      </p:sp>
      <p:sp>
        <p:nvSpPr>
          <p:cNvPr id="25611" name="Line 4">
            <a:extLst>
              <a:ext uri="{FF2B5EF4-FFF2-40B4-BE49-F238E27FC236}">
                <a16:creationId xmlns:a16="http://schemas.microsoft.com/office/drawing/2014/main" id="{2F1F8080-16BB-A6C1-F4B4-63554315EA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0714" y="4312594"/>
            <a:ext cx="2720121" cy="40161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A12622-C17F-9E75-A27D-36DB7DD65B1B}"/>
              </a:ext>
            </a:extLst>
          </p:cNvPr>
          <p:cNvCxnSpPr>
            <a:cxnSpLocks/>
          </p:cNvCxnSpPr>
          <p:nvPr/>
        </p:nvCxnSpPr>
        <p:spPr>
          <a:xfrm>
            <a:off x="9868672" y="955589"/>
            <a:ext cx="0" cy="3758619"/>
          </a:xfrm>
          <a:prstGeom prst="line">
            <a:avLst/>
          </a:prstGeom>
          <a:ln w="393700">
            <a:solidFill>
              <a:schemeClr val="accent2">
                <a:alpha val="24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id="{6F6A1CA6-1791-C61D-D601-A1551C22B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714" y="5589197"/>
            <a:ext cx="5274107" cy="78483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◆ 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对于实验数据，</a:t>
            </a:r>
            <a:r>
              <a:rPr kumimoji="1" lang="en-US" altLang="zh-CN" sz="1800" b="1" dirty="0" err="1">
                <a:solidFill>
                  <a:srgbClr val="6600FF"/>
                </a:solidFill>
                <a:ea typeface="楷体_GB2312" pitchFamily="49" charset="-122"/>
              </a:rPr>
              <a:t>LHCb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、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Belle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和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Belle-II 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的  </a:t>
            </a:r>
            <a:endParaRPr kumimoji="1" lang="en-US" altLang="zh-CN" sz="1800" b="1" dirty="0">
              <a:solidFill>
                <a:srgbClr val="6600FF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    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新结果均与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SM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理论计算结果一致，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&lt; 2 σ !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1C2F714-1D1B-7E4A-B3C0-AB1259AE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8099" y="283918"/>
            <a:ext cx="171672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HFLAV, 2023</a:t>
            </a:r>
            <a:r>
              <a:rPr kumimoji="1" lang="en-US" altLang="zh-CN" sz="20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56B26E-5C26-DEC0-B64A-FD03A2A2E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001" y="113758"/>
            <a:ext cx="20581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SB 60 (2015) 2009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HFLAV averages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：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SM</a:t>
            </a:r>
            <a:r>
              <a:rPr lang="zh-CN" altLang="en-US" sz="2800" b="1" dirty="0">
                <a:solidFill>
                  <a:prstClr val="white"/>
                </a:solidFill>
                <a:latin typeface="Arial"/>
                <a:ea typeface="微软雅黑"/>
              </a:rPr>
              <a:t> 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and</a:t>
            </a:r>
            <a:r>
              <a:rPr lang="zh-CN" altLang="en-US" sz="2800" b="1" dirty="0">
                <a:solidFill>
                  <a:prstClr val="white"/>
                </a:solidFill>
                <a:latin typeface="Arial"/>
                <a:ea typeface="微软雅黑"/>
              </a:rPr>
              <a:t> 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Exp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23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022F5F-55C6-9798-4138-471F73A2C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27" y="1553601"/>
            <a:ext cx="4724157" cy="51929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9FA3BE-46E9-A0C2-6484-31F4BE0C5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696" y="1595583"/>
            <a:ext cx="4205818" cy="510900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71BB18C-9A3A-1CE3-29B0-B8650226D2FB}"/>
              </a:ext>
            </a:extLst>
          </p:cNvPr>
          <p:cNvCxnSpPr>
            <a:cxnSpLocks/>
          </p:cNvCxnSpPr>
          <p:nvPr/>
        </p:nvCxnSpPr>
        <p:spPr>
          <a:xfrm>
            <a:off x="3177366" y="5789622"/>
            <a:ext cx="0" cy="214184"/>
          </a:xfrm>
          <a:prstGeom prst="line">
            <a:avLst/>
          </a:prstGeom>
          <a:ln w="393700">
            <a:solidFill>
              <a:srgbClr val="7030A0">
                <a:alpha val="24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6FB63BF-EFDD-723C-3496-20DD4C09CA94}"/>
              </a:ext>
            </a:extLst>
          </p:cNvPr>
          <p:cNvCxnSpPr>
            <a:cxnSpLocks/>
          </p:cNvCxnSpPr>
          <p:nvPr/>
        </p:nvCxnSpPr>
        <p:spPr>
          <a:xfrm>
            <a:off x="3471089" y="5794530"/>
            <a:ext cx="0" cy="214184"/>
          </a:xfrm>
          <a:prstGeom prst="line">
            <a:avLst/>
          </a:prstGeom>
          <a:ln w="393700">
            <a:solidFill>
              <a:srgbClr val="7030A0">
                <a:alpha val="24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C50F0E4-01F5-7FC8-6399-70B85EF46207}"/>
              </a:ext>
            </a:extLst>
          </p:cNvPr>
          <p:cNvCxnSpPr>
            <a:cxnSpLocks/>
          </p:cNvCxnSpPr>
          <p:nvPr/>
        </p:nvCxnSpPr>
        <p:spPr>
          <a:xfrm>
            <a:off x="9045144" y="5191992"/>
            <a:ext cx="0" cy="217514"/>
          </a:xfrm>
          <a:prstGeom prst="line">
            <a:avLst/>
          </a:prstGeom>
          <a:ln w="393700">
            <a:solidFill>
              <a:srgbClr val="7030A0">
                <a:alpha val="24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644F3B-0956-AB9A-8E7A-50B21C0BACC3}"/>
              </a:ext>
            </a:extLst>
          </p:cNvPr>
          <p:cNvCxnSpPr>
            <a:cxnSpLocks/>
          </p:cNvCxnSpPr>
          <p:nvPr/>
        </p:nvCxnSpPr>
        <p:spPr>
          <a:xfrm>
            <a:off x="9363700" y="5191992"/>
            <a:ext cx="0" cy="217514"/>
          </a:xfrm>
          <a:prstGeom prst="line">
            <a:avLst/>
          </a:prstGeom>
          <a:ln w="393700">
            <a:solidFill>
              <a:srgbClr val="7030A0">
                <a:alpha val="24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AB987C1D-67EB-2672-AF7F-FE942B59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124" y="913409"/>
            <a:ext cx="7159713" cy="369332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在考虑了</a:t>
            </a:r>
            <a:r>
              <a:rPr kumimoji="1"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Lattice QCD</a:t>
            </a:r>
            <a:r>
              <a:rPr kumimoji="1"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的输入后，我们的理论结果与其它结果的比较！</a:t>
            </a:r>
            <a:endParaRPr kumimoji="1" lang="en-US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F24127-17EF-68D1-FABA-3DF06AC4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38" y="5806098"/>
            <a:ext cx="1959321" cy="338554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R(D)=0.337±0.038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8115A707-DE3F-508B-EBAB-46569522C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7159" y="5906531"/>
            <a:ext cx="668543" cy="32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424815F8-44AC-36B3-F7A6-6D8173F0F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1194" y="5026433"/>
            <a:ext cx="2150331" cy="338554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R(D*)=0.269±0.021</a:t>
            </a: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9B528B95-19C9-C522-9A81-62DC641C01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4544" y="5262417"/>
            <a:ext cx="517951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44228CC-9281-6BAF-6943-670DD6C66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427" y="1553601"/>
            <a:ext cx="1243384" cy="713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95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05360020-B453-85A0-9EF8-CB79CD48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748" y="340501"/>
            <a:ext cx="5690545" cy="70788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b="1" dirty="0">
                <a:solidFill>
                  <a:srgbClr val="FF0066"/>
                </a:solidFill>
                <a:ea typeface="楷体_GB2312" pitchFamily="49" charset="-122"/>
              </a:rPr>
              <a:t>4.</a:t>
            </a:r>
            <a:r>
              <a:rPr kumimoji="1" lang="zh-CN" altLang="en-US" b="1" dirty="0">
                <a:solidFill>
                  <a:srgbClr val="FF0066"/>
                </a:solidFill>
                <a:ea typeface="楷体_GB2312" pitchFamily="49" charset="-122"/>
              </a:rPr>
              <a:t> </a:t>
            </a:r>
            <a:r>
              <a:rPr kumimoji="1" lang="en-US" altLang="zh-CN" b="1" dirty="0">
                <a:solidFill>
                  <a:srgbClr val="FF0066"/>
                </a:solidFill>
                <a:ea typeface="楷体_GB2312" pitchFamily="49" charset="-122"/>
              </a:rPr>
              <a:t>Other similar ratios </a:t>
            </a:r>
            <a:r>
              <a:rPr kumimoji="1" lang="en-US" altLang="zh-CN" sz="4000" b="1" dirty="0">
                <a:solidFill>
                  <a:srgbClr val="FF0066"/>
                </a:solidFill>
                <a:ea typeface="楷体_GB2312" pitchFamily="49" charset="-122"/>
              </a:rPr>
              <a:t>! </a:t>
            </a:r>
            <a:endParaRPr kumimoji="1" lang="zh-CN" altLang="en-US" sz="4000" b="1" dirty="0">
              <a:solidFill>
                <a:srgbClr val="FF0066"/>
              </a:solidFill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20BAA27-7125-F563-EE2C-79B21BDC0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93" y="1402415"/>
            <a:ext cx="47291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4.1</a:t>
            </a:r>
            <a:r>
              <a:rPr kumimoji="1" lang="en-US" altLang="zh-CN" sz="2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8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R</a:t>
            </a:r>
            <a:r>
              <a:rPr kumimoji="1" lang="en-US" altLang="zh-CN" sz="18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k</a:t>
            </a:r>
            <a:r>
              <a:rPr kumimoji="1" lang="en-US" altLang="zh-CN" sz="2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 and </a:t>
            </a:r>
            <a:r>
              <a:rPr kumimoji="1" lang="en-US" altLang="zh-CN" sz="28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R</a:t>
            </a:r>
            <a:r>
              <a:rPr kumimoji="1" lang="en-US" altLang="zh-CN" sz="18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k</a:t>
            </a:r>
            <a:r>
              <a:rPr kumimoji="1" lang="en-US" altLang="zh-CN" sz="1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*</a:t>
            </a:r>
            <a:r>
              <a:rPr kumimoji="1" lang="en-US" altLang="zh-CN" sz="2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 :    LFU test</a:t>
            </a:r>
            <a:r>
              <a:rPr kumimoji="1" lang="en-US" altLang="zh-CN" sz="20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6757BD-3BB2-F255-E589-B54FF423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73" y="1876355"/>
            <a:ext cx="3547614" cy="8974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C9552C-EE39-52FD-0185-C0353FC9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5570"/>
            <a:ext cx="5041300" cy="13015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FD0EED-C85C-230B-6312-DE5DC1C6B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535" y="3488461"/>
            <a:ext cx="5905500" cy="189547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32EC6611-9742-6FD8-63E5-6641F173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177" y="3369539"/>
            <a:ext cx="156043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SL decays</a:t>
            </a:r>
            <a:endParaRPr kumimoji="1" lang="zh-CN" altLang="en-US" sz="18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44F0B61-2824-BAC4-96D9-F82E68A9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779" y="2967335"/>
            <a:ext cx="220774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Hadronic decays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153AC58-C5A3-8059-533E-9EA48297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520" y="5294117"/>
            <a:ext cx="196717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Radiative decays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7865B4A3-2C4F-E2FF-824D-DA080B2C4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6193" y="2846734"/>
                <a:ext cx="346491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kumimoji="1" lang="en-US" altLang="zh-CN" sz="2800" b="1" dirty="0">
                    <a:solidFill>
                      <a:srgbClr val="FF0000"/>
                    </a:solidFill>
                    <a:latin typeface="+mj-lt"/>
                    <a:ea typeface="楷体_GB2312" pitchFamily="49" charset="-122"/>
                  </a:rPr>
                  <a:t>4.2  </a:t>
                </a:r>
                <a:r>
                  <a:rPr kumimoji="1" lang="en-US" altLang="zh-CN" sz="2800" b="1" dirty="0">
                    <a:solidFill>
                      <a:srgbClr val="3333CC"/>
                    </a:solidFill>
                    <a:latin typeface="+mj-lt"/>
                    <a:ea typeface="楷体_GB2312" pitchFamily="49" charset="-122"/>
                  </a:rPr>
                  <a:t>R(J/</a:t>
                </a:r>
                <a:r>
                  <a:rPr kumimoji="1" lang="el-GR" altLang="zh-CN" sz="2800" b="1" dirty="0">
                    <a:solidFill>
                      <a:srgbClr val="3333CC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ψ</a:t>
                </a:r>
                <a:r>
                  <a:rPr kumimoji="1" lang="en-US" altLang="zh-CN" sz="2800" b="1" dirty="0">
                    <a:solidFill>
                      <a:srgbClr val="3333CC"/>
                    </a:solidFill>
                    <a:latin typeface="+mj-lt"/>
                    <a:ea typeface="楷体_GB2312" pitchFamily="49" charset="-122"/>
                  </a:rPr>
                  <a:t> )</a:t>
                </a:r>
                <a:r>
                  <a:rPr kumimoji="1" lang="zh-CN" altLang="en-US" sz="2800" b="1" dirty="0">
                    <a:solidFill>
                      <a:srgbClr val="3333CC"/>
                    </a:solidFill>
                    <a:latin typeface="+mj-lt"/>
                    <a:ea typeface="楷体_GB2312" pitchFamily="49" charset="-122"/>
                  </a:rPr>
                  <a:t>，</a:t>
                </a:r>
                <a:r>
                  <a:rPr kumimoji="1" lang="en-US" altLang="zh-CN" sz="2800" b="1" dirty="0">
                    <a:solidFill>
                      <a:srgbClr val="3333CC"/>
                    </a:solidFill>
                    <a:latin typeface="+mj-lt"/>
                    <a:ea typeface="楷体_GB2312" pitchFamily="49" charset="-122"/>
                  </a:rPr>
                  <a:t>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zh-CN" sz="28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l-GR" altLang="zh-CN" sz="2800" b="1" dirty="0">
                            <a:solidFill>
                              <a:srgbClr val="3333CC"/>
                            </a:solidFill>
                            <a:ea typeface="楷体_GB2312" pitchFamily="49" charset="-122"/>
                          </a:rPr>
                          <m:t>η</m:t>
                        </m:r>
                      </m:e>
                      <m:sub>
                        <m:r>
                          <a:rPr kumimoji="1" lang="en-US" altLang="zh-CN" sz="28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800" b="1" dirty="0">
                    <a:solidFill>
                      <a:srgbClr val="3333CC"/>
                    </a:solidFill>
                    <a:latin typeface="+mj-lt"/>
                    <a:ea typeface="楷体_GB2312" pitchFamily="49" charset="-122"/>
                  </a:rPr>
                  <a:t>)</a:t>
                </a:r>
                <a:r>
                  <a:rPr kumimoji="1" lang="en-US" altLang="zh-CN" sz="2000" b="1" dirty="0">
                    <a:solidFill>
                      <a:srgbClr val="6600FF"/>
                    </a:solidFill>
                    <a:latin typeface="+mj-lt"/>
                    <a:ea typeface="楷体_GB2312" pitchFamily="49" charset="-122"/>
                  </a:rPr>
                  <a:t>    </a:t>
                </a:r>
                <a:endParaRPr kumimoji="1" lang="zh-CN" altLang="en-US" sz="2000" dirty="0">
                  <a:solidFill>
                    <a:srgbClr val="FF0066"/>
                  </a:solidFill>
                  <a:latin typeface="+mn-lt"/>
                  <a:ea typeface="楷体_GB2312" pitchFamily="49" charset="-122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7865B4A3-2C4F-E2FF-824D-DA080B2C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193" y="2846734"/>
                <a:ext cx="3464916" cy="523220"/>
              </a:xfrm>
              <a:prstGeom prst="rect">
                <a:avLst/>
              </a:prstGeom>
              <a:blipFill>
                <a:blip r:embed="rId5"/>
                <a:stretch>
                  <a:fillRect l="-3515" t="-13953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930D34E4-C675-D192-015B-74144B13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193" y="4460101"/>
            <a:ext cx="136014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4.3  </a:t>
            </a:r>
            <a:r>
              <a:rPr kumimoji="1" lang="en-US" altLang="zh-CN" sz="2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R</a:t>
            </a:r>
            <a:r>
              <a:rPr kumimoji="1" lang="el-GR" altLang="zh-CN" sz="20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μ</a:t>
            </a:r>
            <a:r>
              <a:rPr kumimoji="1" lang="en-US" altLang="zh-CN" sz="20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  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66097E5-3DBF-FDAE-37B8-D2FA0282A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473" y="3386510"/>
            <a:ext cx="3464917" cy="9269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A1DE09-37FE-DC05-71AD-A1D3924FB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0091" y="4313488"/>
            <a:ext cx="2871998" cy="922062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44F4C503-8D40-3C5B-2A07-0CEEB31E2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52" y="5494172"/>
            <a:ext cx="543755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4.4  </a:t>
            </a:r>
            <a:r>
              <a:rPr kumimoji="1" lang="en-US" altLang="zh-CN" sz="2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Our</a:t>
            </a:r>
            <a:r>
              <a:rPr kumimoji="1" lang="zh-CN" altLang="en-US" sz="2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8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recent relevant works</a:t>
            </a:r>
            <a:r>
              <a:rPr kumimoji="1" lang="en-US" altLang="zh-CN" sz="20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0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  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0601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CEB1549-7E5F-B459-F9CA-0008BA4A1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13" y="1452075"/>
            <a:ext cx="5185482" cy="38566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FC5A2A-A11A-9FEA-0E10-E413903F3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94" y="1648284"/>
            <a:ext cx="5528450" cy="1780221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4.1   </a:t>
            </a:r>
            <a:r>
              <a:rPr lang="en-US" altLang="zh-CN" sz="2800" b="1" dirty="0" err="1">
                <a:solidFill>
                  <a:prstClr val="white"/>
                </a:solidFill>
                <a:latin typeface="Arial"/>
                <a:ea typeface="微软雅黑"/>
              </a:rPr>
              <a:t>R</a:t>
            </a:r>
            <a:r>
              <a:rPr lang="en-US" altLang="zh-CN" b="1" dirty="0" err="1">
                <a:solidFill>
                  <a:prstClr val="white"/>
                </a:solidFill>
                <a:latin typeface="Arial"/>
                <a:ea typeface="微软雅黑"/>
              </a:rPr>
              <a:t>k</a:t>
            </a:r>
            <a:r>
              <a:rPr lang="zh-CN" altLang="en-US" sz="2800" b="1" dirty="0">
                <a:solidFill>
                  <a:prstClr val="white"/>
                </a:solidFill>
                <a:latin typeface="Arial"/>
                <a:ea typeface="微软雅黑"/>
              </a:rPr>
              <a:t> 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and  </a:t>
            </a:r>
            <a:r>
              <a:rPr lang="en-US" altLang="zh-CN" sz="2800" b="1" dirty="0" err="1">
                <a:solidFill>
                  <a:prstClr val="white"/>
                </a:solidFill>
                <a:latin typeface="Arial"/>
                <a:ea typeface="微软雅黑"/>
              </a:rPr>
              <a:t>R</a:t>
            </a:r>
            <a:r>
              <a:rPr lang="en-US" altLang="zh-CN" b="1" dirty="0" err="1">
                <a:solidFill>
                  <a:prstClr val="white"/>
                </a:solidFill>
                <a:latin typeface="Arial"/>
                <a:ea typeface="微软雅黑"/>
              </a:rPr>
              <a:t>k</a:t>
            </a:r>
            <a:r>
              <a:rPr lang="en-US" altLang="zh-CN" b="1" dirty="0">
                <a:solidFill>
                  <a:prstClr val="white"/>
                </a:solidFill>
                <a:latin typeface="Arial"/>
                <a:ea typeface="微软雅黑"/>
              </a:rPr>
              <a:t>*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25</a:t>
            </a:fld>
            <a:r>
              <a:rPr lang="en-US" altLang="zh-CN"/>
              <a:t>/43</a:t>
            </a:r>
            <a:endParaRPr lang="zh-CN" altLang="en-US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9CB66E7-0758-5193-9A78-168E68973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8" y="795962"/>
            <a:ext cx="5759540" cy="40011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en-US" altLang="zh-CN" sz="1600" b="1" dirty="0" err="1">
                <a:solidFill>
                  <a:srgbClr val="6600FF"/>
                </a:solidFill>
                <a:ea typeface="楷体_GB2312" pitchFamily="49" charset="-122"/>
              </a:rPr>
              <a:t>BaBar</a:t>
            </a:r>
            <a:r>
              <a:rPr kumimoji="1" lang="en-US" altLang="zh-CN" sz="16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zh-CN" altLang="en-US" sz="1600" b="1" dirty="0">
                <a:solidFill>
                  <a:srgbClr val="6600FF"/>
                </a:solidFill>
                <a:ea typeface="楷体_GB2312" pitchFamily="49" charset="-122"/>
              </a:rPr>
              <a:t>和 </a:t>
            </a:r>
            <a:r>
              <a:rPr kumimoji="1" lang="en-US" altLang="zh-CN" sz="1600" b="1" dirty="0">
                <a:solidFill>
                  <a:srgbClr val="6600FF"/>
                </a:solidFill>
                <a:ea typeface="楷体_GB2312" pitchFamily="49" charset="-122"/>
              </a:rPr>
              <a:t>Belle </a:t>
            </a:r>
            <a:r>
              <a:rPr kumimoji="1" lang="zh-CN" altLang="en-US" sz="1600" b="1" dirty="0">
                <a:solidFill>
                  <a:srgbClr val="6600FF"/>
                </a:solidFill>
                <a:ea typeface="楷体_GB2312" pitchFamily="49" charset="-122"/>
              </a:rPr>
              <a:t>数据的误差比较大，和</a:t>
            </a:r>
            <a:r>
              <a:rPr kumimoji="1" lang="en-US" altLang="zh-CN" sz="1600" b="1" dirty="0">
                <a:solidFill>
                  <a:srgbClr val="6600FF"/>
                </a:solidFill>
                <a:ea typeface="楷体_GB2312" pitchFamily="49" charset="-122"/>
              </a:rPr>
              <a:t>SM</a:t>
            </a:r>
            <a:r>
              <a:rPr kumimoji="1" lang="zh-CN" altLang="en-US" sz="1600" b="1" dirty="0">
                <a:solidFill>
                  <a:srgbClr val="6600FF"/>
                </a:solidFill>
                <a:ea typeface="楷体_GB2312" pitchFamily="49" charset="-122"/>
              </a:rPr>
              <a:t>理论值的偏离小。  </a:t>
            </a:r>
            <a:endParaRPr kumimoji="1" lang="en-US" altLang="zh-CN" sz="1600" b="1" dirty="0">
              <a:solidFill>
                <a:srgbClr val="6600FF"/>
              </a:solidFill>
              <a:ea typeface="楷体_GB2312" pitchFamily="49" charset="-122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56271CF-FDD1-1955-B043-F517489A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22" y="1380971"/>
            <a:ext cx="298372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 err="1">
                <a:solidFill>
                  <a:srgbClr val="FF0000"/>
                </a:solidFill>
                <a:latin typeface="+mj-lt"/>
                <a:ea typeface="楷体_GB2312" pitchFamily="49" charset="-122"/>
              </a:rPr>
              <a:t>BaBar</a:t>
            </a:r>
            <a:r>
              <a:rPr kumimoji="1" lang="en-US" altLang="zh-CN" sz="16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: PRD86(2012)032012</a:t>
            </a:r>
            <a:endParaRPr kumimoji="1" lang="zh-CN" altLang="en-US" sz="16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02A9A25-3B97-5C44-EC4F-9E88B2138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868" y="895146"/>
            <a:ext cx="5356371" cy="338554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600" b="1" dirty="0">
                <a:solidFill>
                  <a:srgbClr val="6600FF"/>
                </a:solidFill>
                <a:ea typeface="楷体_GB2312" pitchFamily="49" charset="-122"/>
              </a:rPr>
              <a:t>  </a:t>
            </a:r>
            <a:r>
              <a:rPr kumimoji="1" lang="en-US" altLang="zh-CN" sz="1600" b="1" dirty="0" err="1">
                <a:solidFill>
                  <a:srgbClr val="6600FF"/>
                </a:solidFill>
                <a:ea typeface="楷体_GB2312" pitchFamily="49" charset="-122"/>
              </a:rPr>
              <a:t>LHCb</a:t>
            </a:r>
            <a:r>
              <a:rPr kumimoji="1" lang="zh-CN" altLang="en-US" sz="1600" b="1" dirty="0">
                <a:solidFill>
                  <a:srgbClr val="6600FF"/>
                </a:solidFill>
                <a:ea typeface="楷体_GB2312" pitchFamily="49" charset="-122"/>
              </a:rPr>
              <a:t>早期数据误差小，和</a:t>
            </a:r>
            <a:r>
              <a:rPr kumimoji="1" lang="en-US" altLang="zh-CN" sz="1600" b="1" dirty="0">
                <a:solidFill>
                  <a:srgbClr val="6600FF"/>
                </a:solidFill>
                <a:ea typeface="楷体_GB2312" pitchFamily="49" charset="-122"/>
              </a:rPr>
              <a:t>SM</a:t>
            </a:r>
            <a:r>
              <a:rPr kumimoji="1" lang="zh-CN" altLang="en-US" sz="1600" b="1" dirty="0">
                <a:solidFill>
                  <a:srgbClr val="6600FF"/>
                </a:solidFill>
                <a:ea typeface="楷体_GB2312" pitchFamily="49" charset="-122"/>
              </a:rPr>
              <a:t>理论值的偏离约为 </a:t>
            </a: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2.5</a:t>
            </a:r>
            <a:r>
              <a:rPr kumimoji="1" lang="el-GR" altLang="zh-CN" sz="1600" b="1" dirty="0">
                <a:solidFill>
                  <a:srgbClr val="FF0000"/>
                </a:solidFill>
                <a:ea typeface="楷体_GB2312" pitchFamily="49" charset="-122"/>
              </a:rPr>
              <a:t>σ</a:t>
            </a: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600" b="1" dirty="0">
                <a:solidFill>
                  <a:srgbClr val="FF0000"/>
                </a:solidFill>
                <a:ea typeface="楷体_GB2312" pitchFamily="49" charset="-122"/>
              </a:rPr>
              <a:t>！</a:t>
            </a:r>
            <a:endParaRPr kumimoji="1" lang="en-US" altLang="zh-CN" sz="16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2341132-BF86-655C-21AE-C1843C74F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94" y="3494083"/>
            <a:ext cx="3478729" cy="3227392"/>
          </a:xfrm>
          <a:prstGeom prst="rect">
            <a:avLst/>
          </a:prstGeom>
        </p:spPr>
      </p:pic>
      <p:sp>
        <p:nvSpPr>
          <p:cNvPr id="15" name="Line 4">
            <a:extLst>
              <a:ext uri="{FF2B5EF4-FFF2-40B4-BE49-F238E27FC236}">
                <a16:creationId xmlns:a16="http://schemas.microsoft.com/office/drawing/2014/main" id="{E77F8180-7574-1980-57D7-CB6F700F47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7314" y="2898478"/>
            <a:ext cx="11288" cy="59560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929F11D-20D6-3B23-1F4B-B1E99A2EE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307" y="4080210"/>
            <a:ext cx="2771108" cy="702534"/>
          </a:xfrm>
          <a:prstGeom prst="rect">
            <a:avLst/>
          </a:prstGeom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92F3BCD8-3034-08CA-86F2-AC955BB47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971" y="3736459"/>
            <a:ext cx="298372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Belle: PRL 103 (2009)171801</a:t>
            </a:r>
            <a:endParaRPr kumimoji="1" lang="zh-CN" altLang="en-US" sz="16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6ED9B34-6D7B-7F9D-882D-0DA7E44BCE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3601" y="3310889"/>
            <a:ext cx="1697498" cy="236221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id="{F775899B-DCE4-9005-5901-553C408B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971" y="5000776"/>
            <a:ext cx="298372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LHCb</a:t>
            </a:r>
            <a:r>
              <a:rPr kumimoji="1" lang="en-US" altLang="zh-CN" sz="16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: PRL 113 (2014)151601</a:t>
            </a:r>
            <a:endParaRPr kumimoji="1" lang="zh-CN" altLang="en-US" sz="1600" dirty="0">
              <a:solidFill>
                <a:srgbClr val="3333CC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DEB8B950-5C64-A8D7-EE3C-A43DD2D7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24" y="4134008"/>
            <a:ext cx="8187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 err="1">
                <a:solidFill>
                  <a:srgbClr val="FF0000"/>
                </a:solidFill>
                <a:latin typeface="+mj-lt"/>
                <a:ea typeface="楷体_GB2312" pitchFamily="49" charset="-122"/>
              </a:rPr>
              <a:t>BaBar</a:t>
            </a:r>
            <a:endParaRPr kumimoji="1" lang="zh-CN" altLang="en-US" sz="16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F2711ECD-0332-ABFA-E1AF-4F015DD3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784" y="2121305"/>
            <a:ext cx="8187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 err="1">
                <a:solidFill>
                  <a:srgbClr val="FF0000"/>
                </a:solidFill>
                <a:latin typeface="+mj-lt"/>
                <a:ea typeface="楷体_GB2312" pitchFamily="49" charset="-122"/>
              </a:rPr>
              <a:t>BaBar</a:t>
            </a:r>
            <a:endParaRPr kumimoji="1" lang="zh-CN" altLang="en-US" sz="16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D653EA26-58D5-A61B-B6B8-676DC6A8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658" y="2761719"/>
            <a:ext cx="8187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Belle</a:t>
            </a:r>
            <a:endParaRPr kumimoji="1" lang="zh-CN" altLang="en-US" sz="16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D8EEF74-52A6-8B27-BE0D-78A9A3DB14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9874" y="5822870"/>
            <a:ext cx="2907460" cy="478324"/>
          </a:xfrm>
          <a:prstGeom prst="rect">
            <a:avLst/>
          </a:prstGeom>
        </p:spPr>
      </p:pic>
      <p:sp>
        <p:nvSpPr>
          <p:cNvPr id="34" name="Text Box 3">
            <a:extLst>
              <a:ext uri="{FF2B5EF4-FFF2-40B4-BE49-F238E27FC236}">
                <a16:creationId xmlns:a16="http://schemas.microsoft.com/office/drawing/2014/main" id="{70C9A2D0-52E2-5A3C-7D69-854EC3C7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874" y="5484316"/>
            <a:ext cx="2983727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LHCb</a:t>
            </a:r>
            <a:r>
              <a:rPr kumimoji="1" lang="en-US" altLang="zh-CN" sz="16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: PRL 122 (2019)191801</a:t>
            </a:r>
            <a:endParaRPr kumimoji="1" lang="zh-CN" altLang="en-US" sz="1600" dirty="0">
              <a:solidFill>
                <a:srgbClr val="3333CC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32D4DE9-2183-8065-657D-095A00C90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9676" y="5407434"/>
            <a:ext cx="1740728" cy="36069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D87A803-0A8A-6269-D7A0-B76767999D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0404" y="5455229"/>
            <a:ext cx="915022" cy="265100"/>
          </a:xfrm>
          <a:prstGeom prst="rect">
            <a:avLst/>
          </a:prstGeom>
        </p:spPr>
      </p:pic>
      <p:sp>
        <p:nvSpPr>
          <p:cNvPr id="39" name="Line 4">
            <a:extLst>
              <a:ext uri="{FF2B5EF4-FFF2-40B4-BE49-F238E27FC236}">
                <a16:creationId xmlns:a16="http://schemas.microsoft.com/office/drawing/2014/main" id="{4B192F81-A638-7D67-69C9-4F9AFA0A4A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0836" y="3614872"/>
            <a:ext cx="1288028" cy="172445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854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26</a:t>
            </a:fld>
            <a:r>
              <a:rPr lang="en-US" altLang="zh-CN"/>
              <a:t>/43</a:t>
            </a:r>
            <a:endParaRPr lang="zh-CN" alt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E74CC92-C22E-6057-56BA-56382078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8" y="158400"/>
            <a:ext cx="61234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2.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7805413-18A3-4E00-7FAF-D950541C0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4" y="1337887"/>
            <a:ext cx="5908257" cy="447325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BA32611-85B1-D3D8-6A04-2E514223C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44" y="1208392"/>
            <a:ext cx="4089404" cy="1776886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9B91A4A-2455-72F5-D109-5FBDF8CD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518" y="746406"/>
            <a:ext cx="5070857" cy="400110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Belle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新数据，和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SM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理论值的偏离约为 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1</a:t>
            </a:r>
            <a:r>
              <a:rPr kumimoji="1" lang="el-GR" altLang="zh-CN" sz="1800" b="1" dirty="0">
                <a:solidFill>
                  <a:srgbClr val="FF0000"/>
                </a:solidFill>
                <a:ea typeface="楷体_GB2312" pitchFamily="49" charset="-122"/>
              </a:rPr>
              <a:t>σ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FF0000"/>
                </a:solidFill>
                <a:ea typeface="楷体_GB2312" pitchFamily="49" charset="-122"/>
              </a:rPr>
              <a:t>！</a:t>
            </a:r>
            <a:endParaRPr kumimoji="1" lang="en-US" altLang="zh-CN" sz="18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A864D5-106C-2842-EBA3-C83948EA2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899" y="3165011"/>
            <a:ext cx="5070857" cy="3475531"/>
          </a:xfrm>
          <a:prstGeom prst="rect">
            <a:avLst/>
          </a:prstGeom>
        </p:spPr>
      </p:pic>
      <p:sp>
        <p:nvSpPr>
          <p:cNvPr id="7" name="Line 4">
            <a:extLst>
              <a:ext uri="{FF2B5EF4-FFF2-40B4-BE49-F238E27FC236}">
                <a16:creationId xmlns:a16="http://schemas.microsoft.com/office/drawing/2014/main" id="{0D12C7A8-44FA-6069-FC38-213062CF2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3276" y="2726529"/>
            <a:ext cx="68648" cy="87696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75B5264-CCA1-3986-B40A-E71CF0A41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065" y="3603493"/>
            <a:ext cx="27585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126 (2021) 161801</a:t>
            </a:r>
            <a:r>
              <a:rPr kumimoji="1" lang="en-US" altLang="zh-CN" sz="18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8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777F510-F42C-F32C-9CBA-E83A7C4B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63" y="877739"/>
            <a:ext cx="3270029" cy="338554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600" b="1" dirty="0">
                <a:solidFill>
                  <a:srgbClr val="6600FF"/>
                </a:solidFill>
                <a:ea typeface="楷体_GB2312" pitchFamily="49" charset="-122"/>
              </a:rPr>
              <a:t>  </a:t>
            </a:r>
            <a:r>
              <a:rPr kumimoji="1" lang="en-US" altLang="zh-CN" sz="1600" b="1" dirty="0" err="1">
                <a:solidFill>
                  <a:srgbClr val="6600FF"/>
                </a:solidFill>
                <a:ea typeface="楷体_GB2312" pitchFamily="49" charset="-122"/>
              </a:rPr>
              <a:t>LHCb</a:t>
            </a:r>
            <a:r>
              <a:rPr kumimoji="1" lang="zh-CN" altLang="en-US" sz="1600" b="1" dirty="0">
                <a:solidFill>
                  <a:srgbClr val="6600FF"/>
                </a:solidFill>
                <a:ea typeface="楷体_GB2312" pitchFamily="49" charset="-122"/>
              </a:rPr>
              <a:t>新数据误差进一步缩小 ！</a:t>
            </a:r>
            <a:endParaRPr kumimoji="1" lang="en-US" altLang="zh-CN" sz="16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773EB84-3705-E475-4957-95A25D79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09" y="3834325"/>
            <a:ext cx="78570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600" b="1" dirty="0" err="1">
                <a:solidFill>
                  <a:srgbClr val="6600FF"/>
                </a:solidFill>
                <a:ea typeface="楷体_GB2312" pitchFamily="49" charset="-122"/>
              </a:rPr>
              <a:t>LHCb</a:t>
            </a:r>
            <a:endParaRPr kumimoji="1" lang="en-US" altLang="zh-CN" sz="16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A711F9D-73B9-984F-43AC-F8AD1E7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71" y="5627892"/>
            <a:ext cx="31730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LHCb</a:t>
            </a:r>
            <a:r>
              <a:rPr kumimoji="1" lang="en-US" altLang="zh-CN" sz="16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: Nature 18 (2022) 277</a:t>
            </a:r>
            <a:endParaRPr kumimoji="1" lang="zh-CN" altLang="en-US" sz="1600" dirty="0">
              <a:solidFill>
                <a:srgbClr val="3333CC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B842B40-81F4-CF24-3E5E-C2EAB89B1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10" y="5989443"/>
            <a:ext cx="5276850" cy="428625"/>
          </a:xfrm>
          <a:prstGeom prst="rect">
            <a:avLst/>
          </a:prstGeom>
        </p:spPr>
      </p:pic>
      <p:sp>
        <p:nvSpPr>
          <p:cNvPr id="19" name="Oval 43">
            <a:extLst>
              <a:ext uri="{FF2B5EF4-FFF2-40B4-BE49-F238E27FC236}">
                <a16:creationId xmlns:a16="http://schemas.microsoft.com/office/drawing/2014/main" id="{16A87E37-DDC7-0AE3-9343-B261EEF04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801" y="3585251"/>
            <a:ext cx="1096919" cy="836702"/>
          </a:xfrm>
          <a:prstGeom prst="ellips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52BDCCB9-0610-3B4B-6DBF-2FA8D8D6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07" y="4777992"/>
            <a:ext cx="317301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CMS: </a:t>
            </a:r>
            <a:r>
              <a:rPr kumimoji="1" lang="en-US" altLang="zh-CN" sz="1600" b="1" dirty="0" err="1">
                <a:solidFill>
                  <a:srgbClr val="FF0000"/>
                </a:solidFill>
                <a:latin typeface="+mj-lt"/>
                <a:ea typeface="楷体_GB2312" pitchFamily="49" charset="-122"/>
              </a:rPr>
              <a:t>O.Kovanda</a:t>
            </a:r>
            <a:r>
              <a:rPr kumimoji="1" lang="en-US" altLang="zh-CN" sz="16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, 2024.3.27</a:t>
            </a:r>
            <a:endParaRPr kumimoji="1" lang="zh-CN" altLang="en-US" sz="16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CCE19FA1-04B5-1C00-503D-80DA1CD06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899" y="1863376"/>
            <a:ext cx="92507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R</a:t>
            </a:r>
            <a:r>
              <a:rPr kumimoji="1" lang="en-US" altLang="zh-CN" sz="20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k</a:t>
            </a:r>
            <a:r>
              <a:rPr kumimoji="1" lang="en-US" altLang="zh-CN" sz="20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*</a:t>
            </a:r>
            <a:r>
              <a:rPr kumimoji="1" lang="en-US" altLang="zh-CN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 </a:t>
            </a:r>
            <a:endParaRPr kumimoji="1" lang="zh-CN" altLang="en-US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3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4.1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and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*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27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45D3C0-A5B0-066E-792B-6E82808DE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95" y="1721466"/>
            <a:ext cx="4979645" cy="1707534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072BD60-2C7F-FA1E-3ABC-FF746156D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44" y="936137"/>
            <a:ext cx="4035299" cy="461665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Newest </a:t>
            </a:r>
            <a:r>
              <a:rPr kumimoji="1" lang="en-US" altLang="zh-CN" sz="1800" b="1" dirty="0" err="1">
                <a:solidFill>
                  <a:srgbClr val="6600FF"/>
                </a:solidFill>
                <a:ea typeface="楷体_GB2312" pitchFamily="49" charset="-122"/>
              </a:rPr>
              <a:t>LHCb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 measurements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D62255A-AA65-F497-AE5D-2E6E92B70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705" y="2133088"/>
            <a:ext cx="6115050" cy="41338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09CE3E-B10F-CE4A-1033-49AE9520E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69" y="3617149"/>
            <a:ext cx="5816431" cy="780341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6F59FDF5-0B58-31D5-2F02-82AD8E2C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999" y="5632047"/>
            <a:ext cx="26472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PRD 108 (2023) 032002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 PRL 131(2023) 051803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F8B8BD4-4920-D8FE-C600-55C1C15FE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017" y="656948"/>
            <a:ext cx="6402967" cy="15065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90D42D8-9854-0CD6-A00E-6F15DE03B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33" y="4792071"/>
            <a:ext cx="6024563" cy="296028"/>
          </a:xfrm>
          <a:prstGeom prst="rect">
            <a:avLst/>
          </a:prstGeom>
        </p:spPr>
      </p:pic>
      <p:sp>
        <p:nvSpPr>
          <p:cNvPr id="19" name="Line 4">
            <a:extLst>
              <a:ext uri="{FF2B5EF4-FFF2-40B4-BE49-F238E27FC236}">
                <a16:creationId xmlns:a16="http://schemas.microsoft.com/office/drawing/2014/main" id="{E5B48272-EBC1-EBE9-2700-924C07FA1E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0496" y="4143632"/>
            <a:ext cx="1095893" cy="60315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10A94A99-BF4F-1B20-63F7-61E0C181A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83" y="5287484"/>
            <a:ext cx="3942274" cy="815608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0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en-US" altLang="zh-CN" sz="1800" b="1" dirty="0" err="1">
                <a:solidFill>
                  <a:srgbClr val="6600FF"/>
                </a:solidFill>
                <a:ea typeface="楷体_GB2312" pitchFamily="49" charset="-122"/>
              </a:rPr>
              <a:t>LHCb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最新数据，和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SM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理论值符合</a:t>
            </a:r>
            <a:endParaRPr kumimoji="1" lang="en-US" altLang="zh-CN" sz="1800" b="1" dirty="0">
              <a:solidFill>
                <a:srgbClr val="6600FF"/>
              </a:solidFill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    </a:t>
            </a:r>
            <a:r>
              <a:rPr kumimoji="1" lang="zh-CN" altLang="en-US" sz="1800" b="1" dirty="0">
                <a:solidFill>
                  <a:srgbClr val="6600FF"/>
                </a:solidFill>
                <a:ea typeface="楷体_GB2312" pitchFamily="49" charset="-122"/>
              </a:rPr>
              <a:t>的很好，偏离小于 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1.1 </a:t>
            </a:r>
            <a:r>
              <a:rPr kumimoji="1" lang="el-GR" altLang="zh-CN" sz="1800" b="1" dirty="0">
                <a:solidFill>
                  <a:srgbClr val="FF0000"/>
                </a:solidFill>
                <a:ea typeface="楷体_GB2312" pitchFamily="49" charset="-122"/>
              </a:rPr>
              <a:t>σ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FF0000"/>
                </a:solidFill>
                <a:ea typeface="楷体_GB2312" pitchFamily="49" charset="-122"/>
              </a:rPr>
              <a:t>！</a:t>
            </a:r>
            <a:endParaRPr kumimoji="1" lang="en-US" altLang="zh-CN" sz="18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9FF6E84-D864-FF65-3EA6-2F20039E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904" y="3028890"/>
            <a:ext cx="120717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LFU test</a:t>
            </a:r>
            <a:r>
              <a:rPr kumimoji="1" lang="en-US" altLang="zh-CN" sz="20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604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F1CEEAAB-17A5-9BAF-AE6E-8746808AB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692" y="3844925"/>
            <a:ext cx="4086225" cy="24003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093233" y="111432"/>
                <a:ext cx="9765437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4.2   </a:t>
                </a:r>
                <a:r>
                  <a:rPr kumimoji="1" lang="en-US" altLang="zh-CN" sz="2800" b="1" dirty="0">
                    <a:solidFill>
                      <a:schemeClr val="bg1"/>
                    </a:solidFill>
                    <a:ea typeface="楷体_GB2312" pitchFamily="49" charset="-122"/>
                  </a:rPr>
                  <a:t>R(J/</a:t>
                </a:r>
                <a:r>
                  <a:rPr kumimoji="1" lang="el-GR" altLang="zh-CN" sz="2800" b="1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ψ</a:t>
                </a:r>
                <a:r>
                  <a:rPr kumimoji="1" lang="en-US" altLang="zh-CN" sz="2800" b="1" dirty="0">
                    <a:solidFill>
                      <a:schemeClr val="bg1"/>
                    </a:solidFill>
                    <a:ea typeface="楷体_GB2312" pitchFamily="49" charset="-122"/>
                  </a:rPr>
                  <a:t>)</a:t>
                </a:r>
                <a:r>
                  <a:rPr kumimoji="1" lang="zh-CN" altLang="en-US" sz="2800" b="1" dirty="0">
                    <a:solidFill>
                      <a:schemeClr val="bg1"/>
                    </a:solidFill>
                    <a:ea typeface="楷体_GB2312" pitchFamily="49" charset="-122"/>
                  </a:rPr>
                  <a:t>，</a:t>
                </a:r>
                <a:r>
                  <a:rPr kumimoji="1" lang="en-US" altLang="zh-CN" sz="2800" b="1" dirty="0">
                    <a:solidFill>
                      <a:schemeClr val="bg1"/>
                    </a:solidFill>
                    <a:ea typeface="楷体_GB2312" pitchFamily="49" charset="-122"/>
                  </a:rPr>
                  <a:t>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l-GR" altLang="zh-CN" sz="2800" b="1" dirty="0">
                            <a:solidFill>
                              <a:schemeClr val="bg1"/>
                            </a:solidFill>
                            <a:ea typeface="楷体_GB2312" pitchFamily="49" charset="-122"/>
                          </a:rPr>
                          <m:t>η</m:t>
                        </m:r>
                      </m:e>
                      <m:sub>
                        <m:r>
                          <a:rPr kumimoji="1"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800" b="1" dirty="0">
                    <a:solidFill>
                      <a:schemeClr val="bg1"/>
                    </a:solidFill>
                    <a:ea typeface="楷体_GB2312" pitchFamily="49" charset="-122"/>
                  </a:rPr>
                  <a:t>)</a:t>
                </a:r>
                <a:r>
                  <a:rPr kumimoji="1" lang="zh-CN" altLang="en-US" sz="2800" b="1" dirty="0">
                    <a:solidFill>
                      <a:schemeClr val="bg1"/>
                    </a:solidFill>
                    <a:ea typeface="楷体_GB2312" pitchFamily="49" charset="-122"/>
                  </a:rPr>
                  <a:t>，</a:t>
                </a:r>
                <a:r>
                  <a:rPr kumimoji="1" lang="en-US" altLang="zh-CN" sz="2800" b="1" dirty="0">
                    <a:solidFill>
                      <a:schemeClr val="bg1"/>
                    </a:solidFill>
                    <a:ea typeface="楷体_GB2312" pitchFamily="49" charset="-122"/>
                  </a:rPr>
                  <a:t> 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Λ</m:t>
                        </m:r>
                      </m:e>
                      <m:sub>
                        <m:r>
                          <a:rPr kumimoji="1"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800" b="1" dirty="0">
                    <a:solidFill>
                      <a:schemeClr val="bg1"/>
                    </a:solidFill>
                    <a:ea typeface="楷体_GB2312" pitchFamily="49" charset="-122"/>
                  </a:rPr>
                  <a:t>) 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33" y="111432"/>
                <a:ext cx="9765437" cy="532966"/>
              </a:xfrm>
              <a:prstGeom prst="rect">
                <a:avLst/>
              </a:prstGeom>
              <a:blipFill>
                <a:blip r:embed="rId5"/>
                <a:stretch>
                  <a:fillRect t="-12500" b="-28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28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008DE29-5B41-F868-3CAC-02A22CD5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2" y="1739960"/>
            <a:ext cx="558119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en-US" altLang="zh-CN" sz="20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Based on  the data 3fb-1 collected 2011-2012 by </a:t>
            </a:r>
            <a:r>
              <a:rPr kumimoji="1" lang="en-US" altLang="zh-CN" sz="2000" b="1" dirty="0" err="1">
                <a:solidFill>
                  <a:srgbClr val="0066FF"/>
                </a:solidFill>
                <a:latin typeface="+mj-lt"/>
                <a:ea typeface="楷体_GB2312" pitchFamily="49" charset="-122"/>
              </a:rPr>
              <a:t>LHCb</a:t>
            </a:r>
            <a:r>
              <a:rPr kumimoji="1" lang="en-US" altLang="zh-CN" sz="20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, they presented the first measurement of the ratio </a:t>
            </a: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R(J/</a:t>
            </a:r>
            <a:r>
              <a:rPr kumimoji="1" lang="el-GR" altLang="zh-CN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ψ</a:t>
            </a:r>
            <a:r>
              <a:rPr kumimoji="1" lang="en-US" altLang="zh-CN" sz="2000" b="1" dirty="0">
                <a:solidFill>
                  <a:srgbClr val="FF0000"/>
                </a:solidFill>
                <a:ea typeface="楷体_GB2312" pitchFamily="49" charset="-122"/>
              </a:rPr>
              <a:t> ):</a:t>
            </a:r>
            <a:endParaRPr kumimoji="1" lang="zh-CN" altLang="en-US" sz="20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08FFD32-7627-5BAC-DDC1-C1A8F09CA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502" y="795963"/>
            <a:ext cx="4982475" cy="3122774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432A265F-1D1C-D5C2-1CFF-814140908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2739" y="755830"/>
            <a:ext cx="26472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008853"/>
                </a:solidFill>
                <a:latin typeface="+mj-lt"/>
                <a:ea typeface="楷体_GB2312" pitchFamily="49" charset="-122"/>
              </a:rPr>
              <a:t>PRL 120 (2018) 121801</a:t>
            </a:r>
            <a:endParaRPr kumimoji="1" lang="zh-CN" altLang="en-US" sz="1600" dirty="0">
              <a:solidFill>
                <a:srgbClr val="008853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15D5374-C40F-0F6F-F892-F306A39FC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2" y="3398077"/>
            <a:ext cx="6155928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这个</a:t>
            </a:r>
            <a:r>
              <a:rPr kumimoji="1" lang="en-US" altLang="zh-CN" sz="1800" b="1" dirty="0" err="1">
                <a:solidFill>
                  <a:srgbClr val="0066FF"/>
                </a:solidFill>
                <a:latin typeface="+mj-lt"/>
                <a:ea typeface="楷体_GB2312" pitchFamily="49" charset="-122"/>
              </a:rPr>
              <a:t>LHCb</a:t>
            </a:r>
            <a:r>
              <a:rPr kumimoji="1" lang="zh-CN" altLang="en-US" sz="18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实验测量与标准模型理论值（</a:t>
            </a:r>
            <a:r>
              <a:rPr kumimoji="1" lang="en-US" altLang="zh-CN" sz="18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0.25-0.28</a:t>
            </a:r>
            <a:r>
              <a:rPr kumimoji="1" lang="zh-CN" altLang="en-US" sz="18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）的偏离约为 </a:t>
            </a:r>
            <a:r>
              <a:rPr kumimoji="1" lang="en-US" altLang="zh-CN" sz="18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2</a:t>
            </a:r>
            <a:r>
              <a:rPr kumimoji="1" lang="el-GR" altLang="zh-CN" sz="1800" b="1" dirty="0">
                <a:solidFill>
                  <a:srgbClr val="FF0000"/>
                </a:solidFill>
                <a:ea typeface="楷体_GB2312" pitchFamily="49" charset="-122"/>
              </a:rPr>
              <a:t>σ</a:t>
            </a:r>
            <a:r>
              <a:rPr kumimoji="1" lang="zh-CN" altLang="en-US" sz="1800" b="1" dirty="0">
                <a:solidFill>
                  <a:srgbClr val="FF0000"/>
                </a:solidFill>
                <a:ea typeface="楷体_GB2312" pitchFamily="49" charset="-122"/>
              </a:rPr>
              <a:t>。</a:t>
            </a:r>
            <a:r>
              <a:rPr kumimoji="1" lang="zh-CN" altLang="en-US" sz="1800" b="1" dirty="0">
                <a:solidFill>
                  <a:srgbClr val="FF0000"/>
                </a:solidFill>
                <a:latin typeface="+mn-lt"/>
                <a:ea typeface="楷体_GB2312" pitchFamily="49" charset="-122"/>
              </a:rPr>
              <a:t>这是目前对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R(J/</a:t>
            </a:r>
            <a:r>
              <a:rPr kumimoji="1" lang="el-GR" altLang="zh-CN" sz="18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ψ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)</a:t>
            </a:r>
            <a:r>
              <a:rPr kumimoji="1" lang="zh-CN" altLang="en-US" sz="1800" b="1" dirty="0">
                <a:solidFill>
                  <a:srgbClr val="FF0000"/>
                </a:solidFill>
                <a:ea typeface="楷体_GB2312" pitchFamily="49" charset="-122"/>
              </a:rPr>
              <a:t>的</a:t>
            </a:r>
            <a:r>
              <a:rPr kumimoji="1" lang="zh-CN" altLang="en-US" sz="1800" b="1" dirty="0">
                <a:solidFill>
                  <a:srgbClr val="FF0000"/>
                </a:solidFill>
                <a:latin typeface="+mn-lt"/>
                <a:ea typeface="楷体_GB2312" pitchFamily="49" charset="-122"/>
              </a:rPr>
              <a:t>唯一</a:t>
            </a:r>
            <a:r>
              <a:rPr kumimoji="1" lang="zh-CN" altLang="en-US" sz="1800" b="1" dirty="0">
                <a:solidFill>
                  <a:srgbClr val="FF0000"/>
                </a:solidFill>
                <a:ea typeface="楷体_GB2312" pitchFamily="49" charset="-122"/>
              </a:rPr>
              <a:t>实验测量结果。</a:t>
            </a:r>
            <a:endParaRPr kumimoji="1" lang="zh-CN" altLang="en-US" sz="18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DED6986-030A-EDE5-7B59-0CC4B78C0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22" y="779221"/>
            <a:ext cx="3027909" cy="8850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">
                <a:extLst>
                  <a:ext uri="{FF2B5EF4-FFF2-40B4-BE49-F238E27FC236}">
                    <a16:creationId xmlns:a16="http://schemas.microsoft.com/office/drawing/2014/main" id="{F6D97494-E02C-5B0B-27F7-42A9DB40E5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8770" y="946498"/>
                <a:ext cx="264721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kumimoji="1" lang="en-US" altLang="zh-CN" sz="2400" b="1" dirty="0">
                    <a:solidFill>
                      <a:srgbClr val="6600FF"/>
                    </a:solidFill>
                    <a:latin typeface="+mj-lt"/>
                    <a:ea typeface="楷体_GB2312" pitchFamily="49" charset="-122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6600FF"/>
                    </a:solidFill>
                    <a:latin typeface="+mj-lt"/>
                    <a:ea typeface="楷体_GB2312" pitchFamily="49" charset="-122"/>
                  </a:rPr>
                  <a:t>Hc</a:t>
                </a:r>
                <a:r>
                  <a:rPr kumimoji="1" lang="en-US" altLang="zh-CN" sz="2000" b="1" dirty="0">
                    <a:solidFill>
                      <a:srgbClr val="6600FF"/>
                    </a:solidFill>
                    <a:latin typeface="+mj-lt"/>
                    <a:ea typeface="楷体_GB2312" pitchFamily="49" charset="-122"/>
                  </a:rPr>
                  <a:t>: J/</a:t>
                </a:r>
                <a:r>
                  <a:rPr kumimoji="1" lang="el-GR" altLang="zh-CN" sz="2000" b="1" dirty="0">
                    <a:solidFill>
                      <a:srgbClr val="6600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ψ</a:t>
                </a:r>
                <a:r>
                  <a:rPr kumimoji="1" lang="en-US" altLang="zh-CN" sz="2000" b="1" dirty="0">
                    <a:solidFill>
                      <a:srgbClr val="6600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  <a:ea typeface="华文细黑" panose="02010600040101010101" pitchFamily="2" charset="-122"/>
                      </a:rPr>
                      <m:t>  </m:t>
                    </m:r>
                    <m:sSub>
                      <m:sSubPr>
                        <m:ctrlPr>
                          <a:rPr kumimoji="1" lang="el-GR" altLang="zh-CN" sz="2400" b="1" i="1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华文细黑" panose="0201060004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b="1" i="1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华文细黑" panose="02010600040101010101" pitchFamily="2" charset="-122"/>
                          </a:rPr>
                          <m:t>η</m:t>
                        </m:r>
                      </m:e>
                      <m:sub>
                        <m:r>
                          <a:rPr kumimoji="1" lang="en-US" altLang="zh-CN" sz="2400" b="1" i="1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华文细黑" panose="02010600040101010101" pitchFamily="2" charset="-122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400" b="1" dirty="0">
                    <a:solidFill>
                      <a:srgbClr val="6600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zh-CN" sz="24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华文细黑" panose="0201060004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4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华文细黑" panose="02010600040101010101" pitchFamily="2" charset="-122"/>
                          </a:rPr>
                          <m:t>Λ</m:t>
                        </m:r>
                      </m:e>
                      <m:sub>
                        <m:r>
                          <a:rPr kumimoji="1" lang="en-US" altLang="zh-CN" sz="24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华文细黑" panose="02010600040101010101" pitchFamily="2" charset="-122"/>
                          </a:rPr>
                          <m:t>𝒄</m:t>
                        </m:r>
                      </m:sub>
                    </m:sSub>
                  </m:oMath>
                </a14:m>
                <a:endParaRPr kumimoji="1" lang="zh-CN" altLang="en-US" sz="1600" dirty="0">
                  <a:solidFill>
                    <a:srgbClr val="008853"/>
                  </a:solidFill>
                  <a:latin typeface="+mn-lt"/>
                  <a:ea typeface="楷体_GB2312" pitchFamily="49" charset="-122"/>
                </a:endParaRPr>
              </a:p>
            </p:txBody>
          </p:sp>
        </mc:Choice>
        <mc:Fallback xmlns="">
          <p:sp>
            <p:nvSpPr>
              <p:cNvPr id="16" name="Text Box 3">
                <a:extLst>
                  <a:ext uri="{FF2B5EF4-FFF2-40B4-BE49-F238E27FC236}">
                    <a16:creationId xmlns:a16="http://schemas.microsoft.com/office/drawing/2014/main" id="{F6D97494-E02C-5B0B-27F7-42A9DB40E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8770" y="946498"/>
                <a:ext cx="2647218" cy="461665"/>
              </a:xfrm>
              <a:prstGeom prst="rect">
                <a:avLst/>
              </a:prstGeom>
              <a:blipFill>
                <a:blip r:embed="rId8"/>
                <a:stretch>
                  <a:fillRect t="-11842" b="-276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D4BEB9B0-D061-9134-EFBD-6C463920F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849" y="2887946"/>
            <a:ext cx="5254324" cy="489373"/>
          </a:xfrm>
          <a:prstGeom prst="rect">
            <a:avLst/>
          </a:prstGeom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5AF10ECE-0F3C-BE8E-9BFA-797D18BB5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260" y="1477472"/>
            <a:ext cx="26472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PRL 120 (2018) 121801</a:t>
            </a:r>
            <a:endParaRPr kumimoji="1" lang="zh-CN" altLang="en-US" sz="16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2E9ACAB-CDDC-7141-2F49-540702DB4B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598" y="4764504"/>
            <a:ext cx="6976211" cy="1466445"/>
          </a:xfrm>
          <a:prstGeom prst="rect">
            <a:avLst/>
          </a:prstGeom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BEEE61EB-2CE3-328E-ECE2-1F6A49C5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2" y="4276118"/>
            <a:ext cx="4914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1E3E5AB0-6E13-4508-0ADA-E3416F91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909" y="5912348"/>
            <a:ext cx="321275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Agree with SM  within 1</a:t>
            </a:r>
            <a:r>
              <a:rPr kumimoji="1" lang="el-GR" altLang="zh-CN" sz="1800" b="1" dirty="0">
                <a:solidFill>
                  <a:srgbClr val="FF0000"/>
                </a:solidFill>
                <a:ea typeface="楷体_GB2312" pitchFamily="49" charset="-122"/>
              </a:rPr>
              <a:t> σ</a:t>
            </a:r>
            <a:r>
              <a:rPr kumimoji="1" lang="en-US" altLang="zh-CN" sz="18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 </a:t>
            </a:r>
            <a:endParaRPr kumimoji="1" lang="zh-CN" altLang="en-US" sz="18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ADD0816-FF60-71ED-B871-5FBFCADC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909" y="3603325"/>
            <a:ext cx="24556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00"/>
                </a:solidFill>
                <a:latin typeface="+mj-lt"/>
                <a:ea typeface="楷体_GB2312" pitchFamily="49" charset="-122"/>
              </a:rPr>
              <a:t>PRL 128 (2022) 191803</a:t>
            </a:r>
            <a:endParaRPr kumimoji="1" lang="zh-CN" altLang="en-US" sz="1600" dirty="0">
              <a:solidFill>
                <a:srgbClr val="FF0000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9" name="Oval 43">
            <a:extLst>
              <a:ext uri="{FF2B5EF4-FFF2-40B4-BE49-F238E27FC236}">
                <a16:creationId xmlns:a16="http://schemas.microsoft.com/office/drawing/2014/main" id="{16447E9B-90C0-EDB6-0F18-6FFB6FC30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708" y="929078"/>
            <a:ext cx="535460" cy="644983"/>
          </a:xfrm>
          <a:prstGeom prst="ellipse">
            <a:avLst/>
          </a:prstGeom>
          <a:noFill/>
          <a:ln w="28575">
            <a:solidFill>
              <a:srgbClr val="0088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DC60EB33-F6BD-1B0C-D130-D3D63E9638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773" y="4306105"/>
            <a:ext cx="5105400" cy="43815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D683F610-069D-4F5C-205F-D06AB069C59F}"/>
              </a:ext>
            </a:extLst>
          </p:cNvPr>
          <p:cNvSpPr txBox="1"/>
          <p:nvPr/>
        </p:nvSpPr>
        <p:spPr>
          <a:xfrm>
            <a:off x="10258530" y="1909237"/>
            <a:ext cx="934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R(J/</a:t>
            </a:r>
            <a:r>
              <a:rPr kumimoji="1" lang="el-GR" altLang="zh-CN" sz="18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ψ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)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046315-DD95-86EF-A2E9-D93D3F9C7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62" y="3316768"/>
            <a:ext cx="5348159" cy="291151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E8B34E-46C0-A544-F5BA-C698F8B94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482" y="1424205"/>
            <a:ext cx="3297711" cy="2366778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4.3   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R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atios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R</a:t>
            </a:r>
            <a:r>
              <a:rPr kumimoji="0" lang="el-GR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μ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and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    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29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DD8F69-18F5-3030-0CDF-20D33EA2A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825" y="1981236"/>
            <a:ext cx="4352024" cy="935482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D1CE5EE8-D1C3-96EE-42F5-824007377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57" y="940468"/>
            <a:ext cx="5071035" cy="877163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3333CC"/>
                </a:solidFill>
                <a:ea typeface="楷体_GB2312" pitchFamily="49" charset="-122"/>
              </a:rPr>
              <a:t>可以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Belle II 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实验直接测量 </a:t>
            </a:r>
            <a:r>
              <a:rPr kumimoji="1" lang="el-GR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τ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轻子的弱纯轻</a:t>
            </a:r>
            <a:endParaRPr kumimoji="1" lang="en-US" altLang="zh-CN" sz="1800" b="1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None/>
            </a:pP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衰变过程，直接检验 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kumimoji="1" lang="el-GR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之间的 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LFU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kumimoji="1" lang="en-US" altLang="zh-CN" sz="1800" b="1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80E6FB-383F-4925-B21A-43EC3628C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97" y="2916718"/>
            <a:ext cx="2847975" cy="800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9EDFB8-4E8D-6861-1B75-DCA400E4E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697" y="4424907"/>
            <a:ext cx="4131661" cy="96456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95A15FC-9D87-16B6-A5FB-6BAA1340F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1015" y="823535"/>
            <a:ext cx="4198813" cy="3696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4DB100-A11B-D3AC-59FC-78592BBA5F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697" y="3757743"/>
            <a:ext cx="4198978" cy="516124"/>
          </a:xfrm>
          <a:prstGeom prst="rect">
            <a:avLst/>
          </a:prstGeom>
        </p:spPr>
      </p:pic>
      <p:sp>
        <p:nvSpPr>
          <p:cNvPr id="19" name="Text Box 3">
            <a:extLst>
              <a:ext uri="{FF2B5EF4-FFF2-40B4-BE49-F238E27FC236}">
                <a16:creationId xmlns:a16="http://schemas.microsoft.com/office/drawing/2014/main" id="{E62F2BA8-C7E0-3BD6-459D-A5811523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20" y="5347302"/>
            <a:ext cx="5071035" cy="738664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l-GR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τ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轻子的弱纯轻稀有衰变过程，对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贡献敏感，有助于发现新物理信号！</a:t>
            </a:r>
            <a:endParaRPr kumimoji="1" lang="en-US" altLang="zh-CN" sz="1800" b="1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B87FCB74-E993-6725-DF74-A03BB31A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200" y="823535"/>
            <a:ext cx="354227" cy="461665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endParaRPr kumimoji="1" lang="en-US" altLang="zh-CN" sz="20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84B929F-8C67-22C3-3612-C695F98D59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0659" y="111432"/>
            <a:ext cx="885825" cy="504825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D1502725-39C5-A628-7AFF-9B6CC785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374" y="1258355"/>
            <a:ext cx="4010969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 err="1">
                <a:solidFill>
                  <a:srgbClr val="FF0000"/>
                </a:solidFill>
                <a:ea typeface="楷体_GB2312" pitchFamily="49" charset="-122"/>
              </a:rPr>
              <a:t>P.Feich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, Belle2-Talk-Conf-2023-196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18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05360020-B453-85A0-9EF8-CB79CD48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938" y="426435"/>
            <a:ext cx="6992123" cy="5847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200" b="0" i="0" dirty="0">
                <a:solidFill>
                  <a:srgbClr val="1F497D"/>
                </a:solidFill>
                <a:effectLst/>
                <a:latin typeface="ArialMT"/>
              </a:rPr>
              <a:t>1. </a:t>
            </a:r>
            <a:r>
              <a:rPr kumimoji="1" lang="en-US" altLang="zh-TW" sz="3200" b="1" dirty="0">
                <a:solidFill>
                  <a:srgbClr val="3333CC"/>
                </a:solidFill>
                <a:ea typeface="MS PGothic" panose="020B0600070205080204" pitchFamily="34" charset="-128"/>
              </a:rPr>
              <a:t>R(D</a:t>
            </a:r>
            <a:r>
              <a:rPr kumimoji="1" lang="en-US" altLang="zh-TW" sz="3200" b="1" baseline="30000" dirty="0">
                <a:solidFill>
                  <a:srgbClr val="3333CC"/>
                </a:solidFill>
                <a:ea typeface="MS PGothic" panose="020B0600070205080204" pitchFamily="34" charset="-128"/>
              </a:rPr>
              <a:t>(*)</a:t>
            </a:r>
            <a:r>
              <a:rPr kumimoji="1" lang="en-US" altLang="zh-TW" sz="3200" b="1" dirty="0">
                <a:solidFill>
                  <a:srgbClr val="3333CC"/>
                </a:solidFill>
                <a:ea typeface="MS PGothic" panose="020B0600070205080204" pitchFamily="34" charset="-128"/>
              </a:rPr>
              <a:t>)</a:t>
            </a:r>
            <a:r>
              <a:rPr lang="en-US" altLang="zh-CN" sz="3200" b="1" dirty="0">
                <a:solidFill>
                  <a:srgbClr val="3333CC"/>
                </a:solidFill>
                <a:latin typeface="+mj-ea"/>
                <a:ea typeface="+mj-ea"/>
                <a:cs typeface="+mj-ea"/>
              </a:rPr>
              <a:t> </a:t>
            </a:r>
            <a:r>
              <a:rPr lang="en-US" altLang="zh-CN" dirty="0">
                <a:solidFill>
                  <a:srgbClr val="1F497D"/>
                </a:solidFill>
                <a:latin typeface="ArialMT"/>
              </a:rPr>
              <a:t>anomalies in B SL decays</a:t>
            </a:r>
            <a:endParaRPr kumimoji="1" lang="zh-CN" altLang="en-US" b="1" dirty="0">
              <a:solidFill>
                <a:srgbClr val="FF0066"/>
              </a:solidFill>
              <a:ea typeface="楷体_GB2312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CB374E-8546-D12E-E583-D3FB9997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20" y="1599516"/>
            <a:ext cx="2719902" cy="20603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A3A1E7-09E4-2F69-A69A-B3D7F118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10" y="1282649"/>
            <a:ext cx="3699930" cy="24738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091F4A-249D-316A-813F-12A9D491B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729" y="1914503"/>
            <a:ext cx="2100689" cy="470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9E83CE00-094E-8659-BD80-9CA4F89F4A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8257" y="3840679"/>
                <a:ext cx="10091351" cy="2812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dirty="0">
                    <a:solidFill>
                      <a:srgbClr val="FF0066"/>
                    </a:solidFill>
                    <a:latin typeface="Arial" charset="0"/>
                  </a:rPr>
                  <a:t>◆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+mn-ea"/>
                    <a:ea typeface="+mn-ea"/>
                  </a:rPr>
                  <a:t>优势：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树图过程，大约</a:t>
                </a:r>
                <a:r>
                  <a:rPr lang="en-US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10% 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的分支比，</a:t>
                </a:r>
                <a:r>
                  <a:rPr lang="en-US" altLang="zh-CN" sz="2000" b="1" dirty="0" err="1">
                    <a:solidFill>
                      <a:srgbClr val="3333CC"/>
                    </a:solidFill>
                    <a:latin typeface="+mn-ea"/>
                    <a:ea typeface="+mn-ea"/>
                  </a:rPr>
                  <a:t>Wl</a:t>
                </a:r>
                <a:r>
                  <a:rPr lang="el-GR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ν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弱耦合清楚、可靠，</a:t>
                </a:r>
                <a:r>
                  <a:rPr lang="en-US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SM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理论计算清晰；</a:t>
                </a:r>
                <a:endParaRPr lang="en-US" altLang="zh-CN" sz="2000" b="1" dirty="0">
                  <a:solidFill>
                    <a:srgbClr val="3333CC"/>
                  </a:solidFill>
                  <a:latin typeface="+mn-ea"/>
                  <a:ea typeface="+mn-ea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              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可以精确检验</a:t>
                </a:r>
                <a:r>
                  <a:rPr lang="en-US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LFU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，精确测量</a:t>
                </a:r>
                <a:r>
                  <a:rPr lang="en-US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CKM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矩阵元 </a:t>
                </a:r>
                <a:r>
                  <a:rPr lang="en-US" altLang="zh-CN" sz="2000" b="1" dirty="0" err="1">
                    <a:solidFill>
                      <a:srgbClr val="3333CC"/>
                    </a:solidFill>
                    <a:latin typeface="+mn-ea"/>
                    <a:ea typeface="+mn-ea"/>
                  </a:rPr>
                  <a:t>V</a:t>
                </a:r>
                <a:r>
                  <a:rPr lang="en-US" altLang="zh-CN" sz="1400" b="1" dirty="0" err="1">
                    <a:solidFill>
                      <a:srgbClr val="3333CC"/>
                    </a:solidFill>
                    <a:latin typeface="+mn-ea"/>
                    <a:ea typeface="+mn-ea"/>
                  </a:rPr>
                  <a:t>ub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和 </a:t>
                </a:r>
                <a:r>
                  <a:rPr lang="en-US" altLang="zh-CN" sz="2000" b="1" dirty="0" err="1">
                    <a:solidFill>
                      <a:srgbClr val="3333CC"/>
                    </a:solidFill>
                    <a:latin typeface="+mn-ea"/>
                    <a:ea typeface="+mn-ea"/>
                  </a:rPr>
                  <a:t>V</a:t>
                </a:r>
                <a:r>
                  <a:rPr lang="en-US" altLang="zh-CN" sz="1400" b="1" dirty="0" err="1">
                    <a:solidFill>
                      <a:srgbClr val="3333CC"/>
                    </a:solidFill>
                    <a:latin typeface="+mn-ea"/>
                    <a:ea typeface="+mn-ea"/>
                  </a:rPr>
                  <a:t>cb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。      </a:t>
                </a:r>
                <a:endParaRPr lang="en-US" altLang="zh-CN" sz="2000" b="1" dirty="0">
                  <a:solidFill>
                    <a:srgbClr val="3333CC"/>
                  </a:solidFill>
                  <a:latin typeface="+mn-ea"/>
                  <a:ea typeface="+mn-ea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zh-CN" sz="2000" b="1" dirty="0">
                  <a:solidFill>
                    <a:srgbClr val="0070C0"/>
                  </a:solidFill>
                  <a:latin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b="1" dirty="0">
                    <a:solidFill>
                      <a:srgbClr val="FF0066"/>
                    </a:solidFill>
                    <a:latin typeface="Arial" charset="0"/>
                  </a:rPr>
                  <a:t>◆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+mn-ea"/>
                    <a:ea typeface="+mn-ea"/>
                  </a:rPr>
                  <a:t>理论挑战：</a:t>
                </a:r>
                <a:r>
                  <a:rPr lang="en-US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B-&gt; D/D* 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跃迁形状因子的计算误差大！</a:t>
                </a:r>
                <a:r>
                  <a:rPr lang="en-US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    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但可以通过定义分支比比值，</a:t>
                </a:r>
                <a:endParaRPr lang="en-US" altLang="zh-CN" sz="2000" b="1" dirty="0">
                  <a:solidFill>
                    <a:srgbClr val="3333CC"/>
                  </a:solidFill>
                  <a:latin typeface="+mn-ea"/>
                  <a:ea typeface="+mn-ea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                     </a:t>
                </a:r>
                <a:r>
                  <a:rPr lang="zh-CN" altLang="en-US" sz="2000" b="1" dirty="0">
                    <a:solidFill>
                      <a:srgbClr val="3333CC"/>
                    </a:solidFill>
                    <a:latin typeface="+mn-ea"/>
                    <a:ea typeface="+mn-ea"/>
                  </a:rPr>
                  <a:t>使得大部分理论误差得以抵消。</a:t>
                </a:r>
                <a:endParaRPr lang="en-US" altLang="zh-CN" sz="2000" b="1" dirty="0">
                  <a:solidFill>
                    <a:srgbClr val="3333CC"/>
                  </a:solidFill>
                  <a:latin typeface="+mn-ea"/>
                  <a:ea typeface="+mn-ea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zh-CN" sz="2000" b="1" dirty="0">
                  <a:solidFill>
                    <a:srgbClr val="3333CC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b="1" dirty="0">
                    <a:solidFill>
                      <a:srgbClr val="FF0066"/>
                    </a:solidFill>
                    <a:latin typeface="Arial" charset="0"/>
                  </a:rPr>
                  <a:t>◆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+mn-ea"/>
                    <a:ea typeface="+mn-ea"/>
                  </a:rPr>
                  <a:t>实验：</a:t>
                </a:r>
                <a:r>
                  <a:rPr lang="en-US" altLang="zh-CN" sz="2000" b="1" dirty="0">
                    <a:solidFill>
                      <a:srgbClr val="7030A0"/>
                    </a:solidFill>
                    <a:ea typeface="楷体_GB2312" pitchFamily="49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+ </m:t>
                        </m:r>
                      </m:sup>
                    </m:sSup>
                    <m:sSup>
                      <m:sSupPr>
                        <m:ctrlP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7030A0"/>
                    </a:solidFill>
                    <a:ea typeface="楷体_GB2312" pitchFamily="49" charset="-122"/>
                  </a:rPr>
                  <a:t> colliders</a:t>
                </a:r>
                <a:r>
                  <a:rPr lang="zh-CN" altLang="en-US" sz="2000" b="1" dirty="0">
                    <a:solidFill>
                      <a:srgbClr val="7030A0"/>
                    </a:solidFill>
                    <a:ea typeface="楷体_GB2312" pitchFamily="49" charset="-122"/>
                  </a:rPr>
                  <a:t>：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zh-CN" sz="2000" b="1" dirty="0" err="1">
                    <a:solidFill>
                      <a:srgbClr val="3333CC"/>
                    </a:solidFill>
                  </a:rPr>
                  <a:t>BaBar</a:t>
                </a:r>
                <a:r>
                  <a:rPr lang="en-US" altLang="zh-CN" sz="2000" b="1" dirty="0">
                    <a:solidFill>
                      <a:srgbClr val="3333CC"/>
                    </a:solidFill>
                  </a:rPr>
                  <a:t>,   Belle and </a:t>
                </a:r>
                <a:r>
                  <a:rPr lang="en-US" altLang="zh-CN" sz="2000" b="1" dirty="0">
                    <a:solidFill>
                      <a:srgbClr val="008853"/>
                    </a:solidFill>
                  </a:rPr>
                  <a:t>Belle-II</a:t>
                </a:r>
                <a:r>
                  <a:rPr lang="zh-CN" altLang="en-US" sz="2000" b="1" dirty="0">
                    <a:solidFill>
                      <a:srgbClr val="008853"/>
                    </a:solidFill>
                  </a:rPr>
                  <a:t>；</a:t>
                </a:r>
                <a:endParaRPr lang="en-US" altLang="zh-CN" sz="2000" b="1" dirty="0">
                  <a:solidFill>
                    <a:srgbClr val="008853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2000" b="1" dirty="0">
                    <a:solidFill>
                      <a:srgbClr val="7030A0"/>
                    </a:solidFill>
                  </a:rPr>
                  <a:t>                          pp collider:   </a:t>
                </a:r>
                <a:r>
                  <a:rPr lang="en-US" altLang="zh-CN" sz="2000" b="1" dirty="0" err="1">
                    <a:solidFill>
                      <a:srgbClr val="008853"/>
                    </a:solidFill>
                  </a:rPr>
                  <a:t>LHCb</a:t>
                </a:r>
                <a:endParaRPr lang="en-US" altLang="zh-CN" sz="2000" b="1" dirty="0">
                  <a:solidFill>
                    <a:srgbClr val="008853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kumimoji="1" lang="zh-CN" altLang="en-US" sz="2000" b="1" baseline="30000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9E83CE00-094E-8659-BD80-9CA4F89F4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257" y="3840679"/>
                <a:ext cx="10091351" cy="2812758"/>
              </a:xfrm>
              <a:prstGeom prst="rect">
                <a:avLst/>
              </a:prstGeom>
              <a:blipFill>
                <a:blip r:embed="rId5"/>
                <a:stretch>
                  <a:fillRect l="-665" t="-15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:a16="http://schemas.microsoft.com/office/drawing/2014/main" id="{EE329CF0-A587-2E15-596C-3316ED44D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014" y="1282649"/>
            <a:ext cx="2719903" cy="461665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</a:rPr>
              <a:t>2012   </a:t>
            </a:r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    </a:t>
            </a:r>
            <a:r>
              <a:rPr lang="en-US" altLang="zh-CN" sz="2400" dirty="0">
                <a:solidFill>
                  <a:srgbClr val="FF0000"/>
                </a:solidFill>
              </a:rPr>
              <a:t>2024 </a:t>
            </a:r>
            <a:endParaRPr kumimoji="1" lang="zh-CN" altLang="en-US" sz="2400" b="1" baseline="300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376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4.3   Ratios </a:t>
            </a:r>
            <a:r>
              <a:rPr kumimoji="1" lang="en-US" altLang="zh-CN" sz="2800" b="1" dirty="0">
                <a:solidFill>
                  <a:schemeClr val="bg1"/>
                </a:solidFill>
                <a:ea typeface="楷体_GB2312" pitchFamily="49" charset="-122"/>
              </a:rPr>
              <a:t>R</a:t>
            </a:r>
            <a:r>
              <a:rPr kumimoji="1" lang="el-GR" altLang="zh-CN" sz="2000" b="1" dirty="0">
                <a:solidFill>
                  <a:schemeClr val="bg1"/>
                </a:solidFill>
                <a:ea typeface="楷体_GB2312" pitchFamily="49" charset="-122"/>
              </a:rPr>
              <a:t>μ</a:t>
            </a:r>
            <a:r>
              <a:rPr kumimoji="1" lang="en-US" altLang="zh-CN" sz="2000" b="1" dirty="0">
                <a:solidFill>
                  <a:schemeClr val="bg1"/>
                </a:solidFill>
                <a:ea typeface="楷体_GB2312" pitchFamily="49" charset="-122"/>
              </a:rPr>
              <a:t>    </a:t>
            </a:r>
            <a:r>
              <a:rPr kumimoji="1" lang="en-US" altLang="zh-CN" sz="2800" b="1" dirty="0">
                <a:solidFill>
                  <a:schemeClr val="bg1"/>
                </a:solidFill>
                <a:ea typeface="楷体_GB2312" pitchFamily="49" charset="-122"/>
              </a:rPr>
              <a:t>and   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30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B61A6C-D525-B9DB-ED7B-46E99DAA5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98" y="2686192"/>
            <a:ext cx="11608401" cy="40603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A9E7EE-4152-D543-83FE-FAD0CA090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90" y="1331132"/>
            <a:ext cx="2236187" cy="414829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D4DD0CE0-5723-06FD-73E2-06A0EC525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95" y="795962"/>
            <a:ext cx="4024828" cy="461665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3333CC"/>
                </a:solidFill>
                <a:ea typeface="楷体_GB2312" pitchFamily="49" charset="-122"/>
              </a:rPr>
              <a:t>Belle II 2023</a:t>
            </a:r>
            <a:r>
              <a:rPr kumimoji="1" lang="zh-CN" altLang="en-US" sz="1800" b="1" dirty="0">
                <a:solidFill>
                  <a:srgbClr val="3333CC"/>
                </a:solidFill>
                <a:ea typeface="楷体_GB2312" pitchFamily="49" charset="-122"/>
              </a:rPr>
              <a:t>年的初步结果为：</a:t>
            </a:r>
            <a:endParaRPr kumimoji="1" lang="en-US" altLang="zh-CN" sz="1800" b="1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7C55DF6-9159-2501-238D-3A3019152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90" y="1810990"/>
            <a:ext cx="1200150" cy="457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D39481-52F8-C9BE-0866-723A717CB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840" y="1857622"/>
            <a:ext cx="1922586" cy="411189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0AAF9900-F222-C41E-A970-E30121BE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821" y="2889957"/>
            <a:ext cx="4107163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 err="1">
                <a:solidFill>
                  <a:srgbClr val="FF0000"/>
                </a:solidFill>
                <a:ea typeface="楷体_GB2312" pitchFamily="49" charset="-122"/>
              </a:rPr>
              <a:t>P.Feich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, Belle2-Talk-Conf-2023-196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9AECF4CC-2E93-3E74-CCC7-524C6A39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17" y="769031"/>
            <a:ext cx="7010040" cy="1846659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3333CC"/>
                </a:solidFill>
                <a:ea typeface="楷体_GB2312" pitchFamily="49" charset="-122"/>
              </a:rPr>
              <a:t>Belle II </a:t>
            </a:r>
            <a:r>
              <a:rPr kumimoji="1" lang="zh-CN" altLang="en-US" sz="1800" b="1" dirty="0">
                <a:solidFill>
                  <a:srgbClr val="3333CC"/>
                </a:solidFill>
                <a:ea typeface="楷体_GB2312" pitchFamily="49" charset="-122"/>
              </a:rPr>
              <a:t>的结果是最好的单个实验测量结果。</a:t>
            </a:r>
            <a:endParaRPr kumimoji="1" lang="en-US" altLang="zh-CN" sz="1800" b="1" dirty="0">
              <a:solidFill>
                <a:srgbClr val="3333CC"/>
              </a:solidFill>
              <a:ea typeface="楷体_GB2312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en-US" altLang="zh-CN" sz="1800" b="1" dirty="0" err="1">
                <a:solidFill>
                  <a:srgbClr val="FF0000"/>
                </a:solidFill>
                <a:ea typeface="楷体_GB2312" pitchFamily="49" charset="-122"/>
              </a:rPr>
              <a:t>CLEO+BaBar+Belle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II </a:t>
            </a:r>
            <a:r>
              <a:rPr kumimoji="1" lang="zh-CN" altLang="en-US" sz="1800" b="1" dirty="0">
                <a:solidFill>
                  <a:srgbClr val="3333CC"/>
                </a:solidFill>
                <a:ea typeface="楷体_GB2312" pitchFamily="49" charset="-122"/>
              </a:rPr>
              <a:t>， </a:t>
            </a:r>
            <a:r>
              <a:rPr kumimoji="1" lang="en-US" altLang="zh-CN" sz="1800" b="1" dirty="0">
                <a:solidFill>
                  <a:srgbClr val="3333CC"/>
                </a:solidFill>
                <a:ea typeface="楷体_GB2312" pitchFamily="49" charset="-122"/>
              </a:rPr>
              <a:t>3</a:t>
            </a:r>
            <a:r>
              <a:rPr kumimoji="1" lang="zh-CN" altLang="en-US" sz="1800" b="1" dirty="0">
                <a:solidFill>
                  <a:srgbClr val="3333CC"/>
                </a:solidFill>
                <a:ea typeface="楷体_GB2312" pitchFamily="49" charset="-122"/>
              </a:rPr>
              <a:t>个组对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R</a:t>
            </a:r>
            <a:r>
              <a:rPr kumimoji="1" lang="el-GR" altLang="zh-CN" sz="1400" b="1" dirty="0">
                <a:solidFill>
                  <a:srgbClr val="FF0000"/>
                </a:solidFill>
                <a:ea typeface="楷体_GB2312" pitchFamily="49" charset="-122"/>
              </a:rPr>
              <a:t>μ</a:t>
            </a:r>
            <a:r>
              <a:rPr kumimoji="1" lang="zh-CN" altLang="en-US" sz="1800" b="1" dirty="0">
                <a:solidFill>
                  <a:srgbClr val="3333CC"/>
                </a:solidFill>
                <a:ea typeface="楷体_GB2312" pitchFamily="49" charset="-122"/>
              </a:rPr>
              <a:t>测量结果的均值与</a:t>
            </a:r>
            <a:r>
              <a:rPr kumimoji="1" lang="en-US" altLang="zh-CN" sz="1800" b="1" dirty="0">
                <a:solidFill>
                  <a:srgbClr val="3333CC"/>
                </a:solidFill>
                <a:ea typeface="楷体_GB2312" pitchFamily="49" charset="-122"/>
              </a:rPr>
              <a:t>SM</a:t>
            </a:r>
            <a:r>
              <a:rPr kumimoji="1" lang="zh-CN" altLang="en-US" sz="1800" b="1" dirty="0">
                <a:solidFill>
                  <a:srgbClr val="3333CC"/>
                </a:solidFill>
                <a:ea typeface="楷体_GB2312" pitchFamily="49" charset="-122"/>
              </a:rPr>
              <a:t>理论预言值符合的很好！</a:t>
            </a:r>
            <a:r>
              <a:rPr kumimoji="1" lang="zh-CN" altLang="en-US" sz="1800" b="1" dirty="0">
                <a:solidFill>
                  <a:srgbClr val="FF0000"/>
                </a:solidFill>
                <a:ea typeface="楷体_GB2312" pitchFamily="49" charset="-122"/>
              </a:rPr>
              <a:t>偏离 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&lt; 1σ !</a:t>
            </a:r>
          </a:p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3333CC"/>
                </a:solidFill>
                <a:ea typeface="楷体_GB2312" pitchFamily="49" charset="-122"/>
              </a:rPr>
              <a:t>对比值             ，实验和理论预言值也符合的很好！</a:t>
            </a:r>
            <a:r>
              <a:rPr kumimoji="1" lang="zh-CN" altLang="en-US" sz="1800" b="1" dirty="0">
                <a:solidFill>
                  <a:srgbClr val="FF0000"/>
                </a:solidFill>
                <a:ea typeface="楷体_GB2312" pitchFamily="49" charset="-122"/>
              </a:rPr>
              <a:t>偏离 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&lt; 1σ !</a:t>
            </a:r>
            <a:endParaRPr kumimoji="1" lang="en-US" altLang="zh-CN" sz="1800" b="1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8D8A319-69EB-ACB5-4525-A24D926248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136" y="2083426"/>
            <a:ext cx="722999" cy="567515"/>
          </a:xfrm>
          <a:prstGeom prst="rect">
            <a:avLst/>
          </a:prstGeom>
        </p:spPr>
      </p:pic>
      <p:sp>
        <p:nvSpPr>
          <p:cNvPr id="18" name="Oval 43">
            <a:extLst>
              <a:ext uri="{FF2B5EF4-FFF2-40B4-BE49-F238E27FC236}">
                <a16:creationId xmlns:a16="http://schemas.microsoft.com/office/drawing/2014/main" id="{C39459BB-54E8-4CF1-9BAA-723023698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205" y="5204376"/>
            <a:ext cx="1096919" cy="6449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19" name="Oval 43">
            <a:extLst>
              <a:ext uri="{FF2B5EF4-FFF2-40B4-BE49-F238E27FC236}">
                <a16:creationId xmlns:a16="http://schemas.microsoft.com/office/drawing/2014/main" id="{FDE6D8DC-F778-002E-81CD-C1B34FAC0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857" y="5220851"/>
            <a:ext cx="1096919" cy="644983"/>
          </a:xfrm>
          <a:prstGeom prst="ellips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55A13A1-C590-D9B8-4C96-C657571384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0659" y="111432"/>
            <a:ext cx="885825" cy="50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9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31</a:t>
            </a:fld>
            <a:r>
              <a:rPr lang="en-US" altLang="zh-CN"/>
              <a:t>/43</a:t>
            </a:r>
            <a:endParaRPr lang="zh-CN" alt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0893F9D-6AA5-D120-8E68-E7B6F392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331" y="912630"/>
            <a:ext cx="6277231" cy="64633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charset="-128"/>
                <a:cs typeface="+mn-cs"/>
              </a:rPr>
              <a:t>4.4 </a:t>
            </a:r>
            <a:r>
              <a:rPr kumimoji="1" lang="en-US" altLang="zh-CN" sz="3600" kern="0" dirty="0">
                <a:solidFill>
                  <a:srgbClr val="FF0000"/>
                </a:solidFill>
                <a:latin typeface="Arial"/>
                <a:ea typeface="MS PGothic" charset="-128"/>
              </a:rPr>
              <a:t>Our recent relevant works</a:t>
            </a:r>
            <a:endParaRPr kumimoji="1" lang="zh-CN" altLang="en-US" sz="4000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B19D9CD-689D-7818-11B0-1C457189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359" y="2092904"/>
            <a:ext cx="56154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1.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E74CC92-C22E-6057-56BA-56382078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158" y="4303432"/>
            <a:ext cx="61234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2.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571CF7C-6338-9056-1BF7-EC335F9FE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158" y="5712015"/>
            <a:ext cx="61234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3.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BA519EE-5C57-2910-E530-394300DFC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816" y="1480995"/>
            <a:ext cx="7102184" cy="17191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252E29-6254-070D-6EFD-4E04EAC39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810" y="3243531"/>
            <a:ext cx="5874746" cy="18808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D4113D-C1E6-A2B8-AE68-CDE3F4582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03" y="5203310"/>
            <a:ext cx="6207360" cy="129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446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32</a:t>
            </a:fld>
            <a:r>
              <a:rPr lang="en-US" altLang="zh-CN"/>
              <a:t>/43</a:t>
            </a:r>
            <a:endParaRPr lang="zh-CN" alt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9EE3B08-04B1-EB9A-F7EA-EA1B4ED6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516" y="904091"/>
            <a:ext cx="35175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CPC 44 (2020) 053102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3C3D84-E635-3116-302A-BD98E72B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974" y="1512569"/>
            <a:ext cx="5030832" cy="168178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FB5BD-69AF-FE9E-AD0E-88C16BC7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94" y="3529198"/>
            <a:ext cx="2644346" cy="73721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6933F36-F9AF-DB6C-7B61-B960B4212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216" y="3432482"/>
            <a:ext cx="2840638" cy="86820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825C929-7557-08BD-3B45-3907CD224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838" y="65891"/>
            <a:ext cx="7467600" cy="600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DDC7115-3E55-1192-675F-1CBEE7B21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146" y="731857"/>
                <a:ext cx="6616828" cy="984885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kumimoji="1" lang="en-US" altLang="zh-CN" sz="28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zh-CN" altLang="en-US" sz="2000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</a:t>
                </a:r>
                <a:r>
                  <a:rPr kumimoji="1" lang="en-US" altLang="zh-CN" sz="2000" b="1" dirty="0">
                    <a:solidFill>
                      <a:srgbClr val="33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𝑫</m:t>
                        </m:r>
                      </m:e>
                      <m:sup>
                        <m:r>
                          <a:rPr kumimoji="1" lang="en-US" altLang="zh-CN" sz="20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(∗)</m:t>
                        </m:r>
                      </m:sup>
                    </m:sSup>
                  </m:oMath>
                </a14:m>
                <a:r>
                  <a:rPr kumimoji="1" lang="en-US" altLang="zh-CN" sz="2000" b="1" dirty="0">
                    <a:solidFill>
                      <a:srgbClr val="33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kumimoji="1" lang="zh-CN" altLang="en-US" sz="2000" b="1" dirty="0">
                    <a:solidFill>
                      <a:srgbClr val="33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反常是新物理信号，那么</a:t>
                </a:r>
                <a:r>
                  <a:rPr kumimoji="1" lang="zh-CN" altLang="en-US" sz="20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</a:t>
                </a:r>
                <a:r>
                  <a:rPr kumimoji="1" lang="en-US" altLang="zh-CN" sz="20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SU(3)</a:t>
                </a:r>
                <a:r>
                  <a:rPr kumimoji="1" lang="zh-CN" altLang="en-US" sz="20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对称</a:t>
                </a:r>
                <a:endParaRPr kumimoji="1" lang="en-US" altLang="zh-CN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kumimoji="1" lang="zh-CN" altLang="en-US" sz="20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性</a:t>
                </a:r>
                <a:r>
                  <a:rPr kumimoji="1" lang="en-US" altLang="zh-CN" sz="20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kumimoji="1" lang="zh-CN" altLang="en-US" sz="20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</a:t>
                </a:r>
                <a:r>
                  <a:rPr kumimoji="1" lang="zh-CN" altLang="en-US" sz="2000" b="1" dirty="0">
                    <a:solidFill>
                      <a:srgbClr val="33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在类似的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Bs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介子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衰变道</a:t>
                </a:r>
                <a:r>
                  <a:rPr kumimoji="1" lang="zh-CN" altLang="en-US" sz="2000" b="1" dirty="0">
                    <a:solidFill>
                      <a:srgbClr val="33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也一定会看到类似的反常！</a:t>
                </a:r>
                <a:r>
                  <a:rPr kumimoji="1" lang="en-US" altLang="zh-CN" sz="2000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楷体_GB2312"/>
                  </a:rPr>
                  <a:t> </a:t>
                </a:r>
                <a:endParaRPr kumimoji="1" lang="zh-CN" altLang="en-US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楷体_GB2312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DDC7115-3E55-1192-675F-1CBEE7B21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146" y="731857"/>
                <a:ext cx="6616828" cy="984885"/>
              </a:xfrm>
              <a:prstGeom prst="rect">
                <a:avLst/>
              </a:prstGeom>
              <a:blipFill>
                <a:blip r:embed="rId8"/>
                <a:stretch>
                  <a:fillRect l="-1935" t="-6173" r="-1475" b="-13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0A68BACC-D916-8B7D-9C30-B65987866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07" y="1750620"/>
            <a:ext cx="4689491" cy="3190030"/>
          </a:xfrm>
          <a:prstGeom prst="rect">
            <a:avLst/>
          </a:prstGeom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69DCC082-0A95-9B2F-9068-3331D4934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412" y="5138893"/>
            <a:ext cx="5503004" cy="78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kumimoji="1" lang="en-US" altLang="zh-CN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kumimoji="1" lang="en-US" altLang="zh-CN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BCL</a:t>
            </a:r>
            <a:r>
              <a:rPr kumimoji="1" lang="zh-CN" altLang="en-US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参数化方案做</a:t>
            </a:r>
            <a:r>
              <a:rPr kumimoji="1" lang="en-US" altLang="zh-CN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extrapolation, </a:t>
            </a:r>
            <a:r>
              <a:rPr kumimoji="1" lang="zh-CN" altLang="en-US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优于     </a:t>
            </a:r>
            <a:endParaRPr kumimoji="1" lang="en-US" altLang="zh-CN" sz="1800" b="1" dirty="0">
              <a:solidFill>
                <a:srgbClr val="66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1" lang="zh-CN" altLang="en-US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使用“</a:t>
            </a:r>
            <a:r>
              <a:rPr kumimoji="1" lang="en-US" altLang="zh-CN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pole model</a:t>
            </a:r>
            <a:r>
              <a:rPr kumimoji="1" lang="zh-CN" altLang="en-US" sz="18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kumimoji="1" lang="en-US" altLang="zh-CN" sz="1800" b="1" dirty="0">
              <a:solidFill>
                <a:srgbClr val="66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">
                <a:extLst>
                  <a:ext uri="{FF2B5EF4-FFF2-40B4-BE49-F238E27FC236}">
                    <a16:creationId xmlns:a16="http://schemas.microsoft.com/office/drawing/2014/main" id="{1C6725A8-DC4B-D9BE-610F-326A27ECB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281" y="5163969"/>
                <a:ext cx="5503004" cy="960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1800" b="1" dirty="0">
                    <a:solidFill>
                      <a:srgbClr val="FF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 Points:</a:t>
                </a:r>
                <a:r>
                  <a:rPr kumimoji="1" lang="en-US" altLang="zh-CN" sz="2000" b="1" dirty="0">
                    <a:solidFill>
                      <a:srgbClr val="FF00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(1) </a:t>
                </a:r>
                <a:r>
                  <a:rPr kumimoji="1" lang="zh-CN" altLang="en-US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在端点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1" i="1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SupPr>
                      <m:e>
                        <m:r>
                          <a:rPr kumimoji="1" lang="en-US" altLang="zh-CN" sz="1800" b="1" i="1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𝒒</m:t>
                        </m:r>
                      </m:e>
                      <m:sub>
                        <m:r>
                          <a:rPr kumimoji="1" lang="en-US" altLang="zh-CN" sz="1800" b="1" i="1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𝒎𝒂𝒙</m:t>
                        </m:r>
                      </m:sub>
                      <m:sup>
                        <m:r>
                          <a:rPr kumimoji="1" lang="en-US" altLang="zh-CN" sz="1800" b="1" i="1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bSup>
                    <m:r>
                      <a:rPr kumimoji="1" lang="en-US" altLang="zh-CN" sz="1800" b="1" i="0" smtClean="0">
                        <a:solidFill>
                          <a:srgbClr val="6600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</m:t>
                    </m:r>
                  </m:oMath>
                </a14:m>
                <a:r>
                  <a:rPr kumimoji="1" lang="en-US" altLang="zh-CN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kumimoji="1" lang="zh-CN" altLang="en-US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引入由</a:t>
                </a:r>
                <a:r>
                  <a:rPr kumimoji="1" lang="en-US" altLang="zh-CN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Lattice QCD</a:t>
                </a:r>
                <a:r>
                  <a:rPr kumimoji="1" lang="zh-CN" altLang="en-US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确定的</a:t>
                </a:r>
                <a:r>
                  <a:rPr kumimoji="1" lang="en-US" altLang="zh-CN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FF</a:t>
                </a:r>
                <a:r>
                  <a:rPr kumimoji="1" lang="zh-CN" altLang="en-US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的值，作为对</a:t>
                </a:r>
                <a:r>
                  <a:rPr kumimoji="1" lang="en-US" altLang="zh-CN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FF</a:t>
                </a:r>
                <a:r>
                  <a:rPr kumimoji="1" lang="zh-CN" altLang="en-US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kumimoji="1" lang="en-US" altLang="zh-CN" sz="1800" b="1" i="1" dirty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𝒒</m:t>
                        </m:r>
                      </m:e>
                      <m:sup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zh-CN" altLang="en-US" sz="1800" b="1" dirty="0">
                    <a:solidFill>
                      <a:srgbClr val="66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演化的端点约束，提高对ＦＦ的理论预言的准确度！</a:t>
                </a:r>
                <a:endParaRPr kumimoji="1" lang="en-US" altLang="zh-CN" sz="1800" b="1" dirty="0">
                  <a:solidFill>
                    <a:srgbClr val="66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 Box 3">
                <a:extLst>
                  <a:ext uri="{FF2B5EF4-FFF2-40B4-BE49-F238E27FC236}">
                    <a16:creationId xmlns:a16="http://schemas.microsoft.com/office/drawing/2014/main" id="{1C6725A8-DC4B-D9BE-610F-326A27ECB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281" y="5163969"/>
                <a:ext cx="5503004" cy="960328"/>
              </a:xfrm>
              <a:prstGeom prst="rect">
                <a:avLst/>
              </a:prstGeom>
              <a:blipFill>
                <a:blip r:embed="rId10"/>
                <a:stretch>
                  <a:fillRect l="-886" t="-3165" r="-997" b="-8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656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70A0363-B062-7698-1991-B7CFF8E46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21" y="1381083"/>
            <a:ext cx="11844724" cy="119078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F90EBBDD-84AC-9E9E-B14D-74CE310BD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75" y="3203419"/>
            <a:ext cx="11673016" cy="1221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">
                <a:extLst>
                  <a:ext uri="{FF2B5EF4-FFF2-40B4-BE49-F238E27FC236}">
                    <a16:creationId xmlns:a16="http://schemas.microsoft.com/office/drawing/2014/main" id="{15EE19E0-94C0-7C9C-F33F-EDB3DDFD98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052" y="4798768"/>
                <a:ext cx="5203301" cy="877163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2400" b="1" dirty="0">
                    <a:solidFill>
                      <a:srgbClr val="6600FF"/>
                    </a:solidFill>
                    <a:ea typeface="楷体_GB2312" pitchFamily="49" charset="-122"/>
                  </a:rPr>
                  <a:t> </a:t>
                </a:r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Our new pred for 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SupPr>
                      <m:e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𝑫</m:t>
                        </m:r>
                      </m:e>
                      <m:sub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𝒔</m:t>
                        </m:r>
                      </m:sub>
                      <m:sup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(∗)</m:t>
                        </m:r>
                      </m:sup>
                    </m:sSubSup>
                  </m:oMath>
                </a14:m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) will be tested by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    </a:t>
                </a:r>
                <a:r>
                  <a:rPr kumimoji="1" lang="en-US" altLang="zh-CN" sz="1800" b="1" dirty="0" err="1">
                    <a:solidFill>
                      <a:srgbClr val="6600FF"/>
                    </a:solidFill>
                    <a:ea typeface="楷体_GB2312" pitchFamily="49" charset="-122"/>
                  </a:rPr>
                  <a:t>LHCb</a:t>
                </a:r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, Belle-II or other </a:t>
                </a:r>
                <a:r>
                  <a:rPr kumimoji="1" lang="en-US" altLang="zh-CN" sz="1800" b="1" dirty="0" err="1">
                    <a:solidFill>
                      <a:srgbClr val="6600FF"/>
                    </a:solidFill>
                    <a:ea typeface="楷体_GB2312" pitchFamily="49" charset="-122"/>
                  </a:rPr>
                  <a:t>exps</a:t>
                </a:r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.  </a:t>
                </a:r>
              </a:p>
            </p:txBody>
          </p:sp>
        </mc:Choice>
        <mc:Fallback xmlns="">
          <p:sp>
            <p:nvSpPr>
              <p:cNvPr id="29" name="Text Box 3">
                <a:extLst>
                  <a:ext uri="{FF2B5EF4-FFF2-40B4-BE49-F238E27FC236}">
                    <a16:creationId xmlns:a16="http://schemas.microsoft.com/office/drawing/2014/main" id="{15EE19E0-94C0-7C9C-F33F-EDB3DDFD9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52" y="4798768"/>
                <a:ext cx="5203301" cy="877163"/>
              </a:xfrm>
              <a:prstGeom prst="rect">
                <a:avLst/>
              </a:prstGeom>
              <a:blipFill>
                <a:blip r:embed="rId6"/>
                <a:stretch>
                  <a:fillRect l="-1756" t="-5556" b="-104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33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sp>
        <p:nvSpPr>
          <p:cNvPr id="34" name="Oval 43">
            <a:extLst>
              <a:ext uri="{FF2B5EF4-FFF2-40B4-BE49-F238E27FC236}">
                <a16:creationId xmlns:a16="http://schemas.microsoft.com/office/drawing/2014/main" id="{BB3E46DE-3442-461F-A47C-D9333F79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4862"/>
            <a:ext cx="902564" cy="73721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35" name="Oval 43">
            <a:extLst>
              <a:ext uri="{FF2B5EF4-FFF2-40B4-BE49-F238E27FC236}">
                <a16:creationId xmlns:a16="http://schemas.microsoft.com/office/drawing/2014/main" id="{420F53B8-2202-DF20-6CFC-904CF7FC1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0" y="3561534"/>
            <a:ext cx="955589" cy="890025"/>
          </a:xfrm>
          <a:prstGeom prst="ellipse">
            <a:avLst/>
          </a:prstGeom>
          <a:noFill/>
          <a:ln w="28575">
            <a:solidFill>
              <a:srgbClr val="0088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9432D0E0-25E0-733E-26A4-8FE10D1E4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2" y="5675931"/>
            <a:ext cx="5203301" cy="877163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6600FF"/>
                </a:solidFill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For observables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1800" b="1" dirty="0">
                <a:solidFill>
                  <a:srgbClr val="6600FF"/>
                </a:solidFill>
                <a:ea typeface="楷体_GB2312" pitchFamily="49" charset="-122"/>
              </a:rPr>
              <a:t>    our predictions could  also be tested !  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DE076F26-68E6-92F4-CD94-8D53B08BF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6784" y="5747442"/>
            <a:ext cx="3159564" cy="43292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825C929-7557-08BD-3B45-3907CD2247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838" y="65891"/>
            <a:ext cx="7467600" cy="600075"/>
          </a:xfrm>
          <a:prstGeom prst="rect">
            <a:avLst/>
          </a:prstGeom>
        </p:spPr>
      </p:pic>
      <p:sp>
        <p:nvSpPr>
          <p:cNvPr id="41" name="Text Box 3">
            <a:extLst>
              <a:ext uri="{FF2B5EF4-FFF2-40B4-BE49-F238E27FC236}">
                <a16:creationId xmlns:a16="http://schemas.microsoft.com/office/drawing/2014/main" id="{EFE0660A-1463-FA67-A6EB-B71C4FF1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109" y="2757855"/>
            <a:ext cx="423978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7030A0"/>
                </a:solidFill>
                <a:latin typeface="+mj-lt"/>
                <a:ea typeface="楷体_GB2312" pitchFamily="49" charset="-122"/>
              </a:rPr>
              <a:t>[42]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 err="1">
                <a:solidFill>
                  <a:srgbClr val="FF0066"/>
                </a:solidFill>
                <a:latin typeface="+mj-lt"/>
                <a:ea typeface="楷体_GB2312" pitchFamily="49" charset="-122"/>
              </a:rPr>
              <a:t>Y.Y.Fan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et al.,  PRD 89 (2014) 014030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6AD8E40-93A4-037B-5370-F6DAA604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2" y="771990"/>
            <a:ext cx="253319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Numerical results: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C30570F-E4BB-3A38-FEA9-A12BD4FF28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3040" y="4408544"/>
            <a:ext cx="4606766" cy="945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79036BE-D37B-70EF-79C1-96F37E3EF7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8903" y="5405152"/>
            <a:ext cx="4510903" cy="879968"/>
          </a:xfrm>
          <a:prstGeom prst="rect">
            <a:avLst/>
          </a:prstGeom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20594785-1D84-6501-B382-9C1B0619E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470" y="5205630"/>
            <a:ext cx="20213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6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To be tested !</a:t>
            </a:r>
            <a:endParaRPr kumimoji="1" lang="zh-CN" altLang="en-US" sz="18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7E65FCE3-2BDD-CBAC-7C4F-CD7420B8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516" y="904091"/>
            <a:ext cx="35175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CPC 44 (2020) 053102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3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FF14F96-D057-D3E9-2430-3879AA545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391" y="895048"/>
            <a:ext cx="5865136" cy="18546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78D6EA-FED4-4327-2606-00B1913EF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215" y="2761718"/>
            <a:ext cx="4016847" cy="3566257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34</a:t>
            </a:fld>
            <a:r>
              <a:rPr lang="en-US" altLang="zh-CN"/>
              <a:t>/43</a:t>
            </a:r>
            <a:endParaRPr lang="zh-CN" alt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7EDFC2D-0442-CB0C-42FD-97568E1E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0155" y="627229"/>
            <a:ext cx="253319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PRD 102 (2020) 013001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696A4C-B92A-080D-A842-58DDA47A7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96" y="855762"/>
            <a:ext cx="3048000" cy="7881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6C2837-D720-F0CB-BDB4-FFFCC65F3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9247" y="839468"/>
            <a:ext cx="3001147" cy="804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">
                <a:extLst>
                  <a:ext uri="{FF2B5EF4-FFF2-40B4-BE49-F238E27FC236}">
                    <a16:creationId xmlns:a16="http://schemas.microsoft.com/office/drawing/2014/main" id="{6C79FB27-CF4A-9176-F8A4-D89172971D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17" y="1676828"/>
                <a:ext cx="1109709" cy="461665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2400" b="1" dirty="0">
                    <a:solidFill>
                      <a:srgbClr val="6600FF"/>
                    </a:solidFill>
                    <a:ea typeface="楷体_GB2312" pitchFamily="49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SupPr>
                      <m:e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𝑹</m:t>
                        </m:r>
                      </m:e>
                      <m:sub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𝑲</m:t>
                        </m:r>
                      </m:sub>
                      <m:sup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𝒆</m:t>
                        </m:r>
                        <m:r>
                          <m:rPr>
                            <m:sty m:val="p"/>
                          </m:rPr>
                          <a:rPr kumimoji="1" lang="el-GR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μ</m:t>
                        </m:r>
                      </m:sup>
                    </m:sSubSup>
                  </m:oMath>
                </a14:m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 =  </a:t>
                </a:r>
              </a:p>
            </p:txBody>
          </p:sp>
        </mc:Choice>
        <mc:Fallback xmlns="">
          <p:sp>
            <p:nvSpPr>
              <p:cNvPr id="21" name="Text Box 3">
                <a:extLst>
                  <a:ext uri="{FF2B5EF4-FFF2-40B4-BE49-F238E27FC236}">
                    <a16:creationId xmlns:a16="http://schemas.microsoft.com/office/drawing/2014/main" id="{6C79FB27-CF4A-9176-F8A4-D89172971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17" y="1676828"/>
                <a:ext cx="1109709" cy="461665"/>
              </a:xfrm>
              <a:prstGeom prst="rect">
                <a:avLst/>
              </a:prstGeom>
              <a:blipFill>
                <a:blip r:embed="rId9"/>
                <a:stretch>
                  <a:fillRect l="-8791" t="-10526" r="-7143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A6F99B98-F67F-5CC7-2F66-E566A876E6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758" y="1801351"/>
            <a:ext cx="1544852" cy="280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">
                <a:extLst>
                  <a:ext uri="{FF2B5EF4-FFF2-40B4-BE49-F238E27FC236}">
                    <a16:creationId xmlns:a16="http://schemas.microsoft.com/office/drawing/2014/main" id="{3406D7B9-9107-8A71-A8DA-9F9A3FFF1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6141" y="1703409"/>
                <a:ext cx="1109709" cy="461665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2400" b="1" dirty="0">
                    <a:solidFill>
                      <a:srgbClr val="6600FF"/>
                    </a:solidFill>
                    <a:ea typeface="楷体_GB2312" pitchFamily="49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SupPr>
                      <m:e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𝑹</m:t>
                        </m:r>
                      </m:e>
                      <m:sub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𝑲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1" lang="el-GR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μτ</m:t>
                        </m:r>
                      </m:sup>
                    </m:sSubSup>
                  </m:oMath>
                </a14:m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 =  </a:t>
                </a:r>
              </a:p>
            </p:txBody>
          </p:sp>
        </mc:Choice>
        <mc:Fallback xmlns="">
          <p:sp>
            <p:nvSpPr>
              <p:cNvPr id="24" name="Text Box 3">
                <a:extLst>
                  <a:ext uri="{FF2B5EF4-FFF2-40B4-BE49-F238E27FC236}">
                    <a16:creationId xmlns:a16="http://schemas.microsoft.com/office/drawing/2014/main" id="{3406D7B9-9107-8A71-A8DA-9F9A3FFF1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6141" y="1703409"/>
                <a:ext cx="1109709" cy="461665"/>
              </a:xfrm>
              <a:prstGeom prst="rect">
                <a:avLst/>
              </a:prstGeom>
              <a:blipFill>
                <a:blip r:embed="rId11"/>
                <a:stretch>
                  <a:fillRect l="-8242" t="-10526" r="-7143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2FEE4C69-C0EB-55FB-34FA-85E1317854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9978" y="1821481"/>
            <a:ext cx="1532195" cy="326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">
                <a:extLst>
                  <a:ext uri="{FF2B5EF4-FFF2-40B4-BE49-F238E27FC236}">
                    <a16:creationId xmlns:a16="http://schemas.microsoft.com/office/drawing/2014/main" id="{321FC14A-D8C9-D8B5-807B-FCBB87FFF2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38" y="2300053"/>
                <a:ext cx="1109709" cy="461665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2400" b="1" dirty="0">
                    <a:solidFill>
                      <a:srgbClr val="6600FF"/>
                    </a:solidFill>
                    <a:ea typeface="楷体_GB2312" pitchFamily="49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SupPr>
                      <m:e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𝑹</m:t>
                        </m:r>
                      </m:e>
                      <m:sub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𝑲</m:t>
                        </m:r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∗</m:t>
                        </m:r>
                      </m:sub>
                      <m:sup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𝒆</m:t>
                        </m:r>
                        <m:r>
                          <m:rPr>
                            <m:sty m:val="p"/>
                          </m:rPr>
                          <a:rPr kumimoji="1" lang="el-GR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μ</m:t>
                        </m:r>
                      </m:sup>
                    </m:sSubSup>
                  </m:oMath>
                </a14:m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 =  </a:t>
                </a:r>
              </a:p>
            </p:txBody>
          </p:sp>
        </mc:Choice>
        <mc:Fallback xmlns="">
          <p:sp>
            <p:nvSpPr>
              <p:cNvPr id="27" name="Text Box 3">
                <a:extLst>
                  <a:ext uri="{FF2B5EF4-FFF2-40B4-BE49-F238E27FC236}">
                    <a16:creationId xmlns:a16="http://schemas.microsoft.com/office/drawing/2014/main" id="{321FC14A-D8C9-D8B5-807B-FCBB87FFF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38" y="2300053"/>
                <a:ext cx="1109709" cy="461665"/>
              </a:xfrm>
              <a:prstGeom prst="rect">
                <a:avLst/>
              </a:prstGeom>
              <a:blipFill>
                <a:blip r:embed="rId13"/>
                <a:stretch>
                  <a:fillRect l="-8242" t="-10526" r="-8791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">
                <a:extLst>
                  <a:ext uri="{FF2B5EF4-FFF2-40B4-BE49-F238E27FC236}">
                    <a16:creationId xmlns:a16="http://schemas.microsoft.com/office/drawing/2014/main" id="{9F0393E7-26A5-B78E-4A2A-96A54F380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9410" y="2342656"/>
                <a:ext cx="1109709" cy="461665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2400" b="1" dirty="0">
                    <a:solidFill>
                      <a:srgbClr val="6600FF"/>
                    </a:solidFill>
                    <a:ea typeface="楷体_GB2312" pitchFamily="49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SupPr>
                      <m:e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𝑹</m:t>
                        </m:r>
                      </m:e>
                      <m:sub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𝑲</m:t>
                        </m:r>
                        <m:r>
                          <a:rPr kumimoji="1" lang="en-US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∗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1" lang="el-GR" altLang="zh-CN" sz="1800" b="1" i="1" dirty="0" smtClean="0">
                            <a:solidFill>
                              <a:srgbClr val="6600FF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μτ</m:t>
                        </m:r>
                      </m:sup>
                    </m:sSubSup>
                  </m:oMath>
                </a14:m>
                <a:r>
                  <a:rPr kumimoji="1" lang="en-US" altLang="zh-CN" sz="1800" b="1" dirty="0">
                    <a:solidFill>
                      <a:srgbClr val="6600FF"/>
                    </a:solidFill>
                    <a:ea typeface="楷体_GB2312" pitchFamily="49" charset="-122"/>
                  </a:rPr>
                  <a:t> =  </a:t>
                </a:r>
              </a:p>
            </p:txBody>
          </p:sp>
        </mc:Choice>
        <mc:Fallback xmlns="">
          <p:sp>
            <p:nvSpPr>
              <p:cNvPr id="30" name="Text Box 3">
                <a:extLst>
                  <a:ext uri="{FF2B5EF4-FFF2-40B4-BE49-F238E27FC236}">
                    <a16:creationId xmlns:a16="http://schemas.microsoft.com/office/drawing/2014/main" id="{9F0393E7-26A5-B78E-4A2A-96A54F380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9410" y="2342656"/>
                <a:ext cx="1109709" cy="461665"/>
              </a:xfrm>
              <a:prstGeom prst="rect">
                <a:avLst/>
              </a:prstGeom>
              <a:blipFill>
                <a:blip r:embed="rId14"/>
                <a:stretch>
                  <a:fillRect l="-8791" t="-10526" r="-8242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>
            <a:extLst>
              <a:ext uri="{FF2B5EF4-FFF2-40B4-BE49-F238E27FC236}">
                <a16:creationId xmlns:a16="http://schemas.microsoft.com/office/drawing/2014/main" id="{A77F47CE-5807-0C7B-AAF6-F9E079FCCB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9978" y="2397275"/>
            <a:ext cx="1219200" cy="35242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49BDFC-45A0-483B-FB8A-7F3DAFED3CA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7064" y="2388311"/>
            <a:ext cx="1019175" cy="342900"/>
          </a:xfrm>
          <a:prstGeom prst="rect">
            <a:avLst/>
          </a:prstGeom>
        </p:spPr>
      </p:pic>
      <p:sp>
        <p:nvSpPr>
          <p:cNvPr id="37" name="Text Box 3">
            <a:extLst>
              <a:ext uri="{FF2B5EF4-FFF2-40B4-BE49-F238E27FC236}">
                <a16:creationId xmlns:a16="http://schemas.microsoft.com/office/drawing/2014/main" id="{94CBDC7C-B9F1-FD19-A921-5D66B615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8" y="3135595"/>
            <a:ext cx="5071035" cy="738664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除了分之比值，我们计算了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比值、极化分量，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破坏等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种物理可观测量！</a:t>
            </a:r>
            <a:endParaRPr kumimoji="1" lang="en-US" altLang="zh-CN" sz="1800" b="1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1A09DAC-68EC-3390-250A-89FE0E3F45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355" y="3976325"/>
            <a:ext cx="371475" cy="3524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659ACFE-E2C5-3A79-0A5A-F1315ACF58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2388" y="3966800"/>
            <a:ext cx="485775" cy="36195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49749B56-9787-288C-B84A-F59D4A9739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97057" y="3966800"/>
            <a:ext cx="2047875" cy="428625"/>
          </a:xfrm>
          <a:prstGeom prst="rect">
            <a:avLst/>
          </a:prstGeom>
        </p:spPr>
      </p:pic>
      <p:sp>
        <p:nvSpPr>
          <p:cNvPr id="46" name="Text Box 3">
            <a:extLst>
              <a:ext uri="{FF2B5EF4-FFF2-40B4-BE49-F238E27FC236}">
                <a16:creationId xmlns:a16="http://schemas.microsoft.com/office/drawing/2014/main" id="{DEE2BB9E-DE16-E9E2-1DE4-C4AE17ED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4" y="4497491"/>
            <a:ext cx="7122322" cy="1846659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对于少数已经有实验测量结果的物理量，我们的计算和数据一致 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对多数物理量，我们的理论预言值有待于未来的</a:t>
            </a:r>
            <a:r>
              <a:rPr kumimoji="1" lang="en-US" altLang="zh-CN" sz="1800" b="1" dirty="0" err="1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LHCb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kumimoji="1" lang="en-US" altLang="zh-CN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Belle-II</a:t>
            </a:r>
            <a:r>
              <a:rPr kumimoji="1" lang="zh-CN" altLang="en-US" sz="1800" b="1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实验检验！</a:t>
            </a:r>
            <a:endParaRPr kumimoji="1" lang="en-US" altLang="zh-CN" sz="1800" b="1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None/>
            </a:pP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   </a:t>
            </a:r>
            <a:r>
              <a:rPr kumimoji="1" lang="en-US" altLang="zh-CN" sz="2400" b="1" dirty="0">
                <a:solidFill>
                  <a:srgbClr val="7030A0"/>
                </a:solidFill>
                <a:ea typeface="楷体_GB2312" pitchFamily="49" charset="-122"/>
              </a:rPr>
              <a:t>For details, see our paper please,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30 pages</a:t>
            </a:r>
            <a:r>
              <a:rPr kumimoji="1" lang="en-US" altLang="zh-CN" sz="2400" b="1" dirty="0">
                <a:solidFill>
                  <a:srgbClr val="7030A0"/>
                </a:solidFill>
                <a:ea typeface="楷体_GB2312" pitchFamily="49" charset="-122"/>
              </a:rPr>
              <a:t>.</a:t>
            </a:r>
            <a:endParaRPr kumimoji="1" lang="en-US" altLang="zh-CN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Box 3">
            <a:extLst>
              <a:ext uri="{FF2B5EF4-FFF2-40B4-BE49-F238E27FC236}">
                <a16:creationId xmlns:a16="http://schemas.microsoft.com/office/drawing/2014/main" id="{3643DFB2-14B7-8E20-E9D1-A608CF017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776" y="2911266"/>
            <a:ext cx="305630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These are FCNC processes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FE5AA432-E35C-4E1E-E3F6-A030EB0F1DB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8777" y="111447"/>
            <a:ext cx="5067300" cy="4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976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35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35A57B-90C9-D8D7-8547-C69C64FBC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164" y="18415"/>
            <a:ext cx="6486525" cy="6477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2FC80FC-C262-25BB-B3B0-1E1D704BB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011" y="1256132"/>
            <a:ext cx="5105253" cy="1578170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29D366E8-937F-80F4-C1E3-DAB81B2A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81" y="812158"/>
            <a:ext cx="24079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also 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CC  processes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60E9EAD-BDE2-68AB-F36C-D4F4898FE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065" y="1129640"/>
            <a:ext cx="4258962" cy="17886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770C9CD-196D-AFC5-7A87-0BA694B7A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5" y="3427173"/>
            <a:ext cx="9820275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59780DB-093F-810F-DF81-8216D5158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191" y="1110486"/>
            <a:ext cx="980301" cy="18269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13AABE-B342-0153-68D4-6EE9D8EF0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64" y="5286495"/>
            <a:ext cx="4197964" cy="77284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7923132-35EC-92BF-1BCF-6170D5A7E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32" y="6025002"/>
            <a:ext cx="4659527" cy="638291"/>
          </a:xfrm>
          <a:prstGeom prst="rect">
            <a:avLst/>
          </a:prstGeom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7FDEBC13-E646-338F-801E-D9C38CB16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76" y="608998"/>
            <a:ext cx="246076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Branching ratios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4CAAA87D-70DC-0AC2-16F3-BB7D183E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9" y="2977235"/>
            <a:ext cx="164383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The ratios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7BE0142E-2E81-0442-04CA-295F97A29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" y="4824830"/>
            <a:ext cx="39555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Longitudinal polarization of Tau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65EC8C2-0C56-B12A-F6B5-60DB18165C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5426717"/>
            <a:ext cx="4467225" cy="619125"/>
          </a:xfrm>
          <a:prstGeom prst="rect">
            <a:avLst/>
          </a:prstGeom>
        </p:spPr>
      </p:pic>
      <p:sp>
        <p:nvSpPr>
          <p:cNvPr id="30" name="Text Box 3">
            <a:extLst>
              <a:ext uri="{FF2B5EF4-FFF2-40B4-BE49-F238E27FC236}">
                <a16:creationId xmlns:a16="http://schemas.microsoft.com/office/drawing/2014/main" id="{D9D31765-B39E-BAAE-1107-B169C5EB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529" y="4917596"/>
            <a:ext cx="484338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 err="1">
                <a:solidFill>
                  <a:srgbClr val="FF0066"/>
                </a:solidFill>
                <a:latin typeface="+mj-lt"/>
                <a:ea typeface="楷体_GB2312" pitchFamily="49" charset="-122"/>
              </a:rPr>
              <a:t>LHCb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result: PRL120 (2018) 121801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99B60BB9-B009-8347-0B8E-C9857507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799" y="3036472"/>
            <a:ext cx="484338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[19] W.F. Wang et al., CPC 37(2013) 093102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29591E-295A-29C6-9000-E77C3263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7" y="670780"/>
            <a:ext cx="328705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>
                <a:solidFill>
                  <a:srgbClr val="0066FF"/>
                </a:solidFill>
                <a:ea typeface="楷体_GB2312" pitchFamily="49" charset="-122"/>
              </a:rPr>
              <a:t>◆</a:t>
            </a:r>
            <a:r>
              <a:rPr kumimoji="1" lang="en-US" altLang="zh-CN" sz="24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 err="1">
                <a:solidFill>
                  <a:srgbClr val="0066FF"/>
                </a:solidFill>
                <a:latin typeface="+mj-lt"/>
                <a:ea typeface="楷体_GB2312" pitchFamily="49" charset="-122"/>
              </a:rPr>
              <a:t>Bc</a:t>
            </a:r>
            <a:r>
              <a:rPr kumimoji="1" lang="en-US" altLang="zh-CN" sz="16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zh-CN" altLang="en-US" sz="16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的荷电流半轻子衰变过程 ！</a:t>
            </a:r>
            <a:r>
              <a:rPr kumimoji="1" lang="en-US" altLang="zh-CN" sz="1600" b="1" dirty="0">
                <a:solidFill>
                  <a:srgbClr val="0066FF"/>
                </a:solidFill>
                <a:latin typeface="+mj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0066FF"/>
              </a:solidFill>
              <a:latin typeface="+mn-lt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529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  Summary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36</a:t>
            </a:fld>
            <a:r>
              <a:rPr lang="en-US" altLang="zh-CN"/>
              <a:t>/43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9C5C025E-CCFD-E7FD-2C6A-053CEB9B79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967" y="1161596"/>
                <a:ext cx="11640065" cy="5278368"/>
              </a:xfrm>
              <a:prstGeom prst="rect">
                <a:avLst/>
              </a:prstGeom>
              <a:solidFill>
                <a:srgbClr val="FFFBF5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marL="381000" indent="-381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8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2400" b="1" dirty="0">
                    <a:solidFill>
                      <a:srgbClr val="6600FF"/>
                    </a:solidFill>
                    <a:ea typeface="楷体_GB2312" pitchFamily="49" charset="-122"/>
                  </a:rPr>
                  <a:t> 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B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介子的半轻子衰变过程是精确检验标准模型轻子普适性（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LFU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）、发现新物理信号的优秀衰变道 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!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8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1800" dirty="0">
                    <a:solidFill>
                      <a:srgbClr val="0066FF"/>
                    </a:solidFill>
                    <a:ea typeface="楷体_GB2312" pitchFamily="49" charset="-122"/>
                  </a:rPr>
                  <a:t> 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从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2012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年</a:t>
                </a:r>
                <a:r>
                  <a:rPr kumimoji="1" lang="en-US" altLang="zh-CN" sz="2000" dirty="0" err="1">
                    <a:solidFill>
                      <a:srgbClr val="002060"/>
                    </a:solidFill>
                    <a:ea typeface="楷体_GB2312" pitchFamily="49" charset="-122"/>
                  </a:rPr>
                  <a:t>BaBar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报告反常，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12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年过去了！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Belle, </a:t>
                </a:r>
                <a:r>
                  <a:rPr kumimoji="1" lang="en-US" altLang="zh-CN" sz="2000" dirty="0" err="1">
                    <a:solidFill>
                      <a:srgbClr val="002060"/>
                    </a:solidFill>
                    <a:ea typeface="楷体_GB2312" pitchFamily="49" charset="-122"/>
                  </a:rPr>
                  <a:t>LHCb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先后报告了他们的实验测量结果， </a:t>
                </a:r>
                <a:endParaRPr kumimoji="1" lang="en-US" altLang="zh-CN" sz="2000" dirty="0">
                  <a:solidFill>
                    <a:srgbClr val="002060"/>
                  </a:solidFill>
                  <a:ea typeface="楷体_GB2312" pitchFamily="49" charset="-122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    Belle II 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也 刚刚报告了对 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R(D*) 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的第一次实验测量结果。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400" b="1" dirty="0">
                    <a:solidFill>
                      <a:srgbClr val="6600FF"/>
                    </a:solidFill>
                    <a:ea typeface="楷体_GB2312" pitchFamily="49" charset="-122"/>
                  </a:rPr>
                  <a:t>       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ea typeface="楷体_GB2312" pitchFamily="49" charset="-122"/>
                  </a:rPr>
                  <a:t>实验：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LHFAV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给出的总偏离为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3.3</a:t>
                </a:r>
                <a:r>
                  <a:rPr kumimoji="1" lang="el-GR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 σ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 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ea typeface="楷体_GB2312" pitchFamily="49" charset="-122"/>
                  </a:rPr>
                  <a:t>！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但除了</a:t>
                </a:r>
                <a:r>
                  <a:rPr kumimoji="1" lang="en-US" altLang="zh-CN" sz="2000" dirty="0" err="1">
                    <a:solidFill>
                      <a:srgbClr val="002060"/>
                    </a:solidFill>
                    <a:ea typeface="楷体_GB2312" pitchFamily="49" charset="-122"/>
                  </a:rPr>
                  <a:t>BaBar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, 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其它组结果与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SM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的偏离均小于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2</a:t>
                </a:r>
                <a:r>
                  <a:rPr kumimoji="1" lang="el-GR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 σ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 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ea typeface="楷体_GB2312" pitchFamily="49" charset="-122"/>
                  </a:rPr>
                  <a:t>！</a:t>
                </a:r>
                <a:endParaRPr kumimoji="1" lang="en-US" altLang="zh-CN" sz="2000" dirty="0">
                  <a:solidFill>
                    <a:srgbClr val="FF0000"/>
                  </a:solidFill>
                  <a:ea typeface="楷体_GB2312" pitchFamily="49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zh-CN" altLang="en-US" sz="2000" b="1" dirty="0">
                    <a:solidFill>
                      <a:srgbClr val="FF0000"/>
                    </a:solidFill>
                    <a:ea typeface="楷体_GB2312" pitchFamily="49" charset="-122"/>
                  </a:rPr>
                  <a:t>         理论：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SM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理论值稳定，但“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ea typeface="楷体_GB2312" pitchFamily="49" charset="-122"/>
                  </a:rPr>
                  <a:t>误差”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估计是关键 ！ 很多基于“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NP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”的解释，但有待证实！</a:t>
                </a:r>
                <a:endParaRPr kumimoji="1" lang="en-US" altLang="zh-CN" sz="2000" dirty="0">
                  <a:solidFill>
                    <a:srgbClr val="002060"/>
                  </a:solidFill>
                  <a:ea typeface="楷体_GB2312" pitchFamily="49" charset="-122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en-US" altLang="zh-CN" sz="28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1800" dirty="0">
                    <a:solidFill>
                      <a:srgbClr val="0066FF"/>
                    </a:solidFill>
                    <a:ea typeface="楷体_GB2312" pitchFamily="49" charset="-122"/>
                  </a:rPr>
                  <a:t> 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近年来，人们还对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B/Bs/</a:t>
                </a:r>
                <a:r>
                  <a:rPr kumimoji="1" lang="en-US" altLang="zh-CN" sz="2000" dirty="0" err="1">
                    <a:solidFill>
                      <a:srgbClr val="FF0000"/>
                    </a:solidFill>
                    <a:ea typeface="楷体_GB2312" pitchFamily="49" charset="-122"/>
                  </a:rPr>
                  <a:t>Bc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 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ea typeface="楷体_GB2312" pitchFamily="49" charset="-122"/>
                  </a:rPr>
                  <a:t>介子的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FCNC-CC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ea typeface="楷体_GB2312" pitchFamily="49" charset="-122"/>
                  </a:rPr>
                  <a:t>半轻子衰变过程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做了系统研究，定义了 </a:t>
                </a:r>
                <a:r>
                  <a:rPr kumimoji="1" lang="en-US" altLang="zh-CN" sz="2000" dirty="0" err="1">
                    <a:solidFill>
                      <a:srgbClr val="FF0000"/>
                    </a:solidFill>
                    <a:ea typeface="楷体_GB2312" pitchFamily="49" charset="-122"/>
                  </a:rPr>
                  <a:t>R</a:t>
                </a:r>
                <a:r>
                  <a:rPr kumimoji="1" lang="en-US" altLang="zh-CN" sz="1600" dirty="0" err="1">
                    <a:solidFill>
                      <a:srgbClr val="FF0000"/>
                    </a:solidFill>
                    <a:ea typeface="楷体_GB2312" pitchFamily="49" charset="-122"/>
                  </a:rPr>
                  <a:t>k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, </a:t>
                </a:r>
                <a:r>
                  <a:rPr kumimoji="1" lang="en-US" altLang="zh-CN" sz="2000" dirty="0" err="1">
                    <a:solidFill>
                      <a:srgbClr val="FF0000"/>
                    </a:solidFill>
                    <a:ea typeface="楷体_GB2312" pitchFamily="49" charset="-122"/>
                  </a:rPr>
                  <a:t>R</a:t>
                </a:r>
                <a:r>
                  <a:rPr kumimoji="1" lang="en-US" altLang="zh-CN" sz="1600" dirty="0" err="1">
                    <a:solidFill>
                      <a:srgbClr val="FF0000"/>
                    </a:solidFill>
                    <a:ea typeface="楷体_GB2312" pitchFamily="49" charset="-122"/>
                  </a:rPr>
                  <a:t>k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ea typeface="楷体_GB2312" pitchFamily="49" charset="-122"/>
                  </a:rPr>
                  <a:t>*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,  R(J/</a:t>
                </a:r>
                <a:r>
                  <a:rPr kumimoji="1" lang="el-GR" altLang="zh-CN" sz="2000" dirty="0">
                    <a:solidFill>
                      <a:srgbClr val="FF000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ψ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),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en-US" altLang="zh-CN" sz="2000" b="1" dirty="0">
                    <a:solidFill>
                      <a:srgbClr val="FF000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   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+mj-lt"/>
                    <a:ea typeface="楷体_GB2312" pitchFamily="49" charset="-122"/>
                  </a:rPr>
                  <a:t>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l-GR" altLang="zh-CN" sz="2000" dirty="0">
                            <a:solidFill>
                              <a:srgbClr val="FF0000"/>
                            </a:solidFill>
                            <a:ea typeface="楷体_GB2312" pitchFamily="49" charset="-122"/>
                          </a:rPr>
                          <m:t>η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_GB2312" pitchFamily="49" charset="-122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  <a:latin typeface="+mj-lt"/>
                    <a:ea typeface="楷体_GB2312" pitchFamily="49" charset="-122"/>
                  </a:rPr>
                  <a:t>)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 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ea typeface="楷体_GB2312" pitchFamily="49" charset="-122"/>
                  </a:rPr>
                  <a:t>和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 </a:t>
                </a:r>
                <a:r>
                  <a:rPr kumimoji="1" lang="en-US" altLang="zh-CN" sz="2000" dirty="0">
                    <a:solidFill>
                      <a:srgbClr val="3333CC"/>
                    </a:solidFill>
                    <a:ea typeface="楷体_GB2312" pitchFamily="49" charset="-122"/>
                  </a:rPr>
                  <a:t>R</a:t>
                </a:r>
                <a:r>
                  <a:rPr kumimoji="1" lang="el-GR" altLang="zh-CN" sz="2000" dirty="0">
                    <a:solidFill>
                      <a:srgbClr val="3333CC"/>
                    </a:solidFill>
                    <a:ea typeface="楷体_GB2312" pitchFamily="49" charset="-122"/>
                  </a:rPr>
                  <a:t>μ</a:t>
                </a:r>
                <a:r>
                  <a:rPr kumimoji="1" lang="en-US" altLang="zh-CN" sz="2000" dirty="0">
                    <a:solidFill>
                      <a:srgbClr val="3333CC"/>
                    </a:solidFill>
                    <a:ea typeface="楷体_GB2312" pitchFamily="49" charset="-122"/>
                  </a:rPr>
                  <a:t> </a:t>
                </a:r>
                <a:r>
                  <a:rPr kumimoji="1" lang="zh-CN" altLang="en-US" sz="2000" dirty="0">
                    <a:solidFill>
                      <a:srgbClr val="3333CC"/>
                    </a:solidFill>
                    <a:ea typeface="楷体_GB2312" pitchFamily="49" charset="-122"/>
                  </a:rPr>
                  <a:t>等比值。</a:t>
                </a:r>
                <a:r>
                  <a:rPr kumimoji="1" lang="en-US" altLang="zh-CN" sz="2000" dirty="0" err="1">
                    <a:solidFill>
                      <a:srgbClr val="3333CC"/>
                    </a:solidFill>
                    <a:ea typeface="楷体_GB2312" pitchFamily="49" charset="-122"/>
                  </a:rPr>
                  <a:t>LHCb</a:t>
                </a:r>
                <a:r>
                  <a:rPr kumimoji="1" lang="zh-CN" altLang="en-US" sz="2000" dirty="0">
                    <a:solidFill>
                      <a:srgbClr val="3333CC"/>
                    </a:solidFill>
                    <a:ea typeface="楷体_GB2312" pitchFamily="49" charset="-122"/>
                  </a:rPr>
                  <a:t>早期数据显示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2.5</a:t>
                </a:r>
                <a:r>
                  <a:rPr kumimoji="1" lang="el-GR" altLang="zh-CN" sz="2000" dirty="0">
                    <a:solidFill>
                      <a:srgbClr val="FF0000"/>
                    </a:solidFill>
                    <a:ea typeface="楷体_GB2312" pitchFamily="49" charset="-122"/>
                  </a:rPr>
                  <a:t> σ 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ea typeface="楷体_GB2312" pitchFamily="49" charset="-122"/>
                  </a:rPr>
                  <a:t>偏离</a:t>
                </a:r>
                <a:r>
                  <a:rPr kumimoji="1" lang="zh-CN" altLang="en-US" sz="2000" dirty="0">
                    <a:solidFill>
                      <a:srgbClr val="3333CC"/>
                    </a:solidFill>
                    <a:ea typeface="楷体_GB2312" pitchFamily="49" charset="-122"/>
                  </a:rPr>
                  <a:t>，但</a:t>
                </a:r>
                <a:r>
                  <a:rPr kumimoji="1" lang="en-US" altLang="zh-CN" sz="2000" dirty="0" err="1">
                    <a:solidFill>
                      <a:srgbClr val="3333CC"/>
                    </a:solidFill>
                    <a:ea typeface="楷体_GB2312" pitchFamily="49" charset="-122"/>
                  </a:rPr>
                  <a:t>LHCb</a:t>
                </a:r>
                <a:r>
                  <a:rPr kumimoji="1" lang="zh-CN" altLang="en-US" sz="2000" dirty="0">
                    <a:solidFill>
                      <a:srgbClr val="3333CC"/>
                    </a:solidFill>
                    <a:ea typeface="楷体_GB2312" pitchFamily="49" charset="-122"/>
                  </a:rPr>
                  <a:t>新结果、</a:t>
                </a:r>
                <a:r>
                  <a:rPr kumimoji="1" lang="en-US" altLang="zh-CN" sz="2000" dirty="0">
                    <a:solidFill>
                      <a:srgbClr val="3333CC"/>
                    </a:solidFill>
                    <a:ea typeface="楷体_GB2312" pitchFamily="49" charset="-122"/>
                  </a:rPr>
                  <a:t>Belle</a:t>
                </a:r>
                <a:r>
                  <a:rPr kumimoji="1" lang="zh-CN" altLang="en-US" sz="2000" dirty="0">
                    <a:solidFill>
                      <a:srgbClr val="3333CC"/>
                    </a:solidFill>
                    <a:ea typeface="楷体_GB2312" pitchFamily="49" charset="-122"/>
                  </a:rPr>
                  <a:t>新数据均与</a:t>
                </a:r>
                <a:r>
                  <a:rPr kumimoji="1" lang="en-US" altLang="zh-CN" sz="2000" dirty="0">
                    <a:solidFill>
                      <a:srgbClr val="3333CC"/>
                    </a:solidFill>
                    <a:ea typeface="楷体_GB2312" pitchFamily="49" charset="-122"/>
                  </a:rPr>
                  <a:t>SM</a:t>
                </a:r>
                <a:r>
                  <a:rPr kumimoji="1" lang="zh-CN" altLang="en-US" sz="2000" dirty="0">
                    <a:solidFill>
                      <a:srgbClr val="3333CC"/>
                    </a:solidFill>
                    <a:ea typeface="楷体_GB2312" pitchFamily="49" charset="-122"/>
                  </a:rPr>
                  <a:t>符合 ！</a:t>
                </a:r>
                <a:endParaRPr kumimoji="1" lang="en-US" altLang="zh-CN" sz="2000" dirty="0">
                  <a:solidFill>
                    <a:srgbClr val="3333CC"/>
                  </a:solidFill>
                  <a:ea typeface="楷体_GB2312" pitchFamily="49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en-US" altLang="zh-CN" sz="2800" b="1" dirty="0">
                    <a:solidFill>
                      <a:srgbClr val="FF0000"/>
                    </a:solidFill>
                    <a:ea typeface="楷体_GB2312" pitchFamily="49" charset="-122"/>
                  </a:rPr>
                  <a:t>◆</a:t>
                </a:r>
                <a:r>
                  <a:rPr kumimoji="1" lang="en-US" altLang="zh-CN" sz="1800" dirty="0">
                    <a:solidFill>
                      <a:srgbClr val="0066FF"/>
                    </a:solidFill>
                    <a:ea typeface="楷体_GB2312" pitchFamily="49" charset="-122"/>
                  </a:rPr>
                  <a:t> </a:t>
                </a: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2012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年以来，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ea typeface="楷体_GB2312" pitchFamily="49" charset="-122"/>
                  </a:rPr>
                  <a:t>我与合作者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对这些比值与偏离 </a:t>
                </a:r>
                <a:r>
                  <a:rPr kumimoji="1" lang="zh-CN" altLang="en-US" sz="2000" dirty="0">
                    <a:solidFill>
                      <a:srgbClr val="7030A0"/>
                    </a:solidFill>
                    <a:ea typeface="楷体_GB2312" pitchFamily="49" charset="-122"/>
                  </a:rPr>
                  <a:t>基于</a:t>
                </a:r>
                <a:r>
                  <a:rPr kumimoji="1" lang="en-US" altLang="zh-CN" sz="2000" dirty="0">
                    <a:solidFill>
                      <a:srgbClr val="7030A0"/>
                    </a:solidFill>
                    <a:ea typeface="楷体_GB2312" pitchFamily="49" charset="-122"/>
                  </a:rPr>
                  <a:t>PQCD</a:t>
                </a:r>
                <a:r>
                  <a:rPr kumimoji="1" lang="zh-CN" altLang="en-US" sz="2000" dirty="0">
                    <a:solidFill>
                      <a:srgbClr val="7030A0"/>
                    </a:solidFill>
                    <a:ea typeface="楷体_GB2312" pitchFamily="49" charset="-122"/>
                  </a:rPr>
                  <a:t>因子化，</a:t>
                </a:r>
                <a:r>
                  <a:rPr kumimoji="1" lang="en-US" altLang="zh-CN" sz="2000" dirty="0" err="1">
                    <a:solidFill>
                      <a:srgbClr val="7030A0"/>
                    </a:solidFill>
                    <a:ea typeface="楷体_GB2312" pitchFamily="49" charset="-122"/>
                  </a:rPr>
                  <a:t>PQCD+Lattice</a:t>
                </a:r>
                <a:r>
                  <a:rPr kumimoji="1" lang="en-US" altLang="zh-CN" sz="2000" dirty="0">
                    <a:solidFill>
                      <a:srgbClr val="7030A0"/>
                    </a:solidFill>
                    <a:ea typeface="楷体_GB2312" pitchFamily="49" charset="-122"/>
                  </a:rPr>
                  <a:t> </a:t>
                </a:r>
                <a:r>
                  <a:rPr kumimoji="1" lang="zh-CN" altLang="en-US" sz="2000" dirty="0">
                    <a:solidFill>
                      <a:srgbClr val="7030A0"/>
                    </a:solidFill>
                    <a:ea typeface="楷体_GB2312" pitchFamily="49" charset="-122"/>
                  </a:rPr>
                  <a:t>方案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做了系统研究，</a:t>
                </a:r>
                <a:endParaRPr kumimoji="1" lang="en-US" altLang="zh-CN" sz="2000" dirty="0">
                  <a:solidFill>
                    <a:srgbClr val="002060"/>
                  </a:solidFill>
                  <a:ea typeface="楷体_GB2312" pitchFamily="49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kumimoji="1" lang="en-US" altLang="zh-CN" sz="2000" dirty="0">
                    <a:solidFill>
                      <a:srgbClr val="002060"/>
                    </a:solidFill>
                    <a:ea typeface="楷体_GB2312" pitchFamily="49" charset="-122"/>
                  </a:rPr>
                  <a:t>    </a:t>
                </a:r>
                <a:r>
                  <a:rPr kumimoji="1" lang="zh-CN" altLang="en-US" sz="2000" dirty="0">
                    <a:solidFill>
                      <a:srgbClr val="002060"/>
                    </a:solidFill>
                    <a:ea typeface="楷体_GB2312" pitchFamily="49" charset="-122"/>
                  </a:rPr>
                  <a:t>给出了我们的结果。</a:t>
                </a:r>
                <a:r>
                  <a:rPr kumimoji="1" lang="zh-CN" altLang="en-US" sz="2000" dirty="0">
                    <a:solidFill>
                      <a:srgbClr val="7030A0"/>
                    </a:solidFill>
                    <a:ea typeface="楷体_GB2312" pitchFamily="49" charset="-122"/>
                  </a:rPr>
                  <a:t>我们还定义了多个新比值，建议实验测量。</a:t>
                </a:r>
                <a:endParaRPr kumimoji="1" lang="en-US" altLang="zh-CN" sz="2000" dirty="0">
                  <a:solidFill>
                    <a:srgbClr val="7030A0"/>
                  </a:solidFill>
                  <a:ea typeface="楷体_GB2312" pitchFamily="49" charset="-12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kumimoji="1" lang="en-US" altLang="zh-CN" sz="1800" b="1" dirty="0">
                  <a:solidFill>
                    <a:srgbClr val="00B0F0"/>
                  </a:solidFill>
                  <a:ea typeface="楷体_GB2312" pitchFamily="49" charset="-122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9C5C025E-CCFD-E7FD-2C6A-053CEB9B7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967" y="1161596"/>
                <a:ext cx="11640065" cy="5278368"/>
              </a:xfrm>
              <a:prstGeom prst="rect">
                <a:avLst/>
              </a:prstGeom>
              <a:blipFill>
                <a:blip r:embed="rId4"/>
                <a:stretch>
                  <a:fillRect l="-1047" t="-1272" r="-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6296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974584-E7C4-46EE-A376-D1B6A960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37</a:t>
            </a:fld>
            <a:r>
              <a:rPr lang="en-US" altLang="zh-CN"/>
              <a:t>/43</a:t>
            </a:r>
            <a:endParaRPr lang="zh-CN" alt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6B9CC3C-B862-2FB8-1937-B098AFACF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831" y="1353921"/>
            <a:ext cx="4632883" cy="764359"/>
          </a:xfrm>
          <a:prstGeom prst="rect">
            <a:avLst/>
          </a:prstGeom>
          <a:noFill/>
          <a:ln w="25400">
            <a:solidFill>
              <a:srgbClr val="6600CC"/>
            </a:solidFill>
            <a:miter lim="800000"/>
            <a:headEnd/>
            <a:tailEnd/>
          </a:ln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4000" b="1" dirty="0">
                <a:solidFill>
                  <a:srgbClr val="6600FF"/>
                </a:solidFill>
                <a:ea typeface="黑体" panose="02010609060101010101" pitchFamily="49" charset="-122"/>
              </a:rPr>
              <a:t>谢谢老师和同学们！</a:t>
            </a:r>
            <a:endParaRPr lang="zh-CN" altLang="en-US" sz="4000" b="1" dirty="0">
              <a:solidFill>
                <a:srgbClr val="6600FF"/>
              </a:solidFill>
              <a:latin typeface="楷体_GB2312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16F349-4E42-09D0-7F1A-5B51E1594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0861" y="857250"/>
            <a:ext cx="6858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379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05360020-B453-85A0-9EF8-CB79CD48E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369" y="2716514"/>
            <a:ext cx="1999993" cy="5847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b="1" dirty="0" err="1">
                <a:solidFill>
                  <a:srgbClr val="FF0066"/>
                </a:solidFill>
                <a:ea typeface="楷体_GB2312" pitchFamily="49" charset="-122"/>
              </a:rPr>
              <a:t>Bakcups</a:t>
            </a:r>
            <a:endParaRPr kumimoji="1" lang="zh-CN" altLang="en-US" sz="4000" b="1" dirty="0">
              <a:solidFill>
                <a:srgbClr val="FF0066"/>
              </a:solidFill>
              <a:ea typeface="楷体_GB2312" pitchFamily="49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975DA18-87BE-EB35-1C21-8CF2B374F91E}"/>
                  </a:ext>
                </a:extLst>
              </p14:cNvPr>
              <p14:cNvContentPartPr/>
              <p14:nvPr/>
            </p14:nvContentPartPr>
            <p14:xfrm>
              <a:off x="-107478" y="873188"/>
              <a:ext cx="360" cy="3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975DA18-87BE-EB35-1C21-8CF2B374F9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6118" y="86454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1976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975DA18-87BE-EB35-1C21-8CF2B374F91E}"/>
                  </a:ext>
                </a:extLst>
              </p14:cNvPr>
              <p14:cNvContentPartPr/>
              <p14:nvPr/>
            </p14:nvContentPartPr>
            <p14:xfrm>
              <a:off x="-107478" y="873188"/>
              <a:ext cx="360" cy="3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975DA18-87BE-EB35-1C21-8CF2B374F9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6118" y="86454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8B50DF4A-E60B-D8B2-6710-E2360C2B1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95" y="156519"/>
            <a:ext cx="9144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D359D2ED-A527-565B-EB39-574E3DFD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086" y="719299"/>
            <a:ext cx="2014912" cy="30777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楷体_GB2312"/>
                <a:cs typeface="楷体_GB2312"/>
              </a:rPr>
              <a:t>J</a:t>
            </a:r>
            <a:r>
              <a:rPr lang="en-US" altLang="zh-CN" sz="1400" b="1" dirty="0">
                <a:solidFill>
                  <a:srgbClr val="FF0000"/>
                </a:solidFill>
                <a:ea typeface="楷体_GB2312"/>
                <a:cs typeface="楷体_GB2312"/>
              </a:rPr>
              <a:t>.</a:t>
            </a:r>
            <a:r>
              <a:rPr lang="en-US" altLang="zh-CN" sz="1400" b="1" dirty="0" err="1">
                <a:solidFill>
                  <a:srgbClr val="FF0000"/>
                </a:solidFill>
                <a:ea typeface="楷体_GB2312"/>
                <a:cs typeface="楷体_GB2312"/>
              </a:rPr>
              <a:t>Padinas</a:t>
            </a:r>
            <a:r>
              <a:rPr lang="en-US" altLang="zh-CN" sz="1400" b="1" dirty="0">
                <a:solidFill>
                  <a:srgbClr val="FF0000"/>
                </a:solidFill>
                <a:ea typeface="楷体_GB2312"/>
                <a:cs typeface="楷体_GB2312"/>
              </a:rPr>
              <a:t>,</a:t>
            </a:r>
            <a:r>
              <a:rPr lang="zh-CN" altLang="en-US" sz="1400" b="1" dirty="0">
                <a:solidFill>
                  <a:srgbClr val="FF0000"/>
                </a:solidFill>
                <a:ea typeface="楷体_GB2312"/>
                <a:cs typeface="楷体_GB231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ea typeface="楷体_GB2312"/>
                <a:cs typeface="楷体_GB2312"/>
              </a:rPr>
              <a:t>202403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楷体_GB2312"/>
              <a:cs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73311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1.1   Sketch maps for SL B decays at colliders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lliderscollidersanomalies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4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0F54C900-A35F-5003-EB79-358A8525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1" y="1162897"/>
            <a:ext cx="5058632" cy="48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05DCB8FC-8429-BA5C-CFC1-0A6F59A66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3" y="5968594"/>
            <a:ext cx="4157835" cy="40011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0B050"/>
                </a:solidFill>
                <a:ea typeface="楷体_GB2312" pitchFamily="49" charset="-122"/>
              </a:rPr>
              <a:t>Belle2-talk-conf-2021-028</a:t>
            </a:r>
            <a:endParaRPr lang="zh-CN" altLang="en-US" sz="2000" b="1" dirty="0">
              <a:solidFill>
                <a:srgbClr val="00B050"/>
              </a:solidFill>
              <a:ea typeface="楷体_GB2312" pitchFamily="49" charset="-122"/>
            </a:endParaRPr>
          </a:p>
        </p:txBody>
      </p:sp>
      <p:graphicFrame>
        <p:nvGraphicFramePr>
          <p:cNvPr id="6" name="对象 2">
            <a:extLst>
              <a:ext uri="{FF2B5EF4-FFF2-40B4-BE49-F238E27FC236}">
                <a16:creationId xmlns:a16="http://schemas.microsoft.com/office/drawing/2014/main" id="{30EDBA24-D2B6-17A7-B2B6-A95869C54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0920" y="1129607"/>
          <a:ext cx="5972431" cy="476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Phantom.Document">
                  <p:embed/>
                </p:oleObj>
              </mc:Choice>
              <mc:Fallback>
                <p:oleObj name="PDF" r:id="rId5" imgW="0" imgH="0" progId="FoxitPhantom.Document">
                  <p:embed/>
                  <p:pic>
                    <p:nvPicPr>
                      <p:cNvPr id="6" name="对象 2">
                        <a:extLst>
                          <a:ext uri="{FF2B5EF4-FFF2-40B4-BE49-F238E27FC236}">
                            <a16:creationId xmlns:a16="http://schemas.microsoft.com/office/drawing/2014/main" id="{30EDBA24-D2B6-17A7-B2B6-A95869C54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920" y="1129607"/>
                        <a:ext cx="5972431" cy="476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id="{7CB96C02-4720-C742-BF8C-81534BAA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643" y="5884325"/>
            <a:ext cx="6030098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00B050"/>
                </a:solidFill>
                <a:ea typeface="楷体_GB2312" pitchFamily="49" charset="-122"/>
              </a:rPr>
              <a:t>F.U. </a:t>
            </a:r>
            <a:r>
              <a:rPr lang="en-US" altLang="zh-CN" sz="1800" b="1" dirty="0" err="1">
                <a:solidFill>
                  <a:srgbClr val="00B050"/>
                </a:solidFill>
                <a:ea typeface="楷体_GB2312" pitchFamily="49" charset="-122"/>
              </a:rPr>
              <a:t>Bernlochner</a:t>
            </a:r>
            <a:r>
              <a:rPr lang="en-US" altLang="zh-CN" sz="1800" b="1" dirty="0">
                <a:solidFill>
                  <a:srgbClr val="00B050"/>
                </a:solidFill>
                <a:ea typeface="楷体_GB2312" pitchFamily="49" charset="-122"/>
              </a:rPr>
              <a:t> et al., </a:t>
            </a:r>
            <a:r>
              <a:rPr lang="en-US" altLang="zh-CN" sz="1800" b="1" dirty="0" err="1">
                <a:solidFill>
                  <a:srgbClr val="00B050"/>
                </a:solidFill>
                <a:ea typeface="楷体_GB2312" pitchFamily="49" charset="-122"/>
              </a:rPr>
              <a:t>Semitaunic</a:t>
            </a:r>
            <a:r>
              <a:rPr lang="en-US" altLang="zh-CN" sz="1800" b="1" dirty="0">
                <a:solidFill>
                  <a:srgbClr val="00B050"/>
                </a:solidFill>
                <a:ea typeface="楷体_GB2312" pitchFamily="49" charset="-122"/>
              </a:rPr>
              <a:t> b-hadron decays: A LFU laboratory, </a:t>
            </a:r>
            <a:r>
              <a:rPr lang="en-US" altLang="zh-CN" sz="1800" b="1" dirty="0">
                <a:solidFill>
                  <a:srgbClr val="FF0000"/>
                </a:solidFill>
                <a:ea typeface="楷体_GB2312" pitchFamily="49" charset="-122"/>
              </a:rPr>
              <a:t>RMP 94(2012)015003   </a:t>
            </a:r>
            <a:endParaRPr lang="zh-CN" altLang="en-US" sz="18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7D8D6DD-F752-7026-1BD8-6D327BC8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07" y="2637031"/>
            <a:ext cx="1730546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800" b="1" dirty="0" err="1">
                <a:solidFill>
                  <a:srgbClr val="FF0066"/>
                </a:solidFill>
                <a:latin typeface="+mj-lt"/>
                <a:ea typeface="楷体_GB2312" pitchFamily="49" charset="-122"/>
              </a:rPr>
              <a:t>BaBar</a:t>
            </a: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,  Belle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and Belle-II</a:t>
            </a:r>
            <a:r>
              <a:rPr kumimoji="1" lang="en-US" altLang="zh-CN" sz="18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8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DEDD544-724C-A171-581B-7AC3CF25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226" y="3914475"/>
            <a:ext cx="12447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b="1" dirty="0" err="1">
                <a:solidFill>
                  <a:srgbClr val="FF0066"/>
                </a:solidFill>
                <a:latin typeface="+mj-lt"/>
                <a:ea typeface="楷体_GB2312" pitchFamily="49" charset="-122"/>
              </a:rPr>
              <a:t>LHCb</a:t>
            </a:r>
            <a:r>
              <a:rPr kumimoji="1" lang="en-US" altLang="zh-CN" sz="24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24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81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.2   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R(D</a:t>
            </a:r>
            <a:r>
              <a:rPr kumimoji="1" lang="en-US" altLang="zh-TW" sz="2800" b="1" baseline="30000" dirty="0">
                <a:solidFill>
                  <a:schemeClr val="bg1"/>
                </a:solidFill>
                <a:ea typeface="MS PGothic" panose="020B0600070205080204" pitchFamily="34" charset="-128"/>
              </a:rPr>
              <a:t>(*)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)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BaBar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and SM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5</a:t>
            </a:fld>
            <a:r>
              <a:rPr lang="en-US" altLang="zh-CN"/>
              <a:t>/43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B2138C-3DBF-09EC-147A-D20080B12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54" y="1507474"/>
            <a:ext cx="3297179" cy="1004986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A99ABCEF-DFF9-2AB1-7701-D10AA4847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8" y="799536"/>
            <a:ext cx="3847070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 err="1">
                <a:solidFill>
                  <a:srgbClr val="0070C0"/>
                </a:solidFill>
              </a:rPr>
              <a:t>Defination</a:t>
            </a:r>
            <a:r>
              <a:rPr lang="en-US" altLang="zh-CN" sz="1800" dirty="0">
                <a:solidFill>
                  <a:srgbClr val="0070C0"/>
                </a:solidFill>
              </a:rPr>
              <a:t> of R(D) and R(D*):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A1874EE-4769-BF24-2508-FF394070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8" y="2666400"/>
            <a:ext cx="4127156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First results  from </a:t>
            </a:r>
            <a:r>
              <a:rPr lang="en-US" altLang="zh-CN" sz="1800" dirty="0" err="1">
                <a:solidFill>
                  <a:srgbClr val="0070C0"/>
                </a:solidFill>
              </a:rPr>
              <a:t>BaBar</a:t>
            </a:r>
            <a:r>
              <a:rPr lang="en-US" altLang="zh-CN" sz="1800" dirty="0">
                <a:solidFill>
                  <a:srgbClr val="0070C0"/>
                </a:solidFill>
              </a:rPr>
              <a:t> -2012: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E6FA5EF-B778-41E1-A14B-39711675A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8" y="4533264"/>
            <a:ext cx="3179805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SM predictions: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C1C05178-CEEF-E3BB-F0D2-1E0FE52A6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62" y="3078973"/>
            <a:ext cx="3600322" cy="883565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1C569E21-271B-A2E2-4591-309FEC15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30" y="746084"/>
            <a:ext cx="3968642" cy="13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00A82F0-0AD6-A26C-DE33-742F57E08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710" y="2121652"/>
            <a:ext cx="7029450" cy="1524000"/>
          </a:xfrm>
          <a:prstGeom prst="rect">
            <a:avLst/>
          </a:prstGeom>
        </p:spPr>
      </p:pic>
      <p:sp>
        <p:nvSpPr>
          <p:cNvPr id="27" name="Text Box 3">
            <a:extLst>
              <a:ext uri="{FF2B5EF4-FFF2-40B4-BE49-F238E27FC236}">
                <a16:creationId xmlns:a16="http://schemas.microsoft.com/office/drawing/2014/main" id="{314F476A-A5C9-9ECB-DDCD-CABE4997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5" y="5017602"/>
            <a:ext cx="3275786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2400" dirty="0">
                <a:latin typeface="+mj-lt"/>
                <a:ea typeface="楷体_GB2312" pitchFamily="49" charset="-122"/>
              </a:rPr>
              <a:t>R(D) =0.296</a:t>
            </a:r>
            <a:r>
              <a:rPr kumimoji="1" lang="en-US" altLang="zh-CN" sz="2400" dirty="0">
                <a:ea typeface="楷体_GB2312"/>
              </a:rPr>
              <a:t>±0.016;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dirty="0">
                <a:latin typeface="+mj-lt"/>
                <a:ea typeface="楷体_GB2312"/>
              </a:rPr>
              <a:t> </a:t>
            </a:r>
            <a:r>
              <a:rPr kumimoji="1" lang="en-US" altLang="zh-CN" sz="2400" dirty="0">
                <a:ea typeface="楷体_GB2312" pitchFamily="49" charset="-122"/>
              </a:rPr>
              <a:t>R(D*)=0.252</a:t>
            </a:r>
            <a:r>
              <a:rPr kumimoji="1" lang="en-US" altLang="zh-CN" sz="2400" dirty="0">
                <a:ea typeface="楷体_GB2312"/>
              </a:rPr>
              <a:t>±0.003;</a:t>
            </a:r>
            <a:endParaRPr kumimoji="1" lang="en-US" altLang="zh-CN" sz="2400" dirty="0">
              <a:latin typeface="+mj-lt"/>
              <a:ea typeface="楷体_GB2312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  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PRD85 (2012) 094025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019C5AB6-9165-8D3C-1F87-496BF71AA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728" y="4032665"/>
            <a:ext cx="2243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B0F0"/>
                </a:solidFill>
              </a:rPr>
              <a:t>3.4</a:t>
            </a:r>
            <a:r>
              <a:rPr lang="el-GR" altLang="zh-CN" sz="2400" dirty="0">
                <a:solidFill>
                  <a:srgbClr val="00B0F0"/>
                </a:solidFill>
                <a:latin typeface="Arial Unicode MS" pitchFamily="34" charset="-122"/>
                <a:ea typeface="Arial Unicode MS" pitchFamily="34" charset="-122"/>
              </a:rPr>
              <a:t>σ</a:t>
            </a:r>
            <a:r>
              <a:rPr lang="en-US" altLang="zh-CN" sz="2400" dirty="0">
                <a:solidFill>
                  <a:srgbClr val="00B0F0"/>
                </a:solidFill>
              </a:rPr>
              <a:t> deviation!</a:t>
            </a:r>
            <a:endParaRPr kumimoji="1" lang="en-US" altLang="zh-CN" sz="2400" b="1" dirty="0">
              <a:solidFill>
                <a:srgbClr val="00B0F0"/>
              </a:solidFill>
              <a:ea typeface="楷体_GB2312" pitchFamily="49" charset="-122"/>
            </a:endParaRP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D3721A2-59A9-7A2C-8D84-60EEEBB0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24" y="3928040"/>
            <a:ext cx="302809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109 (2012) 101802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AC8FE30B-0E2C-F553-C1EF-224EAE2B6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909" y="3571202"/>
            <a:ext cx="4188780" cy="2748474"/>
          </a:xfrm>
          <a:prstGeom prst="rect">
            <a:avLst/>
          </a:prstGeom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4C279F85-6AFA-7D87-88F2-7BBFD6CF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313" y="4844932"/>
            <a:ext cx="3179805" cy="707886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20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This anomaly become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 Hot Point </a:t>
            </a:r>
            <a:r>
              <a:rPr lang="en-US" altLang="zh-CN" sz="2000" dirty="0" err="1">
                <a:solidFill>
                  <a:srgbClr val="FF0000"/>
                </a:solidFill>
              </a:rPr>
              <a:t>immdiately</a:t>
            </a:r>
            <a:endParaRPr kumimoji="1" lang="zh-CN" altLang="en-US" sz="2000" b="1" baseline="300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Text Box 3">
            <a:extLst>
              <a:ext uri="{FF2B5EF4-FFF2-40B4-BE49-F238E27FC236}">
                <a16:creationId xmlns:a16="http://schemas.microsoft.com/office/drawing/2014/main" id="{E51A7F08-98CD-5178-9AE9-0A16D7572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272" y="6234916"/>
            <a:ext cx="460377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 err="1">
                <a:solidFill>
                  <a:srgbClr val="FF0066"/>
                </a:solidFill>
                <a:latin typeface="+mj-lt"/>
                <a:ea typeface="楷体_GB2312" pitchFamily="49" charset="-122"/>
              </a:rPr>
              <a:t>Z.Ligeti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, talk at ICTP summer school, 2015.6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562D320-473D-BD03-1606-0B390360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639" y="4189650"/>
            <a:ext cx="171672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HFAG, 2015</a:t>
            </a:r>
            <a:r>
              <a:rPr kumimoji="1" lang="en-US" altLang="zh-CN" sz="20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42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1.2   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R(D</a:t>
            </a:r>
            <a:r>
              <a:rPr kumimoji="1" lang="en-US" altLang="zh-TW" sz="2800" b="1" baseline="30000" dirty="0">
                <a:solidFill>
                  <a:schemeClr val="bg1"/>
                </a:solidFill>
                <a:ea typeface="MS PGothic" panose="020B0600070205080204" pitchFamily="34" charset="-128"/>
              </a:rPr>
              <a:t>(*)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)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Belle results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46" y="6245225"/>
            <a:ext cx="707254" cy="47625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6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A1874EE-4769-BF24-2508-FF394070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49" y="2755799"/>
            <a:ext cx="3746980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Newest </a:t>
            </a:r>
            <a:r>
              <a:rPr lang="en-US" altLang="zh-CN" sz="1800" dirty="0">
                <a:solidFill>
                  <a:srgbClr val="0070C0"/>
                </a:solidFill>
              </a:rPr>
              <a:t>result  from Belle-2019: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7A9CC3BA-5928-99DE-8A9F-B74016D0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78" y="4121354"/>
            <a:ext cx="244406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124 (2020) 161803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85668F43-CDAA-8B42-3B1B-C89EAD07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49" y="803728"/>
            <a:ext cx="3582224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First result  from Belle-2015: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761992B-1280-CF54-32D4-B1252952E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42" y="1208511"/>
            <a:ext cx="3443931" cy="939972"/>
          </a:xfrm>
          <a:prstGeom prst="rect">
            <a:avLst/>
          </a:prstGeom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57AB9136-1928-F468-A99E-1F2C6794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645" y="1983695"/>
            <a:ext cx="302809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PRD 92 (2015) 072014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8A66BB18-CE41-6095-014A-AF0AA578D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79" y="4635771"/>
            <a:ext cx="3450367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These new results agree with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the SM within </a:t>
            </a:r>
            <a:r>
              <a:rPr kumimoji="1" lang="en-US" altLang="zh-CN" sz="1800" b="1" dirty="0">
                <a:solidFill>
                  <a:srgbClr val="C00000"/>
                </a:solidFill>
                <a:latin typeface="+mj-lt"/>
                <a:ea typeface="楷体_GB2312" pitchFamily="49" charset="-122"/>
              </a:rPr>
              <a:t>0.8</a:t>
            </a:r>
            <a:r>
              <a:rPr lang="el-GR" altLang="zh-CN" sz="1800" dirty="0">
                <a:solidFill>
                  <a:srgbClr val="C00000"/>
                </a:solidFill>
              </a:rPr>
              <a:t> σ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!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1EB170C-0690-E9EC-E6EA-E237FC42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98" y="3210297"/>
            <a:ext cx="3450367" cy="943822"/>
          </a:xfrm>
          <a:prstGeom prst="rect">
            <a:avLst/>
          </a:prstGeom>
        </p:spPr>
      </p:pic>
      <p:graphicFrame>
        <p:nvGraphicFramePr>
          <p:cNvPr id="29" name="对象 1">
            <a:extLst>
              <a:ext uri="{FF2B5EF4-FFF2-40B4-BE49-F238E27FC236}">
                <a16:creationId xmlns:a16="http://schemas.microsoft.com/office/drawing/2014/main" id="{DC05B442-8CD9-40DD-3041-D0037D8D5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438840"/>
              </p:ext>
            </p:extLst>
          </p:nvPr>
        </p:nvGraphicFramePr>
        <p:xfrm>
          <a:off x="4828189" y="746084"/>
          <a:ext cx="6754211" cy="450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10243" name="对象 1">
                        <a:extLst>
                          <a:ext uri="{FF2B5EF4-FFF2-40B4-BE49-F238E27FC236}">
                            <a16:creationId xmlns:a16="http://schemas.microsoft.com/office/drawing/2014/main" id="{8F877E1C-2180-C35F-17D0-47513B4F97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189" y="746084"/>
                        <a:ext cx="6754211" cy="4502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">
            <a:extLst>
              <a:ext uri="{FF2B5EF4-FFF2-40B4-BE49-F238E27FC236}">
                <a16:creationId xmlns:a16="http://schemas.microsoft.com/office/drawing/2014/main" id="{CB209B10-C331-EADE-AA45-22A250E89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2052" y="1285487"/>
            <a:ext cx="171672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0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HFLAV, 2019</a:t>
            </a:r>
            <a:r>
              <a:rPr kumimoji="1" lang="en-US" altLang="zh-CN" sz="20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20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732E467-ACB2-725D-2514-94EE90C270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8246" y="4844885"/>
            <a:ext cx="6021160" cy="198265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4F9E471-D3B8-9096-8712-E088AD317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426" y="4549610"/>
            <a:ext cx="771525" cy="295275"/>
          </a:xfrm>
          <a:prstGeom prst="rect">
            <a:avLst/>
          </a:prstGeom>
        </p:spPr>
      </p:pic>
      <p:sp>
        <p:nvSpPr>
          <p:cNvPr id="36" name="Text Box 3">
            <a:extLst>
              <a:ext uri="{FF2B5EF4-FFF2-40B4-BE49-F238E27FC236}">
                <a16:creationId xmlns:a16="http://schemas.microsoft.com/office/drawing/2014/main" id="{822D1545-550B-67BB-946F-1C3591AF4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679" y="5575030"/>
            <a:ext cx="218299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1909.12524[hep-ex],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EPJC 81 (2021) 226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2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BFA10B5C-6FB1-90C6-5252-29F49C9A3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89" y="2368955"/>
            <a:ext cx="4292020" cy="37436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61BDB1C-5B18-0058-58BB-380D1C984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493" y="2170416"/>
            <a:ext cx="4292020" cy="4398654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.2   First R(D*) result from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Belle-II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46" y="6245225"/>
            <a:ext cx="707254" cy="47625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7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A1874EE-4769-BF24-2508-FF394070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49" y="800376"/>
            <a:ext cx="3746980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First result  from Belle-II, 2023: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8AB15D92-C53D-3803-8FA9-9BD61268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435" y="1731254"/>
            <a:ext cx="236807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-- </a:t>
            </a:r>
            <a:r>
              <a:rPr kumimoji="1" lang="en-US" altLang="zh-CN" sz="16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Belle2-2024-026, or Belle2-2024-009 </a:t>
            </a:r>
            <a:endParaRPr kumimoji="1" lang="zh-CN" altLang="en-US" sz="1600" dirty="0">
              <a:solidFill>
                <a:srgbClr val="3333CC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8CAE6CA9-4C05-77CE-5BFE-703BFD01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842" y="795962"/>
            <a:ext cx="6556083" cy="144039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3333CC"/>
                </a:solidFill>
              </a:rPr>
              <a:t>Belle-II result is</a:t>
            </a:r>
            <a:r>
              <a:rPr lang="en-US" altLang="zh-CN" sz="1800" b="0" i="0" dirty="0">
                <a:solidFill>
                  <a:srgbClr val="3333CC"/>
                </a:solidFill>
                <a:effectLst/>
                <a:latin typeface="ArialMT"/>
              </a:rPr>
              <a:t> consistent with both the SM prediction and  </a:t>
            </a:r>
          </a:p>
          <a:p>
            <a:pPr>
              <a:buNone/>
            </a:pPr>
            <a:r>
              <a:rPr lang="en-US" altLang="zh-CN" sz="1800" b="0" i="0" dirty="0">
                <a:solidFill>
                  <a:srgbClr val="3333CC"/>
                </a:solidFill>
                <a:effectLst/>
                <a:latin typeface="ArialMT"/>
              </a:rPr>
              <a:t>       the HFLAV average. </a:t>
            </a:r>
          </a:p>
          <a:p>
            <a:r>
              <a:rPr lang="en-US" altLang="zh-CN" sz="1800" dirty="0">
                <a:solidFill>
                  <a:srgbClr val="3333CC"/>
                </a:solidFill>
                <a:latin typeface="ArialMT"/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100" b="1" dirty="0">
                <a:solidFill>
                  <a:srgbClr val="3333CC"/>
                </a:solidFill>
                <a:latin typeface="Arial-BoldMT"/>
              </a:rPr>
              <a:t> </a:t>
            </a:r>
            <a:r>
              <a:rPr lang="en-US" altLang="zh-CN" sz="1800" dirty="0">
                <a:solidFill>
                  <a:srgbClr val="3333CC"/>
                </a:solidFill>
                <a:latin typeface="ArialMT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CambriaMath"/>
              </a:rPr>
              <a:t>3.2</a:t>
            </a:r>
            <a:r>
              <a:rPr lang="el-GR" altLang="zh-CN" sz="2400" b="0" i="0" dirty="0">
                <a:solidFill>
                  <a:srgbClr val="FF0000"/>
                </a:solidFill>
                <a:effectLst/>
                <a:latin typeface="CambriaMath"/>
              </a:rPr>
              <a:t>σ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CambriaMath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ArialMT"/>
              </a:rPr>
              <a:t>-&gt; 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CambriaMath"/>
              </a:rPr>
              <a:t>3.3 </a:t>
            </a:r>
            <a:r>
              <a:rPr lang="el-GR" altLang="zh-CN" sz="2400" b="0" i="0" dirty="0">
                <a:solidFill>
                  <a:srgbClr val="FF0000"/>
                </a:solidFill>
                <a:effectLst/>
                <a:latin typeface="CambriaMath"/>
              </a:rPr>
              <a:t>σ</a:t>
            </a:r>
            <a:r>
              <a:rPr lang="en-US" altLang="zh-CN" sz="2400" b="0" i="0" dirty="0">
                <a:solidFill>
                  <a:srgbClr val="FF0000"/>
                </a:solidFill>
                <a:effectLst/>
                <a:latin typeface="CambriaMath"/>
              </a:rPr>
              <a:t> excess ! </a:t>
            </a:r>
            <a:r>
              <a:rPr lang="en-US" altLang="zh-CN" sz="2400" dirty="0"/>
              <a:t> </a:t>
            </a:r>
          </a:p>
          <a:p>
            <a:endParaRPr kumimoji="1" lang="zh-CN" altLang="en-US" sz="24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78F6475-DDC8-2F98-C78E-9AB527BD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18" y="1169708"/>
            <a:ext cx="302208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-- </a:t>
            </a:r>
            <a:r>
              <a:rPr kumimoji="1" lang="zh-CN" altLang="en-US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周启东，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HFCPV2023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 </a:t>
            </a: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-- </a:t>
            </a:r>
            <a:r>
              <a:rPr kumimoji="1" lang="en-US" altLang="zh-CN" sz="1600" b="1" dirty="0" err="1">
                <a:solidFill>
                  <a:srgbClr val="3333CC"/>
                </a:solidFill>
                <a:latin typeface="+mj-lt"/>
                <a:ea typeface="楷体_GB2312" pitchFamily="49" charset="-122"/>
              </a:rPr>
              <a:t>K.Kojima</a:t>
            </a:r>
            <a:r>
              <a:rPr kumimoji="1" lang="en-US" altLang="zh-CN" sz="16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, LP2023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6138C63-915F-88C8-923D-6E842E333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95" y="1252759"/>
            <a:ext cx="5295940" cy="470242"/>
          </a:xfrm>
          <a:prstGeom prst="rect">
            <a:avLst/>
          </a:prstGeom>
        </p:spPr>
      </p:pic>
      <p:sp>
        <p:nvSpPr>
          <p:cNvPr id="16" name="Text Box 3">
            <a:extLst>
              <a:ext uri="{FF2B5EF4-FFF2-40B4-BE49-F238E27FC236}">
                <a16:creationId xmlns:a16="http://schemas.microsoft.com/office/drawing/2014/main" id="{A1FB7AD0-F5A9-E9AA-2370-D4C04E3B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29" y="1739507"/>
            <a:ext cx="17699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-- </a:t>
            </a:r>
            <a:r>
              <a:rPr kumimoji="1" lang="en-US" altLang="zh-CN" sz="16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2401.02840;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3333CC"/>
                </a:solidFill>
                <a:latin typeface="+mj-lt"/>
                <a:ea typeface="楷体_GB2312" pitchFamily="49" charset="-122"/>
              </a:rPr>
              <a:t>      -&gt; PRD </a:t>
            </a:r>
            <a:endParaRPr kumimoji="1" lang="zh-CN" altLang="en-US" sz="1600" dirty="0">
              <a:solidFill>
                <a:srgbClr val="3333CC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CF819CD5-A6B9-84A2-66D4-22B0CA3D1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57" y="2967335"/>
            <a:ext cx="3280320" cy="1200329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3333CC"/>
                </a:solidFill>
              </a:rPr>
              <a:t>Exp challenges: </a:t>
            </a:r>
            <a:r>
              <a:rPr lang="en-US" altLang="zh-CN" sz="1800" dirty="0" err="1">
                <a:solidFill>
                  <a:srgbClr val="3333CC"/>
                </a:solidFill>
              </a:rPr>
              <a:t>bg</a:t>
            </a:r>
            <a:r>
              <a:rPr lang="en-US" altLang="zh-CN" sz="1800" dirty="0">
                <a:solidFill>
                  <a:srgbClr val="3333CC"/>
                </a:solidFill>
              </a:rPr>
              <a:t> are difficult to control, because  at least 2 </a:t>
            </a:r>
            <a:r>
              <a:rPr lang="el-GR" altLang="zh-CN" sz="1800" dirty="0">
                <a:solidFill>
                  <a:srgbClr val="3333CC"/>
                </a:solidFill>
              </a:rPr>
              <a:t>ν</a:t>
            </a:r>
            <a:r>
              <a:rPr lang="en-US" altLang="zh-CN" sz="1800" dirty="0">
                <a:solidFill>
                  <a:srgbClr val="3333CC"/>
                </a:solidFill>
              </a:rPr>
              <a:t>’s will appear in the fs, no clear signal peak ! </a:t>
            </a:r>
            <a:endParaRPr kumimoji="1" lang="zh-CN" altLang="en-US" sz="1800" b="1" baseline="30000" dirty="0">
              <a:solidFill>
                <a:srgbClr val="3333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EE0D8917-EB62-A771-55A8-1C254201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95" y="4322404"/>
            <a:ext cx="3280320" cy="1200329"/>
          </a:xfrm>
          <a:prstGeom prst="rect">
            <a:avLst/>
          </a:prstGeom>
          <a:solidFill>
            <a:srgbClr val="FFFBF5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3333CC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3333CC"/>
                </a:solidFill>
              </a:rPr>
              <a:t> </a:t>
            </a:r>
            <a:r>
              <a:rPr lang="en-US" altLang="zh-CN" sz="1800" dirty="0">
                <a:solidFill>
                  <a:srgbClr val="3333CC"/>
                </a:solidFill>
              </a:rPr>
              <a:t>Belle-II use the full event interp., to have best control of </a:t>
            </a:r>
            <a:r>
              <a:rPr lang="en-US" altLang="zh-CN" sz="1800" dirty="0" err="1">
                <a:solidFill>
                  <a:srgbClr val="3333CC"/>
                </a:solidFill>
              </a:rPr>
              <a:t>bgs,at</a:t>
            </a:r>
            <a:r>
              <a:rPr lang="en-US" altLang="zh-CN" sz="1800" dirty="0">
                <a:solidFill>
                  <a:srgbClr val="3333CC"/>
                </a:solidFill>
              </a:rPr>
              <a:t> the price of reducing the statistics ! </a:t>
            </a:r>
            <a:endParaRPr kumimoji="1" lang="zh-CN" altLang="en-US" sz="1800" b="1" baseline="30000" dirty="0">
              <a:solidFill>
                <a:srgbClr val="3333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031408-C793-C7F4-A0F7-F04284D9C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04" y="5806054"/>
            <a:ext cx="3933825" cy="542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52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8DA1502E-388F-B335-C784-74BA742BC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686" y="3812109"/>
            <a:ext cx="2949618" cy="266022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8F4522F-652D-A97F-8F40-4E80A7C04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427" y="724432"/>
            <a:ext cx="5387547" cy="3514533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R(D</a:t>
            </a:r>
            <a:r>
              <a:rPr kumimoji="1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(*)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)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LHCb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results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46" y="6245225"/>
            <a:ext cx="707254" cy="47625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8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FAD8144-5ED5-8400-E818-3CDBA5B8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5" y="3812109"/>
            <a:ext cx="53875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Muonic tau: </a:t>
            </a: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tau is identified in </a:t>
            </a:r>
            <a:r>
              <a:rPr kumimoji="1" lang="el-GR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τ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-&gt; </a:t>
            </a:r>
            <a:r>
              <a:rPr kumimoji="1" lang="el-GR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μ</a:t>
            </a:r>
            <a:endParaRPr kumimoji="1" lang="en-US" altLang="zh-CN" sz="1600" b="1" dirty="0">
              <a:solidFill>
                <a:srgbClr val="FF0066"/>
              </a:solidFill>
              <a:latin typeface="+mj-lt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800" b="1" dirty="0">
                <a:solidFill>
                  <a:srgbClr val="0070C0"/>
                </a:solidFill>
              </a:rPr>
              <a:t> 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Hadronic tau: </a:t>
            </a:r>
            <a:r>
              <a:rPr kumimoji="1" lang="en-US" altLang="zh-CN" sz="18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tau is identified in </a:t>
            </a:r>
            <a:r>
              <a:rPr kumimoji="1" lang="el-GR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τ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-&gt; hadrons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CF46C7F7-CC65-0746-67EC-63A232B6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93" y="793849"/>
            <a:ext cx="3746980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 err="1">
                <a:solidFill>
                  <a:srgbClr val="0070C0"/>
                </a:solidFill>
              </a:rPr>
              <a:t>LHCb</a:t>
            </a:r>
            <a:r>
              <a:rPr lang="en-US" altLang="zh-CN" sz="1800" dirty="0">
                <a:solidFill>
                  <a:srgbClr val="0070C0"/>
                </a:solidFill>
              </a:rPr>
              <a:t> results at 2015</a:t>
            </a:r>
            <a:r>
              <a:rPr lang="zh-CN" altLang="en-US" sz="1800" dirty="0">
                <a:solidFill>
                  <a:srgbClr val="0070C0"/>
                </a:solidFill>
              </a:rPr>
              <a:t>、</a:t>
            </a:r>
            <a:r>
              <a:rPr lang="en-US" altLang="zh-CN" sz="1800" dirty="0">
                <a:solidFill>
                  <a:srgbClr val="0070C0"/>
                </a:solidFill>
              </a:rPr>
              <a:t>2018: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C3CD1CF-29E2-A206-3FC9-4B3E530E0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39" y="1325151"/>
            <a:ext cx="4876800" cy="361950"/>
          </a:xfrm>
          <a:prstGeom prst="rect">
            <a:avLst/>
          </a:prstGeom>
        </p:spPr>
      </p:pic>
      <p:sp>
        <p:nvSpPr>
          <p:cNvPr id="28" name="Text Box 3">
            <a:extLst>
              <a:ext uri="{FF2B5EF4-FFF2-40B4-BE49-F238E27FC236}">
                <a16:creationId xmlns:a16="http://schemas.microsoft.com/office/drawing/2014/main" id="{FFA25F76-3D3E-4516-2DA5-88EF1E61A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957" y="1528874"/>
            <a:ext cx="375221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115 (2015) 111803, muonic tau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DFCC22-D17E-F02D-3649-70769FED1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87" y="2436397"/>
            <a:ext cx="6315784" cy="609495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3555860F-D82D-09C6-D3F9-A467D28E1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969" y="2935017"/>
            <a:ext cx="465745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115 (2015) 112803;  PRD 97(2018) 072013;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Hadronic tau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21398D04-AECF-1A91-0FE7-DA8EFCAF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82" y="2705837"/>
            <a:ext cx="158889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Hadronic tau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A3EBD42-7847-3A07-61FE-AE2A5B9D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074" y="5767338"/>
            <a:ext cx="139386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Muonic tau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E4FB073C-7FC7-4290-4E9A-E522630D6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55" y="4840602"/>
            <a:ext cx="8592065" cy="1756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41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0"/>
            <a:ext cx="12201525" cy="684530"/>
          </a:xfrm>
          <a:prstGeom prst="rect">
            <a:avLst/>
          </a:prstGeom>
          <a:solidFill>
            <a:srgbClr val="00633D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9709" y="111432"/>
            <a:ext cx="976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1.3   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R(D</a:t>
            </a:r>
            <a:r>
              <a:rPr kumimoji="1" lang="en-US" altLang="zh-TW" sz="2800" b="1" baseline="30000" dirty="0">
                <a:solidFill>
                  <a:schemeClr val="bg1"/>
                </a:solidFill>
                <a:ea typeface="MS PGothic" panose="020B0600070205080204" pitchFamily="34" charset="-128"/>
              </a:rPr>
              <a:t>(*)</a:t>
            </a:r>
            <a:r>
              <a:rPr kumimoji="1" lang="en-US" altLang="zh-TW" sz="2800" b="1" dirty="0">
                <a:solidFill>
                  <a:schemeClr val="bg1"/>
                </a:solidFill>
                <a:ea typeface="MS PGothic" panose="020B0600070205080204" pitchFamily="34" charset="-128"/>
              </a:rPr>
              <a:t>)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LHCb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lang="en-US" altLang="zh-CN" sz="2800" b="1" dirty="0">
                <a:solidFill>
                  <a:prstClr val="white"/>
                </a:solidFill>
                <a:latin typeface="Arial"/>
                <a:ea typeface="微软雅黑"/>
              </a:rPr>
              <a:t>new</a:t>
            </a:r>
            <a:r>
              <a:rPr lang="zh-CN" altLang="en-US" sz="2800" b="1" dirty="0">
                <a:solidFill>
                  <a:prstClr val="white"/>
                </a:solidFill>
                <a:latin typeface="Arial"/>
                <a:ea typeface="微软雅黑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results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F7F6E2-3079-492E-95FE-B5153ED4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146" y="6245225"/>
            <a:ext cx="707254" cy="47625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9</a:t>
            </a:fld>
            <a:r>
              <a:rPr lang="en-US" altLang="zh-CN" dirty="0"/>
              <a:t>/43</a:t>
            </a:r>
            <a:endParaRPr lang="zh-CN" altLang="en-US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A1874EE-4769-BF24-2508-FF394070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32" y="768409"/>
            <a:ext cx="5157234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 err="1">
                <a:solidFill>
                  <a:srgbClr val="0070C0"/>
                </a:solidFill>
              </a:rPr>
              <a:t>LHCb</a:t>
            </a:r>
            <a:r>
              <a:rPr lang="en-US" altLang="zh-CN" sz="1800" dirty="0">
                <a:solidFill>
                  <a:srgbClr val="0070C0"/>
                </a:solidFill>
              </a:rPr>
              <a:t> latest results at 2023</a:t>
            </a:r>
            <a:r>
              <a:rPr lang="zh-CN" altLang="en-US" sz="1800" dirty="0">
                <a:solidFill>
                  <a:srgbClr val="0070C0"/>
                </a:solidFill>
              </a:rPr>
              <a:t>（</a:t>
            </a:r>
            <a:r>
              <a:rPr lang="en-US" altLang="zh-CN" sz="1800" dirty="0">
                <a:solidFill>
                  <a:srgbClr val="0070C0"/>
                </a:solidFill>
              </a:rPr>
              <a:t>muonic-</a:t>
            </a:r>
            <a:r>
              <a:rPr lang="el-GR" altLang="zh-CN" sz="1800" dirty="0">
                <a:solidFill>
                  <a:srgbClr val="0070C0"/>
                </a:solidFill>
              </a:rPr>
              <a:t>τ</a:t>
            </a:r>
            <a:r>
              <a:rPr lang="zh-CN" altLang="en-US" sz="1800" dirty="0">
                <a:solidFill>
                  <a:srgbClr val="0070C0"/>
                </a:solidFill>
              </a:rPr>
              <a:t>）：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D1CAD84-E5C3-A8D0-51E7-01A7F4265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62" y="1165621"/>
            <a:ext cx="3746980" cy="885049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7A9CC3BA-5928-99DE-8A9F-B74016D0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28" y="2418155"/>
            <a:ext cx="3896633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First joint </a:t>
            </a:r>
            <a:r>
              <a:rPr kumimoji="1" lang="en-US" altLang="zh-CN" sz="1800" b="1" dirty="0" err="1">
                <a:solidFill>
                  <a:srgbClr val="6600FF"/>
                </a:solidFill>
                <a:latin typeface="+mj-lt"/>
                <a:ea typeface="楷体_GB2312" pitchFamily="49" charset="-122"/>
              </a:rPr>
              <a:t>measu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. by </a:t>
            </a:r>
            <a:r>
              <a:rPr kumimoji="1" lang="en-US" altLang="zh-CN" sz="1800" b="1" dirty="0" err="1">
                <a:solidFill>
                  <a:srgbClr val="6600FF"/>
                </a:solidFill>
                <a:latin typeface="+mj-lt"/>
                <a:ea typeface="楷体_GB2312" pitchFamily="49" charset="-122"/>
              </a:rPr>
              <a:t>LHCb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, agree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with SM within </a:t>
            </a:r>
            <a:r>
              <a:rPr kumimoji="1" lang="en-US" altLang="zh-CN" sz="1800" b="1" dirty="0">
                <a:solidFill>
                  <a:srgbClr val="C00000"/>
                </a:solidFill>
                <a:latin typeface="+mj-lt"/>
                <a:ea typeface="楷体_GB2312" pitchFamily="49" charset="-122"/>
              </a:rPr>
              <a:t>1.9</a:t>
            </a:r>
            <a:r>
              <a:rPr lang="el-GR" altLang="zh-CN" sz="1800" dirty="0">
                <a:solidFill>
                  <a:srgbClr val="C00000"/>
                </a:solidFill>
              </a:rPr>
              <a:t> σ</a:t>
            </a:r>
            <a:r>
              <a:rPr kumimoji="1" lang="en-US" altLang="zh-CN" sz="18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!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FAD8144-5ED5-8400-E818-3CDBA5B8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709" y="2735200"/>
            <a:ext cx="302809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-- </a:t>
            </a:r>
            <a:r>
              <a:rPr kumimoji="1" lang="zh-CN" altLang="en-US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周启东，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HFCPV 2023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E4764C2-5C64-5489-533E-9EC5A29D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60" y="1897641"/>
            <a:ext cx="26472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131 (2023) 111802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B00B491-E389-682F-63C1-BC4E3838A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800" y="4821787"/>
            <a:ext cx="5842393" cy="14209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10C6FE-505D-F05C-381C-45C4C1E40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953" y="684530"/>
            <a:ext cx="5953609" cy="39634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69C2B34-30DD-AB01-8528-4183F4D49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112" y="5827802"/>
            <a:ext cx="2520259" cy="368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7BE5BAF-A0DD-64BD-B374-A9D573BC4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092" y="4530094"/>
            <a:ext cx="5438775" cy="885825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9463E085-C1D5-2E13-A8EF-F10689340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41" y="3917945"/>
            <a:ext cx="5157234" cy="369332"/>
          </a:xfrm>
          <a:prstGeom prst="rect">
            <a:avLst/>
          </a:prstGeom>
          <a:solidFill>
            <a:srgbClr val="EE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zh-CN" altLang="en-US" sz="1800" dirty="0">
                <a:solidFill>
                  <a:srgbClr val="FF0066"/>
                </a:solidFill>
                <a:latin typeface="Arial" charset="0"/>
              </a:rPr>
              <a:t>◆</a:t>
            </a:r>
            <a:r>
              <a:rPr lang="en-US" altLang="zh-CN" sz="1800" b="1" dirty="0">
                <a:solidFill>
                  <a:srgbClr val="0070C0"/>
                </a:solidFill>
              </a:rPr>
              <a:t> </a:t>
            </a:r>
            <a:r>
              <a:rPr lang="en-US" altLang="zh-CN" sz="1800" dirty="0" err="1">
                <a:solidFill>
                  <a:srgbClr val="0070C0"/>
                </a:solidFill>
              </a:rPr>
              <a:t>LHCb</a:t>
            </a:r>
            <a:r>
              <a:rPr lang="en-US" altLang="zh-CN" sz="1800" dirty="0">
                <a:solidFill>
                  <a:srgbClr val="0070C0"/>
                </a:solidFill>
              </a:rPr>
              <a:t> latest results at 2023</a:t>
            </a:r>
            <a:r>
              <a:rPr lang="zh-CN" altLang="en-US" sz="1800" dirty="0">
                <a:solidFill>
                  <a:srgbClr val="0070C0"/>
                </a:solidFill>
              </a:rPr>
              <a:t>（</a:t>
            </a:r>
            <a:r>
              <a:rPr lang="en-US" altLang="zh-CN" sz="1800" dirty="0">
                <a:solidFill>
                  <a:srgbClr val="0070C0"/>
                </a:solidFill>
              </a:rPr>
              <a:t>hadronic-</a:t>
            </a:r>
            <a:r>
              <a:rPr lang="el-GR" altLang="zh-CN" sz="1800" dirty="0">
                <a:solidFill>
                  <a:srgbClr val="0070C0"/>
                </a:solidFill>
              </a:rPr>
              <a:t>τ</a:t>
            </a:r>
            <a:r>
              <a:rPr lang="zh-CN" altLang="en-US" sz="1800" dirty="0">
                <a:solidFill>
                  <a:srgbClr val="0070C0"/>
                </a:solidFill>
              </a:rPr>
              <a:t>）：</a:t>
            </a:r>
            <a:endParaRPr kumimoji="1" lang="zh-CN" altLang="en-US" sz="1800" b="1" baseline="30000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7D56EE17-E639-C0CC-93EC-C8DCC14B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4" y="5734394"/>
            <a:ext cx="26472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PRD 108 (2023) 012018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83ABC19-4BF4-5E45-1BDE-9117C45C3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498" y="2001507"/>
            <a:ext cx="1562100" cy="419100"/>
          </a:xfrm>
          <a:prstGeom prst="rect">
            <a:avLst/>
          </a:prstGeom>
        </p:spPr>
      </p:pic>
      <p:sp>
        <p:nvSpPr>
          <p:cNvPr id="27" name="Line 4">
            <a:extLst>
              <a:ext uri="{FF2B5EF4-FFF2-40B4-BE49-F238E27FC236}">
                <a16:creationId xmlns:a16="http://schemas.microsoft.com/office/drawing/2014/main" id="{59AA8B06-8086-AA45-A71D-0FB3B7FC0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2746" y="2940055"/>
            <a:ext cx="2133600" cy="141627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2C79BA49-B9E1-7F90-68D4-11BEEBDD5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586" y="1666808"/>
            <a:ext cx="26472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1" lang="en-US" altLang="zh-CN" sz="2400" b="1" dirty="0">
                <a:solidFill>
                  <a:srgbClr val="6600FF"/>
                </a:solidFill>
                <a:latin typeface="+mj-lt"/>
                <a:ea typeface="楷体_GB2312" pitchFamily="49" charset="-122"/>
              </a:rPr>
              <a:t> </a:t>
            </a:r>
            <a:r>
              <a:rPr kumimoji="1" lang="en-US" altLang="zh-CN" sz="1600" b="1" dirty="0">
                <a:solidFill>
                  <a:srgbClr val="FF0066"/>
                </a:solidFill>
                <a:latin typeface="+mj-lt"/>
                <a:ea typeface="楷体_GB2312" pitchFamily="49" charset="-122"/>
              </a:rPr>
              <a:t>PRL 131 (2023) 111802</a:t>
            </a:r>
            <a:r>
              <a:rPr kumimoji="1" lang="en-US" altLang="zh-CN" sz="1600" dirty="0">
                <a:solidFill>
                  <a:srgbClr val="FF0066"/>
                </a:solidFill>
                <a:latin typeface="+mn-lt"/>
                <a:ea typeface="楷体_GB2312" pitchFamily="49" charset="-122"/>
              </a:rPr>
              <a:t> </a:t>
            </a:r>
            <a:endParaRPr kumimoji="1" lang="zh-CN" altLang="en-US" sz="1600" dirty="0">
              <a:solidFill>
                <a:srgbClr val="FF0066"/>
              </a:solidFill>
              <a:latin typeface="+mn-lt"/>
              <a:ea typeface="楷体_GB2312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A02591-18C4-8B49-D542-81A3342356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4756" y="1326389"/>
            <a:ext cx="1504950" cy="51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854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kwNzI2MWI5ZmNlYmI0MDZiNjg1NDNhOTJjMDUwYj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17033</TotalTime>
  <Words>2593</Words>
  <Application>Microsoft Office PowerPoint</Application>
  <PresentationFormat>宽屏</PresentationFormat>
  <Paragraphs>315</Paragraphs>
  <Slides>39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8" baseType="lpstr">
      <vt:lpstr>Arial Unicode MS</vt:lpstr>
      <vt:lpstr>Arial-BoldMT</vt:lpstr>
      <vt:lpstr>ArialMT</vt:lpstr>
      <vt:lpstr>CambriaMath</vt:lpstr>
      <vt:lpstr>MS PGothic</vt:lpstr>
      <vt:lpstr>等线</vt:lpstr>
      <vt:lpstr>黑体</vt:lpstr>
      <vt:lpstr>华文细黑</vt:lpstr>
      <vt:lpstr>华文新魏</vt:lpstr>
      <vt:lpstr>楷体_GB2312</vt:lpstr>
      <vt:lpstr>微软雅黑</vt:lpstr>
      <vt:lpstr>Arial</vt:lpstr>
      <vt:lpstr>Cambria Math</vt:lpstr>
      <vt:lpstr>Tahoma</vt:lpstr>
      <vt:lpstr>Wingdings</vt:lpstr>
      <vt:lpstr>Wingdings 2</vt:lpstr>
      <vt:lpstr>Office 主题​​</vt:lpstr>
      <vt:lpstr>默认设计模板</vt:lpstr>
      <vt:lpstr>PDF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陶伟</dc:creator>
  <cp:lastModifiedBy>zhenjun xiao</cp:lastModifiedBy>
  <cp:revision>678</cp:revision>
  <dcterms:created xsi:type="dcterms:W3CDTF">2019-06-19T02:08:00Z</dcterms:created>
  <dcterms:modified xsi:type="dcterms:W3CDTF">2024-03-29T09:44:21Z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1D75D723BBA64971A5E47B318B248DC9_11</vt:lpwstr>
  </property>
</Properties>
</file>