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85" r:id="rId2"/>
    <p:sldId id="530" r:id="rId3"/>
    <p:sldId id="531" r:id="rId4"/>
    <p:sldId id="532" r:id="rId5"/>
    <p:sldId id="512" r:id="rId6"/>
    <p:sldId id="513" r:id="rId7"/>
    <p:sldId id="529" r:id="rId8"/>
    <p:sldId id="519" r:id="rId9"/>
    <p:sldId id="515" r:id="rId10"/>
    <p:sldId id="516" r:id="rId11"/>
    <p:sldId id="499" r:id="rId12"/>
    <p:sldId id="517" r:id="rId13"/>
    <p:sldId id="524" r:id="rId14"/>
    <p:sldId id="518" r:id="rId15"/>
    <p:sldId id="522" r:id="rId16"/>
    <p:sldId id="525" r:id="rId17"/>
    <p:sldId id="523" r:id="rId18"/>
    <p:sldId id="526" r:id="rId19"/>
    <p:sldId id="527" r:id="rId20"/>
    <p:sldId id="528" r:id="rId21"/>
    <p:sldId id="533" r:id="rId22"/>
    <p:sldId id="49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13B69"/>
    <a:srgbClr val="B2B2B2"/>
    <a:srgbClr val="D3D3D3"/>
    <a:srgbClr val="D9D9D9"/>
    <a:srgbClr val="F3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1284" autoAdjust="0"/>
  </p:normalViewPr>
  <p:slideViewPr>
    <p:cSldViewPr snapToGrid="0">
      <p:cViewPr varScale="1">
        <p:scale>
          <a:sx n="104" d="100"/>
          <a:sy n="104" d="100"/>
        </p:scale>
        <p:origin x="81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17E05-7D90-4B20-84A1-85AC9028FC7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50511-FD4D-4D47-AEE3-B6FCF52C01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184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b="1" dirty="0">
              <a:solidFill>
                <a:srgbClr val="071F6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pPr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5077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926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846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62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330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566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317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775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412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543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846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102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519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pPr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3880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022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69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72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121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253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665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87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6679F1-15F9-40F1-9F06-AC322AB8A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79F799F-7C45-428C-81F8-97799A135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5DC9B7-A18A-4136-86DA-2A530946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D7E3-44C3-4FFE-8135-F620D8EF1C72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A09D73-AAB0-4207-9596-49C52EA10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1F657E-67B2-4334-8342-E0B37604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283C0-C808-4C83-87D6-16DAE3D43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68431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179E7B-98F0-4F10-86C1-236E67847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8207EAE-ECE5-4B26-9F48-01D0FF292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2258CC-01BF-41C1-98CE-C48931560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D7E3-44C3-4FFE-8135-F620D8EF1C72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842CB1-6EA5-497B-BD7E-FE64EC166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C6B5FA-8434-483A-9131-63311520F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283C0-C808-4C83-87D6-16DAE3D43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087398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6AC32F-58FE-463A-A151-EE9099165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29A9A10-D531-43D7-BE5E-D4B48C724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32F2B9-A696-420E-A8DE-7D833151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D7E3-44C3-4FFE-8135-F620D8EF1C72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9F9C68-0C37-41F5-9890-78D5C83B2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4621B6-7307-494D-BBED-C0996A02A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283C0-C808-4C83-87D6-16DAE3D43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20621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A27021-EF28-4CFC-9EAE-B7F664C3C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0E1395-1752-4D98-9450-D2E3245B0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C8E27E-FB0E-40BF-87B0-82371E4FA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D7E3-44C3-4FFE-8135-F620D8EF1C72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084CD0-80B0-4F7E-83F6-C9A23DA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468855-B0C6-4DA2-86C3-1248E5280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283C0-C808-4C83-87D6-16DAE3D43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14585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982DDD-7F40-4F8B-86A2-B5719DF0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C1431-47D5-4E36-9346-906A6B249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0259A8-EF0D-40CB-B313-AC6802839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D7E3-44C3-4FFE-8135-F620D8EF1C72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4F3B58-2699-42DF-A697-EFF64F045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4A9C-439B-449B-8F2D-5A426BC1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283C0-C808-4C83-87D6-16DAE3D43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48417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24C27-C7EE-4B47-A07B-C9F62967A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90A7-A051-453F-A405-E6CAF3F16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B2A696-CE89-469E-9367-EB0EBDD3C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849E80-3E12-443D-97F2-0177DD85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D7E3-44C3-4FFE-8135-F620D8EF1C72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96E426-E8FD-447A-82AB-6C356461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B6754-E778-448F-B38B-AF62BBD0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283C0-C808-4C83-87D6-16DAE3D43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5276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8F9303-0827-464E-BEBB-D1478222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C77C1E-56BB-4AE6-8CE2-712B02C56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ABD3D3-D0A2-4D9D-8FE2-394F544C8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5DF405-8431-4840-AC88-B6B429C44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9D9528-788B-40F1-8976-ADC94EAB8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BF98B9D-4125-4E77-9628-403D6C262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D7E3-44C3-4FFE-8135-F620D8EF1C72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D41F63-B129-48B8-A651-D01627B87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EEAB00-1B72-4ED6-B729-04C5E016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283C0-C808-4C83-87D6-16DAE3D43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043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05E868-8A67-4CD4-81F2-6D8AF0315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1848136-1EB6-4DF3-9502-DA9321419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D7E3-44C3-4FFE-8135-F620D8EF1C72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FC1759-BE75-4FC8-B0CE-FEA26A357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D4F6903-9ADC-43A4-B528-790DCD39D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283C0-C808-4C83-87D6-16DAE3D43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02622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0D3BD6-BCED-42C2-8F67-702F12971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D7E3-44C3-4FFE-8135-F620D8EF1C72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9CA24A-DA75-4BF5-AFBC-91D27E9EF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DD179F-3320-4D5B-8CCC-2130D81CA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283C0-C808-4C83-87D6-16DAE3D43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87253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ED4A49-1B4C-4946-AA7B-0BB0B0CD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D7E162-866C-47FB-A4E7-FB2C2EAAB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C75200-67B4-4461-9F80-D0B31FB15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42882B-4F4F-4594-A9C2-6A506F89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D7E3-44C3-4FFE-8135-F620D8EF1C72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1FE162-5428-4B31-9013-71A41009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6487FB-9C1A-4BC1-9CCF-BBAEBCA4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283C0-C808-4C83-87D6-16DAE3D43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9959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0FDFEB-CC9B-48A9-8B3D-8E62997F8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39A9371-6937-4405-A3C5-A40579DF4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6F9363-9D9E-470F-89DB-9B495EEF7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EDC1F-9F36-4FEA-95E8-C98C8B9F2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D7E3-44C3-4FFE-8135-F620D8EF1C72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263AFF-3278-4085-A086-B3A7C809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ACA931-00DE-4984-95D9-2D707A310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283C0-C808-4C83-87D6-16DAE3D43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44303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4586A4E-5A60-4546-9DE6-C1C706DF1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666194-CF85-4394-AA28-06548E3BB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4BDD12-0FA2-44EF-A2AC-1CFE0F71B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3D7E3-44C3-4FFE-8135-F620D8EF1C72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094114-2C8B-4B0E-ADB0-9558DD2F0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BCA076-D85C-4A6A-AC11-3DC30AE01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283C0-C808-4C83-87D6-16DAE3D43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56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636602" y="2644170"/>
            <a:ext cx="8918796" cy="156966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71F65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Back-end electronics design of Muon detector</a:t>
            </a:r>
          </a:p>
        </p:txBody>
      </p:sp>
      <p:cxnSp>
        <p:nvCxnSpPr>
          <p:cNvPr id="24" name="直接连接符 23"/>
          <p:cNvCxnSpPr>
            <a:cxnSpLocks/>
          </p:cNvCxnSpPr>
          <p:nvPr/>
        </p:nvCxnSpPr>
        <p:spPr>
          <a:xfrm flipH="1">
            <a:off x="1249153" y="4557139"/>
            <a:ext cx="93062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48C34021-5F95-474D-96D6-5A3D9506C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56" y="155986"/>
            <a:ext cx="4289733" cy="13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18770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2CDECB6-3760-8118-8AFD-E568C166A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29" y="1700629"/>
            <a:ext cx="11332841" cy="5103330"/>
          </a:xfrm>
          <a:prstGeom prst="rect">
            <a:avLst/>
          </a:prstGeom>
        </p:spPr>
      </p:pic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290729" y="1001066"/>
            <a:ext cx="1163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SNR=80dB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Pulse width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1us; Transform length:200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94F0E57-3AC2-63FB-850A-F25070EE21F8}"/>
              </a:ext>
            </a:extLst>
          </p:cNvPr>
          <p:cNvSpPr txBox="1"/>
          <p:nvPr/>
        </p:nvSpPr>
        <p:spPr>
          <a:xfrm>
            <a:off x="7566660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STD:16.96ps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AVE:1.58ns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E62BFA-5BBC-ED32-71C8-D51E1390573F}"/>
              </a:ext>
            </a:extLst>
          </p:cNvPr>
          <p:cNvSpPr txBox="1"/>
          <p:nvPr/>
        </p:nvSpPr>
        <p:spPr>
          <a:xfrm>
            <a:off x="10252628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STD:17.01ps</a:t>
            </a:r>
          </a:p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AVE:15.73ns</a:t>
            </a:r>
            <a:endParaRPr lang="zh-CN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02216D-683C-17AC-1957-1F2350C62710}"/>
              </a:ext>
            </a:extLst>
          </p:cNvPr>
          <p:cNvSpPr txBox="1"/>
          <p:nvPr/>
        </p:nvSpPr>
        <p:spPr>
          <a:xfrm>
            <a:off x="7661910" y="454152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STD:17.01ps</a:t>
            </a:r>
          </a:p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AVE:156ns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B7D1B3-913D-B3A9-9682-352A8CC989E5}"/>
              </a:ext>
            </a:extLst>
          </p:cNvPr>
          <p:cNvSpPr txBox="1"/>
          <p:nvPr/>
        </p:nvSpPr>
        <p:spPr>
          <a:xfrm>
            <a:off x="10319381" y="451104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STD:16.92ps</a:t>
            </a:r>
          </a:p>
          <a:p>
            <a:r>
              <a:rPr lang="en-US" altLang="zh-CN" b="1" dirty="0"/>
              <a:t>AVE:1.56us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01052877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290729" y="1001066"/>
            <a:ext cx="1163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SNR=60dB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Pulse width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1us; Transform length:200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 descr="图表, 直方图&#10;&#10;描述已自动生成">
            <a:extLst>
              <a:ext uri="{FF2B5EF4-FFF2-40B4-BE49-F238E27FC236}">
                <a16:creationId xmlns:a16="http://schemas.microsoft.com/office/drawing/2014/main" id="{1B2212C0-BDEA-F08B-F216-D2CAB0CEF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9" y="1703232"/>
            <a:ext cx="11173837" cy="500930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94F0E57-3AC2-63FB-850A-F25070EE21F8}"/>
              </a:ext>
            </a:extLst>
          </p:cNvPr>
          <p:cNvSpPr txBox="1"/>
          <p:nvPr/>
        </p:nvSpPr>
        <p:spPr>
          <a:xfrm>
            <a:off x="7760970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STD:176ps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AVE:1.57ns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E62BFA-5BBC-ED32-71C8-D51E1390573F}"/>
              </a:ext>
            </a:extLst>
          </p:cNvPr>
          <p:cNvSpPr txBox="1"/>
          <p:nvPr/>
        </p:nvSpPr>
        <p:spPr>
          <a:xfrm>
            <a:off x="10252628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STD:176ps</a:t>
            </a:r>
          </a:p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AVE:15.73ns</a:t>
            </a:r>
            <a:endParaRPr lang="zh-CN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02216D-683C-17AC-1957-1F2350C62710}"/>
              </a:ext>
            </a:extLst>
          </p:cNvPr>
          <p:cNvSpPr txBox="1"/>
          <p:nvPr/>
        </p:nvSpPr>
        <p:spPr>
          <a:xfrm>
            <a:off x="7760970" y="448818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STD:172ps</a:t>
            </a:r>
          </a:p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AVE:156ns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B7D1B3-913D-B3A9-9682-352A8CC989E5}"/>
              </a:ext>
            </a:extLst>
          </p:cNvPr>
          <p:cNvSpPr txBox="1"/>
          <p:nvPr/>
        </p:nvSpPr>
        <p:spPr>
          <a:xfrm>
            <a:off x="10370820" y="448817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STD:174ps</a:t>
            </a:r>
          </a:p>
          <a:p>
            <a:r>
              <a:rPr lang="en-US" altLang="zh-CN" b="1" dirty="0"/>
              <a:t>AVE:1.56us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803043364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290729" y="1001066"/>
            <a:ext cx="1163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SNR=50dB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Pulse width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1us; Transform length:200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 descr="图表, 直方图&#10;&#10;描述已自动生成">
            <a:extLst>
              <a:ext uri="{FF2B5EF4-FFF2-40B4-BE49-F238E27FC236}">
                <a16:creationId xmlns:a16="http://schemas.microsoft.com/office/drawing/2014/main" id="{1B2212C0-BDEA-F08B-F216-D2CAB0CEF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9" y="1703232"/>
            <a:ext cx="11173837" cy="500930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94F0E57-3AC2-63FB-850A-F25070EE21F8}"/>
              </a:ext>
            </a:extLst>
          </p:cNvPr>
          <p:cNvSpPr txBox="1"/>
          <p:nvPr/>
        </p:nvSpPr>
        <p:spPr>
          <a:xfrm>
            <a:off x="7760970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STD:536ps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AVE:1.59ns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E62BFA-5BBC-ED32-71C8-D51E1390573F}"/>
              </a:ext>
            </a:extLst>
          </p:cNvPr>
          <p:cNvSpPr txBox="1"/>
          <p:nvPr/>
        </p:nvSpPr>
        <p:spPr>
          <a:xfrm>
            <a:off x="10252628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STD:549ps</a:t>
            </a:r>
          </a:p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AVE</a:t>
            </a:r>
            <a:r>
              <a:rPr lang="en-US" altLang="zh-CN" b="1">
                <a:solidFill>
                  <a:schemeClr val="accent4">
                    <a:lumMod val="50000"/>
                  </a:schemeClr>
                </a:solidFill>
              </a:rPr>
              <a:t>:15.74ns</a:t>
            </a:r>
            <a:endParaRPr lang="zh-CN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02216D-683C-17AC-1957-1F2350C62710}"/>
              </a:ext>
            </a:extLst>
          </p:cNvPr>
          <p:cNvSpPr txBox="1"/>
          <p:nvPr/>
        </p:nvSpPr>
        <p:spPr>
          <a:xfrm>
            <a:off x="7760970" y="448818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STD:553ps</a:t>
            </a:r>
          </a:p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AVE:156ns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B7D1B3-913D-B3A9-9682-352A8CC989E5}"/>
              </a:ext>
            </a:extLst>
          </p:cNvPr>
          <p:cNvSpPr txBox="1"/>
          <p:nvPr/>
        </p:nvSpPr>
        <p:spPr>
          <a:xfrm>
            <a:off x="10370820" y="448817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STD:532ps</a:t>
            </a:r>
          </a:p>
          <a:p>
            <a:r>
              <a:rPr lang="en-US" altLang="zh-CN" b="1" dirty="0"/>
              <a:t>AVE:1.56us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03073887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1387568" y="2891790"/>
            <a:ext cx="32068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SNR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Pulse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Transform length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720BB5-8606-C025-BCA6-945837A7AEF0}"/>
              </a:ext>
            </a:extLst>
          </p:cNvPr>
          <p:cNvSpPr txBox="1"/>
          <p:nvPr/>
        </p:nvSpPr>
        <p:spPr>
          <a:xfrm>
            <a:off x="497208" y="1448654"/>
            <a:ext cx="819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Factors affecting the accuracy of time measurement</a:t>
            </a:r>
          </a:p>
        </p:txBody>
      </p:sp>
    </p:spTree>
    <p:extLst>
      <p:ext uri="{BB962C8B-B14F-4D97-AF65-F5344CB8AC3E}">
        <p14:creationId xmlns:p14="http://schemas.microsoft.com/office/powerpoint/2010/main" val="201388320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085351B-C55F-D432-37AB-ABD76BFE6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5" y="1593972"/>
            <a:ext cx="11296645" cy="5085501"/>
          </a:xfrm>
          <a:prstGeom prst="rect">
            <a:avLst/>
          </a:prstGeom>
        </p:spPr>
      </p:pic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290729" y="1001066"/>
            <a:ext cx="11630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SNR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60dB; 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Pulse width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250ns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;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Transform length:  200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94F0E57-3AC2-63FB-850A-F25070EE21F8}"/>
              </a:ext>
            </a:extLst>
          </p:cNvPr>
          <p:cNvSpPr txBox="1"/>
          <p:nvPr/>
        </p:nvSpPr>
        <p:spPr>
          <a:xfrm>
            <a:off x="7747000" y="245618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STD:69.71ps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AVE:1.56ns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E62BFA-5BBC-ED32-71C8-D51E1390573F}"/>
              </a:ext>
            </a:extLst>
          </p:cNvPr>
          <p:cNvSpPr txBox="1"/>
          <p:nvPr/>
        </p:nvSpPr>
        <p:spPr>
          <a:xfrm>
            <a:off x="10012680" y="245618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STD:68.71ps</a:t>
            </a:r>
          </a:p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AVE:15.63ns</a:t>
            </a:r>
            <a:endParaRPr lang="zh-CN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02216D-683C-17AC-1957-1F2350C62710}"/>
              </a:ext>
            </a:extLst>
          </p:cNvPr>
          <p:cNvSpPr txBox="1"/>
          <p:nvPr/>
        </p:nvSpPr>
        <p:spPr>
          <a:xfrm>
            <a:off x="7747000" y="447294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STD:67.18ps</a:t>
            </a:r>
          </a:p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AVE:156ns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B7D1B3-913D-B3A9-9682-352A8CC989E5}"/>
              </a:ext>
            </a:extLst>
          </p:cNvPr>
          <p:cNvSpPr txBox="1"/>
          <p:nvPr/>
        </p:nvSpPr>
        <p:spPr>
          <a:xfrm>
            <a:off x="10252628" y="448564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STD:71.20ps</a:t>
            </a:r>
          </a:p>
          <a:p>
            <a:r>
              <a:rPr lang="en-US" altLang="zh-CN" b="1" dirty="0"/>
              <a:t>AVE:1.56us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392548722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E964473-5E37-B5BA-9E60-74BF014D6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29" y="1557952"/>
            <a:ext cx="11202896" cy="5028855"/>
          </a:xfrm>
          <a:prstGeom prst="rect">
            <a:avLst/>
          </a:prstGeom>
        </p:spPr>
      </p:pic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290729" y="1001066"/>
            <a:ext cx="11630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SNR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60dB; 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Pulse width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500ns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;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Transform length:  200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94F0E57-3AC2-63FB-850A-F25070EE21F8}"/>
              </a:ext>
            </a:extLst>
          </p:cNvPr>
          <p:cNvSpPr txBox="1"/>
          <p:nvPr/>
        </p:nvSpPr>
        <p:spPr>
          <a:xfrm>
            <a:off x="7747000" y="245618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STD:110ps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AVE:1.58ns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E62BFA-5BBC-ED32-71C8-D51E1390573F}"/>
              </a:ext>
            </a:extLst>
          </p:cNvPr>
          <p:cNvSpPr txBox="1"/>
          <p:nvPr/>
        </p:nvSpPr>
        <p:spPr>
          <a:xfrm>
            <a:off x="10117182" y="239357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STD:109ps</a:t>
            </a:r>
          </a:p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AVE:15.69ns</a:t>
            </a:r>
            <a:endParaRPr lang="zh-CN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02216D-683C-17AC-1957-1F2350C62710}"/>
              </a:ext>
            </a:extLst>
          </p:cNvPr>
          <p:cNvSpPr txBox="1"/>
          <p:nvPr/>
        </p:nvSpPr>
        <p:spPr>
          <a:xfrm>
            <a:off x="7747000" y="447294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STD:104ps</a:t>
            </a:r>
          </a:p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AVE:156ns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B7D1B3-913D-B3A9-9682-352A8CC989E5}"/>
              </a:ext>
            </a:extLst>
          </p:cNvPr>
          <p:cNvSpPr txBox="1"/>
          <p:nvPr/>
        </p:nvSpPr>
        <p:spPr>
          <a:xfrm>
            <a:off x="10252628" y="448564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STD:101ps</a:t>
            </a:r>
          </a:p>
          <a:p>
            <a:r>
              <a:rPr lang="en-US" altLang="zh-CN" b="1" dirty="0"/>
              <a:t>AVE:1.56us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801082062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290729" y="1001066"/>
            <a:ext cx="1163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SNR=60dB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Pulse width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1us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; Transform length:200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 descr="图表, 直方图&#10;&#10;描述已自动生成">
            <a:extLst>
              <a:ext uri="{FF2B5EF4-FFF2-40B4-BE49-F238E27FC236}">
                <a16:creationId xmlns:a16="http://schemas.microsoft.com/office/drawing/2014/main" id="{1B2212C0-BDEA-F08B-F216-D2CAB0CEF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9" y="1703232"/>
            <a:ext cx="11173837" cy="500930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94F0E57-3AC2-63FB-850A-F25070EE21F8}"/>
              </a:ext>
            </a:extLst>
          </p:cNvPr>
          <p:cNvSpPr txBox="1"/>
          <p:nvPr/>
        </p:nvSpPr>
        <p:spPr>
          <a:xfrm>
            <a:off x="7760970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STD:176ps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AVE:1.57ns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E62BFA-5BBC-ED32-71C8-D51E1390573F}"/>
              </a:ext>
            </a:extLst>
          </p:cNvPr>
          <p:cNvSpPr txBox="1"/>
          <p:nvPr/>
        </p:nvSpPr>
        <p:spPr>
          <a:xfrm>
            <a:off x="10252628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STD:176ps</a:t>
            </a:r>
          </a:p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AVE:15.73ns</a:t>
            </a:r>
            <a:endParaRPr lang="zh-CN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02216D-683C-17AC-1957-1F2350C62710}"/>
              </a:ext>
            </a:extLst>
          </p:cNvPr>
          <p:cNvSpPr txBox="1"/>
          <p:nvPr/>
        </p:nvSpPr>
        <p:spPr>
          <a:xfrm>
            <a:off x="7760970" y="448818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STD:172ps</a:t>
            </a:r>
          </a:p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AVE:156ns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B7D1B3-913D-B3A9-9682-352A8CC989E5}"/>
              </a:ext>
            </a:extLst>
          </p:cNvPr>
          <p:cNvSpPr txBox="1"/>
          <p:nvPr/>
        </p:nvSpPr>
        <p:spPr>
          <a:xfrm>
            <a:off x="10370820" y="448817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STD:174ps</a:t>
            </a:r>
          </a:p>
          <a:p>
            <a:r>
              <a:rPr lang="en-US" altLang="zh-CN" b="1" dirty="0"/>
              <a:t>AVE:1.56us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077908027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249B32-44CB-BA0E-F658-208998C0C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9" y="1699421"/>
            <a:ext cx="11143435" cy="5017515"/>
          </a:xfrm>
          <a:prstGeom prst="rect">
            <a:avLst/>
          </a:prstGeom>
        </p:spPr>
      </p:pic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290729" y="1001066"/>
            <a:ext cx="1163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SNR=60dB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Pulse width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2us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; Transform length:200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94F0E57-3AC2-63FB-850A-F25070EE21F8}"/>
              </a:ext>
            </a:extLst>
          </p:cNvPr>
          <p:cNvSpPr txBox="1"/>
          <p:nvPr/>
        </p:nvSpPr>
        <p:spPr>
          <a:xfrm>
            <a:off x="7760970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STD:348ps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AVE:1.57ns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E62BFA-5BBC-ED32-71C8-D51E1390573F}"/>
              </a:ext>
            </a:extLst>
          </p:cNvPr>
          <p:cNvSpPr txBox="1"/>
          <p:nvPr/>
        </p:nvSpPr>
        <p:spPr>
          <a:xfrm>
            <a:off x="10252628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STD:356ps</a:t>
            </a:r>
          </a:p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AVE:15.65ns</a:t>
            </a:r>
            <a:endParaRPr lang="zh-CN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02216D-683C-17AC-1957-1F2350C62710}"/>
              </a:ext>
            </a:extLst>
          </p:cNvPr>
          <p:cNvSpPr txBox="1"/>
          <p:nvPr/>
        </p:nvSpPr>
        <p:spPr>
          <a:xfrm>
            <a:off x="7760970" y="448818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STD:352ps</a:t>
            </a:r>
          </a:p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AVE:156ns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B7D1B3-913D-B3A9-9682-352A8CC989E5}"/>
              </a:ext>
            </a:extLst>
          </p:cNvPr>
          <p:cNvSpPr txBox="1"/>
          <p:nvPr/>
        </p:nvSpPr>
        <p:spPr>
          <a:xfrm>
            <a:off x="10370820" y="448817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STD:347ps</a:t>
            </a:r>
          </a:p>
          <a:p>
            <a:r>
              <a:rPr lang="en-US" altLang="zh-CN" b="1" dirty="0"/>
              <a:t>AVE:1.56us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360081452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1387568" y="2891790"/>
            <a:ext cx="32068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SNR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Pulse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Transform length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720BB5-8606-C025-BCA6-945837A7AEF0}"/>
              </a:ext>
            </a:extLst>
          </p:cNvPr>
          <p:cNvSpPr txBox="1"/>
          <p:nvPr/>
        </p:nvSpPr>
        <p:spPr>
          <a:xfrm>
            <a:off x="497208" y="1448654"/>
            <a:ext cx="819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Factors affecting the accuracy of time measurement</a:t>
            </a:r>
          </a:p>
        </p:txBody>
      </p:sp>
    </p:spTree>
    <p:extLst>
      <p:ext uri="{BB962C8B-B14F-4D97-AF65-F5344CB8AC3E}">
        <p14:creationId xmlns:p14="http://schemas.microsoft.com/office/powerpoint/2010/main" val="265178191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290729" y="1001066"/>
            <a:ext cx="1163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SNR=60dB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Pulse width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1us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; Transform length:200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 descr="图表, 直方图&#10;&#10;描述已自动生成">
            <a:extLst>
              <a:ext uri="{FF2B5EF4-FFF2-40B4-BE49-F238E27FC236}">
                <a16:creationId xmlns:a16="http://schemas.microsoft.com/office/drawing/2014/main" id="{1B2212C0-BDEA-F08B-F216-D2CAB0CEF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9" y="1703232"/>
            <a:ext cx="11173837" cy="500930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94F0E57-3AC2-63FB-850A-F25070EE21F8}"/>
              </a:ext>
            </a:extLst>
          </p:cNvPr>
          <p:cNvSpPr txBox="1"/>
          <p:nvPr/>
        </p:nvSpPr>
        <p:spPr>
          <a:xfrm>
            <a:off x="7760970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STD:176ps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AVE:1.57ns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E62BFA-5BBC-ED32-71C8-D51E1390573F}"/>
              </a:ext>
            </a:extLst>
          </p:cNvPr>
          <p:cNvSpPr txBox="1"/>
          <p:nvPr/>
        </p:nvSpPr>
        <p:spPr>
          <a:xfrm>
            <a:off x="10252628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STD:176ps</a:t>
            </a:r>
          </a:p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AVE:15.73ns</a:t>
            </a:r>
            <a:endParaRPr lang="zh-CN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02216D-683C-17AC-1957-1F2350C62710}"/>
              </a:ext>
            </a:extLst>
          </p:cNvPr>
          <p:cNvSpPr txBox="1"/>
          <p:nvPr/>
        </p:nvSpPr>
        <p:spPr>
          <a:xfrm>
            <a:off x="7760970" y="448818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STD:172ps</a:t>
            </a:r>
          </a:p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AVE:156ns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B7D1B3-913D-B3A9-9682-352A8CC989E5}"/>
              </a:ext>
            </a:extLst>
          </p:cNvPr>
          <p:cNvSpPr txBox="1"/>
          <p:nvPr/>
        </p:nvSpPr>
        <p:spPr>
          <a:xfrm>
            <a:off x="10370820" y="448817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STD:174ps</a:t>
            </a:r>
          </a:p>
          <a:p>
            <a:r>
              <a:rPr lang="en-US" altLang="zh-CN" b="1" dirty="0"/>
              <a:t>AVE:1.56us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3453257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卡通人物&#10;&#10;中度可信度描述已自动生成">
            <a:extLst>
              <a:ext uri="{FF2B5EF4-FFF2-40B4-BE49-F238E27FC236}">
                <a16:creationId xmlns:a16="http://schemas.microsoft.com/office/drawing/2014/main" id="{A4129218-26D6-AB71-18AD-32D42D1F5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89" y="2170329"/>
            <a:ext cx="6491839" cy="451925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290729" y="1001066"/>
            <a:ext cx="1163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Setup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卡通人物&#10;&#10;低可信度描述已自动生成">
            <a:extLst>
              <a:ext uri="{FF2B5EF4-FFF2-40B4-BE49-F238E27FC236}">
                <a16:creationId xmlns:a16="http://schemas.microsoft.com/office/drawing/2014/main" id="{935D9ECE-C96B-574B-F63F-03A03909FB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r="3385" b="16956"/>
          <a:stretch/>
        </p:blipFill>
        <p:spPr>
          <a:xfrm>
            <a:off x="10064484" y="4496753"/>
            <a:ext cx="1856924" cy="214828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2CF1D28-8650-C98C-E6DD-1B62435A0BFD}"/>
              </a:ext>
            </a:extLst>
          </p:cNvPr>
          <p:cNvSpPr txBox="1"/>
          <p:nvPr/>
        </p:nvSpPr>
        <p:spPr>
          <a:xfrm>
            <a:off x="652669" y="1515202"/>
            <a:ext cx="10231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scintillation detector + preamplifier + acquisition and processing board</a:t>
            </a:r>
            <a:endParaRPr lang="zh-CN" altLang="en-US" sz="2400" dirty="0"/>
          </a:p>
        </p:txBody>
      </p:sp>
      <p:pic>
        <p:nvPicPr>
          <p:cNvPr id="15" name="图片 14" descr="图片包含 游戏机, 电子, 电路&#10;&#10;描述已自动生成">
            <a:extLst>
              <a:ext uri="{FF2B5EF4-FFF2-40B4-BE49-F238E27FC236}">
                <a16:creationId xmlns:a16="http://schemas.microsoft.com/office/drawing/2014/main" id="{2BF668A8-3378-C126-71EC-0B1D6B54F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620" y="2166519"/>
            <a:ext cx="3101050" cy="2219433"/>
          </a:xfrm>
          <a:prstGeom prst="rect">
            <a:avLst/>
          </a:prstGeom>
        </p:spPr>
      </p:pic>
      <p:pic>
        <p:nvPicPr>
          <p:cNvPr id="17" name="图片 16" descr="图片包含 游戏机, 电路, 电脑&#10;&#10;描述已自动生成">
            <a:extLst>
              <a:ext uri="{FF2B5EF4-FFF2-40B4-BE49-F238E27FC236}">
                <a16:creationId xmlns:a16="http://schemas.microsoft.com/office/drawing/2014/main" id="{D3BCB401-E29F-F340-5A1D-E8C61DF1A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620" y="4486980"/>
            <a:ext cx="2740772" cy="220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81589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9925BF-A6D1-0397-CDF3-FC639201A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75" y="1650493"/>
            <a:ext cx="11274022" cy="5060783"/>
          </a:xfrm>
          <a:prstGeom prst="rect">
            <a:avLst/>
          </a:prstGeom>
        </p:spPr>
      </p:pic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290729" y="1001066"/>
            <a:ext cx="1163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SNR=60dB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Pulse width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1us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; Transform length:1000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94F0E57-3AC2-63FB-850A-F25070EE21F8}"/>
              </a:ext>
            </a:extLst>
          </p:cNvPr>
          <p:cNvSpPr txBox="1"/>
          <p:nvPr/>
        </p:nvSpPr>
        <p:spPr>
          <a:xfrm>
            <a:off x="7760970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STD:117ps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AVE:1.58ns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E62BFA-5BBC-ED32-71C8-D51E1390573F}"/>
              </a:ext>
            </a:extLst>
          </p:cNvPr>
          <p:cNvSpPr txBox="1"/>
          <p:nvPr/>
        </p:nvSpPr>
        <p:spPr>
          <a:xfrm>
            <a:off x="10252628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STD:118ps</a:t>
            </a:r>
          </a:p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AVE:15.74ns</a:t>
            </a:r>
            <a:endParaRPr lang="zh-CN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02216D-683C-17AC-1957-1F2350C62710}"/>
              </a:ext>
            </a:extLst>
          </p:cNvPr>
          <p:cNvSpPr txBox="1"/>
          <p:nvPr/>
        </p:nvSpPr>
        <p:spPr>
          <a:xfrm>
            <a:off x="7760970" y="448818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STD:113ps</a:t>
            </a:r>
          </a:p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AVE:156ns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B7D1B3-913D-B3A9-9682-352A8CC989E5}"/>
              </a:ext>
            </a:extLst>
          </p:cNvPr>
          <p:cNvSpPr txBox="1"/>
          <p:nvPr/>
        </p:nvSpPr>
        <p:spPr>
          <a:xfrm>
            <a:off x="10370820" y="448817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STD:120ps</a:t>
            </a:r>
          </a:p>
          <a:p>
            <a:r>
              <a:rPr lang="en-US" altLang="zh-CN" b="1" dirty="0"/>
              <a:t>AVE:1.56us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218677799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86723B8-C904-1231-6E2E-58451D31A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29" y="1669781"/>
            <a:ext cx="11361679" cy="5100131"/>
          </a:xfrm>
          <a:prstGeom prst="rect">
            <a:avLst/>
          </a:prstGeom>
        </p:spPr>
      </p:pic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290729" y="1001066"/>
            <a:ext cx="1163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SNR=60dB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Pulse width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1us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; Transform length:10000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94F0E57-3AC2-63FB-850A-F25070EE21F8}"/>
              </a:ext>
            </a:extLst>
          </p:cNvPr>
          <p:cNvSpPr txBox="1"/>
          <p:nvPr/>
        </p:nvSpPr>
        <p:spPr>
          <a:xfrm>
            <a:off x="7760970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STD:109ps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AVE:1.57ns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E62BFA-5BBC-ED32-71C8-D51E1390573F}"/>
              </a:ext>
            </a:extLst>
          </p:cNvPr>
          <p:cNvSpPr txBox="1"/>
          <p:nvPr/>
        </p:nvSpPr>
        <p:spPr>
          <a:xfrm>
            <a:off x="10252628" y="253745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STD:112ps</a:t>
            </a:r>
          </a:p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AVE:15.73ns</a:t>
            </a:r>
            <a:endParaRPr lang="zh-CN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02216D-683C-17AC-1957-1F2350C62710}"/>
              </a:ext>
            </a:extLst>
          </p:cNvPr>
          <p:cNvSpPr txBox="1"/>
          <p:nvPr/>
        </p:nvSpPr>
        <p:spPr>
          <a:xfrm>
            <a:off x="7760970" y="448818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STD:117ps</a:t>
            </a:r>
          </a:p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AVE:156ns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B7D1B3-913D-B3A9-9682-352A8CC989E5}"/>
              </a:ext>
            </a:extLst>
          </p:cNvPr>
          <p:cNvSpPr txBox="1"/>
          <p:nvPr/>
        </p:nvSpPr>
        <p:spPr>
          <a:xfrm>
            <a:off x="10370820" y="4488179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STD:110ps</a:t>
            </a:r>
          </a:p>
          <a:p>
            <a:r>
              <a:rPr lang="en-US" altLang="zh-CN" b="1" dirty="0"/>
              <a:t>AVE:1.56us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98200212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>
            <a:cxnSpLocks/>
          </p:cNvCxnSpPr>
          <p:nvPr/>
        </p:nvCxnSpPr>
        <p:spPr>
          <a:xfrm flipH="1">
            <a:off x="2316555" y="3667021"/>
            <a:ext cx="70070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3D3B6AB1-422E-B336-7FDF-C0FD7C41AD7C}"/>
              </a:ext>
            </a:extLst>
          </p:cNvPr>
          <p:cNvSpPr/>
          <p:nvPr/>
        </p:nvSpPr>
        <p:spPr>
          <a:xfrm>
            <a:off x="1394231" y="2694420"/>
            <a:ext cx="8918796" cy="83099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71F6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Thanks.</a:t>
            </a:r>
          </a:p>
        </p:txBody>
      </p:sp>
    </p:spTree>
    <p:extLst>
      <p:ext uri="{BB962C8B-B14F-4D97-AF65-F5344CB8AC3E}">
        <p14:creationId xmlns:p14="http://schemas.microsoft.com/office/powerpoint/2010/main" val="70043225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6ECE2115-C9CF-A9F0-E8A7-11041FB8D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9" y="1962150"/>
            <a:ext cx="5335607" cy="488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1719D08-9ECC-F443-0B8C-91EB1DE97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62150"/>
            <a:ext cx="54864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B04F01D-0159-D4EA-67B9-E57AE25B575A}"/>
              </a:ext>
            </a:extLst>
          </p:cNvPr>
          <p:cNvSpPr txBox="1"/>
          <p:nvPr/>
        </p:nvSpPr>
        <p:spPr>
          <a:xfrm>
            <a:off x="388722" y="1171881"/>
            <a:ext cx="1163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Sampling test of scintillator detector signals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4394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04F01D-0159-D4EA-67B9-E57AE25B575A}"/>
              </a:ext>
            </a:extLst>
          </p:cNvPr>
          <p:cNvSpPr txBox="1"/>
          <p:nvPr/>
        </p:nvSpPr>
        <p:spPr>
          <a:xfrm>
            <a:off x="388722" y="1171881"/>
            <a:ext cx="116306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Signal sampling test of preamplifier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95C0771F-62D5-3C44-BBBA-1309B592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713" y="2714710"/>
            <a:ext cx="4450815" cy="40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D7E684B-09FB-270E-B787-8F1879169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t="-691" r="1869" b="2428"/>
          <a:stretch/>
        </p:blipFill>
        <p:spPr bwMode="auto">
          <a:xfrm>
            <a:off x="6674762" y="2556876"/>
            <a:ext cx="4033739" cy="421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40C61EC-F738-05A6-A70C-51FE40096A59}"/>
              </a:ext>
            </a:extLst>
          </p:cNvPr>
          <p:cNvSpPr txBox="1"/>
          <p:nvPr/>
        </p:nvSpPr>
        <p:spPr>
          <a:xfrm>
            <a:off x="673479" y="1808681"/>
            <a:ext cx="10231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Signals from preamplifier :   Tr:~300ns ;without time interval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883874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04F01D-0159-D4EA-67B9-E57AE25B575A}"/>
              </a:ext>
            </a:extLst>
          </p:cNvPr>
          <p:cNvSpPr txBox="1"/>
          <p:nvPr/>
        </p:nvSpPr>
        <p:spPr>
          <a:xfrm>
            <a:off x="388722" y="1171881"/>
            <a:ext cx="116306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Signal sampling test of preamplifier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0C61EC-F738-05A6-A70C-51FE40096A59}"/>
              </a:ext>
            </a:extLst>
          </p:cNvPr>
          <p:cNvSpPr txBox="1"/>
          <p:nvPr/>
        </p:nvSpPr>
        <p:spPr>
          <a:xfrm>
            <a:off x="9353321" y="3395511"/>
            <a:ext cx="283867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There is no phase deviation(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without time interval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 after correlation treatment.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2400" dirty="0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48BC3160-CE10-3F7A-3D02-2E715FFAE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4" y="2393242"/>
            <a:ext cx="9011109" cy="415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21D4277-7062-4A4A-8F08-2624A8B41E01}"/>
              </a:ext>
            </a:extLst>
          </p:cNvPr>
          <p:cNvSpPr/>
          <p:nvPr/>
        </p:nvSpPr>
        <p:spPr>
          <a:xfrm>
            <a:off x="5566410" y="3211830"/>
            <a:ext cx="948690" cy="300609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0E4877B5-9DC7-9096-D96C-21910E63D9FA}"/>
              </a:ext>
            </a:extLst>
          </p:cNvPr>
          <p:cNvCxnSpPr>
            <a:cxnSpLocks/>
          </p:cNvCxnSpPr>
          <p:nvPr/>
        </p:nvCxnSpPr>
        <p:spPr>
          <a:xfrm flipV="1">
            <a:off x="6608708" y="3899971"/>
            <a:ext cx="2440634" cy="40115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50271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04F01D-0159-D4EA-67B9-E57AE25B575A}"/>
              </a:ext>
            </a:extLst>
          </p:cNvPr>
          <p:cNvSpPr txBox="1"/>
          <p:nvPr/>
        </p:nvSpPr>
        <p:spPr>
          <a:xfrm>
            <a:off x="366688" y="1041946"/>
            <a:ext cx="1163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Signal sampling test of the time interval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0C61EC-F738-05A6-A70C-51FE40096A59}"/>
              </a:ext>
            </a:extLst>
          </p:cNvPr>
          <p:cNvSpPr txBox="1"/>
          <p:nvPr/>
        </p:nvSpPr>
        <p:spPr>
          <a:xfrm>
            <a:off x="673479" y="1648972"/>
            <a:ext cx="10231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Signals from the signal source :   Tr:~300ns ;with time interval 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10ns</a:t>
            </a:r>
            <a:endParaRPr lang="zh-CN" altLang="en-US" sz="2400" dirty="0"/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0B086D65-E8F1-6E4A-3D0E-8F83F7FF1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9948"/>
            <a:ext cx="3887477" cy="346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508F442-3B8D-8F76-134F-72D22259C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03" y="2859948"/>
            <a:ext cx="7673091" cy="346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4965E0F-A690-D1B7-6B99-E6E8E968A339}"/>
              </a:ext>
            </a:extLst>
          </p:cNvPr>
          <p:cNvSpPr txBox="1"/>
          <p:nvPr/>
        </p:nvSpPr>
        <p:spPr>
          <a:xfrm>
            <a:off x="673479" y="2254460"/>
            <a:ext cx="10231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Test result: Time difference measurement accuracy(RMS):  0.1ns </a:t>
            </a:r>
            <a:endParaRPr lang="zh-CN" altLang="en-US" sz="2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6B7149F-F90B-B606-A820-4FBBA89B0E0C}"/>
              </a:ext>
            </a:extLst>
          </p:cNvPr>
          <p:cNvSpPr txBox="1"/>
          <p:nvPr/>
        </p:nvSpPr>
        <p:spPr>
          <a:xfrm>
            <a:off x="5789477" y="6328982"/>
            <a:ext cx="10231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1000 measurements of experimental results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992827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1387568" y="2891790"/>
            <a:ext cx="32068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SNR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Pulse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Transform length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720BB5-8606-C025-BCA6-945837A7AEF0}"/>
              </a:ext>
            </a:extLst>
          </p:cNvPr>
          <p:cNvSpPr txBox="1"/>
          <p:nvPr/>
        </p:nvSpPr>
        <p:spPr>
          <a:xfrm>
            <a:off x="497208" y="1448654"/>
            <a:ext cx="819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Factors affecting the accuracy of time measurement</a:t>
            </a:r>
          </a:p>
        </p:txBody>
      </p:sp>
    </p:spTree>
    <p:extLst>
      <p:ext uri="{BB962C8B-B14F-4D97-AF65-F5344CB8AC3E}">
        <p14:creationId xmlns:p14="http://schemas.microsoft.com/office/powerpoint/2010/main" val="354950531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1387568" y="2891790"/>
            <a:ext cx="32068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SNR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Pulse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Transform length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720BB5-8606-C025-BCA6-945837A7AEF0}"/>
              </a:ext>
            </a:extLst>
          </p:cNvPr>
          <p:cNvSpPr txBox="1"/>
          <p:nvPr/>
        </p:nvSpPr>
        <p:spPr>
          <a:xfrm>
            <a:off x="497208" y="1448654"/>
            <a:ext cx="819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Factors affecting the accuracy of time measurement</a:t>
            </a:r>
          </a:p>
        </p:txBody>
      </p:sp>
    </p:spTree>
    <p:extLst>
      <p:ext uri="{BB962C8B-B14F-4D97-AF65-F5344CB8AC3E}">
        <p14:creationId xmlns:p14="http://schemas.microsoft.com/office/powerpoint/2010/main" val="371280271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2E20840-7215-FD43-8589-63C03B7C4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29" y="1577502"/>
            <a:ext cx="11390731" cy="5135999"/>
          </a:xfrm>
          <a:prstGeom prst="rect">
            <a:avLst/>
          </a:prstGeom>
        </p:spPr>
      </p:pic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290729" y="1001066"/>
            <a:ext cx="11630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SNR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100dB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;  Pulse width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1us;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Transform length:200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94F0E57-3AC2-63FB-850A-F25070EE21F8}"/>
              </a:ext>
            </a:extLst>
          </p:cNvPr>
          <p:cNvSpPr txBox="1"/>
          <p:nvPr/>
        </p:nvSpPr>
        <p:spPr>
          <a:xfrm>
            <a:off x="7747000" y="245618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STD:1.67ps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AVE:1.58ns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E62BFA-5BBC-ED32-71C8-D51E1390573F}"/>
              </a:ext>
            </a:extLst>
          </p:cNvPr>
          <p:cNvSpPr txBox="1"/>
          <p:nvPr/>
        </p:nvSpPr>
        <p:spPr>
          <a:xfrm>
            <a:off x="10012680" y="245618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STD:1.72ps</a:t>
            </a:r>
          </a:p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</a:rPr>
              <a:t>AVE:15.74ns</a:t>
            </a:r>
            <a:endParaRPr lang="zh-CN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02216D-683C-17AC-1957-1F2350C62710}"/>
              </a:ext>
            </a:extLst>
          </p:cNvPr>
          <p:cNvSpPr txBox="1"/>
          <p:nvPr/>
        </p:nvSpPr>
        <p:spPr>
          <a:xfrm>
            <a:off x="7747000" y="447294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STD:1.67ps</a:t>
            </a:r>
          </a:p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AVE:156ns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B7D1B3-913D-B3A9-9682-352A8CC989E5}"/>
              </a:ext>
            </a:extLst>
          </p:cNvPr>
          <p:cNvSpPr txBox="1"/>
          <p:nvPr/>
        </p:nvSpPr>
        <p:spPr>
          <a:xfrm>
            <a:off x="10252628" y="4485640"/>
            <a:ext cx="166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STD:1.68ps</a:t>
            </a:r>
          </a:p>
          <a:p>
            <a:r>
              <a:rPr lang="en-US" altLang="zh-CN" b="1" dirty="0"/>
              <a:t>AVE:1.56us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29542938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16933</TotalTime>
  <Words>653</Words>
  <Application>Microsoft Office PowerPoint</Application>
  <PresentationFormat>宽屏</PresentationFormat>
  <Paragraphs>186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等线</vt:lpstr>
      <vt:lpstr>等线 Light</vt:lpstr>
      <vt:lpstr>楷体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bubu</dc:creator>
  <cp:lastModifiedBy>健钧 王</cp:lastModifiedBy>
  <cp:revision>181</cp:revision>
  <dcterms:created xsi:type="dcterms:W3CDTF">2023-12-14T08:45:52Z</dcterms:created>
  <dcterms:modified xsi:type="dcterms:W3CDTF">2024-04-01T01:58:10Z</dcterms:modified>
</cp:coreProperties>
</file>