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5" r:id="rId3"/>
    <p:sldId id="403" r:id="rId4"/>
    <p:sldId id="406" r:id="rId5"/>
    <p:sldId id="409" r:id="rId6"/>
    <p:sldId id="266" r:id="rId7"/>
    <p:sldId id="407" r:id="rId8"/>
    <p:sldId id="270" r:id="rId9"/>
    <p:sldId id="268" r:id="rId10"/>
    <p:sldId id="408" r:id="rId11"/>
    <p:sldId id="269" r:id="rId12"/>
    <p:sldId id="400" r:id="rId13"/>
    <p:sldId id="404" r:id="rId14"/>
    <p:sldId id="267" r:id="rId15"/>
    <p:sldId id="402" r:id="rId16"/>
    <p:sldId id="410" r:id="rId17"/>
    <p:sldId id="411" r:id="rId18"/>
    <p:sldId id="412" r:id="rId19"/>
    <p:sldId id="401" r:id="rId20"/>
    <p:sldId id="405" r:id="rId21"/>
  </p:sldIdLst>
  <p:sldSz cx="12192000" cy="6858000"/>
  <p:notesSz cx="6797675" cy="992822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82" autoAdjust="0"/>
    <p:restoredTop sz="94660"/>
  </p:normalViewPr>
  <p:slideViewPr>
    <p:cSldViewPr>
      <p:cViewPr varScale="1">
        <p:scale>
          <a:sx n="97" d="100"/>
          <a:sy n="97" d="100"/>
        </p:scale>
        <p:origin x="504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0595A1-B2AA-4566-881E-81F1A420DE3D}" type="datetimeFigureOut">
              <a:rPr lang="zh-CN" altLang="en-US" smtClean="0"/>
              <a:t>2024/4/3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327862-0AD4-40DA-8A4F-E0FA3936FF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904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27862-0AD4-40DA-8A4F-E0FA3936FF1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2419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2024/4/3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2024/4/3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2024/4/3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2024/4/3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343472" y="1484784"/>
            <a:ext cx="9214048" cy="1470025"/>
          </a:xfrm>
        </p:spPr>
        <p:txBody>
          <a:bodyPr/>
          <a:lstStyle/>
          <a:p>
            <a:r>
              <a:rPr lang="en-US" altLang="zh-CN" dirty="0"/>
              <a:t>RPC detector experience at </a:t>
            </a:r>
            <a:r>
              <a:rPr lang="en-US" altLang="zh-CN" dirty="0" smtClean="0"/>
              <a:t>BESIII </a:t>
            </a:r>
            <a:r>
              <a:rPr lang="en-US" altLang="zh-CN" dirty="0"/>
              <a:t>and </a:t>
            </a:r>
            <a:r>
              <a:rPr lang="en-US" altLang="zh-CN" dirty="0" err="1"/>
              <a:t>DayaBay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528590"/>
            <a:ext cx="8534400" cy="1752600"/>
          </a:xfrm>
        </p:spPr>
        <p:txBody>
          <a:bodyPr/>
          <a:lstStyle/>
          <a:p>
            <a:r>
              <a:rPr lang="en-US" altLang="zh-CN" dirty="0"/>
              <a:t>Yuguang Xie</a:t>
            </a:r>
          </a:p>
          <a:p>
            <a:r>
              <a:rPr lang="en-US" altLang="zh-CN" dirty="0"/>
              <a:t>2024-04-03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37193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28200" y="980728"/>
            <a:ext cx="32635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/>
              <a:t>Super module: </a:t>
            </a:r>
          </a:p>
          <a:p>
            <a:r>
              <a:rPr lang="en-US" altLang="zh-CN" sz="2000" dirty="0" smtClean="0"/>
              <a:t>Two layers of 2-D readout</a:t>
            </a:r>
          </a:p>
          <a:p>
            <a:r>
              <a:rPr lang="en-US" altLang="zh-CN" sz="2000" dirty="0" smtClean="0"/>
              <a:t>4-layer RPCs</a:t>
            </a:r>
            <a:endParaRPr lang="zh-CN" altLang="en-US" sz="20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024" y="2924944"/>
            <a:ext cx="5544616" cy="369023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090951"/>
            <a:ext cx="5538045" cy="1527598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63983" y="312791"/>
            <a:ext cx="49685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500" dirty="0" smtClean="0"/>
              <a:t> Structure</a:t>
            </a:r>
            <a:endParaRPr lang="zh-CN" altLang="en-US" sz="2500" dirty="0"/>
          </a:p>
        </p:txBody>
      </p:sp>
      <p:sp>
        <p:nvSpPr>
          <p:cNvPr id="9" name="矩形 8"/>
          <p:cNvSpPr/>
          <p:nvPr/>
        </p:nvSpPr>
        <p:spPr>
          <a:xfrm>
            <a:off x="3742919" y="570351"/>
            <a:ext cx="811372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/>
              <a:t>Module size:  2.17m*2.20m*0.08m</a:t>
            </a:r>
          </a:p>
          <a:p>
            <a:r>
              <a:rPr lang="en-US" altLang="zh-CN" sz="2000" dirty="0" smtClean="0"/>
              <a:t>Module number: near hall #1 and #2: 54+54=108; far hall #3 81; total: 189+6;</a:t>
            </a:r>
          </a:p>
          <a:p>
            <a:r>
              <a:rPr lang="en-US" altLang="zh-CN" sz="2000" dirty="0" smtClean="0"/>
              <a:t>Bare RPC sizes: 1.0m*2.10m, 1.1m*2.1m</a:t>
            </a:r>
          </a:p>
          <a:p>
            <a:r>
              <a:rPr lang="en-US" altLang="zh-CN" sz="2000" dirty="0" smtClean="0"/>
              <a:t>177 degree slanting, 10cm overlap among </a:t>
            </a:r>
            <a:r>
              <a:rPr lang="en-US" altLang="zh-CN" sz="2000" dirty="0"/>
              <a:t>adjacent</a:t>
            </a:r>
            <a:r>
              <a:rPr lang="en-US" altLang="zh-CN" sz="2000" dirty="0" smtClean="0"/>
              <a:t> modules. </a:t>
            </a:r>
          </a:p>
          <a:p>
            <a:r>
              <a:rPr lang="en-US" altLang="zh-CN" sz="2000" dirty="0" smtClean="0">
                <a:solidFill>
                  <a:srgbClr val="FF0000"/>
                </a:solidFill>
              </a:rPr>
              <a:t>Bakelite plate size limitation: 2.4m*1.2m!</a:t>
            </a:r>
            <a:endParaRPr lang="en-US" altLang="zh-CN" sz="2000" dirty="0">
              <a:solidFill>
                <a:srgbClr val="FF0000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983" y="2201567"/>
            <a:ext cx="4703464" cy="275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022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6852049" y="2459963"/>
            <a:ext cx="5198118" cy="4038190"/>
            <a:chOff x="7235969" y="3081141"/>
            <a:chExt cx="4759796" cy="3712394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57222" y="3081141"/>
              <a:ext cx="2438543" cy="1778241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02781" y="3099647"/>
              <a:ext cx="2337633" cy="1741228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35969" y="5175105"/>
              <a:ext cx="2435504" cy="161843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671473" y="5401405"/>
              <a:ext cx="2210039" cy="1390695"/>
            </a:xfrm>
            <a:prstGeom prst="rect">
              <a:avLst/>
            </a:prstGeom>
          </p:spPr>
        </p:pic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AB19F296-D479-4408-B27A-297721216E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352" y="3747875"/>
            <a:ext cx="3179051" cy="278492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63352" y="260648"/>
            <a:ext cx="49685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500" dirty="0" smtClean="0"/>
              <a:t> Improvements VS BESIII RPC</a:t>
            </a:r>
            <a:endParaRPr lang="zh-CN" altLang="en-US" sz="2500" dirty="0"/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4EBCCC3C-9E17-4425-8BF3-691C4E063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834359"/>
            <a:ext cx="11021973" cy="162455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altLang="zh-CN" sz="2000" dirty="0" smtClean="0"/>
              <a:t>Bulk resistivity range optimized: 0.2~2.0 *10^12 </a:t>
            </a:r>
            <a:r>
              <a:rPr lang="en-US" altLang="zh-CN" sz="2000" dirty="0" err="1" smtClean="0"/>
              <a:t>Ωcm</a:t>
            </a:r>
            <a:r>
              <a:rPr lang="en-US" altLang="zh-CN" sz="2000" dirty="0" smtClean="0"/>
              <a:t> -&gt; </a:t>
            </a:r>
            <a:r>
              <a:rPr lang="en-US" altLang="zh-CN" sz="2000" dirty="0"/>
              <a:t>0.5~2.5*10^12 </a:t>
            </a:r>
            <a:r>
              <a:rPr lang="en-US" altLang="zh-CN" sz="2000" dirty="0" err="1"/>
              <a:t>Ωcm</a:t>
            </a:r>
            <a:endParaRPr lang="en-US" altLang="zh-CN" sz="20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CN" sz="2000" dirty="0" smtClean="0"/>
              <a:t>Readout strip: zigzag readout strip to reduce number of channels and keep signal amplitude;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CN" sz="2000" dirty="0" smtClean="0"/>
              <a:t>Bare RPC burn-in(training) to improve performance.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CN" sz="2000" dirty="0" smtClean="0">
                <a:solidFill>
                  <a:srgbClr val="FF0000"/>
                </a:solidFill>
              </a:rPr>
              <a:t>Gas mixture: Ar:R134a:ISO-B=50:42:8 -&gt;</a:t>
            </a:r>
            <a:r>
              <a:rPr lang="en-US" altLang="zh-CN" sz="2000" dirty="0">
                <a:solidFill>
                  <a:srgbClr val="FF0000"/>
                </a:solidFill>
              </a:rPr>
              <a:t> </a:t>
            </a:r>
            <a:r>
              <a:rPr lang="en-US" altLang="zh-CN" sz="2000" dirty="0" smtClean="0">
                <a:solidFill>
                  <a:srgbClr val="FF0000"/>
                </a:solidFill>
              </a:rPr>
              <a:t>Ar:R134a:ISO-B: SF6 =63.5:30:4:0.5. Reduce R134a and ISO-B!</a:t>
            </a:r>
            <a:endParaRPr lang="en-US" altLang="zh-CN" sz="2000" dirty="0">
              <a:solidFill>
                <a:srgbClr val="FF0000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442403" y="4239713"/>
            <a:ext cx="3478330" cy="2293089"/>
            <a:chOff x="4079776" y="3941010"/>
            <a:chExt cx="5759056" cy="2599746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199112" y="3941010"/>
              <a:ext cx="5639720" cy="259974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079776" y="5107484"/>
              <a:ext cx="2522443" cy="7920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99609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3872" y="2408337"/>
            <a:ext cx="3155372" cy="136191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63352" y="260648"/>
            <a:ext cx="49685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500" dirty="0" smtClean="0"/>
              <a:t> Performance and lessons</a:t>
            </a:r>
            <a:endParaRPr lang="zh-CN" altLang="en-US" sz="25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2780928"/>
            <a:ext cx="3660735" cy="282056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510" y="3828296"/>
            <a:ext cx="7060942" cy="288032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352" y="5450534"/>
            <a:ext cx="4680520" cy="140090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2224" y="363910"/>
            <a:ext cx="3931451" cy="3379471"/>
          </a:xfrm>
          <a:prstGeom prst="rect">
            <a:avLst/>
          </a:prstGeom>
        </p:spPr>
      </p:pic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4EBCCC3C-9E17-4425-8BF3-691C4E063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1" y="834359"/>
            <a:ext cx="7991904" cy="162455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altLang="zh-CN" sz="2000" dirty="0" smtClean="0"/>
              <a:t>Eff @ Hall #3 &gt; 95%; 92.9% @Hall #1; 88.7%@Hall #2;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CN" sz="2000" dirty="0" smtClean="0"/>
              <a:t>Bare chamber bulging or cracking due to gas pressure and not enough compression by module(box), no yoke helps;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CN" sz="2000" dirty="0" smtClean="0"/>
              <a:t>Dry air flushing inside modules.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CN" sz="2000" dirty="0" smtClean="0"/>
              <a:t>Waterproof cloth covered on modules.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CN" sz="2000" dirty="0" smtClean="0">
                <a:solidFill>
                  <a:srgbClr val="FF0000"/>
                </a:solidFill>
              </a:rPr>
              <a:t>Pressure and flow control needed for gas system  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altLang="zh-CN" sz="2000" dirty="0" smtClean="0"/>
          </a:p>
        </p:txBody>
      </p:sp>
    </p:spTree>
    <p:extLst>
      <p:ext uri="{BB962C8B-B14F-4D97-AF65-F5344CB8AC3E}">
        <p14:creationId xmlns:p14="http://schemas.microsoft.com/office/powerpoint/2010/main" val="190398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055440" y="764704"/>
            <a:ext cx="468052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500" dirty="0" smtClean="0"/>
              <a:t> DYB RPC veto cost</a:t>
            </a:r>
            <a:endParaRPr lang="zh-CN" altLang="en-US" sz="2500" dirty="0"/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246796"/>
              </p:ext>
            </p:extLst>
          </p:nvPr>
        </p:nvGraphicFramePr>
        <p:xfrm>
          <a:off x="623392" y="1700808"/>
          <a:ext cx="10657185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val="4152329504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87071387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4147563761"/>
                    </a:ext>
                  </a:extLst>
                </a:gridCol>
                <a:gridCol w="1560502">
                  <a:extLst>
                    <a:ext uri="{9D8B030D-6E8A-4147-A177-3AD203B41FA5}">
                      <a16:colId xmlns:a16="http://schemas.microsoft.com/office/drawing/2014/main" val="11053627"/>
                    </a:ext>
                  </a:extLst>
                </a:gridCol>
                <a:gridCol w="1751867">
                  <a:extLst>
                    <a:ext uri="{9D8B030D-6E8A-4147-A177-3AD203B41FA5}">
                      <a16:colId xmlns:a16="http://schemas.microsoft.com/office/drawing/2014/main" val="513987732"/>
                    </a:ext>
                  </a:extLst>
                </a:gridCol>
              </a:tblGrid>
              <a:tr h="384043">
                <a:tc>
                  <a:txBody>
                    <a:bodyPr/>
                    <a:lstStyle/>
                    <a:p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2923081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Bare RPCs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/>
                        <a:t>3200 m^2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1600/m^2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/>
                        <a:t>5.14</a:t>
                      </a:r>
                      <a:r>
                        <a:rPr lang="en-US" altLang="zh-CN" sz="2000" baseline="0" dirty="0" smtClean="0"/>
                        <a:t> M</a:t>
                      </a:r>
                      <a:endParaRPr lang="en-US" altLang="zh-CN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200" dirty="0" smtClean="0"/>
                        <a:t>From</a:t>
                      </a:r>
                      <a:r>
                        <a:rPr lang="en-US" altLang="zh-CN" sz="2200" baseline="0" dirty="0" smtClean="0"/>
                        <a:t> </a:t>
                      </a:r>
                      <a:r>
                        <a:rPr lang="en-US" altLang="zh-CN" sz="2200" dirty="0" smtClean="0"/>
                        <a:t>GNKD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5624297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Box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195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~2500/module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~0.4875</a:t>
                      </a:r>
                      <a:r>
                        <a:rPr lang="en-US" altLang="zh-CN" sz="2000" baseline="0" dirty="0" smtClean="0"/>
                        <a:t> M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200" dirty="0" smtClean="0"/>
                        <a:t>Estimated</a:t>
                      </a:r>
                      <a:endParaRPr lang="zh-CN" altLang="en-US" sz="22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08541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Readout strip &amp; insulation materials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>
                          <a:solidFill>
                            <a:srgbClr val="FF0000"/>
                          </a:solidFill>
                        </a:rPr>
                        <a:t>3200 m^2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>
                          <a:solidFill>
                            <a:srgbClr val="FF0000"/>
                          </a:solidFill>
                        </a:rPr>
                        <a:t>~740/m^2</a:t>
                      </a:r>
                      <a:endParaRPr lang="zh-CN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>
                          <a:solidFill>
                            <a:srgbClr val="FF0000"/>
                          </a:solidFill>
                        </a:rPr>
                        <a:t>2.37 M</a:t>
                      </a:r>
                      <a:endParaRPr lang="zh-CN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200" dirty="0" smtClean="0"/>
                        <a:t>Estimated</a:t>
                      </a:r>
                      <a:endParaRPr lang="zh-CN" altLang="en-US" sz="22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1292034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Subtotal</a:t>
                      </a:r>
                      <a:endParaRPr lang="zh-CN" altLang="en-US" sz="2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From</a:t>
                      </a:r>
                      <a:r>
                        <a:rPr lang="en-US" altLang="zh-CN" sz="2000" baseline="0" dirty="0" smtClean="0"/>
                        <a:t> </a:t>
                      </a:r>
                      <a:r>
                        <a:rPr lang="en-US" altLang="zh-CN" sz="2000" dirty="0" err="1" smtClean="0"/>
                        <a:t>Chang</a:t>
                      </a:r>
                      <a:r>
                        <a:rPr lang="en-US" altLang="zh-CN" sz="2000" baseline="0" dirty="0" err="1" smtClean="0"/>
                        <a:t>geng</a:t>
                      </a:r>
                      <a:r>
                        <a:rPr lang="en-US" altLang="zh-CN" sz="2000" baseline="0" dirty="0" smtClean="0"/>
                        <a:t> Yang</a:t>
                      </a:r>
                      <a:endParaRPr lang="zh-CN" altLang="en-US" sz="2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>
                          <a:solidFill>
                            <a:srgbClr val="FF0000"/>
                          </a:solidFill>
                        </a:rPr>
                        <a:t>8.0M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2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5663190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Electronics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6000ch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200/</a:t>
                      </a:r>
                      <a:r>
                        <a:rPr lang="en-US" altLang="zh-CN" sz="2000" dirty="0" err="1" smtClean="0"/>
                        <a:t>ch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/>
                        <a:t>1.2</a:t>
                      </a:r>
                      <a:r>
                        <a:rPr lang="en-US" altLang="zh-CN" sz="2000" baseline="0" dirty="0" smtClean="0"/>
                        <a:t> M </a:t>
                      </a:r>
                      <a:endParaRPr lang="en-US" altLang="zh-CN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/>
                        <a:t>From</a:t>
                      </a:r>
                      <a:r>
                        <a:rPr lang="en-US" altLang="zh-CN" sz="2000" baseline="0" dirty="0" smtClean="0"/>
                        <a:t> USTC</a:t>
                      </a:r>
                      <a:endParaRPr lang="en-US" altLang="zh-CN" sz="2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1584111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HV system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~1.0M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/>
                        <a:t>Estimated</a:t>
                      </a:r>
                      <a:endParaRPr lang="zh-CN" altLang="en-US" sz="2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3164383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Gas system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~0.8M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/>
                        <a:t>Estimated</a:t>
                      </a:r>
                      <a:endParaRPr lang="zh-CN" altLang="en-US" sz="2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5933020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/>
                        <a:t>Total </a:t>
                      </a:r>
                      <a:endParaRPr lang="zh-CN" alt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~11.0M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24786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091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>
            <a:extLst>
              <a:ext uri="{FF2B5EF4-FFF2-40B4-BE49-F238E27FC236}">
                <a16:creationId xmlns:a16="http://schemas.microsoft.com/office/drawing/2014/main" id="{0283E877-E9AE-4F47-994E-6253FD5E0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19726"/>
            <a:ext cx="10972800" cy="796950"/>
          </a:xfrm>
        </p:spPr>
        <p:txBody>
          <a:bodyPr/>
          <a:lstStyle/>
          <a:p>
            <a:r>
              <a:rPr lang="en-US" altLang="zh-CN" dirty="0"/>
              <a:t>CEPC MUC</a:t>
            </a:r>
            <a:endParaRPr lang="zh-CN" altLang="en-US" dirty="0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D81460F7-08D7-45CD-A4C2-83B3B9538BEE}"/>
              </a:ext>
            </a:extLst>
          </p:cNvPr>
          <p:cNvGrpSpPr/>
          <p:nvPr/>
        </p:nvGrpSpPr>
        <p:grpSpPr>
          <a:xfrm>
            <a:off x="6960096" y="3534796"/>
            <a:ext cx="5040560" cy="3209274"/>
            <a:chOff x="1847528" y="2465512"/>
            <a:chExt cx="6248894" cy="4172762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4B51F567-E372-4793-B322-EE9836691E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7851" y="2877308"/>
              <a:ext cx="6008249" cy="3721666"/>
            </a:xfrm>
            <a:prstGeom prst="rect">
              <a:avLst/>
            </a:prstGeom>
          </p:spPr>
        </p:pic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57EFD6A8-B13A-4FA2-AFA8-AC98C0902050}"/>
                </a:ext>
              </a:extLst>
            </p:cNvPr>
            <p:cNvSpPr/>
            <p:nvPr/>
          </p:nvSpPr>
          <p:spPr>
            <a:xfrm>
              <a:off x="1847528" y="6165302"/>
              <a:ext cx="6248894" cy="4729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134A51E1-2632-421B-8527-9A5FF4F69FB1}"/>
                </a:ext>
              </a:extLst>
            </p:cNvPr>
            <p:cNvSpPr/>
            <p:nvPr/>
          </p:nvSpPr>
          <p:spPr>
            <a:xfrm>
              <a:off x="2098036" y="2465512"/>
              <a:ext cx="2082965" cy="6863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D36240BF-528D-4AA8-93D9-5D002AF8E0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9387801"/>
              </p:ext>
            </p:extLst>
          </p:nvPr>
        </p:nvGraphicFramePr>
        <p:xfrm>
          <a:off x="386848" y="4495846"/>
          <a:ext cx="6476191" cy="206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9856">
                  <a:extLst>
                    <a:ext uri="{9D8B030D-6E8A-4147-A177-3AD203B41FA5}">
                      <a16:colId xmlns:a16="http://schemas.microsoft.com/office/drawing/2014/main" val="3127525109"/>
                    </a:ext>
                  </a:extLst>
                </a:gridCol>
                <a:gridCol w="2284712">
                  <a:extLst>
                    <a:ext uri="{9D8B030D-6E8A-4147-A177-3AD203B41FA5}">
                      <a16:colId xmlns:a16="http://schemas.microsoft.com/office/drawing/2014/main" val="2443440299"/>
                    </a:ext>
                  </a:extLst>
                </a:gridCol>
                <a:gridCol w="1521623">
                  <a:extLst>
                    <a:ext uri="{9D8B030D-6E8A-4147-A177-3AD203B41FA5}">
                      <a16:colId xmlns:a16="http://schemas.microsoft.com/office/drawing/2014/main" val="1098372187"/>
                    </a:ext>
                  </a:extLst>
                </a:gridCol>
              </a:tblGrid>
              <a:tr h="132825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altLang="zh-CN" sz="1500" dirty="0"/>
                        <a:t>Item</a:t>
                      </a:r>
                      <a:endParaRPr lang="zh-CN" alt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altLang="zh-CN" sz="1500" dirty="0"/>
                        <a:t>Index</a:t>
                      </a:r>
                      <a:endParaRPr lang="zh-CN" alt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endParaRPr lang="zh-CN" alt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8815151"/>
                  </a:ext>
                </a:extLst>
              </a:tr>
              <a:tr h="132825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altLang="zh-CN" sz="1500" dirty="0"/>
                        <a:t>Solid angle coverage</a:t>
                      </a:r>
                      <a:endParaRPr lang="zh-CN" alt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altLang="zh-CN" sz="1500" dirty="0" smtClean="0"/>
                        <a:t>0.98×4π</a:t>
                      </a:r>
                      <a:endParaRPr lang="zh-CN" alt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endParaRPr lang="zh-CN" alt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6543424"/>
                  </a:ext>
                </a:extLst>
              </a:tr>
              <a:tr h="132825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altLang="zh-CN" sz="1500" dirty="0"/>
                        <a:t>Position resolution(</a:t>
                      </a:r>
                      <a:r>
                        <a:rPr lang="en-US" altLang="zh-CN" sz="1500" dirty="0" err="1"/>
                        <a:t>σz</a:t>
                      </a:r>
                      <a:r>
                        <a:rPr lang="en-US" altLang="zh-CN" sz="1500" dirty="0"/>
                        <a:t>, </a:t>
                      </a:r>
                      <a:r>
                        <a:rPr lang="en-US" altLang="zh-CN" sz="1500" dirty="0" err="1"/>
                        <a:t>σrφ</a:t>
                      </a:r>
                      <a:r>
                        <a:rPr lang="en-US" altLang="zh-CN" sz="1500" dirty="0"/>
                        <a:t>)</a:t>
                      </a:r>
                      <a:endParaRPr lang="zh-CN" alt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altLang="zh-CN" sz="1500" dirty="0"/>
                        <a:t>10 ~15mm</a:t>
                      </a:r>
                      <a:endParaRPr lang="zh-CN" alt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altLang="zh-CN" sz="1500" dirty="0"/>
                        <a:t>Width 35mm</a:t>
                      </a:r>
                      <a:endParaRPr lang="zh-CN" alt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6473110"/>
                  </a:ext>
                </a:extLst>
              </a:tr>
              <a:tr h="132825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altLang="zh-CN" sz="1500" dirty="0"/>
                        <a:t>Detection efficiency</a:t>
                      </a:r>
                      <a:endParaRPr lang="zh-CN" alt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altLang="zh-CN" sz="1500" dirty="0"/>
                        <a:t>&gt;95%</a:t>
                      </a:r>
                      <a:endParaRPr lang="zh-CN" alt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endParaRPr lang="zh-CN" altLang="en-US" sz="15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4916671"/>
                  </a:ext>
                </a:extLst>
              </a:tr>
              <a:tr h="132825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altLang="zh-CN" sz="1500" dirty="0"/>
                        <a:t>Rate capability</a:t>
                      </a:r>
                      <a:endParaRPr lang="zh-CN" alt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altLang="zh-CN" sz="1500" dirty="0"/>
                        <a:t>~100Hz/cm^2</a:t>
                      </a:r>
                      <a:endParaRPr lang="zh-CN" alt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endParaRPr lang="zh-CN" altLang="en-US" sz="15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4558170"/>
                  </a:ext>
                </a:extLst>
              </a:tr>
              <a:tr h="132825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altLang="zh-CN" sz="1500" dirty="0"/>
                        <a:t>Time resolution</a:t>
                      </a:r>
                      <a:endParaRPr lang="zh-CN" alt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altLang="zh-CN" sz="1500" dirty="0"/>
                        <a:t>1~2 ns</a:t>
                      </a:r>
                      <a:endParaRPr lang="zh-CN" alt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endParaRPr lang="zh-CN" alt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4925972"/>
                  </a:ext>
                </a:extLst>
              </a:tr>
              <a:tr h="132825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altLang="zh-CN" sz="1500" dirty="0" smtClean="0"/>
                        <a:t>Structure</a:t>
                      </a:r>
                      <a:endParaRPr lang="zh-CN" altLang="en-US" sz="15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altLang="zh-CN" sz="1500" dirty="0" smtClean="0"/>
                        <a:t>5 layers, 12 sections</a:t>
                      </a:r>
                      <a:r>
                        <a:rPr lang="en-US" altLang="zh-CN" sz="1500" baseline="0" dirty="0" smtClean="0"/>
                        <a:t> for BR, 4 for each EC</a:t>
                      </a:r>
                      <a:endParaRPr lang="zh-CN" altLang="en-US" sz="15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endParaRPr lang="zh-CN" alt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4772408"/>
                  </a:ext>
                </a:extLst>
              </a:tr>
            </a:tbl>
          </a:graphicData>
        </a:graphic>
      </p:graphicFrame>
      <p:pic>
        <p:nvPicPr>
          <p:cNvPr id="13" name="图片 12">
            <a:extLst>
              <a:ext uri="{FF2B5EF4-FFF2-40B4-BE49-F238E27FC236}">
                <a16:creationId xmlns:a16="http://schemas.microsoft.com/office/drawing/2014/main" id="{972088D2-DE11-4C97-A3C2-8C1AC186AD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536" y="2314523"/>
            <a:ext cx="604581" cy="1383936"/>
          </a:xfrm>
          <a:prstGeom prst="rect">
            <a:avLst/>
          </a:prstGeom>
        </p:spPr>
      </p:pic>
      <p:pic>
        <p:nvPicPr>
          <p:cNvPr id="14" name="内容占位符 3">
            <a:extLst>
              <a:ext uri="{FF2B5EF4-FFF2-40B4-BE49-F238E27FC236}">
                <a16:creationId xmlns:a16="http://schemas.microsoft.com/office/drawing/2014/main" id="{510B57A4-E74A-4DF5-AC41-81D5733712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408" y="901878"/>
            <a:ext cx="1302192" cy="1261203"/>
          </a:xfr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39DF63FA-6690-42AD-AAEC-396D4C200F33}"/>
              </a:ext>
            </a:extLst>
          </p:cNvPr>
          <p:cNvSpPr txBox="1"/>
          <p:nvPr/>
        </p:nvSpPr>
        <p:spPr>
          <a:xfrm>
            <a:off x="289680" y="3158564"/>
            <a:ext cx="3501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Note, 2 layers of RPCs in one module; </a:t>
            </a:r>
            <a:r>
              <a:rPr lang="en-US" altLang="zh-CN" dirty="0" smtClean="0"/>
              <a:t>2% </a:t>
            </a:r>
            <a:r>
              <a:rPr lang="en-US" altLang="zh-CN" dirty="0"/>
              <a:t>spare RPCs needed. </a:t>
            </a:r>
            <a:endParaRPr lang="en-US" altLang="zh-CN" dirty="0" smtClean="0"/>
          </a:p>
          <a:p>
            <a:r>
              <a:rPr lang="en-US" altLang="zh-CN" dirty="0" smtClean="0"/>
              <a:t>Detection area: 2490m^2;</a:t>
            </a:r>
          </a:p>
          <a:p>
            <a:r>
              <a:rPr lang="en-US" altLang="zh-CN" dirty="0" smtClean="0"/>
              <a:t>Total </a:t>
            </a:r>
            <a:r>
              <a:rPr lang="en-US" altLang="zh-CN" dirty="0"/>
              <a:t>bare RPC area: </a:t>
            </a:r>
            <a:r>
              <a:rPr lang="en-US" altLang="zh-CN" dirty="0" smtClean="0"/>
              <a:t>5080 </a:t>
            </a:r>
            <a:r>
              <a:rPr lang="en-US" altLang="zh-CN" dirty="0"/>
              <a:t>m^2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F001DC5-194A-4184-A064-3BCF2B24BF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167" y="911585"/>
            <a:ext cx="3312368" cy="2949631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39DF63FA-6690-42AD-AAEC-396D4C200F33}"/>
              </a:ext>
            </a:extLst>
          </p:cNvPr>
          <p:cNvSpPr txBox="1"/>
          <p:nvPr/>
        </p:nvSpPr>
        <p:spPr>
          <a:xfrm>
            <a:off x="396430" y="895090"/>
            <a:ext cx="3501454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200" dirty="0" smtClean="0"/>
              <a:t>MUC Physics goals 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 smtClean="0"/>
              <a:t>u id in jets;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 smtClean="0"/>
              <a:t>E leakage compensation for CAL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 smtClean="0"/>
              <a:t>long life BSM particles</a:t>
            </a:r>
          </a:p>
        </p:txBody>
      </p:sp>
      <p:sp>
        <p:nvSpPr>
          <p:cNvPr id="3" name="矩形 2"/>
          <p:cNvSpPr/>
          <p:nvPr/>
        </p:nvSpPr>
        <p:spPr>
          <a:xfrm>
            <a:off x="308868" y="2394305"/>
            <a:ext cx="33388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200" dirty="0" smtClean="0"/>
              <a:t>Required performance and structure </a:t>
            </a:r>
            <a:endParaRPr lang="en-US" altLang="zh-CN" sz="2200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2635" y="1016676"/>
            <a:ext cx="3335702" cy="334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55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组合 68">
            <a:extLst>
              <a:ext uri="{FF2B5EF4-FFF2-40B4-BE49-F238E27FC236}">
                <a16:creationId xmlns:a16="http://schemas.microsoft.com/office/drawing/2014/main" id="{D4A648B9-FCA7-4F6E-AE55-4A2FA273CE8D}"/>
              </a:ext>
            </a:extLst>
          </p:cNvPr>
          <p:cNvGrpSpPr/>
          <p:nvPr/>
        </p:nvGrpSpPr>
        <p:grpSpPr>
          <a:xfrm>
            <a:off x="460579" y="3227930"/>
            <a:ext cx="5008268" cy="2557838"/>
            <a:chOff x="1087732" y="2150081"/>
            <a:chExt cx="5008268" cy="2557838"/>
          </a:xfrm>
        </p:grpSpPr>
        <p:grpSp>
          <p:nvGrpSpPr>
            <p:cNvPr id="60" name="组合 59">
              <a:extLst>
                <a:ext uri="{FF2B5EF4-FFF2-40B4-BE49-F238E27FC236}">
                  <a16:creationId xmlns:a16="http://schemas.microsoft.com/office/drawing/2014/main" id="{EAE36827-7B69-4507-9AF1-5302CF18372D}"/>
                </a:ext>
              </a:extLst>
            </p:cNvPr>
            <p:cNvGrpSpPr/>
            <p:nvPr/>
          </p:nvGrpSpPr>
          <p:grpSpPr>
            <a:xfrm>
              <a:off x="2717955" y="2150081"/>
              <a:ext cx="3378045" cy="2557838"/>
              <a:chOff x="2272676" y="2276872"/>
              <a:chExt cx="3378045" cy="2557838"/>
            </a:xfrm>
          </p:grpSpPr>
          <p:sp>
            <p:nvSpPr>
              <p:cNvPr id="7" name="菱形 6">
                <a:extLst>
                  <a:ext uri="{FF2B5EF4-FFF2-40B4-BE49-F238E27FC236}">
                    <a16:creationId xmlns:a16="http://schemas.microsoft.com/office/drawing/2014/main" id="{54D917BD-A6D6-40DF-9B4F-7A491229AB7B}"/>
                  </a:ext>
                </a:extLst>
              </p:cNvPr>
              <p:cNvSpPr/>
              <p:nvPr/>
            </p:nvSpPr>
            <p:spPr>
              <a:xfrm>
                <a:off x="2287041" y="3682582"/>
                <a:ext cx="3312368" cy="1152128"/>
              </a:xfrm>
              <a:prstGeom prst="diamon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  <p:grpSp>
            <p:nvGrpSpPr>
              <p:cNvPr id="49" name="组合 48">
                <a:extLst>
                  <a:ext uri="{FF2B5EF4-FFF2-40B4-BE49-F238E27FC236}">
                    <a16:creationId xmlns:a16="http://schemas.microsoft.com/office/drawing/2014/main" id="{042B5E1E-82C3-48EC-AABF-DAA15A9B71AD}"/>
                  </a:ext>
                </a:extLst>
              </p:cNvPr>
              <p:cNvGrpSpPr/>
              <p:nvPr/>
            </p:nvGrpSpPr>
            <p:grpSpPr>
              <a:xfrm>
                <a:off x="2272676" y="3406535"/>
                <a:ext cx="3312368" cy="1152128"/>
                <a:chOff x="8573268" y="1449420"/>
                <a:chExt cx="3312368" cy="1152128"/>
              </a:xfrm>
            </p:grpSpPr>
            <p:sp>
              <p:nvSpPr>
                <p:cNvPr id="35" name="菱形 34">
                  <a:extLst>
                    <a:ext uri="{FF2B5EF4-FFF2-40B4-BE49-F238E27FC236}">
                      <a16:creationId xmlns:a16="http://schemas.microsoft.com/office/drawing/2014/main" id="{5D69DCA5-7B9B-4CF8-AC0D-B495213FED2D}"/>
                    </a:ext>
                  </a:extLst>
                </p:cNvPr>
                <p:cNvSpPr/>
                <p:nvPr/>
              </p:nvSpPr>
              <p:spPr>
                <a:xfrm>
                  <a:off x="8573268" y="1449420"/>
                  <a:ext cx="3312368" cy="1152128"/>
                </a:xfrm>
                <a:prstGeom prst="diamond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000"/>
                </a:p>
              </p:txBody>
            </p:sp>
            <p:cxnSp>
              <p:nvCxnSpPr>
                <p:cNvPr id="38" name="直接连接符 37">
                  <a:extLst>
                    <a:ext uri="{FF2B5EF4-FFF2-40B4-BE49-F238E27FC236}">
                      <a16:creationId xmlns:a16="http://schemas.microsoft.com/office/drawing/2014/main" id="{356CF378-1F00-459D-9AA7-EB99D27013A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518971" flipH="1">
                  <a:off x="9901279" y="1653886"/>
                  <a:ext cx="1408206" cy="559986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接连接符 38">
                  <a:extLst>
                    <a:ext uri="{FF2B5EF4-FFF2-40B4-BE49-F238E27FC236}">
                      <a16:creationId xmlns:a16="http://schemas.microsoft.com/office/drawing/2014/main" id="{F0D64213-D2CD-4CC2-8498-A308CBF13C0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518971" flipH="1">
                  <a:off x="9685255" y="1701040"/>
                  <a:ext cx="1408206" cy="559986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接连接符 39">
                  <a:extLst>
                    <a:ext uri="{FF2B5EF4-FFF2-40B4-BE49-F238E27FC236}">
                      <a16:creationId xmlns:a16="http://schemas.microsoft.com/office/drawing/2014/main" id="{DCB5FB82-A5E3-4F51-940D-C9B8AD82967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518971" flipH="1">
                  <a:off x="9458903" y="1776458"/>
                  <a:ext cx="1408206" cy="559986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接连接符 40">
                  <a:extLst>
                    <a:ext uri="{FF2B5EF4-FFF2-40B4-BE49-F238E27FC236}">
                      <a16:creationId xmlns:a16="http://schemas.microsoft.com/office/drawing/2014/main" id="{32CAB27F-6319-4DD6-9B8E-AFB54A634B5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518971" flipH="1">
                  <a:off x="9268204" y="1855785"/>
                  <a:ext cx="1408206" cy="559986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直接连接符 42">
                  <a:extLst>
                    <a:ext uri="{FF2B5EF4-FFF2-40B4-BE49-F238E27FC236}">
                      <a16:creationId xmlns:a16="http://schemas.microsoft.com/office/drawing/2014/main" id="{5CBFF4FE-A411-4769-91B1-1647C1314C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518971" flipH="1">
                  <a:off x="9074259" y="1952483"/>
                  <a:ext cx="1408206" cy="559986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直接连接符 45">
                  <a:extLst>
                    <a:ext uri="{FF2B5EF4-FFF2-40B4-BE49-F238E27FC236}">
                      <a16:creationId xmlns:a16="http://schemas.microsoft.com/office/drawing/2014/main" id="{E9FE25B7-0079-4230-BB9A-043DFAE96CD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518971" flipH="1">
                  <a:off x="10109454" y="1594220"/>
                  <a:ext cx="1408206" cy="559986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直接连接符 46">
                  <a:extLst>
                    <a:ext uri="{FF2B5EF4-FFF2-40B4-BE49-F238E27FC236}">
                      <a16:creationId xmlns:a16="http://schemas.microsoft.com/office/drawing/2014/main" id="{BECBA511-A42A-49E9-9128-41F66B36A8C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518971" flipH="1">
                  <a:off x="8847906" y="2006857"/>
                  <a:ext cx="1408206" cy="559986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直接连接符 47">
                  <a:extLst>
                    <a:ext uri="{FF2B5EF4-FFF2-40B4-BE49-F238E27FC236}">
                      <a16:creationId xmlns:a16="http://schemas.microsoft.com/office/drawing/2014/main" id="{FF414850-E86E-4406-9AC3-B10EDD12D96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518971" flipH="1">
                  <a:off x="10282664" y="1490382"/>
                  <a:ext cx="1408206" cy="559986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" name="菱形 9">
                <a:extLst>
                  <a:ext uri="{FF2B5EF4-FFF2-40B4-BE49-F238E27FC236}">
                    <a16:creationId xmlns:a16="http://schemas.microsoft.com/office/drawing/2014/main" id="{4FFB286D-37EF-41F8-AA2E-E10A2A5E4EB1}"/>
                  </a:ext>
                </a:extLst>
              </p:cNvPr>
              <p:cNvSpPr/>
              <p:nvPr/>
            </p:nvSpPr>
            <p:spPr>
              <a:xfrm>
                <a:off x="2295102" y="3118577"/>
                <a:ext cx="3312368" cy="1152128"/>
              </a:xfrm>
              <a:prstGeom prst="diamond">
                <a:avLst/>
              </a:prstGeom>
              <a:solidFill>
                <a:schemeClr val="bg1">
                  <a:lumMod val="65000"/>
                </a:schemeClr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  <p:sp>
            <p:nvSpPr>
              <p:cNvPr id="51" name="菱形 50">
                <a:extLst>
                  <a:ext uri="{FF2B5EF4-FFF2-40B4-BE49-F238E27FC236}">
                    <a16:creationId xmlns:a16="http://schemas.microsoft.com/office/drawing/2014/main" id="{4FA0AF38-E4B0-4EC9-82D8-DCDED454C034}"/>
                  </a:ext>
                </a:extLst>
              </p:cNvPr>
              <p:cNvSpPr/>
              <p:nvPr/>
            </p:nvSpPr>
            <p:spPr>
              <a:xfrm>
                <a:off x="2308902" y="2975070"/>
                <a:ext cx="3312368" cy="1152128"/>
              </a:xfrm>
              <a:prstGeom prst="diamond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  <p:sp>
            <p:nvSpPr>
              <p:cNvPr id="9" name="菱形 8">
                <a:extLst>
                  <a:ext uri="{FF2B5EF4-FFF2-40B4-BE49-F238E27FC236}">
                    <a16:creationId xmlns:a16="http://schemas.microsoft.com/office/drawing/2014/main" id="{DFE1FE39-3748-48B0-AB9D-B2144EA82C06}"/>
                  </a:ext>
                </a:extLst>
              </p:cNvPr>
              <p:cNvSpPr/>
              <p:nvPr/>
            </p:nvSpPr>
            <p:spPr>
              <a:xfrm>
                <a:off x="2303163" y="2819028"/>
                <a:ext cx="3312368" cy="1152128"/>
              </a:xfrm>
              <a:prstGeom prst="diamond">
                <a:avLst/>
              </a:prstGeom>
              <a:solidFill>
                <a:schemeClr val="bg1">
                  <a:lumMod val="65000"/>
                </a:schemeClr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  <p:grpSp>
            <p:nvGrpSpPr>
              <p:cNvPr id="23" name="组合 22">
                <a:extLst>
                  <a:ext uri="{FF2B5EF4-FFF2-40B4-BE49-F238E27FC236}">
                    <a16:creationId xmlns:a16="http://schemas.microsoft.com/office/drawing/2014/main" id="{C192B53C-567E-47CC-B7D4-F4DFE96EE839}"/>
                  </a:ext>
                </a:extLst>
              </p:cNvPr>
              <p:cNvGrpSpPr/>
              <p:nvPr/>
            </p:nvGrpSpPr>
            <p:grpSpPr>
              <a:xfrm>
                <a:off x="2338353" y="2594432"/>
                <a:ext cx="3312368" cy="1152128"/>
                <a:chOff x="5375920" y="1027230"/>
                <a:chExt cx="3312368" cy="1152128"/>
              </a:xfrm>
            </p:grpSpPr>
            <p:sp>
              <p:nvSpPr>
                <p:cNvPr id="11" name="菱形 10">
                  <a:extLst>
                    <a:ext uri="{FF2B5EF4-FFF2-40B4-BE49-F238E27FC236}">
                      <a16:creationId xmlns:a16="http://schemas.microsoft.com/office/drawing/2014/main" id="{093282CF-A813-4699-9EE4-CF9C362BBAA5}"/>
                    </a:ext>
                  </a:extLst>
                </p:cNvPr>
                <p:cNvSpPr/>
                <p:nvPr/>
              </p:nvSpPr>
              <p:spPr>
                <a:xfrm>
                  <a:off x="5375920" y="1027230"/>
                  <a:ext cx="3312368" cy="1152128"/>
                </a:xfrm>
                <a:prstGeom prst="diamond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000"/>
                </a:p>
              </p:txBody>
            </p:sp>
            <p:cxnSp>
              <p:nvCxnSpPr>
                <p:cNvPr id="13" name="直接连接符 12">
                  <a:extLst>
                    <a:ext uri="{FF2B5EF4-FFF2-40B4-BE49-F238E27FC236}">
                      <a16:creationId xmlns:a16="http://schemas.microsoft.com/office/drawing/2014/main" id="{78B638FF-7BB4-407A-BFA2-4B1456356FA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617135" y="1052736"/>
                  <a:ext cx="1584176" cy="559986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直接连接符 14">
                  <a:extLst>
                    <a:ext uri="{FF2B5EF4-FFF2-40B4-BE49-F238E27FC236}">
                      <a16:creationId xmlns:a16="http://schemas.microsoft.com/office/drawing/2014/main" id="{55E0CB41-2170-4244-901D-8F9D7633A8A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761151" y="1114229"/>
                  <a:ext cx="1584176" cy="559986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直接连接符 15">
                  <a:extLst>
                    <a:ext uri="{FF2B5EF4-FFF2-40B4-BE49-F238E27FC236}">
                      <a16:creationId xmlns:a16="http://schemas.microsoft.com/office/drawing/2014/main" id="{93C9D73F-01D8-4B3E-9410-1CFBC3F81D3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977175" y="1186237"/>
                  <a:ext cx="1584176" cy="559986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直接连接符 16">
                  <a:extLst>
                    <a:ext uri="{FF2B5EF4-FFF2-40B4-BE49-F238E27FC236}">
                      <a16:creationId xmlns:a16="http://schemas.microsoft.com/office/drawing/2014/main" id="{0D6BB263-E6B2-4DE7-94DE-7A601A41B08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193199" y="1258245"/>
                  <a:ext cx="1584176" cy="559986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直接连接符 17">
                  <a:extLst>
                    <a:ext uri="{FF2B5EF4-FFF2-40B4-BE49-F238E27FC236}">
                      <a16:creationId xmlns:a16="http://schemas.microsoft.com/office/drawing/2014/main" id="{E5CDAE59-301C-4545-88B9-C5AF77C7D43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373219" y="1319738"/>
                  <a:ext cx="1584176" cy="559986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直接连接符 18">
                  <a:extLst>
                    <a:ext uri="{FF2B5EF4-FFF2-40B4-BE49-F238E27FC236}">
                      <a16:creationId xmlns:a16="http://schemas.microsoft.com/office/drawing/2014/main" id="{5CCC340C-04A4-4793-911C-04A95FC93A0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553239" y="1391746"/>
                  <a:ext cx="1584176" cy="559986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直接连接符 19">
                  <a:extLst>
                    <a:ext uri="{FF2B5EF4-FFF2-40B4-BE49-F238E27FC236}">
                      <a16:creationId xmlns:a16="http://schemas.microsoft.com/office/drawing/2014/main" id="{1393B24F-ACC9-4215-B5BA-901609F6BF8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744072" y="1448780"/>
                  <a:ext cx="1584176" cy="559986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接连接符 20">
                  <a:extLst>
                    <a:ext uri="{FF2B5EF4-FFF2-40B4-BE49-F238E27FC236}">
                      <a16:creationId xmlns:a16="http://schemas.microsoft.com/office/drawing/2014/main" id="{7DDCD59F-1844-4DBC-B629-87E999A72EC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888088" y="1510273"/>
                  <a:ext cx="1584176" cy="559986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" name="菱形 7">
                <a:extLst>
                  <a:ext uri="{FF2B5EF4-FFF2-40B4-BE49-F238E27FC236}">
                    <a16:creationId xmlns:a16="http://schemas.microsoft.com/office/drawing/2014/main" id="{6FF69DBA-1A53-4885-924B-53EC6911E871}"/>
                  </a:ext>
                </a:extLst>
              </p:cNvPr>
              <p:cNvSpPr/>
              <p:nvPr/>
            </p:nvSpPr>
            <p:spPr>
              <a:xfrm>
                <a:off x="2279576" y="2276872"/>
                <a:ext cx="3312368" cy="1152128"/>
              </a:xfrm>
              <a:prstGeom prst="diamon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</p:grpSp>
        <p:sp>
          <p:nvSpPr>
            <p:cNvPr id="61" name="文本框 60">
              <a:extLst>
                <a:ext uri="{FF2B5EF4-FFF2-40B4-BE49-F238E27FC236}">
                  <a16:creationId xmlns:a16="http://schemas.microsoft.com/office/drawing/2014/main" id="{CE7EA62E-8E1D-4730-9DCB-45EC924F32B2}"/>
                </a:ext>
              </a:extLst>
            </p:cNvPr>
            <p:cNvSpPr txBox="1"/>
            <p:nvPr/>
          </p:nvSpPr>
          <p:spPr>
            <a:xfrm>
              <a:off x="1105207" y="2454804"/>
              <a:ext cx="17806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/>
                <a:t>Insulation layer</a:t>
              </a:r>
              <a:endParaRPr lang="zh-CN" altLang="en-US" sz="2000" dirty="0"/>
            </a:p>
          </p:txBody>
        </p:sp>
        <p:sp>
          <p:nvSpPr>
            <p:cNvPr id="62" name="文本框 61">
              <a:extLst>
                <a:ext uri="{FF2B5EF4-FFF2-40B4-BE49-F238E27FC236}">
                  <a16:creationId xmlns:a16="http://schemas.microsoft.com/office/drawing/2014/main" id="{D27A436E-6D34-41CB-A3BC-792FBCC39D20}"/>
                </a:ext>
              </a:extLst>
            </p:cNvPr>
            <p:cNvSpPr txBox="1"/>
            <p:nvPr/>
          </p:nvSpPr>
          <p:spPr>
            <a:xfrm>
              <a:off x="1098661" y="2690021"/>
              <a:ext cx="12039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/>
                <a:t>X readout</a:t>
              </a:r>
              <a:endParaRPr lang="zh-CN" altLang="en-US" sz="2000" dirty="0"/>
            </a:p>
          </p:txBody>
        </p:sp>
        <p:sp>
          <p:nvSpPr>
            <p:cNvPr id="63" name="文本框 62">
              <a:extLst>
                <a:ext uri="{FF2B5EF4-FFF2-40B4-BE49-F238E27FC236}">
                  <a16:creationId xmlns:a16="http://schemas.microsoft.com/office/drawing/2014/main" id="{53194FE4-3169-4EDC-B899-D4FF0DB7F99B}"/>
                </a:ext>
              </a:extLst>
            </p:cNvPr>
            <p:cNvSpPr txBox="1"/>
            <p:nvPr/>
          </p:nvSpPr>
          <p:spPr>
            <a:xfrm>
              <a:off x="1097190" y="2967813"/>
              <a:ext cx="9909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 err="1"/>
                <a:t>RPC_up</a:t>
              </a:r>
              <a:endParaRPr lang="zh-CN" altLang="en-US" sz="2000" dirty="0"/>
            </a:p>
          </p:txBody>
        </p:sp>
        <p:sp>
          <p:nvSpPr>
            <p:cNvPr id="64" name="文本框 63">
              <a:extLst>
                <a:ext uri="{FF2B5EF4-FFF2-40B4-BE49-F238E27FC236}">
                  <a16:creationId xmlns:a16="http://schemas.microsoft.com/office/drawing/2014/main" id="{1C014E85-F1CD-44AC-838E-A9999B11D00A}"/>
                </a:ext>
              </a:extLst>
            </p:cNvPr>
            <p:cNvSpPr txBox="1"/>
            <p:nvPr/>
          </p:nvSpPr>
          <p:spPr>
            <a:xfrm>
              <a:off x="1102929" y="3212867"/>
              <a:ext cx="12850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/>
                <a:t>Grounding</a:t>
              </a:r>
              <a:endParaRPr lang="zh-CN" altLang="en-US" sz="2000" dirty="0"/>
            </a:p>
          </p:txBody>
        </p:sp>
        <p:sp>
          <p:nvSpPr>
            <p:cNvPr id="65" name="文本框 64">
              <a:extLst>
                <a:ext uri="{FF2B5EF4-FFF2-40B4-BE49-F238E27FC236}">
                  <a16:creationId xmlns:a16="http://schemas.microsoft.com/office/drawing/2014/main" id="{1817765E-3B75-4033-A3B1-0B6CEB178DCD}"/>
                </a:ext>
              </a:extLst>
            </p:cNvPr>
            <p:cNvSpPr txBox="1"/>
            <p:nvPr/>
          </p:nvSpPr>
          <p:spPr>
            <a:xfrm>
              <a:off x="1102097" y="3448084"/>
              <a:ext cx="13073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 err="1"/>
                <a:t>RPC_down</a:t>
              </a:r>
              <a:endParaRPr lang="zh-CN" altLang="en-US" sz="2000" dirty="0"/>
            </a:p>
          </p:txBody>
        </p:sp>
        <p:sp>
          <p:nvSpPr>
            <p:cNvPr id="66" name="文本框 65">
              <a:extLst>
                <a:ext uri="{FF2B5EF4-FFF2-40B4-BE49-F238E27FC236}">
                  <a16:creationId xmlns:a16="http://schemas.microsoft.com/office/drawing/2014/main" id="{DA3D50D9-2486-4664-8AD1-5E93E2C34D56}"/>
                </a:ext>
              </a:extLst>
            </p:cNvPr>
            <p:cNvSpPr txBox="1"/>
            <p:nvPr/>
          </p:nvSpPr>
          <p:spPr>
            <a:xfrm>
              <a:off x="1087732" y="3743689"/>
              <a:ext cx="11959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/>
                <a:t>Y readout</a:t>
              </a:r>
              <a:endParaRPr lang="zh-CN" altLang="en-US" sz="2000" dirty="0"/>
            </a:p>
          </p:txBody>
        </p:sp>
        <p:sp>
          <p:nvSpPr>
            <p:cNvPr id="67" name="文本框 66">
              <a:extLst>
                <a:ext uri="{FF2B5EF4-FFF2-40B4-BE49-F238E27FC236}">
                  <a16:creationId xmlns:a16="http://schemas.microsoft.com/office/drawing/2014/main" id="{A8D999FC-248E-4094-A148-03F325EC1008}"/>
                </a:ext>
              </a:extLst>
            </p:cNvPr>
            <p:cNvSpPr txBox="1"/>
            <p:nvPr/>
          </p:nvSpPr>
          <p:spPr>
            <a:xfrm>
              <a:off x="1091105" y="3988743"/>
              <a:ext cx="17806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/>
                <a:t>Insulation layer</a:t>
              </a:r>
              <a:endParaRPr lang="zh-CN" altLang="en-US" sz="2000" dirty="0"/>
            </a:p>
          </p:txBody>
        </p:sp>
      </p:grpSp>
      <p:sp>
        <p:nvSpPr>
          <p:cNvPr id="2" name="矩形 1"/>
          <p:cNvSpPr/>
          <p:nvPr/>
        </p:nvSpPr>
        <p:spPr>
          <a:xfrm>
            <a:off x="617546" y="1640227"/>
            <a:ext cx="422602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</a:rPr>
              <a:t>Limitations: </a:t>
            </a:r>
          </a:p>
          <a:p>
            <a:r>
              <a:rPr lang="en-US" altLang="zh-CN" sz="2000" dirty="0" smtClean="0">
                <a:solidFill>
                  <a:srgbClr val="FF0000"/>
                </a:solidFill>
              </a:rPr>
              <a:t>Bakelite </a:t>
            </a:r>
            <a:r>
              <a:rPr lang="en-US" altLang="zh-CN" sz="2000" dirty="0">
                <a:solidFill>
                  <a:srgbClr val="FF0000"/>
                </a:solidFill>
              </a:rPr>
              <a:t>plate </a:t>
            </a:r>
            <a:r>
              <a:rPr lang="en-US" altLang="zh-CN" sz="2000" dirty="0" smtClean="0">
                <a:solidFill>
                  <a:srgbClr val="FF0000"/>
                </a:solidFill>
              </a:rPr>
              <a:t>size: </a:t>
            </a:r>
            <a:r>
              <a:rPr lang="en-US" altLang="zh-CN" sz="2000" dirty="0">
                <a:solidFill>
                  <a:srgbClr val="FF0000"/>
                </a:solidFill>
              </a:rPr>
              <a:t>2.4m*1.2m</a:t>
            </a:r>
            <a:r>
              <a:rPr lang="en-US" altLang="zh-CN" sz="2000" dirty="0" smtClean="0">
                <a:solidFill>
                  <a:srgbClr val="FF0000"/>
                </a:solidFill>
              </a:rPr>
              <a:t>!</a:t>
            </a:r>
          </a:p>
          <a:p>
            <a:r>
              <a:rPr lang="en-US" altLang="zh-CN" sz="2000" dirty="0" smtClean="0">
                <a:solidFill>
                  <a:srgbClr val="FF0000"/>
                </a:solidFill>
              </a:rPr>
              <a:t>Strip length: &lt;6m; Module length: &lt;6m</a:t>
            </a:r>
            <a:endParaRPr lang="en-US" altLang="zh-CN" sz="2000" dirty="0">
              <a:solidFill>
                <a:srgbClr val="FF0000"/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487363" y="207409"/>
            <a:ext cx="556482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500" dirty="0" smtClean="0"/>
              <a:t>Module(box) design</a:t>
            </a:r>
            <a:endParaRPr lang="en-US" altLang="zh-CN" sz="2500" dirty="0"/>
          </a:p>
        </p:txBody>
      </p:sp>
      <p:sp>
        <p:nvSpPr>
          <p:cNvPr id="3" name="矩形 2"/>
          <p:cNvSpPr/>
          <p:nvPr/>
        </p:nvSpPr>
        <p:spPr>
          <a:xfrm>
            <a:off x="617546" y="790286"/>
            <a:ext cx="27369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/>
              <a:t>2-D readouts (X&amp;Y, </a:t>
            </a:r>
            <a:r>
              <a:rPr lang="en-US" altLang="zh-CN" sz="2000" dirty="0" err="1" smtClean="0"/>
              <a:t>Z&amp;φ</a:t>
            </a:r>
            <a:r>
              <a:rPr lang="en-US" altLang="zh-CN" sz="2000" dirty="0" smtClean="0"/>
              <a:t>)</a:t>
            </a:r>
          </a:p>
          <a:p>
            <a:r>
              <a:rPr lang="en-US" altLang="zh-CN" sz="2000" dirty="0" smtClean="0"/>
              <a:t>Two layers of bare RPCs</a:t>
            </a:r>
            <a:endParaRPr lang="zh-CN" altLang="en-US" sz="20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500" y="3202034"/>
            <a:ext cx="3419475" cy="2419350"/>
          </a:xfrm>
          <a:prstGeom prst="rect">
            <a:avLst/>
          </a:prstGeom>
        </p:spPr>
      </p:pic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189909"/>
              </p:ext>
            </p:extLst>
          </p:nvPr>
        </p:nvGraphicFramePr>
        <p:xfrm>
          <a:off x="10155015" y="4052702"/>
          <a:ext cx="1574800" cy="10858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198056996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792713324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Layer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W_RPC/mm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6037182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1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1940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5658669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 dirty="0">
                          <a:effectLst/>
                        </a:rPr>
                        <a:t>2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2070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3507675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3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 dirty="0">
                          <a:effectLst/>
                        </a:rPr>
                        <a:t>2200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61705979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4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 dirty="0">
                          <a:effectLst/>
                        </a:rPr>
                        <a:t>2310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9389070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5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 dirty="0">
                          <a:effectLst/>
                        </a:rPr>
                        <a:t>2420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6253928"/>
                  </a:ext>
                </a:extLst>
              </a:tr>
            </a:tbl>
          </a:graphicData>
        </a:graphic>
      </p:graphicFrame>
      <p:grpSp>
        <p:nvGrpSpPr>
          <p:cNvPr id="33" name="组合 32"/>
          <p:cNvGrpSpPr/>
          <p:nvPr/>
        </p:nvGrpSpPr>
        <p:grpSpPr>
          <a:xfrm>
            <a:off x="6900386" y="1484054"/>
            <a:ext cx="4837069" cy="996292"/>
            <a:chOff x="7011132" y="119562"/>
            <a:chExt cx="4837069" cy="996292"/>
          </a:xfrm>
        </p:grpSpPr>
        <p:sp>
          <p:nvSpPr>
            <p:cNvPr id="14" name="矩形 13"/>
            <p:cNvSpPr/>
            <p:nvPr/>
          </p:nvSpPr>
          <p:spPr>
            <a:xfrm>
              <a:off x="7016564" y="341954"/>
              <a:ext cx="4831637" cy="7739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7122687" y="341954"/>
              <a:ext cx="2599389" cy="7738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矩形 51"/>
            <p:cNvSpPr/>
            <p:nvPr/>
          </p:nvSpPr>
          <p:spPr>
            <a:xfrm>
              <a:off x="9722076" y="341954"/>
              <a:ext cx="2030807" cy="7738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5" name="直接箭头连接符 24"/>
            <p:cNvCxnSpPr/>
            <p:nvPr/>
          </p:nvCxnSpPr>
          <p:spPr>
            <a:xfrm>
              <a:off x="7011132" y="210339"/>
              <a:ext cx="4837069" cy="0"/>
            </a:xfrm>
            <a:prstGeom prst="straightConnector1">
              <a:avLst/>
            </a:prstGeom>
            <a:ln w="28575">
              <a:solidFill>
                <a:srgbClr val="0000FF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V="1">
              <a:off x="7011132" y="119562"/>
              <a:ext cx="0" cy="222392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 flipV="1">
              <a:off x="11841720" y="144190"/>
              <a:ext cx="0" cy="222392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组合 31"/>
          <p:cNvGrpSpPr/>
          <p:nvPr/>
        </p:nvGrpSpPr>
        <p:grpSpPr>
          <a:xfrm>
            <a:off x="6900386" y="2713300"/>
            <a:ext cx="4852044" cy="1030719"/>
            <a:chOff x="7016564" y="1157564"/>
            <a:chExt cx="4852044" cy="1030719"/>
          </a:xfrm>
        </p:grpSpPr>
        <p:sp>
          <p:nvSpPr>
            <p:cNvPr id="50" name="矩形 49"/>
            <p:cNvSpPr/>
            <p:nvPr/>
          </p:nvSpPr>
          <p:spPr>
            <a:xfrm>
              <a:off x="7016564" y="1414383"/>
              <a:ext cx="4831637" cy="7739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矩形 52"/>
            <p:cNvSpPr/>
            <p:nvPr/>
          </p:nvSpPr>
          <p:spPr>
            <a:xfrm>
              <a:off x="9161754" y="1408844"/>
              <a:ext cx="2599389" cy="7738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矩形 53"/>
            <p:cNvSpPr/>
            <p:nvPr/>
          </p:nvSpPr>
          <p:spPr>
            <a:xfrm>
              <a:off x="7158641" y="1408843"/>
              <a:ext cx="2030807" cy="7738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7" name="直接箭头连接符 56"/>
            <p:cNvCxnSpPr/>
            <p:nvPr/>
          </p:nvCxnSpPr>
          <p:spPr>
            <a:xfrm>
              <a:off x="7038020" y="1268760"/>
              <a:ext cx="2151428" cy="0"/>
            </a:xfrm>
            <a:prstGeom prst="straightConnector1">
              <a:avLst/>
            </a:prstGeom>
            <a:ln w="28575">
              <a:solidFill>
                <a:srgbClr val="0000FF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 flipV="1">
              <a:off x="7038020" y="1177983"/>
              <a:ext cx="0" cy="222392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 flipV="1">
              <a:off x="11868608" y="1202611"/>
              <a:ext cx="0" cy="222392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 flipV="1">
              <a:off x="9189448" y="1157564"/>
              <a:ext cx="0" cy="222392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箭头连接符 70"/>
            <p:cNvCxnSpPr/>
            <p:nvPr/>
          </p:nvCxnSpPr>
          <p:spPr>
            <a:xfrm>
              <a:off x="9189448" y="1268760"/>
              <a:ext cx="2679160" cy="0"/>
            </a:xfrm>
            <a:prstGeom prst="straightConnector1">
              <a:avLst/>
            </a:prstGeom>
            <a:ln w="28575">
              <a:solidFill>
                <a:srgbClr val="0000FF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矩形 33"/>
          <p:cNvSpPr/>
          <p:nvPr/>
        </p:nvSpPr>
        <p:spPr>
          <a:xfrm>
            <a:off x="9020031" y="1281516"/>
            <a:ext cx="476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9.6</a:t>
            </a:r>
            <a:endParaRPr lang="zh-CN" altLang="en-US" dirty="0"/>
          </a:p>
        </p:txBody>
      </p:sp>
      <p:sp>
        <p:nvSpPr>
          <p:cNvPr id="72" name="矩形 71"/>
          <p:cNvSpPr/>
          <p:nvPr/>
        </p:nvSpPr>
        <p:spPr>
          <a:xfrm>
            <a:off x="7790676" y="248855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4</a:t>
            </a:r>
            <a:endParaRPr lang="zh-CN" altLang="en-US" dirty="0"/>
          </a:p>
        </p:txBody>
      </p:sp>
      <p:sp>
        <p:nvSpPr>
          <p:cNvPr id="73" name="矩形 72"/>
          <p:cNvSpPr/>
          <p:nvPr/>
        </p:nvSpPr>
        <p:spPr>
          <a:xfrm>
            <a:off x="10101530" y="2471231"/>
            <a:ext cx="476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5.6</a:t>
            </a:r>
            <a:endParaRPr lang="zh-CN" altLang="en-US" dirty="0"/>
          </a:p>
        </p:txBody>
      </p:sp>
      <p:sp>
        <p:nvSpPr>
          <p:cNvPr id="75" name="矩形 74"/>
          <p:cNvSpPr/>
          <p:nvPr/>
        </p:nvSpPr>
        <p:spPr>
          <a:xfrm>
            <a:off x="7077983" y="5168357"/>
            <a:ext cx="478105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/>
              <a:t>4m box: 5*12=60;</a:t>
            </a:r>
          </a:p>
          <a:p>
            <a:r>
              <a:rPr lang="en-US" altLang="zh-CN" sz="2000" dirty="0" smtClean="0"/>
              <a:t>5.6m box: 5*12=60; total 120 modules in BR</a:t>
            </a:r>
          </a:p>
          <a:p>
            <a:r>
              <a:rPr lang="en-US" altLang="zh-CN" sz="2000" dirty="0" smtClean="0">
                <a:solidFill>
                  <a:srgbClr val="FF0000"/>
                </a:solidFill>
              </a:rPr>
              <a:t>Z direction strips must be double!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4713234" y="1604982"/>
            <a:ext cx="17574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Module in Barrel</a:t>
            </a:r>
            <a:endParaRPr lang="zh-CN" altLang="en-US" dirty="0"/>
          </a:p>
        </p:txBody>
      </p:sp>
      <p:grpSp>
        <p:nvGrpSpPr>
          <p:cNvPr id="78" name="组合 77"/>
          <p:cNvGrpSpPr/>
          <p:nvPr/>
        </p:nvGrpSpPr>
        <p:grpSpPr>
          <a:xfrm>
            <a:off x="6921842" y="161719"/>
            <a:ext cx="4852044" cy="1030719"/>
            <a:chOff x="7016564" y="1157564"/>
            <a:chExt cx="4852044" cy="1030719"/>
          </a:xfrm>
        </p:grpSpPr>
        <p:sp>
          <p:nvSpPr>
            <p:cNvPr id="79" name="矩形 78"/>
            <p:cNvSpPr/>
            <p:nvPr/>
          </p:nvSpPr>
          <p:spPr>
            <a:xfrm>
              <a:off x="7016564" y="1414383"/>
              <a:ext cx="4831637" cy="7739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矩形 79"/>
            <p:cNvSpPr/>
            <p:nvPr/>
          </p:nvSpPr>
          <p:spPr>
            <a:xfrm>
              <a:off x="7106664" y="1408844"/>
              <a:ext cx="4654480" cy="7738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82" name="直接箭头连接符 81"/>
            <p:cNvCxnSpPr/>
            <p:nvPr/>
          </p:nvCxnSpPr>
          <p:spPr>
            <a:xfrm>
              <a:off x="7038020" y="1268760"/>
              <a:ext cx="2151428" cy="0"/>
            </a:xfrm>
            <a:prstGeom prst="straightConnector1">
              <a:avLst/>
            </a:prstGeom>
            <a:ln w="28575">
              <a:solidFill>
                <a:srgbClr val="0000FF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 flipV="1">
              <a:off x="7038020" y="1177983"/>
              <a:ext cx="0" cy="222392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/>
            <p:cNvCxnSpPr/>
            <p:nvPr/>
          </p:nvCxnSpPr>
          <p:spPr>
            <a:xfrm flipV="1">
              <a:off x="11868608" y="1202611"/>
              <a:ext cx="0" cy="222392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/>
            <p:cNvCxnSpPr/>
            <p:nvPr/>
          </p:nvCxnSpPr>
          <p:spPr>
            <a:xfrm flipV="1">
              <a:off x="9189448" y="1157564"/>
              <a:ext cx="0" cy="222392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箭头连接符 85"/>
            <p:cNvCxnSpPr/>
            <p:nvPr/>
          </p:nvCxnSpPr>
          <p:spPr>
            <a:xfrm>
              <a:off x="9189448" y="1268760"/>
              <a:ext cx="2679160" cy="0"/>
            </a:xfrm>
            <a:prstGeom prst="straightConnector1">
              <a:avLst/>
            </a:prstGeom>
            <a:ln w="28575">
              <a:solidFill>
                <a:srgbClr val="0000FF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7" name="直接连接符 76"/>
          <p:cNvCxnSpPr/>
          <p:nvPr/>
        </p:nvCxnSpPr>
        <p:spPr>
          <a:xfrm>
            <a:off x="6943298" y="690882"/>
            <a:ext cx="4698839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连接符 88"/>
          <p:cNvCxnSpPr/>
          <p:nvPr/>
        </p:nvCxnSpPr>
        <p:spPr>
          <a:xfrm>
            <a:off x="6967583" y="795368"/>
            <a:ext cx="4698839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6967583" y="908720"/>
            <a:ext cx="4698839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组合 93"/>
          <p:cNvGrpSpPr/>
          <p:nvPr/>
        </p:nvGrpSpPr>
        <p:grpSpPr>
          <a:xfrm>
            <a:off x="7029306" y="1994998"/>
            <a:ext cx="2493187" cy="209866"/>
            <a:chOff x="7029306" y="1987026"/>
            <a:chExt cx="4723124" cy="217838"/>
          </a:xfrm>
        </p:grpSpPr>
        <p:cxnSp>
          <p:nvCxnSpPr>
            <p:cNvPr id="91" name="直接连接符 90"/>
            <p:cNvCxnSpPr/>
            <p:nvPr/>
          </p:nvCxnSpPr>
          <p:spPr>
            <a:xfrm>
              <a:off x="7029306" y="1987026"/>
              <a:ext cx="4698839" cy="0"/>
            </a:xfrm>
            <a:prstGeom prst="line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/>
            <p:cNvCxnSpPr/>
            <p:nvPr/>
          </p:nvCxnSpPr>
          <p:spPr>
            <a:xfrm>
              <a:off x="7053591" y="2091512"/>
              <a:ext cx="4698839" cy="0"/>
            </a:xfrm>
            <a:prstGeom prst="line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/>
            <p:cNvCxnSpPr/>
            <p:nvPr/>
          </p:nvCxnSpPr>
          <p:spPr>
            <a:xfrm>
              <a:off x="7053591" y="2204864"/>
              <a:ext cx="4698839" cy="0"/>
            </a:xfrm>
            <a:prstGeom prst="line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组合 94"/>
          <p:cNvGrpSpPr/>
          <p:nvPr/>
        </p:nvGrpSpPr>
        <p:grpSpPr>
          <a:xfrm>
            <a:off x="9670844" y="1994998"/>
            <a:ext cx="1901074" cy="196326"/>
            <a:chOff x="7029306" y="1987026"/>
            <a:chExt cx="4723124" cy="217838"/>
          </a:xfrm>
        </p:grpSpPr>
        <p:cxnSp>
          <p:nvCxnSpPr>
            <p:cNvPr id="96" name="直接连接符 95"/>
            <p:cNvCxnSpPr/>
            <p:nvPr/>
          </p:nvCxnSpPr>
          <p:spPr>
            <a:xfrm>
              <a:off x="7029306" y="1987026"/>
              <a:ext cx="4698839" cy="0"/>
            </a:xfrm>
            <a:prstGeom prst="line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/>
            <p:cNvCxnSpPr/>
            <p:nvPr/>
          </p:nvCxnSpPr>
          <p:spPr>
            <a:xfrm>
              <a:off x="7053591" y="2091512"/>
              <a:ext cx="4698839" cy="0"/>
            </a:xfrm>
            <a:prstGeom prst="line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>
              <a:off x="7053591" y="2204864"/>
              <a:ext cx="4698839" cy="0"/>
            </a:xfrm>
            <a:prstGeom prst="line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398009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6C8A9C39-A15F-4F70-AE20-8B14D8D4CB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14" y="3717032"/>
            <a:ext cx="1926092" cy="2355516"/>
          </a:xfrm>
          <a:prstGeom prst="rect">
            <a:avLst/>
          </a:prstGeom>
        </p:spPr>
      </p:pic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940889"/>
              </p:ext>
            </p:extLst>
          </p:nvPr>
        </p:nvGraphicFramePr>
        <p:xfrm>
          <a:off x="440114" y="6309320"/>
          <a:ext cx="2262614" cy="3619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4906">
                  <a:extLst>
                    <a:ext uri="{9D8B030D-6E8A-4147-A177-3AD203B41FA5}">
                      <a16:colId xmlns:a16="http://schemas.microsoft.com/office/drawing/2014/main" val="1156845585"/>
                    </a:ext>
                  </a:extLst>
                </a:gridCol>
                <a:gridCol w="1087708">
                  <a:extLst>
                    <a:ext uri="{9D8B030D-6E8A-4147-A177-3AD203B41FA5}">
                      <a16:colId xmlns:a16="http://schemas.microsoft.com/office/drawing/2014/main" val="459267455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Rin_eff/mm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Rout_eff/mm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5490747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 dirty="0">
                          <a:effectLst/>
                        </a:rPr>
                        <a:t>700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 dirty="0">
                          <a:effectLst/>
                        </a:rPr>
                        <a:t>6220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11853786"/>
                  </a:ext>
                </a:extLst>
              </a:tr>
            </a:tbl>
          </a:graphicData>
        </a:graphic>
      </p:graphicFrame>
      <p:grpSp>
        <p:nvGrpSpPr>
          <p:cNvPr id="10" name="组合 9"/>
          <p:cNvGrpSpPr/>
          <p:nvPr/>
        </p:nvGrpSpPr>
        <p:grpSpPr>
          <a:xfrm>
            <a:off x="2855640" y="1380811"/>
            <a:ext cx="5516832" cy="5114478"/>
            <a:chOff x="2705084" y="404664"/>
            <a:chExt cx="4038988" cy="3744416"/>
          </a:xfrm>
        </p:grpSpPr>
        <p:sp>
          <p:nvSpPr>
            <p:cNvPr id="5" name="十二边形 4"/>
            <p:cNvSpPr/>
            <p:nvPr/>
          </p:nvSpPr>
          <p:spPr>
            <a:xfrm>
              <a:off x="2705084" y="404664"/>
              <a:ext cx="4038988" cy="3744416"/>
            </a:xfrm>
            <a:prstGeom prst="dodecagon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十二边形 7"/>
            <p:cNvSpPr/>
            <p:nvPr/>
          </p:nvSpPr>
          <p:spPr>
            <a:xfrm>
              <a:off x="4292530" y="1844824"/>
              <a:ext cx="864096" cy="864096"/>
            </a:xfrm>
            <a:prstGeom prst="dodecag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矩形 8"/>
          <p:cNvSpPr/>
          <p:nvPr/>
        </p:nvSpPr>
        <p:spPr>
          <a:xfrm>
            <a:off x="508896" y="277084"/>
            <a:ext cx="253357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500" dirty="0" smtClean="0"/>
              <a:t>Module in Endcap</a:t>
            </a:r>
            <a:endParaRPr lang="zh-CN" altLang="en-US" sz="2500" dirty="0"/>
          </a:p>
        </p:txBody>
      </p:sp>
      <p:cxnSp>
        <p:nvCxnSpPr>
          <p:cNvPr id="12" name="直接箭头连接符 11"/>
          <p:cNvCxnSpPr/>
          <p:nvPr/>
        </p:nvCxnSpPr>
        <p:spPr>
          <a:xfrm>
            <a:off x="2495600" y="3938050"/>
            <a:ext cx="633670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V="1">
            <a:off x="5627942" y="784074"/>
            <a:ext cx="36010" cy="586591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组合 43"/>
          <p:cNvGrpSpPr/>
          <p:nvPr/>
        </p:nvGrpSpPr>
        <p:grpSpPr>
          <a:xfrm>
            <a:off x="3636602" y="1494161"/>
            <a:ext cx="1977455" cy="1914660"/>
            <a:chOff x="3532747" y="1494161"/>
            <a:chExt cx="2081309" cy="2001524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3541437" y="2189096"/>
              <a:ext cx="1546268" cy="130658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V="1">
              <a:off x="3532747" y="1494161"/>
              <a:ext cx="1397024" cy="6909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4929772" y="1501678"/>
              <a:ext cx="6842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5614056" y="1501678"/>
              <a:ext cx="0" cy="178217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V="1">
              <a:off x="5091938" y="3283854"/>
              <a:ext cx="333064" cy="21183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5425003" y="3286121"/>
              <a:ext cx="18905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组合 44"/>
          <p:cNvGrpSpPr/>
          <p:nvPr/>
        </p:nvGrpSpPr>
        <p:grpSpPr>
          <a:xfrm rot="16200000" flipH="1">
            <a:off x="3140125" y="1920380"/>
            <a:ext cx="1772970" cy="2197923"/>
            <a:chOff x="3663694" y="1494161"/>
            <a:chExt cx="1950362" cy="2001524"/>
          </a:xfrm>
        </p:grpSpPr>
        <p:cxnSp>
          <p:nvCxnSpPr>
            <p:cNvPr id="46" name="直接连接符 45"/>
            <p:cNvCxnSpPr/>
            <p:nvPr/>
          </p:nvCxnSpPr>
          <p:spPr>
            <a:xfrm>
              <a:off x="3663694" y="2139765"/>
              <a:ext cx="1424012" cy="135592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 flipV="1">
              <a:off x="3683726" y="1494161"/>
              <a:ext cx="1246046" cy="64560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>
              <a:off x="4929772" y="1501678"/>
              <a:ext cx="6842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5614056" y="1501678"/>
              <a:ext cx="0" cy="178217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flipV="1">
              <a:off x="5091938" y="3283854"/>
              <a:ext cx="333064" cy="21183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>
              <a:off x="5425003" y="3286121"/>
              <a:ext cx="18905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9" name="直接箭头连接符 58"/>
          <p:cNvCxnSpPr/>
          <p:nvPr/>
        </p:nvCxnSpPr>
        <p:spPr>
          <a:xfrm>
            <a:off x="4284522" y="1838237"/>
            <a:ext cx="991692" cy="1469265"/>
          </a:xfrm>
          <a:prstGeom prst="straightConnector1">
            <a:avLst/>
          </a:prstGeom>
          <a:ln w="28575">
            <a:solidFill>
              <a:srgbClr val="0000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 flipV="1">
            <a:off x="5614057" y="1278960"/>
            <a:ext cx="0" cy="22239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 flipV="1">
            <a:off x="3644858" y="1278960"/>
            <a:ext cx="0" cy="821077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箭头连接符 62"/>
          <p:cNvCxnSpPr/>
          <p:nvPr/>
        </p:nvCxnSpPr>
        <p:spPr>
          <a:xfrm>
            <a:off x="3636602" y="1380811"/>
            <a:ext cx="1977455" cy="0"/>
          </a:xfrm>
          <a:prstGeom prst="straightConnector1">
            <a:avLst/>
          </a:prstGeom>
          <a:ln w="28575">
            <a:solidFill>
              <a:srgbClr val="0000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矩形 73"/>
          <p:cNvSpPr/>
          <p:nvPr/>
        </p:nvSpPr>
        <p:spPr>
          <a:xfrm rot="3362172">
            <a:off x="4592015" y="2247028"/>
            <a:ext cx="777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5.52m</a:t>
            </a:r>
            <a:endParaRPr lang="zh-CN" altLang="en-US" dirty="0"/>
          </a:p>
        </p:txBody>
      </p:sp>
      <p:sp>
        <p:nvSpPr>
          <p:cNvPr id="82" name="矩形 81"/>
          <p:cNvSpPr/>
          <p:nvPr/>
        </p:nvSpPr>
        <p:spPr>
          <a:xfrm>
            <a:off x="4109883" y="1014258"/>
            <a:ext cx="9035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4.4m</a:t>
            </a:r>
            <a:endParaRPr lang="zh-CN" altLang="en-US" dirty="0"/>
          </a:p>
        </p:txBody>
      </p:sp>
      <p:cxnSp>
        <p:nvCxnSpPr>
          <p:cNvPr id="84" name="直接连接符 83"/>
          <p:cNvCxnSpPr/>
          <p:nvPr/>
        </p:nvCxnSpPr>
        <p:spPr>
          <a:xfrm>
            <a:off x="5670444" y="1494161"/>
            <a:ext cx="0" cy="178961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/>
        </p:nvCxnSpPr>
        <p:spPr>
          <a:xfrm flipH="1">
            <a:off x="5813143" y="1501352"/>
            <a:ext cx="504463" cy="170791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5670444" y="1494161"/>
            <a:ext cx="68276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5645947" y="3220714"/>
            <a:ext cx="167196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接连接符 102"/>
          <p:cNvCxnSpPr/>
          <p:nvPr/>
        </p:nvCxnSpPr>
        <p:spPr>
          <a:xfrm>
            <a:off x="6334571" y="1511795"/>
            <a:ext cx="1201589" cy="63927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接连接符 104"/>
          <p:cNvCxnSpPr/>
          <p:nvPr/>
        </p:nvCxnSpPr>
        <p:spPr>
          <a:xfrm flipH="1">
            <a:off x="6116427" y="2134122"/>
            <a:ext cx="1418060" cy="131086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接连接符 108"/>
          <p:cNvCxnSpPr/>
          <p:nvPr/>
        </p:nvCxnSpPr>
        <p:spPr>
          <a:xfrm>
            <a:off x="5804888" y="3202766"/>
            <a:ext cx="318032" cy="22458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接连接符 110"/>
          <p:cNvCxnSpPr/>
          <p:nvPr/>
        </p:nvCxnSpPr>
        <p:spPr>
          <a:xfrm flipH="1">
            <a:off x="6303203" y="3281146"/>
            <a:ext cx="1968680" cy="45655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接连接符 112"/>
          <p:cNvCxnSpPr/>
          <p:nvPr/>
        </p:nvCxnSpPr>
        <p:spPr>
          <a:xfrm>
            <a:off x="7521059" y="2150961"/>
            <a:ext cx="738035" cy="114031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接连接符 115"/>
          <p:cNvCxnSpPr/>
          <p:nvPr/>
        </p:nvCxnSpPr>
        <p:spPr>
          <a:xfrm>
            <a:off x="6108954" y="3437429"/>
            <a:ext cx="194249" cy="29653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接连接符 117"/>
          <p:cNvCxnSpPr/>
          <p:nvPr/>
        </p:nvCxnSpPr>
        <p:spPr>
          <a:xfrm flipH="1">
            <a:off x="6317606" y="3863536"/>
            <a:ext cx="1974602" cy="1718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接连接符 119"/>
          <p:cNvCxnSpPr/>
          <p:nvPr/>
        </p:nvCxnSpPr>
        <p:spPr>
          <a:xfrm flipH="1">
            <a:off x="6303203" y="3741979"/>
            <a:ext cx="2432" cy="16384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接连接符 121"/>
          <p:cNvCxnSpPr/>
          <p:nvPr/>
        </p:nvCxnSpPr>
        <p:spPr>
          <a:xfrm>
            <a:off x="8271065" y="3323502"/>
            <a:ext cx="818" cy="56451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矩形 124"/>
          <p:cNvSpPr/>
          <p:nvPr/>
        </p:nvSpPr>
        <p:spPr>
          <a:xfrm>
            <a:off x="1219779" y="1243792"/>
            <a:ext cx="175984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Option 1: </a:t>
            </a:r>
          </a:p>
          <a:p>
            <a:r>
              <a:rPr lang="en-US" altLang="zh-CN" dirty="0" smtClean="0"/>
              <a:t>Tow big modules</a:t>
            </a:r>
          </a:p>
          <a:p>
            <a:r>
              <a:rPr lang="en-US" altLang="zh-CN" dirty="0" smtClean="0"/>
              <a:t>in one section</a:t>
            </a:r>
          </a:p>
          <a:p>
            <a:endParaRPr lang="en-US" altLang="zh-CN" dirty="0"/>
          </a:p>
          <a:p>
            <a:r>
              <a:rPr lang="en-US" altLang="zh-CN" dirty="0" smtClean="0"/>
              <a:t>Total 5*8*2=80</a:t>
            </a:r>
            <a:endParaRPr lang="zh-CN" altLang="en-US" dirty="0"/>
          </a:p>
        </p:txBody>
      </p:sp>
      <p:sp>
        <p:nvSpPr>
          <p:cNvPr id="126" name="矩形 125"/>
          <p:cNvSpPr/>
          <p:nvPr/>
        </p:nvSpPr>
        <p:spPr>
          <a:xfrm>
            <a:off x="8486478" y="2828021"/>
            <a:ext cx="3303084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Option 2: </a:t>
            </a:r>
          </a:p>
          <a:p>
            <a:r>
              <a:rPr lang="en-US" altLang="zh-CN" dirty="0" smtClean="0"/>
              <a:t>4 modules ( two </a:t>
            </a:r>
            <a:r>
              <a:rPr lang="en-US" altLang="zh-CN" dirty="0" err="1" smtClean="0"/>
              <a:t>bigs</a:t>
            </a:r>
            <a:r>
              <a:rPr lang="en-US" altLang="zh-CN" dirty="0" smtClean="0"/>
              <a:t>, two smalls)</a:t>
            </a:r>
          </a:p>
          <a:p>
            <a:r>
              <a:rPr lang="en-US" altLang="zh-CN" dirty="0" smtClean="0"/>
              <a:t>in one section</a:t>
            </a:r>
          </a:p>
          <a:p>
            <a:endParaRPr lang="en-US" altLang="zh-CN" dirty="0"/>
          </a:p>
          <a:p>
            <a:r>
              <a:rPr lang="en-US" altLang="zh-CN" dirty="0"/>
              <a:t>Total </a:t>
            </a:r>
            <a:r>
              <a:rPr lang="en-US" altLang="zh-CN" dirty="0" smtClean="0"/>
              <a:t>5*16*2=160</a:t>
            </a:r>
            <a:endParaRPr lang="zh-CN" altLang="en-US" dirty="0"/>
          </a:p>
        </p:txBody>
      </p:sp>
      <p:sp>
        <p:nvSpPr>
          <p:cNvPr id="127" name="矩形 126"/>
          <p:cNvSpPr/>
          <p:nvPr/>
        </p:nvSpPr>
        <p:spPr>
          <a:xfrm rot="1681344">
            <a:off x="6984526" y="1195846"/>
            <a:ext cx="660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"/>
            <a:r>
              <a:rPr lang="en-US" altLang="zh-CN" dirty="0" smtClean="0"/>
              <a:t>3.2m</a:t>
            </a:r>
            <a:endParaRPr lang="en-US" altLang="zh-CN" dirty="0">
              <a:solidFill>
                <a:srgbClr val="00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cxnSp>
        <p:nvCxnSpPr>
          <p:cNvPr id="128" name="直接箭头连接符 127"/>
          <p:cNvCxnSpPr/>
          <p:nvPr/>
        </p:nvCxnSpPr>
        <p:spPr>
          <a:xfrm>
            <a:off x="6532331" y="1198924"/>
            <a:ext cx="1147845" cy="625702"/>
          </a:xfrm>
          <a:prstGeom prst="straightConnector1">
            <a:avLst/>
          </a:prstGeom>
          <a:ln w="28575">
            <a:solidFill>
              <a:srgbClr val="0000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接连接符 129"/>
          <p:cNvCxnSpPr/>
          <p:nvPr/>
        </p:nvCxnSpPr>
        <p:spPr>
          <a:xfrm flipV="1">
            <a:off x="6365545" y="1014258"/>
            <a:ext cx="234511" cy="366554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接连接符 131"/>
          <p:cNvCxnSpPr/>
          <p:nvPr/>
        </p:nvCxnSpPr>
        <p:spPr>
          <a:xfrm flipV="1">
            <a:off x="7562920" y="1681313"/>
            <a:ext cx="234511" cy="366554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矩形 132"/>
          <p:cNvSpPr/>
          <p:nvPr/>
        </p:nvSpPr>
        <p:spPr>
          <a:xfrm>
            <a:off x="8162488" y="5112263"/>
            <a:ext cx="39510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Bare RPCs are not easy to arrange for both options!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Max size of bare RPC: 2.3*1.1m^2 !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1580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E3018128-7D9A-4FF5-BC78-640DE9C11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8281" y="684463"/>
            <a:ext cx="6165431" cy="424847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87363" y="207409"/>
            <a:ext cx="556482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500" dirty="0" smtClean="0"/>
              <a:t> Bakelite or glass?</a:t>
            </a:r>
            <a:endParaRPr lang="en-US" altLang="zh-CN" sz="2500" dirty="0"/>
          </a:p>
        </p:txBody>
      </p:sp>
      <p:sp>
        <p:nvSpPr>
          <p:cNvPr id="5" name="矩形 4"/>
          <p:cNvSpPr/>
          <p:nvPr/>
        </p:nvSpPr>
        <p:spPr>
          <a:xfrm>
            <a:off x="335360" y="908720"/>
            <a:ext cx="540292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/>
              <a:t>Major factors for choosing glass:</a:t>
            </a:r>
          </a:p>
          <a:p>
            <a:pPr marL="457200" indent="-457200">
              <a:buAutoNum type="arabicPeriod"/>
            </a:pPr>
            <a:r>
              <a:rPr lang="en-US" altLang="zh-CN" sz="2000" dirty="0" smtClean="0"/>
              <a:t>Module size is too big, </a:t>
            </a:r>
            <a:r>
              <a:rPr lang="en-US" altLang="zh-CN" sz="2000" dirty="0"/>
              <a:t>B</a:t>
            </a:r>
            <a:r>
              <a:rPr lang="en-US" altLang="zh-CN" sz="2000" dirty="0" smtClean="0"/>
              <a:t>akelite bare chamber size limited in 2.3*1.1m (</a:t>
            </a:r>
            <a:r>
              <a:rPr lang="en-US" altLang="zh-CN" sz="2000" dirty="0"/>
              <a:t>B</a:t>
            </a:r>
            <a:r>
              <a:rPr lang="en-US" altLang="zh-CN" sz="2000" dirty="0" smtClean="0"/>
              <a:t>akelite plate 2.4*1.2m). Glass can be larger, 2.44*2.0m (2mm glass plate 2.44*2.0m) . </a:t>
            </a:r>
            <a:r>
              <a:rPr lang="en-US" altLang="zh-CN" sz="2000" dirty="0" smtClean="0">
                <a:solidFill>
                  <a:srgbClr val="0000FF"/>
                </a:solidFill>
              </a:rPr>
              <a:t>Two workers can handle. </a:t>
            </a:r>
          </a:p>
          <a:p>
            <a:pPr marL="457200" indent="-457200">
              <a:buAutoNum type="arabicPeriod"/>
            </a:pPr>
            <a:r>
              <a:rPr lang="en-US" altLang="zh-CN" sz="2000" dirty="0" smtClean="0">
                <a:solidFill>
                  <a:srgbClr val="FF0000"/>
                </a:solidFill>
              </a:rPr>
              <a:t>Much cheaper, float glass plate -2mm, 10.6/m^2, 21.2(double layer)/m^2 for glass RPC. So bare chamber cost should be much lower than the Bakelite one. (</a:t>
            </a:r>
            <a:r>
              <a:rPr lang="en-US" altLang="zh-CN" sz="2000" dirty="0" err="1" smtClean="0">
                <a:solidFill>
                  <a:srgbClr val="FF0000"/>
                </a:solidFill>
              </a:rPr>
              <a:t>e.g</a:t>
            </a:r>
            <a:r>
              <a:rPr lang="en-US" altLang="zh-CN" sz="2000" dirty="0" smtClean="0">
                <a:solidFill>
                  <a:srgbClr val="FF0000"/>
                </a:solidFill>
              </a:rPr>
              <a:t>, half or 1/3). </a:t>
            </a:r>
          </a:p>
          <a:p>
            <a:pPr marL="457200" indent="-457200">
              <a:buAutoNum type="arabicPeriod"/>
            </a:pPr>
            <a:r>
              <a:rPr lang="en-US" altLang="zh-CN" sz="2000" dirty="0" smtClean="0">
                <a:solidFill>
                  <a:srgbClr val="FF0000"/>
                </a:solidFill>
              </a:rPr>
              <a:t>Strength and performance improved for glass, not fragile, bulk resistivity could be controlled to  0.1~1*10^12 </a:t>
            </a:r>
            <a:r>
              <a:rPr lang="en-US" altLang="zh-CN" sz="2000" dirty="0" err="1">
                <a:solidFill>
                  <a:srgbClr val="FF0000"/>
                </a:solidFill>
              </a:rPr>
              <a:t>Ωm</a:t>
            </a:r>
            <a:r>
              <a:rPr lang="en-US" altLang="zh-CN" sz="2000" dirty="0">
                <a:solidFill>
                  <a:srgbClr val="FF0000"/>
                </a:solidFill>
              </a:rPr>
              <a:t>*cm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3" name="椭圆 2"/>
          <p:cNvSpPr/>
          <p:nvPr/>
        </p:nvSpPr>
        <p:spPr>
          <a:xfrm>
            <a:off x="10449138" y="764704"/>
            <a:ext cx="1270427" cy="3600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20036" y="5456897"/>
            <a:ext cx="1106429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200" dirty="0" smtClean="0"/>
              <a:t>For CEPC RPC, glass should be a better choice according to current survey in China.</a:t>
            </a:r>
          </a:p>
          <a:p>
            <a:r>
              <a:rPr lang="en-US" altLang="zh-CN" sz="2400" dirty="0" smtClean="0">
                <a:solidFill>
                  <a:srgbClr val="FF0000"/>
                </a:solidFill>
              </a:rPr>
              <a:t>But glass </a:t>
            </a:r>
            <a:r>
              <a:rPr lang="en-US" altLang="zh-CN" sz="2400" dirty="0">
                <a:solidFill>
                  <a:srgbClr val="FF0000"/>
                </a:solidFill>
              </a:rPr>
              <a:t>RPC option needs some </a:t>
            </a:r>
            <a:r>
              <a:rPr lang="en-US" altLang="zh-CN" sz="2400" dirty="0" smtClean="0">
                <a:solidFill>
                  <a:srgbClr val="FF0000"/>
                </a:solidFill>
              </a:rPr>
              <a:t>R&amp;Ds, rate capability and aging are the main issues. 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9959324" y="5079993"/>
            <a:ext cx="979627" cy="369332"/>
          </a:xfrm>
          <a:prstGeom prst="rect">
            <a:avLst/>
          </a:prstGeom>
          <a:ln w="28575">
            <a:noFill/>
          </a:ln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Old data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12" name="直接箭头连接符 11"/>
          <p:cNvCxnSpPr>
            <a:stCxn id="7" idx="0"/>
          </p:cNvCxnSpPr>
          <p:nvPr/>
        </p:nvCxnSpPr>
        <p:spPr>
          <a:xfrm flipV="1">
            <a:off x="10449138" y="4365105"/>
            <a:ext cx="471398" cy="71488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6124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87363" y="207409"/>
            <a:ext cx="556482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500" dirty="0" smtClean="0"/>
              <a:t> Gas mixture and volume: </a:t>
            </a:r>
            <a:endParaRPr lang="en-US" altLang="zh-CN" sz="2500" dirty="0"/>
          </a:p>
        </p:txBody>
      </p:sp>
      <p:sp>
        <p:nvSpPr>
          <p:cNvPr id="5" name="矩形 4"/>
          <p:cNvSpPr/>
          <p:nvPr/>
        </p:nvSpPr>
        <p:spPr>
          <a:xfrm>
            <a:off x="623392" y="1268760"/>
            <a:ext cx="10513168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dirty="0" smtClean="0"/>
              <a:t>Avalanche mode:  </a:t>
            </a:r>
          </a:p>
          <a:p>
            <a:r>
              <a:rPr lang="en-US" altLang="zh-CN" sz="2500" dirty="0" smtClean="0"/>
              <a:t>	Ar:R134a:ISO-B: SF6 =63.5:30:4:0.5</a:t>
            </a:r>
          </a:p>
          <a:p>
            <a:r>
              <a:rPr lang="en-US" altLang="zh-CN" sz="2500" dirty="0"/>
              <a:t> </a:t>
            </a:r>
            <a:r>
              <a:rPr lang="en-US" altLang="zh-CN" sz="2500" dirty="0" smtClean="0"/>
              <a:t>                  or optimized options: </a:t>
            </a:r>
            <a:r>
              <a:rPr lang="en-US" altLang="zh-CN" sz="2500" dirty="0"/>
              <a:t>Ar:R134a:ISO-B: SF6 </a:t>
            </a:r>
            <a:r>
              <a:rPr lang="en-US" altLang="zh-CN" sz="2500" dirty="0" smtClean="0"/>
              <a:t>= </a:t>
            </a:r>
            <a:r>
              <a:rPr lang="en-US" altLang="zh-CN" sz="2500" dirty="0" smtClean="0">
                <a:solidFill>
                  <a:srgbClr val="FF0000"/>
                </a:solidFill>
              </a:rPr>
              <a:t>68</a:t>
            </a:r>
            <a:r>
              <a:rPr lang="en-US" altLang="zh-CN" sz="2500" dirty="0" smtClean="0"/>
              <a:t> : 28 : </a:t>
            </a:r>
            <a:r>
              <a:rPr lang="en-US" altLang="zh-CN" sz="2500" dirty="0" smtClean="0">
                <a:solidFill>
                  <a:srgbClr val="FF0000"/>
                </a:solidFill>
              </a:rPr>
              <a:t>3.2 : 0.8</a:t>
            </a:r>
            <a:r>
              <a:rPr lang="en-US" altLang="zh-CN" sz="2500" dirty="0" smtClean="0"/>
              <a:t>?</a:t>
            </a:r>
          </a:p>
          <a:p>
            <a:r>
              <a:rPr lang="en-US" altLang="zh-CN" sz="2500" dirty="0" smtClean="0"/>
              <a:t>Streamer mode</a:t>
            </a:r>
            <a:r>
              <a:rPr lang="en-US" altLang="zh-CN" sz="2500" dirty="0"/>
              <a:t>:  </a:t>
            </a:r>
          </a:p>
          <a:p>
            <a:r>
              <a:rPr lang="en-US" altLang="zh-CN" sz="2500" dirty="0" smtClean="0"/>
              <a:t> 	C2H2F4:ISO-B</a:t>
            </a:r>
            <a:r>
              <a:rPr lang="en-US" altLang="zh-CN" sz="2500" dirty="0"/>
              <a:t>: SF6 </a:t>
            </a:r>
            <a:r>
              <a:rPr lang="en-US" altLang="zh-CN" sz="2500" dirty="0" smtClean="0"/>
              <a:t>= 84.5 : 15 : 0.5</a:t>
            </a:r>
          </a:p>
          <a:p>
            <a:r>
              <a:rPr lang="en-US" altLang="zh-CN" sz="2500" dirty="0"/>
              <a:t>	 </a:t>
            </a:r>
            <a:r>
              <a:rPr lang="en-US" altLang="zh-CN" sz="2500" dirty="0" smtClean="0"/>
              <a:t>     </a:t>
            </a:r>
            <a:r>
              <a:rPr lang="en-US" altLang="zh-CN" sz="2500" dirty="0"/>
              <a:t>or optimized </a:t>
            </a:r>
            <a:r>
              <a:rPr lang="en-US" altLang="zh-CN" sz="2500" dirty="0" smtClean="0"/>
              <a:t>options:</a:t>
            </a:r>
            <a:r>
              <a:rPr lang="en-US" altLang="zh-CN" sz="2500" dirty="0"/>
              <a:t> </a:t>
            </a:r>
            <a:r>
              <a:rPr lang="en-US" altLang="zh-CN" sz="2500" dirty="0" smtClean="0"/>
              <a:t>Ar:C2H2F4:ISO-B</a:t>
            </a:r>
            <a:r>
              <a:rPr lang="en-US" altLang="zh-CN" sz="2500" dirty="0"/>
              <a:t>: SF6 = </a:t>
            </a:r>
            <a:r>
              <a:rPr lang="en-US" altLang="zh-CN" sz="2500" dirty="0" smtClean="0">
                <a:solidFill>
                  <a:srgbClr val="FF0000"/>
                </a:solidFill>
              </a:rPr>
              <a:t>34.2</a:t>
            </a:r>
            <a:r>
              <a:rPr lang="en-US" altLang="zh-CN" sz="2500" dirty="0" smtClean="0"/>
              <a:t>: 50: 15 </a:t>
            </a:r>
            <a:r>
              <a:rPr lang="en-US" altLang="zh-CN" sz="2500" dirty="0"/>
              <a:t>: </a:t>
            </a:r>
            <a:r>
              <a:rPr lang="en-US" altLang="zh-CN" sz="2500" dirty="0" smtClean="0">
                <a:solidFill>
                  <a:srgbClr val="FF0000"/>
                </a:solidFill>
              </a:rPr>
              <a:t>0.8</a:t>
            </a:r>
            <a:r>
              <a:rPr lang="en-US" altLang="zh-CN" sz="2500" dirty="0" smtClean="0"/>
              <a:t>? </a:t>
            </a:r>
          </a:p>
          <a:p>
            <a:r>
              <a:rPr lang="en-US" altLang="zh-CN" sz="2500" dirty="0"/>
              <a:t> </a:t>
            </a:r>
            <a:r>
              <a:rPr lang="en-US" altLang="zh-CN" sz="2500" dirty="0" smtClean="0"/>
              <a:t>                 </a:t>
            </a:r>
            <a:endParaRPr lang="en-US" altLang="zh-CN" sz="2500" dirty="0"/>
          </a:p>
        </p:txBody>
      </p:sp>
      <p:sp>
        <p:nvSpPr>
          <p:cNvPr id="6" name="矩形 5"/>
          <p:cNvSpPr/>
          <p:nvPr/>
        </p:nvSpPr>
        <p:spPr>
          <a:xfrm>
            <a:off x="623392" y="4437112"/>
            <a:ext cx="101531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dirty="0" smtClean="0"/>
              <a:t>Gas volume:  5080m^2 * 0.002m = 10.2 m^3.  </a:t>
            </a:r>
          </a:p>
          <a:p>
            <a:r>
              <a:rPr lang="en-US" altLang="zh-CN" sz="2500" dirty="0" smtClean="0">
                <a:solidFill>
                  <a:srgbClr val="FF0000"/>
                </a:solidFill>
              </a:rPr>
              <a:t>Thin gap 1mm could be considered, then gas volume: 5.1m^3 for all,</a:t>
            </a:r>
          </a:p>
          <a:p>
            <a:r>
              <a:rPr lang="en-US" altLang="zh-CN" sz="2500" dirty="0" smtClean="0"/>
              <a:t> </a:t>
            </a:r>
          </a:p>
          <a:p>
            <a:r>
              <a:rPr lang="en-US" altLang="zh-CN" sz="2500" dirty="0" smtClean="0"/>
              <a:t>Float rate(1 volume/day): 2-mm gap, 7L/min; 1-mm gap, 3.5L/min; </a:t>
            </a:r>
          </a:p>
        </p:txBody>
      </p:sp>
    </p:spTree>
    <p:extLst>
      <p:ext uri="{BB962C8B-B14F-4D97-AF65-F5344CB8AC3E}">
        <p14:creationId xmlns:p14="http://schemas.microsoft.com/office/powerpoint/2010/main" val="28920067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271E35F6-7EE5-4992-95BA-EBA26643C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3170" y="929069"/>
            <a:ext cx="4355938" cy="2880320"/>
          </a:xfrm>
          <a:prstGeom prst="rect">
            <a:avLst/>
          </a:prstGeom>
        </p:spPr>
      </p:pic>
      <p:sp>
        <p:nvSpPr>
          <p:cNvPr id="9" name="标题 8">
            <a:extLst>
              <a:ext uri="{FF2B5EF4-FFF2-40B4-BE49-F238E27FC236}">
                <a16:creationId xmlns:a16="http://schemas.microsoft.com/office/drawing/2014/main" id="{D1CAC0B9-5562-4AA9-A2A1-2867ACEAE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78098"/>
          </a:xfrm>
        </p:spPr>
        <p:txBody>
          <a:bodyPr/>
          <a:lstStyle/>
          <a:p>
            <a:r>
              <a:rPr lang="en-US" altLang="zh-CN" dirty="0"/>
              <a:t>MUC Readout channel estimation</a:t>
            </a:r>
            <a:endParaRPr lang="zh-CN" altLang="en-US" dirty="0"/>
          </a:p>
        </p:txBody>
      </p:sp>
      <p:sp>
        <p:nvSpPr>
          <p:cNvPr id="10" name="内容占位符 9">
            <a:extLst>
              <a:ext uri="{FF2B5EF4-FFF2-40B4-BE49-F238E27FC236}">
                <a16:creationId xmlns:a16="http://schemas.microsoft.com/office/drawing/2014/main" id="{1044FE42-1D70-4987-8015-BF888D268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892" y="929069"/>
            <a:ext cx="8824784" cy="3456384"/>
          </a:xfrm>
        </p:spPr>
        <p:txBody>
          <a:bodyPr>
            <a:normAutofit/>
          </a:bodyPr>
          <a:lstStyle/>
          <a:p>
            <a:r>
              <a:rPr lang="en-US" altLang="zh-CN" sz="2000" dirty="0"/>
              <a:t>Spatial resolution: σ=10mm</a:t>
            </a:r>
          </a:p>
          <a:p>
            <a:r>
              <a:rPr lang="en-US" altLang="zh-CN" sz="2000" dirty="0"/>
              <a:t>Strip width: W=sqrt(12)* σ=35mm</a:t>
            </a:r>
          </a:p>
          <a:p>
            <a:r>
              <a:rPr lang="en-US" altLang="zh-CN" sz="2000" dirty="0" smtClean="0"/>
              <a:t>FEE Scheme from USTC: </a:t>
            </a:r>
            <a:endParaRPr lang="en-US" altLang="zh-CN" sz="2000" dirty="0"/>
          </a:p>
          <a:p>
            <a:pPr marL="0" indent="0">
              <a:buNone/>
            </a:pPr>
            <a:r>
              <a:rPr lang="en-US" altLang="zh-CN" sz="2000" dirty="0"/>
              <a:t>      A: discrete component, stream mode, </a:t>
            </a:r>
            <a:r>
              <a:rPr lang="en-US" altLang="zh-CN" sz="2000" dirty="0" smtClean="0">
                <a:solidFill>
                  <a:srgbClr val="0000FF"/>
                </a:solidFill>
              </a:rPr>
              <a:t>~200RMB/</a:t>
            </a:r>
            <a:r>
              <a:rPr lang="en-US" altLang="zh-CN" sz="2000" dirty="0" err="1" smtClean="0">
                <a:solidFill>
                  <a:srgbClr val="0000FF"/>
                </a:solidFill>
              </a:rPr>
              <a:t>ch</a:t>
            </a:r>
            <a:endParaRPr lang="en-US" altLang="zh-CN" sz="200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altLang="zh-CN" sz="2000" dirty="0"/>
              <a:t>      B: ASIC(8ch/chip), avalanche </a:t>
            </a:r>
            <a:r>
              <a:rPr lang="en-US" altLang="zh-CN" sz="2000" dirty="0" smtClean="0"/>
              <a:t>mode (</a:t>
            </a:r>
            <a:r>
              <a:rPr lang="zh-CN" altLang="en-US" sz="2000" dirty="0"/>
              <a:t>Atlas PRC </a:t>
            </a:r>
            <a:r>
              <a:rPr lang="zh-CN" altLang="en-US" sz="2000" dirty="0" smtClean="0"/>
              <a:t>PhaseII</a:t>
            </a:r>
            <a:r>
              <a:rPr lang="en-US" altLang="zh-CN" sz="2000" dirty="0" smtClean="0"/>
              <a:t>)</a:t>
            </a:r>
          </a:p>
          <a:p>
            <a:pPr marL="0" indent="0">
              <a:buNone/>
            </a:pPr>
            <a:r>
              <a:rPr lang="en-US" altLang="zh-CN" sz="2000" dirty="0"/>
              <a:t> </a:t>
            </a:r>
            <a:r>
              <a:rPr lang="en-US" altLang="zh-CN" sz="2000" dirty="0" smtClean="0"/>
              <a:t>          B.1 FEE: 50/</a:t>
            </a:r>
            <a:r>
              <a:rPr lang="en-US" altLang="zh-CN" sz="2000" dirty="0" err="1" smtClean="0"/>
              <a:t>ch</a:t>
            </a:r>
            <a:r>
              <a:rPr lang="en-US" altLang="zh-CN" sz="2000" dirty="0" smtClean="0"/>
              <a:t>; </a:t>
            </a:r>
            <a:r>
              <a:rPr lang="en-US" altLang="zh-CN" sz="2000" dirty="0" smtClean="0">
                <a:solidFill>
                  <a:srgbClr val="FF0000"/>
                </a:solidFill>
              </a:rPr>
              <a:t>100/</a:t>
            </a:r>
            <a:r>
              <a:rPr lang="en-US" altLang="zh-CN" sz="2000" dirty="0" err="1" smtClean="0">
                <a:solidFill>
                  <a:srgbClr val="FF0000"/>
                </a:solidFill>
              </a:rPr>
              <a:t>ch</a:t>
            </a:r>
            <a:r>
              <a:rPr lang="en-US" altLang="zh-CN" sz="2000" dirty="0" smtClean="0">
                <a:solidFill>
                  <a:srgbClr val="FF0000"/>
                </a:solidFill>
              </a:rPr>
              <a:t> (reply today)</a:t>
            </a:r>
            <a:endParaRPr lang="en-US" altLang="zh-CN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CN" sz="2000" dirty="0"/>
              <a:t> </a:t>
            </a:r>
            <a:r>
              <a:rPr lang="en-US" altLang="zh-CN" sz="2000" dirty="0" smtClean="0"/>
              <a:t>          B.2 ASIC(8ch/chip), purchase from ROMA II University (import issue)</a:t>
            </a:r>
          </a:p>
          <a:p>
            <a:pPr marL="0" indent="0">
              <a:buNone/>
            </a:pPr>
            <a:r>
              <a:rPr lang="en-US" altLang="zh-CN" sz="2000" dirty="0"/>
              <a:t> </a:t>
            </a:r>
            <a:r>
              <a:rPr lang="en-US" altLang="zh-CN" sz="2000" dirty="0" smtClean="0"/>
              <a:t>                 or self-developed, &lt;2M in total (R&amp;D cost not included). </a:t>
            </a:r>
          </a:p>
          <a:p>
            <a:pPr marL="0" indent="0">
              <a:buNone/>
            </a:pPr>
            <a:r>
              <a:rPr lang="en-US" altLang="zh-CN" sz="2000" dirty="0" smtClean="0"/>
              <a:t>           B.3 Cables, power, trigger module, etc., 1.0M.  (DAQ 2.0M not included)</a:t>
            </a:r>
            <a:endParaRPr lang="zh-CN" altLang="en-US" sz="2000" dirty="0"/>
          </a:p>
        </p:txBody>
      </p:sp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883112B2-B31B-4338-97A1-0C796CD5EA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909249"/>
              </p:ext>
            </p:extLst>
          </p:nvPr>
        </p:nvGraphicFramePr>
        <p:xfrm>
          <a:off x="1523492" y="4365104"/>
          <a:ext cx="9145016" cy="23379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86384">
                  <a:extLst>
                    <a:ext uri="{9D8B030D-6E8A-4147-A177-3AD203B41FA5}">
                      <a16:colId xmlns:a16="http://schemas.microsoft.com/office/drawing/2014/main" val="432289700"/>
                    </a:ext>
                  </a:extLst>
                </a:gridCol>
                <a:gridCol w="1394263">
                  <a:extLst>
                    <a:ext uri="{9D8B030D-6E8A-4147-A177-3AD203B41FA5}">
                      <a16:colId xmlns:a16="http://schemas.microsoft.com/office/drawing/2014/main" val="1878881664"/>
                    </a:ext>
                  </a:extLst>
                </a:gridCol>
                <a:gridCol w="1461843">
                  <a:extLst>
                    <a:ext uri="{9D8B030D-6E8A-4147-A177-3AD203B41FA5}">
                      <a16:colId xmlns:a16="http://schemas.microsoft.com/office/drawing/2014/main" val="3565324386"/>
                    </a:ext>
                  </a:extLst>
                </a:gridCol>
                <a:gridCol w="1274863">
                  <a:extLst>
                    <a:ext uri="{9D8B030D-6E8A-4147-A177-3AD203B41FA5}">
                      <a16:colId xmlns:a16="http://schemas.microsoft.com/office/drawing/2014/main" val="2809006736"/>
                    </a:ext>
                  </a:extLst>
                </a:gridCol>
                <a:gridCol w="1543487">
                  <a:extLst>
                    <a:ext uri="{9D8B030D-6E8A-4147-A177-3AD203B41FA5}">
                      <a16:colId xmlns:a16="http://schemas.microsoft.com/office/drawing/2014/main" val="4093704295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851997881"/>
                    </a:ext>
                  </a:extLst>
                </a:gridCol>
              </a:tblGrid>
              <a:tr h="333991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Strip width/mm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u="none" strike="noStrike" dirty="0">
                          <a:effectLst/>
                        </a:rPr>
                        <a:t>30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u="none" strike="noStrike" dirty="0">
                          <a:effectLst/>
                        </a:rPr>
                        <a:t>35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u="none" strike="noStrike">
                          <a:effectLst/>
                        </a:rPr>
                        <a:t>40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u="none" strike="noStrike">
                          <a:effectLst/>
                        </a:rPr>
                        <a:t>45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u="none" strike="noStrike">
                          <a:effectLst/>
                        </a:rPr>
                        <a:t>50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22145237"/>
                  </a:ext>
                </a:extLst>
              </a:tr>
              <a:tr h="33399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Total BR (</a:t>
                      </a:r>
                      <a:r>
                        <a:rPr lang="en-US" sz="1800" u="none" strike="noStrike" dirty="0" err="1">
                          <a:effectLst/>
                        </a:rPr>
                        <a:t>ch</a:t>
                      </a:r>
                      <a:r>
                        <a:rPr lang="en-US" sz="1800" u="none" strike="noStrike" dirty="0">
                          <a:effectLst/>
                        </a:rPr>
                        <a:t>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u="none" strike="noStrike" dirty="0">
                          <a:effectLst/>
                        </a:rPr>
                        <a:t>27526 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u="none" strike="noStrike" dirty="0">
                          <a:effectLst/>
                        </a:rPr>
                        <a:t>23817 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u="none" strike="noStrike">
                          <a:effectLst/>
                        </a:rPr>
                        <a:t>21065 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u="none" strike="noStrike" dirty="0">
                          <a:effectLst/>
                        </a:rPr>
                        <a:t>18951 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u="none" strike="noStrike">
                          <a:effectLst/>
                        </a:rPr>
                        <a:t>17284 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68056459"/>
                  </a:ext>
                </a:extLst>
              </a:tr>
              <a:tr h="33399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Total EC (</a:t>
                      </a:r>
                      <a:r>
                        <a:rPr lang="en-US" sz="1800" u="none" strike="noStrike" dirty="0" err="1">
                          <a:effectLst/>
                        </a:rPr>
                        <a:t>ch</a:t>
                      </a:r>
                      <a:r>
                        <a:rPr lang="en-US" sz="1800" u="none" strike="noStrike" dirty="0">
                          <a:effectLst/>
                        </a:rPr>
                        <a:t>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u="none" strike="noStrike">
                          <a:effectLst/>
                        </a:rPr>
                        <a:t>8453 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u="none" strike="noStrike">
                          <a:effectLst/>
                        </a:rPr>
                        <a:t>7246 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u="none" strike="noStrike">
                          <a:effectLst/>
                        </a:rPr>
                        <a:t>6340 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u="none" strike="noStrike" dirty="0">
                          <a:effectLst/>
                        </a:rPr>
                        <a:t>5636 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u="none" strike="noStrike">
                          <a:effectLst/>
                        </a:rPr>
                        <a:t>5072 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4450854"/>
                  </a:ext>
                </a:extLst>
              </a:tr>
              <a:tr h="33399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Total MUC (CH)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u="none" strike="noStrike">
                          <a:effectLst/>
                        </a:rPr>
                        <a:t>35980 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u="none" strike="noStrike">
                          <a:effectLst/>
                        </a:rPr>
                        <a:t>31063 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u="none" strike="noStrike">
                          <a:effectLst/>
                        </a:rPr>
                        <a:t>27405 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u="none" strike="noStrike">
                          <a:effectLst/>
                        </a:rPr>
                        <a:t>24586 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u="none" strike="noStrike" dirty="0">
                          <a:effectLst/>
                        </a:rPr>
                        <a:t>22356 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12353812"/>
                  </a:ext>
                </a:extLst>
              </a:tr>
              <a:tr h="33399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Cost A (MRMB）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7.2</a:t>
                      </a:r>
                      <a:endParaRPr lang="en-US" altLang="zh-CN" sz="1800" b="0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6.22</a:t>
                      </a:r>
                      <a:endParaRPr lang="en-US" altLang="zh-CN" sz="1800" b="0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5.48</a:t>
                      </a:r>
                      <a:endParaRPr lang="en-US" altLang="zh-CN" sz="1800" b="0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4.92</a:t>
                      </a:r>
                      <a:endParaRPr lang="en-US" altLang="zh-CN" sz="1800" b="0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4.47</a:t>
                      </a:r>
                      <a:endParaRPr lang="en-US" altLang="zh-CN" sz="1800" b="0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416474916"/>
                  </a:ext>
                </a:extLst>
              </a:tr>
              <a:tr h="33399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Cost B (MRMB）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6.85</a:t>
                      </a:r>
                      <a:endParaRPr lang="en-US" altLang="zh-CN" sz="1800" b="0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6.324</a:t>
                      </a:r>
                      <a:endParaRPr lang="en-US" altLang="zh-CN" sz="1800" b="0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5.93</a:t>
                      </a:r>
                      <a:endParaRPr lang="en-US" altLang="zh-CN" sz="1800" b="0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5.63</a:t>
                      </a:r>
                      <a:endParaRPr lang="en-US" altLang="zh-CN" sz="1800" b="0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5.39</a:t>
                      </a:r>
                      <a:endParaRPr lang="en-US" altLang="zh-CN" sz="1800" b="0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970892617"/>
                  </a:ext>
                </a:extLst>
              </a:tr>
              <a:tr h="33399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Cost B (RMB/</a:t>
                      </a:r>
                      <a:r>
                        <a:rPr lang="en-US" altLang="zh-CN" sz="1800" u="none" strike="noStrike" dirty="0" err="1" smtClean="0">
                          <a:solidFill>
                            <a:srgbClr val="0000FF"/>
                          </a:solidFill>
                          <a:effectLst/>
                        </a:rPr>
                        <a:t>ch</a:t>
                      </a:r>
                      <a:r>
                        <a:rPr lang="en-US" altLang="zh-CN" sz="1800" u="none" strike="noStrike" dirty="0" smtClean="0">
                          <a:effectLst/>
                        </a:rPr>
                        <a:t>）</a:t>
                      </a:r>
                      <a:endParaRPr lang="en-US" altLang="zh-CN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190</a:t>
                      </a:r>
                      <a:endParaRPr lang="en-US" altLang="zh-CN" sz="1800" b="0" i="0" u="none" strike="noStrike" dirty="0">
                        <a:solidFill>
                          <a:srgbClr val="0000FF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203.6</a:t>
                      </a:r>
                      <a:endParaRPr lang="en-US" altLang="zh-CN" sz="1800" b="0" i="0" u="none" strike="noStrike" dirty="0">
                        <a:solidFill>
                          <a:srgbClr val="0000FF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216.5</a:t>
                      </a:r>
                      <a:endParaRPr lang="en-US" altLang="zh-CN" sz="1800" b="0" i="0" u="none" strike="noStrike" dirty="0">
                        <a:solidFill>
                          <a:srgbClr val="0000FF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229</a:t>
                      </a:r>
                      <a:endParaRPr lang="en-US" altLang="zh-CN" sz="1800" b="0" i="0" u="none" strike="noStrike" dirty="0">
                        <a:solidFill>
                          <a:srgbClr val="0000FF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241.2</a:t>
                      </a:r>
                      <a:endParaRPr lang="en-US" altLang="zh-CN" sz="1800" b="0" i="0" u="none" strike="noStrike" dirty="0">
                        <a:solidFill>
                          <a:srgbClr val="0000FF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31829382"/>
                  </a:ext>
                </a:extLst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10776520" y="5877272"/>
            <a:ext cx="8409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FEE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100/</a:t>
            </a:r>
            <a:r>
              <a:rPr lang="en-US" altLang="zh-CN" dirty="0" err="1" smtClean="0">
                <a:solidFill>
                  <a:srgbClr val="FF0000"/>
                </a:solidFill>
              </a:rPr>
              <a:t>ch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55793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C9999E-2EC8-4C87-8467-B80374B94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Content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1FF6640-D565-42F6-903E-473AFC69B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448" y="1772816"/>
            <a:ext cx="10310936" cy="428134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dirty="0"/>
              <a:t>    BESIII </a:t>
            </a:r>
            <a:r>
              <a:rPr lang="en-US" altLang="zh-CN" dirty="0" smtClean="0"/>
              <a:t>RPC MUC</a:t>
            </a:r>
            <a:endParaRPr lang="en-US" altLang="zh-CN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/>
              <a:t>    </a:t>
            </a:r>
            <a:r>
              <a:rPr lang="en-US" altLang="zh-CN" dirty="0" err="1" smtClean="0"/>
              <a:t>DayaBay</a:t>
            </a:r>
            <a:r>
              <a:rPr lang="en-US" altLang="zh-CN" dirty="0" smtClean="0"/>
              <a:t> RPC Veto </a:t>
            </a:r>
            <a:endParaRPr lang="en-US" altLang="zh-CN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/>
              <a:t>    CEPC MUON RPC Option</a:t>
            </a:r>
          </a:p>
          <a:p>
            <a:pPr>
              <a:buFont typeface="Wingdings" panose="05000000000000000000" pitchFamily="2" charset="2"/>
              <a:buChar char="Ø"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527797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551381" y="234788"/>
            <a:ext cx="468052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500" dirty="0" smtClean="0"/>
              <a:t> CEPC RPC Muon cost</a:t>
            </a:r>
            <a:endParaRPr lang="zh-CN" altLang="en-US" sz="2500" dirty="0"/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704223"/>
              </p:ext>
            </p:extLst>
          </p:nvPr>
        </p:nvGraphicFramePr>
        <p:xfrm>
          <a:off x="407369" y="746563"/>
          <a:ext cx="1144927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1">
                  <a:extLst>
                    <a:ext uri="{9D8B030D-6E8A-4147-A177-3AD203B41FA5}">
                      <a16:colId xmlns:a16="http://schemas.microsoft.com/office/drawing/2014/main" val="4152329504"/>
                    </a:ext>
                  </a:extLst>
                </a:gridCol>
                <a:gridCol w="1637280">
                  <a:extLst>
                    <a:ext uri="{9D8B030D-6E8A-4147-A177-3AD203B41FA5}">
                      <a16:colId xmlns:a16="http://schemas.microsoft.com/office/drawing/2014/main" val="2087071387"/>
                    </a:ext>
                  </a:extLst>
                </a:gridCol>
                <a:gridCol w="1963120">
                  <a:extLst>
                    <a:ext uri="{9D8B030D-6E8A-4147-A177-3AD203B41FA5}">
                      <a16:colId xmlns:a16="http://schemas.microsoft.com/office/drawing/2014/main" val="4147563761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val="11053627"/>
                    </a:ext>
                  </a:extLst>
                </a:gridCol>
                <a:gridCol w="1800199">
                  <a:extLst>
                    <a:ext uri="{9D8B030D-6E8A-4147-A177-3AD203B41FA5}">
                      <a16:colId xmlns:a16="http://schemas.microsoft.com/office/drawing/2014/main" val="1818468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2923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Bare RPCs (Bakelite)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/>
                        <a:t>5080 m^2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2200/m^2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/>
                        <a:t>11.18 </a:t>
                      </a:r>
                      <a:r>
                        <a:rPr lang="en-US" altLang="zh-CN" sz="2000" baseline="0" dirty="0" smtClean="0"/>
                        <a:t> +0.6 = 11.78M</a:t>
                      </a:r>
                      <a:endParaRPr lang="en-US" altLang="zh-CN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/>
                        <a:t>From</a:t>
                      </a:r>
                      <a:r>
                        <a:rPr lang="en-US" altLang="zh-CN" sz="2000" baseline="0" dirty="0" smtClean="0"/>
                        <a:t> </a:t>
                      </a:r>
                      <a:r>
                        <a:rPr lang="en-US" altLang="zh-CN" sz="2000" dirty="0" smtClean="0"/>
                        <a:t>GNKD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5624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Bare RPCs(glass)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/>
                        <a:t>5080 m^2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1000/m^2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5.08+0.6=5.68M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/>
                        <a:t>Estimated</a:t>
                      </a:r>
                      <a:endParaRPr lang="zh-CN" altLang="en-US" sz="2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08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Box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280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3500/module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0.98</a:t>
                      </a:r>
                      <a:r>
                        <a:rPr lang="en-US" altLang="zh-CN" sz="2000" baseline="0" dirty="0" smtClean="0"/>
                        <a:t> M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/>
                        <a:t>Estimated</a:t>
                      </a:r>
                      <a:endParaRPr lang="zh-CN" altLang="en-US" sz="2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39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Readout strip &amp; insulation</a:t>
                      </a:r>
                      <a:r>
                        <a:rPr lang="en-US" altLang="zh-CN" sz="2000" baseline="0" dirty="0" smtClean="0"/>
                        <a:t> materials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/>
                        <a:t>5080 m^2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1000/m^2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5.08 M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Ref to DYB</a:t>
                      </a:r>
                      <a:endParaRPr lang="zh-CN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1292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Subtotal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smtClean="0"/>
                        <a:t>17.84M(Bakelite</a:t>
                      </a:r>
                      <a:r>
                        <a:rPr lang="en-US" altLang="zh-CN" sz="2000" smtClean="0"/>
                        <a:t>)/</a:t>
                      </a:r>
                      <a:r>
                        <a:rPr lang="en-US" altLang="zh-CN" sz="2000" smtClean="0"/>
                        <a:t>11.74M(glass</a:t>
                      </a:r>
                      <a:r>
                        <a:rPr lang="en-US" altLang="zh-CN" sz="200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2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5663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Electronics (discrete)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31100 </a:t>
                      </a:r>
                      <a:r>
                        <a:rPr lang="en-US" altLang="zh-CN" sz="2000" dirty="0" err="1" smtClean="0"/>
                        <a:t>ch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~200/</a:t>
                      </a:r>
                      <a:r>
                        <a:rPr lang="en-US" altLang="zh-CN" sz="2000" dirty="0" err="1" smtClean="0"/>
                        <a:t>ch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aseline="0" dirty="0" smtClean="0"/>
                        <a:t>6.22 M </a:t>
                      </a:r>
                      <a:endParaRPr lang="en-US" altLang="zh-CN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/>
                        <a:t>From</a:t>
                      </a:r>
                      <a:r>
                        <a:rPr lang="en-US" altLang="zh-CN" sz="2000" baseline="0" dirty="0" smtClean="0"/>
                        <a:t> USTC</a:t>
                      </a:r>
                      <a:endParaRPr lang="en-US" altLang="zh-CN" sz="2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1584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/>
                        <a:t>Electronics (ASIC)</a:t>
                      </a:r>
                      <a:endParaRPr lang="zh-CN" alt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/>
                        <a:t>31100 </a:t>
                      </a:r>
                      <a:r>
                        <a:rPr lang="en-US" altLang="zh-CN" sz="2000" dirty="0" err="1" smtClean="0"/>
                        <a:t>ch</a:t>
                      </a:r>
                      <a:endParaRPr lang="zh-CN" alt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~203.6/</a:t>
                      </a:r>
                      <a:r>
                        <a:rPr lang="en-US" altLang="zh-CN" sz="2000" dirty="0" err="1" smtClean="0"/>
                        <a:t>ch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6.324M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From USTC</a:t>
                      </a:r>
                      <a:endParaRPr lang="zh-CN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1757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HV system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1.5M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/>
                        <a:t>Estimated</a:t>
                      </a:r>
                      <a:endParaRPr lang="zh-CN" altLang="en-US" sz="2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3164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Gas system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1.0M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/>
                        <a:t>Estimated</a:t>
                      </a:r>
                      <a:endParaRPr lang="zh-CN" altLang="en-US" sz="2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5933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/>
                        <a:t>Total </a:t>
                      </a:r>
                      <a:endParaRPr lang="zh-CN" altLang="en-US" sz="2000" dirty="0" smtClean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en-US" altLang="zh-CN" sz="2000" dirty="0" smtClean="0"/>
                        <a:t>Bakelite</a:t>
                      </a:r>
                      <a:r>
                        <a:rPr lang="en-US" altLang="zh-CN" sz="2000" baseline="0" dirty="0" smtClean="0"/>
                        <a:t> RPC: </a:t>
                      </a:r>
                      <a:r>
                        <a:rPr lang="en-US" altLang="zh-CN" sz="2000" dirty="0" smtClean="0"/>
                        <a:t>26.56M(discrete)/</a:t>
                      </a:r>
                      <a:r>
                        <a:rPr lang="en-US" altLang="zh-CN" sz="2000" dirty="0" smtClean="0"/>
                        <a:t>26.66(ASIC</a:t>
                      </a:r>
                      <a:r>
                        <a:rPr lang="en-US" altLang="zh-CN" sz="2000" dirty="0" smtClean="0"/>
                        <a:t>); Glass RPC: 20.46M(discrete</a:t>
                      </a:r>
                      <a:r>
                        <a:rPr lang="en-US" altLang="zh-CN" sz="2000" dirty="0" smtClean="0"/>
                        <a:t>)/20.56(ASIC</a:t>
                      </a:r>
                      <a:r>
                        <a:rPr lang="en-US" altLang="zh-CN" sz="2000" dirty="0" smtClean="0"/>
                        <a:t>)</a:t>
                      </a:r>
                      <a:endParaRPr lang="zh-CN" alt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2478643"/>
                  </a:ext>
                </a:extLst>
              </a:tr>
            </a:tbl>
          </a:graphicData>
        </a:graphic>
      </p:graphicFrame>
      <p:sp>
        <p:nvSpPr>
          <p:cNvPr id="12" name="文本框 11"/>
          <p:cNvSpPr txBox="1"/>
          <p:nvPr/>
        </p:nvSpPr>
        <p:spPr>
          <a:xfrm>
            <a:off x="695400" y="5444724"/>
            <a:ext cx="468052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500" dirty="0" smtClean="0"/>
              <a:t> RPC mass production condition</a:t>
            </a:r>
            <a:endParaRPr lang="zh-CN" altLang="en-US" sz="2500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5F9019F-092A-4CE3-8E65-1DAF8E826D79}"/>
              </a:ext>
            </a:extLst>
          </p:cNvPr>
          <p:cNvSpPr txBox="1"/>
          <p:nvPr/>
        </p:nvSpPr>
        <p:spPr>
          <a:xfrm>
            <a:off x="791072" y="5851137"/>
            <a:ext cx="10657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Vendor: </a:t>
            </a:r>
            <a:r>
              <a:rPr lang="en-US" altLang="zh-CN" sz="2000" dirty="0" err="1" smtClean="0"/>
              <a:t>GaoNengKeDi</a:t>
            </a:r>
            <a:r>
              <a:rPr lang="en-US" altLang="zh-CN" sz="2000" dirty="0" smtClean="0"/>
              <a:t> </a:t>
            </a:r>
            <a:r>
              <a:rPr lang="en-US" altLang="zh-CN" sz="2000" dirty="0" err="1"/>
              <a:t>co.ltd</a:t>
            </a:r>
            <a:r>
              <a:rPr lang="en-US" altLang="zh-CN" sz="2000" dirty="0"/>
              <a:t> </a:t>
            </a:r>
            <a:r>
              <a:rPr lang="en-US" altLang="zh-CN" sz="2000" dirty="0" smtClean="0"/>
              <a:t> only, currently; glass RPC no problem. New clean room needed. Raw materials are not issue. (Bakelite, graphite, glass, glue, strips insulation film, etc. )</a:t>
            </a:r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3204027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CD094503-39E4-4B85-BD40-08AF060BC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2144" y="583904"/>
            <a:ext cx="4441543" cy="3585999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4E3967FA-E0AC-459E-911A-48726075D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19726"/>
            <a:ext cx="10972800" cy="796950"/>
          </a:xfrm>
        </p:spPr>
        <p:txBody>
          <a:bodyPr/>
          <a:lstStyle/>
          <a:p>
            <a:r>
              <a:rPr lang="en-US" altLang="zh-CN" dirty="0"/>
              <a:t>BESIII MUC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EBCCC3C-9E17-4425-8BF3-691C4E063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924" y="3255466"/>
            <a:ext cx="3453021" cy="914437"/>
          </a:xfrm>
        </p:spPr>
        <p:txBody>
          <a:bodyPr>
            <a:normAutofit/>
          </a:bodyPr>
          <a:lstStyle/>
          <a:p>
            <a:pPr>
              <a:lnSpc>
                <a:spcPts val="1800"/>
              </a:lnSpc>
            </a:pPr>
            <a:r>
              <a:rPr lang="en-US" altLang="zh-CN" sz="2000" dirty="0" smtClean="0"/>
              <a:t>Acceptable performance </a:t>
            </a:r>
          </a:p>
          <a:p>
            <a:pPr>
              <a:lnSpc>
                <a:spcPts val="1800"/>
              </a:lnSpc>
            </a:pPr>
            <a:r>
              <a:rPr lang="en-US" altLang="zh-CN" sz="2000" dirty="0" smtClean="0"/>
              <a:t>Low cost  </a:t>
            </a:r>
          </a:p>
          <a:p>
            <a:pPr>
              <a:lnSpc>
                <a:spcPts val="1800"/>
              </a:lnSpc>
            </a:pPr>
            <a:r>
              <a:rPr lang="en-US" altLang="zh-CN" sz="2000" dirty="0" smtClean="0"/>
              <a:t>Easy production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98908" y="2591043"/>
            <a:ext cx="25922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500" dirty="0" smtClean="0"/>
              <a:t>Why RPC?</a:t>
            </a:r>
            <a:endParaRPr lang="zh-CN" altLang="en-US" sz="250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1800" y="4286033"/>
            <a:ext cx="5349845" cy="2327162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695400" y="1132806"/>
            <a:ext cx="54864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500" dirty="0" smtClean="0"/>
              <a:t>Goals and required performance</a:t>
            </a:r>
            <a:endParaRPr lang="zh-CN" altLang="en-US" sz="2500" dirty="0"/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08" y="4554059"/>
            <a:ext cx="5237912" cy="2059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CCFFCC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内容占位符 2">
            <a:extLst>
              <a:ext uri="{FF2B5EF4-FFF2-40B4-BE49-F238E27FC236}">
                <a16:creationId xmlns:a16="http://schemas.microsoft.com/office/drawing/2014/main" id="{4EBCCC3C-9E17-4425-8BF3-691C4E063691}"/>
              </a:ext>
            </a:extLst>
          </p:cNvPr>
          <p:cNvSpPr txBox="1">
            <a:spLocks/>
          </p:cNvSpPr>
          <p:nvPr/>
        </p:nvSpPr>
        <p:spPr>
          <a:xfrm>
            <a:off x="1199456" y="1779509"/>
            <a:ext cx="3453021" cy="914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00"/>
              </a:lnSpc>
            </a:pPr>
            <a:r>
              <a:rPr lang="en-US" altLang="zh-CN" sz="2000" dirty="0" smtClean="0"/>
              <a:t>μ ID, μ/π separation</a:t>
            </a:r>
          </a:p>
          <a:p>
            <a:pPr>
              <a:lnSpc>
                <a:spcPts val="1800"/>
              </a:lnSpc>
            </a:pPr>
            <a:r>
              <a:rPr lang="en-US" altLang="zh-CN" sz="2000" dirty="0" smtClean="0"/>
              <a:t>D physics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73270767-BBFC-42B9-BDD1-A306195375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3551" y="1828578"/>
            <a:ext cx="3256585" cy="239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933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79376" y="194156"/>
            <a:ext cx="49685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500" dirty="0" smtClean="0"/>
              <a:t>Highlights of  BESIII MUC RPC</a:t>
            </a:r>
            <a:endParaRPr lang="zh-CN" altLang="en-US" sz="2500" dirty="0"/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4EBCCC3C-9E17-4425-8BF3-691C4E063691}"/>
              </a:ext>
            </a:extLst>
          </p:cNvPr>
          <p:cNvSpPr txBox="1">
            <a:spLocks/>
          </p:cNvSpPr>
          <p:nvPr/>
        </p:nvSpPr>
        <p:spPr>
          <a:xfrm>
            <a:off x="512177" y="602402"/>
            <a:ext cx="11128439" cy="16382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altLang="zh-CN" sz="2000" dirty="0" smtClean="0"/>
              <a:t>Homemade Oil-free </a:t>
            </a:r>
            <a:r>
              <a:rPr lang="en-US" altLang="zh-CN" sz="2000" dirty="0"/>
              <a:t>B</a:t>
            </a:r>
            <a:r>
              <a:rPr lang="en-US" altLang="zh-CN" sz="2000" dirty="0" smtClean="0"/>
              <a:t>akelite RPC with special surface treatment( Plastic film pressing </a:t>
            </a:r>
            <a:r>
              <a:rPr lang="en-US" altLang="zh-CN" sz="2000" dirty="0"/>
              <a:t>+ c</a:t>
            </a:r>
            <a:r>
              <a:rPr lang="en-US" altLang="zh-CN" sz="2000" dirty="0" smtClean="0"/>
              <a:t>hemical </a:t>
            </a:r>
            <a:r>
              <a:rPr lang="en-US" altLang="zh-CN" sz="2000" dirty="0"/>
              <a:t>condensation </a:t>
            </a:r>
            <a:r>
              <a:rPr lang="en-US" altLang="zh-CN" sz="2000" dirty="0" smtClean="0"/>
              <a:t>polymerization + high pressure forming)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CN" sz="2000" dirty="0" smtClean="0"/>
              <a:t>First time successful mass production up 1200 m^2 in China, bare chamber pass rate &gt; 90%;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CN" sz="2000" dirty="0" smtClean="0"/>
              <a:t>Good performance and keep running even now(&gt;15years)!</a:t>
            </a:r>
            <a:endParaRPr lang="en-US" altLang="zh-CN" sz="20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141" y="4944474"/>
            <a:ext cx="4098989" cy="1431868"/>
          </a:xfrm>
          <a:prstGeom prst="rect">
            <a:avLst/>
          </a:prstGeom>
        </p:spPr>
      </p:pic>
      <p:pic>
        <p:nvPicPr>
          <p:cNvPr id="9" name="Picture 4" descr="PICT000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268" y="2278092"/>
            <a:ext cx="2663825" cy="222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 descr="B003_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268" y="4542834"/>
            <a:ext cx="2663825" cy="202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smothness%20compar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2278092"/>
            <a:ext cx="3240757" cy="252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1343335" y="3064152"/>
            <a:ext cx="2520950" cy="792162"/>
          </a:xfrm>
          <a:prstGeom prst="rect">
            <a:avLst/>
          </a:prstGeom>
          <a:noFill/>
          <a:ln w="9525">
            <a:solidFill>
              <a:srgbClr val="9900FF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 altLang="zh-CN" sz="2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BESIII: </a:t>
            </a:r>
            <a:r>
              <a:rPr lang="en-US" altLang="zh-CN" sz="2000" dirty="0">
                <a:solidFill>
                  <a:srgbClr val="3333FF"/>
                </a:solidFill>
                <a:latin typeface="Times New Roman" panose="02020603050405020304" pitchFamily="18" charset="0"/>
              </a:rPr>
              <a:t>264 ~ 528nm</a:t>
            </a:r>
            <a:r>
              <a:rPr lang="en-US" altLang="zh-CN" sz="2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</a:p>
          <a:p>
            <a:r>
              <a:rPr lang="en-US" altLang="zh-CN" sz="2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BaBar</a:t>
            </a:r>
            <a:r>
              <a:rPr lang="en-US" altLang="zh-CN" sz="2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:  </a:t>
            </a:r>
            <a:r>
              <a:rPr lang="en-US" altLang="zh-CN" sz="2000" dirty="0">
                <a:solidFill>
                  <a:srgbClr val="3333FF"/>
                </a:solidFill>
                <a:latin typeface="Times New Roman" panose="02020603050405020304" pitchFamily="18" charset="0"/>
              </a:rPr>
              <a:t>783 ~ 996nm</a:t>
            </a:r>
            <a:r>
              <a:rPr lang="en-US" altLang="zh-CN" sz="2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44609" y="2028000"/>
            <a:ext cx="3584039" cy="251483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4232" y="4647901"/>
            <a:ext cx="3584039" cy="202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895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1628800"/>
            <a:ext cx="6048672" cy="432048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79376" y="194156"/>
            <a:ext cx="49685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500" dirty="0" smtClean="0"/>
              <a:t>Module structure</a:t>
            </a:r>
            <a:endParaRPr lang="zh-CN" altLang="en-US" sz="25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8048" y="2328962"/>
            <a:ext cx="5584813" cy="290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291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B2B2A2AF-4C81-4FF9-B9DE-8AC031F43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18" y="2092620"/>
            <a:ext cx="6342044" cy="2232248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23392" y="289702"/>
            <a:ext cx="468052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500" dirty="0" smtClean="0"/>
              <a:t>RPC mass production results</a:t>
            </a:r>
            <a:endParaRPr lang="zh-CN" altLang="en-US" sz="25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9412" y="2379998"/>
            <a:ext cx="5312853" cy="4199074"/>
          </a:xfrm>
          <a:prstGeom prst="rect">
            <a:avLst/>
          </a:prstGeom>
        </p:spPr>
      </p:pic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4EBCCC3C-9E17-4425-8BF3-691C4E063691}"/>
              </a:ext>
            </a:extLst>
          </p:cNvPr>
          <p:cNvSpPr txBox="1">
            <a:spLocks/>
          </p:cNvSpPr>
          <p:nvPr/>
        </p:nvSpPr>
        <p:spPr>
          <a:xfrm>
            <a:off x="407368" y="930317"/>
            <a:ext cx="7848872" cy="16382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altLang="zh-CN" sz="2000" dirty="0" smtClean="0"/>
              <a:t>1200m^2 bare chamber, pass rate &gt; 90%;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CN" sz="2000" dirty="0" smtClean="0"/>
              <a:t>Eff&gt;95%; counting rate &lt; 0.2Hz/cm^2, dark current &lt; 3.3uA/m^2.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CN" sz="2000" dirty="0" smtClean="0"/>
              <a:t>Data base for QC results tracking; </a:t>
            </a:r>
            <a:endParaRPr lang="en-US" altLang="zh-CN" sz="20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902" y="4509120"/>
            <a:ext cx="6267577" cy="1890532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669" y="207932"/>
            <a:ext cx="3341166" cy="2028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6702911" y="479205"/>
            <a:ext cx="13381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1-D readout</a:t>
            </a:r>
          </a:p>
          <a:p>
            <a:r>
              <a:rPr lang="en-US" altLang="zh-CN" dirty="0" smtClean="0"/>
              <a:t>2-layer RPCs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74393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7EA2A32-4094-4B97-9A99-E7B4CBE24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00" y="821337"/>
            <a:ext cx="6848014" cy="261378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45240" y="301619"/>
            <a:ext cx="468052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500" dirty="0" smtClean="0"/>
              <a:t> Reached performance</a:t>
            </a:r>
            <a:endParaRPr lang="zh-CN" altLang="en-US" sz="25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BF3D838-1682-4DE0-AE52-1453AA45D3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220" y="3408194"/>
            <a:ext cx="3115690" cy="317774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8208" y="260648"/>
            <a:ext cx="3866381" cy="6363647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10942" y="3789040"/>
            <a:ext cx="468052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500" dirty="0" smtClean="0"/>
              <a:t> Lessons</a:t>
            </a:r>
            <a:endParaRPr lang="zh-CN" altLang="en-US" sz="2500" dirty="0"/>
          </a:p>
        </p:txBody>
      </p:sp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4EBCCC3C-9E17-4425-8BF3-691C4E063691}"/>
              </a:ext>
            </a:extLst>
          </p:cNvPr>
          <p:cNvSpPr txBox="1">
            <a:spLocks/>
          </p:cNvSpPr>
          <p:nvPr/>
        </p:nvSpPr>
        <p:spPr>
          <a:xfrm>
            <a:off x="445240" y="4547643"/>
            <a:ext cx="4189312" cy="163821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altLang="zh-CN" sz="2000" dirty="0" smtClean="0"/>
              <a:t>Module box should be compressed;</a:t>
            </a:r>
          </a:p>
          <a:p>
            <a:pPr marL="0" indent="0">
              <a:buNone/>
            </a:pPr>
            <a:r>
              <a:rPr lang="en-US" altLang="zh-CN" sz="2000" dirty="0"/>
              <a:t> </a:t>
            </a:r>
            <a:r>
              <a:rPr lang="en-US" altLang="zh-CN" sz="2000" dirty="0" smtClean="0"/>
              <a:t>     Add  sunlight plate in the yoke gaps.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CN" sz="2000" dirty="0" smtClean="0"/>
              <a:t>Sparking protection needed in FEE. Major maintenance  is to replace FEE boxes for MUC</a:t>
            </a:r>
          </a:p>
        </p:txBody>
      </p:sp>
    </p:spTree>
    <p:extLst>
      <p:ext uri="{BB962C8B-B14F-4D97-AF65-F5344CB8AC3E}">
        <p14:creationId xmlns:p14="http://schemas.microsoft.com/office/powerpoint/2010/main" val="129095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055440" y="764704"/>
            <a:ext cx="468052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500" dirty="0" smtClean="0"/>
              <a:t> BESIII MUC cost</a:t>
            </a:r>
            <a:endParaRPr lang="zh-CN" altLang="en-US" sz="2500" dirty="0"/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550709"/>
              </p:ext>
            </p:extLst>
          </p:nvPr>
        </p:nvGraphicFramePr>
        <p:xfrm>
          <a:off x="623394" y="1484784"/>
          <a:ext cx="11305255" cy="45555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2">
                  <a:extLst>
                    <a:ext uri="{9D8B030D-6E8A-4147-A177-3AD203B41FA5}">
                      <a16:colId xmlns:a16="http://schemas.microsoft.com/office/drawing/2014/main" val="4152329504"/>
                    </a:ext>
                  </a:extLst>
                </a:gridCol>
                <a:gridCol w="1785800">
                  <a:extLst>
                    <a:ext uri="{9D8B030D-6E8A-4147-A177-3AD203B41FA5}">
                      <a16:colId xmlns:a16="http://schemas.microsoft.com/office/drawing/2014/main" val="2087071387"/>
                    </a:ext>
                  </a:extLst>
                </a:gridCol>
                <a:gridCol w="302432">
                  <a:extLst>
                    <a:ext uri="{9D8B030D-6E8A-4147-A177-3AD203B41FA5}">
                      <a16:colId xmlns:a16="http://schemas.microsoft.com/office/drawing/2014/main" val="4147563761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46387495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11053627"/>
                    </a:ext>
                  </a:extLst>
                </a:gridCol>
                <a:gridCol w="1800201">
                  <a:extLst>
                    <a:ext uri="{9D8B030D-6E8A-4147-A177-3AD203B41FA5}">
                      <a16:colId xmlns:a16="http://schemas.microsoft.com/office/drawing/2014/main" val="2096520762"/>
                    </a:ext>
                  </a:extLst>
                </a:gridCol>
              </a:tblGrid>
              <a:tr h="433083">
                <a:tc>
                  <a:txBody>
                    <a:bodyPr/>
                    <a:lstStyle/>
                    <a:p>
                      <a:endParaRPr lang="zh-CN" altLang="en-US" sz="2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zh-CN" altLang="en-US" sz="22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2923081"/>
                  </a:ext>
                </a:extLst>
              </a:tr>
              <a:tr h="433083">
                <a:tc>
                  <a:txBody>
                    <a:bodyPr/>
                    <a:lstStyle/>
                    <a:p>
                      <a:r>
                        <a:rPr lang="en-US" altLang="zh-CN" sz="2200" dirty="0" smtClean="0"/>
                        <a:t>Bare RPCs</a:t>
                      </a:r>
                      <a:endParaRPr lang="zh-CN" altLang="en-US" sz="2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200" dirty="0" smtClean="0"/>
                        <a:t>1272 m^2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200" dirty="0" smtClean="0"/>
                        <a:t>1.2k/m^2</a:t>
                      </a:r>
                      <a:endParaRPr lang="zh-CN" alt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200" dirty="0" smtClean="0"/>
                        <a:t>1.526</a:t>
                      </a:r>
                      <a:r>
                        <a:rPr lang="en-US" altLang="zh-CN" sz="2200" baseline="0" dirty="0" smtClean="0"/>
                        <a:t> M</a:t>
                      </a:r>
                      <a:endParaRPr lang="en-US" altLang="zh-CN" sz="2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200" dirty="0" smtClean="0"/>
                        <a:t>From</a:t>
                      </a:r>
                      <a:r>
                        <a:rPr lang="en-US" altLang="zh-CN" sz="2200" baseline="0" dirty="0" smtClean="0"/>
                        <a:t> </a:t>
                      </a:r>
                      <a:r>
                        <a:rPr lang="en-US" altLang="zh-CN" sz="2200" dirty="0" smtClean="0"/>
                        <a:t>GNKD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5624297"/>
                  </a:ext>
                </a:extLst>
              </a:tr>
              <a:tr h="433083">
                <a:tc>
                  <a:txBody>
                    <a:bodyPr/>
                    <a:lstStyle/>
                    <a:p>
                      <a:r>
                        <a:rPr lang="en-US" altLang="zh-CN" sz="2200" dirty="0" smtClean="0"/>
                        <a:t>Box</a:t>
                      </a:r>
                      <a:endParaRPr lang="zh-CN" altLang="en-US" sz="2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altLang="zh-CN" sz="2200" dirty="0" smtClean="0"/>
                        <a:t>136</a:t>
                      </a:r>
                      <a:endParaRPr lang="zh-CN" altLang="en-US" sz="2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200" dirty="0" smtClean="0"/>
                        <a:t>2000/module</a:t>
                      </a:r>
                      <a:endParaRPr lang="zh-CN" alt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200" dirty="0" smtClean="0"/>
                        <a:t>0.272</a:t>
                      </a:r>
                      <a:r>
                        <a:rPr lang="en-US" altLang="zh-CN" sz="2200" baseline="0" dirty="0" smtClean="0"/>
                        <a:t> M</a:t>
                      </a:r>
                      <a:endParaRPr lang="zh-CN" alt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200" dirty="0" smtClean="0"/>
                        <a:t>From</a:t>
                      </a:r>
                      <a:r>
                        <a:rPr lang="en-US" altLang="zh-CN" sz="2200" baseline="0" dirty="0" smtClean="0"/>
                        <a:t> </a:t>
                      </a:r>
                      <a:r>
                        <a:rPr lang="en-US" altLang="zh-CN" sz="2200" dirty="0" smtClean="0"/>
                        <a:t>GNKD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08541"/>
                  </a:ext>
                </a:extLst>
              </a:tr>
              <a:tr h="433083">
                <a:tc>
                  <a:txBody>
                    <a:bodyPr/>
                    <a:lstStyle/>
                    <a:p>
                      <a:r>
                        <a:rPr lang="en-US" altLang="zh-CN" sz="2200" dirty="0" smtClean="0">
                          <a:solidFill>
                            <a:srgbClr val="FF0000"/>
                          </a:solidFill>
                        </a:rPr>
                        <a:t>Readout strip &amp; insulation materials</a:t>
                      </a:r>
                      <a:endParaRPr lang="zh-CN" altLang="en-US" sz="2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200" dirty="0" smtClean="0">
                          <a:solidFill>
                            <a:srgbClr val="FF0000"/>
                          </a:solidFill>
                        </a:rPr>
                        <a:t>636 m^2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sz="2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200" dirty="0" smtClean="0">
                          <a:solidFill>
                            <a:srgbClr val="FF0000"/>
                          </a:solidFill>
                        </a:rPr>
                        <a:t>3145/m^2</a:t>
                      </a:r>
                      <a:endParaRPr lang="zh-CN" altLang="en-US" sz="2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200" dirty="0" smtClean="0">
                          <a:solidFill>
                            <a:srgbClr val="FF0000"/>
                          </a:solidFill>
                        </a:rPr>
                        <a:t>2.0 M</a:t>
                      </a:r>
                      <a:endParaRPr lang="zh-CN" altLang="en-US" sz="2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200" dirty="0" smtClean="0"/>
                        <a:t>From</a:t>
                      </a:r>
                      <a:r>
                        <a:rPr lang="en-US" altLang="zh-CN" sz="2200" baseline="0" dirty="0" smtClean="0"/>
                        <a:t> </a:t>
                      </a:r>
                      <a:r>
                        <a:rPr lang="en-US" altLang="zh-CN" sz="2200" dirty="0" smtClean="0"/>
                        <a:t>GNKD</a:t>
                      </a:r>
                    </a:p>
                    <a:p>
                      <a:endParaRPr lang="zh-CN" altLang="en-US" sz="2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1292034"/>
                  </a:ext>
                </a:extLst>
              </a:tr>
              <a:tr h="433083">
                <a:tc>
                  <a:txBody>
                    <a:bodyPr/>
                    <a:lstStyle/>
                    <a:p>
                      <a:r>
                        <a:rPr lang="en-US" altLang="zh-CN" sz="2200" dirty="0" smtClean="0"/>
                        <a:t>Electronics</a:t>
                      </a:r>
                      <a:endParaRPr lang="zh-CN" altLang="en-US" sz="2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altLang="zh-CN" sz="2200" dirty="0" smtClean="0"/>
                        <a:t>9152ch</a:t>
                      </a:r>
                      <a:endParaRPr lang="zh-CN" altLang="en-US" sz="2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200" dirty="0" smtClean="0"/>
                        <a:t>200/</a:t>
                      </a:r>
                      <a:r>
                        <a:rPr lang="en-US" altLang="zh-CN" sz="2200" dirty="0" err="1" smtClean="0"/>
                        <a:t>ch</a:t>
                      </a:r>
                      <a:endParaRPr lang="zh-CN" alt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200" dirty="0" smtClean="0"/>
                        <a:t>1.83</a:t>
                      </a:r>
                      <a:r>
                        <a:rPr lang="en-US" altLang="zh-CN" sz="2200" baseline="0" dirty="0" smtClean="0"/>
                        <a:t> M </a:t>
                      </a:r>
                      <a:endParaRPr lang="en-US" altLang="zh-CN" sz="2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200" dirty="0" smtClean="0"/>
                        <a:t>From</a:t>
                      </a:r>
                      <a:r>
                        <a:rPr lang="en-US" altLang="zh-CN" sz="2200" baseline="0" dirty="0" smtClean="0"/>
                        <a:t> USTC</a:t>
                      </a:r>
                      <a:endParaRPr lang="en-US" altLang="zh-CN" sz="22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1584111"/>
                  </a:ext>
                </a:extLst>
              </a:tr>
              <a:tr h="433083">
                <a:tc>
                  <a:txBody>
                    <a:bodyPr/>
                    <a:lstStyle/>
                    <a:p>
                      <a:r>
                        <a:rPr lang="en-US" altLang="zh-CN" sz="2200" dirty="0" smtClean="0"/>
                        <a:t>Sub total</a:t>
                      </a:r>
                      <a:endParaRPr lang="zh-CN" altLang="en-US" sz="22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altLang="zh-CN" sz="2200" dirty="0" smtClean="0"/>
                        <a:t>Consistent with </a:t>
                      </a:r>
                      <a:r>
                        <a:rPr lang="en-US" altLang="zh-CN" sz="2200" dirty="0" err="1" smtClean="0"/>
                        <a:t>Jiawen</a:t>
                      </a:r>
                      <a:r>
                        <a:rPr lang="en-US" altLang="zh-CN" sz="2200" dirty="0" smtClean="0"/>
                        <a:t> Zhang: ~560W(all)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sz="2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200" dirty="0" smtClean="0"/>
                        <a:t>5.628M</a:t>
                      </a:r>
                      <a:endParaRPr lang="zh-CN" altLang="en-US" sz="22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2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5951470"/>
                  </a:ext>
                </a:extLst>
              </a:tr>
              <a:tr h="433083">
                <a:tc>
                  <a:txBody>
                    <a:bodyPr/>
                    <a:lstStyle/>
                    <a:p>
                      <a:r>
                        <a:rPr lang="en-US" altLang="zh-CN" sz="2200" dirty="0" smtClean="0"/>
                        <a:t>HV system</a:t>
                      </a:r>
                      <a:endParaRPr lang="zh-CN" alt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zh-CN" altLang="en-US" sz="2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200" dirty="0" smtClean="0"/>
                        <a:t>0. 4M</a:t>
                      </a:r>
                      <a:endParaRPr lang="zh-CN" alt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200" dirty="0" smtClean="0"/>
                        <a:t>Estimated</a:t>
                      </a:r>
                      <a:endParaRPr lang="zh-CN" alt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3164383"/>
                  </a:ext>
                </a:extLst>
              </a:tr>
              <a:tr h="433083">
                <a:tc>
                  <a:txBody>
                    <a:bodyPr/>
                    <a:lstStyle/>
                    <a:p>
                      <a:r>
                        <a:rPr lang="en-US" altLang="zh-CN" sz="2200" dirty="0" smtClean="0"/>
                        <a:t>Gas system</a:t>
                      </a:r>
                      <a:endParaRPr lang="zh-CN" alt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20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zh-CN" altLang="en-US" sz="2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200" dirty="0" smtClean="0"/>
                        <a:t>0. 3M</a:t>
                      </a:r>
                      <a:endParaRPr lang="zh-CN" alt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200" dirty="0" smtClean="0"/>
                        <a:t>Estimated</a:t>
                      </a:r>
                      <a:endParaRPr lang="zh-CN" altLang="en-US" sz="22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5933020"/>
                  </a:ext>
                </a:extLst>
              </a:tr>
              <a:tr h="4330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200" dirty="0" smtClean="0"/>
                        <a:t>Total </a:t>
                      </a:r>
                      <a:endParaRPr lang="zh-CN" altLang="en-US" sz="2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zh-CN" altLang="en-US" sz="2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200" dirty="0" smtClean="0"/>
                        <a:t>6.328 M</a:t>
                      </a:r>
                      <a:endParaRPr lang="zh-CN" alt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24786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410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3967FA-E0AC-459E-911A-48726075D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19726"/>
            <a:ext cx="10972800" cy="796950"/>
          </a:xfrm>
        </p:spPr>
        <p:txBody>
          <a:bodyPr>
            <a:normAutofit/>
          </a:bodyPr>
          <a:lstStyle/>
          <a:p>
            <a:r>
              <a:rPr lang="en-US" altLang="zh-CN" dirty="0" err="1" smtClean="0"/>
              <a:t>DayaBay</a:t>
            </a:r>
            <a:r>
              <a:rPr lang="en-US" altLang="zh-CN" dirty="0" smtClean="0"/>
              <a:t> RPC Veto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EBCCC3C-9E17-4425-8BF3-691C4E063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731" y="1555798"/>
            <a:ext cx="4555157" cy="2089226"/>
          </a:xfrm>
        </p:spPr>
        <p:txBody>
          <a:bodyPr>
            <a:noAutofit/>
          </a:bodyPr>
          <a:lstStyle/>
          <a:p>
            <a:r>
              <a:rPr lang="el-GR" altLang="zh-CN" sz="2000" dirty="0" smtClean="0"/>
              <a:t>μ</a:t>
            </a:r>
            <a:r>
              <a:rPr lang="en-US" altLang="zh-CN" sz="2000" dirty="0" smtClean="0"/>
              <a:t> tagging</a:t>
            </a:r>
          </a:p>
          <a:p>
            <a:r>
              <a:rPr lang="en-US" altLang="zh-CN" sz="2000" dirty="0" smtClean="0"/>
              <a:t>95% single layer efficiency;</a:t>
            </a:r>
          </a:p>
          <a:p>
            <a:r>
              <a:rPr lang="en-US" altLang="zh-CN" sz="2000" dirty="0" smtClean="0"/>
              <a:t>Life &gt; 3 years</a:t>
            </a:r>
          </a:p>
          <a:p>
            <a:pPr marL="0" indent="0">
              <a:buNone/>
            </a:pPr>
            <a:r>
              <a:rPr lang="en-US" altLang="zh-CN" sz="2000" dirty="0" smtClean="0"/>
              <a:t>Due to BESIII RPC success, </a:t>
            </a:r>
            <a:r>
              <a:rPr lang="en-US" altLang="zh-CN" sz="2000" dirty="0" err="1" smtClean="0"/>
              <a:t>DayaBay</a:t>
            </a:r>
            <a:r>
              <a:rPr lang="en-US" altLang="zh-CN" sz="2000" dirty="0" smtClean="0"/>
              <a:t> top Veto adopted RPC naturally. </a:t>
            </a:r>
            <a:endParaRPr lang="en-US" altLang="zh-CN" sz="2000" dirty="0"/>
          </a:p>
        </p:txBody>
      </p:sp>
      <p:sp>
        <p:nvSpPr>
          <p:cNvPr id="8" name="文本框 7"/>
          <p:cNvSpPr txBox="1"/>
          <p:nvPr/>
        </p:nvSpPr>
        <p:spPr>
          <a:xfrm>
            <a:off x="335360" y="1136030"/>
            <a:ext cx="49685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500" dirty="0" smtClean="0"/>
              <a:t> Goals and requirements </a:t>
            </a:r>
            <a:endParaRPr lang="zh-CN" altLang="en-US" sz="25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3717031"/>
            <a:ext cx="4968552" cy="2400735"/>
          </a:xfrm>
          <a:prstGeom prst="rect">
            <a:avLst/>
          </a:prstGeom>
        </p:spPr>
      </p:pic>
      <p:pic>
        <p:nvPicPr>
          <p:cNvPr id="120" name="图片 1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936" y="2380178"/>
            <a:ext cx="6417602" cy="3737588"/>
          </a:xfrm>
          <a:prstGeom prst="rect">
            <a:avLst/>
          </a:prstGeom>
        </p:spPr>
      </p:pic>
      <p:sp>
        <p:nvSpPr>
          <p:cNvPr id="124" name="矩形 123"/>
          <p:cNvSpPr/>
          <p:nvPr/>
        </p:nvSpPr>
        <p:spPr>
          <a:xfrm>
            <a:off x="4943872" y="1425646"/>
            <a:ext cx="67789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/>
              <a:t>Difference from BESIII: </a:t>
            </a:r>
          </a:p>
          <a:p>
            <a:r>
              <a:rPr lang="en-US" altLang="zh-CN" sz="2000" dirty="0"/>
              <a:t> </a:t>
            </a:r>
            <a:r>
              <a:rPr lang="en-US" altLang="zh-CN" sz="2000" dirty="0" smtClean="0"/>
              <a:t>  high humidity environment, even 90%, so dark current higher. </a:t>
            </a:r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153658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8543</TotalTime>
  <Words>1279</Words>
  <Application>Microsoft Office PowerPoint</Application>
  <PresentationFormat>宽屏</PresentationFormat>
  <Paragraphs>319</Paragraphs>
  <Slides>20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等线</vt:lpstr>
      <vt:lpstr>宋体</vt:lpstr>
      <vt:lpstr>Arial</vt:lpstr>
      <vt:lpstr>Calibri</vt:lpstr>
      <vt:lpstr>Times New Roman</vt:lpstr>
      <vt:lpstr>Wingdings</vt:lpstr>
      <vt:lpstr>Office 主题</vt:lpstr>
      <vt:lpstr>RPC detector experience at BESIII and DayaBay</vt:lpstr>
      <vt:lpstr>Content</vt:lpstr>
      <vt:lpstr>BESIII MUC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DayaBay RPC Veto</vt:lpstr>
      <vt:lpstr>PowerPoint 演示文稿</vt:lpstr>
      <vt:lpstr>PowerPoint 演示文稿</vt:lpstr>
      <vt:lpstr>PowerPoint 演示文稿</vt:lpstr>
      <vt:lpstr>PowerPoint 演示文稿</vt:lpstr>
      <vt:lpstr>CEPC MUC</vt:lpstr>
      <vt:lpstr>PowerPoint 演示文稿</vt:lpstr>
      <vt:lpstr>PowerPoint 演示文稿</vt:lpstr>
      <vt:lpstr>PowerPoint 演示文稿</vt:lpstr>
      <vt:lpstr>PowerPoint 演示文稿</vt:lpstr>
      <vt:lpstr>MUC Readout channel estimation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UPW-HPW进展</dc:title>
  <dc:creator>advantech</dc:creator>
  <cp:lastModifiedBy>DreamStar</cp:lastModifiedBy>
  <cp:revision>275</cp:revision>
  <cp:lastPrinted>2024-03-31T06:45:04Z</cp:lastPrinted>
  <dcterms:created xsi:type="dcterms:W3CDTF">2023-10-24T02:52:53Z</dcterms:created>
  <dcterms:modified xsi:type="dcterms:W3CDTF">2024-04-03T05:05:46Z</dcterms:modified>
</cp:coreProperties>
</file>