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6" r:id="rId2"/>
    <p:sldId id="818" r:id="rId3"/>
    <p:sldId id="821" r:id="rId4"/>
    <p:sldId id="822" r:id="rId5"/>
    <p:sldId id="823" r:id="rId6"/>
    <p:sldId id="824" r:id="rId7"/>
    <p:sldId id="825" r:id="rId8"/>
    <p:sldId id="382" r:id="rId9"/>
    <p:sldId id="817" r:id="rId10"/>
    <p:sldId id="530" r:id="rId11"/>
    <p:sldId id="531" r:id="rId12"/>
    <p:sldId id="826" r:id="rId13"/>
    <p:sldId id="816" r:id="rId14"/>
    <p:sldId id="54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王小龙" initials="XLW" lastIdx="0" clrIdx="0">
    <p:extLst>
      <p:ext uri="{19B8F6BF-5375-455C-9EA6-DF929625EA0E}">
        <p15:presenceInfo xmlns:p15="http://schemas.microsoft.com/office/powerpoint/2012/main" userId="王小龙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5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720C8-A724-47C1-8E9D-51D744EB6AC3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C3D91-9FB7-4F3F-A0C2-AFABE1A403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C3D91-9FB7-4F3F-A0C2-AFABE1A403E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80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46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A724F-12B9-4281-8AC4-9796C3351ED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22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38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11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67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59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95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3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29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00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27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88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86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DEFACD5-E14E-4DE3-BF56-CC734A6834F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6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C1E4A-6883-4F19-A4BD-6B9DEA6FA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670048"/>
          </a:xfrm>
        </p:spPr>
        <p:txBody>
          <a:bodyPr>
            <a:normAutofit/>
          </a:bodyPr>
          <a:lstStyle/>
          <a:p>
            <a:r>
              <a:rPr lang="en-US" altLang="zh-CN" sz="6000" dirty="0"/>
              <a:t>Scintillator based muon detector</a:t>
            </a:r>
            <a:endParaRPr lang="zh-CN" altLang="en-US" sz="6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50AC8E-F99A-4444-BAD8-06BC583A7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587371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Xiaolong Wang</a:t>
            </a:r>
          </a:p>
          <a:p>
            <a:r>
              <a:rPr lang="en-US" altLang="zh-CN" dirty="0"/>
              <a:t>For muon Det R&amp;D group</a:t>
            </a:r>
          </a:p>
          <a:p>
            <a:r>
              <a:rPr lang="en-US" altLang="zh-CN" dirty="0"/>
              <a:t>Fudan University</a:t>
            </a:r>
          </a:p>
          <a:p>
            <a:r>
              <a:rPr lang="en-US" altLang="zh-CN" dirty="0"/>
              <a:t>REF TDR meeting, 04/02/2024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3537007-97E9-45DE-B1E0-0A5BC6566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95" y="88291"/>
            <a:ext cx="5368054" cy="1639813"/>
          </a:xfrm>
          <a:prstGeom prst="rect">
            <a:avLst/>
          </a:prstGeom>
        </p:spPr>
      </p:pic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7797EE95-3CF3-42B2-9AC0-58A433E1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6" y="88291"/>
            <a:ext cx="2610691" cy="15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9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卡通人物&#10;&#10;中度可信度描述已自动生成">
            <a:extLst>
              <a:ext uri="{FF2B5EF4-FFF2-40B4-BE49-F238E27FC236}">
                <a16:creationId xmlns:a16="http://schemas.microsoft.com/office/drawing/2014/main" id="{A4129218-26D6-AB71-18AD-32D42D1F5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0" y="2438672"/>
            <a:ext cx="6042380" cy="420637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F457BA9-948A-2A4F-7415-87A5062AD6E1}"/>
              </a:ext>
            </a:extLst>
          </p:cNvPr>
          <p:cNvSpPr txBox="1"/>
          <p:nvPr/>
        </p:nvSpPr>
        <p:spPr>
          <a:xfrm>
            <a:off x="290729" y="1001066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Setup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卡通人物&#10;&#10;低可信度描述已自动生成">
            <a:extLst>
              <a:ext uri="{FF2B5EF4-FFF2-40B4-BE49-F238E27FC236}">
                <a16:creationId xmlns:a16="http://schemas.microsoft.com/office/drawing/2014/main" id="{935D9ECE-C96B-574B-F63F-03A03909F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r="3385" b="16956"/>
          <a:stretch/>
        </p:blipFill>
        <p:spPr>
          <a:xfrm>
            <a:off x="10064484" y="4496753"/>
            <a:ext cx="1856924" cy="214828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2CF1D28-8650-C98C-E6DD-1B62435A0BFD}"/>
              </a:ext>
            </a:extLst>
          </p:cNvPr>
          <p:cNvSpPr txBox="1"/>
          <p:nvPr/>
        </p:nvSpPr>
        <p:spPr>
          <a:xfrm>
            <a:off x="652669" y="1515202"/>
            <a:ext cx="8696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scintillation detector + preamplifier + acquisition and processing board</a:t>
            </a:r>
            <a:endParaRPr lang="zh-CN" altLang="en-US" sz="2400" dirty="0"/>
          </a:p>
        </p:txBody>
      </p:sp>
      <p:pic>
        <p:nvPicPr>
          <p:cNvPr id="15" name="图片 14" descr="图片包含 游戏机, 电子, 电路&#10;&#10;描述已自动生成">
            <a:extLst>
              <a:ext uri="{FF2B5EF4-FFF2-40B4-BE49-F238E27FC236}">
                <a16:creationId xmlns:a16="http://schemas.microsoft.com/office/drawing/2014/main" id="{2BF668A8-3378-C126-71EC-0B1D6B54F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20" y="2166519"/>
            <a:ext cx="3101050" cy="2219433"/>
          </a:xfrm>
          <a:prstGeom prst="rect">
            <a:avLst/>
          </a:prstGeom>
        </p:spPr>
      </p:pic>
      <p:pic>
        <p:nvPicPr>
          <p:cNvPr id="17" name="图片 16" descr="图片包含 游戏机, 电路, 电脑&#10;&#10;描述已自动生成">
            <a:extLst>
              <a:ext uri="{FF2B5EF4-FFF2-40B4-BE49-F238E27FC236}">
                <a16:creationId xmlns:a16="http://schemas.microsoft.com/office/drawing/2014/main" id="{D3BCB401-E29F-F340-5A1D-E8C61DF1A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20" y="4486980"/>
            <a:ext cx="2740772" cy="2202607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4B52D2FA-B4AE-467F-A881-5921AF34B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974156"/>
              </p:ext>
            </p:extLst>
          </p:nvPr>
        </p:nvGraphicFramePr>
        <p:xfrm>
          <a:off x="9294832" y="42302"/>
          <a:ext cx="2818986" cy="2023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943">
                  <a:extLst>
                    <a:ext uri="{9D8B030D-6E8A-4147-A177-3AD203B41FA5}">
                      <a16:colId xmlns:a16="http://schemas.microsoft.com/office/drawing/2014/main" val="2222764406"/>
                    </a:ext>
                  </a:extLst>
                </a:gridCol>
                <a:gridCol w="739043">
                  <a:extLst>
                    <a:ext uri="{9D8B030D-6E8A-4147-A177-3AD203B41FA5}">
                      <a16:colId xmlns:a16="http://schemas.microsoft.com/office/drawing/2014/main" val="711917163"/>
                    </a:ext>
                  </a:extLst>
                </a:gridCol>
              </a:tblGrid>
              <a:tr h="4769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Major Parameters</a:t>
                      </a:r>
                      <a:endParaRPr lang="zh-CN" altLang="en-US" sz="16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213B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213B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32752"/>
                  </a:ext>
                </a:extLst>
              </a:tr>
              <a:tr h="3608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Sample Rate(</a:t>
                      </a:r>
                      <a:r>
                        <a:rPr lang="en-US" altLang="zh-CN" sz="1400" b="0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MSPS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10-100</a:t>
                      </a:r>
                      <a:endParaRPr lang="zh-CN" altLang="en-US" sz="1400" b="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7686975"/>
                  </a:ext>
                </a:extLst>
              </a:tr>
              <a:tr h="3608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Resolution (Bits)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altLang="en-US" sz="1400" b="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8707946"/>
                  </a:ext>
                </a:extLst>
              </a:tr>
              <a:tr h="4267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Number of input channels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400" b="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598282"/>
                  </a:ext>
                </a:extLst>
              </a:tr>
              <a:tr h="313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SNR(dB)</a:t>
                      </a:r>
                      <a:endParaRPr lang="zh-CN" altLang="en-US" sz="14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400" b="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85.5</a:t>
                      </a:r>
                      <a:endParaRPr lang="zh-CN" altLang="en-US" sz="1400" b="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2610126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728CA3BE-E857-425E-A1F1-44FEC8CE003B}"/>
              </a:ext>
            </a:extLst>
          </p:cNvPr>
          <p:cNvSpPr txBox="1"/>
          <p:nvPr/>
        </p:nvSpPr>
        <p:spPr>
          <a:xfrm>
            <a:off x="10382008" y="2017275"/>
            <a:ext cx="252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楷体" panose="02010609060101010101" pitchFamily="49" charset="-122"/>
                <a:ea typeface="楷体" panose="02010609060101010101" pitchFamily="49" charset="-122"/>
              </a:rPr>
              <a:t>ADS5263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08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4"/>
          <p:cNvSpPr/>
          <p:nvPr/>
        </p:nvSpPr>
        <p:spPr>
          <a:xfrm>
            <a:off x="0" y="271193"/>
            <a:ext cx="4699322" cy="676656"/>
          </a:xfrm>
          <a:custGeom>
            <a:avLst/>
            <a:gdLst>
              <a:gd name="connsiteX0" fmla="*/ 0 w 6014720"/>
              <a:gd name="connsiteY0" fmla="*/ 0 h 701040"/>
              <a:gd name="connsiteX1" fmla="*/ 5557520 w 6014720"/>
              <a:gd name="connsiteY1" fmla="*/ 0 h 701040"/>
              <a:gd name="connsiteX2" fmla="*/ 6014720 w 6014720"/>
              <a:gd name="connsiteY2" fmla="*/ 701040 h 701040"/>
              <a:gd name="connsiteX3" fmla="*/ 0 w 6014720"/>
              <a:gd name="connsiteY3" fmla="*/ 701040 h 701040"/>
              <a:gd name="connsiteX4" fmla="*/ 0 w 6014720"/>
              <a:gd name="connsiteY4" fmla="*/ 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4720" h="701040">
                <a:moveTo>
                  <a:pt x="0" y="0"/>
                </a:moveTo>
                <a:lnTo>
                  <a:pt x="5557520" y="0"/>
                </a:lnTo>
                <a:lnTo>
                  <a:pt x="6014720" y="701040"/>
                </a:lnTo>
                <a:lnTo>
                  <a:pt x="0" y="70104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>
            <a:stCxn id="24" idx="3"/>
          </p:cNvCxnSpPr>
          <p:nvPr/>
        </p:nvCxnSpPr>
        <p:spPr>
          <a:xfrm>
            <a:off x="0" y="947849"/>
            <a:ext cx="12192000" cy="0"/>
          </a:xfrm>
          <a:prstGeom prst="line">
            <a:avLst/>
          </a:prstGeom>
          <a:ln w="28575">
            <a:solidFill>
              <a:srgbClr val="3043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328"/>
          <p:cNvSpPr>
            <a:spLocks noEditPoints="1"/>
          </p:cNvSpPr>
          <p:nvPr/>
        </p:nvSpPr>
        <p:spPr bwMode="auto">
          <a:xfrm flipH="1">
            <a:off x="0" y="447044"/>
            <a:ext cx="497209" cy="500806"/>
          </a:xfrm>
          <a:custGeom>
            <a:avLst/>
            <a:gdLst/>
            <a:ahLst/>
            <a:cxnLst>
              <a:cxn ang="0">
                <a:pos x="0" y="127"/>
              </a:cxn>
              <a:cxn ang="0">
                <a:pos x="2" y="129"/>
              </a:cxn>
              <a:cxn ang="0">
                <a:pos x="126" y="129"/>
              </a:cxn>
              <a:cxn ang="0">
                <a:pos x="127" y="129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8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7"/>
              </a:cxn>
              <a:cxn ang="0">
                <a:pos x="128" y="126"/>
              </a:cxn>
              <a:cxn ang="0">
                <a:pos x="128" y="126"/>
              </a:cxn>
              <a:cxn ang="0">
                <a:pos x="116" y="87"/>
              </a:cxn>
              <a:cxn ang="0">
                <a:pos x="115" y="87"/>
              </a:cxn>
              <a:cxn ang="0">
                <a:pos x="47" y="18"/>
              </a:cxn>
              <a:cxn ang="0">
                <a:pos x="47" y="18"/>
              </a:cxn>
              <a:cxn ang="0">
                <a:pos x="32" y="3"/>
              </a:cxn>
              <a:cxn ang="0">
                <a:pos x="23" y="3"/>
              </a:cxn>
              <a:cxn ang="0">
                <a:pos x="2" y="24"/>
              </a:cxn>
              <a:cxn ang="0">
                <a:pos x="0" y="28"/>
              </a:cxn>
              <a:cxn ang="0">
                <a:pos x="2" y="33"/>
              </a:cxn>
              <a:cxn ang="0">
                <a:pos x="16" y="47"/>
              </a:cxn>
              <a:cxn ang="0">
                <a:pos x="17" y="48"/>
              </a:cxn>
              <a:cxn ang="0">
                <a:pos x="85" y="116"/>
              </a:cxn>
              <a:cxn ang="0">
                <a:pos x="86" y="117"/>
              </a:cxn>
              <a:cxn ang="0">
                <a:pos x="113" y="125"/>
              </a:cxn>
              <a:cxn ang="0">
                <a:pos x="2" y="125"/>
              </a:cxn>
              <a:cxn ang="0">
                <a:pos x="0" y="127"/>
              </a:cxn>
              <a:cxn ang="0">
                <a:pos x="25" y="42"/>
              </a:cxn>
              <a:cxn ang="0">
                <a:pos x="88" y="104"/>
              </a:cxn>
              <a:cxn ang="0">
                <a:pos x="86" y="112"/>
              </a:cxn>
              <a:cxn ang="0">
                <a:pos x="21" y="46"/>
              </a:cxn>
              <a:cxn ang="0">
                <a:pos x="25" y="42"/>
              </a:cxn>
              <a:cxn ang="0">
                <a:pos x="91" y="101"/>
              </a:cxn>
              <a:cxn ang="0">
                <a:pos x="28" y="39"/>
              </a:cxn>
              <a:cxn ang="0">
                <a:pos x="38" y="29"/>
              </a:cxn>
              <a:cxn ang="0">
                <a:pos x="100" y="92"/>
              </a:cxn>
              <a:cxn ang="0">
                <a:pos x="100" y="101"/>
              </a:cxn>
              <a:cxn ang="0">
                <a:pos x="91" y="101"/>
              </a:cxn>
              <a:cxn ang="0">
                <a:pos x="103" y="89"/>
              </a:cxn>
              <a:cxn ang="0">
                <a:pos x="41" y="26"/>
              </a:cxn>
              <a:cxn ang="0">
                <a:pos x="45" y="22"/>
              </a:cxn>
              <a:cxn ang="0">
                <a:pos x="110" y="87"/>
              </a:cxn>
              <a:cxn ang="0">
                <a:pos x="103" y="89"/>
              </a:cxn>
              <a:cxn ang="0">
                <a:pos x="92" y="105"/>
              </a:cxn>
              <a:cxn ang="0">
                <a:pos x="102" y="105"/>
              </a:cxn>
              <a:cxn ang="0">
                <a:pos x="104" y="103"/>
              </a:cxn>
              <a:cxn ang="0">
                <a:pos x="104" y="92"/>
              </a:cxn>
              <a:cxn ang="0">
                <a:pos x="112" y="90"/>
              </a:cxn>
              <a:cxn ang="0">
                <a:pos x="123" y="124"/>
              </a:cxn>
              <a:cxn ang="0">
                <a:pos x="89" y="114"/>
              </a:cxn>
              <a:cxn ang="0">
                <a:pos x="92" y="105"/>
              </a:cxn>
              <a:cxn ang="0">
                <a:pos x="4" y="28"/>
              </a:cxn>
              <a:cxn ang="0">
                <a:pos x="5" y="27"/>
              </a:cxn>
              <a:cxn ang="0">
                <a:pos x="26" y="6"/>
              </a:cxn>
              <a:cxn ang="0">
                <a:pos x="29" y="6"/>
              </a:cxn>
              <a:cxn ang="0">
                <a:pos x="42" y="19"/>
              </a:cxn>
              <a:cxn ang="0">
                <a:pos x="18" y="43"/>
              </a:cxn>
              <a:cxn ang="0">
                <a:pos x="5" y="30"/>
              </a:cxn>
              <a:cxn ang="0">
                <a:pos x="4" y="28"/>
              </a:cxn>
            </a:cxnLst>
            <a:rect l="0" t="0" r="r" b="b"/>
            <a:pathLst>
              <a:path w="128" h="129">
                <a:moveTo>
                  <a:pt x="0" y="127"/>
                </a:moveTo>
                <a:cubicBezTo>
                  <a:pt x="0" y="128"/>
                  <a:pt x="1" y="129"/>
                  <a:pt x="2" y="129"/>
                </a:cubicBezTo>
                <a:cubicBezTo>
                  <a:pt x="126" y="129"/>
                  <a:pt x="126" y="129"/>
                  <a:pt x="126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7" y="129"/>
                  <a:pt x="128" y="129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28" y="128"/>
                  <a:pt x="128" y="128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7"/>
                </a:cubicBezTo>
                <a:cubicBezTo>
                  <a:pt x="128" y="127"/>
                  <a:pt x="128" y="127"/>
                  <a:pt x="128" y="126"/>
                </a:cubicBezTo>
                <a:cubicBezTo>
                  <a:pt x="128" y="126"/>
                  <a:pt x="128" y="126"/>
                  <a:pt x="128" y="126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87"/>
                  <a:pt x="115" y="87"/>
                  <a:pt x="115" y="87"/>
                </a:cubicBezTo>
                <a:cubicBezTo>
                  <a:pt x="47" y="18"/>
                  <a:pt x="47" y="18"/>
                  <a:pt x="47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0"/>
                  <a:pt x="25" y="0"/>
                  <a:pt x="23" y="3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5"/>
                  <a:pt x="0" y="27"/>
                  <a:pt x="0" y="28"/>
                </a:cubicBezTo>
                <a:cubicBezTo>
                  <a:pt x="0" y="30"/>
                  <a:pt x="1" y="31"/>
                  <a:pt x="2" y="33"/>
                </a:cubicBezTo>
                <a:cubicBezTo>
                  <a:pt x="16" y="47"/>
                  <a:pt x="16" y="47"/>
                  <a:pt x="16" y="47"/>
                </a:cubicBezTo>
                <a:cubicBezTo>
                  <a:pt x="17" y="47"/>
                  <a:pt x="17" y="47"/>
                  <a:pt x="17" y="48"/>
                </a:cubicBezTo>
                <a:cubicBezTo>
                  <a:pt x="85" y="116"/>
                  <a:pt x="85" y="116"/>
                  <a:pt x="85" y="116"/>
                </a:cubicBezTo>
                <a:cubicBezTo>
                  <a:pt x="85" y="117"/>
                  <a:pt x="86" y="117"/>
                  <a:pt x="86" y="117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2" y="125"/>
                  <a:pt x="2" y="125"/>
                  <a:pt x="2" y="125"/>
                </a:cubicBezTo>
                <a:cubicBezTo>
                  <a:pt x="1" y="125"/>
                  <a:pt x="0" y="126"/>
                  <a:pt x="0" y="127"/>
                </a:cubicBezTo>
                <a:close/>
                <a:moveTo>
                  <a:pt x="25" y="42"/>
                </a:moveTo>
                <a:cubicBezTo>
                  <a:pt x="88" y="104"/>
                  <a:pt x="88" y="104"/>
                  <a:pt x="88" y="104"/>
                </a:cubicBezTo>
                <a:cubicBezTo>
                  <a:pt x="86" y="112"/>
                  <a:pt x="86" y="112"/>
                  <a:pt x="86" y="112"/>
                </a:cubicBezTo>
                <a:cubicBezTo>
                  <a:pt x="21" y="46"/>
                  <a:pt x="21" y="46"/>
                  <a:pt x="21" y="46"/>
                </a:cubicBezTo>
                <a:lnTo>
                  <a:pt x="25" y="42"/>
                </a:lnTo>
                <a:close/>
                <a:moveTo>
                  <a:pt x="91" y="101"/>
                </a:moveTo>
                <a:cubicBezTo>
                  <a:pt x="28" y="39"/>
                  <a:pt x="28" y="39"/>
                  <a:pt x="28" y="39"/>
                </a:cubicBezTo>
                <a:cubicBezTo>
                  <a:pt x="38" y="29"/>
                  <a:pt x="38" y="29"/>
                  <a:pt x="38" y="29"/>
                </a:cubicBezTo>
                <a:cubicBezTo>
                  <a:pt x="100" y="92"/>
                  <a:pt x="100" y="92"/>
                  <a:pt x="100" y="92"/>
                </a:cubicBezTo>
                <a:cubicBezTo>
                  <a:pt x="100" y="101"/>
                  <a:pt x="100" y="101"/>
                  <a:pt x="100" y="101"/>
                </a:cubicBezTo>
                <a:lnTo>
                  <a:pt x="91" y="101"/>
                </a:lnTo>
                <a:close/>
                <a:moveTo>
                  <a:pt x="103" y="89"/>
                </a:moveTo>
                <a:cubicBezTo>
                  <a:pt x="41" y="26"/>
                  <a:pt x="41" y="26"/>
                  <a:pt x="41" y="26"/>
                </a:cubicBezTo>
                <a:cubicBezTo>
                  <a:pt x="45" y="22"/>
                  <a:pt x="45" y="22"/>
                  <a:pt x="45" y="22"/>
                </a:cubicBezTo>
                <a:cubicBezTo>
                  <a:pt x="110" y="87"/>
                  <a:pt x="110" y="87"/>
                  <a:pt x="110" y="87"/>
                </a:cubicBezTo>
                <a:lnTo>
                  <a:pt x="103" y="89"/>
                </a:lnTo>
                <a:close/>
                <a:moveTo>
                  <a:pt x="92" y="105"/>
                </a:moveTo>
                <a:cubicBezTo>
                  <a:pt x="102" y="105"/>
                  <a:pt x="102" y="105"/>
                  <a:pt x="102" y="105"/>
                </a:cubicBezTo>
                <a:cubicBezTo>
                  <a:pt x="104" y="105"/>
                  <a:pt x="104" y="104"/>
                  <a:pt x="104" y="103"/>
                </a:cubicBezTo>
                <a:cubicBezTo>
                  <a:pt x="104" y="92"/>
                  <a:pt x="104" y="92"/>
                  <a:pt x="104" y="92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89" y="114"/>
                  <a:pt x="89" y="114"/>
                  <a:pt x="89" y="114"/>
                </a:cubicBezTo>
                <a:lnTo>
                  <a:pt x="92" y="105"/>
                </a:lnTo>
                <a:close/>
                <a:moveTo>
                  <a:pt x="4" y="28"/>
                </a:moveTo>
                <a:cubicBezTo>
                  <a:pt x="4" y="28"/>
                  <a:pt x="4" y="27"/>
                  <a:pt x="5" y="2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5"/>
                  <a:pt x="28" y="5"/>
                  <a:pt x="29" y="6"/>
                </a:cubicBezTo>
                <a:cubicBezTo>
                  <a:pt x="42" y="19"/>
                  <a:pt x="42" y="19"/>
                  <a:pt x="42" y="19"/>
                </a:cubicBezTo>
                <a:cubicBezTo>
                  <a:pt x="18" y="43"/>
                  <a:pt x="18" y="43"/>
                  <a:pt x="18" y="43"/>
                </a:cubicBezTo>
                <a:cubicBezTo>
                  <a:pt x="5" y="30"/>
                  <a:pt x="5" y="30"/>
                  <a:pt x="5" y="30"/>
                </a:cubicBezTo>
                <a:cubicBezTo>
                  <a:pt x="4" y="29"/>
                  <a:pt x="4" y="29"/>
                  <a:pt x="4" y="28"/>
                </a:cubicBezTo>
                <a:close/>
              </a:path>
            </a:pathLst>
          </a:custGeom>
          <a:solidFill>
            <a:srgbClr val="324270"/>
          </a:solidFill>
          <a:ln w="12700">
            <a:noFill/>
            <a:rou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8" name="TextBox 7"/>
          <p:cNvSpPr txBox="1"/>
          <p:nvPr/>
        </p:nvSpPr>
        <p:spPr>
          <a:xfrm>
            <a:off x="497209" y="347911"/>
            <a:ext cx="819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spc="400" dirty="0">
                <a:solidFill>
                  <a:srgbClr val="2D437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Muon detector back-end electronics</a:t>
            </a:r>
            <a:endParaRPr lang="zh-CN" altLang="en-US" sz="3200" b="1" spc="400" dirty="0">
              <a:solidFill>
                <a:srgbClr val="2D437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ECE2115-C9CF-A9F0-E8A7-11041FB8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9" y="1962150"/>
            <a:ext cx="5335607" cy="488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719D08-9ECC-F443-0B8C-91EB1DE97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2150"/>
            <a:ext cx="54864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B04F01D-0159-D4EA-67B9-E57AE25B575A}"/>
              </a:ext>
            </a:extLst>
          </p:cNvPr>
          <p:cNvSpPr txBox="1"/>
          <p:nvPr/>
        </p:nvSpPr>
        <p:spPr>
          <a:xfrm>
            <a:off x="388722" y="1171881"/>
            <a:ext cx="11630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Sampling test of scintillator detector signals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43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BDC9-B9A1-4A92-A3C7-6D76C83A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between </a:t>
            </a:r>
            <a:r>
              <a:rPr lang="en-US" altLang="zh-CN" dirty="0" err="1"/>
              <a:t>scint</a:t>
            </a:r>
            <a:r>
              <a:rPr lang="en-US" altLang="zh-CN" dirty="0"/>
              <a:t>. and RPC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DF1604F7-93F3-4047-A4CA-96406514093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1096963" y="1846263"/>
              <a:ext cx="10058400" cy="4131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2800">
                      <a:extLst>
                        <a:ext uri="{9D8B030D-6E8A-4147-A177-3AD203B41FA5}">
                          <a16:colId xmlns:a16="http://schemas.microsoft.com/office/drawing/2014/main" val="3040632633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3282226017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3229540472"/>
                        </a:ext>
                      </a:extLst>
                    </a:gridCol>
                  </a:tblGrid>
                  <a:tr h="383787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Scintillator scheme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 scheme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04368091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Spatial resolution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≤1.2 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7019362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Time resolution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&lt;1.5 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𝑛𝑠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1−2 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𝑛𝑠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78211979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Muon efficiency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&gt;95%</m:t>
                              </m:r>
                            </m:oMath>
                          </a14:m>
                          <a:r>
                            <a:rPr lang="en-US" altLang="zh-CN" dirty="0"/>
                            <a:t>/channel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95%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55698381"/>
                      </a:ext>
                    </a:extLst>
                  </a:tr>
                  <a:tr h="19189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Long term rate limit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&gt;25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𝑘𝐻𝑧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100 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𝐻𝑧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59463316"/>
                      </a:ext>
                    </a:extLst>
                  </a:tr>
                  <a:tr h="19189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Background level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Reduce soft neutron, ??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??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6205707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Peak luminosity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6×</m:t>
                              </m:r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35</m:t>
                                  </m:r>
                                </m:sup>
                              </m:sSup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(Belle II design)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~2×</m:t>
                                </m:r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34</m:t>
                                    </m:r>
                                  </m:sup>
                                </m:sSup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80689254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Cost w/out BEE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altLang="zh-CN" dirty="0" smtClean="0">
                                  <a:latin typeface="Cambria Math" panose="02040503050406030204" pitchFamily="18" charset="0"/>
                                </a:rPr>
                                <m:t>5600</m:t>
                              </m:r>
                              <m:r>
                                <a:rPr lang="zh-CN" altLang="en-US" dirty="0" smtClean="0">
                                  <a:latin typeface="Cambria Math" panose="02040503050406030204" pitchFamily="18" charset="0"/>
                                </a:rPr>
                                <m:t>￥</m:t>
                              </m:r>
                              <m:r>
                                <a:rPr lang="en-US" altLang="zh-CN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dirty="0" err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altLang="zh-CN" i="1" dirty="0" err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dirty="0" err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dirty="0" err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dirty="0"/>
                            <a:t>(</a:t>
                          </a:r>
                          <a:r>
                            <a:rPr lang="en-US" altLang="zh-CN" dirty="0" err="1"/>
                            <a:t>estimatation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75</m:t>
                              </m:r>
                              <m:r>
                                <a:rPr lang="en-US" altLang="zh-CN" dirty="0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  <m:r>
                                <a:rPr lang="zh-CN" altLang="en-US" dirty="0" smtClean="0">
                                  <a:latin typeface="Cambria Math" panose="02040503050406030204" pitchFamily="18" charset="0"/>
                                </a:rPr>
                                <m:t>￥</m:t>
                              </m:r>
                              <m:r>
                                <a:rPr lang="en-US" altLang="zh-CN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dirty="0" err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altLang="zh-CN" i="1" dirty="0" err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dirty="0" err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dirty="0" err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dirty="0"/>
                            <a:t>(</a:t>
                          </a:r>
                          <a:r>
                            <a:rPr lang="en-US" altLang="zh-CN" dirty="0" err="1"/>
                            <a:t>Dayabay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47488357"/>
                      </a:ext>
                    </a:extLst>
                  </a:tr>
                  <a:tr h="12792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Massive production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Much simple (experience at VT)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 years for Belle RPC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2205714"/>
                      </a:ext>
                    </a:extLst>
                  </a:tr>
                  <a:tr h="237831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Maintenance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LV system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Gas cost per year, </a:t>
                          </a:r>
                          <a:r>
                            <a:rPr lang="en-US" altLang="zh-CN" dirty="0" err="1"/>
                            <a:t>HV</a:t>
                          </a:r>
                          <a:r>
                            <a:rPr lang="en-US" altLang="zh-CN" dirty="0"/>
                            <a:t> system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66450205"/>
                      </a:ext>
                    </a:extLst>
                  </a:tr>
                  <a:tr h="12792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069487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DF1604F7-93F3-4047-A4CA-96406514093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90394365"/>
                  </p:ext>
                </p:extLst>
              </p:nvPr>
            </p:nvGraphicFramePr>
            <p:xfrm>
              <a:off x="1096963" y="1846263"/>
              <a:ext cx="10058400" cy="4131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2800">
                      <a:extLst>
                        <a:ext uri="{9D8B030D-6E8A-4147-A177-3AD203B41FA5}">
                          <a16:colId xmlns:a16="http://schemas.microsoft.com/office/drawing/2014/main" val="3040632633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3282226017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3229540472"/>
                        </a:ext>
                      </a:extLst>
                    </a:gridCol>
                  </a:tblGrid>
                  <a:tr h="383787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Scintillator scheme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 scheme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04368091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Spatial resolution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107937" r="-99819" b="-9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107937" b="-9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19362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Time resolution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207937" r="-99819" b="-8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207937" b="-8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8211979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Muon efficiency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307937" r="-99819" b="-7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307937" b="-7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56983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Long term rate limit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428333" r="-99819" b="-63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428333" b="-63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946331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Background level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Reduce soft neutron, ??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??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6205707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Peak luminosity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600000" r="-99819" b="-4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600000" b="-4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0689254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Cost w/out BEE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700000" r="-99819" b="-3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700000" b="-3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74883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Massive production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Much simple (experience at VT)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3 years for Belle RPC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220571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Maintenance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LV system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Gas cost per year, </a:t>
                          </a:r>
                          <a:r>
                            <a:rPr lang="en-US" altLang="zh-CN" dirty="0" err="1"/>
                            <a:t>HV</a:t>
                          </a:r>
                          <a:r>
                            <a:rPr lang="en-US" altLang="zh-CN" dirty="0"/>
                            <a:t> system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66450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069487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8606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BDC9-B9A1-4A92-A3C7-6D76C83A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Rate limitation of scintillator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4B41AC8-B2B3-43AC-8338-FAB38301A7EF}"/>
                  </a:ext>
                </a:extLst>
              </p:cNvPr>
              <p:cNvSpPr txBox="1"/>
              <p:nvPr/>
            </p:nvSpPr>
            <p:spPr>
              <a:xfrm>
                <a:off x="504775" y="1955099"/>
                <a:ext cx="453105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Decay time: ns level</a:t>
                </a:r>
              </a:p>
              <a:p>
                <a:r>
                  <a:rPr lang="en-US" altLang="zh-CN" sz="2000" dirty="0" err="1"/>
                  <a:t>SiPM+FE</a:t>
                </a:r>
                <a:r>
                  <a:rPr lang="en-US" altLang="zh-CN" sz="20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→10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US" altLang="zh-CN" sz="2000" dirty="0"/>
                  <a:t>, no pileup at 20 MHz</a:t>
                </a:r>
              </a:p>
              <a:p>
                <a:r>
                  <a:rPr lang="en-US" altLang="zh-CN" sz="2000" dirty="0"/>
                  <a:t>A typical strip: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4×200=800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r>
                  <a:rPr lang="en-US" altLang="zh-CN" sz="2000" dirty="0"/>
                  <a:t>Pulse shape: width ~ 10-20 ns</a:t>
                </a:r>
              </a:p>
              <a:p>
                <a:r>
                  <a:rPr lang="en-US" altLang="zh-CN" sz="2000" dirty="0"/>
                  <a:t>Limitation is from the BEE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4B41AC8-B2B3-43AC-8338-FAB38301A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75" y="1955099"/>
                <a:ext cx="4531052" cy="1938992"/>
              </a:xfrm>
              <a:prstGeom prst="rect">
                <a:avLst/>
              </a:prstGeom>
              <a:blipFill>
                <a:blip r:embed="rId2"/>
                <a:stretch>
                  <a:fillRect l="-1480" t="-1887" r="-1750" b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F08B28D4-E696-48AE-9271-7CF70F18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623" y="2088532"/>
            <a:ext cx="4093954" cy="154606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508E5071-9F7F-4496-8758-59B6500350F4}"/>
              </a:ext>
            </a:extLst>
          </p:cNvPr>
          <p:cNvSpPr/>
          <p:nvPr/>
        </p:nvSpPr>
        <p:spPr>
          <a:xfrm>
            <a:off x="8767661" y="2534971"/>
            <a:ext cx="422721" cy="9808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3301BC6-DEA7-4A84-8AA2-A0B39CF5A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2" y="4044598"/>
            <a:ext cx="4332435" cy="23178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70D367F-7F6C-40EC-9C5B-D482D78BC94B}"/>
              </a:ext>
            </a:extLst>
          </p:cNvPr>
          <p:cNvSpPr txBox="1"/>
          <p:nvPr/>
        </p:nvSpPr>
        <p:spPr>
          <a:xfrm>
            <a:off x="609599" y="6373973"/>
            <a:ext cx="350520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/>
              <a:t>X.Y</a:t>
            </a:r>
            <a:r>
              <a:rPr lang="en-US" altLang="zh-CN" dirty="0"/>
              <a:t>. Wang et al., </a:t>
            </a:r>
            <a:r>
              <a:rPr lang="en-US" altLang="zh-CN" dirty="0" err="1"/>
              <a:t>NST34,169</a:t>
            </a:r>
            <a:r>
              <a:rPr lang="en-US" altLang="zh-CN" dirty="0"/>
              <a:t>(2023)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5FFE80-247D-49B8-9801-29F631132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42" y="4450971"/>
            <a:ext cx="3889893" cy="178991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768641E-4C89-4B34-8DCF-EB9CD980429C}"/>
              </a:ext>
            </a:extLst>
          </p:cNvPr>
          <p:cNvSpPr txBox="1"/>
          <p:nvPr/>
        </p:nvSpPr>
        <p:spPr>
          <a:xfrm>
            <a:off x="8594034" y="3962266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SPE</a:t>
            </a:r>
            <a:r>
              <a:rPr lang="en-US" altLang="zh-CN" dirty="0"/>
              <a:t> from </a:t>
            </a:r>
            <a:r>
              <a:rPr lang="en-US" altLang="zh-CN" dirty="0" err="1"/>
              <a:t>NDL</a:t>
            </a:r>
            <a:r>
              <a:rPr lang="en-US" altLang="zh-CN" dirty="0"/>
              <a:t> </a:t>
            </a:r>
            <a:r>
              <a:rPr lang="en-US" altLang="zh-CN" dirty="0" err="1"/>
              <a:t>EQR15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C082D11-9F34-4C4E-818E-D6ECB3571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62" y="4423410"/>
            <a:ext cx="2514446" cy="193899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82E36EA-8E6A-417B-B595-B1C8E60337D2}"/>
              </a:ext>
            </a:extLst>
          </p:cNvPr>
          <p:cNvSpPr txBox="1"/>
          <p:nvPr/>
        </p:nvSpPr>
        <p:spPr>
          <a:xfrm>
            <a:off x="5546034" y="3962266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SPE</a:t>
            </a:r>
            <a:r>
              <a:rPr lang="en-US" altLang="zh-CN" dirty="0"/>
              <a:t> from </a:t>
            </a:r>
            <a:r>
              <a:rPr lang="en-US" altLang="zh-CN" dirty="0" err="1"/>
              <a:t>MPPC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992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2F6099-FF6D-4E11-96A3-4CF42672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42" y="0"/>
            <a:ext cx="10515600" cy="958543"/>
          </a:xfrm>
        </p:spPr>
        <p:txBody>
          <a:bodyPr/>
          <a:lstStyle/>
          <a:p>
            <a:r>
              <a:rPr lang="en-US" altLang="zh-CN" dirty="0"/>
              <a:t>Cost Estimation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75BA3D-5999-4ADD-B982-D92AF27F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52CA6BB-9201-4CAA-AFA3-73FC59511AF9}"/>
              </a:ext>
            </a:extLst>
          </p:cNvPr>
          <p:cNvSpPr txBox="1">
            <a:spLocks/>
          </p:cNvSpPr>
          <p:nvPr/>
        </p:nvSpPr>
        <p:spPr>
          <a:xfrm>
            <a:off x="419887" y="872697"/>
            <a:ext cx="5407047" cy="53364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800" dirty="0" err="1"/>
              <a:t>SiPM</a:t>
            </a:r>
            <a:r>
              <a:rPr lang="zh-CN" altLang="en-US" sz="1800" dirty="0"/>
              <a:t>和电子学部分：</a:t>
            </a:r>
            <a:endParaRPr lang="en-US" altLang="zh-CN" sz="1800" dirty="0"/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KLM</a:t>
            </a:r>
            <a:r>
              <a:rPr lang="zh-CN" altLang="zh-CN" sz="1600" dirty="0"/>
              <a:t>造价，电子学部分平均价格为</a:t>
            </a:r>
            <a:r>
              <a:rPr lang="en-US" altLang="zh-CN" sz="1600" dirty="0"/>
              <a:t>$20</a:t>
            </a:r>
            <a:r>
              <a:rPr lang="zh-CN" altLang="zh-CN" sz="1600" dirty="0"/>
              <a:t>，</a:t>
            </a:r>
            <a:r>
              <a:rPr lang="en-US" altLang="zh-CN" sz="1600" dirty="0" err="1"/>
              <a:t>SiPM</a:t>
            </a:r>
            <a:r>
              <a:rPr lang="zh-CN" altLang="zh-CN" sz="1600" dirty="0"/>
              <a:t>约为</a:t>
            </a:r>
            <a:r>
              <a:rPr lang="en-US" altLang="zh-CN" sz="1600" dirty="0"/>
              <a:t>$20</a:t>
            </a:r>
            <a:r>
              <a:rPr lang="zh-CN" altLang="zh-CN" sz="1600" dirty="0"/>
              <a:t>。我们估计的</a:t>
            </a:r>
            <a:r>
              <a:rPr lang="en-US" altLang="zh-CN" sz="1600" dirty="0" err="1"/>
              <a:t>SiPM</a:t>
            </a:r>
            <a:r>
              <a:rPr lang="zh-CN" altLang="zh-CN" sz="1600" dirty="0"/>
              <a:t>造价可以在</a:t>
            </a:r>
            <a:r>
              <a:rPr lang="en-US" altLang="zh-CN" sz="1600" dirty="0"/>
              <a:t>$10</a:t>
            </a:r>
            <a:r>
              <a:rPr lang="zh-CN" altLang="zh-CN" sz="1600" dirty="0"/>
              <a:t>水平。即每一道的总价格约为￥</a:t>
            </a:r>
            <a:r>
              <a:rPr lang="en-US" altLang="zh-CN" sz="1600" dirty="0"/>
              <a:t>210</a:t>
            </a:r>
            <a:r>
              <a:rPr lang="zh-CN" altLang="zh-CN" sz="1600" dirty="0"/>
              <a:t>。因此，</a:t>
            </a:r>
            <a:r>
              <a:rPr lang="zh-CN" altLang="zh-CN" sz="1600" dirty="0">
                <a:solidFill>
                  <a:srgbClr val="FF0000"/>
                </a:solidFill>
              </a:rPr>
              <a:t>电子学和</a:t>
            </a:r>
            <a:r>
              <a:rPr lang="en-US" altLang="zh-CN" sz="1600" dirty="0" err="1">
                <a:solidFill>
                  <a:srgbClr val="FF0000"/>
                </a:solidFill>
              </a:rPr>
              <a:t>SiPM</a:t>
            </a:r>
            <a:r>
              <a:rPr lang="zh-CN" altLang="zh-CN" sz="1600" dirty="0">
                <a:solidFill>
                  <a:srgbClr val="FF0000"/>
                </a:solidFill>
              </a:rPr>
              <a:t>总造价约为</a:t>
            </a:r>
            <a:r>
              <a:rPr lang="en-US" altLang="zh-CN" sz="1600" dirty="0">
                <a:solidFill>
                  <a:srgbClr val="FF0000"/>
                </a:solidFill>
              </a:rPr>
              <a:t>(14208+6290)*210=</a:t>
            </a:r>
            <a:r>
              <a:rPr lang="en-US" altLang="zh-CN" sz="1600" dirty="0" err="1">
                <a:solidFill>
                  <a:srgbClr val="FF0000"/>
                </a:solidFill>
              </a:rPr>
              <a:t>4.3M</a:t>
            </a:r>
            <a:r>
              <a:rPr lang="zh-CN" altLang="zh-CN" sz="1600" dirty="0">
                <a:solidFill>
                  <a:srgbClr val="FF0000"/>
                </a:solidFill>
              </a:rPr>
              <a:t>￥。</a:t>
            </a:r>
          </a:p>
          <a:p>
            <a:pPr>
              <a:lnSpc>
                <a:spcPct val="120000"/>
              </a:lnSpc>
            </a:pPr>
            <a:r>
              <a:rPr lang="en-US" altLang="zh-CN" sz="1800" dirty="0"/>
              <a:t>WLS</a:t>
            </a:r>
            <a:r>
              <a:rPr lang="zh-CN" altLang="zh-CN" sz="1800" dirty="0"/>
              <a:t>光纤部分：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桶部：一个超层，垂直方向</a:t>
            </a:r>
            <a:r>
              <a:rPr lang="en-US" altLang="zh-CN" sz="1600" dirty="0" err="1"/>
              <a:t>3.2m</a:t>
            </a:r>
            <a:r>
              <a:rPr lang="en-US" altLang="zh-CN" sz="1600" dirty="0"/>
              <a:t>*</a:t>
            </a:r>
            <a:r>
              <a:rPr lang="en-US" altLang="zh-CN" sz="1600" dirty="0" err="1"/>
              <a:t>8m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4cm</a:t>
            </a:r>
            <a:r>
              <a:rPr lang="en-US" altLang="zh-CN" sz="1600" dirty="0"/>
              <a:t>=</a:t>
            </a:r>
            <a:r>
              <a:rPr lang="en-US" altLang="zh-CN" sz="1600" dirty="0" err="1"/>
              <a:t>640m</a:t>
            </a:r>
            <a:r>
              <a:rPr lang="zh-CN" altLang="zh-CN" sz="1600" dirty="0"/>
              <a:t>，沿束流方向</a:t>
            </a:r>
            <a:r>
              <a:rPr lang="en-US" altLang="zh-CN" sz="1600" dirty="0" err="1"/>
              <a:t>8m</a:t>
            </a:r>
            <a:r>
              <a:rPr lang="en-US" altLang="zh-CN" sz="1600" dirty="0"/>
              <a:t>*</a:t>
            </a:r>
            <a:r>
              <a:rPr lang="en-US" altLang="zh-CN" sz="1600" dirty="0" err="1"/>
              <a:t>3.2m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4cm</a:t>
            </a:r>
            <a:r>
              <a:rPr lang="en-US" altLang="zh-CN" sz="1600" dirty="0"/>
              <a:t>=</a:t>
            </a:r>
            <a:r>
              <a:rPr lang="en-US" altLang="zh-CN" sz="1600" dirty="0" err="1"/>
              <a:t>640m</a:t>
            </a:r>
            <a:r>
              <a:rPr lang="zh-CN" altLang="zh-CN" sz="1600" dirty="0"/>
              <a:t>，共</a:t>
            </a:r>
            <a:r>
              <a:rPr lang="en-US" altLang="zh-CN" sz="1600" dirty="0" err="1"/>
              <a:t>1280m</a:t>
            </a:r>
            <a:r>
              <a:rPr lang="zh-CN" altLang="zh-CN" sz="1600" dirty="0"/>
              <a:t>。桶部一共需要光纤长度为</a:t>
            </a:r>
            <a:r>
              <a:rPr lang="en-US" altLang="zh-CN" sz="1600" dirty="0" err="1"/>
              <a:t>1280m</a:t>
            </a:r>
            <a:r>
              <a:rPr lang="en-US" altLang="zh-CN" sz="1600" dirty="0"/>
              <a:t>*4*8=</a:t>
            </a:r>
            <a:r>
              <a:rPr lang="en-US" altLang="zh-CN" sz="1600" dirty="0" err="1"/>
              <a:t>40960m</a:t>
            </a:r>
            <a:r>
              <a:rPr lang="zh-CN" altLang="zh-CN" sz="1600" dirty="0"/>
              <a:t>。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端盖：</a:t>
            </a:r>
            <a:r>
              <a:rPr lang="en-US" altLang="zh-CN" sz="1600" dirty="0" err="1"/>
              <a:t>34000m</a:t>
            </a:r>
            <a:r>
              <a:rPr lang="en-US" altLang="zh-CN" sz="1600" dirty="0"/>
              <a:t>(</a:t>
            </a:r>
            <a:r>
              <a:rPr lang="en-US" altLang="zh-CN" sz="1600" dirty="0" err="1"/>
              <a:t>eKLM</a:t>
            </a:r>
            <a:r>
              <a:rPr lang="en-US" altLang="zh-CN" sz="1600" dirty="0"/>
              <a:t>)*0.37=</a:t>
            </a:r>
            <a:r>
              <a:rPr lang="en-US" altLang="zh-CN" sz="1600" dirty="0" err="1"/>
              <a:t>12580m</a:t>
            </a:r>
            <a:r>
              <a:rPr lang="zh-CN" altLang="zh-CN" sz="1600" dirty="0"/>
              <a:t>。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因此，总共</a:t>
            </a:r>
            <a:r>
              <a:rPr lang="en-US" altLang="zh-CN" sz="1600" dirty="0" err="1"/>
              <a:t>53540m</a:t>
            </a:r>
            <a:r>
              <a:rPr lang="zh-CN" altLang="zh-CN" sz="1600" dirty="0"/>
              <a:t>。单价估计</a:t>
            </a:r>
            <a:r>
              <a:rPr lang="en-US" altLang="zh-CN" sz="1600" dirty="0"/>
              <a:t>$4/m</a:t>
            </a:r>
            <a:r>
              <a:rPr lang="zh-CN" altLang="zh-CN" sz="1600" dirty="0"/>
              <a:t>，</a:t>
            </a:r>
            <a:r>
              <a:rPr lang="zh-CN" altLang="zh-CN" sz="1600" dirty="0">
                <a:solidFill>
                  <a:srgbClr val="FF0000"/>
                </a:solidFill>
              </a:rPr>
              <a:t>光纤所需造价为</a:t>
            </a:r>
            <a:r>
              <a:rPr lang="en-US" altLang="zh-CN" sz="1600" dirty="0" err="1">
                <a:solidFill>
                  <a:srgbClr val="FF0000"/>
                </a:solidFill>
              </a:rPr>
              <a:t>1.5M</a:t>
            </a:r>
            <a:r>
              <a:rPr lang="zh-CN" altLang="zh-CN" sz="1600" dirty="0">
                <a:solidFill>
                  <a:srgbClr val="FF0000"/>
                </a:solidFill>
              </a:rPr>
              <a:t>￥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(</a:t>
            </a:r>
            <a:r>
              <a:rPr lang="zh-CN" altLang="en-US" sz="1600" dirty="0"/>
              <a:t>最近的小批量采购价大约</a:t>
            </a:r>
            <a:r>
              <a:rPr lang="en-US" altLang="zh-CN" sz="1600" dirty="0"/>
              <a:t>1000</a:t>
            </a:r>
            <a:r>
              <a:rPr lang="zh-CN" altLang="en-US" sz="1600" dirty="0"/>
              <a:t>日元</a:t>
            </a:r>
            <a:r>
              <a:rPr lang="en-US" altLang="zh-CN" sz="1600" dirty="0"/>
              <a:t>/</a:t>
            </a:r>
            <a:r>
              <a:rPr lang="zh-CN" altLang="en-US" sz="1600" dirty="0"/>
              <a:t>米，即</a:t>
            </a:r>
            <a:r>
              <a:rPr lang="en-US" altLang="zh-CN" sz="1600" dirty="0"/>
              <a:t>50</a:t>
            </a:r>
            <a:r>
              <a:rPr lang="zh-CN" altLang="en-US" sz="1600" dirty="0"/>
              <a:t>元。</a:t>
            </a:r>
            <a:r>
              <a:rPr lang="en-US" altLang="zh-CN" sz="1600" dirty="0"/>
              <a:t>)</a:t>
            </a:r>
          </a:p>
          <a:p>
            <a:pPr>
              <a:lnSpc>
                <a:spcPct val="120000"/>
              </a:lnSpc>
            </a:pPr>
            <a:r>
              <a:rPr lang="zh-CN" altLang="zh-CN" sz="1800" dirty="0"/>
              <a:t>塑闪：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探测总面积约</a:t>
            </a:r>
            <a:r>
              <a:rPr lang="en-US" altLang="zh-CN" sz="1600" dirty="0" err="1"/>
              <a:t>1600m^2</a:t>
            </a:r>
            <a:r>
              <a:rPr lang="zh-CN" altLang="zh-CN" sz="1600" dirty="0"/>
              <a:t>，因此，总体积为</a:t>
            </a:r>
            <a:r>
              <a:rPr lang="en-US" altLang="zh-CN" sz="1600" dirty="0" err="1"/>
              <a:t>1600m^2</a:t>
            </a:r>
            <a:r>
              <a:rPr lang="en-US" altLang="zh-CN" sz="1600" dirty="0"/>
              <a:t>*</a:t>
            </a:r>
            <a:r>
              <a:rPr lang="en-US" altLang="zh-CN" sz="1600" dirty="0" err="1"/>
              <a:t>1cm</a:t>
            </a:r>
            <a:r>
              <a:rPr lang="zh-CN" altLang="zh-CN" sz="1600" dirty="0"/>
              <a:t>（厚）</a:t>
            </a:r>
            <a:r>
              <a:rPr lang="en-US" altLang="zh-CN" sz="1600" dirty="0"/>
              <a:t>=</a:t>
            </a:r>
            <a:r>
              <a:rPr lang="en-US" altLang="zh-CN" sz="1600" dirty="0" err="1"/>
              <a:t>16000L</a:t>
            </a:r>
            <a:r>
              <a:rPr lang="zh-CN" altLang="zh-CN" sz="1600" dirty="0"/>
              <a:t>。塑闪造价估计</a:t>
            </a:r>
            <a:r>
              <a:rPr lang="en-US" altLang="zh-CN" sz="1600" dirty="0"/>
              <a:t>200</a:t>
            </a:r>
            <a:r>
              <a:rPr lang="zh-CN" altLang="zh-CN" sz="1600" dirty="0"/>
              <a:t>￥</a:t>
            </a:r>
            <a:r>
              <a:rPr lang="en-US" altLang="zh-CN" sz="1600" dirty="0"/>
              <a:t>/L</a:t>
            </a:r>
            <a:r>
              <a:rPr lang="zh-CN" altLang="zh-CN" sz="1600" dirty="0"/>
              <a:t>，</a:t>
            </a:r>
            <a:r>
              <a:rPr lang="zh-CN" altLang="zh-CN" sz="1600" dirty="0">
                <a:solidFill>
                  <a:srgbClr val="FF0000"/>
                </a:solidFill>
              </a:rPr>
              <a:t>总造价为</a:t>
            </a:r>
            <a:r>
              <a:rPr lang="en-US" altLang="zh-CN" sz="1600" dirty="0" err="1">
                <a:solidFill>
                  <a:srgbClr val="FF0000"/>
                </a:solidFill>
              </a:rPr>
              <a:t>3.2M</a:t>
            </a:r>
            <a:r>
              <a:rPr lang="zh-CN" altLang="zh-CN" sz="1600" dirty="0">
                <a:solidFill>
                  <a:srgbClr val="FF0000"/>
                </a:solidFill>
              </a:rPr>
              <a:t>￥</a:t>
            </a:r>
            <a:r>
              <a:rPr lang="zh-CN" altLang="zh-CN" sz="1600" dirty="0"/>
              <a:t>。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rgbClr val="FF0000"/>
                </a:solidFill>
              </a:rPr>
              <a:t>总造价：</a:t>
            </a:r>
            <a:r>
              <a:rPr lang="en-US" altLang="zh-CN" sz="1800" dirty="0">
                <a:solidFill>
                  <a:srgbClr val="FF0000"/>
                </a:solidFill>
              </a:rPr>
              <a:t>4.3+1.5+3.2=</a:t>
            </a:r>
            <a:r>
              <a:rPr lang="en-US" altLang="zh-CN" sz="1800" dirty="0" err="1">
                <a:solidFill>
                  <a:srgbClr val="FF0000"/>
                </a:solidFill>
              </a:rPr>
              <a:t>9.0M</a:t>
            </a:r>
            <a:r>
              <a:rPr lang="zh-CN" altLang="zh-CN" sz="1800" dirty="0">
                <a:solidFill>
                  <a:srgbClr val="FF0000"/>
                </a:solidFill>
              </a:rPr>
              <a:t>。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AD6E87-12AD-46A3-A2CD-9B879CBCD2F4}"/>
              </a:ext>
            </a:extLst>
          </p:cNvPr>
          <p:cNvSpPr txBox="1"/>
          <p:nvPr/>
        </p:nvSpPr>
        <p:spPr>
          <a:xfrm>
            <a:off x="6310937" y="811376"/>
            <a:ext cx="529705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Recent estimation (5 layers) according to </a:t>
            </a:r>
            <a:r>
              <a:rPr lang="en-US" altLang="zh-CN" sz="2400" dirty="0" err="1"/>
              <a:t>Geant4</a:t>
            </a:r>
            <a:r>
              <a:rPr lang="en-US" altLang="zh-CN" sz="2400" dirty="0"/>
              <a:t> simulation: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B50D8A-6045-405B-B6D9-0B1218BB1A4B}"/>
              </a:ext>
            </a:extLst>
          </p:cNvPr>
          <p:cNvSpPr txBox="1"/>
          <p:nvPr/>
        </p:nvSpPr>
        <p:spPr>
          <a:xfrm>
            <a:off x="6365068" y="1875703"/>
            <a:ext cx="5589766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探测层：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桶部</a:t>
            </a:r>
            <a:r>
              <a:rPr lang="en-US" altLang="zh-CN" dirty="0">
                <a:sym typeface="Wingdings" panose="05000000000000000000" pitchFamily="2" charset="2"/>
              </a:rPr>
              <a:t>:</a:t>
            </a:r>
            <a:r>
              <a:rPr lang="zh-CN" altLang="en-US" dirty="0">
                <a:sym typeface="Wingdings" panose="05000000000000000000" pitchFamily="2" charset="2"/>
              </a:rPr>
              <a:t>    </a:t>
            </a:r>
            <a:r>
              <a:rPr lang="en-US" altLang="zh-CN" dirty="0">
                <a:sym typeface="Wingdings" panose="05000000000000000000" pitchFamily="2" charset="2"/>
              </a:rPr>
              <a:t>(300*5+93+95+97+99+102)*8=</a:t>
            </a:r>
            <a:r>
              <a:rPr lang="en-US" altLang="zh-CN" dirty="0"/>
              <a:t>15,888</a:t>
            </a:r>
            <a:r>
              <a:rPr lang="zh-CN" altLang="en-US" dirty="0"/>
              <a:t>道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端盖：</a:t>
            </a:r>
            <a:r>
              <a:rPr lang="en-US" altLang="zh-CN" dirty="0"/>
              <a:t> 996*5*2=9,960</a:t>
            </a:r>
            <a:r>
              <a:rPr lang="zh-CN" altLang="en-US" dirty="0"/>
              <a:t>道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</a:rPr>
              <a:t>总共： </a:t>
            </a:r>
            <a:r>
              <a:rPr lang="en-US" altLang="zh-CN" dirty="0">
                <a:solidFill>
                  <a:srgbClr val="FF0000"/>
                </a:solidFill>
              </a:rPr>
              <a:t>25,848</a:t>
            </a:r>
            <a:r>
              <a:rPr lang="zh-CN" altLang="en-US" dirty="0">
                <a:solidFill>
                  <a:srgbClr val="FF0000"/>
                </a:solidFill>
              </a:rPr>
              <a:t>道</a:t>
            </a:r>
            <a:endParaRPr lang="en-US" altLang="zh-CN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厄铁层：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桶部：</a:t>
            </a:r>
            <a:r>
              <a:rPr lang="en-US" altLang="zh-CN" dirty="0"/>
              <a:t> 300*</a:t>
            </a:r>
            <a:r>
              <a:rPr lang="en-US" altLang="zh-CN" dirty="0" err="1"/>
              <a:t>0.04m</a:t>
            </a:r>
            <a:r>
              <a:rPr lang="en-US" altLang="zh-CN" dirty="0"/>
              <a:t>*</a:t>
            </a:r>
            <a:r>
              <a:rPr lang="en-US" altLang="zh-CN" dirty="0" err="1"/>
              <a:t>0.04m</a:t>
            </a:r>
            <a:r>
              <a:rPr lang="en-US" altLang="zh-CN" dirty="0"/>
              <a:t>*(93+95+97+99+102+104)*</a:t>
            </a:r>
            <a:r>
              <a:rPr lang="en-US" altLang="zh-CN" dirty="0" err="1"/>
              <a:t>0.10m</a:t>
            </a:r>
            <a:r>
              <a:rPr lang="zh-CN" altLang="en-US" dirty="0"/>
              <a:t>*</a:t>
            </a:r>
            <a:r>
              <a:rPr lang="en-US" altLang="zh-CN" dirty="0"/>
              <a:t>8 = </a:t>
            </a:r>
            <a:r>
              <a:rPr lang="en-US" altLang="zh-CN" dirty="0" err="1"/>
              <a:t>226.5m^3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端盖：</a:t>
            </a:r>
            <a:r>
              <a:rPr lang="en-US" altLang="zh-CN" dirty="0"/>
              <a:t>129.5 </a:t>
            </a:r>
            <a:r>
              <a:rPr lang="en-US" altLang="zh-CN" dirty="0" err="1"/>
              <a:t>m^2</a:t>
            </a:r>
            <a:r>
              <a:rPr lang="en-US" altLang="zh-CN" dirty="0"/>
              <a:t> *</a:t>
            </a:r>
            <a:r>
              <a:rPr lang="en-US" altLang="zh-CN" dirty="0" err="1"/>
              <a:t>0.10m</a:t>
            </a:r>
            <a:r>
              <a:rPr lang="en-US" altLang="zh-CN" dirty="0"/>
              <a:t>*5*2= 129.5 </a:t>
            </a:r>
            <a:r>
              <a:rPr lang="en-US" altLang="zh-CN" dirty="0" err="1"/>
              <a:t>m^3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</a:rPr>
              <a:t>总共：</a:t>
            </a:r>
            <a:r>
              <a:rPr lang="en-US" altLang="zh-CN" dirty="0">
                <a:solidFill>
                  <a:srgbClr val="FF0000"/>
                </a:solidFill>
              </a:rPr>
              <a:t>356 </a:t>
            </a:r>
            <a:r>
              <a:rPr lang="en-US" altLang="zh-CN" dirty="0" err="1">
                <a:solidFill>
                  <a:srgbClr val="FF0000"/>
                </a:solidFill>
              </a:rPr>
              <a:t>m^3</a:t>
            </a:r>
            <a:r>
              <a:rPr lang="zh-CN" altLang="en-US" dirty="0">
                <a:solidFill>
                  <a:srgbClr val="FF0000"/>
                </a:solidFill>
              </a:rPr>
              <a:t>，约</a:t>
            </a:r>
            <a:r>
              <a:rPr lang="en-US" altLang="zh-CN" dirty="0">
                <a:solidFill>
                  <a:srgbClr val="FF0000"/>
                </a:solidFill>
              </a:rPr>
              <a:t>2,776.8</a:t>
            </a:r>
            <a:r>
              <a:rPr lang="zh-CN" altLang="en-US" dirty="0">
                <a:solidFill>
                  <a:srgbClr val="FF0000"/>
                </a:solidFill>
              </a:rPr>
              <a:t>吨。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99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4F6CB0-5B6E-4D3F-AEB1-06348E951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6E870B-6A74-4738-9B49-D6C0E157B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Performance:</a:t>
            </a:r>
          </a:p>
          <a:p>
            <a:r>
              <a:rPr lang="en-US" altLang="zh-CN" sz="2400" dirty="0"/>
              <a:t>1. </a:t>
            </a:r>
            <a:r>
              <a:rPr lang="en-US" altLang="zh-CN" dirty="0" err="1"/>
              <a:t>H.Y</a:t>
            </a:r>
            <a:r>
              <a:rPr lang="en-US" altLang="zh-CN" dirty="0"/>
              <a:t>. Zhang et al., </a:t>
            </a:r>
            <a:r>
              <a:rPr lang="en-US" altLang="zh-CN" dirty="0" err="1"/>
              <a:t>arXiv:2312.02553</a:t>
            </a:r>
            <a:r>
              <a:rPr lang="en-US" altLang="zh-CN" dirty="0"/>
              <a:t>, </a:t>
            </a:r>
            <a:r>
              <a:rPr lang="en-US" altLang="zh-CN" b="1" dirty="0"/>
              <a:t>Design and test for the </a:t>
            </a:r>
            <a:r>
              <a:rPr lang="en-US" altLang="zh-CN" b="1" dirty="0" err="1"/>
              <a:t>CEPC</a:t>
            </a:r>
            <a:r>
              <a:rPr lang="en-US" altLang="zh-CN" b="1" dirty="0"/>
              <a:t> muon subdetector based on extruded scintillator and </a:t>
            </a:r>
            <a:r>
              <a:rPr lang="en-US" altLang="zh-CN" b="1" dirty="0" err="1"/>
              <a:t>SiPM</a:t>
            </a:r>
            <a:endParaRPr lang="en-US" altLang="zh-CN" b="1" dirty="0"/>
          </a:p>
          <a:p>
            <a:r>
              <a:rPr lang="en-US" altLang="zh-CN" dirty="0"/>
              <a:t>2. Belle II TDR, </a:t>
            </a:r>
            <a:br>
              <a:rPr lang="en-US" altLang="zh-CN" dirty="0"/>
            </a:br>
            <a:r>
              <a:rPr lang="en-US" altLang="zh-CN" dirty="0"/>
              <a:t>3. Leo </a:t>
            </a:r>
            <a:r>
              <a:rPr lang="en-US" altLang="zh-CN" dirty="0" err="1"/>
              <a:t>Piilonen</a:t>
            </a:r>
            <a:r>
              <a:rPr lang="en-US" altLang="zh-CN" dirty="0"/>
              <a:t>, KLM chapter of the Belle II detector paper</a:t>
            </a:r>
          </a:p>
          <a:p>
            <a:pPr lvl="1"/>
            <a:r>
              <a:rPr lang="en-US" altLang="zh-CN" dirty="0"/>
              <a:t>Legacy RPC from Belle</a:t>
            </a:r>
          </a:p>
          <a:p>
            <a:pPr lvl="1"/>
            <a:r>
              <a:rPr lang="en-US" altLang="zh-CN" dirty="0"/>
              <a:t>New scintillator based detector</a:t>
            </a:r>
          </a:p>
          <a:p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34F0505-A880-4A52-B3B2-61FB8AEBFC52}"/>
                  </a:ext>
                </a:extLst>
              </p:cNvPr>
              <p:cNvSpPr txBox="1"/>
              <p:nvPr/>
            </p:nvSpPr>
            <p:spPr>
              <a:xfrm>
                <a:off x="7103165" y="4883426"/>
                <a:ext cx="45918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Belle II KLM RPC module: 3.7 cm thick and between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2.2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1.8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2.2×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2.7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i="1" dirty="0" err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in surface area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34F0505-A880-4A52-B3B2-61FB8AEBF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165" y="4883426"/>
                <a:ext cx="4591877" cy="923330"/>
              </a:xfrm>
              <a:prstGeom prst="rect">
                <a:avLst/>
              </a:prstGeom>
              <a:blipFill>
                <a:blip r:embed="rId2"/>
                <a:stretch>
                  <a:fillRect l="-1062" t="-3289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88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2ED5F5-2BB9-41FF-93AE-013B006F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82" y="77107"/>
            <a:ext cx="10058400" cy="803425"/>
          </a:xfrm>
        </p:spPr>
        <p:txBody>
          <a:bodyPr/>
          <a:lstStyle/>
          <a:p>
            <a:r>
              <a:rPr lang="en-US" altLang="zh-CN" dirty="0"/>
              <a:t>Readout strip parameters of KLM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30961D-D1BC-40C8-8087-00ECB75EE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C37A813-301F-4F65-8978-E26F03137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570" y="2212524"/>
            <a:ext cx="6724957" cy="36863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A73E16B-986D-4E88-9F57-F33335303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54" y="5881388"/>
            <a:ext cx="6548846" cy="670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3B7DB30-6153-4A1A-A33C-18D87532C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866" y="3427345"/>
            <a:ext cx="5281560" cy="1340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29F751C-4AC1-4BA3-9AA3-BFAC80922656}"/>
                  </a:ext>
                </a:extLst>
              </p:cNvPr>
              <p:cNvSpPr txBox="1"/>
              <p:nvPr/>
            </p:nvSpPr>
            <p:spPr>
              <a:xfrm>
                <a:off x="8242853" y="5013085"/>
                <a:ext cx="29866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Typical module: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29F751C-4AC1-4BA3-9AA3-BFAC80922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853" y="5013085"/>
                <a:ext cx="2986675" cy="369332"/>
              </a:xfrm>
              <a:prstGeom prst="rect">
                <a:avLst/>
              </a:prstGeom>
              <a:blipFill>
                <a:blip r:embed="rId5"/>
                <a:stretch>
                  <a:fillRect l="-1633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1C0B0138-802F-4986-9BED-340EB01F3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615" y="892827"/>
            <a:ext cx="3729021" cy="1982204"/>
          </a:xfrm>
          <a:prstGeom prst="rect">
            <a:avLst/>
          </a:prstGeom>
        </p:spPr>
      </p:pic>
      <p:pic>
        <p:nvPicPr>
          <p:cNvPr id="9" name="内容占位符 6">
            <a:extLst>
              <a:ext uri="{FF2B5EF4-FFF2-40B4-BE49-F238E27FC236}">
                <a16:creationId xmlns:a16="http://schemas.microsoft.com/office/drawing/2014/main" id="{92E93A15-43AA-48C0-9A9A-0E7CDA883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53" y="625706"/>
            <a:ext cx="3034747" cy="2276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3098E81-5898-4867-8861-78E9A61EF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78" y="6100887"/>
            <a:ext cx="5448537" cy="23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F3ACDA-C6C3-4A4A-94B1-973E4557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Kuraray </a:t>
            </a:r>
            <a:r>
              <a:rPr lang="en-US" altLang="zh-CN" dirty="0" err="1"/>
              <a:t>Y11</a:t>
            </a:r>
            <a:r>
              <a:rPr lang="en-US" altLang="zh-CN" dirty="0"/>
              <a:t>(200)</a:t>
            </a:r>
            <a:r>
              <a:rPr lang="en-US" altLang="zh-CN" dirty="0" err="1"/>
              <a:t>MSJ</a:t>
            </a:r>
            <a:r>
              <a:rPr lang="en-US" altLang="zh-CN" dirty="0"/>
              <a:t> </a:t>
            </a:r>
            <a:r>
              <a:rPr lang="en-US" altLang="zh-CN" dirty="0" err="1"/>
              <a:t>fibre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4B57B7-8ED4-47F9-92E8-214484EB8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CA077D-9F2C-43A3-8ADE-A1DFE528C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524539"/>
            <a:ext cx="10392402" cy="107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DAE3CC-8F75-4227-AF86-54F50E468ECE}"/>
                  </a:ext>
                </a:extLst>
              </p:cNvPr>
              <p:cNvSpPr txBox="1"/>
              <p:nvPr/>
            </p:nvSpPr>
            <p:spPr>
              <a:xfrm>
                <a:off x="1444488" y="4092104"/>
                <a:ext cx="14842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=1.2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EDAE3CC-8F75-4227-AF86-54F50E468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488" y="4092104"/>
                <a:ext cx="1484243" cy="369332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274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515DE-FA8D-4687-9C42-C9383616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Electronic readout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8AAC70-0728-4F5C-B12F-357739FF1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FB4039-36D1-4759-80D9-A52BB221A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635" y="99391"/>
            <a:ext cx="4568780" cy="31370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F1EF87C-2C18-4477-952B-7D02BB97C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04" y="3086388"/>
            <a:ext cx="7110531" cy="8088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00FA32-D7F9-421C-96E4-F70796FD6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04" y="4055072"/>
            <a:ext cx="7262950" cy="19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11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E9F3A-B4A7-4E42-8DE3-B1B3435C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 identification efficiency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57CE0-6D88-4DF0-8241-4A889B913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15D2D3-CFA3-490B-AA86-00BABD23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51" y="2077561"/>
            <a:ext cx="10472859" cy="38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1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0D8139-5172-4429-B1DE-0A7E6F0F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-5007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Neutron and gamma backgrounds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754E3A-4F55-46A5-A620-B8AF4242F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FC7FA9-93EC-4288-8529-52161ACF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" y="697296"/>
            <a:ext cx="5799909" cy="38361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3DB965-9BEB-43A8-BA37-7A48F542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060" y="697296"/>
            <a:ext cx="6026331" cy="38361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21B53AA-6834-4892-899E-0AEB17550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85" y="5039497"/>
            <a:ext cx="7203029" cy="63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86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2F7CE7-81B5-4A7D-80F6-48A2A115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30" y="69291"/>
            <a:ext cx="10515600" cy="730810"/>
          </a:xfrm>
        </p:spPr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Background event display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47FC39-A460-4021-84E9-49D276C88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BC2685-C525-4816-88C5-519B846EAB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9" y="800101"/>
            <a:ext cx="7285168" cy="4361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97F10523-9C16-411B-8A19-E354E90BAD06}"/>
                  </a:ext>
                </a:extLst>
              </p:cNvPr>
              <p:cNvSpPr/>
              <p:nvPr/>
            </p:nvSpPr>
            <p:spPr>
              <a:xfrm>
                <a:off x="838200" y="5322839"/>
                <a:ext cx="6096000" cy="13234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The recovery time in RPC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is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too</a:t>
                </a:r>
                <a:r>
                  <a:rPr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long,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~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KaiTi" panose="02010609060101010101" pitchFamily="49" charset="-122"/>
                      </a:rPr>
                      <m:t>𝑢𝑠</m:t>
                    </m:r>
                  </m:oMath>
                </a14:m>
                <a:endParaRPr lang="zh-CN" altLang="en-US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High-resistivity glass electrodes in RPCs cause drop in efficiency with increasing ambient neutron rate</a:t>
                </a:r>
                <a:endParaRPr lang="zh-CN" altLang="en-US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97F10523-9C16-411B-8A19-E354E90BA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22839"/>
                <a:ext cx="6096000" cy="1323439"/>
              </a:xfrm>
              <a:prstGeom prst="rect">
                <a:avLst/>
              </a:prstGeom>
              <a:blipFill>
                <a:blip r:embed="rId3"/>
                <a:stretch>
                  <a:fillRect l="-900" t="-3226" b="-7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254B934-6F4D-440C-9070-E92A859EB7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02" y="3065929"/>
            <a:ext cx="4959402" cy="372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B63CCE-AC20-4F09-9CC9-90BE57E085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55" y="153777"/>
            <a:ext cx="4218967" cy="268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500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3B825-388D-42A1-8E59-BBD2020E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33" y="59554"/>
            <a:ext cx="10058400" cy="839442"/>
          </a:xfrm>
        </p:spPr>
        <p:txBody>
          <a:bodyPr/>
          <a:lstStyle/>
          <a:p>
            <a:r>
              <a:rPr lang="en-US" altLang="zh-CN" dirty="0" err="1"/>
              <a:t>Geant4</a:t>
            </a:r>
            <a:r>
              <a:rPr lang="en-US" altLang="zh-CN" dirty="0"/>
              <a:t> simulation of barrel structure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2919E2-1096-4889-BE34-6759F77A3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34" y="1737360"/>
            <a:ext cx="6632621" cy="402336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Reflection layer: 90%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98%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Scintillator for fiber: groove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hole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WLS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fibre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1.2mm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2.0 mm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Length: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1.5m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vs.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4.0m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4ADCA17-2418-4ABB-91C5-08BBA4620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t="1" r="23828" b="282"/>
          <a:stretch/>
        </p:blipFill>
        <p:spPr>
          <a:xfrm>
            <a:off x="9907736" y="175267"/>
            <a:ext cx="2093758" cy="19553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BD65CE-9115-4133-9382-84025C1CA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29311" r="11854" b="28527"/>
          <a:stretch/>
        </p:blipFill>
        <p:spPr>
          <a:xfrm>
            <a:off x="4351851" y="1191979"/>
            <a:ext cx="2360826" cy="6408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61F5230-9DC2-49DF-BE7B-4BACCECCC2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25340" r="4232" b="25057"/>
          <a:stretch/>
        </p:blipFill>
        <p:spPr>
          <a:xfrm>
            <a:off x="7170735" y="1193863"/>
            <a:ext cx="2360826" cy="626613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9869E68-B9C0-4AB6-9EC5-510DEBB8A7C3}"/>
              </a:ext>
            </a:extLst>
          </p:cNvPr>
          <p:cNvCxnSpPr>
            <a:cxnSpLocks/>
          </p:cNvCxnSpPr>
          <p:nvPr/>
        </p:nvCxnSpPr>
        <p:spPr>
          <a:xfrm>
            <a:off x="6780857" y="1507169"/>
            <a:ext cx="3898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E7B85480-E6CD-4CF9-9DEF-6DCFF9415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655" y="4552090"/>
            <a:ext cx="5351797" cy="20870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E78B68F-DD85-4836-897D-89F7D8BEF804}"/>
              </a:ext>
            </a:extLst>
          </p:cNvPr>
          <p:cNvSpPr txBox="1"/>
          <p:nvPr/>
        </p:nvSpPr>
        <p:spPr>
          <a:xfrm>
            <a:off x="7115705" y="4866284"/>
            <a:ext cx="119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NDl</a:t>
            </a:r>
            <a:r>
              <a:rPr lang="en-US" altLang="zh-CN" dirty="0"/>
              <a:t> </a:t>
            </a:r>
            <a:r>
              <a:rPr lang="en-US" altLang="zh-CN" dirty="0" err="1"/>
              <a:t>SiPM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9AC1F3-1489-4ADF-ADA4-7254939D53BA}"/>
              </a:ext>
            </a:extLst>
          </p:cNvPr>
          <p:cNvSpPr txBox="1"/>
          <p:nvPr/>
        </p:nvSpPr>
        <p:spPr>
          <a:xfrm>
            <a:off x="9590923" y="4727784"/>
            <a:ext cx="13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Hamamastu</a:t>
            </a:r>
            <a:r>
              <a:rPr lang="en-US" altLang="zh-CN" dirty="0"/>
              <a:t> </a:t>
            </a:r>
            <a:r>
              <a:rPr lang="en-US" altLang="zh-CN" dirty="0" err="1"/>
              <a:t>MPPC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A5B875-1E0C-4D2F-A1EF-A4F0732044C3}"/>
              </a:ext>
            </a:extLst>
          </p:cNvPr>
          <p:cNvSpPr/>
          <p:nvPr/>
        </p:nvSpPr>
        <p:spPr>
          <a:xfrm>
            <a:off x="6036604" y="4325716"/>
            <a:ext cx="4629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arXiv:2312.02553</a:t>
            </a:r>
            <a:r>
              <a:rPr lang="en-US" altLang="zh-CN" dirty="0"/>
              <a:t>, experimental measurements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077408-BF1F-4987-A4DA-5FA2C7983D70}"/>
              </a:ext>
            </a:extLst>
          </p:cNvPr>
          <p:cNvSpPr/>
          <p:nvPr/>
        </p:nvSpPr>
        <p:spPr>
          <a:xfrm>
            <a:off x="5815668" y="3934279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90% reflection</a:t>
            </a:r>
            <a:endParaRPr lang="zh-CN" altLang="en-US" sz="1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C5E8D3C-A0F3-49A6-B317-B1B735DC5013}"/>
              </a:ext>
            </a:extLst>
          </p:cNvPr>
          <p:cNvSpPr/>
          <p:nvPr/>
        </p:nvSpPr>
        <p:spPr>
          <a:xfrm>
            <a:off x="8646575" y="3908642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98% reflection</a:t>
            </a:r>
            <a:endParaRPr lang="zh-CN" altLang="en-US" sz="16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3F5DE0F-6FFB-4368-A587-035E47BE9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24" y="3627671"/>
            <a:ext cx="2533518" cy="14272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48ECF18-C4E1-4CDC-945C-B5D4CDA02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515" y="3637563"/>
            <a:ext cx="2609066" cy="146862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3087703-3719-4D3A-9B75-FC61E192B25A}"/>
              </a:ext>
            </a:extLst>
          </p:cNvPr>
          <p:cNvSpPr txBox="1"/>
          <p:nvPr/>
        </p:nvSpPr>
        <p:spPr>
          <a:xfrm>
            <a:off x="69171" y="3336942"/>
            <a:ext cx="545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Comparison of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2mm &amp; </a:t>
            </a:r>
            <a:r>
              <a:rPr lang="en-US" altLang="zh-CN" sz="14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1.2mm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(hole) (40 GeV mu-) (1.5m)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6870342-BEB2-4FEE-837D-F5D6BF0FD4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018" y="2470502"/>
            <a:ext cx="2685065" cy="15153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964C3B6-0BF9-4BB5-A61D-C9F55C231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4251" y="2431128"/>
            <a:ext cx="2743200" cy="154933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83C356A-DBA1-4E2A-A187-FAD2A9634FDC}"/>
              </a:ext>
            </a:extLst>
          </p:cNvPr>
          <p:cNvSpPr txBox="1"/>
          <p:nvPr/>
        </p:nvSpPr>
        <p:spPr>
          <a:xfrm>
            <a:off x="5312933" y="2085072"/>
            <a:ext cx="5286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Comparison of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Slotting &amp; Drill (40 GeV mu-)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(1.5m)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803AAF9-CE1F-4BA0-88B7-3ED890E3CF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352" y="5345621"/>
            <a:ext cx="2434163" cy="137142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C873E53-3089-4312-8C0E-E0C58B50E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8741" y="5369193"/>
            <a:ext cx="2521278" cy="142925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6109A73-98E9-48BF-92FA-535CDD3D5531}"/>
              </a:ext>
            </a:extLst>
          </p:cNvPr>
          <p:cNvSpPr txBox="1"/>
          <p:nvPr/>
        </p:nvSpPr>
        <p:spPr>
          <a:xfrm>
            <a:off x="141053" y="5097276"/>
            <a:ext cx="1437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Strip length</a:t>
            </a:r>
            <a:endParaRPr lang="zh-CN" altLang="en-US" sz="16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FB057E1-C308-4915-91BB-D519A3A09748}"/>
              </a:ext>
            </a:extLst>
          </p:cNvPr>
          <p:cNvSpPr txBox="1"/>
          <p:nvPr/>
        </p:nvSpPr>
        <p:spPr>
          <a:xfrm>
            <a:off x="2770540" y="5085256"/>
            <a:ext cx="1437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Muon energy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77705875"/>
      </p:ext>
    </p:extLst>
  </p:cSld>
  <p:clrMapOvr>
    <a:masterClrMapping/>
  </p:clrMapOvr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丝状</Template>
  <TotalTime>470</TotalTime>
  <Words>754</Words>
  <Application>Microsoft Office PowerPoint</Application>
  <PresentationFormat>宽屏</PresentationFormat>
  <Paragraphs>119</Paragraphs>
  <Slides>14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KaiTi</vt:lpstr>
      <vt:lpstr>等线</vt:lpstr>
      <vt:lpstr>华文楷体</vt:lpstr>
      <vt:lpstr>楷体</vt:lpstr>
      <vt:lpstr>宋体</vt:lpstr>
      <vt:lpstr>微软雅黑</vt:lpstr>
      <vt:lpstr>Arial</vt:lpstr>
      <vt:lpstr>Calibri</vt:lpstr>
      <vt:lpstr>Calibri Light</vt:lpstr>
      <vt:lpstr>Cambria Math</vt:lpstr>
      <vt:lpstr>Times New Roman</vt:lpstr>
      <vt:lpstr>Wingdings</vt:lpstr>
      <vt:lpstr>回顾</vt:lpstr>
      <vt:lpstr>Scintillator based muon detector</vt:lpstr>
      <vt:lpstr>Outline</vt:lpstr>
      <vt:lpstr>Readout strip parameters of KLM</vt:lpstr>
      <vt:lpstr>Kuraray Y11(200)MSJ fibre</vt:lpstr>
      <vt:lpstr>Electronic readout</vt:lpstr>
      <vt:lpstr>Muon identification efficiency</vt:lpstr>
      <vt:lpstr>Neutron and gamma backgrounds</vt:lpstr>
      <vt:lpstr>Background event display</vt:lpstr>
      <vt:lpstr>Geant4 simulation of barrel structure</vt:lpstr>
      <vt:lpstr>PowerPoint 演示文稿</vt:lpstr>
      <vt:lpstr>PowerPoint 演示文稿</vt:lpstr>
      <vt:lpstr>Comparison between scint. and RPC</vt:lpstr>
      <vt:lpstr>Rate limitation of scintillator</vt:lpstr>
      <vt:lpstr>Cost Estimation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R&amp;D Status of muon detector</dc:title>
  <dc:creator>王小龙</dc:creator>
  <cp:lastModifiedBy>王小龙</cp:lastModifiedBy>
  <cp:revision>92</cp:revision>
  <dcterms:created xsi:type="dcterms:W3CDTF">2024-02-27T01:11:09Z</dcterms:created>
  <dcterms:modified xsi:type="dcterms:W3CDTF">2024-04-03T07:12:44Z</dcterms:modified>
</cp:coreProperties>
</file>