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31"/>
  </p:notesMasterIdLst>
  <p:sldIdLst>
    <p:sldId id="256" r:id="rId2"/>
    <p:sldId id="369" r:id="rId3"/>
    <p:sldId id="426" r:id="rId4"/>
    <p:sldId id="441" r:id="rId5"/>
    <p:sldId id="451" r:id="rId6"/>
    <p:sldId id="428" r:id="rId7"/>
    <p:sldId id="429" r:id="rId8"/>
    <p:sldId id="430" r:id="rId9"/>
    <p:sldId id="431" r:id="rId10"/>
    <p:sldId id="432" r:id="rId11"/>
    <p:sldId id="433" r:id="rId12"/>
    <p:sldId id="379" r:id="rId13"/>
    <p:sldId id="434" r:id="rId14"/>
    <p:sldId id="444" r:id="rId15"/>
    <p:sldId id="436" r:id="rId16"/>
    <p:sldId id="294" r:id="rId17"/>
    <p:sldId id="437" r:id="rId18"/>
    <p:sldId id="438" r:id="rId19"/>
    <p:sldId id="454" r:id="rId20"/>
    <p:sldId id="440" r:id="rId21"/>
    <p:sldId id="456" r:id="rId22"/>
    <p:sldId id="455" r:id="rId23"/>
    <p:sldId id="447" r:id="rId24"/>
    <p:sldId id="377" r:id="rId25"/>
    <p:sldId id="452" r:id="rId26"/>
    <p:sldId id="448" r:id="rId27"/>
    <p:sldId id="453" r:id="rId28"/>
    <p:sldId id="450" r:id="rId29"/>
    <p:sldId id="33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5BAD"/>
    <a:srgbClr val="A50000"/>
    <a:srgbClr val="A64341"/>
    <a:srgbClr val="6C0A12"/>
    <a:srgbClr val="7A0E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9189" autoAdjust="0"/>
  </p:normalViewPr>
  <p:slideViewPr>
    <p:cSldViewPr snapToGrid="0" snapToObjects="1">
      <p:cViewPr varScale="1">
        <p:scale>
          <a:sx n="90" d="100"/>
          <a:sy n="90" d="100"/>
        </p:scale>
        <p:origin x="-1238" y="-72"/>
      </p:cViewPr>
      <p:guideLst>
        <p:guide orient="horz" pos="4319"/>
        <p:guide pos="5759"/>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1" d="100"/>
          <a:sy n="81" d="100"/>
        </p:scale>
        <p:origin x="-1608"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5" Type="http://schemas.openxmlformats.org/officeDocument/2006/relationships/image" Target="../media/image102.png"/><Relationship Id="rId4" Type="http://schemas.openxmlformats.org/officeDocument/2006/relationships/image" Target="../media/image10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image" Target="../media/image98.png"/><Relationship Id="rId5" Type="http://schemas.openxmlformats.org/officeDocument/2006/relationships/image" Target="../media/image102.png"/><Relationship Id="rId4" Type="http://schemas.openxmlformats.org/officeDocument/2006/relationships/image" Target="../media/image101.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698A15-0524-EF4A-B403-92304C06A1B8}" type="doc">
      <dgm:prSet loTypeId="urn:microsoft.com/office/officeart/2005/8/layout/vList4#1" loCatId="list" qsTypeId="urn:microsoft.com/office/officeart/2005/8/quickstyle/simple3" qsCatId="simple" csTypeId="urn:microsoft.com/office/officeart/2005/8/colors/colorful1#1" csCatId="colorful" phldr="1"/>
      <dgm:spPr/>
      <dgm:t>
        <a:bodyPr/>
        <a:lstStyle/>
        <a:p>
          <a:endParaRPr lang="en-US"/>
        </a:p>
      </dgm:t>
    </dgm:pt>
    <dgm:pt modelId="{EFE6561B-B4A2-E94E-834F-C50770E3FEA5}">
      <dgm:prSet phldrT="[Text]">
        <dgm:style>
          <a:lnRef idx="1">
            <a:schemeClr val="accent6"/>
          </a:lnRef>
          <a:fillRef idx="2">
            <a:schemeClr val="accent6"/>
          </a:fillRef>
          <a:effectRef idx="1">
            <a:schemeClr val="accent6"/>
          </a:effectRef>
          <a:fontRef idx="minor">
            <a:schemeClr val="dk1"/>
          </a:fontRef>
        </dgm:style>
      </dgm:prSet>
      <dgm:spPr/>
      <dgm:t>
        <a:bodyPr/>
        <a:lstStyle/>
        <a:p>
          <a:r>
            <a:rPr lang="en-US" b="1" dirty="0" smtClean="0"/>
            <a:t>Supercomputing Labs</a:t>
          </a:r>
          <a:endParaRPr lang="en-US" b="1" dirty="0"/>
        </a:p>
      </dgm:t>
    </dgm:pt>
    <dgm:pt modelId="{52B221FB-7D90-DE42-8CFE-76D57042B2F3}" type="parTrans" cxnId="{E4F0D4D8-65AF-F847-ABCC-2FD642A9F2F3}">
      <dgm:prSet/>
      <dgm:spPr/>
      <dgm:t>
        <a:bodyPr/>
        <a:lstStyle/>
        <a:p>
          <a:endParaRPr lang="en-US"/>
        </a:p>
      </dgm:t>
    </dgm:pt>
    <dgm:pt modelId="{43B1F7D9-68D5-354D-B334-2155CEC15955}" type="sibTrans" cxnId="{E4F0D4D8-65AF-F847-ABCC-2FD642A9F2F3}">
      <dgm:prSet/>
      <dgm:spPr/>
      <dgm:t>
        <a:bodyPr/>
        <a:lstStyle/>
        <a:p>
          <a:endParaRPr lang="en-US"/>
        </a:p>
      </dgm:t>
    </dgm:pt>
    <dgm:pt modelId="{AF79841D-CAC5-F346-A4F1-9E38C7878A94}">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Powering the World's Fastest HPC System, File System over 300 GB/sec</a:t>
          </a:r>
          <a:endParaRPr lang="en-US" dirty="0"/>
        </a:p>
      </dgm:t>
    </dgm:pt>
    <dgm:pt modelId="{CD2215F7-85C7-C040-A856-FE803F947AAB}" type="parTrans" cxnId="{FBC44F91-A47C-F74D-9A02-40392B690C33}">
      <dgm:prSet/>
      <dgm:spPr/>
      <dgm:t>
        <a:bodyPr/>
        <a:lstStyle/>
        <a:p>
          <a:endParaRPr lang="en-US"/>
        </a:p>
      </dgm:t>
    </dgm:pt>
    <dgm:pt modelId="{9495C85D-7C6C-FD46-A194-0AA18F132474}" type="sibTrans" cxnId="{FBC44F91-A47C-F74D-9A02-40392B690C33}">
      <dgm:prSet/>
      <dgm:spPr/>
      <dgm:t>
        <a:bodyPr/>
        <a:lstStyle/>
        <a:p>
          <a:endParaRPr lang="en-US"/>
        </a:p>
      </dgm:t>
    </dgm:pt>
    <dgm:pt modelId="{8CEF3807-EE38-3A4F-8B44-22A100B184E8}">
      <dgm:prSet phldrT="[Text]"/>
      <dgm:spPr/>
      <dgm:t>
        <a:bodyPr/>
        <a:lstStyle/>
        <a:p>
          <a:r>
            <a:rPr lang="en-US" b="1" dirty="0" smtClean="0"/>
            <a:t>Academic Computing/Research Universities</a:t>
          </a:r>
          <a:endParaRPr lang="en-US" b="1" dirty="0"/>
        </a:p>
      </dgm:t>
    </dgm:pt>
    <dgm:pt modelId="{7B3A9313-CFE7-1549-9D2F-3C57BBF87DDF}" type="parTrans" cxnId="{FF7534E4-E5C6-3C43-948A-22306AA69741}">
      <dgm:prSet/>
      <dgm:spPr/>
      <dgm:t>
        <a:bodyPr/>
        <a:lstStyle/>
        <a:p>
          <a:endParaRPr lang="en-US"/>
        </a:p>
      </dgm:t>
    </dgm:pt>
    <dgm:pt modelId="{66ED02C0-D8BB-ED47-A823-CFFA3CF21478}" type="sibTrans" cxnId="{FF7534E4-E5C6-3C43-948A-22306AA69741}">
      <dgm:prSet/>
      <dgm:spPr/>
      <dgm:t>
        <a:bodyPr/>
        <a:lstStyle/>
        <a:p>
          <a:endParaRPr lang="en-US"/>
        </a:p>
      </dgm:t>
    </dgm:pt>
    <dgm:pt modelId="{F0CD8E76-AA71-634B-BD43-2356C6B33612}">
      <dgm:prSet phldrT="[Text]"/>
      <dgm:spPr/>
      <dgm:t>
        <a:bodyPr/>
        <a:lstStyle/>
        <a:p>
          <a:r>
            <a:rPr lang="en-US" dirty="0" smtClean="0"/>
            <a:t>DDN systems are capable of handling a mixed workload, allowing many researchers to work simultaneously and reduce research cycle times.</a:t>
          </a:r>
          <a:endParaRPr lang="en-US" dirty="0"/>
        </a:p>
      </dgm:t>
    </dgm:pt>
    <dgm:pt modelId="{43112FEA-07FF-3F41-BAD3-3900E74CAAE9}" type="parTrans" cxnId="{517A4CAB-760D-6D4F-B163-A222B5F04FA1}">
      <dgm:prSet/>
      <dgm:spPr/>
      <dgm:t>
        <a:bodyPr/>
        <a:lstStyle/>
        <a:p>
          <a:endParaRPr lang="en-US"/>
        </a:p>
      </dgm:t>
    </dgm:pt>
    <dgm:pt modelId="{C8ECFC13-BDA2-A043-BE50-E604C9D49C9D}" type="sibTrans" cxnId="{517A4CAB-760D-6D4F-B163-A222B5F04FA1}">
      <dgm:prSet/>
      <dgm:spPr/>
      <dgm:t>
        <a:bodyPr/>
        <a:lstStyle/>
        <a:p>
          <a:endParaRPr lang="en-US"/>
        </a:p>
      </dgm:t>
    </dgm:pt>
    <dgm:pt modelId="{A309CF34-4B39-0F46-BF16-EE60DFF9A848}">
      <dgm:prSet phldrT="[Text]"/>
      <dgm:spPr/>
      <dgm:t>
        <a:bodyPr/>
        <a:lstStyle/>
        <a:p>
          <a:r>
            <a:rPr lang="en-US" b="1" dirty="0" smtClean="0"/>
            <a:t>Oil &amp; Gas</a:t>
          </a:r>
          <a:endParaRPr lang="en-US" b="1" dirty="0"/>
        </a:p>
      </dgm:t>
    </dgm:pt>
    <dgm:pt modelId="{3F1529D1-D434-D040-B6FF-A8A83EE883E3}" type="parTrans" cxnId="{012EAAE5-97EA-444C-AC69-A43C2775A573}">
      <dgm:prSet/>
      <dgm:spPr/>
      <dgm:t>
        <a:bodyPr/>
        <a:lstStyle/>
        <a:p>
          <a:endParaRPr lang="en-US"/>
        </a:p>
      </dgm:t>
    </dgm:pt>
    <dgm:pt modelId="{B94EA83F-9E32-3D4E-937C-17BE905383F6}" type="sibTrans" cxnId="{012EAAE5-97EA-444C-AC69-A43C2775A573}">
      <dgm:prSet/>
      <dgm:spPr/>
      <dgm:t>
        <a:bodyPr/>
        <a:lstStyle/>
        <a:p>
          <a:endParaRPr lang="en-US"/>
        </a:p>
      </dgm:t>
    </dgm:pt>
    <dgm:pt modelId="{D5EDF9A4-EC7D-4A42-A9E0-E052CFFDEC29}">
      <dgm:prSet phldrT="[Text]"/>
      <dgm:spPr/>
      <dgm:t>
        <a:bodyPr/>
        <a:lstStyle/>
        <a:p>
          <a:r>
            <a:rPr lang="en-US" dirty="0" smtClean="0">
              <a:latin typeface="Helvetica" charset="0"/>
            </a:rPr>
            <a:t>DDN shortens "time to oil" through accelerating seismic processing algorithms</a:t>
          </a:r>
          <a:endParaRPr lang="en-US" dirty="0"/>
        </a:p>
      </dgm:t>
    </dgm:pt>
    <dgm:pt modelId="{EA70D0DA-9B81-5A45-971A-5C7036A7D859}" type="parTrans" cxnId="{3EF0C75A-5A05-C446-BFA0-0287B6197A4B}">
      <dgm:prSet/>
      <dgm:spPr/>
      <dgm:t>
        <a:bodyPr/>
        <a:lstStyle/>
        <a:p>
          <a:endParaRPr lang="en-US"/>
        </a:p>
      </dgm:t>
    </dgm:pt>
    <dgm:pt modelId="{AED72660-1C03-AB4F-B584-636629928B13}" type="sibTrans" cxnId="{3EF0C75A-5A05-C446-BFA0-0287B6197A4B}">
      <dgm:prSet/>
      <dgm:spPr/>
      <dgm:t>
        <a:bodyPr/>
        <a:lstStyle/>
        <a:p>
          <a:endParaRPr lang="en-US"/>
        </a:p>
      </dgm:t>
    </dgm:pt>
    <dgm:pt modelId="{8B025310-3C1D-AF4E-A2CD-32F029CCFFF8}">
      <dgm:prSet phldrT="[Text]">
        <dgm:style>
          <a:lnRef idx="1">
            <a:schemeClr val="accent2"/>
          </a:lnRef>
          <a:fillRef idx="2">
            <a:schemeClr val="accent2"/>
          </a:fillRef>
          <a:effectRef idx="1">
            <a:schemeClr val="accent2"/>
          </a:effectRef>
          <a:fontRef idx="minor">
            <a:schemeClr val="dk1"/>
          </a:fontRef>
        </dgm:style>
      </dgm:prSet>
      <dgm:spPr/>
      <dgm:t>
        <a:bodyPr/>
        <a:lstStyle/>
        <a:p>
          <a:r>
            <a:rPr lang="en-US" b="1" dirty="0" smtClean="0"/>
            <a:t>Government Intelligence</a:t>
          </a:r>
          <a:endParaRPr lang="en-US" b="1" dirty="0"/>
        </a:p>
      </dgm:t>
    </dgm:pt>
    <dgm:pt modelId="{2FB4F50A-0409-8246-A372-F2C0574EF8C0}" type="parTrans" cxnId="{673A3204-1D39-A141-9479-8EA422F53F0F}">
      <dgm:prSet/>
      <dgm:spPr/>
      <dgm:t>
        <a:bodyPr/>
        <a:lstStyle/>
        <a:p>
          <a:endParaRPr lang="en-US"/>
        </a:p>
      </dgm:t>
    </dgm:pt>
    <dgm:pt modelId="{6B501755-0B49-B741-A962-6B4AF11A0705}" type="sibTrans" cxnId="{673A3204-1D39-A141-9479-8EA422F53F0F}">
      <dgm:prSet/>
      <dgm:spPr/>
      <dgm:t>
        <a:bodyPr/>
        <a:lstStyle/>
        <a:p>
          <a:endParaRPr lang="en-US"/>
        </a:p>
      </dgm:t>
    </dgm:pt>
    <dgm:pt modelId="{A6D11083-4F50-1A40-B2FE-0E21E7936EEE}">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smtClean="0">
              <a:latin typeface="Helvetica" charset="0"/>
            </a:rPr>
            <a:t>DDN’s real-time, scalable technology ensures rapid ingest and immediate data availability to ensure real-time insight and the shortest possible kill chain.</a:t>
          </a:r>
          <a:endParaRPr lang="en-US" dirty="0"/>
        </a:p>
      </dgm:t>
    </dgm:pt>
    <dgm:pt modelId="{7482086C-D041-1644-A50A-FE197BCC64DE}" type="parTrans" cxnId="{DC71977C-8EEC-7144-B47A-12480891F059}">
      <dgm:prSet/>
      <dgm:spPr/>
      <dgm:t>
        <a:bodyPr/>
        <a:lstStyle/>
        <a:p>
          <a:endParaRPr lang="en-US"/>
        </a:p>
      </dgm:t>
    </dgm:pt>
    <dgm:pt modelId="{0B0272C3-A14A-0C46-9F50-96E16C6078D7}" type="sibTrans" cxnId="{DC71977C-8EEC-7144-B47A-12480891F059}">
      <dgm:prSet/>
      <dgm:spPr/>
      <dgm:t>
        <a:bodyPr/>
        <a:lstStyle/>
        <a:p>
          <a:endParaRPr lang="en-US"/>
        </a:p>
      </dgm:t>
    </dgm:pt>
    <dgm:pt modelId="{E1DC677C-6153-4746-A32D-8A18DDF65F18}">
      <dgm:prSet phldrT="[Text]">
        <dgm:style>
          <a:lnRef idx="1">
            <a:schemeClr val="accent6"/>
          </a:lnRef>
          <a:fillRef idx="2">
            <a:schemeClr val="accent6"/>
          </a:fillRef>
          <a:effectRef idx="1">
            <a:schemeClr val="accent6"/>
          </a:effectRef>
          <a:fontRef idx="minor">
            <a:schemeClr val="dk1"/>
          </a:fontRef>
        </dgm:style>
      </dgm:prSet>
      <dgm:spPr/>
      <dgm:t>
        <a:bodyPr/>
        <a:lstStyle/>
        <a:p>
          <a:r>
            <a:rPr lang="en-US" dirty="0" smtClean="0"/>
            <a:t>Provides better ROI by </a:t>
          </a:r>
          <a:r>
            <a:rPr lang="en-US" dirty="0" smtClean="0">
              <a:latin typeface="Helvetica" charset="0"/>
            </a:rPr>
            <a:t>ensuring clusters spend more time computing and less time doing I/O.</a:t>
          </a:r>
          <a:endParaRPr lang="en-US" dirty="0"/>
        </a:p>
      </dgm:t>
    </dgm:pt>
    <dgm:pt modelId="{31374ED6-6972-F34D-872F-D3D7ECB9E299}" type="parTrans" cxnId="{31030F92-8E44-AC43-BEF3-39D7FDB6EE84}">
      <dgm:prSet/>
      <dgm:spPr/>
      <dgm:t>
        <a:bodyPr/>
        <a:lstStyle/>
        <a:p>
          <a:endParaRPr lang="en-US"/>
        </a:p>
      </dgm:t>
    </dgm:pt>
    <dgm:pt modelId="{0ED336E7-1A3C-C44F-B6AC-0BF1410AEA10}" type="sibTrans" cxnId="{31030F92-8E44-AC43-BEF3-39D7FDB6EE84}">
      <dgm:prSet/>
      <dgm:spPr/>
      <dgm:t>
        <a:bodyPr/>
        <a:lstStyle/>
        <a:p>
          <a:endParaRPr lang="en-US"/>
        </a:p>
      </dgm:t>
    </dgm:pt>
    <dgm:pt modelId="{DF8991CC-C865-6D47-B98A-5A4322669FC6}">
      <dgm:prSet>
        <dgm:style>
          <a:lnRef idx="1">
            <a:schemeClr val="accent2"/>
          </a:lnRef>
          <a:fillRef idx="2">
            <a:schemeClr val="accent2"/>
          </a:fillRef>
          <a:effectRef idx="1">
            <a:schemeClr val="accent2"/>
          </a:effectRef>
          <a:fontRef idx="minor">
            <a:schemeClr val="dk1"/>
          </a:fontRef>
        </dgm:style>
      </dgm:prSet>
      <dgm:spPr/>
      <dgm:t>
        <a:bodyPr/>
        <a:lstStyle/>
        <a:p>
          <a:r>
            <a:rPr lang="en-US" b="0" dirty="0" smtClean="0"/>
            <a:t>World's fastest storage systems for image/motion capture, in-theater reconnaissance</a:t>
          </a:r>
          <a:endParaRPr lang="en-US" b="0" dirty="0"/>
        </a:p>
      </dgm:t>
    </dgm:pt>
    <dgm:pt modelId="{263DD773-F589-C741-B315-948276AB58F2}" type="parTrans" cxnId="{ADADF5C0-31CC-B540-A3D4-EAAFCE361E25}">
      <dgm:prSet/>
      <dgm:spPr/>
      <dgm:t>
        <a:bodyPr/>
        <a:lstStyle/>
        <a:p>
          <a:endParaRPr lang="en-US"/>
        </a:p>
      </dgm:t>
    </dgm:pt>
    <dgm:pt modelId="{CBEBCE30-944E-0649-8683-9B4D8FBF37F8}" type="sibTrans" cxnId="{ADADF5C0-31CC-B540-A3D4-EAAFCE361E25}">
      <dgm:prSet/>
      <dgm:spPr/>
      <dgm:t>
        <a:bodyPr/>
        <a:lstStyle/>
        <a:p>
          <a:endParaRPr lang="en-US"/>
        </a:p>
      </dgm:t>
    </dgm:pt>
    <dgm:pt modelId="{CC7FE303-C50C-4DB6-8DD0-C19BA23D5A86}">
      <dgm:prSet phldrT="[Text]"/>
      <dgm:spPr/>
      <dgm:t>
        <a:bodyPr/>
        <a:lstStyle/>
        <a:p>
          <a:r>
            <a:rPr lang="en-US" dirty="0" smtClean="0">
              <a:latin typeface="Helvetica" charset="0"/>
            </a:rPr>
            <a:t>DDN HPC systems provide superior $/performance to ensure optimum HPC TCO.</a:t>
          </a:r>
          <a:endParaRPr lang="en-US" dirty="0"/>
        </a:p>
      </dgm:t>
    </dgm:pt>
    <dgm:pt modelId="{1E6F1788-7637-44B0-90DA-A5438D7E6DE1}" type="parTrans" cxnId="{BAEADC7A-FAA0-496E-9D84-3A89235A3832}">
      <dgm:prSet/>
      <dgm:spPr/>
      <dgm:t>
        <a:bodyPr/>
        <a:lstStyle/>
        <a:p>
          <a:endParaRPr lang="en-US"/>
        </a:p>
      </dgm:t>
    </dgm:pt>
    <dgm:pt modelId="{93079CDB-EDAF-4676-837B-3FEF8C68E8DA}" type="sibTrans" cxnId="{BAEADC7A-FAA0-496E-9D84-3A89235A3832}">
      <dgm:prSet/>
      <dgm:spPr/>
      <dgm:t>
        <a:bodyPr/>
        <a:lstStyle/>
        <a:p>
          <a:endParaRPr lang="en-US"/>
        </a:p>
      </dgm:t>
    </dgm:pt>
    <dgm:pt modelId="{DA765A0B-A470-462D-A869-69FA3C76E0DE}">
      <dgm:prSet phldrT="[Text]"/>
      <dgm:spPr/>
      <dgm:t>
        <a:bodyPr/>
        <a:lstStyle/>
        <a:p>
          <a:r>
            <a:rPr lang="en-US" dirty="0" smtClean="0"/>
            <a:t>DDN Systems provide </a:t>
          </a:r>
          <a:r>
            <a:rPr lang="en-US" dirty="0" smtClean="0">
              <a:latin typeface="Helvetica" charset="0"/>
            </a:rPr>
            <a:t>per-client performance and scale to allow customers to support complex 4D modeling and interpretation of seismic surveys. </a:t>
          </a:r>
          <a:endParaRPr lang="en-US" dirty="0"/>
        </a:p>
      </dgm:t>
    </dgm:pt>
    <dgm:pt modelId="{83AC9D18-F0EA-4D5F-B748-0529B3E24F38}" type="parTrans" cxnId="{71BBF56D-3E30-4F1E-B5CC-AA4B725C4FD0}">
      <dgm:prSet/>
      <dgm:spPr/>
      <dgm:t>
        <a:bodyPr/>
        <a:lstStyle/>
        <a:p>
          <a:endParaRPr lang="en-US"/>
        </a:p>
      </dgm:t>
    </dgm:pt>
    <dgm:pt modelId="{469C7646-DBE2-4002-BCB6-7A5B20060A1D}" type="sibTrans" cxnId="{71BBF56D-3E30-4F1E-B5CC-AA4B725C4FD0}">
      <dgm:prSet/>
      <dgm:spPr/>
      <dgm:t>
        <a:bodyPr/>
        <a:lstStyle/>
        <a:p>
          <a:endParaRPr lang="en-US"/>
        </a:p>
      </dgm:t>
    </dgm:pt>
    <dgm:pt modelId="{4E379D08-BC48-48F4-949E-44AC974E5A3C}">
      <dgm:prSet phldrT="[Text]"/>
      <dgm:spPr/>
      <dgm:t>
        <a:bodyPr/>
        <a:lstStyle/>
        <a:p>
          <a:r>
            <a:rPr lang="en-US" b="1" dirty="0" smtClean="0"/>
            <a:t>Life Sciences and Genomics</a:t>
          </a:r>
          <a:endParaRPr lang="en-US" b="1" dirty="0"/>
        </a:p>
      </dgm:t>
    </dgm:pt>
    <dgm:pt modelId="{942DA8FC-ACEE-4ACA-8F92-6DE15D9AF0C2}" type="parTrans" cxnId="{91E44E31-BC56-4126-850A-CD3230CD8EF4}">
      <dgm:prSet/>
      <dgm:spPr/>
    </dgm:pt>
    <dgm:pt modelId="{A362C701-9DCD-4620-9BBB-61CFE07DFBD3}" type="sibTrans" cxnId="{91E44E31-BC56-4126-850A-CD3230CD8EF4}">
      <dgm:prSet/>
      <dgm:spPr/>
    </dgm:pt>
    <dgm:pt modelId="{B2328A9F-3414-4BC1-9F06-99147C94FE37}">
      <dgm:prSet phldrT="[Text]"/>
      <dgm:spPr/>
      <dgm:t>
        <a:bodyPr/>
        <a:lstStyle/>
        <a:p>
          <a:r>
            <a:rPr lang="en-US" dirty="0" smtClean="0">
              <a:latin typeface="Helvetica" charset="0"/>
            </a:rPr>
            <a:t>Enable sequencing centers and bioinformatics departments to accelerate their development pipeline, reduce time to market for new drugs</a:t>
          </a:r>
          <a:endParaRPr lang="en-US" b="1" dirty="0"/>
        </a:p>
      </dgm:t>
    </dgm:pt>
    <dgm:pt modelId="{2E5F0507-E5CD-4D74-928F-54BAE5C0307A}" type="parTrans" cxnId="{DAB5EB91-798B-4CE5-9E4C-050514DB91BC}">
      <dgm:prSet/>
      <dgm:spPr/>
    </dgm:pt>
    <dgm:pt modelId="{C46E5980-4000-406E-A682-9390D200C9A2}" type="sibTrans" cxnId="{DAB5EB91-798B-4CE5-9E4C-050514DB91BC}">
      <dgm:prSet/>
      <dgm:spPr/>
    </dgm:pt>
    <dgm:pt modelId="{4E748902-89A9-4068-9CB9-E0F605BD1CDF}">
      <dgm:prSet phldrT="[Text]"/>
      <dgm:spPr/>
      <dgm:t>
        <a:bodyPr/>
        <a:lstStyle/>
        <a:p>
          <a:r>
            <a:rPr lang="en-US" b="0" dirty="0" smtClean="0"/>
            <a:t>Reduce the Gene Sequencing pipeline by up to 30% by using native clients</a:t>
          </a:r>
          <a:endParaRPr lang="en-US" b="0" dirty="0"/>
        </a:p>
      </dgm:t>
    </dgm:pt>
    <dgm:pt modelId="{98C74E2C-D7DC-4CAB-89F4-4C4B477E887E}" type="parTrans" cxnId="{2F0C066A-42EF-4369-A193-3D6F97442B1B}">
      <dgm:prSet/>
      <dgm:spPr/>
    </dgm:pt>
    <dgm:pt modelId="{FB1E87A0-8450-45F0-ACFE-31F1CD07514B}" type="sibTrans" cxnId="{2F0C066A-42EF-4369-A193-3D6F97442B1B}">
      <dgm:prSet/>
      <dgm:spPr/>
    </dgm:pt>
    <dgm:pt modelId="{3D847D98-4727-E04E-B093-2B5FC540D61B}" type="pres">
      <dgm:prSet presAssocID="{6B698A15-0524-EF4A-B403-92304C06A1B8}" presName="linear" presStyleCnt="0">
        <dgm:presLayoutVars>
          <dgm:dir/>
          <dgm:resizeHandles val="exact"/>
        </dgm:presLayoutVars>
      </dgm:prSet>
      <dgm:spPr/>
      <dgm:t>
        <a:bodyPr/>
        <a:lstStyle/>
        <a:p>
          <a:endParaRPr lang="en-US"/>
        </a:p>
      </dgm:t>
    </dgm:pt>
    <dgm:pt modelId="{B7975EA7-499C-674B-AC95-AF59C6531AE8}" type="pres">
      <dgm:prSet presAssocID="{EFE6561B-B4A2-E94E-834F-C50770E3FEA5}" presName="comp" presStyleCnt="0"/>
      <dgm:spPr/>
      <dgm:t>
        <a:bodyPr/>
        <a:lstStyle/>
        <a:p>
          <a:endParaRPr lang="en-US"/>
        </a:p>
      </dgm:t>
    </dgm:pt>
    <dgm:pt modelId="{044E43D9-B9BB-434A-B5CC-053001158077}" type="pres">
      <dgm:prSet presAssocID="{EFE6561B-B4A2-E94E-834F-C50770E3FEA5}" presName="box" presStyleLbl="node1" presStyleIdx="0" presStyleCnt="5"/>
      <dgm:spPr/>
      <dgm:t>
        <a:bodyPr/>
        <a:lstStyle/>
        <a:p>
          <a:endParaRPr lang="en-US"/>
        </a:p>
      </dgm:t>
    </dgm:pt>
    <dgm:pt modelId="{7AB4F7D0-4DE2-1E4B-9CEE-68ED0D995B7F}" type="pres">
      <dgm:prSet presAssocID="{EFE6561B-B4A2-E94E-834F-C50770E3FEA5}" presName="img" presStyleLbl="fgImgPlace1" presStyleIdx="0" presStyleCnt="5" custScaleX="81423"/>
      <dgm:spPr>
        <a:blipFill rotWithShape="0">
          <a:blip xmlns:r="http://schemas.openxmlformats.org/officeDocument/2006/relationships" r:embed="rId1"/>
          <a:stretch>
            <a:fillRect/>
          </a:stretch>
        </a:blipFill>
      </dgm:spPr>
      <dgm:t>
        <a:bodyPr/>
        <a:lstStyle/>
        <a:p>
          <a:endParaRPr lang="en-US"/>
        </a:p>
      </dgm:t>
    </dgm:pt>
    <dgm:pt modelId="{1C1A02E8-EAD2-AC44-9EC9-076903052B29}" type="pres">
      <dgm:prSet presAssocID="{EFE6561B-B4A2-E94E-834F-C50770E3FEA5}" presName="text" presStyleLbl="node1" presStyleIdx="0" presStyleCnt="5">
        <dgm:presLayoutVars>
          <dgm:bulletEnabled val="1"/>
        </dgm:presLayoutVars>
      </dgm:prSet>
      <dgm:spPr/>
      <dgm:t>
        <a:bodyPr/>
        <a:lstStyle/>
        <a:p>
          <a:endParaRPr lang="en-US"/>
        </a:p>
      </dgm:t>
    </dgm:pt>
    <dgm:pt modelId="{9D2B29A5-8606-EA4A-974C-D15325041F11}" type="pres">
      <dgm:prSet presAssocID="{43B1F7D9-68D5-354D-B334-2155CEC15955}" presName="spacer" presStyleCnt="0"/>
      <dgm:spPr/>
      <dgm:t>
        <a:bodyPr/>
        <a:lstStyle/>
        <a:p>
          <a:endParaRPr lang="en-US"/>
        </a:p>
      </dgm:t>
    </dgm:pt>
    <dgm:pt modelId="{676DD971-A05E-A748-9288-E90B27FD66A2}" type="pres">
      <dgm:prSet presAssocID="{8CEF3807-EE38-3A4F-8B44-22A100B184E8}" presName="comp" presStyleCnt="0"/>
      <dgm:spPr/>
      <dgm:t>
        <a:bodyPr/>
        <a:lstStyle/>
        <a:p>
          <a:endParaRPr lang="en-US"/>
        </a:p>
      </dgm:t>
    </dgm:pt>
    <dgm:pt modelId="{8E22957B-9978-E445-ACD6-847B8E144F21}" type="pres">
      <dgm:prSet presAssocID="{8CEF3807-EE38-3A4F-8B44-22A100B184E8}" presName="box" presStyleLbl="node1" presStyleIdx="1" presStyleCnt="5"/>
      <dgm:spPr/>
      <dgm:t>
        <a:bodyPr/>
        <a:lstStyle/>
        <a:p>
          <a:endParaRPr lang="en-US"/>
        </a:p>
      </dgm:t>
    </dgm:pt>
    <dgm:pt modelId="{141C9883-0602-1241-B08B-B81D62E0D8CA}" type="pres">
      <dgm:prSet presAssocID="{8CEF3807-EE38-3A4F-8B44-22A100B184E8}" presName="img" presStyleLbl="fgImgPlace1" presStyleIdx="1" presStyleCnt="5" custScaleX="81423"/>
      <dgm:spPr>
        <a:blipFill rotWithShape="0">
          <a:blip xmlns:r="http://schemas.openxmlformats.org/officeDocument/2006/relationships" r:embed="rId2"/>
          <a:stretch>
            <a:fillRect/>
          </a:stretch>
        </a:blipFill>
      </dgm:spPr>
      <dgm:t>
        <a:bodyPr/>
        <a:lstStyle/>
        <a:p>
          <a:endParaRPr lang="en-US"/>
        </a:p>
      </dgm:t>
    </dgm:pt>
    <dgm:pt modelId="{55474172-F800-414C-8983-7DFFD650E6A4}" type="pres">
      <dgm:prSet presAssocID="{8CEF3807-EE38-3A4F-8B44-22A100B184E8}" presName="text" presStyleLbl="node1" presStyleIdx="1" presStyleCnt="5">
        <dgm:presLayoutVars>
          <dgm:bulletEnabled val="1"/>
        </dgm:presLayoutVars>
      </dgm:prSet>
      <dgm:spPr/>
      <dgm:t>
        <a:bodyPr/>
        <a:lstStyle/>
        <a:p>
          <a:endParaRPr lang="en-US"/>
        </a:p>
      </dgm:t>
    </dgm:pt>
    <dgm:pt modelId="{E2458FDF-12B1-FA46-B66D-64B4CE274431}" type="pres">
      <dgm:prSet presAssocID="{66ED02C0-D8BB-ED47-A823-CFFA3CF21478}" presName="spacer" presStyleCnt="0"/>
      <dgm:spPr/>
      <dgm:t>
        <a:bodyPr/>
        <a:lstStyle/>
        <a:p>
          <a:endParaRPr lang="en-US"/>
        </a:p>
      </dgm:t>
    </dgm:pt>
    <dgm:pt modelId="{C7D08931-BDA2-5446-9CB7-E016F3201D15}" type="pres">
      <dgm:prSet presAssocID="{A309CF34-4B39-0F46-BF16-EE60DFF9A848}" presName="comp" presStyleCnt="0"/>
      <dgm:spPr/>
      <dgm:t>
        <a:bodyPr/>
        <a:lstStyle/>
        <a:p>
          <a:endParaRPr lang="en-US"/>
        </a:p>
      </dgm:t>
    </dgm:pt>
    <dgm:pt modelId="{A9813960-C143-104D-9941-929D894E98BE}" type="pres">
      <dgm:prSet presAssocID="{A309CF34-4B39-0F46-BF16-EE60DFF9A848}" presName="box" presStyleLbl="node1" presStyleIdx="2" presStyleCnt="5"/>
      <dgm:spPr/>
      <dgm:t>
        <a:bodyPr/>
        <a:lstStyle/>
        <a:p>
          <a:endParaRPr lang="en-US"/>
        </a:p>
      </dgm:t>
    </dgm:pt>
    <dgm:pt modelId="{AE3A7ED2-5D8E-A249-ADF9-8096CF617DBD}" type="pres">
      <dgm:prSet presAssocID="{A309CF34-4B39-0F46-BF16-EE60DFF9A848}" presName="img" presStyleLbl="fgImgPlace1" presStyleIdx="2" presStyleCnt="5" custScaleX="81423"/>
      <dgm:spPr>
        <a:blipFill rotWithShape="0">
          <a:blip xmlns:r="http://schemas.openxmlformats.org/officeDocument/2006/relationships" r:embed="rId3"/>
          <a:stretch>
            <a:fillRect/>
          </a:stretch>
        </a:blipFill>
      </dgm:spPr>
      <dgm:t>
        <a:bodyPr/>
        <a:lstStyle/>
        <a:p>
          <a:endParaRPr lang="en-US"/>
        </a:p>
      </dgm:t>
    </dgm:pt>
    <dgm:pt modelId="{434C3653-B1A3-2544-AEC1-432968680D50}" type="pres">
      <dgm:prSet presAssocID="{A309CF34-4B39-0F46-BF16-EE60DFF9A848}" presName="text" presStyleLbl="node1" presStyleIdx="2" presStyleCnt="5">
        <dgm:presLayoutVars>
          <dgm:bulletEnabled val="1"/>
        </dgm:presLayoutVars>
      </dgm:prSet>
      <dgm:spPr/>
      <dgm:t>
        <a:bodyPr/>
        <a:lstStyle/>
        <a:p>
          <a:endParaRPr lang="en-US"/>
        </a:p>
      </dgm:t>
    </dgm:pt>
    <dgm:pt modelId="{271A9146-C2C7-1D4C-8ACC-80D5FAB0D561}" type="pres">
      <dgm:prSet presAssocID="{B94EA83F-9E32-3D4E-937C-17BE905383F6}" presName="spacer" presStyleCnt="0"/>
      <dgm:spPr/>
      <dgm:t>
        <a:bodyPr/>
        <a:lstStyle/>
        <a:p>
          <a:endParaRPr lang="en-US"/>
        </a:p>
      </dgm:t>
    </dgm:pt>
    <dgm:pt modelId="{9D21A0FE-BBAF-4E22-8566-F3D8F5BE6A1D}" type="pres">
      <dgm:prSet presAssocID="{4E379D08-BC48-48F4-949E-44AC974E5A3C}" presName="comp" presStyleCnt="0"/>
      <dgm:spPr/>
    </dgm:pt>
    <dgm:pt modelId="{52AA6738-B86B-447B-BDEB-A83DEC366510}" type="pres">
      <dgm:prSet presAssocID="{4E379D08-BC48-48F4-949E-44AC974E5A3C}" presName="box" presStyleLbl="node1" presStyleIdx="3" presStyleCnt="5"/>
      <dgm:spPr/>
      <dgm:t>
        <a:bodyPr/>
        <a:lstStyle/>
        <a:p>
          <a:endParaRPr lang="en-US"/>
        </a:p>
      </dgm:t>
    </dgm:pt>
    <dgm:pt modelId="{9851CE68-DA1F-44E5-845A-ABC3BEBA68AE}" type="pres">
      <dgm:prSet presAssocID="{4E379D08-BC48-48F4-949E-44AC974E5A3C}" presName="img" presStyleLbl="fgImgPlace1" presStyleIdx="3" presStyleCnt="5" custScaleX="81423"/>
      <dgm:spPr>
        <a:blipFill rotWithShape="0">
          <a:blip xmlns:r="http://schemas.openxmlformats.org/officeDocument/2006/relationships" r:embed="rId4"/>
          <a:stretch>
            <a:fillRect/>
          </a:stretch>
        </a:blipFill>
      </dgm:spPr>
      <dgm:t>
        <a:bodyPr/>
        <a:lstStyle/>
        <a:p>
          <a:endParaRPr lang="en-US"/>
        </a:p>
      </dgm:t>
    </dgm:pt>
    <dgm:pt modelId="{8B7AF1D3-8B29-497D-B97B-BA732BFCB748}" type="pres">
      <dgm:prSet presAssocID="{4E379D08-BC48-48F4-949E-44AC974E5A3C}" presName="text" presStyleLbl="node1" presStyleIdx="3" presStyleCnt="5">
        <dgm:presLayoutVars>
          <dgm:bulletEnabled val="1"/>
        </dgm:presLayoutVars>
      </dgm:prSet>
      <dgm:spPr/>
      <dgm:t>
        <a:bodyPr/>
        <a:lstStyle/>
        <a:p>
          <a:endParaRPr lang="en-US"/>
        </a:p>
      </dgm:t>
    </dgm:pt>
    <dgm:pt modelId="{EB994EF3-B904-416B-9319-A193A969077D}" type="pres">
      <dgm:prSet presAssocID="{A362C701-9DCD-4620-9BBB-61CFE07DFBD3}" presName="spacer" presStyleCnt="0"/>
      <dgm:spPr/>
    </dgm:pt>
    <dgm:pt modelId="{2FECD373-F85B-D04C-92F2-642EF78D7628}" type="pres">
      <dgm:prSet presAssocID="{8B025310-3C1D-AF4E-A2CD-32F029CCFFF8}" presName="comp" presStyleCnt="0"/>
      <dgm:spPr/>
      <dgm:t>
        <a:bodyPr/>
        <a:lstStyle/>
        <a:p>
          <a:endParaRPr lang="en-US"/>
        </a:p>
      </dgm:t>
    </dgm:pt>
    <dgm:pt modelId="{5790ED63-6244-414B-A300-29C2923F7E3F}" type="pres">
      <dgm:prSet presAssocID="{8B025310-3C1D-AF4E-A2CD-32F029CCFFF8}" presName="box" presStyleLbl="node1" presStyleIdx="4" presStyleCnt="5"/>
      <dgm:spPr/>
      <dgm:t>
        <a:bodyPr/>
        <a:lstStyle/>
        <a:p>
          <a:endParaRPr lang="en-US"/>
        </a:p>
      </dgm:t>
    </dgm:pt>
    <dgm:pt modelId="{401D9A8B-85FB-574B-9199-1A7EC75FC93E}" type="pres">
      <dgm:prSet presAssocID="{8B025310-3C1D-AF4E-A2CD-32F029CCFFF8}" presName="img" presStyleLbl="fgImgPlace1" presStyleIdx="4" presStyleCnt="5" custScaleX="81423"/>
      <dgm:spPr>
        <a:blipFill rotWithShape="0">
          <a:blip xmlns:r="http://schemas.openxmlformats.org/officeDocument/2006/relationships" r:embed="rId5"/>
          <a:stretch>
            <a:fillRect/>
          </a:stretch>
        </a:blipFill>
      </dgm:spPr>
      <dgm:t>
        <a:bodyPr/>
        <a:lstStyle/>
        <a:p>
          <a:endParaRPr lang="en-US"/>
        </a:p>
      </dgm:t>
    </dgm:pt>
    <dgm:pt modelId="{7A13E4A1-3F93-9A4D-BC31-DCC0D4E317E9}" type="pres">
      <dgm:prSet presAssocID="{8B025310-3C1D-AF4E-A2CD-32F029CCFFF8}" presName="text" presStyleLbl="node1" presStyleIdx="4" presStyleCnt="5">
        <dgm:presLayoutVars>
          <dgm:bulletEnabled val="1"/>
        </dgm:presLayoutVars>
      </dgm:prSet>
      <dgm:spPr/>
      <dgm:t>
        <a:bodyPr/>
        <a:lstStyle/>
        <a:p>
          <a:endParaRPr lang="en-US"/>
        </a:p>
      </dgm:t>
    </dgm:pt>
  </dgm:ptLst>
  <dgm:cxnLst>
    <dgm:cxn modelId="{B17EA4AE-2E2A-4A14-9C50-833744468F63}" type="presOf" srcId="{8CEF3807-EE38-3A4F-8B44-22A100B184E8}" destId="{8E22957B-9978-E445-ACD6-847B8E144F21}" srcOrd="0" destOrd="0" presId="urn:microsoft.com/office/officeart/2005/8/layout/vList4#1"/>
    <dgm:cxn modelId="{517A4CAB-760D-6D4F-B163-A222B5F04FA1}" srcId="{8CEF3807-EE38-3A4F-8B44-22A100B184E8}" destId="{F0CD8E76-AA71-634B-BD43-2356C6B33612}" srcOrd="0" destOrd="0" parTransId="{43112FEA-07FF-3F41-BAD3-3900E74CAAE9}" sibTransId="{C8ECFC13-BDA2-A043-BE50-E604C9D49C9D}"/>
    <dgm:cxn modelId="{A61B49D6-B39E-4FA6-B87F-1C438E54069B}" type="presOf" srcId="{CC7FE303-C50C-4DB6-8DD0-C19BA23D5A86}" destId="{8E22957B-9978-E445-ACD6-847B8E144F21}" srcOrd="0" destOrd="2" presId="urn:microsoft.com/office/officeart/2005/8/layout/vList4#1"/>
    <dgm:cxn modelId="{3EF0C75A-5A05-C446-BFA0-0287B6197A4B}" srcId="{A309CF34-4B39-0F46-BF16-EE60DFF9A848}" destId="{D5EDF9A4-EC7D-4A42-A9E0-E052CFFDEC29}" srcOrd="0" destOrd="0" parTransId="{EA70D0DA-9B81-5A45-971A-5C7036A7D859}" sibTransId="{AED72660-1C03-AB4F-B584-636629928B13}"/>
    <dgm:cxn modelId="{91FF3C6C-A029-41DF-BB9F-BDD4DF051F59}" type="presOf" srcId="{EFE6561B-B4A2-E94E-834F-C50770E3FEA5}" destId="{1C1A02E8-EAD2-AC44-9EC9-076903052B29}" srcOrd="1" destOrd="0" presId="urn:microsoft.com/office/officeart/2005/8/layout/vList4#1"/>
    <dgm:cxn modelId="{D6ECDAC6-2D51-48DE-A64E-B4C3FA3402EA}" type="presOf" srcId="{D5EDF9A4-EC7D-4A42-A9E0-E052CFFDEC29}" destId="{A9813960-C143-104D-9941-929D894E98BE}" srcOrd="0" destOrd="1" presId="urn:microsoft.com/office/officeart/2005/8/layout/vList4#1"/>
    <dgm:cxn modelId="{4358FCCA-BCDA-4076-99BE-D037A26BC471}" type="presOf" srcId="{DA765A0B-A470-462D-A869-69FA3C76E0DE}" destId="{434C3653-B1A3-2544-AEC1-432968680D50}" srcOrd="1" destOrd="2" presId="urn:microsoft.com/office/officeart/2005/8/layout/vList4#1"/>
    <dgm:cxn modelId="{572B25CE-B71A-4BC3-BB56-219D902382D7}" type="presOf" srcId="{F0CD8E76-AA71-634B-BD43-2356C6B33612}" destId="{55474172-F800-414C-8983-7DFFD650E6A4}" srcOrd="1" destOrd="1" presId="urn:microsoft.com/office/officeart/2005/8/layout/vList4#1"/>
    <dgm:cxn modelId="{868F33A2-C499-4192-9132-CFF906A432E6}" type="presOf" srcId="{6B698A15-0524-EF4A-B403-92304C06A1B8}" destId="{3D847D98-4727-E04E-B093-2B5FC540D61B}" srcOrd="0" destOrd="0" presId="urn:microsoft.com/office/officeart/2005/8/layout/vList4#1"/>
    <dgm:cxn modelId="{D0395464-60B1-4451-A121-23B81DB6CD50}" type="presOf" srcId="{AF79841D-CAC5-F346-A4F1-9E38C7878A94}" destId="{1C1A02E8-EAD2-AC44-9EC9-076903052B29}" srcOrd="1" destOrd="1" presId="urn:microsoft.com/office/officeart/2005/8/layout/vList4#1"/>
    <dgm:cxn modelId="{ADADF5C0-31CC-B540-A3D4-EAAFCE361E25}" srcId="{8B025310-3C1D-AF4E-A2CD-32F029CCFFF8}" destId="{DF8991CC-C865-6D47-B98A-5A4322669FC6}" srcOrd="0" destOrd="0" parTransId="{263DD773-F589-C741-B315-948276AB58F2}" sibTransId="{CBEBCE30-944E-0649-8683-9B4D8FBF37F8}"/>
    <dgm:cxn modelId="{DAB5EB91-798B-4CE5-9E4C-050514DB91BC}" srcId="{4E379D08-BC48-48F4-949E-44AC974E5A3C}" destId="{B2328A9F-3414-4BC1-9F06-99147C94FE37}" srcOrd="0" destOrd="0" parTransId="{2E5F0507-E5CD-4D74-928F-54BAE5C0307A}" sibTransId="{C46E5980-4000-406E-A682-9390D200C9A2}"/>
    <dgm:cxn modelId="{673A3204-1D39-A141-9479-8EA422F53F0F}" srcId="{6B698A15-0524-EF4A-B403-92304C06A1B8}" destId="{8B025310-3C1D-AF4E-A2CD-32F029CCFFF8}" srcOrd="4" destOrd="0" parTransId="{2FB4F50A-0409-8246-A372-F2C0574EF8C0}" sibTransId="{6B501755-0B49-B741-A962-6B4AF11A0705}"/>
    <dgm:cxn modelId="{3AE0C366-1B01-4C74-A78D-9D19D81DD47A}" type="presOf" srcId="{A309CF34-4B39-0F46-BF16-EE60DFF9A848}" destId="{A9813960-C143-104D-9941-929D894E98BE}" srcOrd="0" destOrd="0" presId="urn:microsoft.com/office/officeart/2005/8/layout/vList4#1"/>
    <dgm:cxn modelId="{0D5FBC65-6FCC-46A8-8E31-2806FC6A3448}" type="presOf" srcId="{8B025310-3C1D-AF4E-A2CD-32F029CCFFF8}" destId="{7A13E4A1-3F93-9A4D-BC31-DCC0D4E317E9}" srcOrd="1" destOrd="0" presId="urn:microsoft.com/office/officeart/2005/8/layout/vList4#1"/>
    <dgm:cxn modelId="{FF7534E4-E5C6-3C43-948A-22306AA69741}" srcId="{6B698A15-0524-EF4A-B403-92304C06A1B8}" destId="{8CEF3807-EE38-3A4F-8B44-22A100B184E8}" srcOrd="1" destOrd="0" parTransId="{7B3A9313-CFE7-1549-9D2F-3C57BBF87DDF}" sibTransId="{66ED02C0-D8BB-ED47-A823-CFFA3CF21478}"/>
    <dgm:cxn modelId="{B1815AA1-C22A-4AC3-977A-2DD74C1AA905}" type="presOf" srcId="{A309CF34-4B39-0F46-BF16-EE60DFF9A848}" destId="{434C3653-B1A3-2544-AEC1-432968680D50}" srcOrd="1" destOrd="0" presId="urn:microsoft.com/office/officeart/2005/8/layout/vList4#1"/>
    <dgm:cxn modelId="{F75061C3-3A67-47C5-969B-2624EA9E1740}" type="presOf" srcId="{8CEF3807-EE38-3A4F-8B44-22A100B184E8}" destId="{55474172-F800-414C-8983-7DFFD650E6A4}" srcOrd="1" destOrd="0" presId="urn:microsoft.com/office/officeart/2005/8/layout/vList4#1"/>
    <dgm:cxn modelId="{71B7B05C-01D0-4D54-90BC-06D4A0221A3A}" type="presOf" srcId="{D5EDF9A4-EC7D-4A42-A9E0-E052CFFDEC29}" destId="{434C3653-B1A3-2544-AEC1-432968680D50}" srcOrd="1" destOrd="1" presId="urn:microsoft.com/office/officeart/2005/8/layout/vList4#1"/>
    <dgm:cxn modelId="{C6234484-9590-4B9F-9702-B71612D2D5CA}" type="presOf" srcId="{B2328A9F-3414-4BC1-9F06-99147C94FE37}" destId="{52AA6738-B86B-447B-BDEB-A83DEC366510}" srcOrd="0" destOrd="1" presId="urn:microsoft.com/office/officeart/2005/8/layout/vList4#1"/>
    <dgm:cxn modelId="{AFF1A5A4-86B6-4F7C-AB0D-FA633D7F0AC1}" type="presOf" srcId="{8B025310-3C1D-AF4E-A2CD-32F029CCFFF8}" destId="{5790ED63-6244-414B-A300-29C2923F7E3F}" srcOrd="0" destOrd="0" presId="urn:microsoft.com/office/officeart/2005/8/layout/vList4#1"/>
    <dgm:cxn modelId="{C3A1BA66-0C38-4575-A8D4-BE9CE476D427}" type="presOf" srcId="{4E379D08-BC48-48F4-949E-44AC974E5A3C}" destId="{52AA6738-B86B-447B-BDEB-A83DEC366510}" srcOrd="0" destOrd="0" presId="urn:microsoft.com/office/officeart/2005/8/layout/vList4#1"/>
    <dgm:cxn modelId="{9618AC39-CDB9-4BEB-9453-1ABC245417B8}" type="presOf" srcId="{E1DC677C-6153-4746-A32D-8A18DDF65F18}" destId="{1C1A02E8-EAD2-AC44-9EC9-076903052B29}" srcOrd="1" destOrd="2" presId="urn:microsoft.com/office/officeart/2005/8/layout/vList4#1"/>
    <dgm:cxn modelId="{79F10FB6-3675-4123-A480-1B87392B86AC}" type="presOf" srcId="{E1DC677C-6153-4746-A32D-8A18DDF65F18}" destId="{044E43D9-B9BB-434A-B5CC-053001158077}" srcOrd="0" destOrd="2" presId="urn:microsoft.com/office/officeart/2005/8/layout/vList4#1"/>
    <dgm:cxn modelId="{91E44E31-BC56-4126-850A-CD3230CD8EF4}" srcId="{6B698A15-0524-EF4A-B403-92304C06A1B8}" destId="{4E379D08-BC48-48F4-949E-44AC974E5A3C}" srcOrd="3" destOrd="0" parTransId="{942DA8FC-ACEE-4ACA-8F92-6DE15D9AF0C2}" sibTransId="{A362C701-9DCD-4620-9BBB-61CFE07DFBD3}"/>
    <dgm:cxn modelId="{AF7CE167-049A-4E8D-AFD4-20904BDD6278}" type="presOf" srcId="{DF8991CC-C865-6D47-B98A-5A4322669FC6}" destId="{7A13E4A1-3F93-9A4D-BC31-DCC0D4E317E9}" srcOrd="1" destOrd="1" presId="urn:microsoft.com/office/officeart/2005/8/layout/vList4#1"/>
    <dgm:cxn modelId="{2F0C066A-42EF-4369-A193-3D6F97442B1B}" srcId="{4E379D08-BC48-48F4-949E-44AC974E5A3C}" destId="{4E748902-89A9-4068-9CB9-E0F605BD1CDF}" srcOrd="1" destOrd="0" parTransId="{98C74E2C-D7DC-4CAB-89F4-4C4B477E887E}" sibTransId="{FB1E87A0-8450-45F0-ACFE-31F1CD07514B}"/>
    <dgm:cxn modelId="{71BBF56D-3E30-4F1E-B5CC-AA4B725C4FD0}" srcId="{A309CF34-4B39-0F46-BF16-EE60DFF9A848}" destId="{DA765A0B-A470-462D-A869-69FA3C76E0DE}" srcOrd="1" destOrd="0" parTransId="{83AC9D18-F0EA-4D5F-B748-0529B3E24F38}" sibTransId="{469C7646-DBE2-4002-BCB6-7A5B20060A1D}"/>
    <dgm:cxn modelId="{5368B0C2-720E-438A-AD5C-762F9619E8CB}" type="presOf" srcId="{EFE6561B-B4A2-E94E-834F-C50770E3FEA5}" destId="{044E43D9-B9BB-434A-B5CC-053001158077}" srcOrd="0" destOrd="0" presId="urn:microsoft.com/office/officeart/2005/8/layout/vList4#1"/>
    <dgm:cxn modelId="{71490FBE-7D02-43FF-9D0C-A46E2385908D}" type="presOf" srcId="{AF79841D-CAC5-F346-A4F1-9E38C7878A94}" destId="{044E43D9-B9BB-434A-B5CC-053001158077}" srcOrd="0" destOrd="1" presId="urn:microsoft.com/office/officeart/2005/8/layout/vList4#1"/>
    <dgm:cxn modelId="{E4F0D4D8-65AF-F847-ABCC-2FD642A9F2F3}" srcId="{6B698A15-0524-EF4A-B403-92304C06A1B8}" destId="{EFE6561B-B4A2-E94E-834F-C50770E3FEA5}" srcOrd="0" destOrd="0" parTransId="{52B221FB-7D90-DE42-8CFE-76D57042B2F3}" sibTransId="{43B1F7D9-68D5-354D-B334-2155CEC15955}"/>
    <dgm:cxn modelId="{012EAAE5-97EA-444C-AC69-A43C2775A573}" srcId="{6B698A15-0524-EF4A-B403-92304C06A1B8}" destId="{A309CF34-4B39-0F46-BF16-EE60DFF9A848}" srcOrd="2" destOrd="0" parTransId="{3F1529D1-D434-D040-B6FF-A8A83EE883E3}" sibTransId="{B94EA83F-9E32-3D4E-937C-17BE905383F6}"/>
    <dgm:cxn modelId="{DDA638E8-3747-49D9-8BA9-9570EB691029}" type="presOf" srcId="{F0CD8E76-AA71-634B-BD43-2356C6B33612}" destId="{8E22957B-9978-E445-ACD6-847B8E144F21}" srcOrd="0" destOrd="1" presId="urn:microsoft.com/office/officeart/2005/8/layout/vList4#1"/>
    <dgm:cxn modelId="{BAEADC7A-FAA0-496E-9D84-3A89235A3832}" srcId="{8CEF3807-EE38-3A4F-8B44-22A100B184E8}" destId="{CC7FE303-C50C-4DB6-8DD0-C19BA23D5A86}" srcOrd="1" destOrd="0" parTransId="{1E6F1788-7637-44B0-90DA-A5438D7E6DE1}" sibTransId="{93079CDB-EDAF-4676-837B-3FEF8C68E8DA}"/>
    <dgm:cxn modelId="{07C51562-FCE8-4CB5-B318-FD06ABB75A23}" type="presOf" srcId="{4E748902-89A9-4068-9CB9-E0F605BD1CDF}" destId="{8B7AF1D3-8B29-497D-B97B-BA732BFCB748}" srcOrd="1" destOrd="2" presId="urn:microsoft.com/office/officeart/2005/8/layout/vList4#1"/>
    <dgm:cxn modelId="{D7FD7247-2CBD-4374-A0F1-C82EBB39AB91}" type="presOf" srcId="{DF8991CC-C865-6D47-B98A-5A4322669FC6}" destId="{5790ED63-6244-414B-A300-29C2923F7E3F}" srcOrd="0" destOrd="1" presId="urn:microsoft.com/office/officeart/2005/8/layout/vList4#1"/>
    <dgm:cxn modelId="{DC71977C-8EEC-7144-B47A-12480891F059}" srcId="{8B025310-3C1D-AF4E-A2CD-32F029CCFFF8}" destId="{A6D11083-4F50-1A40-B2FE-0E21E7936EEE}" srcOrd="1" destOrd="0" parTransId="{7482086C-D041-1644-A50A-FE197BCC64DE}" sibTransId="{0B0272C3-A14A-0C46-9F50-96E16C6078D7}"/>
    <dgm:cxn modelId="{FBC44F91-A47C-F74D-9A02-40392B690C33}" srcId="{EFE6561B-B4A2-E94E-834F-C50770E3FEA5}" destId="{AF79841D-CAC5-F346-A4F1-9E38C7878A94}" srcOrd="0" destOrd="0" parTransId="{CD2215F7-85C7-C040-A856-FE803F947AAB}" sibTransId="{9495C85D-7C6C-FD46-A194-0AA18F132474}"/>
    <dgm:cxn modelId="{31030F92-8E44-AC43-BEF3-39D7FDB6EE84}" srcId="{EFE6561B-B4A2-E94E-834F-C50770E3FEA5}" destId="{E1DC677C-6153-4746-A32D-8A18DDF65F18}" srcOrd="1" destOrd="0" parTransId="{31374ED6-6972-F34D-872F-D3D7ECB9E299}" sibTransId="{0ED336E7-1A3C-C44F-B6AC-0BF1410AEA10}"/>
    <dgm:cxn modelId="{950D5DBE-2F60-4D5E-8AF7-31559D78CB54}" type="presOf" srcId="{CC7FE303-C50C-4DB6-8DD0-C19BA23D5A86}" destId="{55474172-F800-414C-8983-7DFFD650E6A4}" srcOrd="1" destOrd="2" presId="urn:microsoft.com/office/officeart/2005/8/layout/vList4#1"/>
    <dgm:cxn modelId="{51CE2BA9-BD97-4192-B911-AB98A64F35FB}" type="presOf" srcId="{A6D11083-4F50-1A40-B2FE-0E21E7936EEE}" destId="{7A13E4A1-3F93-9A4D-BC31-DCC0D4E317E9}" srcOrd="1" destOrd="2" presId="urn:microsoft.com/office/officeart/2005/8/layout/vList4#1"/>
    <dgm:cxn modelId="{C875E98D-8E0D-4264-A59F-28711A7A29F9}" type="presOf" srcId="{B2328A9F-3414-4BC1-9F06-99147C94FE37}" destId="{8B7AF1D3-8B29-497D-B97B-BA732BFCB748}" srcOrd="1" destOrd="1" presId="urn:microsoft.com/office/officeart/2005/8/layout/vList4#1"/>
    <dgm:cxn modelId="{7207F746-2C78-4748-830C-768F878E5012}" type="presOf" srcId="{4E379D08-BC48-48F4-949E-44AC974E5A3C}" destId="{8B7AF1D3-8B29-497D-B97B-BA732BFCB748}" srcOrd="1" destOrd="0" presId="urn:microsoft.com/office/officeart/2005/8/layout/vList4#1"/>
    <dgm:cxn modelId="{1D24EB89-B60F-480E-9AF0-9312C6AA9E3E}" type="presOf" srcId="{A6D11083-4F50-1A40-B2FE-0E21E7936EEE}" destId="{5790ED63-6244-414B-A300-29C2923F7E3F}" srcOrd="0" destOrd="2" presId="urn:microsoft.com/office/officeart/2005/8/layout/vList4#1"/>
    <dgm:cxn modelId="{A22D97ED-96DC-4668-875F-813BF8249775}" type="presOf" srcId="{DA765A0B-A470-462D-A869-69FA3C76E0DE}" destId="{A9813960-C143-104D-9941-929D894E98BE}" srcOrd="0" destOrd="2" presId="urn:microsoft.com/office/officeart/2005/8/layout/vList4#1"/>
    <dgm:cxn modelId="{CDF13263-EE49-4831-AFB4-18A1C15DFC46}" type="presOf" srcId="{4E748902-89A9-4068-9CB9-E0F605BD1CDF}" destId="{52AA6738-B86B-447B-BDEB-A83DEC366510}" srcOrd="0" destOrd="2" presId="urn:microsoft.com/office/officeart/2005/8/layout/vList4#1"/>
    <dgm:cxn modelId="{7DCD91AD-C6E8-4F14-B821-AF200FF09D7C}" type="presParOf" srcId="{3D847D98-4727-E04E-B093-2B5FC540D61B}" destId="{B7975EA7-499C-674B-AC95-AF59C6531AE8}" srcOrd="0" destOrd="0" presId="urn:microsoft.com/office/officeart/2005/8/layout/vList4#1"/>
    <dgm:cxn modelId="{E0F9B9A8-9D42-4977-A52F-6D81C6DAA652}" type="presParOf" srcId="{B7975EA7-499C-674B-AC95-AF59C6531AE8}" destId="{044E43D9-B9BB-434A-B5CC-053001158077}" srcOrd="0" destOrd="0" presId="urn:microsoft.com/office/officeart/2005/8/layout/vList4#1"/>
    <dgm:cxn modelId="{4AB2E683-BDCC-4DDC-9C10-24A6ACA51CAA}" type="presParOf" srcId="{B7975EA7-499C-674B-AC95-AF59C6531AE8}" destId="{7AB4F7D0-4DE2-1E4B-9CEE-68ED0D995B7F}" srcOrd="1" destOrd="0" presId="urn:microsoft.com/office/officeart/2005/8/layout/vList4#1"/>
    <dgm:cxn modelId="{7726FEBD-08E9-4D62-916C-73DACF5F2250}" type="presParOf" srcId="{B7975EA7-499C-674B-AC95-AF59C6531AE8}" destId="{1C1A02E8-EAD2-AC44-9EC9-076903052B29}" srcOrd="2" destOrd="0" presId="urn:microsoft.com/office/officeart/2005/8/layout/vList4#1"/>
    <dgm:cxn modelId="{7DF31226-EBAE-4F2D-A02B-687122E1C322}" type="presParOf" srcId="{3D847D98-4727-E04E-B093-2B5FC540D61B}" destId="{9D2B29A5-8606-EA4A-974C-D15325041F11}" srcOrd="1" destOrd="0" presId="urn:microsoft.com/office/officeart/2005/8/layout/vList4#1"/>
    <dgm:cxn modelId="{A27F401A-6E18-4EEF-A84E-DC7A717C9473}" type="presParOf" srcId="{3D847D98-4727-E04E-B093-2B5FC540D61B}" destId="{676DD971-A05E-A748-9288-E90B27FD66A2}" srcOrd="2" destOrd="0" presId="urn:microsoft.com/office/officeart/2005/8/layout/vList4#1"/>
    <dgm:cxn modelId="{8E81BC9E-F9BB-42D7-B10E-AE7B9C9E523C}" type="presParOf" srcId="{676DD971-A05E-A748-9288-E90B27FD66A2}" destId="{8E22957B-9978-E445-ACD6-847B8E144F21}" srcOrd="0" destOrd="0" presId="urn:microsoft.com/office/officeart/2005/8/layout/vList4#1"/>
    <dgm:cxn modelId="{88BFA24D-07B1-432F-98E6-D84453A9E7D1}" type="presParOf" srcId="{676DD971-A05E-A748-9288-E90B27FD66A2}" destId="{141C9883-0602-1241-B08B-B81D62E0D8CA}" srcOrd="1" destOrd="0" presId="urn:microsoft.com/office/officeart/2005/8/layout/vList4#1"/>
    <dgm:cxn modelId="{DF8805B8-D7E7-4C2C-9C5E-6985FC1C11CF}" type="presParOf" srcId="{676DD971-A05E-A748-9288-E90B27FD66A2}" destId="{55474172-F800-414C-8983-7DFFD650E6A4}" srcOrd="2" destOrd="0" presId="urn:microsoft.com/office/officeart/2005/8/layout/vList4#1"/>
    <dgm:cxn modelId="{0BA90E63-B505-4496-B3F0-F7D9C0DEB57E}" type="presParOf" srcId="{3D847D98-4727-E04E-B093-2B5FC540D61B}" destId="{E2458FDF-12B1-FA46-B66D-64B4CE274431}" srcOrd="3" destOrd="0" presId="urn:microsoft.com/office/officeart/2005/8/layout/vList4#1"/>
    <dgm:cxn modelId="{F4FE39AA-2D5E-4B81-8F82-0DDDFA3FA377}" type="presParOf" srcId="{3D847D98-4727-E04E-B093-2B5FC540D61B}" destId="{C7D08931-BDA2-5446-9CB7-E016F3201D15}" srcOrd="4" destOrd="0" presId="urn:microsoft.com/office/officeart/2005/8/layout/vList4#1"/>
    <dgm:cxn modelId="{2132B717-0DF8-4641-B8A2-36AD1D968C96}" type="presParOf" srcId="{C7D08931-BDA2-5446-9CB7-E016F3201D15}" destId="{A9813960-C143-104D-9941-929D894E98BE}" srcOrd="0" destOrd="0" presId="urn:microsoft.com/office/officeart/2005/8/layout/vList4#1"/>
    <dgm:cxn modelId="{6FB80D73-22AF-4A95-8779-4A192BF44378}" type="presParOf" srcId="{C7D08931-BDA2-5446-9CB7-E016F3201D15}" destId="{AE3A7ED2-5D8E-A249-ADF9-8096CF617DBD}" srcOrd="1" destOrd="0" presId="urn:microsoft.com/office/officeart/2005/8/layout/vList4#1"/>
    <dgm:cxn modelId="{C382962B-080F-4AD1-AB6F-405D84D0285F}" type="presParOf" srcId="{C7D08931-BDA2-5446-9CB7-E016F3201D15}" destId="{434C3653-B1A3-2544-AEC1-432968680D50}" srcOrd="2" destOrd="0" presId="urn:microsoft.com/office/officeart/2005/8/layout/vList4#1"/>
    <dgm:cxn modelId="{E50EC2D6-E1CE-4818-8172-B7BDB68F793C}" type="presParOf" srcId="{3D847D98-4727-E04E-B093-2B5FC540D61B}" destId="{271A9146-C2C7-1D4C-8ACC-80D5FAB0D561}" srcOrd="5" destOrd="0" presId="urn:microsoft.com/office/officeart/2005/8/layout/vList4#1"/>
    <dgm:cxn modelId="{552B0191-000F-4CAB-BB4B-EE2E8108721E}" type="presParOf" srcId="{3D847D98-4727-E04E-B093-2B5FC540D61B}" destId="{9D21A0FE-BBAF-4E22-8566-F3D8F5BE6A1D}" srcOrd="6" destOrd="0" presId="urn:microsoft.com/office/officeart/2005/8/layout/vList4#1"/>
    <dgm:cxn modelId="{B1F7F7C9-9FE8-46F9-A9D6-3FC712603DFF}" type="presParOf" srcId="{9D21A0FE-BBAF-4E22-8566-F3D8F5BE6A1D}" destId="{52AA6738-B86B-447B-BDEB-A83DEC366510}" srcOrd="0" destOrd="0" presId="urn:microsoft.com/office/officeart/2005/8/layout/vList4#1"/>
    <dgm:cxn modelId="{B0AAAC0C-E33E-475E-B8CC-9797EBFA2C0A}" type="presParOf" srcId="{9D21A0FE-BBAF-4E22-8566-F3D8F5BE6A1D}" destId="{9851CE68-DA1F-44E5-845A-ABC3BEBA68AE}" srcOrd="1" destOrd="0" presId="urn:microsoft.com/office/officeart/2005/8/layout/vList4#1"/>
    <dgm:cxn modelId="{52AE70EE-A8C7-4333-B1F7-497468A279B2}" type="presParOf" srcId="{9D21A0FE-BBAF-4E22-8566-F3D8F5BE6A1D}" destId="{8B7AF1D3-8B29-497D-B97B-BA732BFCB748}" srcOrd="2" destOrd="0" presId="urn:microsoft.com/office/officeart/2005/8/layout/vList4#1"/>
    <dgm:cxn modelId="{10B95324-D3DE-46B1-AACF-D9F47DA12CD6}" type="presParOf" srcId="{3D847D98-4727-E04E-B093-2B5FC540D61B}" destId="{EB994EF3-B904-416B-9319-A193A969077D}" srcOrd="7" destOrd="0" presId="urn:microsoft.com/office/officeart/2005/8/layout/vList4#1"/>
    <dgm:cxn modelId="{11AFFE0E-8476-4F93-BD7C-522D83295ACF}" type="presParOf" srcId="{3D847D98-4727-E04E-B093-2B5FC540D61B}" destId="{2FECD373-F85B-D04C-92F2-642EF78D7628}" srcOrd="8" destOrd="0" presId="urn:microsoft.com/office/officeart/2005/8/layout/vList4#1"/>
    <dgm:cxn modelId="{E2471977-09AC-49DA-BF8C-2812511D65AB}" type="presParOf" srcId="{2FECD373-F85B-D04C-92F2-642EF78D7628}" destId="{5790ED63-6244-414B-A300-29C2923F7E3F}" srcOrd="0" destOrd="0" presId="urn:microsoft.com/office/officeart/2005/8/layout/vList4#1"/>
    <dgm:cxn modelId="{956B72D2-3FC7-49C2-8617-887EB73E5768}" type="presParOf" srcId="{2FECD373-F85B-D04C-92F2-642EF78D7628}" destId="{401D9A8B-85FB-574B-9199-1A7EC75FC93E}" srcOrd="1" destOrd="0" presId="urn:microsoft.com/office/officeart/2005/8/layout/vList4#1"/>
    <dgm:cxn modelId="{F110B11D-FF99-4F59-BFE5-A9EDEEA2F463}" type="presParOf" srcId="{2FECD373-F85B-D04C-92F2-642EF78D7628}" destId="{7A13E4A1-3F93-9A4D-BC31-DCC0D4E317E9}" srcOrd="2" destOrd="0" presId="urn:microsoft.com/office/officeart/2005/8/layout/vList4#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43D9-B9BB-434A-B5CC-053001158077}">
      <dsp:nvSpPr>
        <dsp:cNvPr id="0" name=""/>
        <dsp:cNvSpPr/>
      </dsp:nvSpPr>
      <dsp:spPr>
        <a:xfrm>
          <a:off x="0" y="0"/>
          <a:ext cx="8872146" cy="1010604"/>
        </a:xfrm>
        <a:prstGeom prst="roundRect">
          <a:avLst>
            <a:gd name="adj" fmla="val 10000"/>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6"/>
        </a:lnRef>
        <a:fillRef idx="2">
          <a:schemeClr val="accent6"/>
        </a:fillRef>
        <a:effectRef idx="1">
          <a:schemeClr val="accent6"/>
        </a:effectRef>
        <a:fontRef idx="minor">
          <a:schemeClr val="dk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smtClean="0"/>
            <a:t>Supercomputing Labs</a:t>
          </a:r>
          <a:endParaRPr lang="en-US" sz="1700" b="1" kern="1200" dirty="0"/>
        </a:p>
        <a:p>
          <a:pPr marL="114300" lvl="1" indent="-114300" algn="l" defTabSz="577850">
            <a:lnSpc>
              <a:spcPct val="90000"/>
            </a:lnSpc>
            <a:spcBef>
              <a:spcPct val="0"/>
            </a:spcBef>
            <a:spcAft>
              <a:spcPct val="15000"/>
            </a:spcAft>
            <a:buChar char="••"/>
          </a:pPr>
          <a:r>
            <a:rPr lang="en-US" sz="1300" kern="1200" dirty="0" smtClean="0"/>
            <a:t>Powering the World's Fastest HPC System, File System over 300 GB/sec</a:t>
          </a:r>
          <a:endParaRPr lang="en-US" sz="1300" kern="1200" dirty="0"/>
        </a:p>
        <a:p>
          <a:pPr marL="114300" lvl="1" indent="-114300" algn="l" defTabSz="577850">
            <a:lnSpc>
              <a:spcPct val="90000"/>
            </a:lnSpc>
            <a:spcBef>
              <a:spcPct val="0"/>
            </a:spcBef>
            <a:spcAft>
              <a:spcPct val="15000"/>
            </a:spcAft>
            <a:buChar char="••"/>
          </a:pPr>
          <a:r>
            <a:rPr lang="en-US" sz="1300" kern="1200" dirty="0" smtClean="0"/>
            <a:t>Provides better ROI by </a:t>
          </a:r>
          <a:r>
            <a:rPr lang="en-US" sz="1300" kern="1200" dirty="0" smtClean="0">
              <a:latin typeface="Helvetica" charset="0"/>
            </a:rPr>
            <a:t>ensuring clusters spend more time computing and less time doing I/O.</a:t>
          </a:r>
          <a:endParaRPr lang="en-US" sz="1300" kern="1200" dirty="0"/>
        </a:p>
      </dsp:txBody>
      <dsp:txXfrm>
        <a:off x="1875489" y="0"/>
        <a:ext cx="6996656" cy="1010604"/>
      </dsp:txXfrm>
    </dsp:sp>
    <dsp:sp modelId="{7AB4F7D0-4DE2-1E4B-9CEE-68ED0D995B7F}">
      <dsp:nvSpPr>
        <dsp:cNvPr id="0" name=""/>
        <dsp:cNvSpPr/>
      </dsp:nvSpPr>
      <dsp:spPr>
        <a:xfrm>
          <a:off x="265878" y="101060"/>
          <a:ext cx="1444793" cy="808483"/>
        </a:xfrm>
        <a:prstGeom prst="roundRect">
          <a:avLst>
            <a:gd name="adj" fmla="val 10000"/>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E22957B-9978-E445-ACD6-847B8E144F21}">
      <dsp:nvSpPr>
        <dsp:cNvPr id="0" name=""/>
        <dsp:cNvSpPr/>
      </dsp:nvSpPr>
      <dsp:spPr>
        <a:xfrm>
          <a:off x="0" y="1111665"/>
          <a:ext cx="8872146" cy="1010604"/>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smtClean="0"/>
            <a:t>Academic Computing/Research Universities</a:t>
          </a:r>
          <a:endParaRPr lang="en-US" sz="1700" b="1" kern="1200" dirty="0"/>
        </a:p>
        <a:p>
          <a:pPr marL="114300" lvl="1" indent="-114300" algn="l" defTabSz="577850">
            <a:lnSpc>
              <a:spcPct val="90000"/>
            </a:lnSpc>
            <a:spcBef>
              <a:spcPct val="0"/>
            </a:spcBef>
            <a:spcAft>
              <a:spcPct val="15000"/>
            </a:spcAft>
            <a:buChar char="••"/>
          </a:pPr>
          <a:r>
            <a:rPr lang="en-US" sz="1300" kern="1200" dirty="0" smtClean="0"/>
            <a:t>DDN systems are capable of handling a mixed workload, allowing many researchers to work simultaneously and reduce research cycle times.</a:t>
          </a:r>
          <a:endParaRPr lang="en-US" sz="1300" kern="1200" dirty="0"/>
        </a:p>
        <a:p>
          <a:pPr marL="114300" lvl="1" indent="-114300" algn="l" defTabSz="577850">
            <a:lnSpc>
              <a:spcPct val="90000"/>
            </a:lnSpc>
            <a:spcBef>
              <a:spcPct val="0"/>
            </a:spcBef>
            <a:spcAft>
              <a:spcPct val="15000"/>
            </a:spcAft>
            <a:buChar char="••"/>
          </a:pPr>
          <a:r>
            <a:rPr lang="en-US" sz="1300" kern="1200" dirty="0" smtClean="0">
              <a:latin typeface="Helvetica" charset="0"/>
            </a:rPr>
            <a:t>DDN HPC systems provide superior $/performance to ensure optimum HPC TCO.</a:t>
          </a:r>
          <a:endParaRPr lang="en-US" sz="1300" kern="1200" dirty="0"/>
        </a:p>
      </dsp:txBody>
      <dsp:txXfrm>
        <a:off x="1875489" y="1111665"/>
        <a:ext cx="6996656" cy="1010604"/>
      </dsp:txXfrm>
    </dsp:sp>
    <dsp:sp modelId="{141C9883-0602-1241-B08B-B81D62E0D8CA}">
      <dsp:nvSpPr>
        <dsp:cNvPr id="0" name=""/>
        <dsp:cNvSpPr/>
      </dsp:nvSpPr>
      <dsp:spPr>
        <a:xfrm>
          <a:off x="265878" y="1212725"/>
          <a:ext cx="1444793" cy="808483"/>
        </a:xfrm>
        <a:prstGeom prst="roundRect">
          <a:avLst>
            <a:gd name="adj" fmla="val 10000"/>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A9813960-C143-104D-9941-929D894E98BE}">
      <dsp:nvSpPr>
        <dsp:cNvPr id="0" name=""/>
        <dsp:cNvSpPr/>
      </dsp:nvSpPr>
      <dsp:spPr>
        <a:xfrm>
          <a:off x="0" y="2223330"/>
          <a:ext cx="8872146" cy="1010604"/>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smtClean="0"/>
            <a:t>Oil &amp; Gas</a:t>
          </a:r>
          <a:endParaRPr lang="en-US" sz="1700" b="1" kern="1200" dirty="0"/>
        </a:p>
        <a:p>
          <a:pPr marL="114300" lvl="1" indent="-114300" algn="l" defTabSz="577850">
            <a:lnSpc>
              <a:spcPct val="90000"/>
            </a:lnSpc>
            <a:spcBef>
              <a:spcPct val="0"/>
            </a:spcBef>
            <a:spcAft>
              <a:spcPct val="15000"/>
            </a:spcAft>
            <a:buChar char="••"/>
          </a:pPr>
          <a:r>
            <a:rPr lang="en-US" sz="1300" kern="1200" dirty="0" smtClean="0">
              <a:latin typeface="Helvetica" charset="0"/>
            </a:rPr>
            <a:t>DDN shortens "time to oil" through accelerating seismic processing algorithms</a:t>
          </a:r>
          <a:endParaRPr lang="en-US" sz="1300" kern="1200" dirty="0"/>
        </a:p>
        <a:p>
          <a:pPr marL="114300" lvl="1" indent="-114300" algn="l" defTabSz="577850">
            <a:lnSpc>
              <a:spcPct val="90000"/>
            </a:lnSpc>
            <a:spcBef>
              <a:spcPct val="0"/>
            </a:spcBef>
            <a:spcAft>
              <a:spcPct val="15000"/>
            </a:spcAft>
            <a:buChar char="••"/>
          </a:pPr>
          <a:r>
            <a:rPr lang="en-US" sz="1300" kern="1200" dirty="0" smtClean="0"/>
            <a:t>DDN Systems provide </a:t>
          </a:r>
          <a:r>
            <a:rPr lang="en-US" sz="1300" kern="1200" dirty="0" smtClean="0">
              <a:latin typeface="Helvetica" charset="0"/>
            </a:rPr>
            <a:t>per-client performance and scale to allow customers to support complex 4D modeling and interpretation of seismic surveys. </a:t>
          </a:r>
          <a:endParaRPr lang="en-US" sz="1300" kern="1200" dirty="0"/>
        </a:p>
      </dsp:txBody>
      <dsp:txXfrm>
        <a:off x="1875489" y="2223330"/>
        <a:ext cx="6996656" cy="1010604"/>
      </dsp:txXfrm>
    </dsp:sp>
    <dsp:sp modelId="{AE3A7ED2-5D8E-A249-ADF9-8096CF617DBD}">
      <dsp:nvSpPr>
        <dsp:cNvPr id="0" name=""/>
        <dsp:cNvSpPr/>
      </dsp:nvSpPr>
      <dsp:spPr>
        <a:xfrm>
          <a:off x="265878" y="2324391"/>
          <a:ext cx="1444793" cy="808483"/>
        </a:xfrm>
        <a:prstGeom prst="roundRect">
          <a:avLst>
            <a:gd name="adj" fmla="val 10000"/>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2AA6738-B86B-447B-BDEB-A83DEC366510}">
      <dsp:nvSpPr>
        <dsp:cNvPr id="0" name=""/>
        <dsp:cNvSpPr/>
      </dsp:nvSpPr>
      <dsp:spPr>
        <a:xfrm>
          <a:off x="0" y="3334996"/>
          <a:ext cx="8872146" cy="1010604"/>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smtClean="0"/>
            <a:t>Life Sciences and Genomics</a:t>
          </a:r>
          <a:endParaRPr lang="en-US" sz="1700" b="1" kern="1200" dirty="0"/>
        </a:p>
        <a:p>
          <a:pPr marL="114300" lvl="1" indent="-114300" algn="l" defTabSz="577850">
            <a:lnSpc>
              <a:spcPct val="90000"/>
            </a:lnSpc>
            <a:spcBef>
              <a:spcPct val="0"/>
            </a:spcBef>
            <a:spcAft>
              <a:spcPct val="15000"/>
            </a:spcAft>
            <a:buChar char="••"/>
          </a:pPr>
          <a:r>
            <a:rPr lang="en-US" sz="1300" kern="1200" dirty="0" smtClean="0">
              <a:latin typeface="Helvetica" charset="0"/>
            </a:rPr>
            <a:t>Enable sequencing centers and bioinformatics departments to accelerate their development pipeline, reduce time to market for new drugs</a:t>
          </a:r>
          <a:endParaRPr lang="en-US" sz="1300" b="1" kern="1200" dirty="0"/>
        </a:p>
        <a:p>
          <a:pPr marL="114300" lvl="1" indent="-114300" algn="l" defTabSz="577850">
            <a:lnSpc>
              <a:spcPct val="90000"/>
            </a:lnSpc>
            <a:spcBef>
              <a:spcPct val="0"/>
            </a:spcBef>
            <a:spcAft>
              <a:spcPct val="15000"/>
            </a:spcAft>
            <a:buChar char="••"/>
          </a:pPr>
          <a:r>
            <a:rPr lang="en-US" sz="1300" b="0" kern="1200" dirty="0" smtClean="0"/>
            <a:t>Reduce the Gene Sequencing pipeline by up to 30% by using native clients</a:t>
          </a:r>
          <a:endParaRPr lang="en-US" sz="1300" b="0" kern="1200" dirty="0"/>
        </a:p>
      </dsp:txBody>
      <dsp:txXfrm>
        <a:off x="1875489" y="3334996"/>
        <a:ext cx="6996656" cy="1010604"/>
      </dsp:txXfrm>
    </dsp:sp>
    <dsp:sp modelId="{9851CE68-DA1F-44E5-845A-ABC3BEBA68AE}">
      <dsp:nvSpPr>
        <dsp:cNvPr id="0" name=""/>
        <dsp:cNvSpPr/>
      </dsp:nvSpPr>
      <dsp:spPr>
        <a:xfrm>
          <a:off x="265878" y="3436056"/>
          <a:ext cx="1444793" cy="808483"/>
        </a:xfrm>
        <a:prstGeom prst="roundRect">
          <a:avLst>
            <a:gd name="adj" fmla="val 10000"/>
          </a:avLst>
        </a:prstGeom>
        <a:blipFill rotWithShape="0">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5790ED63-6244-414B-A300-29C2923F7E3F}">
      <dsp:nvSpPr>
        <dsp:cNvPr id="0" name=""/>
        <dsp:cNvSpPr/>
      </dsp:nvSpPr>
      <dsp:spPr>
        <a:xfrm>
          <a:off x="0" y="4446661"/>
          <a:ext cx="8872146" cy="1010604"/>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64770" tIns="64770" rIns="64770" bIns="64770" numCol="1" spcCol="1270" anchor="t" anchorCtr="0">
          <a:noAutofit/>
        </a:bodyPr>
        <a:lstStyle/>
        <a:p>
          <a:pPr lvl="0" algn="l" defTabSz="755650">
            <a:lnSpc>
              <a:spcPct val="90000"/>
            </a:lnSpc>
            <a:spcBef>
              <a:spcPct val="0"/>
            </a:spcBef>
            <a:spcAft>
              <a:spcPct val="35000"/>
            </a:spcAft>
          </a:pPr>
          <a:r>
            <a:rPr lang="en-US" sz="1700" b="1" kern="1200" dirty="0" smtClean="0"/>
            <a:t>Government Intelligence</a:t>
          </a:r>
          <a:endParaRPr lang="en-US" sz="1700" b="1" kern="1200" dirty="0"/>
        </a:p>
        <a:p>
          <a:pPr marL="114300" lvl="1" indent="-114300" algn="l" defTabSz="577850">
            <a:lnSpc>
              <a:spcPct val="90000"/>
            </a:lnSpc>
            <a:spcBef>
              <a:spcPct val="0"/>
            </a:spcBef>
            <a:spcAft>
              <a:spcPct val="15000"/>
            </a:spcAft>
            <a:buChar char="••"/>
          </a:pPr>
          <a:r>
            <a:rPr lang="en-US" sz="1300" b="0" kern="1200" dirty="0" smtClean="0"/>
            <a:t>World's fastest storage systems for image/motion capture, in-theater reconnaissance</a:t>
          </a:r>
          <a:endParaRPr lang="en-US" sz="1300" b="0" kern="1200" dirty="0"/>
        </a:p>
        <a:p>
          <a:pPr marL="114300" lvl="1" indent="-114300" algn="l" defTabSz="577850">
            <a:lnSpc>
              <a:spcPct val="90000"/>
            </a:lnSpc>
            <a:spcBef>
              <a:spcPct val="0"/>
            </a:spcBef>
            <a:spcAft>
              <a:spcPct val="15000"/>
            </a:spcAft>
            <a:buChar char="••"/>
          </a:pPr>
          <a:r>
            <a:rPr lang="en-US" sz="1300" kern="1200" dirty="0" smtClean="0">
              <a:latin typeface="Helvetica" charset="0"/>
            </a:rPr>
            <a:t>DDN’s real-time, scalable technology ensures rapid ingest and immediate data availability to ensure real-time insight and the shortest possible kill chain.</a:t>
          </a:r>
          <a:endParaRPr lang="en-US" sz="1300" kern="1200" dirty="0"/>
        </a:p>
      </dsp:txBody>
      <dsp:txXfrm>
        <a:off x="1875489" y="4446661"/>
        <a:ext cx="6996656" cy="1010604"/>
      </dsp:txXfrm>
    </dsp:sp>
    <dsp:sp modelId="{401D9A8B-85FB-574B-9199-1A7EC75FC93E}">
      <dsp:nvSpPr>
        <dsp:cNvPr id="0" name=""/>
        <dsp:cNvSpPr/>
      </dsp:nvSpPr>
      <dsp:spPr>
        <a:xfrm>
          <a:off x="265878" y="4547722"/>
          <a:ext cx="1444793" cy="808483"/>
        </a:xfrm>
        <a:prstGeom prst="roundRect">
          <a:avLst>
            <a:gd name="adj" fmla="val 10000"/>
          </a:avLst>
        </a:prstGeom>
        <a:blipFill rotWithShape="0">
          <a:blip xmlns:r="http://schemas.openxmlformats.org/officeDocument/2006/relationships" r:embed="rId5"/>
          <a:stretch>
            <a:fillRect/>
          </a:stretch>
        </a:blip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1">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a:defRPr>
            </a:lvl1pPr>
          </a:lstStyle>
          <a:p>
            <a:fld id="{E967376F-F8AF-9143-9C8C-1BA80BBB1AEE}" type="datetimeFigureOut">
              <a:rPr lang="en-US" smtClean="0"/>
              <a:pPr/>
              <a:t>11/15/2011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a:defRPr>
            </a:lvl1pPr>
          </a:lstStyle>
          <a:p>
            <a:fld id="{741D8D28-B6B3-2141-B7A1-1CD5D669054A}" type="slidenum">
              <a:rPr lang="en-US" smtClean="0"/>
              <a:pPr/>
              <a:t>‹#›</a:t>
            </a:fld>
            <a:endParaRPr lang="en-US" dirty="0"/>
          </a:p>
        </p:txBody>
      </p:sp>
    </p:spTree>
    <p:extLst>
      <p:ext uri="{BB962C8B-B14F-4D97-AF65-F5344CB8AC3E}">
        <p14:creationId xmlns:p14="http://schemas.microsoft.com/office/powerpoint/2010/main" val="1308824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pbio.ornl.gov/grailexp/" TargetMode="External"/><Relationship Id="rId7" Type="http://schemas.openxmlformats.org/officeDocument/2006/relationships/hyperlink" Target="http://compbio.ornl.gov/Grail-1.3/"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compbio.ornl.gov/channel/" TargetMode="External"/><Relationship Id="rId5" Type="http://schemas.openxmlformats.org/officeDocument/2006/relationships/hyperlink" Target="http://compbio.ornl.gov/tools/pipeline" TargetMode="External"/><Relationship Id="rId4" Type="http://schemas.openxmlformats.org/officeDocument/2006/relationships/hyperlink" Target="http://compbio.ornl.gov/generati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D8C86E1-821C-F643-B48C-537B631336D9}"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FC802521-9AFF-42FA-9773-3F56B0495770}" type="slidenum">
              <a:rPr lang="en-US" sz="1200">
                <a:latin typeface="Helvetica" charset="0"/>
              </a:rPr>
              <a:pPr algn="r"/>
              <a:t>14</a:t>
            </a:fld>
            <a:endParaRPr lang="en-US" sz="1200">
              <a:latin typeface="Helvetica"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latin typeface="Helvetica" charset="0"/>
              <a:ea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56DF351A-48E5-4B81-856F-8C689DBEBF91}" type="slidenum">
              <a:rPr lang="en-US" smtClean="0">
                <a:solidFill>
                  <a:prstClr val="black"/>
                </a:solidFill>
                <a:latin typeface="Calibri"/>
              </a:rPr>
              <a:pPr>
                <a:defRPr/>
              </a:pPr>
              <a:t>18</a:t>
            </a:fld>
            <a:endParaRPr lang="en-US" dirty="0">
              <a:solidFill>
                <a:prstClr val="black"/>
              </a:solidFill>
              <a:latin typeface="Calibri"/>
            </a:endParaRPr>
          </a:p>
        </p:txBody>
      </p:sp>
    </p:spTree>
    <p:extLst>
      <p:ext uri="{BB962C8B-B14F-4D97-AF65-F5344CB8AC3E}">
        <p14:creationId xmlns:p14="http://schemas.microsoft.com/office/powerpoint/2010/main" val="2201731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a:normAutofit lnSpcReduction="10000"/>
          </a:bodyPr>
          <a:lstStyle/>
          <a:p>
            <a:r>
              <a:rPr lang="en-US" dirty="0" smtClean="0">
                <a:ea typeface="ＭＳ Ｐゴシック" pitchFamily="34" charset="-128"/>
              </a:rPr>
              <a:t>Flexible Scalability Is a unique capability of DDN's whereby we can deliver maximum system-level efficiency to an environment by never shoehorning a customer into a rigid configuration.  With traditional scale-up NAS (a la NetApp), customers are forced to deploy silos of non-scalable systems where the lack of a global namespace forces a data management issue within the data center.  These systems are often suitable for capacity optimized environments, but cannot scale capacity even beyond a single system.</a:t>
            </a:r>
          </a:p>
          <a:p>
            <a:endParaRPr lang="en-US" dirty="0" smtClean="0">
              <a:ea typeface="ＭＳ Ｐゴシック" pitchFamily="34" charset="-128"/>
            </a:endParaRPr>
          </a:p>
          <a:p>
            <a:r>
              <a:rPr lang="en-US" dirty="0" smtClean="0">
                <a:ea typeface="ＭＳ Ｐゴシック" pitchFamily="34" charset="-128"/>
              </a:rPr>
              <a:t>On the flip side, scale-out technologies are often times over-built with excess CPU, memory, systems and licenses for capacity-intensive applications.  Systems such as </a:t>
            </a:r>
            <a:r>
              <a:rPr lang="en-US" dirty="0" err="1" smtClean="0">
                <a:ea typeface="ＭＳ Ｐゴシック" pitchFamily="34" charset="-128"/>
              </a:rPr>
              <a:t>Isilon's</a:t>
            </a:r>
            <a:r>
              <a:rPr lang="en-US" dirty="0" smtClean="0">
                <a:ea typeface="ＭＳ Ｐゴシック" pitchFamily="34" charset="-128"/>
              </a:rPr>
              <a:t> Scale-Out cluster technology can deliver decent performance (1/10</a:t>
            </a:r>
            <a:r>
              <a:rPr lang="en-US" baseline="30000" dirty="0" smtClean="0">
                <a:ea typeface="ＭＳ Ｐゴシック" pitchFamily="34" charset="-128"/>
              </a:rPr>
              <a:t>th</a:t>
            </a:r>
            <a:r>
              <a:rPr lang="en-US" dirty="0" smtClean="0">
                <a:ea typeface="ＭＳ Ｐゴシック" pitchFamily="34" charset="-128"/>
              </a:rPr>
              <a:t> of DDN's delivered performance in high end HPC environments), but the cost of this scaling is punitive for customers looking for a capacity optimized solution.</a:t>
            </a:r>
          </a:p>
          <a:p>
            <a:r>
              <a:rPr lang="en-US" dirty="0" smtClean="0">
                <a:ea typeface="ＭＳ Ｐゴシック" pitchFamily="34" charset="-128"/>
              </a:rPr>
              <a:t/>
            </a:r>
            <a:br>
              <a:rPr lang="en-US" dirty="0" smtClean="0">
                <a:ea typeface="ＭＳ Ｐゴシック" pitchFamily="34" charset="-128"/>
              </a:rPr>
            </a:br>
            <a:r>
              <a:rPr lang="en-US" dirty="0" smtClean="0">
                <a:ea typeface="ＭＳ Ｐゴシック" pitchFamily="34" charset="-128"/>
              </a:rPr>
              <a:t>At DDN...we right-size systems based upon customer requirements to scale-up when capacity is needed, and scale out when performance or a combination of performance and capacity is needed.  The result is a dramatically lower TCO than our competitors because we never have to sell more than what a customer needs.  And because the customer has invested in the scalability leader – they can be sure that however their requirements evolve – we have the tools to grow with these changes simply, efficiently and intelligently.</a:t>
            </a:r>
          </a:p>
        </p:txBody>
      </p:sp>
      <p:sp>
        <p:nvSpPr>
          <p:cNvPr id="39939" name="Slide Number Placeholder 3"/>
          <p:cNvSpPr>
            <a:spLocks noGrp="1"/>
          </p:cNvSpPr>
          <p:nvPr>
            <p:ph type="sldNum" sz="quarter" idx="5"/>
          </p:nvPr>
        </p:nvSpPr>
        <p:spPr bwMode="auto">
          <a:noFill/>
          <a:ln>
            <a:miter lim="800000"/>
            <a:headEnd/>
            <a:tailEnd/>
          </a:ln>
        </p:spPr>
        <p:txBody>
          <a:bodyPr/>
          <a:lstStyle/>
          <a:p>
            <a:fld id="{7B37DD9F-654B-493E-A276-C5ED6FAA6933}" type="slidenum">
              <a:rPr lang="en-US">
                <a:solidFill>
                  <a:prstClr val="black"/>
                </a:solidFill>
                <a:latin typeface="Calibri"/>
              </a:rPr>
              <a:pPr/>
              <a:t>19</a:t>
            </a:fld>
            <a:endParaRPr lang="en-US">
              <a:solidFill>
                <a:prstClr val="black"/>
              </a:solidFill>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a:lstStyle/>
          <a:p>
            <a:endParaRPr lang="en-US" dirty="0" smtClean="0">
              <a:latin typeface="Verdana"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6"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108547" name="Slide Number Placeholder 3"/>
          <p:cNvSpPr>
            <a:spLocks noGrp="1"/>
          </p:cNvSpPr>
          <p:nvPr>
            <p:ph type="sldNum" sz="quarter" idx="5"/>
          </p:nvPr>
        </p:nvSpPr>
        <p:spPr bwMode="auto">
          <a:noFill/>
          <a:ln>
            <a:miter lim="800000"/>
            <a:headEnd/>
            <a:tailEnd/>
          </a:ln>
        </p:spPr>
        <p:txBody>
          <a:bodyPr/>
          <a:lstStyle/>
          <a:p>
            <a:fld id="{513DF636-5E54-421D-9297-626648DCCB74}" type="slidenum">
              <a:rPr lang="en-US"/>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1D8D28-B6B3-2141-B7A1-1CD5D669054A}" type="slidenum">
              <a:rPr lang="en-US" smtClean="0"/>
              <a:pPr/>
              <a:t>25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bwMode="auto">
          <a:noFill/>
          <a:ln>
            <a:miter lim="800000"/>
            <a:headEnd/>
            <a:tailEnd/>
          </a:ln>
        </p:spPr>
        <p:txBody>
          <a:bodyPr/>
          <a:lstStyle/>
          <a:p>
            <a:fld id="{262BB00B-7A2A-4EB9-8BE1-DA25FE97FA08}" type="slidenum">
              <a:rPr lang="en-US"/>
              <a:pPr/>
              <a:t>26</a:t>
            </a:fld>
            <a:endParaRPr lang="en-US"/>
          </a:p>
        </p:txBody>
      </p:sp>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a:lstStyle/>
          <a:p>
            <a:endParaRPr lang="en-US" dirty="0" smtClean="0">
              <a:ea typeface="ＭＳ Ｐゴシック"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41D8D28-B6B3-2141-B7A1-1CD5D669054A}" type="slidenum">
              <a:rPr lang="en-US" smtClean="0"/>
              <a:pPr/>
              <a:t>27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8"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106499" name="Footer Placeholder 3"/>
          <p:cNvSpPr>
            <a:spLocks noGrp="1"/>
          </p:cNvSpPr>
          <p:nvPr>
            <p:ph type="ftr" sz="quarter" idx="4"/>
          </p:nvPr>
        </p:nvSpPr>
        <p:spPr bwMode="auto">
          <a:noFill/>
          <a:ln>
            <a:miter lim="800000"/>
            <a:headEnd/>
            <a:tailEnd/>
          </a:ln>
        </p:spPr>
        <p:txBody>
          <a:bodyPr/>
          <a:lstStyle/>
          <a:p>
            <a:pPr defTabSz="455613"/>
            <a:endParaRPr lang="en-US" dirty="0" smtClean="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0"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160771" name="Footer Placeholder 3"/>
          <p:cNvSpPr>
            <a:spLocks noGrp="1"/>
          </p:cNvSpPr>
          <p:nvPr>
            <p:ph type="ftr" sz="quarter" idx="4"/>
          </p:nvPr>
        </p:nvSpPr>
        <p:spPr bwMode="auto">
          <a:noFill/>
          <a:ln>
            <a:miter lim="800000"/>
            <a:headEnd/>
            <a:tailEnd/>
          </a:ln>
        </p:spPr>
        <p:txBody>
          <a:bodyPr/>
          <a:lstStyle/>
          <a:p>
            <a:pPr defTabSz="455613"/>
            <a:endParaRPr lang="en-US" dirty="0" smtClean="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atin typeface="Helvetica Neue Light" charset="0"/>
              <a:ea typeface="ＭＳ Ｐゴシック" charset="0"/>
              <a:cs typeface="ＭＳ Ｐゴシック" charset="0"/>
            </a:endParaRPr>
          </a:p>
        </p:txBody>
      </p:sp>
      <p:sp>
        <p:nvSpPr>
          <p:cNvPr id="28675"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200">
              <a:latin typeface="Helvetica Neue Light"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C95EF8-E00D-426B-B6DF-3B6CAC206197}" type="slidenum">
              <a:rPr lang="en-US" smtClean="0"/>
              <a:pPr/>
              <a:t>7</a:t>
            </a:fld>
            <a:endParaRPr lang="en-US"/>
          </a:p>
        </p:txBody>
      </p:sp>
    </p:spTree>
    <p:extLst>
      <p:ext uri="{BB962C8B-B14F-4D97-AF65-F5344CB8AC3E}">
        <p14:creationId xmlns:p14="http://schemas.microsoft.com/office/powerpoint/2010/main" val="499007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smtClean="0">
                <a:latin typeface="Helvetica" charset="0"/>
                <a:ea typeface="ＭＳ Ｐゴシック" pitchFamily="34" charset="-128"/>
              </a:rPr>
              <a:t>Genome Analysis and Systems Modeling Group </a:t>
            </a:r>
          </a:p>
          <a:p>
            <a:pPr eaLnBrk="1" hangingPunct="1"/>
            <a:endParaRPr lang="en-US" b="1" smtClean="0">
              <a:latin typeface="Helvetica" charset="0"/>
              <a:ea typeface="ＭＳ Ｐゴシック" pitchFamily="34" charset="-128"/>
            </a:endParaRPr>
          </a:p>
          <a:p>
            <a:pPr eaLnBrk="1" hangingPunct="1"/>
            <a:r>
              <a:rPr lang="en-US" b="1" smtClean="0">
                <a:latin typeface="Helvetica" charset="0"/>
                <a:ea typeface="ＭＳ Ｐゴシック" pitchFamily="34" charset="-128"/>
              </a:rPr>
              <a:t>Currently Available Tools at ORNL </a:t>
            </a:r>
          </a:p>
          <a:p>
            <a:pPr eaLnBrk="1" hangingPunct="1"/>
            <a:r>
              <a:rPr lang="en-US" b="1" smtClean="0">
                <a:latin typeface="Helvetica" charset="0"/>
                <a:ea typeface="ＭＳ Ｐゴシック" pitchFamily="34" charset="-128"/>
                <a:hlinkClick r:id="rId3"/>
              </a:rPr>
              <a:t>GrailEXP</a:t>
            </a:r>
            <a:r>
              <a:rPr lang="en-US" b="1" smtClean="0">
                <a:latin typeface="Helvetica" charset="0"/>
                <a:ea typeface="ＭＳ Ｐゴシック" pitchFamily="34" charset="-128"/>
              </a:rPr>
              <a:t> Gene finder (Human and Mouse Genomes) </a:t>
            </a:r>
          </a:p>
          <a:p>
            <a:pPr eaLnBrk="1" hangingPunct="1"/>
            <a:r>
              <a:rPr lang="en-US" b="1" smtClean="0">
                <a:latin typeface="Helvetica" charset="0"/>
                <a:ea typeface="ＭＳ Ｐゴシック" pitchFamily="34" charset="-128"/>
                <a:hlinkClick r:id="rId4"/>
              </a:rPr>
              <a:t>Generation</a:t>
            </a:r>
            <a:r>
              <a:rPr lang="en-US" b="1" smtClean="0">
                <a:latin typeface="Helvetica" charset="0"/>
                <a:ea typeface="ＭＳ Ｐゴシック" pitchFamily="34" charset="-128"/>
              </a:rPr>
              <a:t> Gene finder (Microbial Genomes) </a:t>
            </a:r>
          </a:p>
          <a:p>
            <a:pPr eaLnBrk="1" hangingPunct="1"/>
            <a:r>
              <a:rPr lang="en-US" b="1" smtClean="0">
                <a:latin typeface="Helvetica" charset="0"/>
                <a:ea typeface="ＭＳ Ｐゴシック" pitchFamily="34" charset="-128"/>
                <a:hlinkClick r:id="rId5"/>
              </a:rPr>
              <a:t>Pipeline</a:t>
            </a:r>
            <a:r>
              <a:rPr lang="en-US" b="1" smtClean="0">
                <a:latin typeface="Helvetica" charset="0"/>
                <a:ea typeface="ＭＳ Ｐゴシック" pitchFamily="34" charset="-128"/>
              </a:rPr>
              <a:t>, Comprehensive Genome Analysis Pipeline </a:t>
            </a:r>
          </a:p>
          <a:p>
            <a:pPr eaLnBrk="1" hangingPunct="1"/>
            <a:r>
              <a:rPr lang="en-US" b="1" smtClean="0">
                <a:latin typeface="Helvetica" charset="0"/>
                <a:ea typeface="ＭＳ Ｐゴシック" pitchFamily="34" charset="-128"/>
                <a:hlinkClick r:id="rId6"/>
              </a:rPr>
              <a:t>Genome Channel</a:t>
            </a:r>
            <a:r>
              <a:rPr lang="en-US" b="1" smtClean="0">
                <a:latin typeface="Helvetica" charset="0"/>
                <a:ea typeface="ＭＳ Ｐゴシック" pitchFamily="34" charset="-128"/>
              </a:rPr>
              <a:t>, Java applet for the comprehensive sequence-based view of genomes. </a:t>
            </a:r>
          </a:p>
          <a:p>
            <a:pPr eaLnBrk="1" hangingPunct="1"/>
            <a:r>
              <a:rPr lang="en-US" b="1" smtClean="0">
                <a:latin typeface="Helvetica" charset="0"/>
                <a:ea typeface="ＭＳ Ｐゴシック" pitchFamily="34" charset="-128"/>
                <a:hlinkClick r:id="rId7"/>
              </a:rPr>
              <a:t>Grail</a:t>
            </a:r>
            <a:r>
              <a:rPr lang="en-US" b="1" smtClean="0">
                <a:latin typeface="Helvetica" charset="0"/>
                <a:ea typeface="ＭＳ Ｐゴシック" pitchFamily="34" charset="-128"/>
              </a:rPr>
              <a:t>, a tool for the identification of genes, exons, and various features in DNA sequences. </a:t>
            </a:r>
          </a:p>
          <a:p>
            <a:pPr eaLnBrk="1" hangingPunct="1"/>
            <a:endParaRPr lang="en-US" b="1" smtClean="0">
              <a:latin typeface="Helvetica" charset="0"/>
              <a:ea typeface="ＭＳ Ｐゴシック" pitchFamily="34" charset="-128"/>
            </a:endParaRPr>
          </a:p>
          <a:p>
            <a:pPr eaLnBrk="1" hangingPunct="1"/>
            <a:r>
              <a:rPr lang="en-US" smtClean="0">
                <a:latin typeface="Helvetica" charset="0"/>
                <a:ea typeface="ＭＳ Ｐゴシック" pitchFamily="34" charset="-128"/>
              </a:rPr>
              <a:t>The Computational Biology and Bioinformatics Group at Oak Ridge National Laboratory conduct genetics research and system development in genomic sequencing, computational genome analysis, and computational protein structure analysis.</a:t>
            </a:r>
          </a:p>
          <a:p>
            <a:pPr eaLnBrk="1" hangingPunct="1"/>
            <a:endParaRPr lang="en-US" smtClean="0">
              <a:latin typeface="Helvetica" charset="0"/>
              <a:ea typeface="ＭＳ Ｐゴシック" pitchFamily="34" charset="-128"/>
            </a:endParaRPr>
          </a:p>
          <a:p>
            <a:pPr eaLnBrk="1" hangingPunct="1"/>
            <a:r>
              <a:rPr lang="en-US" smtClean="0">
                <a:latin typeface="Helvetica" charset="0"/>
                <a:ea typeface="ＭＳ Ｐゴシック" pitchFamily="34" charset="-128"/>
              </a:rPr>
              <a:t>They provide bioinformatics and analytic services and resources to collaborators, predict prospective gene and protein models for analysis, provide user services for the general community, including computer-annotated genomes in Genome Channel.</a:t>
            </a:r>
          </a:p>
          <a:p>
            <a:pPr eaLnBrk="1" hangingPunct="1"/>
            <a:endParaRPr lang="en-US" smtClean="0">
              <a:latin typeface="Helvetica" charset="0"/>
              <a:ea typeface="ＭＳ Ｐゴシック" pitchFamily="34" charset="-128"/>
            </a:endParaRPr>
          </a:p>
          <a:p>
            <a:pPr eaLnBrk="1" hangingPunct="1"/>
            <a:r>
              <a:rPr lang="en-US" smtClean="0">
                <a:latin typeface="Helvetica" charset="0"/>
                <a:ea typeface="ＭＳ Ｐゴシック" pitchFamily="34" charset="-128"/>
              </a:rPr>
              <a:t>Collaborators include:</a:t>
            </a:r>
          </a:p>
          <a:p>
            <a:pPr eaLnBrk="1" hangingPunct="1"/>
            <a:r>
              <a:rPr lang="en-US" smtClean="0">
                <a:latin typeface="Helvetica" charset="0"/>
                <a:ea typeface="ＭＳ Ｐゴシック" pitchFamily="34" charset="-128"/>
              </a:rPr>
              <a:t>	- The Joint Genome Institute, </a:t>
            </a:r>
          </a:p>
          <a:p>
            <a:pPr eaLnBrk="1" hangingPunct="1"/>
            <a:r>
              <a:rPr lang="en-US" smtClean="0">
                <a:latin typeface="Helvetica" charset="0"/>
                <a:ea typeface="ＭＳ Ｐゴシック" pitchFamily="34" charset="-128"/>
              </a:rPr>
              <a:t>	- ORNL's Computer Science and Mathematics Division, </a:t>
            </a:r>
          </a:p>
          <a:p>
            <a:pPr eaLnBrk="1" hangingPunct="1"/>
            <a:r>
              <a:rPr lang="en-US" smtClean="0">
                <a:latin typeface="Helvetica" charset="0"/>
                <a:ea typeface="ＭＳ Ｐゴシック" pitchFamily="34" charset="-128"/>
              </a:rPr>
              <a:t>	- The Tennessee Mouse Genome Consortium, </a:t>
            </a:r>
          </a:p>
          <a:p>
            <a:pPr eaLnBrk="1" hangingPunct="1"/>
            <a:r>
              <a:rPr lang="en-US" smtClean="0">
                <a:latin typeface="Helvetica" charset="0"/>
                <a:ea typeface="ＭＳ Ｐゴシック" pitchFamily="34" charset="-128"/>
              </a:rPr>
              <a:t>	- The Joint Institute for Biological Sciences, and </a:t>
            </a:r>
          </a:p>
          <a:p>
            <a:pPr eaLnBrk="1" hangingPunct="1"/>
            <a:r>
              <a:rPr lang="en-US" smtClean="0">
                <a:latin typeface="Helvetica" charset="0"/>
                <a:ea typeface="ＭＳ Ｐゴシック" pitchFamily="34" charset="-128"/>
              </a:rPr>
              <a:t>	- ORNL's Genome Science and Technology Graduate Program.</a:t>
            </a:r>
          </a:p>
          <a:p>
            <a:pPr eaLnBrk="1" hangingPunct="1"/>
            <a:endParaRPr lang="en-US" b="1" smtClean="0">
              <a:latin typeface="Helvetica" charset="0"/>
              <a:ea typeface="ＭＳ Ｐゴシック" pitchFamily="34" charset="-128"/>
            </a:endParaRPr>
          </a:p>
        </p:txBody>
      </p:sp>
      <p:sp>
        <p:nvSpPr>
          <p:cNvPr id="77827"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5613" eaLnBrk="0" hangingPunct="0">
              <a:defRPr sz="2400">
                <a:solidFill>
                  <a:schemeClr val="tx1"/>
                </a:solidFill>
                <a:latin typeface="Arial" pitchFamily="34" charset="0"/>
                <a:ea typeface="ＭＳ Ｐゴシック" pitchFamily="34" charset="-128"/>
              </a:defRPr>
            </a:lvl1pPr>
            <a:lvl2pPr marL="742950" indent="-285750" defTabSz="455613" eaLnBrk="0" hangingPunct="0">
              <a:defRPr sz="2400">
                <a:solidFill>
                  <a:schemeClr val="tx1"/>
                </a:solidFill>
                <a:latin typeface="Arial" pitchFamily="34" charset="0"/>
                <a:ea typeface="ＭＳ Ｐゴシック" pitchFamily="34" charset="-128"/>
              </a:defRPr>
            </a:lvl2pPr>
            <a:lvl3pPr marL="1143000" indent="-228600" defTabSz="455613" eaLnBrk="0" hangingPunct="0">
              <a:defRPr sz="2400">
                <a:solidFill>
                  <a:schemeClr val="tx1"/>
                </a:solidFill>
                <a:latin typeface="Arial" pitchFamily="34" charset="0"/>
                <a:ea typeface="ＭＳ Ｐゴシック" pitchFamily="34" charset="-128"/>
              </a:defRPr>
            </a:lvl3pPr>
            <a:lvl4pPr marL="1600200" indent="-228600" defTabSz="455613" eaLnBrk="0" hangingPunct="0">
              <a:defRPr sz="2400">
                <a:solidFill>
                  <a:schemeClr val="tx1"/>
                </a:solidFill>
                <a:latin typeface="Arial" pitchFamily="34" charset="0"/>
                <a:ea typeface="ＭＳ Ｐゴシック" pitchFamily="34" charset="-128"/>
              </a:defRPr>
            </a:lvl4pPr>
            <a:lvl5pPr marL="2057400" indent="-228600" defTabSz="455613" eaLnBrk="0" hangingPunct="0">
              <a:defRPr sz="2400">
                <a:solidFill>
                  <a:schemeClr val="tx1"/>
                </a:solidFill>
                <a:latin typeface="Arial" pitchFamily="34" charset="0"/>
                <a:ea typeface="ＭＳ Ｐゴシック" pitchFamily="34" charset="-128"/>
              </a:defRPr>
            </a:lvl5pPr>
            <a:lvl6pPr marL="25146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561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sz="1200" smtClean="0">
              <a:latin typeface="Helvetica"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C95EF8-E00D-426B-B6DF-3B6CAC206197}" type="slidenum">
              <a:rPr lang="en-US" smtClean="0"/>
              <a:pPr/>
              <a:t>9</a:t>
            </a:fld>
            <a:endParaRPr lang="en-US"/>
          </a:p>
        </p:txBody>
      </p:sp>
    </p:spTree>
    <p:extLst>
      <p:ext uri="{BB962C8B-B14F-4D97-AF65-F5344CB8AC3E}">
        <p14:creationId xmlns:p14="http://schemas.microsoft.com/office/powerpoint/2010/main" val="3247284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C95EF8-E00D-426B-B6DF-3B6CAC206197}" type="slidenum">
              <a:rPr lang="en-US" smtClean="0"/>
              <a:pPr/>
              <a:t>10</a:t>
            </a:fld>
            <a:endParaRPr lang="en-US"/>
          </a:p>
        </p:txBody>
      </p:sp>
    </p:spTree>
    <p:extLst>
      <p:ext uri="{BB962C8B-B14F-4D97-AF65-F5344CB8AC3E}">
        <p14:creationId xmlns:p14="http://schemas.microsoft.com/office/powerpoint/2010/main" val="223393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C95EF8-E00D-426B-B6DF-3B6CAC206197}" type="slidenum">
              <a:rPr lang="en-US" smtClean="0"/>
              <a:pPr/>
              <a:t>11</a:t>
            </a:fld>
            <a:endParaRPr lang="en-US"/>
          </a:p>
        </p:txBody>
      </p:sp>
    </p:spTree>
    <p:extLst>
      <p:ext uri="{BB962C8B-B14F-4D97-AF65-F5344CB8AC3E}">
        <p14:creationId xmlns:p14="http://schemas.microsoft.com/office/powerpoint/2010/main" val="3238517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28004" name="Footer Placeholder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455613" eaLnBrk="1" hangingPunct="1"/>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a typeface="ＭＳ Ｐゴシック" pitchFamily="34" charset="-128"/>
            </a:endParaRPr>
          </a:p>
        </p:txBody>
      </p:sp>
      <p:sp>
        <p:nvSpPr>
          <p:cNvPr id="103428" name="Slide Number Placeholder 3"/>
          <p:cNvSpPr>
            <a:spLocks noGrp="1"/>
          </p:cNvSpPr>
          <p:nvPr>
            <p:ph type="sldNum" sz="quarter" idx="5"/>
          </p:nvPr>
        </p:nvSpPr>
        <p:spPr bwMode="auto">
          <a:noFill/>
          <a:ln>
            <a:miter lim="800000"/>
            <a:headEnd/>
            <a:tailEnd/>
          </a:ln>
        </p:spPr>
        <p:txBody>
          <a:bodyPr/>
          <a:lstStyle/>
          <a:p>
            <a:fld id="{7C75F875-904A-4CB8-97D7-BEBAC94E6706}" type="slidenum">
              <a:rPr lang="en-US" smtClean="0">
                <a:solidFill>
                  <a:srgbClr val="000000"/>
                </a:solidFill>
              </a:rPr>
              <a:pPr/>
              <a:t>13</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DN_InMotion_TLE.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rot="21039367">
            <a:off x="228601" y="1043281"/>
            <a:ext cx="8686800" cy="1470025"/>
          </a:xfrm>
        </p:spPr>
        <p:txBody>
          <a:bodyPr anchor="b" anchorCtr="0">
            <a:noAutofit/>
          </a:bodyPr>
          <a:lstStyle>
            <a:lvl1pPr>
              <a:defRPr sz="4400"/>
            </a:lvl1pPr>
          </a:lstStyle>
          <a:p>
            <a:r>
              <a:rPr lang="en-US" smtClean="0"/>
              <a:t>Click to edit Master title style</a:t>
            </a:r>
            <a:endParaRPr lang="en-US"/>
          </a:p>
        </p:txBody>
      </p:sp>
      <p:sp>
        <p:nvSpPr>
          <p:cNvPr id="3" name="Subtitle 2"/>
          <p:cNvSpPr>
            <a:spLocks noGrp="1"/>
          </p:cNvSpPr>
          <p:nvPr>
            <p:ph type="subTitle" idx="1"/>
          </p:nvPr>
        </p:nvSpPr>
        <p:spPr>
          <a:xfrm>
            <a:off x="228600" y="5067892"/>
            <a:ext cx="6400800" cy="5334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6" name="Picture 5" descr="DDN logo white.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4020" y="6553200"/>
            <a:ext cx="3345139" cy="190630"/>
          </a:xfrm>
          <a:prstGeom prst="rect">
            <a:avLst/>
          </a:prstGeom>
        </p:spPr>
      </p:pic>
    </p:spTree>
    <p:extLst>
      <p:ext uri="{BB962C8B-B14F-4D97-AF65-F5344CB8AC3E}">
        <p14:creationId xmlns:p14="http://schemas.microsoft.com/office/powerpoint/2010/main" val="391449354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8338195"/>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7" name="Picture 6" descr="DDN_InMotion_TLE.jp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hasCustomPrompt="1"/>
          </p:nvPr>
        </p:nvSpPr>
        <p:spPr>
          <a:xfrm>
            <a:off x="242473" y="3653992"/>
            <a:ext cx="8385754" cy="1666875"/>
          </a:xfrm>
        </p:spPr>
        <p:txBody>
          <a:bodyPr anchor="ctr" anchorCtr="0"/>
          <a:lstStyle>
            <a:lvl1pPr algn="l">
              <a:defRPr sz="4000" b="1" cap="none"/>
            </a:lvl1pPr>
          </a:lstStyle>
          <a:p>
            <a:r>
              <a:rPr lang="en-US" dirty="0" smtClean="0"/>
              <a:t>Click to Add Title</a:t>
            </a:r>
            <a:endParaRPr lang="en-US" dirty="0"/>
          </a:p>
        </p:txBody>
      </p:sp>
    </p:spTree>
    <p:extLst>
      <p:ext uri="{BB962C8B-B14F-4D97-AF65-F5344CB8AC3E}">
        <p14:creationId xmlns:p14="http://schemas.microsoft.com/office/powerpoint/2010/main" val="2026321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52600"/>
            <a:ext cx="40386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927836"/>
      </p:ext>
    </p:extLst>
  </p:cSld>
  <p:clrMapOvr>
    <a:masterClrMapping/>
  </p:clrMapOvr>
  <p:transition spd="med">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752600"/>
            <a:ext cx="4040188" cy="639762"/>
          </a:xfrm>
        </p:spPr>
        <p:txBody>
          <a:bodyPr anchor="b">
            <a:noAutofit/>
          </a:bodyPr>
          <a:lstStyle>
            <a:lvl1pPr marL="0" indent="0">
              <a:buNone/>
              <a:defRPr sz="2200" b="1">
                <a:solidFill>
                  <a:srgbClr val="C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514599"/>
            <a:ext cx="4040188" cy="3611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52600"/>
            <a:ext cx="4041775" cy="639762"/>
          </a:xfrm>
        </p:spPr>
        <p:txBody>
          <a:bodyPr anchor="b">
            <a:noAutofit/>
          </a:bodyPr>
          <a:lstStyle>
            <a:lvl1pPr marL="0" indent="0">
              <a:buNone/>
              <a:defRPr sz="2200" b="1">
                <a:solidFill>
                  <a:srgbClr val="C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514599"/>
            <a:ext cx="4041775" cy="36115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7635035"/>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cxnSp>
        <p:nvCxnSpPr>
          <p:cNvPr id="5" name="Straight Connector 9"/>
          <p:cNvCxnSpPr/>
          <p:nvPr/>
        </p:nvCxnSpPr>
        <p:spPr>
          <a:xfrm flipV="1">
            <a:off x="457200" y="1100138"/>
            <a:ext cx="8686800" cy="25400"/>
          </a:xfrm>
          <a:prstGeom prst="line">
            <a:avLst/>
          </a:prstGeom>
          <a:ln>
            <a:solidFill>
              <a:srgbClr val="BA251D"/>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831132"/>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22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extBox 2"/>
          <p:cNvSpPr txBox="1"/>
          <p:nvPr userDrawn="1"/>
        </p:nvSpPr>
        <p:spPr>
          <a:xfrm>
            <a:off x="6908800" y="804863"/>
            <a:ext cx="2184400" cy="277812"/>
          </a:xfrm>
          <a:prstGeom prst="rect">
            <a:avLst/>
          </a:prstGeom>
          <a:noFill/>
        </p:spPr>
        <p:txBody>
          <a:bodyPr>
            <a:spAutoFit/>
          </a:bodyPr>
          <a:lstStyle/>
          <a:p>
            <a:pPr algn="dist">
              <a:defRPr/>
            </a:pPr>
            <a:r>
              <a:rPr lang="en-US" sz="1200" cap="small" spc="-300" dirty="0">
                <a:solidFill>
                  <a:schemeClr val="bg1"/>
                </a:solidFill>
                <a:latin typeface="Helvetica Neue Light"/>
                <a:ea typeface="ＭＳ Ｐゴシック" charset="-128"/>
                <a:cs typeface="Helvetica Neue Light"/>
              </a:rPr>
              <a:t>D D N  D E L I V E R S</a:t>
            </a:r>
            <a:endParaRPr lang="en-US" sz="1200" spc="-300" dirty="0">
              <a:solidFill>
                <a:schemeClr val="bg1"/>
              </a:solidFill>
              <a:latin typeface="Helvetica Neue Light"/>
              <a:ea typeface="ＭＳ Ｐゴシック" charset="-128"/>
              <a:cs typeface="Helvetica Neue Light"/>
            </a:endParaRPr>
          </a:p>
        </p:txBody>
      </p:sp>
      <p:cxnSp>
        <p:nvCxnSpPr>
          <p:cNvPr id="4" name="Straight Connector 3"/>
          <p:cNvCxnSpPr/>
          <p:nvPr userDrawn="1"/>
        </p:nvCxnSpPr>
        <p:spPr>
          <a:xfrm>
            <a:off x="6997700" y="804863"/>
            <a:ext cx="2006600" cy="0"/>
          </a:xfrm>
          <a:prstGeom prst="line">
            <a:avLst/>
          </a:prstGeom>
          <a:ln w="9525"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5" name="Picture 14" descr="DDN_Logo_whit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53250" y="368300"/>
            <a:ext cx="209550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09538"/>
            <a:ext cx="6129867" cy="1143000"/>
          </a:xfrm>
        </p:spPr>
        <p:txBody>
          <a:bodyPr/>
          <a:lstStyle/>
          <a:p>
            <a:r>
              <a:rPr lang="en-US" smtClean="0"/>
              <a:t>Click to edit Master title style</a:t>
            </a:r>
            <a:endParaRPr lang="en-US" dirty="0"/>
          </a:p>
        </p:txBody>
      </p:sp>
    </p:spTree>
    <p:extLst>
      <p:ext uri="{BB962C8B-B14F-4D97-AF65-F5344CB8AC3E}">
        <p14:creationId xmlns:p14="http://schemas.microsoft.com/office/powerpoint/2010/main" val="1544613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DDN_InMotion_TXT.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0" y="0"/>
            <a:ext cx="9144000" cy="2133600"/>
          </a:xfrm>
          <a:prstGeom prst="rect">
            <a:avLst/>
          </a:prstGeom>
        </p:spPr>
      </p:pic>
      <p:sp>
        <p:nvSpPr>
          <p:cNvPr id="2" name="Title Placeholder 1"/>
          <p:cNvSpPr>
            <a:spLocks noGrp="1"/>
          </p:cNvSpPr>
          <p:nvPr>
            <p:ph type="title"/>
          </p:nvPr>
        </p:nvSpPr>
        <p:spPr>
          <a:xfrm>
            <a:off x="228600" y="76200"/>
            <a:ext cx="6976482" cy="9906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28600" y="1828800"/>
            <a:ext cx="8686800" cy="4297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extBox 5"/>
          <p:cNvSpPr txBox="1"/>
          <p:nvPr/>
        </p:nvSpPr>
        <p:spPr>
          <a:xfrm>
            <a:off x="139506" y="6484034"/>
            <a:ext cx="7311044" cy="230832"/>
          </a:xfrm>
          <a:prstGeom prst="rect">
            <a:avLst/>
          </a:prstGeom>
          <a:noFill/>
        </p:spPr>
        <p:txBody>
          <a:bodyPr wrap="square" rtlCol="0">
            <a:spAutoFit/>
          </a:bodyPr>
          <a:lstStyle/>
          <a:p>
            <a:pPr defTabSz="914400">
              <a:defRPr/>
            </a:pPr>
            <a:r>
              <a:rPr lang="en-US" sz="900" dirty="0" smtClean="0">
                <a:solidFill>
                  <a:schemeClr val="bg1">
                    <a:lumMod val="50000"/>
                  </a:schemeClr>
                </a:solidFill>
                <a:latin typeface="Arial"/>
              </a:rPr>
              <a:t>© 2011 DataDirect Networks. All rights reserved. | </a:t>
            </a:r>
            <a:r>
              <a:rPr lang="en-US" sz="900" b="1" dirty="0" smtClean="0">
                <a:solidFill>
                  <a:schemeClr val="bg1">
                    <a:lumMod val="50000"/>
                  </a:schemeClr>
                </a:solidFill>
                <a:latin typeface="Arial"/>
              </a:rPr>
              <a:t>NDA Confidential Information.</a:t>
            </a:r>
          </a:p>
        </p:txBody>
      </p:sp>
      <p:sp>
        <p:nvSpPr>
          <p:cNvPr id="12" name="Text Box 8"/>
          <p:cNvSpPr txBox="1">
            <a:spLocks noChangeArrowheads="1"/>
          </p:cNvSpPr>
          <p:nvPr/>
        </p:nvSpPr>
        <p:spPr bwMode="auto">
          <a:xfrm>
            <a:off x="4548188" y="6457950"/>
            <a:ext cx="347662" cy="244475"/>
          </a:xfrm>
          <a:prstGeom prst="rect">
            <a:avLst/>
          </a:prstGeom>
          <a:noFill/>
          <a:ln w="9525">
            <a:noFill/>
            <a:miter lim="800000"/>
            <a:headEnd/>
            <a:tailEnd/>
          </a:ln>
          <a:effectLst/>
        </p:spPr>
        <p:txBody>
          <a:bodyPr>
            <a:spAutoFit/>
          </a:bodyPr>
          <a:lstStyle/>
          <a:p>
            <a:pPr defTabSz="914400">
              <a:spcBef>
                <a:spcPct val="50000"/>
              </a:spcBef>
              <a:defRPr/>
            </a:pPr>
            <a:fld id="{A89D3AD8-B05C-46AB-AABE-58F31D26ABA0}" type="slidenum">
              <a:rPr lang="en-US" sz="1000" b="1">
                <a:solidFill>
                  <a:schemeClr val="bg1"/>
                </a:solidFill>
              </a:rPr>
              <a:pPr defTabSz="914400">
                <a:spcBef>
                  <a:spcPct val="50000"/>
                </a:spcBef>
                <a:defRPr/>
              </a:pPr>
              <a:t>‹#›</a:t>
            </a:fld>
            <a:endParaRPr lang="en-US" sz="1000" b="1">
              <a:solidFill>
                <a:schemeClr val="bg1"/>
              </a:solidFill>
            </a:endParaRPr>
          </a:p>
        </p:txBody>
      </p:sp>
      <p:pic>
        <p:nvPicPr>
          <p:cNvPr id="4" name="Picture 3" descr="DDN logo 6 Inches.jp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53246" y="6332178"/>
            <a:ext cx="1938918" cy="461032"/>
          </a:xfrm>
          <a:prstGeom prst="rect">
            <a:avLst/>
          </a:prstGeom>
        </p:spPr>
      </p:pic>
    </p:spTree>
    <p:extLst>
      <p:ext uri="{BB962C8B-B14F-4D97-AF65-F5344CB8AC3E}">
        <p14:creationId xmlns:p14="http://schemas.microsoft.com/office/powerpoint/2010/main" val="90709668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3" r:id="rId7"/>
    <p:sldLayoutId id="2147483684" r:id="rId8"/>
  </p:sldLayoutIdLst>
  <p:transition spd="med">
    <p:fade/>
  </p:transition>
  <p:timing>
    <p:tnLst>
      <p:par>
        <p:cTn id="1" dur="indefinite" restart="never" nodeType="tmRoot"/>
      </p:par>
    </p:tnLst>
  </p:timing>
  <p:txStyles>
    <p:titleStyle>
      <a:lvl1pPr algn="l" defTabSz="914400" rtl="0" eaLnBrk="1" latinLnBrk="0" hangingPunct="1">
        <a:spcBef>
          <a:spcPct val="0"/>
        </a:spcBef>
        <a:buNone/>
        <a:defRPr sz="3200" b="0" kern="1200">
          <a:solidFill>
            <a:schemeClr val="bg1"/>
          </a:solidFill>
          <a:latin typeface="Arial"/>
          <a:ea typeface="+mj-ea"/>
          <a:cs typeface="+mj-cs"/>
        </a:defRPr>
      </a:lvl1pPr>
    </p:titleStyle>
    <p:bodyStyle>
      <a:lvl1pPr marL="233363" indent="-233363" algn="l" defTabSz="914400" rtl="0" eaLnBrk="1" latinLnBrk="0" hangingPunct="1">
        <a:spcBef>
          <a:spcPct val="20000"/>
        </a:spcBef>
        <a:buFont typeface="Arial" pitchFamily="34" charset="0"/>
        <a:buChar char="•"/>
        <a:defRPr sz="2000" b="1" kern="1200">
          <a:solidFill>
            <a:schemeClr val="tx1">
              <a:lumMod val="75000"/>
              <a:lumOff val="25000"/>
            </a:schemeClr>
          </a:solidFill>
          <a:latin typeface="Arial"/>
          <a:ea typeface="+mn-ea"/>
          <a:cs typeface="+mn-cs"/>
        </a:defRPr>
      </a:lvl1pPr>
      <a:lvl2pPr marL="457200" indent="-223838" algn="l" defTabSz="914400" rtl="0" eaLnBrk="1" latinLnBrk="0" hangingPunct="1">
        <a:spcBef>
          <a:spcPct val="20000"/>
        </a:spcBef>
        <a:buFont typeface="Arial" pitchFamily="34" charset="0"/>
        <a:buChar char="•"/>
        <a:defRPr sz="1800" kern="1200">
          <a:solidFill>
            <a:schemeClr val="tx1">
              <a:lumMod val="75000"/>
              <a:lumOff val="25000"/>
            </a:schemeClr>
          </a:solidFill>
          <a:latin typeface="Arial"/>
          <a:ea typeface="+mn-ea"/>
          <a:cs typeface="+mn-cs"/>
        </a:defRPr>
      </a:lvl2pPr>
      <a:lvl3pPr marL="693738" indent="-228600" algn="l" defTabSz="914400" rtl="0" eaLnBrk="1" latinLnBrk="0" hangingPunct="1">
        <a:spcBef>
          <a:spcPct val="20000"/>
        </a:spcBef>
        <a:buFont typeface="Arial" pitchFamily="34" charset="0"/>
        <a:buChar char="•"/>
        <a:defRPr sz="1600" kern="1200">
          <a:solidFill>
            <a:schemeClr val="tx1">
              <a:lumMod val="75000"/>
              <a:lumOff val="25000"/>
            </a:schemeClr>
          </a:solidFill>
          <a:latin typeface="Arial"/>
          <a:ea typeface="+mn-ea"/>
          <a:cs typeface="+mn-cs"/>
        </a:defRPr>
      </a:lvl3pPr>
      <a:lvl4pPr marL="917575" indent="-228600" algn="l" defTabSz="914400" rtl="0" eaLnBrk="1" latinLnBrk="0" hangingPunct="1">
        <a:spcBef>
          <a:spcPct val="20000"/>
        </a:spcBef>
        <a:buFont typeface="Arial" pitchFamily="34" charset="0"/>
        <a:buChar char="•"/>
        <a:defRPr sz="1400" kern="1200">
          <a:solidFill>
            <a:schemeClr val="tx1">
              <a:lumMod val="75000"/>
              <a:lumOff val="25000"/>
            </a:schemeClr>
          </a:solidFill>
          <a:latin typeface="Arial"/>
          <a:ea typeface="+mn-ea"/>
          <a:cs typeface="+mn-cs"/>
        </a:defRPr>
      </a:lvl4pPr>
      <a:lvl5pPr marL="1150938" indent="-228600" algn="l" defTabSz="914400" rtl="0" eaLnBrk="1" latinLnBrk="0" hangingPunct="1">
        <a:spcBef>
          <a:spcPct val="20000"/>
        </a:spcBef>
        <a:buFont typeface="Arial" pitchFamily="34" charset="0"/>
        <a:buChar char="•"/>
        <a:defRPr sz="1400" kern="1200">
          <a:solidFill>
            <a:schemeClr val="tx1">
              <a:lumMod val="75000"/>
              <a:lumOff val="25000"/>
            </a:schemeClr>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18.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jpeg"/></Relationships>
</file>

<file path=ppt/slides/_rels/slide1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jpeg"/><Relationship Id="rId7" Type="http://schemas.openxmlformats.org/officeDocument/2006/relationships/image" Target="../media/image1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3.png"/><Relationship Id="rId4" Type="http://schemas.openxmlformats.org/officeDocument/2006/relationships/image" Target="../media/image112.jpe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1.gif"/><Relationship Id="rId2" Type="http://schemas.openxmlformats.org/officeDocument/2006/relationships/image" Target="../media/image6.jpeg"/><Relationship Id="rId16"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e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jpe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9.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jpeg"/></Relationships>
</file>

<file path=ppt/slides/_rels/slide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37.jpeg"/><Relationship Id="rId21" Type="http://schemas.openxmlformats.org/officeDocument/2006/relationships/image" Target="../media/image53.jpeg"/><Relationship Id="rId34" Type="http://schemas.openxmlformats.org/officeDocument/2006/relationships/image" Target="../media/image66.emf"/><Relationship Id="rId7" Type="http://schemas.openxmlformats.org/officeDocument/2006/relationships/image" Target="../media/image41.png"/><Relationship Id="rId12" Type="http://schemas.openxmlformats.org/officeDocument/2006/relationships/image" Target="../media/image34.jpe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2" Type="http://schemas.openxmlformats.org/officeDocument/2006/relationships/image" Target="../media/image36.png"/><Relationship Id="rId16" Type="http://schemas.openxmlformats.org/officeDocument/2006/relationships/image" Target="../media/image48.jpeg"/><Relationship Id="rId20" Type="http://schemas.openxmlformats.org/officeDocument/2006/relationships/image" Target="../media/image52.jpe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5" Type="http://schemas.openxmlformats.org/officeDocument/2006/relationships/image" Target="../media/image39.png"/><Relationship Id="rId15" Type="http://schemas.openxmlformats.org/officeDocument/2006/relationships/image" Target="../media/image47.jpe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11.jpe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8.gif"/><Relationship Id="rId9" Type="http://schemas.openxmlformats.org/officeDocument/2006/relationships/image" Target="../media/image43.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76.jpeg"/><Relationship Id="rId13" Type="http://schemas.openxmlformats.org/officeDocument/2006/relationships/image" Target="../media/image81.jpeg"/><Relationship Id="rId3" Type="http://schemas.openxmlformats.org/officeDocument/2006/relationships/image" Target="../media/image71.jpeg"/><Relationship Id="rId7" Type="http://schemas.openxmlformats.org/officeDocument/2006/relationships/image" Target="../media/image75.png"/><Relationship Id="rId12" Type="http://schemas.openxmlformats.org/officeDocument/2006/relationships/image" Target="../media/image80.jpeg"/><Relationship Id="rId2" Type="http://schemas.openxmlformats.org/officeDocument/2006/relationships/notesSlide" Target="../notesSlides/notesSlide2.xml"/><Relationship Id="rId16" Type="http://schemas.openxmlformats.org/officeDocument/2006/relationships/image" Target="../media/image84.gif"/><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jp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jpeg"/></Relationships>
</file>

<file path=ppt/slides/_rels/slide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7.png"/><Relationship Id="rId4" Type="http://schemas.openxmlformats.org/officeDocument/2006/relationships/image" Target="../media/image86.png"/></Relationships>
</file>

<file path=ppt/slides/_rels/slide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90.jpeg"/><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35.png"/><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altLang="ja-JP" b="1" dirty="0" err="1"/>
              <a:t>Lustre</a:t>
            </a:r>
            <a:r>
              <a:rPr lang="en-US" altLang="ja-JP" b="1" dirty="0"/>
              <a:t> use cases </a:t>
            </a:r>
            <a:r>
              <a:rPr lang="en-US" altLang="ja-JP" b="1" dirty="0" smtClean="0"/>
              <a:t>and</a:t>
            </a:r>
            <a:r>
              <a:rPr lang="en-US" altLang="ja-JP" dirty="0" smtClean="0"/>
              <a:t/>
            </a:r>
            <a:br>
              <a:rPr lang="en-US" altLang="ja-JP" dirty="0" smtClean="0"/>
            </a:br>
            <a:r>
              <a:rPr lang="en-US" altLang="ja-JP" b="1" dirty="0"/>
              <a:t>Virtualization of </a:t>
            </a:r>
            <a:r>
              <a:rPr lang="en-US" altLang="ja-JP" b="1" dirty="0" err="1"/>
              <a:t>Lustre</a:t>
            </a:r>
            <a:endParaRPr lang="en-US" dirty="0"/>
          </a:p>
        </p:txBody>
      </p:sp>
      <p:sp>
        <p:nvSpPr>
          <p:cNvPr id="5" name="Subtitle 4"/>
          <p:cNvSpPr>
            <a:spLocks noGrp="1"/>
          </p:cNvSpPr>
          <p:nvPr>
            <p:ph type="subTitle" idx="1"/>
          </p:nvPr>
        </p:nvSpPr>
        <p:spPr>
          <a:xfrm>
            <a:off x="2611100" y="3636525"/>
            <a:ext cx="3891300" cy="1545076"/>
          </a:xfrm>
        </p:spPr>
        <p:txBody>
          <a:bodyPr>
            <a:noAutofit/>
          </a:bodyPr>
          <a:lstStyle/>
          <a:p>
            <a:endParaRPr lang="en-US" sz="2400" dirty="0" smtClean="0"/>
          </a:p>
          <a:p>
            <a:r>
              <a:rPr lang="en-US" sz="2400" dirty="0" smtClean="0"/>
              <a:t>Philip Zhu</a:t>
            </a:r>
          </a:p>
          <a:p>
            <a:r>
              <a:rPr lang="en-US" sz="2400" dirty="0" smtClean="0"/>
              <a:t>Director, North Asia</a:t>
            </a:r>
          </a:p>
          <a:p>
            <a:endParaRPr lang="en-US" sz="2400" b="0" dirty="0"/>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3" name="Group 7"/>
          <p:cNvGrpSpPr>
            <a:grpSpLocks/>
          </p:cNvGrpSpPr>
          <p:nvPr/>
        </p:nvGrpSpPr>
        <p:grpSpPr bwMode="auto">
          <a:xfrm>
            <a:off x="836613" y="5089525"/>
            <a:ext cx="461962" cy="1357313"/>
            <a:chOff x="569" y="2932"/>
            <a:chExt cx="291" cy="855"/>
          </a:xfrm>
        </p:grpSpPr>
        <p:sp>
          <p:nvSpPr>
            <p:cNvPr id="9" name="Line 8"/>
            <p:cNvSpPr>
              <a:spLocks noChangeShapeType="1"/>
            </p:cNvSpPr>
            <p:nvPr/>
          </p:nvSpPr>
          <p:spPr bwMode="auto">
            <a:xfrm>
              <a:off x="705" y="2932"/>
              <a:ext cx="0" cy="569"/>
            </a:xfrm>
            <a:prstGeom prst="line">
              <a:avLst/>
            </a:prstGeom>
            <a:noFill/>
            <a:ln w="9525">
              <a:solidFill>
                <a:srgbClr val="9B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10" name="AutoShape 9"/>
            <p:cNvSpPr>
              <a:spLocks noChangeArrowheads="1"/>
            </p:cNvSpPr>
            <p:nvPr/>
          </p:nvSpPr>
          <p:spPr bwMode="auto">
            <a:xfrm>
              <a:off x="569" y="3465"/>
              <a:ext cx="291" cy="322"/>
            </a:xfrm>
            <a:prstGeom prst="can">
              <a:avLst>
                <a:gd name="adj" fmla="val 27663"/>
              </a:avLst>
            </a:prstGeom>
            <a:solidFill>
              <a:srgbClr val="430000"/>
            </a:solidFill>
            <a:ln w="38100">
              <a:solidFill>
                <a:schemeClr val="bg1"/>
              </a:solidFill>
              <a:round/>
              <a:headEnd/>
              <a:tailEnd/>
            </a:ln>
            <a:effectLst>
              <a:outerShdw dist="20000" dir="5400000" rotWithShape="0">
                <a:srgbClr val="808080">
                  <a:alpha val="37999"/>
                </a:srgbClr>
              </a:outerShdw>
            </a:effectLst>
          </p:spPr>
          <p:txBody>
            <a:bodyPr wrap="none" anchor="ctr"/>
            <a:lstStyle/>
            <a:p>
              <a:pPr>
                <a:defRPr/>
              </a:pPr>
              <a:endParaRPr lang="en-US" sz="1800">
                <a:solidFill>
                  <a:schemeClr val="lt1"/>
                </a:solidFill>
                <a:latin typeface="Helvetica Neue Light"/>
                <a:ea typeface="+mn-ea"/>
                <a:cs typeface="Helvetica Neue Light"/>
              </a:endParaRPr>
            </a:p>
          </p:txBody>
        </p:sp>
        <p:sp>
          <p:nvSpPr>
            <p:cNvPr id="11" name="Rectangle 10"/>
            <p:cNvSpPr>
              <a:spLocks noChangeArrowheads="1"/>
            </p:cNvSpPr>
            <p:nvPr/>
          </p:nvSpPr>
          <p:spPr bwMode="auto">
            <a:xfrm>
              <a:off x="583" y="3179"/>
              <a:ext cx="262" cy="128"/>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600">
                  <a:solidFill>
                    <a:schemeClr val="lt1"/>
                  </a:solidFill>
                  <a:latin typeface="Helvetica Neue Light"/>
                  <a:ea typeface="+mn-ea"/>
                  <a:cs typeface="Helvetica Neue Light"/>
                </a:rPr>
                <a:t>OSS</a:t>
              </a:r>
            </a:p>
          </p:txBody>
        </p:sp>
      </p:grpSp>
      <p:grpSp>
        <p:nvGrpSpPr>
          <p:cNvPr id="64514" name="Group 11"/>
          <p:cNvGrpSpPr>
            <a:grpSpLocks/>
          </p:cNvGrpSpPr>
          <p:nvPr/>
        </p:nvGrpSpPr>
        <p:grpSpPr bwMode="auto">
          <a:xfrm>
            <a:off x="1812925" y="5089525"/>
            <a:ext cx="461963" cy="1357313"/>
            <a:chOff x="569" y="2932"/>
            <a:chExt cx="291" cy="855"/>
          </a:xfrm>
        </p:grpSpPr>
        <p:sp>
          <p:nvSpPr>
            <p:cNvPr id="13" name="Line 12"/>
            <p:cNvSpPr>
              <a:spLocks noChangeShapeType="1"/>
            </p:cNvSpPr>
            <p:nvPr/>
          </p:nvSpPr>
          <p:spPr bwMode="auto">
            <a:xfrm>
              <a:off x="705" y="2932"/>
              <a:ext cx="0" cy="569"/>
            </a:xfrm>
            <a:prstGeom prst="line">
              <a:avLst/>
            </a:prstGeom>
            <a:noFill/>
            <a:ln w="9525">
              <a:solidFill>
                <a:srgbClr val="9B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14" name="AutoShape 13"/>
            <p:cNvSpPr>
              <a:spLocks noChangeArrowheads="1"/>
            </p:cNvSpPr>
            <p:nvPr/>
          </p:nvSpPr>
          <p:spPr bwMode="auto">
            <a:xfrm>
              <a:off x="569" y="3465"/>
              <a:ext cx="291" cy="322"/>
            </a:xfrm>
            <a:prstGeom prst="can">
              <a:avLst>
                <a:gd name="adj" fmla="val 27663"/>
              </a:avLst>
            </a:prstGeom>
            <a:solidFill>
              <a:srgbClr val="430000"/>
            </a:solidFill>
            <a:ln w="38100">
              <a:solidFill>
                <a:schemeClr val="bg1"/>
              </a:solidFill>
              <a:round/>
              <a:headEnd/>
              <a:tailEnd/>
            </a:ln>
            <a:effectLst>
              <a:outerShdw dist="20000" dir="5400000" rotWithShape="0">
                <a:srgbClr val="808080">
                  <a:alpha val="37999"/>
                </a:srgbClr>
              </a:outerShdw>
            </a:effectLst>
          </p:spPr>
          <p:txBody>
            <a:bodyPr wrap="none" anchor="ctr"/>
            <a:lstStyle/>
            <a:p>
              <a:pPr>
                <a:defRPr/>
              </a:pPr>
              <a:endParaRPr lang="en-US" sz="1800">
                <a:solidFill>
                  <a:schemeClr val="lt1"/>
                </a:solidFill>
                <a:latin typeface="Helvetica Neue Light"/>
                <a:ea typeface="+mn-ea"/>
                <a:cs typeface="Helvetica Neue Light"/>
              </a:endParaRPr>
            </a:p>
          </p:txBody>
        </p:sp>
        <p:sp>
          <p:nvSpPr>
            <p:cNvPr id="15" name="Rectangle 14"/>
            <p:cNvSpPr>
              <a:spLocks noChangeArrowheads="1"/>
            </p:cNvSpPr>
            <p:nvPr/>
          </p:nvSpPr>
          <p:spPr bwMode="auto">
            <a:xfrm>
              <a:off x="583" y="3179"/>
              <a:ext cx="262" cy="128"/>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600">
                  <a:solidFill>
                    <a:schemeClr val="lt1"/>
                  </a:solidFill>
                  <a:latin typeface="Helvetica Neue Light"/>
                  <a:ea typeface="+mn-ea"/>
                  <a:cs typeface="Helvetica Neue Light"/>
                </a:rPr>
                <a:t>OSS</a:t>
              </a:r>
            </a:p>
          </p:txBody>
        </p:sp>
      </p:grpSp>
      <p:grpSp>
        <p:nvGrpSpPr>
          <p:cNvPr id="64515" name="Group 15"/>
          <p:cNvGrpSpPr>
            <a:grpSpLocks/>
          </p:cNvGrpSpPr>
          <p:nvPr/>
        </p:nvGrpSpPr>
        <p:grpSpPr bwMode="auto">
          <a:xfrm>
            <a:off x="2789238" y="5089525"/>
            <a:ext cx="461962" cy="1357313"/>
            <a:chOff x="569" y="2932"/>
            <a:chExt cx="291" cy="855"/>
          </a:xfrm>
        </p:grpSpPr>
        <p:sp>
          <p:nvSpPr>
            <p:cNvPr id="17" name="Line 16"/>
            <p:cNvSpPr>
              <a:spLocks noChangeShapeType="1"/>
            </p:cNvSpPr>
            <p:nvPr/>
          </p:nvSpPr>
          <p:spPr bwMode="auto">
            <a:xfrm>
              <a:off x="705" y="2932"/>
              <a:ext cx="0" cy="569"/>
            </a:xfrm>
            <a:prstGeom prst="line">
              <a:avLst/>
            </a:prstGeom>
            <a:noFill/>
            <a:ln w="9525">
              <a:solidFill>
                <a:srgbClr val="9B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18" name="AutoShape 17"/>
            <p:cNvSpPr>
              <a:spLocks noChangeArrowheads="1"/>
            </p:cNvSpPr>
            <p:nvPr/>
          </p:nvSpPr>
          <p:spPr bwMode="auto">
            <a:xfrm>
              <a:off x="569" y="3465"/>
              <a:ext cx="291" cy="322"/>
            </a:xfrm>
            <a:prstGeom prst="can">
              <a:avLst>
                <a:gd name="adj" fmla="val 27663"/>
              </a:avLst>
            </a:prstGeom>
            <a:solidFill>
              <a:srgbClr val="430000"/>
            </a:solidFill>
            <a:ln w="38100">
              <a:solidFill>
                <a:schemeClr val="bg1"/>
              </a:solidFill>
              <a:round/>
              <a:headEnd/>
              <a:tailEnd/>
            </a:ln>
            <a:effectLst>
              <a:outerShdw dist="20000" dir="5400000" rotWithShape="0">
                <a:srgbClr val="808080">
                  <a:alpha val="37999"/>
                </a:srgbClr>
              </a:outerShdw>
            </a:effectLst>
          </p:spPr>
          <p:txBody>
            <a:bodyPr wrap="none" anchor="ctr"/>
            <a:lstStyle/>
            <a:p>
              <a:pPr>
                <a:defRPr/>
              </a:pPr>
              <a:endParaRPr lang="en-US" sz="1800">
                <a:solidFill>
                  <a:schemeClr val="lt1"/>
                </a:solidFill>
                <a:latin typeface="Helvetica Neue Light"/>
                <a:ea typeface="+mn-ea"/>
                <a:cs typeface="Helvetica Neue Light"/>
              </a:endParaRPr>
            </a:p>
          </p:txBody>
        </p:sp>
        <p:sp>
          <p:nvSpPr>
            <p:cNvPr id="19" name="Rectangle 18"/>
            <p:cNvSpPr>
              <a:spLocks noChangeArrowheads="1"/>
            </p:cNvSpPr>
            <p:nvPr/>
          </p:nvSpPr>
          <p:spPr bwMode="auto">
            <a:xfrm>
              <a:off x="583" y="3179"/>
              <a:ext cx="262" cy="128"/>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600">
                  <a:solidFill>
                    <a:schemeClr val="lt1"/>
                  </a:solidFill>
                  <a:latin typeface="Helvetica Neue Light"/>
                  <a:ea typeface="+mn-ea"/>
                  <a:cs typeface="Helvetica Neue Light"/>
                </a:rPr>
                <a:t>OSS</a:t>
              </a:r>
            </a:p>
          </p:txBody>
        </p:sp>
      </p:grpSp>
      <p:grpSp>
        <p:nvGrpSpPr>
          <p:cNvPr id="64516" name="Group 19"/>
          <p:cNvGrpSpPr>
            <a:grpSpLocks/>
          </p:cNvGrpSpPr>
          <p:nvPr/>
        </p:nvGrpSpPr>
        <p:grpSpPr bwMode="auto">
          <a:xfrm>
            <a:off x="3765550" y="5089525"/>
            <a:ext cx="461963" cy="1357313"/>
            <a:chOff x="569" y="2932"/>
            <a:chExt cx="291" cy="855"/>
          </a:xfrm>
        </p:grpSpPr>
        <p:sp>
          <p:nvSpPr>
            <p:cNvPr id="21" name="Line 20"/>
            <p:cNvSpPr>
              <a:spLocks noChangeShapeType="1"/>
            </p:cNvSpPr>
            <p:nvPr/>
          </p:nvSpPr>
          <p:spPr bwMode="auto">
            <a:xfrm>
              <a:off x="705" y="2932"/>
              <a:ext cx="0" cy="569"/>
            </a:xfrm>
            <a:prstGeom prst="line">
              <a:avLst/>
            </a:prstGeom>
            <a:noFill/>
            <a:ln w="9525">
              <a:solidFill>
                <a:srgbClr val="9B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22" name="AutoShape 21"/>
            <p:cNvSpPr>
              <a:spLocks noChangeArrowheads="1"/>
            </p:cNvSpPr>
            <p:nvPr/>
          </p:nvSpPr>
          <p:spPr bwMode="auto">
            <a:xfrm>
              <a:off x="569" y="3465"/>
              <a:ext cx="291" cy="322"/>
            </a:xfrm>
            <a:prstGeom prst="can">
              <a:avLst>
                <a:gd name="adj" fmla="val 27663"/>
              </a:avLst>
            </a:prstGeom>
            <a:solidFill>
              <a:srgbClr val="430000"/>
            </a:solidFill>
            <a:ln w="38100">
              <a:solidFill>
                <a:schemeClr val="bg1"/>
              </a:solidFill>
              <a:round/>
              <a:headEnd/>
              <a:tailEnd/>
            </a:ln>
            <a:effectLst>
              <a:outerShdw dist="20000" dir="5400000" rotWithShape="0">
                <a:srgbClr val="808080">
                  <a:alpha val="37999"/>
                </a:srgbClr>
              </a:outerShdw>
            </a:effectLst>
          </p:spPr>
          <p:txBody>
            <a:bodyPr wrap="none" anchor="ctr"/>
            <a:lstStyle/>
            <a:p>
              <a:pPr>
                <a:defRPr/>
              </a:pPr>
              <a:endParaRPr lang="en-US" sz="1800">
                <a:solidFill>
                  <a:schemeClr val="lt1"/>
                </a:solidFill>
                <a:latin typeface="Helvetica Neue Light"/>
                <a:ea typeface="+mn-ea"/>
                <a:cs typeface="Helvetica Neue Light"/>
              </a:endParaRPr>
            </a:p>
          </p:txBody>
        </p:sp>
        <p:sp>
          <p:nvSpPr>
            <p:cNvPr id="23" name="Rectangle 22"/>
            <p:cNvSpPr>
              <a:spLocks noChangeArrowheads="1"/>
            </p:cNvSpPr>
            <p:nvPr/>
          </p:nvSpPr>
          <p:spPr bwMode="auto">
            <a:xfrm>
              <a:off x="583" y="3179"/>
              <a:ext cx="262" cy="128"/>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600">
                  <a:solidFill>
                    <a:schemeClr val="lt1"/>
                  </a:solidFill>
                  <a:latin typeface="Helvetica Neue Light"/>
                  <a:ea typeface="+mn-ea"/>
                  <a:cs typeface="Helvetica Neue Light"/>
                </a:rPr>
                <a:t>OSS</a:t>
              </a:r>
            </a:p>
          </p:txBody>
        </p:sp>
      </p:grpSp>
      <p:grpSp>
        <p:nvGrpSpPr>
          <p:cNvPr id="64517" name="Group 23"/>
          <p:cNvGrpSpPr>
            <a:grpSpLocks/>
          </p:cNvGrpSpPr>
          <p:nvPr/>
        </p:nvGrpSpPr>
        <p:grpSpPr bwMode="auto">
          <a:xfrm>
            <a:off x="4741863" y="5089525"/>
            <a:ext cx="461962" cy="1357313"/>
            <a:chOff x="569" y="2932"/>
            <a:chExt cx="291" cy="855"/>
          </a:xfrm>
        </p:grpSpPr>
        <p:sp>
          <p:nvSpPr>
            <p:cNvPr id="25" name="Line 24"/>
            <p:cNvSpPr>
              <a:spLocks noChangeShapeType="1"/>
            </p:cNvSpPr>
            <p:nvPr/>
          </p:nvSpPr>
          <p:spPr bwMode="auto">
            <a:xfrm>
              <a:off x="705" y="2932"/>
              <a:ext cx="0" cy="569"/>
            </a:xfrm>
            <a:prstGeom prst="line">
              <a:avLst/>
            </a:prstGeom>
            <a:noFill/>
            <a:ln w="9525">
              <a:solidFill>
                <a:srgbClr val="9B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26" name="AutoShape 25"/>
            <p:cNvSpPr>
              <a:spLocks noChangeArrowheads="1"/>
            </p:cNvSpPr>
            <p:nvPr/>
          </p:nvSpPr>
          <p:spPr bwMode="auto">
            <a:xfrm>
              <a:off x="569" y="3465"/>
              <a:ext cx="291" cy="322"/>
            </a:xfrm>
            <a:prstGeom prst="can">
              <a:avLst>
                <a:gd name="adj" fmla="val 27663"/>
              </a:avLst>
            </a:prstGeom>
            <a:solidFill>
              <a:srgbClr val="430000"/>
            </a:solidFill>
            <a:ln w="38100">
              <a:solidFill>
                <a:schemeClr val="bg1"/>
              </a:solidFill>
              <a:round/>
              <a:headEnd/>
              <a:tailEnd/>
            </a:ln>
            <a:effectLst>
              <a:outerShdw dist="20000" dir="5400000" rotWithShape="0">
                <a:srgbClr val="808080">
                  <a:alpha val="37999"/>
                </a:srgbClr>
              </a:outerShdw>
            </a:effectLst>
          </p:spPr>
          <p:txBody>
            <a:bodyPr wrap="none" anchor="ctr"/>
            <a:lstStyle/>
            <a:p>
              <a:pPr>
                <a:defRPr/>
              </a:pPr>
              <a:endParaRPr lang="en-US" sz="1800">
                <a:solidFill>
                  <a:schemeClr val="lt1"/>
                </a:solidFill>
                <a:latin typeface="Helvetica Neue Light"/>
                <a:ea typeface="+mn-ea"/>
                <a:cs typeface="Helvetica Neue Light"/>
              </a:endParaRPr>
            </a:p>
          </p:txBody>
        </p:sp>
        <p:sp>
          <p:nvSpPr>
            <p:cNvPr id="27" name="Rectangle 26"/>
            <p:cNvSpPr>
              <a:spLocks noChangeArrowheads="1"/>
            </p:cNvSpPr>
            <p:nvPr/>
          </p:nvSpPr>
          <p:spPr bwMode="auto">
            <a:xfrm>
              <a:off x="583" y="3179"/>
              <a:ext cx="262" cy="128"/>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600">
                  <a:solidFill>
                    <a:schemeClr val="lt1"/>
                  </a:solidFill>
                  <a:latin typeface="Helvetica Neue Light"/>
                  <a:ea typeface="+mn-ea"/>
                  <a:cs typeface="Helvetica Neue Light"/>
                </a:rPr>
                <a:t>OSS</a:t>
              </a:r>
            </a:p>
          </p:txBody>
        </p:sp>
      </p:grpSp>
      <p:grpSp>
        <p:nvGrpSpPr>
          <p:cNvPr id="64518" name="Group 27"/>
          <p:cNvGrpSpPr>
            <a:grpSpLocks/>
          </p:cNvGrpSpPr>
          <p:nvPr/>
        </p:nvGrpSpPr>
        <p:grpSpPr bwMode="auto">
          <a:xfrm>
            <a:off x="5719763" y="5089525"/>
            <a:ext cx="461962" cy="1357313"/>
            <a:chOff x="569" y="2932"/>
            <a:chExt cx="291" cy="855"/>
          </a:xfrm>
        </p:grpSpPr>
        <p:sp>
          <p:nvSpPr>
            <p:cNvPr id="29" name="Line 28"/>
            <p:cNvSpPr>
              <a:spLocks noChangeShapeType="1"/>
            </p:cNvSpPr>
            <p:nvPr/>
          </p:nvSpPr>
          <p:spPr bwMode="auto">
            <a:xfrm>
              <a:off x="705" y="2932"/>
              <a:ext cx="0" cy="569"/>
            </a:xfrm>
            <a:prstGeom prst="line">
              <a:avLst/>
            </a:prstGeom>
            <a:noFill/>
            <a:ln w="9525">
              <a:solidFill>
                <a:srgbClr val="9B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30" name="AutoShape 29"/>
            <p:cNvSpPr>
              <a:spLocks noChangeArrowheads="1"/>
            </p:cNvSpPr>
            <p:nvPr/>
          </p:nvSpPr>
          <p:spPr bwMode="auto">
            <a:xfrm>
              <a:off x="569" y="3465"/>
              <a:ext cx="291" cy="322"/>
            </a:xfrm>
            <a:prstGeom prst="can">
              <a:avLst>
                <a:gd name="adj" fmla="val 27663"/>
              </a:avLst>
            </a:prstGeom>
            <a:solidFill>
              <a:srgbClr val="430000"/>
            </a:solidFill>
            <a:ln w="38100">
              <a:solidFill>
                <a:schemeClr val="bg1"/>
              </a:solidFill>
              <a:round/>
              <a:headEnd/>
              <a:tailEnd/>
            </a:ln>
            <a:effectLst>
              <a:outerShdw dist="20000" dir="5400000" rotWithShape="0">
                <a:srgbClr val="808080">
                  <a:alpha val="37999"/>
                </a:srgbClr>
              </a:outerShdw>
            </a:effectLst>
          </p:spPr>
          <p:txBody>
            <a:bodyPr wrap="none" anchor="ctr"/>
            <a:lstStyle/>
            <a:p>
              <a:pPr>
                <a:defRPr/>
              </a:pPr>
              <a:endParaRPr lang="en-US" sz="1800">
                <a:solidFill>
                  <a:schemeClr val="lt1"/>
                </a:solidFill>
                <a:latin typeface="Helvetica Neue Light"/>
                <a:ea typeface="+mn-ea"/>
                <a:cs typeface="Helvetica Neue Light"/>
              </a:endParaRPr>
            </a:p>
          </p:txBody>
        </p:sp>
        <p:sp>
          <p:nvSpPr>
            <p:cNvPr id="31" name="Rectangle 30"/>
            <p:cNvSpPr>
              <a:spLocks noChangeArrowheads="1"/>
            </p:cNvSpPr>
            <p:nvPr/>
          </p:nvSpPr>
          <p:spPr bwMode="auto">
            <a:xfrm>
              <a:off x="583" y="3179"/>
              <a:ext cx="262" cy="128"/>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600">
                  <a:solidFill>
                    <a:schemeClr val="lt1"/>
                  </a:solidFill>
                  <a:latin typeface="Helvetica Neue Light"/>
                  <a:ea typeface="+mn-ea"/>
                  <a:cs typeface="Helvetica Neue Light"/>
                </a:rPr>
                <a:t>OSS</a:t>
              </a:r>
            </a:p>
          </p:txBody>
        </p:sp>
      </p:grpSp>
      <p:grpSp>
        <p:nvGrpSpPr>
          <p:cNvPr id="64519" name="Group 31"/>
          <p:cNvGrpSpPr>
            <a:grpSpLocks/>
          </p:cNvGrpSpPr>
          <p:nvPr/>
        </p:nvGrpSpPr>
        <p:grpSpPr bwMode="auto">
          <a:xfrm>
            <a:off x="6675438" y="5087938"/>
            <a:ext cx="461962" cy="1357312"/>
            <a:chOff x="569" y="2932"/>
            <a:chExt cx="291" cy="855"/>
          </a:xfrm>
        </p:grpSpPr>
        <p:sp>
          <p:nvSpPr>
            <p:cNvPr id="33" name="Line 32"/>
            <p:cNvSpPr>
              <a:spLocks noChangeShapeType="1"/>
            </p:cNvSpPr>
            <p:nvPr/>
          </p:nvSpPr>
          <p:spPr bwMode="auto">
            <a:xfrm>
              <a:off x="705" y="2932"/>
              <a:ext cx="0" cy="569"/>
            </a:xfrm>
            <a:prstGeom prst="line">
              <a:avLst/>
            </a:prstGeom>
            <a:noFill/>
            <a:ln w="9525">
              <a:solidFill>
                <a:srgbClr val="9B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noFill/>
                </a14:hiddenFill>
              </a:ext>
            </a:extLst>
          </p:spPr>
          <p:txBody>
            <a:bodyPr/>
            <a:lstStyle/>
            <a:p>
              <a:endParaRPr lang="en-US"/>
            </a:p>
          </p:txBody>
        </p:sp>
        <p:sp>
          <p:nvSpPr>
            <p:cNvPr id="34" name="AutoShape 33"/>
            <p:cNvSpPr>
              <a:spLocks noChangeArrowheads="1"/>
            </p:cNvSpPr>
            <p:nvPr/>
          </p:nvSpPr>
          <p:spPr bwMode="auto">
            <a:xfrm>
              <a:off x="569" y="3465"/>
              <a:ext cx="291" cy="322"/>
            </a:xfrm>
            <a:prstGeom prst="can">
              <a:avLst>
                <a:gd name="adj" fmla="val 27663"/>
              </a:avLst>
            </a:prstGeom>
            <a:solidFill>
              <a:srgbClr val="430000"/>
            </a:solidFill>
            <a:ln w="38100">
              <a:solidFill>
                <a:schemeClr val="bg1"/>
              </a:solidFill>
              <a:round/>
              <a:headEnd/>
              <a:tailEnd/>
            </a:ln>
            <a:effectLst>
              <a:outerShdw dist="20000" dir="5400000" rotWithShape="0">
                <a:srgbClr val="808080">
                  <a:alpha val="37999"/>
                </a:srgbClr>
              </a:outerShdw>
            </a:effectLst>
          </p:spPr>
          <p:txBody>
            <a:bodyPr wrap="none" anchor="ctr"/>
            <a:lstStyle/>
            <a:p>
              <a:pPr>
                <a:defRPr/>
              </a:pPr>
              <a:endParaRPr lang="en-US" sz="1800">
                <a:solidFill>
                  <a:schemeClr val="lt1"/>
                </a:solidFill>
                <a:latin typeface="Helvetica Neue Light"/>
                <a:ea typeface="+mn-ea"/>
                <a:cs typeface="Helvetica Neue Light"/>
              </a:endParaRPr>
            </a:p>
          </p:txBody>
        </p:sp>
        <p:sp>
          <p:nvSpPr>
            <p:cNvPr id="35" name="Rectangle 34"/>
            <p:cNvSpPr>
              <a:spLocks noChangeArrowheads="1"/>
            </p:cNvSpPr>
            <p:nvPr/>
          </p:nvSpPr>
          <p:spPr bwMode="auto">
            <a:xfrm>
              <a:off x="583" y="3179"/>
              <a:ext cx="262" cy="128"/>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600">
                  <a:solidFill>
                    <a:schemeClr val="lt1"/>
                  </a:solidFill>
                  <a:latin typeface="Helvetica Neue Light"/>
                  <a:ea typeface="+mn-ea"/>
                  <a:cs typeface="Helvetica Neue Light"/>
                </a:rPr>
                <a:t>OSS</a:t>
              </a:r>
            </a:p>
          </p:txBody>
        </p:sp>
      </p:grpSp>
      <p:sp>
        <p:nvSpPr>
          <p:cNvPr id="64520" name="Text Box 218"/>
          <p:cNvSpPr txBox="1">
            <a:spLocks noChangeArrowheads="1"/>
          </p:cNvSpPr>
          <p:nvPr/>
        </p:nvSpPr>
        <p:spPr bwMode="auto">
          <a:xfrm>
            <a:off x="7161213" y="5389563"/>
            <a:ext cx="1211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accent1"/>
                </a:solidFill>
                <a:latin typeface="Helvetica Neue Light" charset="0"/>
              </a:rPr>
              <a:t>192 OSSs</a:t>
            </a:r>
          </a:p>
        </p:txBody>
      </p:sp>
      <p:sp>
        <p:nvSpPr>
          <p:cNvPr id="64521" name="Text Box 219"/>
          <p:cNvSpPr txBox="1">
            <a:spLocks noChangeArrowheads="1"/>
          </p:cNvSpPr>
          <p:nvPr/>
        </p:nvSpPr>
        <p:spPr bwMode="auto">
          <a:xfrm>
            <a:off x="7183438" y="5969000"/>
            <a:ext cx="14144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accent1"/>
                </a:solidFill>
                <a:latin typeface="Helvetica Neue Light" charset="0"/>
              </a:rPr>
              <a:t> 1344 OSTs</a:t>
            </a:r>
          </a:p>
        </p:txBody>
      </p:sp>
      <p:sp>
        <p:nvSpPr>
          <p:cNvPr id="64522" name="Title 1"/>
          <p:cNvSpPr>
            <a:spLocks noGrp="1"/>
          </p:cNvSpPr>
          <p:nvPr>
            <p:ph type="title"/>
          </p:nvPr>
        </p:nvSpPr>
        <p:spPr/>
        <p:txBody>
          <a:bodyPr/>
          <a:lstStyle/>
          <a:p>
            <a:pPr eaLnBrk="1" hangingPunct="1"/>
            <a:r>
              <a:rPr lang="en-US" smtClean="0">
                <a:latin typeface="Helvetica Neue Light" charset="0"/>
              </a:rPr>
              <a:t>Success Story: ORNL</a:t>
            </a:r>
          </a:p>
        </p:txBody>
      </p:sp>
      <p:sp>
        <p:nvSpPr>
          <p:cNvPr id="4" name="Rectangle 2"/>
          <p:cNvSpPr>
            <a:spLocks noChangeArrowheads="1"/>
          </p:cNvSpPr>
          <p:nvPr/>
        </p:nvSpPr>
        <p:spPr bwMode="auto">
          <a:xfrm>
            <a:off x="2566988" y="2341563"/>
            <a:ext cx="1281112" cy="1911350"/>
          </a:xfrm>
          <a:prstGeom prst="rect">
            <a:avLst/>
          </a:prstGeom>
          <a:gradFill rotWithShape="1">
            <a:gsLst>
              <a:gs pos="0">
                <a:srgbClr val="EEEEEE"/>
              </a:gs>
              <a:gs pos="64999">
                <a:srgbClr val="D2D2D2"/>
              </a:gs>
              <a:gs pos="100000">
                <a:srgbClr val="BEBEBE"/>
              </a:gs>
            </a:gsLst>
            <a:lin ang="5400000" scaled="1"/>
          </a:gradFill>
          <a:ln w="9525">
            <a:solidFill>
              <a:srgbClr val="323232"/>
            </a:solidFill>
            <a:miter lim="800000"/>
            <a:headEnd/>
            <a:tailEnd/>
          </a:ln>
          <a:effectLst>
            <a:outerShdw dist="20000" dir="5400000" rotWithShape="0">
              <a:srgbClr val="808080">
                <a:alpha val="37999"/>
              </a:srgbClr>
            </a:outerShdw>
          </a:effectLst>
        </p:spPr>
        <p:txBody>
          <a:bodyPr wrap="none" anchor="ctr"/>
          <a:lstStyle/>
          <a:p>
            <a:pPr>
              <a:defRPr/>
            </a:pPr>
            <a:endParaRPr lang="en-US" sz="1800">
              <a:solidFill>
                <a:schemeClr val="dk1"/>
              </a:solidFill>
              <a:latin typeface="Helvetica Neue Light"/>
              <a:ea typeface="+mn-ea"/>
              <a:cs typeface="Helvetica Neue Light"/>
            </a:endParaRPr>
          </a:p>
        </p:txBody>
      </p:sp>
      <p:sp>
        <p:nvSpPr>
          <p:cNvPr id="64524" name="Rectangle 3"/>
          <p:cNvSpPr>
            <a:spLocks noChangeArrowheads="1"/>
          </p:cNvSpPr>
          <p:nvPr/>
        </p:nvSpPr>
        <p:spPr bwMode="auto">
          <a:xfrm>
            <a:off x="561975" y="1724025"/>
            <a:ext cx="1770063" cy="2517775"/>
          </a:xfrm>
          <a:prstGeom prst="rect">
            <a:avLst/>
          </a:prstGeom>
          <a:gradFill rotWithShape="1">
            <a:gsLst>
              <a:gs pos="0">
                <a:srgbClr val="EEEEEE"/>
              </a:gs>
              <a:gs pos="64999">
                <a:srgbClr val="D2D2D2"/>
              </a:gs>
              <a:gs pos="100000">
                <a:srgbClr val="BEBEBE"/>
              </a:gs>
            </a:gsLst>
            <a:lin ang="5400000" scaled="1"/>
          </a:gradFill>
          <a:ln w="9525">
            <a:solidFill>
              <a:srgbClr val="323232"/>
            </a:solidFill>
            <a:miter lim="800000"/>
            <a:headEnd/>
            <a:tailEnd/>
          </a:ln>
          <a:effectLst>
            <a:outerShdw dist="20000" dir="5400000" rotWithShape="0">
              <a:srgbClr val="808080">
                <a:alpha val="37999"/>
              </a:srgbClr>
            </a:outerShdw>
          </a:effectLst>
        </p:spPr>
        <p:txBody>
          <a:bodyPr wrap="none" anchor="ctr"/>
          <a:lstStyle/>
          <a:p>
            <a:endParaRPr lang="en-US" sz="1800">
              <a:solidFill>
                <a:srgbClr val="000000"/>
              </a:solidFill>
              <a:latin typeface="Helvetica Neue Light" charset="0"/>
              <a:ea typeface="Arial" pitchFamily="34" charset="0"/>
              <a:cs typeface="Helvetica Neue Light" charset="0"/>
            </a:endParaRPr>
          </a:p>
        </p:txBody>
      </p:sp>
      <p:sp>
        <p:nvSpPr>
          <p:cNvPr id="6" name="Rectangle 5"/>
          <p:cNvSpPr>
            <a:spLocks noChangeArrowheads="1"/>
          </p:cNvSpPr>
          <p:nvPr/>
        </p:nvSpPr>
        <p:spPr bwMode="auto">
          <a:xfrm>
            <a:off x="652463" y="4822825"/>
            <a:ext cx="8124825" cy="474663"/>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8"/>
              </a:srgbClr>
            </a:outerShdw>
          </a:effectLst>
        </p:spPr>
        <p:txBody>
          <a:bodyPr wrap="none" anchor="ctr"/>
          <a:lstStyle/>
          <a:p>
            <a:pPr algn="ctr">
              <a:defRPr/>
            </a:pPr>
            <a:endParaRPr lang="en-US" sz="1800" dirty="0">
              <a:solidFill>
                <a:schemeClr val="bg1"/>
              </a:solidFill>
              <a:latin typeface="Helvetica Neue Light"/>
              <a:ea typeface="+mn-ea"/>
              <a:cs typeface="Helvetica Neue Light"/>
            </a:endParaRPr>
          </a:p>
        </p:txBody>
      </p:sp>
      <p:sp>
        <p:nvSpPr>
          <p:cNvPr id="64526" name="Text Box 6"/>
          <p:cNvSpPr txBox="1">
            <a:spLocks noChangeArrowheads="1"/>
          </p:cNvSpPr>
          <p:nvPr/>
        </p:nvSpPr>
        <p:spPr bwMode="auto">
          <a:xfrm>
            <a:off x="1020763" y="4827588"/>
            <a:ext cx="7132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2000">
                <a:solidFill>
                  <a:srgbClr val="FFFFFF"/>
                </a:solidFill>
                <a:latin typeface="Helvetica Neue Light" charset="0"/>
              </a:rPr>
              <a:t>Scalable I/O Network (SION)   - DDR InfiniBand – 889 GB/s</a:t>
            </a:r>
          </a:p>
        </p:txBody>
      </p:sp>
      <p:sp>
        <p:nvSpPr>
          <p:cNvPr id="36" name="Rectangle 35"/>
          <p:cNvSpPr>
            <a:spLocks noChangeArrowheads="1"/>
          </p:cNvSpPr>
          <p:nvPr/>
        </p:nvSpPr>
        <p:spPr bwMode="auto">
          <a:xfrm>
            <a:off x="585788" y="4003675"/>
            <a:ext cx="403225" cy="225425"/>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800" dirty="0">
                <a:solidFill>
                  <a:schemeClr val="lt1"/>
                </a:solidFill>
                <a:latin typeface="Helvetica Neue Light"/>
                <a:ea typeface="+mn-ea"/>
                <a:cs typeface="Helvetica Neue Light"/>
              </a:rPr>
              <a:t>RTR</a:t>
            </a:r>
          </a:p>
        </p:txBody>
      </p:sp>
      <p:sp>
        <p:nvSpPr>
          <p:cNvPr id="64528" name="Line 36"/>
          <p:cNvSpPr>
            <a:spLocks noChangeShapeType="1"/>
          </p:cNvSpPr>
          <p:nvPr/>
        </p:nvSpPr>
        <p:spPr bwMode="auto">
          <a:xfrm>
            <a:off x="752475" y="1819275"/>
            <a:ext cx="0" cy="218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9" name="Line 37"/>
          <p:cNvSpPr>
            <a:spLocks noChangeShapeType="1"/>
          </p:cNvSpPr>
          <p:nvPr/>
        </p:nvSpPr>
        <p:spPr bwMode="auto">
          <a:xfrm>
            <a:off x="904875" y="1819275"/>
            <a:ext cx="0" cy="218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0" name="Line 38"/>
          <p:cNvSpPr>
            <a:spLocks noChangeShapeType="1"/>
          </p:cNvSpPr>
          <p:nvPr/>
        </p:nvSpPr>
        <p:spPr bwMode="auto">
          <a:xfrm>
            <a:off x="1057275" y="1819275"/>
            <a:ext cx="0" cy="218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1" name="Line 39"/>
          <p:cNvSpPr>
            <a:spLocks noChangeShapeType="1"/>
          </p:cNvSpPr>
          <p:nvPr/>
        </p:nvSpPr>
        <p:spPr bwMode="auto">
          <a:xfrm>
            <a:off x="1209675" y="1819275"/>
            <a:ext cx="0" cy="218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2" name="Line 40"/>
          <p:cNvSpPr>
            <a:spLocks noChangeShapeType="1"/>
          </p:cNvSpPr>
          <p:nvPr/>
        </p:nvSpPr>
        <p:spPr bwMode="auto">
          <a:xfrm>
            <a:off x="1362075" y="1819275"/>
            <a:ext cx="0" cy="218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3" name="Line 41"/>
          <p:cNvSpPr>
            <a:spLocks noChangeShapeType="1"/>
          </p:cNvSpPr>
          <p:nvPr/>
        </p:nvSpPr>
        <p:spPr bwMode="auto">
          <a:xfrm>
            <a:off x="1514475" y="1819275"/>
            <a:ext cx="0" cy="218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4" name="Line 42"/>
          <p:cNvSpPr>
            <a:spLocks noChangeShapeType="1"/>
          </p:cNvSpPr>
          <p:nvPr/>
        </p:nvSpPr>
        <p:spPr bwMode="auto">
          <a:xfrm>
            <a:off x="1666875" y="1819275"/>
            <a:ext cx="0" cy="218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5" name="Line 43"/>
          <p:cNvSpPr>
            <a:spLocks noChangeShapeType="1"/>
          </p:cNvSpPr>
          <p:nvPr/>
        </p:nvSpPr>
        <p:spPr bwMode="auto">
          <a:xfrm>
            <a:off x="1819275" y="1819275"/>
            <a:ext cx="0" cy="218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6" name="Line 44"/>
          <p:cNvSpPr>
            <a:spLocks noChangeShapeType="1"/>
          </p:cNvSpPr>
          <p:nvPr/>
        </p:nvSpPr>
        <p:spPr bwMode="auto">
          <a:xfrm>
            <a:off x="1971675" y="1819275"/>
            <a:ext cx="0" cy="218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7" name="Line 45"/>
          <p:cNvSpPr>
            <a:spLocks noChangeShapeType="1"/>
          </p:cNvSpPr>
          <p:nvPr/>
        </p:nvSpPr>
        <p:spPr bwMode="auto">
          <a:xfrm>
            <a:off x="2124075" y="1819275"/>
            <a:ext cx="0" cy="218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8" name="Line 46"/>
          <p:cNvSpPr>
            <a:spLocks noChangeShapeType="1"/>
          </p:cNvSpPr>
          <p:nvPr/>
        </p:nvSpPr>
        <p:spPr bwMode="auto">
          <a:xfrm>
            <a:off x="763588" y="18192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39" name="Line 47"/>
          <p:cNvSpPr>
            <a:spLocks noChangeShapeType="1"/>
          </p:cNvSpPr>
          <p:nvPr/>
        </p:nvSpPr>
        <p:spPr bwMode="auto">
          <a:xfrm>
            <a:off x="763588" y="19716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0" name="Line 48"/>
          <p:cNvSpPr>
            <a:spLocks noChangeShapeType="1"/>
          </p:cNvSpPr>
          <p:nvPr/>
        </p:nvSpPr>
        <p:spPr bwMode="auto">
          <a:xfrm>
            <a:off x="763588" y="21240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1" name="Line 49"/>
          <p:cNvSpPr>
            <a:spLocks noChangeShapeType="1"/>
          </p:cNvSpPr>
          <p:nvPr/>
        </p:nvSpPr>
        <p:spPr bwMode="auto">
          <a:xfrm>
            <a:off x="763588" y="22764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2" name="Line 50"/>
          <p:cNvSpPr>
            <a:spLocks noChangeShapeType="1"/>
          </p:cNvSpPr>
          <p:nvPr/>
        </p:nvSpPr>
        <p:spPr bwMode="auto">
          <a:xfrm>
            <a:off x="763588" y="24288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3" name="Line 51"/>
          <p:cNvSpPr>
            <a:spLocks noChangeShapeType="1"/>
          </p:cNvSpPr>
          <p:nvPr/>
        </p:nvSpPr>
        <p:spPr bwMode="auto">
          <a:xfrm>
            <a:off x="763588" y="25812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4" name="Line 52"/>
          <p:cNvSpPr>
            <a:spLocks noChangeShapeType="1"/>
          </p:cNvSpPr>
          <p:nvPr/>
        </p:nvSpPr>
        <p:spPr bwMode="auto">
          <a:xfrm>
            <a:off x="763588" y="27336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5" name="Line 53"/>
          <p:cNvSpPr>
            <a:spLocks noChangeShapeType="1"/>
          </p:cNvSpPr>
          <p:nvPr/>
        </p:nvSpPr>
        <p:spPr bwMode="auto">
          <a:xfrm>
            <a:off x="763588" y="28860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6" name="Line 54"/>
          <p:cNvSpPr>
            <a:spLocks noChangeShapeType="1"/>
          </p:cNvSpPr>
          <p:nvPr/>
        </p:nvSpPr>
        <p:spPr bwMode="auto">
          <a:xfrm>
            <a:off x="763588" y="30384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7" name="Line 55"/>
          <p:cNvSpPr>
            <a:spLocks noChangeShapeType="1"/>
          </p:cNvSpPr>
          <p:nvPr/>
        </p:nvSpPr>
        <p:spPr bwMode="auto">
          <a:xfrm>
            <a:off x="763588" y="31908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48" name="Line 56"/>
          <p:cNvSpPr>
            <a:spLocks noChangeShapeType="1"/>
          </p:cNvSpPr>
          <p:nvPr/>
        </p:nvSpPr>
        <p:spPr bwMode="auto">
          <a:xfrm>
            <a:off x="763588" y="33432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Rectangle 57"/>
          <p:cNvSpPr>
            <a:spLocks noChangeArrowheads="1"/>
          </p:cNvSpPr>
          <p:nvPr/>
        </p:nvSpPr>
        <p:spPr bwMode="auto">
          <a:xfrm>
            <a:off x="1247775" y="4003675"/>
            <a:ext cx="403225" cy="225425"/>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800">
                <a:solidFill>
                  <a:schemeClr val="lt1"/>
                </a:solidFill>
                <a:latin typeface="Helvetica Neue Light"/>
                <a:ea typeface="+mn-ea"/>
                <a:cs typeface="Helvetica Neue Light"/>
              </a:rPr>
              <a:t>RTR</a:t>
            </a:r>
          </a:p>
        </p:txBody>
      </p:sp>
      <p:sp>
        <p:nvSpPr>
          <p:cNvPr id="59" name="Rectangle 58"/>
          <p:cNvSpPr>
            <a:spLocks noChangeArrowheads="1"/>
          </p:cNvSpPr>
          <p:nvPr/>
        </p:nvSpPr>
        <p:spPr bwMode="auto">
          <a:xfrm>
            <a:off x="1909763" y="4003675"/>
            <a:ext cx="403225" cy="225425"/>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800">
                <a:solidFill>
                  <a:schemeClr val="lt1"/>
                </a:solidFill>
                <a:latin typeface="Helvetica Neue Light"/>
                <a:ea typeface="+mn-ea"/>
                <a:cs typeface="Helvetica Neue Light"/>
              </a:rPr>
              <a:t>RTR</a:t>
            </a:r>
          </a:p>
        </p:txBody>
      </p:sp>
      <p:sp>
        <p:nvSpPr>
          <p:cNvPr id="64551" name="Line 59"/>
          <p:cNvSpPr>
            <a:spLocks noChangeShapeType="1"/>
          </p:cNvSpPr>
          <p:nvPr/>
        </p:nvSpPr>
        <p:spPr bwMode="auto">
          <a:xfrm>
            <a:off x="763588" y="34956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2" name="Line 60"/>
          <p:cNvSpPr>
            <a:spLocks noChangeShapeType="1"/>
          </p:cNvSpPr>
          <p:nvPr/>
        </p:nvSpPr>
        <p:spPr bwMode="auto">
          <a:xfrm>
            <a:off x="763588" y="36480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3" name="Line 61"/>
          <p:cNvSpPr>
            <a:spLocks noChangeShapeType="1"/>
          </p:cNvSpPr>
          <p:nvPr/>
        </p:nvSpPr>
        <p:spPr bwMode="auto">
          <a:xfrm>
            <a:off x="763588" y="3800475"/>
            <a:ext cx="13668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4" name="Line 62"/>
          <p:cNvSpPr>
            <a:spLocks noChangeShapeType="1"/>
          </p:cNvSpPr>
          <p:nvPr/>
        </p:nvSpPr>
        <p:spPr bwMode="auto">
          <a:xfrm>
            <a:off x="800100" y="4224338"/>
            <a:ext cx="0" cy="5826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5" name="Line 63"/>
          <p:cNvSpPr>
            <a:spLocks noChangeShapeType="1"/>
          </p:cNvSpPr>
          <p:nvPr/>
        </p:nvSpPr>
        <p:spPr bwMode="auto">
          <a:xfrm>
            <a:off x="1450975" y="4224338"/>
            <a:ext cx="0" cy="5826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56" name="Line 64"/>
          <p:cNvSpPr>
            <a:spLocks noChangeShapeType="1"/>
          </p:cNvSpPr>
          <p:nvPr/>
        </p:nvSpPr>
        <p:spPr bwMode="auto">
          <a:xfrm>
            <a:off x="2114550" y="4224338"/>
            <a:ext cx="0" cy="5826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4557" name="Group 65"/>
          <p:cNvGrpSpPr>
            <a:grpSpLocks/>
          </p:cNvGrpSpPr>
          <p:nvPr/>
        </p:nvGrpSpPr>
        <p:grpSpPr bwMode="auto">
          <a:xfrm>
            <a:off x="704850" y="1782763"/>
            <a:ext cx="1460500" cy="2076450"/>
            <a:chOff x="621" y="718"/>
            <a:chExt cx="920" cy="1308"/>
          </a:xfrm>
        </p:grpSpPr>
        <p:grpSp>
          <p:nvGrpSpPr>
            <p:cNvPr id="64773" name="Group 66"/>
            <p:cNvGrpSpPr>
              <a:grpSpLocks/>
            </p:cNvGrpSpPr>
            <p:nvPr/>
          </p:nvGrpSpPr>
          <p:grpSpPr bwMode="auto">
            <a:xfrm>
              <a:off x="621" y="718"/>
              <a:ext cx="56" cy="1308"/>
              <a:chOff x="621" y="718"/>
              <a:chExt cx="56" cy="1308"/>
            </a:xfrm>
          </p:grpSpPr>
          <p:sp>
            <p:nvSpPr>
              <p:cNvPr id="64909" name="Oval 67"/>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10" name="Oval 68"/>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11" name="Oval 69"/>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12" name="Oval 70"/>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13" name="Oval 71"/>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14" name="Oval 72"/>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15" name="Oval 73"/>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16" name="Oval 74"/>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17" name="Oval 75"/>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18" name="Oval 76"/>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19" name="Oval 77"/>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20" name="Oval 78"/>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21" name="Oval 79"/>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22" name="Oval 80"/>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774" name="Group 81"/>
            <p:cNvGrpSpPr>
              <a:grpSpLocks/>
            </p:cNvGrpSpPr>
            <p:nvPr/>
          </p:nvGrpSpPr>
          <p:grpSpPr bwMode="auto">
            <a:xfrm>
              <a:off x="717" y="718"/>
              <a:ext cx="56" cy="1308"/>
              <a:chOff x="621" y="718"/>
              <a:chExt cx="56" cy="1308"/>
            </a:xfrm>
          </p:grpSpPr>
          <p:sp>
            <p:nvSpPr>
              <p:cNvPr id="64895" name="Oval 82"/>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96" name="Oval 83"/>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97" name="Oval 84"/>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98" name="Oval 85"/>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99" name="Oval 86"/>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00" name="Oval 87"/>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01" name="Oval 88"/>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02" name="Oval 89"/>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03" name="Oval 90"/>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04" name="Oval 91"/>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05" name="Oval 92"/>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06" name="Oval 93"/>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07" name="Oval 94"/>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908" name="Oval 95"/>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775" name="Group 96"/>
            <p:cNvGrpSpPr>
              <a:grpSpLocks/>
            </p:cNvGrpSpPr>
            <p:nvPr/>
          </p:nvGrpSpPr>
          <p:grpSpPr bwMode="auto">
            <a:xfrm>
              <a:off x="813" y="718"/>
              <a:ext cx="56" cy="1308"/>
              <a:chOff x="621" y="718"/>
              <a:chExt cx="56" cy="1308"/>
            </a:xfrm>
          </p:grpSpPr>
          <p:sp>
            <p:nvSpPr>
              <p:cNvPr id="64881" name="Oval 97"/>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82" name="Oval 98"/>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83" name="Oval 99"/>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84" name="Oval 100"/>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85" name="Oval 101"/>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86" name="Oval 102"/>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87" name="Oval 103"/>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88" name="Oval 104"/>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89" name="Oval 105"/>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90" name="Oval 106"/>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91" name="Oval 107"/>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92" name="Oval 108"/>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93" name="Oval 109"/>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94" name="Oval 110"/>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776" name="Group 111"/>
            <p:cNvGrpSpPr>
              <a:grpSpLocks/>
            </p:cNvGrpSpPr>
            <p:nvPr/>
          </p:nvGrpSpPr>
          <p:grpSpPr bwMode="auto">
            <a:xfrm>
              <a:off x="909" y="718"/>
              <a:ext cx="56" cy="1308"/>
              <a:chOff x="621" y="718"/>
              <a:chExt cx="56" cy="1308"/>
            </a:xfrm>
          </p:grpSpPr>
          <p:sp>
            <p:nvSpPr>
              <p:cNvPr id="64867" name="Oval 112"/>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68" name="Oval 113"/>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69" name="Oval 114"/>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70" name="Oval 115"/>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71" name="Oval 116"/>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72" name="Oval 117"/>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73" name="Oval 118"/>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74" name="Oval 119"/>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75" name="Oval 120"/>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76" name="Oval 121"/>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77" name="Oval 122"/>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78" name="Oval 123"/>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79" name="Oval 124"/>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80" name="Oval 125"/>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777" name="Group 126"/>
            <p:cNvGrpSpPr>
              <a:grpSpLocks/>
            </p:cNvGrpSpPr>
            <p:nvPr/>
          </p:nvGrpSpPr>
          <p:grpSpPr bwMode="auto">
            <a:xfrm>
              <a:off x="1005" y="718"/>
              <a:ext cx="56" cy="1308"/>
              <a:chOff x="621" y="718"/>
              <a:chExt cx="56" cy="1308"/>
            </a:xfrm>
          </p:grpSpPr>
          <p:sp>
            <p:nvSpPr>
              <p:cNvPr id="64853" name="Oval 127"/>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54" name="Oval 128"/>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55" name="Oval 129"/>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56" name="Oval 130"/>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57" name="Oval 131"/>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58" name="Oval 132"/>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59" name="Oval 133"/>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60" name="Oval 134"/>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61" name="Oval 135"/>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62" name="Oval 136"/>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63" name="Oval 137"/>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64" name="Oval 138"/>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65" name="Oval 139"/>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66" name="Oval 140"/>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778" name="Group 141"/>
            <p:cNvGrpSpPr>
              <a:grpSpLocks/>
            </p:cNvGrpSpPr>
            <p:nvPr/>
          </p:nvGrpSpPr>
          <p:grpSpPr bwMode="auto">
            <a:xfrm>
              <a:off x="1101" y="718"/>
              <a:ext cx="56" cy="1308"/>
              <a:chOff x="621" y="718"/>
              <a:chExt cx="56" cy="1308"/>
            </a:xfrm>
          </p:grpSpPr>
          <p:sp>
            <p:nvSpPr>
              <p:cNvPr id="64839" name="Oval 142"/>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40" name="Oval 143"/>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41" name="Oval 144"/>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42" name="Oval 145"/>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43" name="Oval 146"/>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44" name="Oval 147"/>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45" name="Oval 148"/>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46" name="Oval 149"/>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47" name="Oval 150"/>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48" name="Oval 151"/>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49" name="Oval 152"/>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50" name="Oval 153"/>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51" name="Oval 154"/>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52" name="Oval 155"/>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779" name="Group 156"/>
            <p:cNvGrpSpPr>
              <a:grpSpLocks/>
            </p:cNvGrpSpPr>
            <p:nvPr/>
          </p:nvGrpSpPr>
          <p:grpSpPr bwMode="auto">
            <a:xfrm>
              <a:off x="1197" y="718"/>
              <a:ext cx="56" cy="1308"/>
              <a:chOff x="621" y="718"/>
              <a:chExt cx="56" cy="1308"/>
            </a:xfrm>
          </p:grpSpPr>
          <p:sp>
            <p:nvSpPr>
              <p:cNvPr id="64825" name="Oval 157"/>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26" name="Oval 158"/>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27" name="Oval 159"/>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28" name="Oval 160"/>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29" name="Oval 161"/>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30" name="Oval 162"/>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31" name="Oval 163"/>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32" name="Oval 164"/>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33" name="Oval 165"/>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34" name="Oval 166"/>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35" name="Oval 167"/>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36" name="Oval 168"/>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37" name="Oval 169"/>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38" name="Oval 170"/>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780" name="Group 171"/>
            <p:cNvGrpSpPr>
              <a:grpSpLocks/>
            </p:cNvGrpSpPr>
            <p:nvPr/>
          </p:nvGrpSpPr>
          <p:grpSpPr bwMode="auto">
            <a:xfrm>
              <a:off x="1293" y="718"/>
              <a:ext cx="56" cy="1308"/>
              <a:chOff x="621" y="718"/>
              <a:chExt cx="56" cy="1308"/>
            </a:xfrm>
          </p:grpSpPr>
          <p:sp>
            <p:nvSpPr>
              <p:cNvPr id="64811" name="Oval 172"/>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12" name="Oval 173"/>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13" name="Oval 174"/>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14" name="Oval 175"/>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15" name="Oval 176"/>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16" name="Oval 177"/>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17" name="Oval 178"/>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18" name="Oval 179"/>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19" name="Oval 180"/>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20" name="Oval 181"/>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21" name="Oval 182"/>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22" name="Oval 183"/>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23" name="Oval 184"/>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24" name="Oval 185"/>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781" name="Group 186"/>
            <p:cNvGrpSpPr>
              <a:grpSpLocks/>
            </p:cNvGrpSpPr>
            <p:nvPr/>
          </p:nvGrpSpPr>
          <p:grpSpPr bwMode="auto">
            <a:xfrm>
              <a:off x="1389" y="718"/>
              <a:ext cx="56" cy="1308"/>
              <a:chOff x="621" y="718"/>
              <a:chExt cx="56" cy="1308"/>
            </a:xfrm>
          </p:grpSpPr>
          <p:sp>
            <p:nvSpPr>
              <p:cNvPr id="64797" name="Oval 187"/>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98" name="Oval 188"/>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99" name="Oval 189"/>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00" name="Oval 190"/>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01" name="Oval 191"/>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02" name="Oval 192"/>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03" name="Oval 193"/>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04" name="Oval 194"/>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05" name="Oval 195"/>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06" name="Oval 196"/>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07" name="Oval 197"/>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08" name="Oval 198"/>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09" name="Oval 199"/>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810" name="Oval 200"/>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782" name="Group 201"/>
            <p:cNvGrpSpPr>
              <a:grpSpLocks/>
            </p:cNvGrpSpPr>
            <p:nvPr/>
          </p:nvGrpSpPr>
          <p:grpSpPr bwMode="auto">
            <a:xfrm>
              <a:off x="1485" y="718"/>
              <a:ext cx="56" cy="1308"/>
              <a:chOff x="621" y="718"/>
              <a:chExt cx="56" cy="1308"/>
            </a:xfrm>
          </p:grpSpPr>
          <p:sp>
            <p:nvSpPr>
              <p:cNvPr id="64783" name="Oval 202"/>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84" name="Oval 203"/>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85" name="Oval 204"/>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86" name="Oval 205"/>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87" name="Oval 206"/>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88" name="Oval 207"/>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89" name="Oval 208"/>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90" name="Oval 209"/>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91" name="Oval 210"/>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92" name="Oval 211"/>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93" name="Oval 212"/>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94" name="Oval 213"/>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95" name="Oval 214"/>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96" name="Oval 215"/>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sp>
        <p:nvSpPr>
          <p:cNvPr id="64558" name="Text Box 216"/>
          <p:cNvSpPr txBox="1">
            <a:spLocks noChangeArrowheads="1"/>
          </p:cNvSpPr>
          <p:nvPr/>
        </p:nvSpPr>
        <p:spPr bwMode="auto">
          <a:xfrm>
            <a:off x="563563" y="1289050"/>
            <a:ext cx="1622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atin typeface="Helvetica Neue Light" charset="0"/>
              </a:rPr>
              <a:t>Jaguar </a:t>
            </a:r>
            <a:r>
              <a:rPr lang="en-US" sz="1600">
                <a:latin typeface="Helvetica Neue Light" charset="0"/>
              </a:rPr>
              <a:t>(XT5)</a:t>
            </a:r>
          </a:p>
        </p:txBody>
      </p:sp>
      <p:sp>
        <p:nvSpPr>
          <p:cNvPr id="64559" name="Text Box 217"/>
          <p:cNvSpPr txBox="1">
            <a:spLocks noChangeArrowheads="1"/>
          </p:cNvSpPr>
          <p:nvPr/>
        </p:nvSpPr>
        <p:spPr bwMode="auto">
          <a:xfrm>
            <a:off x="744538" y="4316413"/>
            <a:ext cx="1465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accent1"/>
                </a:solidFill>
                <a:latin typeface="Helvetica Neue Light" charset="0"/>
              </a:rPr>
              <a:t>192 Routers</a:t>
            </a:r>
          </a:p>
        </p:txBody>
      </p:sp>
      <p:sp>
        <p:nvSpPr>
          <p:cNvPr id="221" name="Rectangle 220"/>
          <p:cNvSpPr>
            <a:spLocks noChangeArrowheads="1"/>
          </p:cNvSpPr>
          <p:nvPr/>
        </p:nvSpPr>
        <p:spPr bwMode="auto">
          <a:xfrm>
            <a:off x="2643188" y="4002088"/>
            <a:ext cx="403225" cy="225425"/>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800">
                <a:solidFill>
                  <a:schemeClr val="lt1"/>
                </a:solidFill>
                <a:latin typeface="Helvetica Neue Light"/>
                <a:ea typeface="+mn-ea"/>
                <a:cs typeface="Helvetica Neue Light"/>
              </a:rPr>
              <a:t>RTR</a:t>
            </a:r>
          </a:p>
        </p:txBody>
      </p:sp>
      <p:sp>
        <p:nvSpPr>
          <p:cNvPr id="222" name="Rectangle 221"/>
          <p:cNvSpPr>
            <a:spLocks noChangeArrowheads="1"/>
          </p:cNvSpPr>
          <p:nvPr/>
        </p:nvSpPr>
        <p:spPr bwMode="auto">
          <a:xfrm>
            <a:off x="3305175" y="4002088"/>
            <a:ext cx="403225" cy="225425"/>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8"/>
              </a:srgbClr>
            </a:outerShdw>
          </a:effectLst>
        </p:spPr>
        <p:txBody>
          <a:bodyPr wrap="none" anchor="ctr"/>
          <a:lstStyle/>
          <a:p>
            <a:pPr algn="ctr">
              <a:defRPr/>
            </a:pPr>
            <a:r>
              <a:rPr lang="en-US" sz="1800">
                <a:solidFill>
                  <a:schemeClr val="lt1"/>
                </a:solidFill>
                <a:latin typeface="Helvetica Neue Light"/>
                <a:ea typeface="+mn-ea"/>
                <a:cs typeface="Helvetica Neue Light"/>
              </a:rPr>
              <a:t>RTR</a:t>
            </a:r>
          </a:p>
        </p:txBody>
      </p:sp>
      <p:sp>
        <p:nvSpPr>
          <p:cNvPr id="64562" name="Line 222"/>
          <p:cNvSpPr>
            <a:spLocks noChangeShapeType="1"/>
          </p:cNvSpPr>
          <p:nvPr/>
        </p:nvSpPr>
        <p:spPr bwMode="auto">
          <a:xfrm>
            <a:off x="2846388" y="4222750"/>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63" name="Line 223"/>
          <p:cNvSpPr>
            <a:spLocks noChangeShapeType="1"/>
          </p:cNvSpPr>
          <p:nvPr/>
        </p:nvSpPr>
        <p:spPr bwMode="auto">
          <a:xfrm>
            <a:off x="3509963" y="4222750"/>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4564" name="Group 224"/>
          <p:cNvGrpSpPr>
            <a:grpSpLocks/>
          </p:cNvGrpSpPr>
          <p:nvPr/>
        </p:nvGrpSpPr>
        <p:grpSpPr bwMode="auto">
          <a:xfrm>
            <a:off x="2644775" y="2387600"/>
            <a:ext cx="1152525" cy="1638300"/>
            <a:chOff x="2146" y="717"/>
            <a:chExt cx="920" cy="1399"/>
          </a:xfrm>
        </p:grpSpPr>
        <p:sp>
          <p:nvSpPr>
            <p:cNvPr id="64598" name="Line 225"/>
            <p:cNvSpPr>
              <a:spLocks noChangeShapeType="1"/>
            </p:cNvSpPr>
            <p:nvPr/>
          </p:nvSpPr>
          <p:spPr bwMode="auto">
            <a:xfrm>
              <a:off x="2176" y="740"/>
              <a:ext cx="1" cy="1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99" name="Line 226"/>
            <p:cNvSpPr>
              <a:spLocks noChangeShapeType="1"/>
            </p:cNvSpPr>
            <p:nvPr/>
          </p:nvSpPr>
          <p:spPr bwMode="auto">
            <a:xfrm>
              <a:off x="2272" y="740"/>
              <a:ext cx="1" cy="1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00" name="Line 227"/>
            <p:cNvSpPr>
              <a:spLocks noChangeShapeType="1"/>
            </p:cNvSpPr>
            <p:nvPr/>
          </p:nvSpPr>
          <p:spPr bwMode="auto">
            <a:xfrm>
              <a:off x="2368" y="740"/>
              <a:ext cx="1" cy="1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01" name="Line 228"/>
            <p:cNvSpPr>
              <a:spLocks noChangeShapeType="1"/>
            </p:cNvSpPr>
            <p:nvPr/>
          </p:nvSpPr>
          <p:spPr bwMode="auto">
            <a:xfrm>
              <a:off x="2464" y="740"/>
              <a:ext cx="1" cy="1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02" name="Line 229"/>
            <p:cNvSpPr>
              <a:spLocks noChangeShapeType="1"/>
            </p:cNvSpPr>
            <p:nvPr/>
          </p:nvSpPr>
          <p:spPr bwMode="auto">
            <a:xfrm>
              <a:off x="2560" y="740"/>
              <a:ext cx="1" cy="1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03" name="Line 230"/>
            <p:cNvSpPr>
              <a:spLocks noChangeShapeType="1"/>
            </p:cNvSpPr>
            <p:nvPr/>
          </p:nvSpPr>
          <p:spPr bwMode="auto">
            <a:xfrm>
              <a:off x="2656" y="740"/>
              <a:ext cx="1" cy="1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04" name="Line 231"/>
            <p:cNvSpPr>
              <a:spLocks noChangeShapeType="1"/>
            </p:cNvSpPr>
            <p:nvPr/>
          </p:nvSpPr>
          <p:spPr bwMode="auto">
            <a:xfrm>
              <a:off x="2752" y="740"/>
              <a:ext cx="1" cy="1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05" name="Line 232"/>
            <p:cNvSpPr>
              <a:spLocks noChangeShapeType="1"/>
            </p:cNvSpPr>
            <p:nvPr/>
          </p:nvSpPr>
          <p:spPr bwMode="auto">
            <a:xfrm>
              <a:off x="2848" y="740"/>
              <a:ext cx="1" cy="1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06" name="Line 233"/>
            <p:cNvSpPr>
              <a:spLocks noChangeShapeType="1"/>
            </p:cNvSpPr>
            <p:nvPr/>
          </p:nvSpPr>
          <p:spPr bwMode="auto">
            <a:xfrm>
              <a:off x="2944" y="740"/>
              <a:ext cx="1" cy="1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07" name="Line 234"/>
            <p:cNvSpPr>
              <a:spLocks noChangeShapeType="1"/>
            </p:cNvSpPr>
            <p:nvPr/>
          </p:nvSpPr>
          <p:spPr bwMode="auto">
            <a:xfrm>
              <a:off x="3040" y="740"/>
              <a:ext cx="1" cy="137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08" name="Line 235"/>
            <p:cNvSpPr>
              <a:spLocks noChangeShapeType="1"/>
            </p:cNvSpPr>
            <p:nvPr/>
          </p:nvSpPr>
          <p:spPr bwMode="auto">
            <a:xfrm>
              <a:off x="2183" y="740"/>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09" name="Line 236"/>
            <p:cNvSpPr>
              <a:spLocks noChangeShapeType="1"/>
            </p:cNvSpPr>
            <p:nvPr/>
          </p:nvSpPr>
          <p:spPr bwMode="auto">
            <a:xfrm>
              <a:off x="2183" y="836"/>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10" name="Line 237"/>
            <p:cNvSpPr>
              <a:spLocks noChangeShapeType="1"/>
            </p:cNvSpPr>
            <p:nvPr/>
          </p:nvSpPr>
          <p:spPr bwMode="auto">
            <a:xfrm>
              <a:off x="2183" y="932"/>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11" name="Line 238"/>
            <p:cNvSpPr>
              <a:spLocks noChangeShapeType="1"/>
            </p:cNvSpPr>
            <p:nvPr/>
          </p:nvSpPr>
          <p:spPr bwMode="auto">
            <a:xfrm>
              <a:off x="2183" y="1028"/>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12" name="Line 239"/>
            <p:cNvSpPr>
              <a:spLocks noChangeShapeType="1"/>
            </p:cNvSpPr>
            <p:nvPr/>
          </p:nvSpPr>
          <p:spPr bwMode="auto">
            <a:xfrm>
              <a:off x="2183" y="1124"/>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13" name="Line 240"/>
            <p:cNvSpPr>
              <a:spLocks noChangeShapeType="1"/>
            </p:cNvSpPr>
            <p:nvPr/>
          </p:nvSpPr>
          <p:spPr bwMode="auto">
            <a:xfrm>
              <a:off x="2183" y="1220"/>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14" name="Line 241"/>
            <p:cNvSpPr>
              <a:spLocks noChangeShapeType="1"/>
            </p:cNvSpPr>
            <p:nvPr/>
          </p:nvSpPr>
          <p:spPr bwMode="auto">
            <a:xfrm>
              <a:off x="2183" y="1316"/>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15" name="Line 242"/>
            <p:cNvSpPr>
              <a:spLocks noChangeShapeType="1"/>
            </p:cNvSpPr>
            <p:nvPr/>
          </p:nvSpPr>
          <p:spPr bwMode="auto">
            <a:xfrm>
              <a:off x="2183" y="1412"/>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16" name="Line 243"/>
            <p:cNvSpPr>
              <a:spLocks noChangeShapeType="1"/>
            </p:cNvSpPr>
            <p:nvPr/>
          </p:nvSpPr>
          <p:spPr bwMode="auto">
            <a:xfrm>
              <a:off x="2183" y="1508"/>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17" name="Line 244"/>
            <p:cNvSpPr>
              <a:spLocks noChangeShapeType="1"/>
            </p:cNvSpPr>
            <p:nvPr/>
          </p:nvSpPr>
          <p:spPr bwMode="auto">
            <a:xfrm>
              <a:off x="2183" y="1604"/>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18" name="Line 245"/>
            <p:cNvSpPr>
              <a:spLocks noChangeShapeType="1"/>
            </p:cNvSpPr>
            <p:nvPr/>
          </p:nvSpPr>
          <p:spPr bwMode="auto">
            <a:xfrm>
              <a:off x="2183" y="1700"/>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19" name="Line 246"/>
            <p:cNvSpPr>
              <a:spLocks noChangeShapeType="1"/>
            </p:cNvSpPr>
            <p:nvPr/>
          </p:nvSpPr>
          <p:spPr bwMode="auto">
            <a:xfrm>
              <a:off x="2183" y="1796"/>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20" name="Line 247"/>
            <p:cNvSpPr>
              <a:spLocks noChangeShapeType="1"/>
            </p:cNvSpPr>
            <p:nvPr/>
          </p:nvSpPr>
          <p:spPr bwMode="auto">
            <a:xfrm>
              <a:off x="2183" y="1892"/>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621" name="Line 248"/>
            <p:cNvSpPr>
              <a:spLocks noChangeShapeType="1"/>
            </p:cNvSpPr>
            <p:nvPr/>
          </p:nvSpPr>
          <p:spPr bwMode="auto">
            <a:xfrm>
              <a:off x="2183" y="1988"/>
              <a:ext cx="861"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64622" name="Group 249"/>
            <p:cNvGrpSpPr>
              <a:grpSpLocks/>
            </p:cNvGrpSpPr>
            <p:nvPr/>
          </p:nvGrpSpPr>
          <p:grpSpPr bwMode="auto">
            <a:xfrm>
              <a:off x="2146" y="717"/>
              <a:ext cx="920" cy="1308"/>
              <a:chOff x="621" y="718"/>
              <a:chExt cx="920" cy="1308"/>
            </a:xfrm>
          </p:grpSpPr>
          <p:grpSp>
            <p:nvGrpSpPr>
              <p:cNvPr id="64623" name="Group 250"/>
              <p:cNvGrpSpPr>
                <a:grpSpLocks/>
              </p:cNvGrpSpPr>
              <p:nvPr/>
            </p:nvGrpSpPr>
            <p:grpSpPr bwMode="auto">
              <a:xfrm>
                <a:off x="621" y="718"/>
                <a:ext cx="56" cy="1308"/>
                <a:chOff x="621" y="718"/>
                <a:chExt cx="56" cy="1308"/>
              </a:xfrm>
            </p:grpSpPr>
            <p:sp>
              <p:nvSpPr>
                <p:cNvPr id="64759" name="Oval 251"/>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60" name="Oval 252"/>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61" name="Oval 253"/>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62" name="Oval 254"/>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63" name="Oval 255"/>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64" name="Oval 256"/>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65" name="Oval 257"/>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66" name="Oval 258"/>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67" name="Oval 259"/>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68" name="Oval 260"/>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69" name="Oval 261"/>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70" name="Oval 262"/>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71" name="Oval 263"/>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72" name="Oval 264"/>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624" name="Group 265"/>
              <p:cNvGrpSpPr>
                <a:grpSpLocks/>
              </p:cNvGrpSpPr>
              <p:nvPr/>
            </p:nvGrpSpPr>
            <p:grpSpPr bwMode="auto">
              <a:xfrm>
                <a:off x="717" y="718"/>
                <a:ext cx="56" cy="1308"/>
                <a:chOff x="621" y="718"/>
                <a:chExt cx="56" cy="1308"/>
              </a:xfrm>
            </p:grpSpPr>
            <p:sp>
              <p:nvSpPr>
                <p:cNvPr id="64745" name="Oval 266"/>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46" name="Oval 267"/>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47" name="Oval 268"/>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48" name="Oval 269"/>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49" name="Oval 270"/>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50" name="Oval 271"/>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51" name="Oval 272"/>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52" name="Oval 273"/>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53" name="Oval 274"/>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54" name="Oval 275"/>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55" name="Oval 276"/>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56" name="Oval 277"/>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57" name="Oval 278"/>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58" name="Oval 279"/>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625" name="Group 280"/>
              <p:cNvGrpSpPr>
                <a:grpSpLocks/>
              </p:cNvGrpSpPr>
              <p:nvPr/>
            </p:nvGrpSpPr>
            <p:grpSpPr bwMode="auto">
              <a:xfrm>
                <a:off x="813" y="718"/>
                <a:ext cx="56" cy="1308"/>
                <a:chOff x="621" y="718"/>
                <a:chExt cx="56" cy="1308"/>
              </a:xfrm>
            </p:grpSpPr>
            <p:sp>
              <p:nvSpPr>
                <p:cNvPr id="64731" name="Oval 281"/>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32" name="Oval 282"/>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33" name="Oval 283"/>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34" name="Oval 284"/>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35" name="Oval 285"/>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36" name="Oval 286"/>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37" name="Oval 287"/>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38" name="Oval 288"/>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39" name="Oval 289"/>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40" name="Oval 290"/>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41" name="Oval 291"/>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42" name="Oval 292"/>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43" name="Oval 293"/>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44" name="Oval 294"/>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626" name="Group 295"/>
              <p:cNvGrpSpPr>
                <a:grpSpLocks/>
              </p:cNvGrpSpPr>
              <p:nvPr/>
            </p:nvGrpSpPr>
            <p:grpSpPr bwMode="auto">
              <a:xfrm>
                <a:off x="909" y="718"/>
                <a:ext cx="56" cy="1308"/>
                <a:chOff x="621" y="718"/>
                <a:chExt cx="56" cy="1308"/>
              </a:xfrm>
            </p:grpSpPr>
            <p:sp>
              <p:nvSpPr>
                <p:cNvPr id="64717" name="Oval 296"/>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18" name="Oval 297"/>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19" name="Oval 298"/>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20" name="Oval 299"/>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21" name="Oval 300"/>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22" name="Oval 301"/>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23" name="Oval 302"/>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24" name="Oval 303"/>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25" name="Oval 304"/>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26" name="Oval 305"/>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27" name="Oval 306"/>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28" name="Oval 307"/>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29" name="Oval 308"/>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30" name="Oval 309"/>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627" name="Group 310"/>
              <p:cNvGrpSpPr>
                <a:grpSpLocks/>
              </p:cNvGrpSpPr>
              <p:nvPr/>
            </p:nvGrpSpPr>
            <p:grpSpPr bwMode="auto">
              <a:xfrm>
                <a:off x="1005" y="718"/>
                <a:ext cx="56" cy="1308"/>
                <a:chOff x="621" y="718"/>
                <a:chExt cx="56" cy="1308"/>
              </a:xfrm>
            </p:grpSpPr>
            <p:sp>
              <p:nvSpPr>
                <p:cNvPr id="64703" name="Oval 311"/>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04" name="Oval 312"/>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05" name="Oval 313"/>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06" name="Oval 314"/>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07" name="Oval 315"/>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08" name="Oval 316"/>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09" name="Oval 317"/>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10" name="Oval 318"/>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11" name="Oval 319"/>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12" name="Oval 320"/>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13" name="Oval 321"/>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14" name="Oval 322"/>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15" name="Oval 323"/>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16" name="Oval 324"/>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628" name="Group 325"/>
              <p:cNvGrpSpPr>
                <a:grpSpLocks/>
              </p:cNvGrpSpPr>
              <p:nvPr/>
            </p:nvGrpSpPr>
            <p:grpSpPr bwMode="auto">
              <a:xfrm>
                <a:off x="1101" y="718"/>
                <a:ext cx="56" cy="1308"/>
                <a:chOff x="621" y="718"/>
                <a:chExt cx="56" cy="1308"/>
              </a:xfrm>
            </p:grpSpPr>
            <p:sp>
              <p:nvSpPr>
                <p:cNvPr id="64689" name="Oval 326"/>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90" name="Oval 327"/>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91" name="Oval 328"/>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92" name="Oval 329"/>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93" name="Oval 330"/>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94" name="Oval 331"/>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95" name="Oval 332"/>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96" name="Oval 333"/>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97" name="Oval 334"/>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98" name="Oval 335"/>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99" name="Oval 336"/>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00" name="Oval 337"/>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01" name="Oval 338"/>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702" name="Oval 339"/>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629" name="Group 340"/>
              <p:cNvGrpSpPr>
                <a:grpSpLocks/>
              </p:cNvGrpSpPr>
              <p:nvPr/>
            </p:nvGrpSpPr>
            <p:grpSpPr bwMode="auto">
              <a:xfrm>
                <a:off x="1197" y="718"/>
                <a:ext cx="56" cy="1308"/>
                <a:chOff x="621" y="718"/>
                <a:chExt cx="56" cy="1308"/>
              </a:xfrm>
            </p:grpSpPr>
            <p:sp>
              <p:nvSpPr>
                <p:cNvPr id="64675" name="Oval 341"/>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76" name="Oval 342"/>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77" name="Oval 343"/>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78" name="Oval 344"/>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79" name="Oval 345"/>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80" name="Oval 346"/>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81" name="Oval 347"/>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82" name="Oval 348"/>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83" name="Oval 349"/>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84" name="Oval 350"/>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85" name="Oval 351"/>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86" name="Oval 352"/>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87" name="Oval 353"/>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88" name="Oval 354"/>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630" name="Group 355"/>
              <p:cNvGrpSpPr>
                <a:grpSpLocks/>
              </p:cNvGrpSpPr>
              <p:nvPr/>
            </p:nvGrpSpPr>
            <p:grpSpPr bwMode="auto">
              <a:xfrm>
                <a:off x="1293" y="718"/>
                <a:ext cx="56" cy="1308"/>
                <a:chOff x="621" y="718"/>
                <a:chExt cx="56" cy="1308"/>
              </a:xfrm>
            </p:grpSpPr>
            <p:sp>
              <p:nvSpPr>
                <p:cNvPr id="64661" name="Oval 356"/>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62" name="Oval 357"/>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63" name="Oval 358"/>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64" name="Oval 359"/>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65" name="Oval 360"/>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66" name="Oval 361"/>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67" name="Oval 362"/>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68" name="Oval 363"/>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69" name="Oval 364"/>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70" name="Oval 365"/>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71" name="Oval 366"/>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72" name="Oval 367"/>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73" name="Oval 368"/>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74" name="Oval 369"/>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631" name="Group 370"/>
              <p:cNvGrpSpPr>
                <a:grpSpLocks/>
              </p:cNvGrpSpPr>
              <p:nvPr/>
            </p:nvGrpSpPr>
            <p:grpSpPr bwMode="auto">
              <a:xfrm>
                <a:off x="1389" y="718"/>
                <a:ext cx="56" cy="1308"/>
                <a:chOff x="621" y="718"/>
                <a:chExt cx="56" cy="1308"/>
              </a:xfrm>
            </p:grpSpPr>
            <p:sp>
              <p:nvSpPr>
                <p:cNvPr id="64647" name="Oval 371"/>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48" name="Oval 372"/>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49" name="Oval 373"/>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50" name="Oval 374"/>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51" name="Oval 375"/>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52" name="Oval 376"/>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53" name="Oval 377"/>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54" name="Oval 378"/>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55" name="Oval 379"/>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56" name="Oval 380"/>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57" name="Oval 381"/>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58" name="Oval 382"/>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59" name="Oval 383"/>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60" name="Oval 384"/>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nvGrpSpPr>
              <p:cNvPr id="64632" name="Group 385"/>
              <p:cNvGrpSpPr>
                <a:grpSpLocks/>
              </p:cNvGrpSpPr>
              <p:nvPr/>
            </p:nvGrpSpPr>
            <p:grpSpPr bwMode="auto">
              <a:xfrm>
                <a:off x="1485" y="718"/>
                <a:ext cx="56" cy="1308"/>
                <a:chOff x="621" y="718"/>
                <a:chExt cx="56" cy="1308"/>
              </a:xfrm>
            </p:grpSpPr>
            <p:sp>
              <p:nvSpPr>
                <p:cNvPr id="64633" name="Oval 386"/>
                <p:cNvSpPr>
                  <a:spLocks noChangeArrowheads="1"/>
                </p:cNvSpPr>
                <p:nvPr/>
              </p:nvSpPr>
              <p:spPr bwMode="auto">
                <a:xfrm>
                  <a:off x="621" y="71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34" name="Oval 387"/>
                <p:cNvSpPr>
                  <a:spLocks noChangeArrowheads="1"/>
                </p:cNvSpPr>
                <p:nvPr/>
              </p:nvSpPr>
              <p:spPr bwMode="auto">
                <a:xfrm>
                  <a:off x="621" y="81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35" name="Oval 388"/>
                <p:cNvSpPr>
                  <a:spLocks noChangeArrowheads="1"/>
                </p:cNvSpPr>
                <p:nvPr/>
              </p:nvSpPr>
              <p:spPr bwMode="auto">
                <a:xfrm>
                  <a:off x="621" y="91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36" name="Oval 389"/>
                <p:cNvSpPr>
                  <a:spLocks noChangeArrowheads="1"/>
                </p:cNvSpPr>
                <p:nvPr/>
              </p:nvSpPr>
              <p:spPr bwMode="auto">
                <a:xfrm>
                  <a:off x="621" y="100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37" name="Oval 390"/>
                <p:cNvSpPr>
                  <a:spLocks noChangeArrowheads="1"/>
                </p:cNvSpPr>
                <p:nvPr/>
              </p:nvSpPr>
              <p:spPr bwMode="auto">
                <a:xfrm>
                  <a:off x="621" y="110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38" name="Oval 391"/>
                <p:cNvSpPr>
                  <a:spLocks noChangeArrowheads="1"/>
                </p:cNvSpPr>
                <p:nvPr/>
              </p:nvSpPr>
              <p:spPr bwMode="auto">
                <a:xfrm>
                  <a:off x="621" y="119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39" name="Oval 392"/>
                <p:cNvSpPr>
                  <a:spLocks noChangeArrowheads="1"/>
                </p:cNvSpPr>
                <p:nvPr/>
              </p:nvSpPr>
              <p:spPr bwMode="auto">
                <a:xfrm>
                  <a:off x="621" y="129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40" name="Oval 393"/>
                <p:cNvSpPr>
                  <a:spLocks noChangeArrowheads="1"/>
                </p:cNvSpPr>
                <p:nvPr/>
              </p:nvSpPr>
              <p:spPr bwMode="auto">
                <a:xfrm>
                  <a:off x="621" y="139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41" name="Oval 394"/>
                <p:cNvSpPr>
                  <a:spLocks noChangeArrowheads="1"/>
                </p:cNvSpPr>
                <p:nvPr/>
              </p:nvSpPr>
              <p:spPr bwMode="auto">
                <a:xfrm>
                  <a:off x="621" y="148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42" name="Oval 395"/>
                <p:cNvSpPr>
                  <a:spLocks noChangeArrowheads="1"/>
                </p:cNvSpPr>
                <p:nvPr/>
              </p:nvSpPr>
              <p:spPr bwMode="auto">
                <a:xfrm>
                  <a:off x="621" y="1582"/>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43" name="Oval 396"/>
                <p:cNvSpPr>
                  <a:spLocks noChangeArrowheads="1"/>
                </p:cNvSpPr>
                <p:nvPr/>
              </p:nvSpPr>
              <p:spPr bwMode="auto">
                <a:xfrm>
                  <a:off x="621" y="1678"/>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44" name="Oval 397"/>
                <p:cNvSpPr>
                  <a:spLocks noChangeArrowheads="1"/>
                </p:cNvSpPr>
                <p:nvPr/>
              </p:nvSpPr>
              <p:spPr bwMode="auto">
                <a:xfrm>
                  <a:off x="621" y="1774"/>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45" name="Oval 398"/>
                <p:cNvSpPr>
                  <a:spLocks noChangeArrowheads="1"/>
                </p:cNvSpPr>
                <p:nvPr/>
              </p:nvSpPr>
              <p:spPr bwMode="auto">
                <a:xfrm>
                  <a:off x="621" y="1870"/>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sp>
              <p:nvSpPr>
                <p:cNvPr id="64646" name="Oval 399"/>
                <p:cNvSpPr>
                  <a:spLocks noChangeArrowheads="1"/>
                </p:cNvSpPr>
                <p:nvPr/>
              </p:nvSpPr>
              <p:spPr bwMode="auto">
                <a:xfrm>
                  <a:off x="621" y="1966"/>
                  <a:ext cx="56" cy="60"/>
                </a:xfrm>
                <a:prstGeom prst="ellipse">
                  <a:avLst/>
                </a:prstGeom>
                <a:solidFill>
                  <a:schemeClr val="hlink"/>
                </a:solidFill>
                <a:ln w="9525">
                  <a:solidFill>
                    <a:schemeClr val="tx1"/>
                  </a:solidFill>
                  <a:round/>
                  <a:headEnd/>
                  <a:tailEnd/>
                </a:ln>
              </p:spPr>
              <p:txBody>
                <a:bodyPr wrap="none" anchor="ctr"/>
                <a:lstStyle/>
                <a:p>
                  <a:endParaRPr lang="en-US" sz="1800">
                    <a:latin typeface="Helvetica Neue Light" charset="0"/>
                  </a:endParaRPr>
                </a:p>
              </p:txBody>
            </p:sp>
          </p:grpSp>
        </p:grpSp>
      </p:grpSp>
      <p:sp>
        <p:nvSpPr>
          <p:cNvPr id="64565" name="Text Box 400"/>
          <p:cNvSpPr txBox="1">
            <a:spLocks noChangeArrowheads="1"/>
          </p:cNvSpPr>
          <p:nvPr/>
        </p:nvSpPr>
        <p:spPr bwMode="auto">
          <a:xfrm>
            <a:off x="2371725" y="1903413"/>
            <a:ext cx="1622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atin typeface="Helvetica Neue Light" charset="0"/>
              </a:rPr>
              <a:t>Jaguar </a:t>
            </a:r>
            <a:r>
              <a:rPr lang="en-US" sz="1600">
                <a:latin typeface="Helvetica Neue Light" charset="0"/>
              </a:rPr>
              <a:t>(XT4)</a:t>
            </a:r>
          </a:p>
        </p:txBody>
      </p:sp>
      <p:sp>
        <p:nvSpPr>
          <p:cNvPr id="64566" name="Text Box 401"/>
          <p:cNvSpPr txBox="1">
            <a:spLocks noChangeArrowheads="1"/>
          </p:cNvSpPr>
          <p:nvPr/>
        </p:nvSpPr>
        <p:spPr bwMode="auto">
          <a:xfrm>
            <a:off x="2509838" y="4318000"/>
            <a:ext cx="1336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a:solidFill>
                  <a:schemeClr val="accent1"/>
                </a:solidFill>
                <a:latin typeface="Helvetica Neue Light" charset="0"/>
              </a:rPr>
              <a:t>48 Routers</a:t>
            </a:r>
          </a:p>
        </p:txBody>
      </p:sp>
      <p:sp>
        <p:nvSpPr>
          <p:cNvPr id="403" name="Rectangle 402"/>
          <p:cNvSpPr>
            <a:spLocks noChangeArrowheads="1"/>
          </p:cNvSpPr>
          <p:nvPr/>
        </p:nvSpPr>
        <p:spPr bwMode="auto">
          <a:xfrm>
            <a:off x="4919663" y="3419475"/>
            <a:ext cx="614362" cy="819150"/>
          </a:xfrm>
          <a:prstGeom prst="rect">
            <a:avLst/>
          </a:prstGeom>
          <a:gradFill rotWithShape="1">
            <a:gsLst>
              <a:gs pos="0">
                <a:srgbClr val="BEBEBE"/>
              </a:gs>
              <a:gs pos="100000">
                <a:srgbClr val="333333"/>
              </a:gs>
            </a:gsLst>
            <a:lin ang="5400000"/>
          </a:gradFill>
          <a:ln w="9525">
            <a:solidFill>
              <a:srgbClr val="323232"/>
            </a:solidFill>
            <a:miter lim="800000"/>
            <a:headEnd/>
            <a:tailEnd/>
          </a:ln>
          <a:effectLst>
            <a:outerShdw dist="23000" dir="5400000" rotWithShape="0">
              <a:srgbClr val="808080">
                <a:alpha val="34998"/>
              </a:srgbClr>
            </a:outerShdw>
          </a:effectLst>
        </p:spPr>
        <p:txBody>
          <a:bodyPr wrap="none" anchor="ctr"/>
          <a:lstStyle/>
          <a:p>
            <a:pPr>
              <a:defRPr/>
            </a:pPr>
            <a:endParaRPr lang="en-US" sz="1800">
              <a:solidFill>
                <a:schemeClr val="lt1"/>
              </a:solidFill>
              <a:latin typeface="Helvetica Neue Light"/>
              <a:ea typeface="+mn-ea"/>
              <a:cs typeface="Helvetica Neue Light"/>
            </a:endParaRPr>
          </a:p>
        </p:txBody>
      </p:sp>
      <p:sp>
        <p:nvSpPr>
          <p:cNvPr id="64568" name="Line 403"/>
          <p:cNvSpPr>
            <a:spLocks noChangeShapeType="1"/>
          </p:cNvSpPr>
          <p:nvPr/>
        </p:nvSpPr>
        <p:spPr bwMode="auto">
          <a:xfrm>
            <a:off x="5008563" y="4232275"/>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69" name="Line 404"/>
          <p:cNvSpPr>
            <a:spLocks noChangeShapeType="1"/>
          </p:cNvSpPr>
          <p:nvPr/>
        </p:nvSpPr>
        <p:spPr bwMode="auto">
          <a:xfrm>
            <a:off x="5160963" y="4232275"/>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0" name="Line 405"/>
          <p:cNvSpPr>
            <a:spLocks noChangeShapeType="1"/>
          </p:cNvSpPr>
          <p:nvPr/>
        </p:nvSpPr>
        <p:spPr bwMode="auto">
          <a:xfrm>
            <a:off x="5313363" y="4232275"/>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1" name="Line 406"/>
          <p:cNvSpPr>
            <a:spLocks noChangeShapeType="1"/>
          </p:cNvSpPr>
          <p:nvPr/>
        </p:nvSpPr>
        <p:spPr bwMode="auto">
          <a:xfrm>
            <a:off x="5465763" y="4232275"/>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2" name="Text Box 407"/>
          <p:cNvSpPr txBox="1">
            <a:spLocks noChangeArrowheads="1"/>
          </p:cNvSpPr>
          <p:nvPr/>
        </p:nvSpPr>
        <p:spPr bwMode="auto">
          <a:xfrm>
            <a:off x="4883150" y="3616325"/>
            <a:ext cx="609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600">
                <a:solidFill>
                  <a:srgbClr val="FFFFFF"/>
                </a:solidFill>
                <a:latin typeface="Helvetica Neue Light" charset="0"/>
              </a:rPr>
              <a:t>Lens</a:t>
            </a:r>
          </a:p>
        </p:txBody>
      </p:sp>
      <p:sp>
        <p:nvSpPr>
          <p:cNvPr id="64573" name="Text Box 408"/>
          <p:cNvSpPr txBox="1">
            <a:spLocks noChangeArrowheads="1"/>
          </p:cNvSpPr>
          <p:nvPr/>
        </p:nvSpPr>
        <p:spPr bwMode="auto">
          <a:xfrm rot="-5400000">
            <a:off x="-361949" y="2908300"/>
            <a:ext cx="1636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800" b="1">
                <a:latin typeface="Helvetica Neue Light" charset="0"/>
              </a:rPr>
              <a:t>SeaStar Torus</a:t>
            </a:r>
          </a:p>
        </p:txBody>
      </p:sp>
      <p:sp>
        <p:nvSpPr>
          <p:cNvPr id="64574" name="Text Box 409"/>
          <p:cNvSpPr txBox="1">
            <a:spLocks noChangeArrowheads="1"/>
          </p:cNvSpPr>
          <p:nvPr/>
        </p:nvSpPr>
        <p:spPr bwMode="auto">
          <a:xfrm rot="-5400000">
            <a:off x="1823245" y="3107531"/>
            <a:ext cx="1312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b="1">
                <a:latin typeface="Helvetica Neue Light" charset="0"/>
              </a:rPr>
              <a:t>SeaStar Torus</a:t>
            </a:r>
          </a:p>
        </p:txBody>
      </p:sp>
      <p:sp>
        <p:nvSpPr>
          <p:cNvPr id="64575" name="Line 410"/>
          <p:cNvSpPr>
            <a:spLocks noChangeShapeType="1"/>
          </p:cNvSpPr>
          <p:nvPr/>
        </p:nvSpPr>
        <p:spPr bwMode="auto">
          <a:xfrm>
            <a:off x="5922963" y="4221163"/>
            <a:ext cx="0" cy="5826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6" name="Line 411"/>
          <p:cNvSpPr>
            <a:spLocks noChangeShapeType="1"/>
          </p:cNvSpPr>
          <p:nvPr/>
        </p:nvSpPr>
        <p:spPr bwMode="auto">
          <a:xfrm>
            <a:off x="6089650" y="4221163"/>
            <a:ext cx="0" cy="5826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77" name="Line 412"/>
          <p:cNvSpPr>
            <a:spLocks noChangeShapeType="1"/>
          </p:cNvSpPr>
          <p:nvPr/>
        </p:nvSpPr>
        <p:spPr bwMode="auto">
          <a:xfrm>
            <a:off x="6267450" y="4221163"/>
            <a:ext cx="0" cy="58261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4" name="Text Box 413"/>
          <p:cNvSpPr txBox="1">
            <a:spLocks noChangeArrowheads="1"/>
          </p:cNvSpPr>
          <p:nvPr/>
        </p:nvSpPr>
        <p:spPr bwMode="auto">
          <a:xfrm>
            <a:off x="5618163" y="3400425"/>
            <a:ext cx="892175" cy="831850"/>
          </a:xfrm>
          <a:prstGeom prst="rect">
            <a:avLst/>
          </a:prstGeom>
          <a:gradFill rotWithShape="1">
            <a:gsLst>
              <a:gs pos="0">
                <a:srgbClr val="FBE6E6"/>
              </a:gs>
              <a:gs pos="64999">
                <a:srgbClr val="F2BFBF"/>
              </a:gs>
              <a:gs pos="100000">
                <a:srgbClr val="EEA2A2"/>
              </a:gs>
            </a:gsLst>
            <a:lin ang="5400000" scaled="1"/>
          </a:gradFill>
          <a:ln w="9525">
            <a:solidFill>
              <a:srgbClr val="9B0000"/>
            </a:solidFill>
            <a:miter lim="800000"/>
            <a:headEnd/>
            <a:tailEnd/>
          </a:ln>
          <a:effectLst>
            <a:outerShdw dist="20000" dir="5400000" rotWithShape="0">
              <a:srgbClr val="808080">
                <a:alpha val="37999"/>
              </a:srgbClr>
            </a:outerShdw>
          </a:effectLst>
        </p:spPr>
        <p:txBody>
          <a:bodyPr wrap="none">
            <a:spAutoFit/>
          </a:bodyPr>
          <a:lstStyle/>
          <a:p>
            <a:pPr algn="ctr">
              <a:defRPr/>
            </a:pPr>
            <a:r>
              <a:rPr lang="en-US" sz="1600" dirty="0">
                <a:solidFill>
                  <a:schemeClr val="dk1"/>
                </a:solidFill>
                <a:latin typeface="Helvetica Neue Light"/>
                <a:ea typeface="+mn-ea"/>
                <a:cs typeface="Helvetica Neue Light"/>
              </a:rPr>
              <a:t>HPSS</a:t>
            </a:r>
          </a:p>
          <a:p>
            <a:pPr algn="ctr">
              <a:defRPr/>
            </a:pPr>
            <a:r>
              <a:rPr lang="en-US" sz="1600" dirty="0">
                <a:solidFill>
                  <a:schemeClr val="dk1"/>
                </a:solidFill>
                <a:latin typeface="Helvetica Neue Light"/>
                <a:ea typeface="+mn-ea"/>
                <a:cs typeface="Helvetica Neue Light"/>
              </a:rPr>
              <a:t>Archive</a:t>
            </a:r>
          </a:p>
          <a:p>
            <a:pPr algn="ctr">
              <a:defRPr/>
            </a:pPr>
            <a:r>
              <a:rPr lang="en-US" sz="1600" dirty="0">
                <a:solidFill>
                  <a:schemeClr val="dk1"/>
                </a:solidFill>
                <a:latin typeface="Helvetica Neue Light"/>
                <a:ea typeface="+mn-ea"/>
                <a:cs typeface="Helvetica Neue Light"/>
              </a:rPr>
              <a:t> (10 PB) </a:t>
            </a:r>
          </a:p>
        </p:txBody>
      </p:sp>
      <p:sp>
        <p:nvSpPr>
          <p:cNvPr id="64579" name="Line 415"/>
          <p:cNvSpPr>
            <a:spLocks noChangeShapeType="1"/>
          </p:cNvSpPr>
          <p:nvPr/>
        </p:nvSpPr>
        <p:spPr bwMode="auto">
          <a:xfrm>
            <a:off x="6951663" y="4157663"/>
            <a:ext cx="1587" cy="6445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80" name="Line 416"/>
          <p:cNvSpPr>
            <a:spLocks noChangeShapeType="1"/>
          </p:cNvSpPr>
          <p:nvPr/>
        </p:nvSpPr>
        <p:spPr bwMode="auto">
          <a:xfrm flipH="1">
            <a:off x="7297738" y="4146550"/>
            <a:ext cx="4762" cy="65563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8" name="Text Box 417"/>
          <p:cNvSpPr txBox="1">
            <a:spLocks noChangeArrowheads="1"/>
          </p:cNvSpPr>
          <p:nvPr/>
        </p:nvSpPr>
        <p:spPr bwMode="auto">
          <a:xfrm>
            <a:off x="6648450" y="3568700"/>
            <a:ext cx="911225" cy="585788"/>
          </a:xfrm>
          <a:prstGeom prst="rect">
            <a:avLst/>
          </a:prstGeom>
          <a:gradFill rotWithShape="1">
            <a:gsLst>
              <a:gs pos="0">
                <a:srgbClr val="FBE6E6"/>
              </a:gs>
              <a:gs pos="64999">
                <a:srgbClr val="F2BFBF"/>
              </a:gs>
              <a:gs pos="100000">
                <a:srgbClr val="EEA2A2"/>
              </a:gs>
            </a:gsLst>
            <a:lin ang="5400000" scaled="1"/>
          </a:gradFill>
          <a:ln w="9525">
            <a:solidFill>
              <a:srgbClr val="9B0000"/>
            </a:solidFill>
            <a:miter lim="800000"/>
            <a:headEnd/>
            <a:tailEnd/>
          </a:ln>
          <a:effectLst>
            <a:outerShdw dist="20000" dir="5400000" rotWithShape="0">
              <a:srgbClr val="808080">
                <a:alpha val="37999"/>
              </a:srgbClr>
            </a:outerShdw>
          </a:effectLst>
        </p:spPr>
        <p:txBody>
          <a:bodyPr wrap="none">
            <a:spAutoFit/>
          </a:bodyPr>
          <a:lstStyle/>
          <a:p>
            <a:pPr algn="ctr">
              <a:defRPr/>
            </a:pPr>
            <a:r>
              <a:rPr lang="en-US" sz="1600">
                <a:solidFill>
                  <a:schemeClr val="dk1"/>
                </a:solidFill>
                <a:latin typeface="Helvetica Neue Light"/>
                <a:ea typeface="+mn-ea"/>
                <a:cs typeface="Helvetica Neue Light"/>
              </a:rPr>
              <a:t>GridFTP</a:t>
            </a:r>
          </a:p>
          <a:p>
            <a:pPr algn="ctr">
              <a:defRPr/>
            </a:pPr>
            <a:r>
              <a:rPr lang="en-US" sz="1600">
                <a:solidFill>
                  <a:schemeClr val="dk1"/>
                </a:solidFill>
                <a:latin typeface="Helvetica Neue Light"/>
                <a:ea typeface="+mn-ea"/>
                <a:cs typeface="Helvetica Neue Light"/>
              </a:rPr>
              <a:t>Servers</a:t>
            </a:r>
          </a:p>
        </p:txBody>
      </p:sp>
      <p:pic>
        <p:nvPicPr>
          <p:cNvPr id="64582" name="Picture 418" descr="BD1818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508125"/>
            <a:ext cx="22701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83" name="Text Box 419"/>
          <p:cNvSpPr txBox="1">
            <a:spLocks noChangeArrowheads="1"/>
          </p:cNvSpPr>
          <p:nvPr/>
        </p:nvSpPr>
        <p:spPr bwMode="auto">
          <a:xfrm>
            <a:off x="6978650" y="1684338"/>
            <a:ext cx="16383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ct val="50000"/>
              </a:spcBef>
            </a:pPr>
            <a:r>
              <a:rPr lang="en-US" sz="1400">
                <a:latin typeface="Helvetica Neue Light" charset="0"/>
              </a:rPr>
              <a:t>ESnet, USN, TeraGrid, Internet2, NLR </a:t>
            </a:r>
          </a:p>
        </p:txBody>
      </p:sp>
      <p:sp>
        <p:nvSpPr>
          <p:cNvPr id="64584" name="Line 420"/>
          <p:cNvSpPr>
            <a:spLocks noChangeShapeType="1"/>
          </p:cNvSpPr>
          <p:nvPr/>
        </p:nvSpPr>
        <p:spPr bwMode="auto">
          <a:xfrm flipH="1">
            <a:off x="6996113" y="2525713"/>
            <a:ext cx="669925" cy="10318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2" name="Rectangle 402"/>
          <p:cNvSpPr>
            <a:spLocks noChangeArrowheads="1"/>
          </p:cNvSpPr>
          <p:nvPr/>
        </p:nvSpPr>
        <p:spPr bwMode="auto">
          <a:xfrm>
            <a:off x="3971925" y="3425825"/>
            <a:ext cx="881063" cy="819150"/>
          </a:xfrm>
          <a:prstGeom prst="rect">
            <a:avLst/>
          </a:prstGeom>
          <a:gradFill rotWithShape="1">
            <a:gsLst>
              <a:gs pos="0">
                <a:srgbClr val="BEBEBE"/>
              </a:gs>
              <a:gs pos="100000">
                <a:srgbClr val="333333"/>
              </a:gs>
            </a:gsLst>
            <a:lin ang="5400000"/>
          </a:gradFill>
          <a:ln w="9525">
            <a:solidFill>
              <a:srgbClr val="323232"/>
            </a:solidFill>
            <a:miter lim="800000"/>
            <a:headEnd/>
            <a:tailEnd/>
          </a:ln>
          <a:effectLst>
            <a:outerShdw dist="23000" dir="5400000" rotWithShape="0">
              <a:srgbClr val="808080">
                <a:alpha val="34998"/>
              </a:srgbClr>
            </a:outerShdw>
          </a:effectLst>
        </p:spPr>
        <p:txBody>
          <a:bodyPr wrap="none" anchor="ctr"/>
          <a:lstStyle/>
          <a:p>
            <a:pPr>
              <a:defRPr/>
            </a:pPr>
            <a:endParaRPr lang="en-US" sz="1800">
              <a:solidFill>
                <a:schemeClr val="lt1"/>
              </a:solidFill>
              <a:latin typeface="Helvetica Neue Light"/>
              <a:ea typeface="+mn-ea"/>
              <a:cs typeface="Helvetica Neue Light"/>
            </a:endParaRPr>
          </a:p>
        </p:txBody>
      </p:sp>
      <p:sp>
        <p:nvSpPr>
          <p:cNvPr id="64586" name="Line 403"/>
          <p:cNvSpPr>
            <a:spLocks noChangeShapeType="1"/>
          </p:cNvSpPr>
          <p:nvPr/>
        </p:nvSpPr>
        <p:spPr bwMode="auto">
          <a:xfrm>
            <a:off x="4029075" y="4238625"/>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87" name="Line 404"/>
          <p:cNvSpPr>
            <a:spLocks noChangeShapeType="1"/>
          </p:cNvSpPr>
          <p:nvPr/>
        </p:nvSpPr>
        <p:spPr bwMode="auto">
          <a:xfrm>
            <a:off x="4181475" y="4238625"/>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88" name="Line 405"/>
          <p:cNvSpPr>
            <a:spLocks noChangeShapeType="1"/>
          </p:cNvSpPr>
          <p:nvPr/>
        </p:nvSpPr>
        <p:spPr bwMode="auto">
          <a:xfrm>
            <a:off x="4333875" y="4238625"/>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89" name="Line 406"/>
          <p:cNvSpPr>
            <a:spLocks noChangeShapeType="1"/>
          </p:cNvSpPr>
          <p:nvPr/>
        </p:nvSpPr>
        <p:spPr bwMode="auto">
          <a:xfrm>
            <a:off x="4486275" y="4238625"/>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90" name="Text Box 407"/>
          <p:cNvSpPr txBox="1">
            <a:spLocks noChangeArrowheads="1"/>
          </p:cNvSpPr>
          <p:nvPr/>
        </p:nvSpPr>
        <p:spPr bwMode="auto">
          <a:xfrm>
            <a:off x="3925888" y="3622675"/>
            <a:ext cx="947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sz="1600">
                <a:solidFill>
                  <a:srgbClr val="FFFFFF"/>
                </a:solidFill>
                <a:latin typeface="Helvetica Neue Light" charset="0"/>
              </a:rPr>
              <a:t>Smokey</a:t>
            </a:r>
          </a:p>
        </p:txBody>
      </p:sp>
      <p:sp>
        <p:nvSpPr>
          <p:cNvPr id="64591" name="Line 405"/>
          <p:cNvSpPr>
            <a:spLocks noChangeShapeType="1"/>
          </p:cNvSpPr>
          <p:nvPr/>
        </p:nvSpPr>
        <p:spPr bwMode="auto">
          <a:xfrm>
            <a:off x="4643438" y="4244975"/>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92" name="Line 406"/>
          <p:cNvSpPr>
            <a:spLocks noChangeShapeType="1"/>
          </p:cNvSpPr>
          <p:nvPr/>
        </p:nvSpPr>
        <p:spPr bwMode="auto">
          <a:xfrm>
            <a:off x="4795838" y="4244975"/>
            <a:ext cx="0" cy="58261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93" name="TextBox 428"/>
          <p:cNvSpPr txBox="1">
            <a:spLocks noChangeArrowheads="1"/>
          </p:cNvSpPr>
          <p:nvPr/>
        </p:nvSpPr>
        <p:spPr bwMode="auto">
          <a:xfrm>
            <a:off x="7110413" y="3194050"/>
            <a:ext cx="1463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a:latin typeface="Helvetica Neue Light" charset="0"/>
              </a:rPr>
              <a:t>10 – 40 Gbit/s</a:t>
            </a:r>
          </a:p>
        </p:txBody>
      </p:sp>
      <p:sp>
        <p:nvSpPr>
          <p:cNvPr id="431" name="Text Box 417"/>
          <p:cNvSpPr txBox="1">
            <a:spLocks noChangeArrowheads="1"/>
          </p:cNvSpPr>
          <p:nvPr/>
        </p:nvSpPr>
        <p:spPr bwMode="auto">
          <a:xfrm>
            <a:off x="7685088" y="3573463"/>
            <a:ext cx="1263650" cy="585787"/>
          </a:xfrm>
          <a:prstGeom prst="rect">
            <a:avLst/>
          </a:prstGeom>
          <a:gradFill rotWithShape="1">
            <a:gsLst>
              <a:gs pos="0">
                <a:srgbClr val="FBE6E6"/>
              </a:gs>
              <a:gs pos="64999">
                <a:srgbClr val="F2BFBF"/>
              </a:gs>
              <a:gs pos="100000">
                <a:srgbClr val="EEA2A2"/>
              </a:gs>
            </a:gsLst>
            <a:lin ang="5400000" scaled="1"/>
          </a:gradFill>
          <a:ln w="9525">
            <a:solidFill>
              <a:srgbClr val="9B0000"/>
            </a:solidFill>
            <a:miter lim="800000"/>
            <a:headEnd/>
            <a:tailEnd/>
          </a:ln>
          <a:effectLst>
            <a:outerShdw dist="20000" dir="5400000" rotWithShape="0">
              <a:srgbClr val="808080">
                <a:alpha val="37999"/>
              </a:srgbClr>
            </a:outerShdw>
          </a:effectLst>
        </p:spPr>
        <p:txBody>
          <a:bodyPr wrap="none">
            <a:spAutoFit/>
          </a:bodyPr>
          <a:lstStyle/>
          <a:p>
            <a:pPr algn="ctr">
              <a:defRPr/>
            </a:pPr>
            <a:r>
              <a:rPr lang="en-US" sz="1600">
                <a:solidFill>
                  <a:schemeClr val="dk1"/>
                </a:solidFill>
                <a:latin typeface="Helvetica Neue Light"/>
                <a:ea typeface="+mn-ea"/>
                <a:cs typeface="Helvetica Neue Light"/>
              </a:rPr>
              <a:t>Lustre-WAN</a:t>
            </a:r>
          </a:p>
          <a:p>
            <a:pPr algn="ctr">
              <a:defRPr/>
            </a:pPr>
            <a:r>
              <a:rPr lang="en-US" sz="1600">
                <a:solidFill>
                  <a:schemeClr val="dk1"/>
                </a:solidFill>
                <a:latin typeface="Helvetica Neue Light"/>
                <a:ea typeface="+mn-ea"/>
                <a:cs typeface="Helvetica Neue Light"/>
              </a:rPr>
              <a:t>Gateways</a:t>
            </a:r>
          </a:p>
        </p:txBody>
      </p:sp>
      <p:sp>
        <p:nvSpPr>
          <p:cNvPr id="64595" name="Line 415"/>
          <p:cNvSpPr>
            <a:spLocks noChangeShapeType="1"/>
          </p:cNvSpPr>
          <p:nvPr/>
        </p:nvSpPr>
        <p:spPr bwMode="auto">
          <a:xfrm>
            <a:off x="8101013" y="4164013"/>
            <a:ext cx="1587" cy="6429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96" name="Line 416"/>
          <p:cNvSpPr>
            <a:spLocks noChangeShapeType="1"/>
          </p:cNvSpPr>
          <p:nvPr/>
        </p:nvSpPr>
        <p:spPr bwMode="auto">
          <a:xfrm flipH="1">
            <a:off x="8447088" y="4151313"/>
            <a:ext cx="6350" cy="65563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97" name="Line 420"/>
          <p:cNvSpPr>
            <a:spLocks noChangeShapeType="1"/>
          </p:cNvSpPr>
          <p:nvPr/>
        </p:nvSpPr>
        <p:spPr bwMode="auto">
          <a:xfrm>
            <a:off x="7869238" y="2514600"/>
            <a:ext cx="601662" cy="1054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218288603"/>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a:xfrm>
            <a:off x="457200" y="109538"/>
            <a:ext cx="6400800" cy="1143000"/>
          </a:xfrm>
        </p:spPr>
        <p:txBody>
          <a:bodyPr/>
          <a:lstStyle/>
          <a:p>
            <a:pPr eaLnBrk="1" hangingPunct="1"/>
            <a:r>
              <a:rPr lang="en-US" smtClean="0">
                <a:latin typeface="Helvetica Neue Light" charset="0"/>
              </a:rPr>
              <a:t>Spider File System: Facts</a:t>
            </a:r>
          </a:p>
        </p:txBody>
      </p:sp>
      <p:sp>
        <p:nvSpPr>
          <p:cNvPr id="65538" name="Rectangle 3"/>
          <p:cNvSpPr txBox="1">
            <a:spLocks noChangeArrowheads="1"/>
          </p:cNvSpPr>
          <p:nvPr/>
        </p:nvSpPr>
        <p:spPr bwMode="auto">
          <a:xfrm>
            <a:off x="457200" y="1614488"/>
            <a:ext cx="652621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914400">
              <a:lnSpc>
                <a:spcPct val="90000"/>
              </a:lnSpc>
              <a:spcBef>
                <a:spcPct val="60000"/>
              </a:spcBef>
              <a:buClr>
                <a:srgbClr val="01673E"/>
              </a:buClr>
              <a:buFont typeface="Symbol" pitchFamily="18" charset="2"/>
              <a:buChar char="·"/>
            </a:pPr>
            <a:r>
              <a:rPr lang="en-US" b="1">
                <a:solidFill>
                  <a:srgbClr val="000000"/>
                </a:solidFill>
                <a:latin typeface="Helvetica Neue Light" charset="0"/>
              </a:rPr>
              <a:t>253 GB/s of Aggregate Write Bandwidth</a:t>
            </a:r>
          </a:p>
          <a:p>
            <a:pPr defTabSz="914400">
              <a:lnSpc>
                <a:spcPct val="90000"/>
              </a:lnSpc>
              <a:spcBef>
                <a:spcPct val="60000"/>
              </a:spcBef>
              <a:buClr>
                <a:srgbClr val="01673E"/>
              </a:buClr>
              <a:buFont typeface="Symbol" pitchFamily="18" charset="2"/>
              <a:buChar char="·"/>
            </a:pPr>
            <a:r>
              <a:rPr lang="en-US" b="1">
                <a:solidFill>
                  <a:srgbClr val="000000"/>
                </a:solidFill>
                <a:latin typeface="Helvetica Neue Light" charset="0"/>
              </a:rPr>
              <a:t>48 DDN 9900 Couplets</a:t>
            </a:r>
          </a:p>
          <a:p>
            <a:pPr defTabSz="914400">
              <a:lnSpc>
                <a:spcPct val="90000"/>
              </a:lnSpc>
              <a:spcBef>
                <a:spcPct val="60000"/>
              </a:spcBef>
              <a:buClr>
                <a:srgbClr val="01673E"/>
              </a:buClr>
              <a:buFont typeface="Symbol" pitchFamily="18" charset="2"/>
              <a:buChar char="·"/>
            </a:pPr>
            <a:r>
              <a:rPr lang="en-US" b="1">
                <a:solidFill>
                  <a:srgbClr val="000000"/>
                </a:solidFill>
                <a:latin typeface="Helvetica Neue Light" charset="0"/>
              </a:rPr>
              <a:t>13,440 1TB SATA Drives</a:t>
            </a:r>
          </a:p>
          <a:p>
            <a:pPr defTabSz="914400">
              <a:lnSpc>
                <a:spcPct val="90000"/>
              </a:lnSpc>
              <a:spcBef>
                <a:spcPct val="60000"/>
              </a:spcBef>
              <a:buClr>
                <a:srgbClr val="01673E"/>
              </a:buClr>
              <a:buFont typeface="Symbol" pitchFamily="18" charset="2"/>
              <a:buChar char="·"/>
            </a:pPr>
            <a:r>
              <a:rPr lang="en-US" b="1">
                <a:solidFill>
                  <a:srgbClr val="000000"/>
                </a:solidFill>
                <a:latin typeface="Helvetica Neue Light" charset="0"/>
              </a:rPr>
              <a:t>Over 10 PB of RAID6 Capacity</a:t>
            </a:r>
          </a:p>
          <a:p>
            <a:pPr defTabSz="914400">
              <a:lnSpc>
                <a:spcPct val="90000"/>
              </a:lnSpc>
              <a:spcBef>
                <a:spcPct val="60000"/>
              </a:spcBef>
              <a:buClr>
                <a:srgbClr val="01673E"/>
              </a:buClr>
              <a:buFont typeface="Symbol" pitchFamily="18" charset="2"/>
              <a:buChar char="·"/>
            </a:pPr>
            <a:r>
              <a:rPr lang="en-US" b="1">
                <a:solidFill>
                  <a:srgbClr val="000000"/>
                </a:solidFill>
                <a:latin typeface="Helvetica Neue Light" charset="0"/>
              </a:rPr>
              <a:t>192 Storage Servers</a:t>
            </a:r>
          </a:p>
          <a:p>
            <a:pPr defTabSz="914400">
              <a:lnSpc>
                <a:spcPct val="90000"/>
              </a:lnSpc>
              <a:spcBef>
                <a:spcPct val="60000"/>
              </a:spcBef>
              <a:buClr>
                <a:srgbClr val="01673E"/>
              </a:buClr>
              <a:buFont typeface="Symbol" pitchFamily="18" charset="2"/>
              <a:buChar char="·"/>
            </a:pPr>
            <a:r>
              <a:rPr lang="en-US" b="1">
                <a:solidFill>
                  <a:srgbClr val="000000"/>
                </a:solidFill>
                <a:latin typeface="Helvetica Neue Light" charset="0"/>
              </a:rPr>
              <a:t>Over 1000 InfiniBand Cables</a:t>
            </a:r>
          </a:p>
          <a:p>
            <a:pPr defTabSz="914400">
              <a:lnSpc>
                <a:spcPct val="90000"/>
              </a:lnSpc>
              <a:spcBef>
                <a:spcPct val="60000"/>
              </a:spcBef>
              <a:buClr>
                <a:srgbClr val="01673E"/>
              </a:buClr>
              <a:buFont typeface="Symbol" pitchFamily="18" charset="2"/>
              <a:buChar char="·"/>
            </a:pPr>
            <a:r>
              <a:rPr lang="en-US" b="1">
                <a:solidFill>
                  <a:srgbClr val="000000"/>
                </a:solidFill>
                <a:latin typeface="Helvetica Neue Light" charset="0"/>
              </a:rPr>
              <a:t>~0.5 MW of Power</a:t>
            </a:r>
          </a:p>
          <a:p>
            <a:pPr defTabSz="914400">
              <a:lnSpc>
                <a:spcPct val="90000"/>
              </a:lnSpc>
              <a:spcBef>
                <a:spcPct val="60000"/>
              </a:spcBef>
              <a:buClr>
                <a:srgbClr val="01673E"/>
              </a:buClr>
              <a:buFont typeface="Symbol" pitchFamily="18" charset="2"/>
              <a:buChar char="·"/>
            </a:pPr>
            <a:r>
              <a:rPr lang="en-US" b="1">
                <a:solidFill>
                  <a:srgbClr val="000000"/>
                </a:solidFill>
                <a:latin typeface="Helvetica Neue Light" charset="0"/>
              </a:rPr>
              <a:t>~20,000 LBs of Disks</a:t>
            </a:r>
          </a:p>
          <a:p>
            <a:pPr defTabSz="914400">
              <a:lnSpc>
                <a:spcPct val="90000"/>
              </a:lnSpc>
              <a:spcBef>
                <a:spcPct val="60000"/>
              </a:spcBef>
              <a:buClr>
                <a:srgbClr val="01673E"/>
              </a:buClr>
              <a:buFont typeface="Symbol" pitchFamily="18" charset="2"/>
              <a:buChar char="·"/>
            </a:pPr>
            <a:r>
              <a:rPr lang="en-US" b="1">
                <a:solidFill>
                  <a:srgbClr val="000000"/>
                </a:solidFill>
                <a:latin typeface="Helvetica Neue Light" charset="0"/>
              </a:rPr>
              <a:t>Fits in 32 Cabinets using 572 ft</a:t>
            </a:r>
            <a:r>
              <a:rPr lang="en-US" b="1" baseline="30000">
                <a:solidFill>
                  <a:srgbClr val="000000"/>
                </a:solidFill>
                <a:latin typeface="Helvetica Neue Light" charset="0"/>
              </a:rPr>
              <a:t>2</a:t>
            </a:r>
            <a:endParaRPr lang="en-US" b="1">
              <a:solidFill>
                <a:srgbClr val="000000"/>
              </a:solidFill>
              <a:latin typeface="Helvetica Neue Light" charset="0"/>
            </a:endParaRPr>
          </a:p>
          <a:p>
            <a:pPr defTabSz="914400">
              <a:lnSpc>
                <a:spcPct val="90000"/>
              </a:lnSpc>
              <a:spcBef>
                <a:spcPct val="60000"/>
              </a:spcBef>
              <a:buClr>
                <a:srgbClr val="01673E"/>
              </a:buClr>
              <a:buFont typeface="Symbol" pitchFamily="18" charset="2"/>
              <a:buChar char="·"/>
            </a:pPr>
            <a:endParaRPr lang="en-US" sz="2800" b="1">
              <a:solidFill>
                <a:srgbClr val="000000"/>
              </a:solidFill>
              <a:latin typeface="Helvetica Neue Light" charset="0"/>
            </a:endParaRPr>
          </a:p>
          <a:p>
            <a:pPr defTabSz="914400">
              <a:lnSpc>
                <a:spcPct val="90000"/>
              </a:lnSpc>
              <a:spcBef>
                <a:spcPct val="60000"/>
              </a:spcBef>
              <a:buClr>
                <a:srgbClr val="01673E"/>
              </a:buClr>
              <a:buFont typeface="Symbol" pitchFamily="18" charset="2"/>
              <a:buChar char="·"/>
            </a:pPr>
            <a:endParaRPr lang="en-US" sz="2800" b="1">
              <a:solidFill>
                <a:srgbClr val="000000"/>
              </a:solidFill>
              <a:latin typeface="Helvetica Neue Light" charset="0"/>
            </a:endParaRPr>
          </a:p>
        </p:txBody>
      </p:sp>
      <p:pic>
        <p:nvPicPr>
          <p:cNvPr id="65539" name="Picture 2" descr="C:\Users\aib\Pictures\Image Library One\Computers\Storage\Spider\Spider.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150" y="3375025"/>
            <a:ext cx="3438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3891641"/>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118533" y="42333"/>
            <a:ext cx="7986118" cy="990600"/>
          </a:xfrm>
        </p:spPr>
        <p:txBody>
          <a:bodyPr/>
          <a:lstStyle/>
          <a:p>
            <a:r>
              <a:rPr lang="en-US" altLang="ja-JP" sz="2800" dirty="0"/>
              <a:t>Architecture and Implementation of </a:t>
            </a:r>
            <a:r>
              <a:rPr lang="en-US" altLang="ja-JP" sz="2800" dirty="0" err="1"/>
              <a:t>Lustre</a:t>
            </a:r>
            <a:r>
              <a:rPr lang="en-US" altLang="ja-JP" sz="2800" dirty="0"/>
              <a:t> at the National Climate Computing Research Center</a:t>
            </a:r>
            <a:endParaRPr lang="en-US" sz="2800" dirty="0">
              <a:latin typeface="Arial" charset="0"/>
              <a:ea typeface="ＭＳ Ｐゴシック" charset="0"/>
              <a:cs typeface="Arial"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242" y="1341463"/>
            <a:ext cx="7162046" cy="502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473292"/>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3" name="Title 1"/>
          <p:cNvSpPr>
            <a:spLocks noGrp="1"/>
          </p:cNvSpPr>
          <p:nvPr>
            <p:ph type="title"/>
          </p:nvPr>
        </p:nvSpPr>
        <p:spPr>
          <a:xfrm>
            <a:off x="228600" y="76200"/>
            <a:ext cx="8305800" cy="990600"/>
          </a:xfrm>
        </p:spPr>
        <p:txBody>
          <a:bodyPr/>
          <a:lstStyle/>
          <a:p>
            <a:r>
              <a:rPr lang="en-US" altLang="ja-JP" dirty="0"/>
              <a:t>TSUBAME2.0 storage </a:t>
            </a:r>
            <a:endParaRPr lang="en-US" dirty="0" smtClean="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67" y="1365983"/>
            <a:ext cx="7289806" cy="497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647200"/>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4"/>
          <p:cNvSpPr>
            <a:spLocks noGrp="1"/>
          </p:cNvSpPr>
          <p:nvPr>
            <p:ph type="title"/>
          </p:nvPr>
        </p:nvSpPr>
        <p:spPr/>
        <p:txBody>
          <a:bodyPr/>
          <a:lstStyle/>
          <a:p>
            <a:pPr eaLnBrk="1" hangingPunct="1"/>
            <a:r>
              <a:rPr lang="en-US" dirty="0" smtClean="0">
                <a:cs typeface="Helvetica" charset="0"/>
              </a:rPr>
              <a:t>Use Case: TOTAL</a:t>
            </a:r>
            <a:r>
              <a:rPr lang="en-US" dirty="0" smtClean="0"/>
              <a:t> </a:t>
            </a:r>
          </a:p>
        </p:txBody>
      </p:sp>
      <p:sp>
        <p:nvSpPr>
          <p:cNvPr id="76803" name="Rectangle 64"/>
          <p:cNvSpPr>
            <a:spLocks noChangeArrowheads="1"/>
          </p:cNvSpPr>
          <p:nvPr/>
        </p:nvSpPr>
        <p:spPr bwMode="auto">
          <a:xfrm>
            <a:off x="320675" y="1373188"/>
            <a:ext cx="4664075" cy="4616450"/>
          </a:xfrm>
          <a:prstGeom prst="rect">
            <a:avLst/>
          </a:prstGeom>
          <a:noFill/>
          <a:ln w="9525">
            <a:noFill/>
            <a:miter lim="800000"/>
            <a:headEnd/>
            <a:tailEnd/>
          </a:ln>
        </p:spPr>
        <p:txBody>
          <a:bodyPr/>
          <a:lstStyle/>
          <a:p>
            <a:pPr>
              <a:spcAft>
                <a:spcPts val="1200"/>
              </a:spcAft>
            </a:pPr>
            <a:r>
              <a:rPr lang="en-US" sz="1800" dirty="0">
                <a:latin typeface="Helvetica" charset="0"/>
                <a:cs typeface="Helvetica" charset="0"/>
              </a:rPr>
              <a:t>DDN was Chosen Because : </a:t>
            </a:r>
          </a:p>
          <a:p>
            <a:pPr>
              <a:spcAft>
                <a:spcPts val="600"/>
              </a:spcAft>
              <a:buFont typeface="Arial" charset="0"/>
              <a:buChar char="•"/>
            </a:pPr>
            <a:r>
              <a:rPr lang="en-US" sz="1600" b="0" dirty="0">
                <a:solidFill>
                  <a:srgbClr val="000000"/>
                </a:solidFill>
                <a:latin typeface="Helvetica" charset="0"/>
                <a:cs typeface="Helvetica" charset="0"/>
              </a:rPr>
              <a:t>ExaScaler provides high performance concurrent client access which allowed all clients to access and read the same set of source files.</a:t>
            </a:r>
          </a:p>
          <a:p>
            <a:pPr marL="298450" lvl="1" indent="-287338">
              <a:lnSpc>
                <a:spcPct val="90000"/>
              </a:lnSpc>
              <a:spcAft>
                <a:spcPts val="600"/>
              </a:spcAft>
              <a:buFont typeface="Arial"/>
              <a:buChar char="•"/>
            </a:pPr>
            <a:r>
              <a:rPr lang="en-US" sz="1400" b="0" dirty="0">
                <a:solidFill>
                  <a:srgbClr val="000000"/>
                </a:solidFill>
                <a:latin typeface="Helvetica" charset="0"/>
                <a:cs typeface="Helvetica" charset="0"/>
              </a:rPr>
              <a:t>Up to 250GB/s file Storage throughput </a:t>
            </a:r>
          </a:p>
          <a:p>
            <a:pPr marL="298450" lvl="1" indent="-287338">
              <a:lnSpc>
                <a:spcPct val="90000"/>
              </a:lnSpc>
              <a:spcAft>
                <a:spcPts val="600"/>
              </a:spcAft>
              <a:buFont typeface="Arial"/>
              <a:buChar char="•"/>
            </a:pPr>
            <a:r>
              <a:rPr lang="en-US" sz="1400" b="0" dirty="0">
                <a:solidFill>
                  <a:srgbClr val="000000"/>
                </a:solidFill>
                <a:latin typeface="Helvetica" charset="0"/>
                <a:cs typeface="Helvetica" charset="0"/>
              </a:rPr>
              <a:t>Writes natively to IB</a:t>
            </a:r>
          </a:p>
          <a:p>
            <a:pPr marL="298450" lvl="1" indent="-287338">
              <a:lnSpc>
                <a:spcPct val="90000"/>
              </a:lnSpc>
              <a:spcAft>
                <a:spcPts val="1200"/>
              </a:spcAft>
              <a:buFont typeface="Arial"/>
              <a:buChar char="•"/>
            </a:pPr>
            <a:r>
              <a:rPr lang="en-US" sz="1400" b="0" dirty="0">
                <a:solidFill>
                  <a:srgbClr val="000000"/>
                </a:solidFill>
                <a:latin typeface="Helvetica" charset="0"/>
                <a:cs typeface="Helvetica" charset="0"/>
              </a:rPr>
              <a:t>RDMA </a:t>
            </a:r>
            <a:r>
              <a:rPr lang="en-US" sz="1400" b="0" dirty="0" smtClean="0">
                <a:solidFill>
                  <a:srgbClr val="000000"/>
                </a:solidFill>
                <a:latin typeface="Helvetica" charset="0"/>
                <a:cs typeface="Helvetica" charset="0"/>
              </a:rPr>
              <a:t>capable</a:t>
            </a:r>
          </a:p>
          <a:p>
            <a:pPr marL="298450" lvl="1" indent="-287338">
              <a:lnSpc>
                <a:spcPct val="90000"/>
              </a:lnSpc>
              <a:spcAft>
                <a:spcPts val="1200"/>
              </a:spcAft>
              <a:buFont typeface="Arial"/>
              <a:buChar char="•"/>
            </a:pPr>
            <a:endParaRPr lang="en-US" sz="1400" b="0" dirty="0">
              <a:solidFill>
                <a:srgbClr val="000000"/>
              </a:solidFill>
              <a:latin typeface="Helvetica" charset="0"/>
              <a:cs typeface="Helvetica" charset="0"/>
            </a:endParaRPr>
          </a:p>
          <a:p>
            <a:pPr>
              <a:spcAft>
                <a:spcPts val="600"/>
              </a:spcAft>
              <a:buFont typeface="Arial" charset="0"/>
              <a:buChar char="•"/>
            </a:pPr>
            <a:r>
              <a:rPr lang="en-US" sz="1600" b="0" dirty="0">
                <a:solidFill>
                  <a:srgbClr val="000000"/>
                </a:solidFill>
                <a:cs typeface="Helvetica" charset="0"/>
              </a:rPr>
              <a:t>ExaScaler </a:t>
            </a:r>
            <a:r>
              <a:rPr lang="en-US" sz="1600" b="0" dirty="0">
                <a:solidFill>
                  <a:srgbClr val="000000"/>
                </a:solidFill>
                <a:latin typeface="Helvetica" charset="0"/>
                <a:cs typeface="Helvetica" charset="0"/>
              </a:rPr>
              <a:t>scalability allows for TOTAL’s future capacity planning</a:t>
            </a:r>
            <a:r>
              <a:rPr lang="en-US" sz="1600" b="0" dirty="0">
                <a:latin typeface="Helvetica" charset="0"/>
                <a:cs typeface="Helvetica" charset="0"/>
              </a:rPr>
              <a:t> </a:t>
            </a:r>
          </a:p>
          <a:p>
            <a:pPr marL="296863" lvl="1" indent="-285750">
              <a:lnSpc>
                <a:spcPct val="90000"/>
              </a:lnSpc>
              <a:spcAft>
                <a:spcPts val="1200"/>
              </a:spcAft>
              <a:buFont typeface="Arial"/>
              <a:buChar char="•"/>
            </a:pPr>
            <a:r>
              <a:rPr lang="en-US" sz="1400" b="0" dirty="0">
                <a:solidFill>
                  <a:srgbClr val="000000"/>
                </a:solidFill>
                <a:latin typeface="Helvetica" charset="0"/>
                <a:cs typeface="Helvetica" charset="0"/>
              </a:rPr>
              <a:t>Highly scalable, highly-efficient storage system</a:t>
            </a:r>
          </a:p>
          <a:p>
            <a:pPr marL="296863" lvl="1" indent="-285750">
              <a:spcAft>
                <a:spcPts val="600"/>
              </a:spcAft>
              <a:buFont typeface="Arial"/>
              <a:buChar char="•"/>
            </a:pPr>
            <a:r>
              <a:rPr lang="en-US" sz="1600" b="0" dirty="0">
                <a:solidFill>
                  <a:srgbClr val="000000"/>
                </a:solidFill>
                <a:cs typeface="Helvetica" charset="0"/>
              </a:rPr>
              <a:t>ExaScaler </a:t>
            </a:r>
            <a:r>
              <a:rPr lang="en-US" sz="1600" b="0" dirty="0">
                <a:solidFill>
                  <a:srgbClr val="000000"/>
                </a:solidFill>
                <a:latin typeface="Helvetica" charset="0"/>
                <a:cs typeface="Helvetica" charset="0"/>
              </a:rPr>
              <a:t>leverages commodity technology</a:t>
            </a:r>
          </a:p>
          <a:p>
            <a:pPr marL="296863" lvl="1" indent="-285750">
              <a:lnSpc>
                <a:spcPct val="90000"/>
              </a:lnSpc>
              <a:spcAft>
                <a:spcPts val="600"/>
              </a:spcAft>
              <a:buFont typeface="Arial"/>
              <a:buChar char="•"/>
            </a:pPr>
            <a:r>
              <a:rPr lang="en-US" sz="1400" b="0" dirty="0">
                <a:solidFill>
                  <a:srgbClr val="000000"/>
                </a:solidFill>
                <a:latin typeface="Helvetica" charset="0"/>
                <a:cs typeface="Helvetica" charset="0"/>
              </a:rPr>
              <a:t>DDN’s parallel architecture enables leading </a:t>
            </a:r>
            <a:r>
              <a:rPr lang="en-US" sz="1400" b="0" dirty="0" err="1">
                <a:solidFill>
                  <a:srgbClr val="000000"/>
                </a:solidFill>
                <a:latin typeface="Helvetica" charset="0"/>
                <a:cs typeface="Helvetica" charset="0"/>
              </a:rPr>
              <a:t>lustre</a:t>
            </a:r>
            <a:r>
              <a:rPr lang="en-US" sz="1400" b="0" dirty="0">
                <a:solidFill>
                  <a:srgbClr val="000000"/>
                </a:solidFill>
                <a:latin typeface="Helvetica" charset="0"/>
                <a:cs typeface="Helvetica" charset="0"/>
              </a:rPr>
              <a:t> </a:t>
            </a:r>
            <a:r>
              <a:rPr lang="en-US" sz="1400" b="0" dirty="0" smtClean="0">
                <a:solidFill>
                  <a:srgbClr val="000000"/>
                </a:solidFill>
                <a:latin typeface="Helvetica" charset="0"/>
                <a:cs typeface="Helvetica" charset="0"/>
              </a:rPr>
              <a:t>performance</a:t>
            </a:r>
            <a:endParaRPr lang="en-US" sz="1400" b="0" dirty="0">
              <a:solidFill>
                <a:srgbClr val="000000"/>
              </a:solidFill>
              <a:latin typeface="Helvetica" charset="0"/>
              <a:cs typeface="Helvetica" charset="0"/>
            </a:endParaRPr>
          </a:p>
        </p:txBody>
      </p:sp>
      <p:pic>
        <p:nvPicPr>
          <p:cNvPr id="76804" name="Picture 4"/>
          <p:cNvPicPr>
            <a:picLocks noChangeAspect="1"/>
          </p:cNvPicPr>
          <p:nvPr/>
        </p:nvPicPr>
        <p:blipFill>
          <a:blip r:embed="rId3" cstate="print"/>
          <a:srcRect/>
          <a:stretch>
            <a:fillRect/>
          </a:stretch>
        </p:blipFill>
        <p:spPr bwMode="auto">
          <a:xfrm>
            <a:off x="5137150" y="1435100"/>
            <a:ext cx="3833813" cy="2173288"/>
          </a:xfrm>
          <a:prstGeom prst="rect">
            <a:avLst/>
          </a:prstGeom>
          <a:noFill/>
          <a:ln w="9525">
            <a:noFill/>
            <a:miter lim="800000"/>
            <a:headEnd/>
            <a:tailEnd/>
          </a:ln>
        </p:spPr>
      </p:pic>
      <p:pic>
        <p:nvPicPr>
          <p:cNvPr id="76805" name="Picture 7"/>
          <p:cNvPicPr>
            <a:picLocks noChangeAspect="1"/>
          </p:cNvPicPr>
          <p:nvPr/>
        </p:nvPicPr>
        <p:blipFill>
          <a:blip r:embed="rId4" cstate="print"/>
          <a:srcRect/>
          <a:stretch>
            <a:fillRect/>
          </a:stretch>
        </p:blipFill>
        <p:spPr bwMode="auto">
          <a:xfrm>
            <a:off x="5138738" y="3768725"/>
            <a:ext cx="3838575" cy="2160588"/>
          </a:xfrm>
          <a:prstGeom prst="rect">
            <a:avLst/>
          </a:prstGeom>
          <a:noFill/>
          <a:ln w="9525">
            <a:noFill/>
            <a:miter lim="800000"/>
            <a:headEnd/>
            <a:tailEnd/>
          </a:ln>
        </p:spPr>
      </p:pic>
    </p:spTree>
    <p:extLst>
      <p:ext uri="{BB962C8B-B14F-4D97-AF65-F5344CB8AC3E}">
        <p14:creationId xmlns:p14="http://schemas.microsoft.com/office/powerpoint/2010/main" val="1811967212"/>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dirty="0" smtClean="0"/>
              <a:t>Markets ExaScaler plays in</a:t>
            </a:r>
          </a:p>
        </p:txBody>
      </p:sp>
      <p:graphicFrame>
        <p:nvGraphicFramePr>
          <p:cNvPr id="4" name="Diagram 3"/>
          <p:cNvGraphicFramePr/>
          <p:nvPr/>
        </p:nvGraphicFramePr>
        <p:xfrm>
          <a:off x="194329" y="1337928"/>
          <a:ext cx="8872146"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560619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cs typeface="Arial"/>
              </a:rPr>
              <a:t>Storage Fusion </a:t>
            </a:r>
            <a:r>
              <a:rPr lang="en-US" dirty="0" smtClean="0">
                <a:cs typeface="Arial"/>
              </a:rPr>
              <a:t>Architecture™</a:t>
            </a:r>
            <a:r>
              <a:rPr lang="en-US" dirty="0">
                <a:cs typeface="Arial"/>
              </a:rPr>
              <a:t/>
            </a:r>
            <a:br>
              <a:rPr lang="en-US" dirty="0">
                <a:cs typeface="Arial"/>
              </a:rPr>
            </a:br>
            <a:r>
              <a:rPr lang="en-US" b="0" i="1" dirty="0" smtClean="0">
                <a:cs typeface="Arial"/>
              </a:rPr>
              <a:t>SFA1</a:t>
            </a:r>
            <a:r>
              <a:rPr lang="en-US" altLang="ja-JP" b="0" i="1" dirty="0" smtClean="0">
                <a:cs typeface="Arial"/>
              </a:rPr>
              <a:t>X</a:t>
            </a:r>
            <a:r>
              <a:rPr lang="en-US" b="0" i="1" dirty="0" smtClean="0">
                <a:cs typeface="Arial"/>
              </a:rPr>
              <a:t>K-X</a:t>
            </a:r>
            <a:r>
              <a:rPr lang="en-US" b="0" i="1" dirty="0" smtClean="0">
                <a:cs typeface="Arial"/>
              </a:rPr>
              <a:t>™ </a:t>
            </a:r>
            <a:endParaRPr lang="en-US" b="0" i="1" dirty="0"/>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bwMode="auto">
          <a:xfrm>
            <a:off x="457200" y="5638800"/>
            <a:ext cx="8416925" cy="914400"/>
          </a:xfrm>
          <a:prstGeom prst="rect">
            <a:avLst/>
          </a:prstGeom>
          <a:gradFill flip="none" rotWithShape="1">
            <a:gsLst>
              <a:gs pos="83000">
                <a:schemeClr val="accent5"/>
              </a:gs>
              <a:gs pos="0">
                <a:schemeClr val="accent5">
                  <a:lumMod val="50000"/>
                </a:schemeClr>
              </a:gs>
              <a:gs pos="100000">
                <a:schemeClr val="bg1"/>
              </a:gs>
            </a:gsLst>
            <a:lin ang="0" scaled="1"/>
            <a:tileRect/>
          </a:gradFill>
          <a:ln w="9525" cap="flat" cmpd="sng" algn="ctr">
            <a:noFill/>
            <a:prstDash val="solid"/>
            <a:round/>
            <a:headEnd type="none" w="med" len="med"/>
            <a:tailEnd type="none" w="med" len="med"/>
          </a:ln>
          <a:effectLst/>
        </p:spPr>
        <p:txBody>
          <a:bodyPr/>
          <a:lstStyle/>
          <a:p>
            <a:pPr defTabSz="914400" eaLnBrk="0" hangingPunct="0">
              <a:defRPr/>
            </a:pPr>
            <a:endParaRPr lang="en-US">
              <a:latin typeface="Arial" charset="0"/>
              <a:ea typeface="ＭＳ Ｐゴシック" charset="-128"/>
            </a:endParaRPr>
          </a:p>
        </p:txBody>
      </p:sp>
      <p:sp>
        <p:nvSpPr>
          <p:cNvPr id="2" name="Title 1"/>
          <p:cNvSpPr>
            <a:spLocks noGrp="1"/>
          </p:cNvSpPr>
          <p:nvPr>
            <p:ph type="title"/>
          </p:nvPr>
        </p:nvSpPr>
        <p:spPr/>
        <p:txBody>
          <a:bodyPr/>
          <a:lstStyle/>
          <a:p>
            <a:r>
              <a:rPr lang="en-US" dirty="0" smtClean="0"/>
              <a:t>Supercharged Building Block</a:t>
            </a:r>
            <a:endParaRPr lang="en-US" dirty="0"/>
          </a:p>
        </p:txBody>
      </p:sp>
      <p:sp>
        <p:nvSpPr>
          <p:cNvPr id="3" name="Content Placeholder 2"/>
          <p:cNvSpPr>
            <a:spLocks noGrp="1"/>
          </p:cNvSpPr>
          <p:nvPr>
            <p:ph idx="1"/>
          </p:nvPr>
        </p:nvSpPr>
        <p:spPr>
          <a:xfrm>
            <a:off x="0" y="1219200"/>
            <a:ext cx="9144000" cy="609600"/>
          </a:xfrm>
        </p:spPr>
        <p:txBody>
          <a:bodyPr/>
          <a:lstStyle/>
          <a:p>
            <a:pPr>
              <a:buNone/>
            </a:pPr>
            <a:r>
              <a:rPr lang="en-US" dirty="0" smtClean="0"/>
              <a:t>ExaScaler is built with Open Source </a:t>
            </a:r>
            <a:r>
              <a:rPr lang="en-US" dirty="0" err="1" smtClean="0"/>
              <a:t>Lustre</a:t>
            </a:r>
            <a:r>
              <a:rPr lang="en-US" baseline="30000" dirty="0" err="1" smtClean="0"/>
              <a:t>tm</a:t>
            </a:r>
            <a:r>
              <a:rPr lang="en-US" baseline="30000" dirty="0" smtClean="0"/>
              <a:t> </a:t>
            </a:r>
            <a:r>
              <a:rPr lang="en-US" dirty="0" smtClean="0"/>
              <a:t>Technology</a:t>
            </a:r>
          </a:p>
          <a:p>
            <a:endParaRPr lang="en-US" dirty="0"/>
          </a:p>
        </p:txBody>
      </p:sp>
      <p:pic>
        <p:nvPicPr>
          <p:cNvPr id="1028" name="Picture 4"/>
          <p:cNvPicPr>
            <a:picLocks noChangeAspect="1" noChangeArrowheads="1"/>
          </p:cNvPicPr>
          <p:nvPr/>
        </p:nvPicPr>
        <p:blipFill>
          <a:blip r:embed="rId2" cstate="print"/>
          <a:srcRect/>
          <a:stretch>
            <a:fillRect/>
          </a:stretch>
        </p:blipFill>
        <p:spPr bwMode="auto">
          <a:xfrm>
            <a:off x="609600" y="4724400"/>
            <a:ext cx="1138918" cy="596069"/>
          </a:xfrm>
          <a:prstGeom prst="rect">
            <a:avLst/>
          </a:prstGeom>
          <a:noFill/>
          <a:ln w="9525">
            <a:noFill/>
            <a:miter lim="800000"/>
            <a:headEnd/>
            <a:tailEnd/>
          </a:ln>
        </p:spPr>
      </p:pic>
      <p:sp>
        <p:nvSpPr>
          <p:cNvPr id="12" name="TextBox 11"/>
          <p:cNvSpPr txBox="1"/>
          <p:nvPr/>
        </p:nvSpPr>
        <p:spPr>
          <a:xfrm>
            <a:off x="228600" y="1524000"/>
            <a:ext cx="4343400" cy="2215991"/>
          </a:xfrm>
          <a:prstGeom prst="rect">
            <a:avLst/>
          </a:prstGeom>
          <a:noFill/>
        </p:spPr>
        <p:txBody>
          <a:bodyPr wrap="square" rtlCol="0">
            <a:spAutoFit/>
          </a:bodyPr>
          <a:lstStyle/>
          <a:p>
            <a:r>
              <a:rPr lang="en-US" sz="13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100+</a:t>
            </a:r>
            <a:endParaRPr lang="en-US" sz="13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16" name="Rectangle 15"/>
          <p:cNvSpPr>
            <a:spLocks noChangeArrowheads="1"/>
          </p:cNvSpPr>
          <p:nvPr/>
        </p:nvSpPr>
        <p:spPr bwMode="auto">
          <a:xfrm>
            <a:off x="111125" y="3505200"/>
            <a:ext cx="4003675" cy="1200329"/>
          </a:xfrm>
          <a:prstGeom prst="rect">
            <a:avLst/>
          </a:prstGeom>
          <a:noFill/>
          <a:ln w="9525">
            <a:noFill/>
            <a:miter lim="800000"/>
            <a:headEnd/>
            <a:tailEnd/>
          </a:ln>
          <a:effectLst>
            <a:outerShdw dist="38100" dir="2700000" rotWithShape="0">
              <a:srgbClr val="7F7F7F">
                <a:alpha val="42999"/>
              </a:srgbClr>
            </a:outerShdw>
          </a:effectLst>
        </p:spPr>
        <p:txBody>
          <a:bodyPr wrap="square">
            <a:spAutoFit/>
          </a:bodyPr>
          <a:lstStyle/>
          <a:p>
            <a:pPr algn="ctr">
              <a:defRPr/>
            </a:pPr>
            <a:r>
              <a:rPr lang="en-US" sz="2400" b="1" dirty="0" err="1" smtClean="0">
                <a:latin typeface="Helvetica Neue Light"/>
                <a:ea typeface="ＭＳ Ｐゴシック" charset="-128"/>
              </a:rPr>
              <a:t>Lustre</a:t>
            </a:r>
            <a:r>
              <a:rPr lang="en-US" sz="2400" b="1" dirty="0" smtClean="0">
                <a:latin typeface="Helvetica Neue Light"/>
                <a:ea typeface="ＭＳ Ｐゴシック" charset="-128"/>
              </a:rPr>
              <a:t> powers more than 100+ of the Top 500 Supercomputing sites</a:t>
            </a:r>
            <a:endParaRPr lang="en-US" sz="2400" b="1" dirty="0">
              <a:latin typeface="Helvetica Neue Light"/>
              <a:ea typeface="ＭＳ Ｐゴシック" charset="-128"/>
            </a:endParaRPr>
          </a:p>
        </p:txBody>
      </p:sp>
      <p:sp>
        <p:nvSpPr>
          <p:cNvPr id="19" name="TextBox 18"/>
          <p:cNvSpPr txBox="1"/>
          <p:nvPr/>
        </p:nvSpPr>
        <p:spPr>
          <a:xfrm>
            <a:off x="5334000" y="1524000"/>
            <a:ext cx="4343400" cy="2215991"/>
          </a:xfrm>
          <a:prstGeom prst="rect">
            <a:avLst/>
          </a:prstGeom>
          <a:noFill/>
        </p:spPr>
        <p:txBody>
          <a:bodyPr wrap="square" rtlCol="0">
            <a:spAutoFit/>
          </a:bodyPr>
          <a:lstStyle/>
          <a:p>
            <a:r>
              <a:rPr lang="en-US" sz="138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75%</a:t>
            </a:r>
            <a:endParaRPr lang="en-US" sz="138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20" name="Trapezoid 19"/>
          <p:cNvSpPr/>
          <p:nvPr/>
        </p:nvSpPr>
        <p:spPr bwMode="auto">
          <a:xfrm rot="5400000">
            <a:off x="3276599" y="3124201"/>
            <a:ext cx="3352799" cy="1066799"/>
          </a:xfrm>
          <a:prstGeom prst="trapezoid">
            <a:avLst>
              <a:gd name="adj" fmla="val 73075"/>
            </a:avLst>
          </a:prstGeom>
          <a:gradFill flip="none" rotWithShape="1">
            <a:gsLst>
              <a:gs pos="0">
                <a:schemeClr val="bg2">
                  <a:lumMod val="50000"/>
                </a:schemeClr>
              </a:gs>
              <a:gs pos="100000">
                <a:srgbClr val="FFFFFF"/>
              </a:gs>
            </a:gsLst>
            <a:lin ang="16200000" scaled="0"/>
            <a:tileRect/>
          </a:gradFill>
          <a:ln w="9525" cap="flat" cmpd="sng" algn="ctr">
            <a:noFill/>
            <a:prstDash val="solid"/>
            <a:round/>
            <a:headEnd type="none" w="med" len="med"/>
            <a:tailEnd type="none" w="med" len="med"/>
          </a:ln>
          <a:effectLst/>
        </p:spPr>
        <p:txBody>
          <a:bodyPr/>
          <a:lstStyle/>
          <a:p>
            <a:pPr defTabSz="914400" eaLnBrk="0" hangingPunct="0">
              <a:defRPr/>
            </a:pPr>
            <a:endParaRPr lang="en-US">
              <a:latin typeface="Arial" charset="0"/>
              <a:ea typeface="ＭＳ Ｐゴシック" charset="-128"/>
            </a:endParaRPr>
          </a:p>
        </p:txBody>
      </p:sp>
      <p:sp>
        <p:nvSpPr>
          <p:cNvPr id="21" name="Rectangle 20"/>
          <p:cNvSpPr>
            <a:spLocks noChangeArrowheads="1"/>
          </p:cNvSpPr>
          <p:nvPr/>
        </p:nvSpPr>
        <p:spPr bwMode="auto">
          <a:xfrm>
            <a:off x="5410200" y="3505200"/>
            <a:ext cx="3505199" cy="1384995"/>
          </a:xfrm>
          <a:prstGeom prst="rect">
            <a:avLst/>
          </a:prstGeom>
          <a:noFill/>
          <a:ln w="9525">
            <a:noFill/>
            <a:miter lim="800000"/>
            <a:headEnd/>
            <a:tailEnd/>
          </a:ln>
          <a:effectLst>
            <a:outerShdw dist="38100" dir="2700000" rotWithShape="0">
              <a:srgbClr val="7F7F7F">
                <a:alpha val="42999"/>
              </a:srgbClr>
            </a:outerShdw>
          </a:effectLst>
        </p:spPr>
        <p:txBody>
          <a:bodyPr wrap="square">
            <a:spAutoFit/>
          </a:bodyPr>
          <a:lstStyle/>
          <a:p>
            <a:pPr algn="ctr">
              <a:defRPr/>
            </a:pPr>
            <a:r>
              <a:rPr lang="en-US" sz="2800" b="1" dirty="0" smtClean="0">
                <a:latin typeface="Helvetica Neue Light"/>
                <a:ea typeface="ＭＳ Ｐゴシック" charset="-128"/>
              </a:rPr>
              <a:t>of these 100+ sites run DDN storage in the backend</a:t>
            </a:r>
            <a:endParaRPr lang="en-US" sz="2800" b="1" dirty="0">
              <a:latin typeface="Helvetica Neue Light"/>
              <a:ea typeface="ＭＳ Ｐゴシック" charset="-128"/>
            </a:endParaRPr>
          </a:p>
        </p:txBody>
      </p:sp>
      <p:sp>
        <p:nvSpPr>
          <p:cNvPr id="22" name="Content Placeholder 2"/>
          <p:cNvSpPr txBox="1">
            <a:spLocks/>
          </p:cNvSpPr>
          <p:nvPr/>
        </p:nvSpPr>
        <p:spPr bwMode="auto">
          <a:xfrm>
            <a:off x="568325" y="5562600"/>
            <a:ext cx="8229600" cy="1143000"/>
          </a:xfrm>
          <a:prstGeom prst="rect">
            <a:avLst/>
          </a:prstGeom>
          <a:noFill/>
          <a:ln>
            <a:noFill/>
            <a:headEnd/>
            <a:tailEnd/>
          </a:ln>
        </p:spPr>
        <p:style>
          <a:lnRef idx="3">
            <a:schemeClr val="lt1"/>
          </a:lnRef>
          <a:fillRef idx="1">
            <a:schemeClr val="accent5"/>
          </a:fillRef>
          <a:effectRef idx="1">
            <a:schemeClr val="accent5"/>
          </a:effectRef>
          <a:fontRef idx="minor">
            <a:schemeClr val="lt1"/>
          </a:fontRef>
        </p:style>
        <p:txBody>
          <a:bodyPr vert="horz" wrap="square" lIns="91440" tIns="45720" rIns="91440" bIns="45720" numCol="1" anchor="t" anchorCtr="0" compatLnSpc="1">
            <a:prstTxWarp prst="textNoShape">
              <a:avLst/>
            </a:prstTxWarp>
          </a:bodyPr>
          <a:lstStyle/>
          <a:p>
            <a:pPr lvl="0" eaLnBrk="0" hangingPunct="0">
              <a:spcBef>
                <a:spcPct val="20000"/>
              </a:spcBef>
              <a:buClr>
                <a:srgbClr val="660000"/>
              </a:buClr>
            </a:pPr>
            <a:r>
              <a:rPr lang="en-US" sz="3200" b="1" i="1" dirty="0" smtClean="0">
                <a:solidFill>
                  <a:schemeClr val="bg1"/>
                </a:solidFill>
                <a:effectLst>
                  <a:outerShdw blurRad="50800" dist="38100" dir="2700000" algn="tl" rotWithShape="0">
                    <a:srgbClr val="000000">
                      <a:alpha val="67000"/>
                    </a:srgbClr>
                  </a:outerShdw>
                </a:effectLst>
                <a:latin typeface="Helvetica" charset="0"/>
                <a:ea typeface="ＭＳ Ｐゴシック" charset="0"/>
              </a:rPr>
              <a:t>ExaScaler draws from the experience of the world’s Leading Lustre Deployments</a:t>
            </a:r>
            <a:endParaRPr kumimoji="0" lang="en-US" sz="3200" b="0" i="0" u="none" strike="noStrike" kern="0" cap="none" spc="0" normalizeH="0" baseline="0" noProof="0" dirty="0" smtClean="0">
              <a:ln>
                <a:noFill/>
              </a:ln>
              <a:solidFill>
                <a:srgbClr val="000000"/>
              </a:solidFill>
              <a:effectLst>
                <a:outerShdw blurRad="50800" dist="38100" dir="2700000" algn="tl" rotWithShape="0">
                  <a:srgbClr val="000000">
                    <a:alpha val="67000"/>
                  </a:srgbClr>
                </a:outerShdw>
              </a:effectLst>
              <a:uLnTx/>
              <a:uFillTx/>
            </a:endParaRPr>
          </a:p>
          <a:p>
            <a:pPr marL="342900" marR="0" lvl="0" indent="-342900" algn="l" defTabSz="914400" rtl="0" eaLnBrk="0" fontAlgn="base" latinLnBrk="0" hangingPunct="0">
              <a:lnSpc>
                <a:spcPct val="100000"/>
              </a:lnSpc>
              <a:spcBef>
                <a:spcPct val="20000"/>
              </a:spcBef>
              <a:spcAft>
                <a:spcPct val="0"/>
              </a:spcAft>
              <a:buClr>
                <a:srgbClr val="660000"/>
              </a:buClr>
              <a:buSzTx/>
              <a:buFont typeface="Times" charset="0"/>
              <a:buChar char="•"/>
              <a:tabLst/>
              <a:defRPr/>
            </a:pPr>
            <a:endParaRPr kumimoji="0" lang="en-US" sz="2400" b="0" i="0" u="none" strike="noStrike" kern="0" cap="none" spc="0" normalizeH="0" baseline="0" noProof="0" dirty="0">
              <a:ln>
                <a:noFill/>
              </a:ln>
              <a:solidFill>
                <a:srgbClr val="000000"/>
              </a:solidFill>
              <a:effectLst>
                <a:outerShdw blurRad="50800" dist="38100" dir="2700000" algn="tl" rotWithShape="0">
                  <a:srgbClr val="000000">
                    <a:alpha val="67000"/>
                  </a:srgbClr>
                </a:outerShdw>
              </a:effectLst>
              <a:uLnTx/>
              <a:uFillTx/>
              <a:latin typeface="+mn-lt"/>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2057400" y="4800600"/>
            <a:ext cx="1733550" cy="361784"/>
          </a:xfrm>
          <a:prstGeom prst="rect">
            <a:avLst/>
          </a:prstGeom>
          <a:noFill/>
          <a:ln w="9525">
            <a:noFill/>
            <a:miter lim="800000"/>
            <a:headEnd/>
            <a:tailEnd/>
          </a:ln>
        </p:spPr>
      </p:pic>
      <p:pic>
        <p:nvPicPr>
          <p:cNvPr id="17" name="Picture 2"/>
          <p:cNvPicPr>
            <a:picLocks noChangeAspect="1" noChangeArrowheads="1"/>
          </p:cNvPicPr>
          <p:nvPr/>
        </p:nvPicPr>
        <p:blipFill>
          <a:blip r:embed="rId3" cstate="print"/>
          <a:srcRect/>
          <a:stretch>
            <a:fillRect/>
          </a:stretch>
        </p:blipFill>
        <p:spPr bwMode="auto">
          <a:xfrm>
            <a:off x="7029450" y="4896016"/>
            <a:ext cx="1733550" cy="36178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105400" y="4953000"/>
            <a:ext cx="1752600" cy="321310"/>
          </a:xfrm>
          <a:prstGeom prst="rect">
            <a:avLst/>
          </a:prstGeom>
          <a:noFill/>
          <a:ln w="9525">
            <a:noFill/>
            <a:miter lim="800000"/>
            <a:headEnd/>
            <a:tailEnd/>
          </a:ln>
        </p:spPr>
      </p:pic>
    </p:spTree>
    <p:extLst>
      <p:ext uri="{BB962C8B-B14F-4D97-AF65-F5344CB8AC3E}">
        <p14:creationId xmlns:p14="http://schemas.microsoft.com/office/powerpoint/2010/main" val="24527151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6"/>
          <p:cNvGrpSpPr/>
          <p:nvPr/>
        </p:nvGrpSpPr>
        <p:grpSpPr>
          <a:xfrm flipH="1">
            <a:off x="4537432" y="3155950"/>
            <a:ext cx="1301750" cy="2432050"/>
            <a:chOff x="3152418" y="3505200"/>
            <a:chExt cx="1301750" cy="2432050"/>
          </a:xfrm>
        </p:grpSpPr>
        <p:sp>
          <p:nvSpPr>
            <p:cNvPr id="48" name="AutoShape 69"/>
            <p:cNvSpPr>
              <a:spLocks noChangeArrowheads="1"/>
            </p:cNvSpPr>
            <p:nvPr/>
          </p:nvSpPr>
          <p:spPr bwMode="auto">
            <a:xfrm>
              <a:off x="3152418" y="4502149"/>
              <a:ext cx="1301750" cy="385229"/>
            </a:xfrm>
            <a:prstGeom prst="leftArrow">
              <a:avLst>
                <a:gd name="adj1" fmla="val 54352"/>
                <a:gd name="adj2" fmla="val 51669"/>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defTabSz="914400">
                <a:defRPr/>
              </a:pPr>
              <a:endParaRPr lang="en-US" kern="0" dirty="0">
                <a:solidFill>
                  <a:sysClr val="windowText" lastClr="000000"/>
                </a:solidFill>
                <a:latin typeface="Arial"/>
              </a:endParaRPr>
            </a:p>
          </p:txBody>
        </p:sp>
        <p:sp>
          <p:nvSpPr>
            <p:cNvPr id="49" name="AutoShape 69"/>
            <p:cNvSpPr>
              <a:spLocks noChangeArrowheads="1"/>
            </p:cNvSpPr>
            <p:nvPr/>
          </p:nvSpPr>
          <p:spPr bwMode="auto">
            <a:xfrm>
              <a:off x="3152418" y="3505200"/>
              <a:ext cx="802044" cy="374650"/>
            </a:xfrm>
            <a:prstGeom prst="leftArrow">
              <a:avLst>
                <a:gd name="adj1" fmla="val 54352"/>
                <a:gd name="adj2" fmla="val 51669"/>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defTabSz="914400">
                <a:defRPr/>
              </a:pPr>
              <a:endParaRPr lang="en-US" kern="0" dirty="0">
                <a:solidFill>
                  <a:sysClr val="windowText" lastClr="000000"/>
                </a:solidFill>
                <a:latin typeface="Arial"/>
              </a:endParaRPr>
            </a:p>
          </p:txBody>
        </p:sp>
        <p:sp>
          <p:nvSpPr>
            <p:cNvPr id="50" name="AutoShape 69"/>
            <p:cNvSpPr>
              <a:spLocks noChangeArrowheads="1"/>
            </p:cNvSpPr>
            <p:nvPr/>
          </p:nvSpPr>
          <p:spPr bwMode="auto">
            <a:xfrm>
              <a:off x="3152418" y="5562600"/>
              <a:ext cx="802044" cy="374650"/>
            </a:xfrm>
            <a:prstGeom prst="leftArrow">
              <a:avLst>
                <a:gd name="adj1" fmla="val 54352"/>
                <a:gd name="adj2" fmla="val 51669"/>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defTabSz="914400">
                <a:defRPr/>
              </a:pPr>
              <a:endParaRPr lang="en-US" kern="0" dirty="0">
                <a:solidFill>
                  <a:sysClr val="windowText" lastClr="000000"/>
                </a:solidFill>
                <a:latin typeface="Arial"/>
              </a:endParaRPr>
            </a:p>
          </p:txBody>
        </p:sp>
      </p:grpSp>
      <p:sp>
        <p:nvSpPr>
          <p:cNvPr id="45" name="AutoShape 69"/>
          <p:cNvSpPr>
            <a:spLocks noChangeArrowheads="1"/>
          </p:cNvSpPr>
          <p:nvPr/>
        </p:nvSpPr>
        <p:spPr bwMode="auto">
          <a:xfrm>
            <a:off x="3153911" y="5459299"/>
            <a:ext cx="1301750" cy="385229"/>
          </a:xfrm>
          <a:prstGeom prst="leftArrow">
            <a:avLst>
              <a:gd name="adj1" fmla="val 54352"/>
              <a:gd name="adj2" fmla="val 51669"/>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defTabSz="914400">
              <a:defRPr/>
            </a:pPr>
            <a:endParaRPr lang="en-US" kern="0" dirty="0">
              <a:solidFill>
                <a:sysClr val="windowText" lastClr="000000"/>
              </a:solidFill>
              <a:latin typeface="Arial"/>
            </a:endParaRPr>
          </a:p>
        </p:txBody>
      </p:sp>
      <p:grpSp>
        <p:nvGrpSpPr>
          <p:cNvPr id="4" name="Group 35"/>
          <p:cNvGrpSpPr/>
          <p:nvPr/>
        </p:nvGrpSpPr>
        <p:grpSpPr>
          <a:xfrm>
            <a:off x="3152418" y="3380057"/>
            <a:ext cx="1303243" cy="1597638"/>
            <a:chOff x="3152418" y="3505200"/>
            <a:chExt cx="1303243" cy="1597638"/>
          </a:xfrm>
        </p:grpSpPr>
        <p:sp>
          <p:nvSpPr>
            <p:cNvPr id="40" name="AutoShape 69"/>
            <p:cNvSpPr>
              <a:spLocks noChangeArrowheads="1"/>
            </p:cNvSpPr>
            <p:nvPr/>
          </p:nvSpPr>
          <p:spPr bwMode="auto">
            <a:xfrm>
              <a:off x="3152418" y="3505200"/>
              <a:ext cx="802044" cy="374650"/>
            </a:xfrm>
            <a:prstGeom prst="leftArrow">
              <a:avLst>
                <a:gd name="adj1" fmla="val 54352"/>
                <a:gd name="adj2" fmla="val 51669"/>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defTabSz="914400">
                <a:defRPr/>
              </a:pPr>
              <a:endParaRPr lang="en-US" kern="0" dirty="0">
                <a:solidFill>
                  <a:sysClr val="windowText" lastClr="000000"/>
                </a:solidFill>
                <a:latin typeface="Arial"/>
              </a:endParaRPr>
            </a:p>
          </p:txBody>
        </p:sp>
        <p:sp>
          <p:nvSpPr>
            <p:cNvPr id="41" name="AutoShape 69"/>
            <p:cNvSpPr>
              <a:spLocks noChangeArrowheads="1"/>
            </p:cNvSpPr>
            <p:nvPr/>
          </p:nvSpPr>
          <p:spPr bwMode="auto">
            <a:xfrm>
              <a:off x="3153911" y="4717609"/>
              <a:ext cx="1301750" cy="385229"/>
            </a:xfrm>
            <a:prstGeom prst="leftArrow">
              <a:avLst>
                <a:gd name="adj1" fmla="val 54352"/>
                <a:gd name="adj2" fmla="val 51669"/>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defTabSz="914400">
                <a:defRPr/>
              </a:pPr>
              <a:endParaRPr lang="en-US" kern="0" dirty="0">
                <a:solidFill>
                  <a:sysClr val="windowText" lastClr="000000"/>
                </a:solidFill>
                <a:latin typeface="Arial"/>
              </a:endParaRPr>
            </a:p>
          </p:txBody>
        </p:sp>
      </p:grpSp>
      <p:pic>
        <p:nvPicPr>
          <p:cNvPr id="2" name="Picture 1" descr="icon_1_big.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03449" y="2815166"/>
            <a:ext cx="1176906" cy="1390889"/>
          </a:xfrm>
          <a:prstGeom prst="rect">
            <a:avLst/>
          </a:prstGeom>
        </p:spPr>
      </p:pic>
      <p:sp>
        <p:nvSpPr>
          <p:cNvPr id="19458" name="Title 1"/>
          <p:cNvSpPr>
            <a:spLocks noGrp="1"/>
          </p:cNvSpPr>
          <p:nvPr>
            <p:ph type="title"/>
          </p:nvPr>
        </p:nvSpPr>
        <p:spPr>
          <a:xfrm>
            <a:off x="304800" y="76200"/>
            <a:ext cx="8229600" cy="1143000"/>
          </a:xfrm>
        </p:spPr>
        <p:txBody>
          <a:bodyPr/>
          <a:lstStyle/>
          <a:p>
            <a:pPr eaLnBrk="1" hangingPunct="1"/>
            <a:r>
              <a:rPr lang="en-US" sz="4000" dirty="0" smtClean="0">
                <a:latin typeface="Arial" charset="0"/>
              </a:rPr>
              <a:t>ExaScaler-At a Glance</a:t>
            </a:r>
          </a:p>
        </p:txBody>
      </p:sp>
      <p:sp>
        <p:nvSpPr>
          <p:cNvPr id="121" name="Flowchart: Process 4"/>
          <p:cNvSpPr/>
          <p:nvPr/>
        </p:nvSpPr>
        <p:spPr bwMode="auto">
          <a:xfrm>
            <a:off x="2667000" y="1295400"/>
            <a:ext cx="3581400" cy="717550"/>
          </a:xfrm>
          <a:prstGeom prst="flowChartProcess">
            <a:avLst/>
          </a:prstGeom>
          <a:gradFill>
            <a:gsLst>
              <a:gs pos="0">
                <a:schemeClr val="tx1">
                  <a:lumMod val="85000"/>
                  <a:lumOff val="15000"/>
                </a:schemeClr>
              </a:gs>
              <a:gs pos="80000">
                <a:schemeClr val="tx1"/>
              </a:gs>
              <a:gs pos="100000">
                <a:schemeClr val="dk1">
                  <a:tint val="15000"/>
                  <a:satMod val="350000"/>
                </a:schemeClr>
              </a:gs>
            </a:gsLst>
            <a:lin ang="16200000" scaled="0"/>
          </a:gradFill>
          <a:ln>
            <a:headEnd type="none" w="med" len="med"/>
            <a:tailEnd type="none" w="med" len="me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algn="ctr" defTabSz="914400" eaLnBrk="0" hangingPunct="0">
              <a:defRPr/>
            </a:pPr>
            <a:r>
              <a:rPr lang="en-US" sz="1200" b="1" kern="0" dirty="0" smtClean="0">
                <a:solidFill>
                  <a:sysClr val="window" lastClr="FFFFFF"/>
                </a:solidFill>
                <a:latin typeface="Arial" charset="0"/>
                <a:ea typeface="ＭＳ Ｐゴシック" charset="-128"/>
                <a:cs typeface="ＭＳ Ｐゴシック" charset="-128"/>
              </a:rPr>
              <a:t>         1Gb </a:t>
            </a:r>
            <a:r>
              <a:rPr lang="en-US" sz="1200" b="1" kern="0" dirty="0">
                <a:solidFill>
                  <a:sysClr val="window" lastClr="FFFFFF"/>
                </a:solidFill>
                <a:latin typeface="Arial" charset="0"/>
                <a:ea typeface="ＭＳ Ｐゴシック" charset="-128"/>
                <a:cs typeface="ＭＳ Ｐゴシック" charset="-128"/>
              </a:rPr>
              <a:t>/ </a:t>
            </a:r>
            <a:r>
              <a:rPr lang="en-US" sz="1200" b="1" kern="0" dirty="0" smtClean="0">
                <a:solidFill>
                  <a:sysClr val="window" lastClr="FFFFFF"/>
                </a:solidFill>
                <a:latin typeface="Arial" charset="0"/>
                <a:ea typeface="ＭＳ Ｐゴシック" charset="-128"/>
                <a:cs typeface="ＭＳ Ｐゴシック" charset="-128"/>
              </a:rPr>
              <a:t>10Gb / </a:t>
            </a:r>
            <a:r>
              <a:rPr lang="en-US" sz="1200" b="1" kern="0" dirty="0" err="1" smtClean="0">
                <a:solidFill>
                  <a:sysClr val="window" lastClr="FFFFFF"/>
                </a:solidFill>
                <a:latin typeface="Arial" charset="0"/>
                <a:ea typeface="ＭＳ Ｐゴシック" charset="-128"/>
                <a:cs typeface="ＭＳ Ｐゴシック" charset="-128"/>
              </a:rPr>
              <a:t>InfiniBand</a:t>
            </a:r>
            <a:r>
              <a:rPr lang="en-US" sz="1200" b="1" kern="0" baseline="30000" dirty="0" err="1" smtClean="0">
                <a:solidFill>
                  <a:sysClr val="window" lastClr="FFFFFF"/>
                </a:solidFill>
                <a:latin typeface="Arial" charset="0"/>
                <a:ea typeface="ＭＳ Ｐゴシック" charset="-128"/>
                <a:cs typeface="ＭＳ Ｐゴシック" charset="-128"/>
              </a:rPr>
              <a:t>TM</a:t>
            </a:r>
            <a:r>
              <a:rPr lang="en-US" sz="1200" b="1" kern="0" baseline="30000" dirty="0" smtClean="0">
                <a:solidFill>
                  <a:sysClr val="window" lastClr="FFFFFF"/>
                </a:solidFill>
                <a:latin typeface="Arial" charset="0"/>
                <a:ea typeface="ＭＳ Ｐゴシック" charset="-128"/>
                <a:cs typeface="ＭＳ Ｐゴシック" charset="-128"/>
              </a:rPr>
              <a:t>	</a:t>
            </a:r>
            <a:endParaRPr lang="en-US" sz="1200" b="1" kern="0" dirty="0">
              <a:solidFill>
                <a:sysClr val="window" lastClr="FFFFFF"/>
              </a:solidFill>
              <a:latin typeface="Arial" charset="0"/>
              <a:ea typeface="ＭＳ Ｐゴシック" charset="-128"/>
              <a:cs typeface="ＭＳ Ｐゴシック" charset="-128"/>
            </a:endParaRPr>
          </a:p>
        </p:txBody>
      </p:sp>
      <p:sp>
        <p:nvSpPr>
          <p:cNvPr id="122" name="TextBox 121"/>
          <p:cNvSpPr txBox="1"/>
          <p:nvPr/>
        </p:nvSpPr>
        <p:spPr>
          <a:xfrm>
            <a:off x="2743200" y="1587500"/>
            <a:ext cx="3505200" cy="339725"/>
          </a:xfrm>
          <a:prstGeom prst="rect">
            <a:avLst/>
          </a:prstGeom>
          <a:gradFill flip="none" rotWithShape="1">
            <a:gsLst>
              <a:gs pos="0">
                <a:schemeClr val="dk1">
                  <a:shade val="51000"/>
                  <a:satMod val="130000"/>
                </a:schemeClr>
              </a:gs>
              <a:gs pos="54000">
                <a:schemeClr val="tx1">
                  <a:lumMod val="50000"/>
                  <a:lumOff val="50000"/>
                </a:schemeClr>
              </a:gs>
              <a:gs pos="100000">
                <a:schemeClr val="tx1"/>
              </a:gs>
            </a:gsLst>
            <a:path path="circle">
              <a:fillToRect l="100000" t="100000"/>
            </a:path>
            <a:tileRect r="-100000" b="-100000"/>
          </a:gradFill>
          <a:ln/>
        </p:spPr>
        <p:style>
          <a:lnRef idx="1">
            <a:schemeClr val="dk1"/>
          </a:lnRef>
          <a:fillRef idx="3">
            <a:schemeClr val="dk1"/>
          </a:fillRef>
          <a:effectRef idx="2">
            <a:schemeClr val="dk1"/>
          </a:effectRef>
          <a:fontRef idx="minor">
            <a:schemeClr val="lt1"/>
          </a:fontRef>
        </p:style>
        <p:txBody>
          <a:bodyPr wrap="square">
            <a:spAutoFit/>
          </a:bodyPr>
          <a:lstStyle/>
          <a:p>
            <a:pPr algn="ctr" defTabSz="914400">
              <a:defRPr/>
            </a:pPr>
            <a:r>
              <a:rPr lang="en-US" sz="1600" kern="0" dirty="0" smtClean="0">
                <a:solidFill>
                  <a:sysClr val="window" lastClr="FFFFFF"/>
                </a:solidFill>
                <a:latin typeface="Arial"/>
              </a:rPr>
              <a:t>10s to 1000s of Linux HPC Clients</a:t>
            </a:r>
            <a:endParaRPr lang="en-US" sz="1600" kern="0" dirty="0">
              <a:solidFill>
                <a:sysClr val="window" lastClr="FFFFFF"/>
              </a:solidFill>
              <a:latin typeface="Arial"/>
            </a:endParaRPr>
          </a:p>
        </p:txBody>
      </p:sp>
      <p:sp>
        <p:nvSpPr>
          <p:cNvPr id="160" name="TextBox 159"/>
          <p:cNvSpPr txBox="1"/>
          <p:nvPr/>
        </p:nvSpPr>
        <p:spPr>
          <a:xfrm>
            <a:off x="6989660" y="4149354"/>
            <a:ext cx="1832077" cy="523875"/>
          </a:xfrm>
          <a:prstGeom prst="rect">
            <a:avLst/>
          </a:prstGeom>
          <a:gradFill>
            <a:gsLst>
              <a:gs pos="0">
                <a:schemeClr val="tx1"/>
              </a:gs>
              <a:gs pos="80000">
                <a:schemeClr val="tx1">
                  <a:lumMod val="75000"/>
                  <a:lumOff val="25000"/>
                </a:schemeClr>
              </a:gs>
              <a:gs pos="100000">
                <a:schemeClr val="dk1">
                  <a:shade val="94000"/>
                  <a:satMod val="135000"/>
                </a:schemeClr>
              </a:gs>
            </a:gsLst>
          </a:gra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square">
            <a:spAutoFit/>
          </a:bodyPr>
          <a:lstStyle/>
          <a:p>
            <a:pPr algn="ctr" defTabSz="914400">
              <a:defRPr/>
            </a:pPr>
            <a:r>
              <a:rPr lang="en-US" sz="1400" kern="0" dirty="0">
                <a:solidFill>
                  <a:srgbClr val="FFFFFF"/>
                </a:solidFill>
                <a:latin typeface="Arial"/>
              </a:rPr>
              <a:t>Multi-Tiered </a:t>
            </a:r>
          </a:p>
          <a:p>
            <a:pPr algn="ctr" defTabSz="914400">
              <a:defRPr/>
            </a:pPr>
            <a:r>
              <a:rPr lang="en-US" sz="1400" kern="0" dirty="0">
                <a:solidFill>
                  <a:srgbClr val="FFFFFF"/>
                </a:solidFill>
                <a:latin typeface="Arial"/>
              </a:rPr>
              <a:t>File System</a:t>
            </a:r>
          </a:p>
        </p:txBody>
      </p:sp>
      <p:pic>
        <p:nvPicPr>
          <p:cNvPr id="167" name="Picture 166" descr="NSOV.jpg"/>
          <p:cNvPicPr>
            <a:picLocks noChangeAspect="1"/>
          </p:cNvPicPr>
          <p:nvPr/>
        </p:nvPicPr>
        <p:blipFill rotWithShape="1">
          <a:blip r:embed="rId4" cstate="print">
            <a:extLst>
              <a:ext uri="{28A0092B-C50C-407E-A947-70E740481C1C}">
                <a14:useLocalDpi xmlns:a14="http://schemas.microsoft.com/office/drawing/2010/main"/>
              </a:ext>
            </a:extLst>
          </a:blip>
          <a:srcRect l="5533" t="1435" r="5533"/>
          <a:stretch/>
        </p:blipFill>
        <p:spPr>
          <a:xfrm>
            <a:off x="3670962" y="2698751"/>
            <a:ext cx="1106636" cy="3473658"/>
          </a:xfrm>
          <a:prstGeom prst="rect">
            <a:avLst/>
          </a:prstGeom>
        </p:spPr>
      </p:pic>
      <p:pic>
        <p:nvPicPr>
          <p:cNvPr id="76" name="Picture 75" descr="spur-gear-icon.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39182" y="3852621"/>
            <a:ext cx="1150478" cy="1150478"/>
          </a:xfrm>
          <a:prstGeom prst="rect">
            <a:avLst/>
          </a:prstGeom>
        </p:spPr>
      </p:pic>
      <p:sp>
        <p:nvSpPr>
          <p:cNvPr id="123" name="AutoShape 69"/>
          <p:cNvSpPr>
            <a:spLocks noChangeArrowheads="1"/>
          </p:cNvSpPr>
          <p:nvPr/>
        </p:nvSpPr>
        <p:spPr bwMode="auto">
          <a:xfrm rot="5400000">
            <a:off x="4222455" y="1986311"/>
            <a:ext cx="565151" cy="859729"/>
          </a:xfrm>
          <a:prstGeom prst="leftArrow">
            <a:avLst>
              <a:gd name="adj1" fmla="val 54352"/>
              <a:gd name="adj2" fmla="val 51669"/>
            </a:avLst>
          </a:prstGeom>
          <a:ln>
            <a:headEnd/>
            <a:tailEnd/>
          </a:ln>
        </p:spPr>
        <p:style>
          <a:lnRef idx="0">
            <a:schemeClr val="dk1"/>
          </a:lnRef>
          <a:fillRef idx="3">
            <a:schemeClr val="dk1"/>
          </a:fillRef>
          <a:effectRef idx="3">
            <a:schemeClr val="dk1"/>
          </a:effectRef>
          <a:fontRef idx="minor">
            <a:schemeClr val="lt1"/>
          </a:fontRef>
        </p:style>
        <p:txBody>
          <a:bodyPr wrap="none" anchor="ctr"/>
          <a:lstStyle/>
          <a:p>
            <a:pPr defTabSz="914400">
              <a:defRPr/>
            </a:pPr>
            <a:endParaRPr lang="en-US" kern="0" dirty="0">
              <a:solidFill>
                <a:sysClr val="windowText" lastClr="000000"/>
              </a:solidFill>
              <a:latin typeface="Arial"/>
            </a:endParaRPr>
          </a:p>
        </p:txBody>
      </p:sp>
      <p:sp>
        <p:nvSpPr>
          <p:cNvPr id="168" name="TextBox 167"/>
          <p:cNvSpPr txBox="1"/>
          <p:nvPr/>
        </p:nvSpPr>
        <p:spPr>
          <a:xfrm>
            <a:off x="5113458" y="2470150"/>
            <a:ext cx="3708279" cy="338138"/>
          </a:xfrm>
          <a:prstGeom prst="rect">
            <a:avLst/>
          </a:prstGeom>
          <a:gradFill>
            <a:gsLst>
              <a:gs pos="0">
                <a:srgbClr val="800000"/>
              </a:gs>
              <a:gs pos="80000">
                <a:srgbClr val="FF0000"/>
              </a:gs>
              <a:gs pos="100000">
                <a:srgbClr val="FF0000"/>
              </a:gs>
            </a:gsLst>
          </a:gradFill>
          <a:ln>
            <a:no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defTabSz="914400">
              <a:defRPr/>
            </a:pPr>
            <a:r>
              <a:rPr lang="en-US" sz="1600" b="1" kern="0" dirty="0">
                <a:solidFill>
                  <a:prstClr val="white"/>
                </a:solidFill>
                <a:latin typeface="Arial"/>
              </a:rPr>
              <a:t>Intelligently Manage </a:t>
            </a:r>
            <a:r>
              <a:rPr lang="en-US" sz="1600" b="1" kern="0" dirty="0" smtClean="0">
                <a:solidFill>
                  <a:prstClr val="white"/>
                </a:solidFill>
                <a:latin typeface="Arial"/>
              </a:rPr>
              <a:t>Infrastructure</a:t>
            </a:r>
            <a:endParaRPr lang="en-US" sz="1600" b="1" kern="0" dirty="0">
              <a:solidFill>
                <a:prstClr val="white"/>
              </a:solidFill>
              <a:latin typeface="Arial"/>
            </a:endParaRPr>
          </a:p>
        </p:txBody>
      </p:sp>
      <p:sp>
        <p:nvSpPr>
          <p:cNvPr id="169" name="TextBox 168"/>
          <p:cNvSpPr txBox="1"/>
          <p:nvPr/>
        </p:nvSpPr>
        <p:spPr>
          <a:xfrm>
            <a:off x="533400" y="2470150"/>
            <a:ext cx="3335713" cy="338554"/>
          </a:xfrm>
          <a:prstGeom prst="rect">
            <a:avLst/>
          </a:prstGeom>
          <a:gradFill>
            <a:gsLst>
              <a:gs pos="0">
                <a:srgbClr val="800000"/>
              </a:gs>
              <a:gs pos="80000">
                <a:srgbClr val="FF0000"/>
              </a:gs>
              <a:gs pos="100000">
                <a:srgbClr val="FF0000"/>
              </a:gs>
            </a:gsLst>
          </a:gradFill>
          <a:ln>
            <a:no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defTabSz="914400">
              <a:defRPr/>
            </a:pPr>
            <a:r>
              <a:rPr lang="en-US" sz="1600" b="1" kern="0" dirty="0">
                <a:solidFill>
                  <a:prstClr val="white"/>
                </a:solidFill>
                <a:latin typeface="Arial"/>
              </a:rPr>
              <a:t>Intelligently </a:t>
            </a:r>
            <a:r>
              <a:rPr lang="en-US" sz="1600" b="1" kern="0" dirty="0" smtClean="0">
                <a:solidFill>
                  <a:prstClr val="white"/>
                </a:solidFill>
                <a:latin typeface="Arial"/>
              </a:rPr>
              <a:t>Scale Applications</a:t>
            </a:r>
            <a:endParaRPr lang="en-US" sz="1600" b="1" kern="0" dirty="0">
              <a:solidFill>
                <a:prstClr val="white"/>
              </a:solidFill>
              <a:latin typeface="Arial"/>
            </a:endParaRPr>
          </a:p>
        </p:txBody>
      </p:sp>
      <p:sp>
        <p:nvSpPr>
          <p:cNvPr id="132" name="TextBox 131"/>
          <p:cNvSpPr txBox="1"/>
          <p:nvPr/>
        </p:nvSpPr>
        <p:spPr>
          <a:xfrm>
            <a:off x="7004645" y="3136703"/>
            <a:ext cx="1817094" cy="523220"/>
          </a:xfrm>
          <a:prstGeom prst="rect">
            <a:avLst/>
          </a:prstGeom>
          <a:gradFill>
            <a:gsLst>
              <a:gs pos="0">
                <a:schemeClr val="tx1"/>
              </a:gs>
              <a:gs pos="80000">
                <a:schemeClr val="tx1">
                  <a:lumMod val="75000"/>
                  <a:lumOff val="25000"/>
                </a:schemeClr>
              </a:gs>
              <a:gs pos="100000">
                <a:schemeClr val="dk1">
                  <a:shade val="94000"/>
                  <a:satMod val="135000"/>
                </a:schemeClr>
              </a:gs>
            </a:gsLst>
          </a:gra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square">
            <a:spAutoFit/>
          </a:bodyPr>
          <a:lstStyle/>
          <a:p>
            <a:pPr algn="ctr" defTabSz="914400">
              <a:defRPr/>
            </a:pPr>
            <a:r>
              <a:rPr lang="en-US" sz="1400" kern="0" dirty="0">
                <a:solidFill>
                  <a:srgbClr val="FFFFFF"/>
                </a:solidFill>
                <a:latin typeface="Arial"/>
              </a:rPr>
              <a:t>Non Disruptive </a:t>
            </a:r>
            <a:r>
              <a:rPr lang="en-US" sz="1400" kern="0" dirty="0" smtClean="0">
                <a:solidFill>
                  <a:srgbClr val="FFFFFF"/>
                </a:solidFill>
                <a:latin typeface="Arial"/>
              </a:rPr>
              <a:t>Scaling</a:t>
            </a:r>
            <a:endParaRPr lang="en-US" sz="1400" kern="0" dirty="0">
              <a:solidFill>
                <a:srgbClr val="FFFFFF"/>
              </a:solidFill>
              <a:latin typeface="Arial"/>
            </a:endParaRPr>
          </a:p>
        </p:txBody>
      </p:sp>
      <p:sp>
        <p:nvSpPr>
          <p:cNvPr id="37" name="TextBox 36"/>
          <p:cNvSpPr txBox="1"/>
          <p:nvPr/>
        </p:nvSpPr>
        <p:spPr>
          <a:xfrm>
            <a:off x="6980355" y="5197689"/>
            <a:ext cx="1817094" cy="523220"/>
          </a:xfrm>
          <a:prstGeom prst="rect">
            <a:avLst/>
          </a:prstGeom>
          <a:gradFill>
            <a:gsLst>
              <a:gs pos="0">
                <a:schemeClr val="tx1"/>
              </a:gs>
              <a:gs pos="80000">
                <a:schemeClr val="tx1">
                  <a:lumMod val="75000"/>
                  <a:lumOff val="25000"/>
                </a:schemeClr>
              </a:gs>
              <a:gs pos="100000">
                <a:schemeClr val="dk1">
                  <a:shade val="94000"/>
                  <a:satMod val="135000"/>
                </a:schemeClr>
              </a:gs>
            </a:gsLst>
          </a:gra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square">
            <a:spAutoFit/>
          </a:bodyPr>
          <a:lstStyle/>
          <a:p>
            <a:pPr algn="ctr" defTabSz="914400">
              <a:defRPr/>
            </a:pPr>
            <a:r>
              <a:rPr lang="en-US" sz="1400" kern="0" dirty="0" smtClean="0">
                <a:solidFill>
                  <a:srgbClr val="FFFFFF"/>
                </a:solidFill>
                <a:latin typeface="Arial"/>
              </a:rPr>
              <a:t>Integrated Backup and HSM Tools</a:t>
            </a:r>
            <a:endParaRPr lang="en-US" sz="1400" kern="0" dirty="0">
              <a:solidFill>
                <a:srgbClr val="FFFFFF"/>
              </a:solidFill>
              <a:latin typeface="Arial"/>
            </a:endParaRPr>
          </a:p>
        </p:txBody>
      </p:sp>
      <p:pic>
        <p:nvPicPr>
          <p:cNvPr id="38" name="Picture 37" descr="NSOV.jpg"/>
          <p:cNvPicPr>
            <a:picLocks noChangeAspect="1"/>
          </p:cNvPicPr>
          <p:nvPr/>
        </p:nvPicPr>
        <p:blipFill rotWithShape="1">
          <a:blip r:embed="rId4" cstate="print">
            <a:extLst>
              <a:ext uri="{28A0092B-C50C-407E-A947-70E740481C1C}">
                <a14:useLocalDpi xmlns:a14="http://schemas.microsoft.com/office/drawing/2010/main"/>
              </a:ext>
            </a:extLst>
          </a:blip>
          <a:srcRect l="5533" t="1435" r="5533"/>
          <a:stretch/>
        </p:blipFill>
        <p:spPr>
          <a:xfrm>
            <a:off x="4006822" y="2808288"/>
            <a:ext cx="1106636" cy="3473658"/>
          </a:xfrm>
          <a:prstGeom prst="rect">
            <a:avLst/>
          </a:prstGeom>
        </p:spPr>
      </p:pic>
      <p:pic>
        <p:nvPicPr>
          <p:cNvPr id="39" name="Picture 38" descr="NSOV.jpg"/>
          <p:cNvPicPr>
            <a:picLocks noChangeAspect="1"/>
          </p:cNvPicPr>
          <p:nvPr/>
        </p:nvPicPr>
        <p:blipFill rotWithShape="1">
          <a:blip r:embed="rId4" cstate="print">
            <a:extLst>
              <a:ext uri="{28A0092B-C50C-407E-A947-70E740481C1C}">
                <a14:useLocalDpi xmlns:a14="http://schemas.microsoft.com/office/drawing/2010/main"/>
              </a:ext>
            </a:extLst>
          </a:blip>
          <a:srcRect l="5533" t="1435" r="5533"/>
          <a:stretch/>
        </p:blipFill>
        <p:spPr>
          <a:xfrm>
            <a:off x="4334862" y="2960688"/>
            <a:ext cx="1106636" cy="3473658"/>
          </a:xfrm>
          <a:prstGeom prst="rect">
            <a:avLst/>
          </a:prstGeom>
        </p:spPr>
      </p:pic>
      <p:sp>
        <p:nvSpPr>
          <p:cNvPr id="34" name="TextBox 33"/>
          <p:cNvSpPr txBox="1"/>
          <p:nvPr/>
        </p:nvSpPr>
        <p:spPr>
          <a:xfrm>
            <a:off x="488040" y="6020490"/>
            <a:ext cx="8288338" cy="793815"/>
          </a:xfrm>
          <a:prstGeom prst="rect">
            <a:avLst/>
          </a:prstGeom>
          <a:gradFill>
            <a:gsLst>
              <a:gs pos="0">
                <a:srgbClr val="800000"/>
              </a:gs>
              <a:gs pos="80000">
                <a:srgbClr val="FF0000"/>
              </a:gs>
              <a:gs pos="100000">
                <a:srgbClr val="FF0000"/>
              </a:gs>
            </a:gsLst>
          </a:gradFill>
          <a:ln>
            <a:noFill/>
          </a:ln>
        </p:spPr>
        <p:style>
          <a:lnRef idx="1">
            <a:schemeClr val="accent2"/>
          </a:lnRef>
          <a:fillRef idx="3">
            <a:schemeClr val="accent2"/>
          </a:fillRef>
          <a:effectRef idx="2">
            <a:schemeClr val="accent2"/>
          </a:effectRef>
          <a:fontRef idx="minor">
            <a:schemeClr val="lt1"/>
          </a:fontRef>
        </p:style>
        <p:txBody>
          <a:bodyPr wrap="square" anchor="ctr">
            <a:noAutofit/>
          </a:bodyPr>
          <a:lstStyle/>
          <a:p>
            <a:pPr algn="ctr" defTabSz="914400">
              <a:defRPr/>
            </a:pPr>
            <a:r>
              <a:rPr lang="en-US" sz="1400" b="1" kern="0" dirty="0" smtClean="0">
                <a:solidFill>
                  <a:prstClr val="white"/>
                </a:solidFill>
                <a:latin typeface="Arial"/>
              </a:rPr>
              <a:t>Multi-Petabyte, Scalable Parallel Storage System</a:t>
            </a:r>
          </a:p>
          <a:p>
            <a:pPr algn="ctr"/>
            <a:r>
              <a:rPr lang="en-US" sz="1400" dirty="0">
                <a:solidFill>
                  <a:srgbClr val="FFFFFF"/>
                </a:solidFill>
              </a:rPr>
              <a:t>No-Compromise </a:t>
            </a:r>
            <a:r>
              <a:rPr lang="en-US" sz="1400" dirty="0" smtClean="0">
                <a:solidFill>
                  <a:srgbClr val="FFFFFF"/>
                </a:solidFill>
              </a:rPr>
              <a:t>Scale Out Performance </a:t>
            </a:r>
            <a:r>
              <a:rPr lang="en-US" sz="1400" dirty="0">
                <a:solidFill>
                  <a:srgbClr val="FFFFFF"/>
                </a:solidFill>
              </a:rPr>
              <a:t>&amp; Data Protection</a:t>
            </a:r>
          </a:p>
          <a:p>
            <a:pPr algn="ctr"/>
            <a:r>
              <a:rPr lang="en-US" sz="1400" dirty="0" smtClean="0">
                <a:solidFill>
                  <a:srgbClr val="FFFFFF"/>
                </a:solidFill>
              </a:rPr>
              <a:t>100s of GB/s of Performance, Linear Performance Scaling &amp; Leading Data </a:t>
            </a:r>
            <a:r>
              <a:rPr lang="en-US" sz="1400" dirty="0">
                <a:solidFill>
                  <a:srgbClr val="FFFFFF"/>
                </a:solidFill>
              </a:rPr>
              <a:t>Center </a:t>
            </a:r>
            <a:r>
              <a:rPr lang="en-US" sz="1400" dirty="0" smtClean="0">
                <a:solidFill>
                  <a:srgbClr val="FFFFFF"/>
                </a:solidFill>
              </a:rPr>
              <a:t>Efficiency</a:t>
            </a:r>
            <a:endParaRPr lang="en-US" sz="1400" dirty="0">
              <a:solidFill>
                <a:srgbClr val="FFFFFF"/>
              </a:solidFill>
            </a:endParaRPr>
          </a:p>
        </p:txBody>
      </p:sp>
      <p:sp>
        <p:nvSpPr>
          <p:cNvPr id="43" name="TextBox 42"/>
          <p:cNvSpPr txBox="1"/>
          <p:nvPr/>
        </p:nvSpPr>
        <p:spPr>
          <a:xfrm>
            <a:off x="536929" y="2960688"/>
            <a:ext cx="2161905" cy="1169551"/>
          </a:xfrm>
          <a:prstGeom prst="rect">
            <a:avLst/>
          </a:prstGeom>
          <a:gradFill>
            <a:gsLst>
              <a:gs pos="0">
                <a:schemeClr val="tx1"/>
              </a:gs>
              <a:gs pos="80000">
                <a:schemeClr val="tx1">
                  <a:lumMod val="75000"/>
                  <a:lumOff val="25000"/>
                </a:schemeClr>
              </a:gs>
              <a:gs pos="100000">
                <a:schemeClr val="dk1">
                  <a:shade val="94000"/>
                  <a:satMod val="135000"/>
                </a:schemeClr>
              </a:gs>
            </a:gsLst>
          </a:gra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square">
            <a:spAutoFit/>
          </a:bodyPr>
          <a:lstStyle/>
          <a:p>
            <a:pPr algn="ctr" defTabSz="914400">
              <a:defRPr/>
            </a:pPr>
            <a:r>
              <a:rPr lang="en-US" sz="1400" kern="0" dirty="0" smtClean="0">
                <a:solidFill>
                  <a:srgbClr val="FFFFFF"/>
                </a:solidFill>
                <a:latin typeface="Arial"/>
              </a:rPr>
              <a:t>Object-Based File System Enables Granular Read/Write Access And Massively Concurrent Access</a:t>
            </a:r>
            <a:endParaRPr lang="en-US" sz="1400" kern="0" dirty="0">
              <a:solidFill>
                <a:srgbClr val="FFFFFF"/>
              </a:solidFill>
              <a:latin typeface="Arial"/>
            </a:endParaRPr>
          </a:p>
        </p:txBody>
      </p:sp>
      <p:sp>
        <p:nvSpPr>
          <p:cNvPr id="44" name="TextBox 43"/>
          <p:cNvSpPr txBox="1"/>
          <p:nvPr/>
        </p:nvSpPr>
        <p:spPr>
          <a:xfrm>
            <a:off x="533400" y="4271299"/>
            <a:ext cx="2161905" cy="954107"/>
          </a:xfrm>
          <a:prstGeom prst="rect">
            <a:avLst/>
          </a:prstGeom>
          <a:gradFill>
            <a:gsLst>
              <a:gs pos="0">
                <a:schemeClr val="tx1"/>
              </a:gs>
              <a:gs pos="80000">
                <a:schemeClr val="tx1">
                  <a:lumMod val="75000"/>
                  <a:lumOff val="25000"/>
                </a:schemeClr>
              </a:gs>
              <a:gs pos="100000">
                <a:schemeClr val="dk1">
                  <a:shade val="94000"/>
                  <a:satMod val="135000"/>
                </a:schemeClr>
              </a:gs>
            </a:gsLst>
          </a:gra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square">
            <a:spAutoFit/>
          </a:bodyPr>
          <a:lstStyle/>
          <a:p>
            <a:pPr algn="ctr" defTabSz="914400">
              <a:defRPr/>
            </a:pPr>
            <a:r>
              <a:rPr lang="en-US" sz="1400" kern="0" dirty="0" smtClean="0">
                <a:solidFill>
                  <a:srgbClr val="FFFFFF"/>
                </a:solidFill>
                <a:latin typeface="Arial"/>
              </a:rPr>
              <a:t>Out-Of-Band Metadata Server Cluster Can Handle 10,000s of Operations Per Second</a:t>
            </a:r>
            <a:endParaRPr lang="en-US" sz="1400" kern="0" dirty="0">
              <a:solidFill>
                <a:srgbClr val="FFFFFF"/>
              </a:solidFill>
              <a:latin typeface="Arial"/>
            </a:endParaRPr>
          </a:p>
        </p:txBody>
      </p:sp>
      <p:sp>
        <p:nvSpPr>
          <p:cNvPr id="46" name="TextBox 45"/>
          <p:cNvSpPr txBox="1"/>
          <p:nvPr/>
        </p:nvSpPr>
        <p:spPr>
          <a:xfrm>
            <a:off x="536929" y="5379145"/>
            <a:ext cx="2161905" cy="523220"/>
          </a:xfrm>
          <a:prstGeom prst="rect">
            <a:avLst/>
          </a:prstGeom>
          <a:gradFill>
            <a:gsLst>
              <a:gs pos="0">
                <a:schemeClr val="tx1"/>
              </a:gs>
              <a:gs pos="80000">
                <a:schemeClr val="tx1">
                  <a:lumMod val="75000"/>
                  <a:lumOff val="25000"/>
                </a:schemeClr>
              </a:gs>
              <a:gs pos="100000">
                <a:schemeClr val="dk1">
                  <a:shade val="94000"/>
                  <a:satMod val="135000"/>
                </a:schemeClr>
              </a:gs>
            </a:gsLst>
          </a:gradFill>
          <a:ln/>
          <a:effectLst>
            <a:outerShdw blurRad="50800" dist="38100" dir="2700000" algn="tl" rotWithShape="0">
              <a:prstClr val="black">
                <a:alpha val="40000"/>
              </a:prstClr>
            </a:outerShdw>
          </a:effectLst>
        </p:spPr>
        <p:style>
          <a:lnRef idx="1">
            <a:schemeClr val="dk1"/>
          </a:lnRef>
          <a:fillRef idx="3">
            <a:schemeClr val="dk1"/>
          </a:fillRef>
          <a:effectRef idx="2">
            <a:schemeClr val="dk1"/>
          </a:effectRef>
          <a:fontRef idx="minor">
            <a:schemeClr val="lt1"/>
          </a:fontRef>
        </p:style>
        <p:txBody>
          <a:bodyPr wrap="square">
            <a:spAutoFit/>
          </a:bodyPr>
          <a:lstStyle/>
          <a:p>
            <a:pPr algn="ctr" defTabSz="914400">
              <a:defRPr/>
            </a:pPr>
            <a:r>
              <a:rPr lang="en-US" sz="1400" kern="0" dirty="0" smtClean="0">
                <a:solidFill>
                  <a:srgbClr val="FFFFFF"/>
                </a:solidFill>
                <a:latin typeface="Arial"/>
              </a:rPr>
              <a:t>Parallel Configuration Enables Simple Scaling</a:t>
            </a:r>
            <a:endParaRPr lang="en-US" sz="1400" kern="0" dirty="0">
              <a:solidFill>
                <a:srgbClr val="FFFFFF"/>
              </a:solidFill>
              <a:latin typeface="Arial"/>
            </a:endParaRPr>
          </a:p>
        </p:txBody>
      </p:sp>
      <p:pic>
        <p:nvPicPr>
          <p:cNvPr id="6" name="Picture 5" descr="safe-icon.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7959" y="4936411"/>
            <a:ext cx="1020568" cy="1020568"/>
          </a:xfrm>
          <a:prstGeom prst="rect">
            <a:avLst/>
          </a:prstGeom>
        </p:spPr>
      </p:pic>
      <p:pic>
        <p:nvPicPr>
          <p:cNvPr id="8" name="Picture 7" descr="GridIcon.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32082" y="3242852"/>
            <a:ext cx="609769" cy="609769"/>
          </a:xfrm>
          <a:prstGeom prst="rect">
            <a:avLst/>
          </a:prstGeom>
        </p:spPr>
      </p:pic>
    </p:spTree>
    <p:extLst>
      <p:ext uri="{BB962C8B-B14F-4D97-AF65-F5344CB8AC3E}">
        <p14:creationId xmlns:p14="http://schemas.microsoft.com/office/powerpoint/2010/main" val="3055166675"/>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FA12K Rack _5_846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781" y="1603822"/>
            <a:ext cx="2023676" cy="4099069"/>
          </a:xfrm>
          <a:prstGeom prst="rect">
            <a:avLst/>
          </a:prstGeom>
        </p:spPr>
      </p:pic>
      <p:pic>
        <p:nvPicPr>
          <p:cNvPr id="14" name="Picture 13" descr="SFA12K Rack _5_8460.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946621" y="1520372"/>
            <a:ext cx="1939579" cy="4351146"/>
          </a:xfrm>
          <a:prstGeom prst="rect">
            <a:avLst/>
          </a:prstGeom>
        </p:spPr>
      </p:pic>
      <p:pic>
        <p:nvPicPr>
          <p:cNvPr id="18" name="Picture 17" descr="SFA12K_8460.jpg"/>
          <p:cNvPicPr>
            <a:picLocks noChangeAspect="1"/>
          </p:cNvPicPr>
          <p:nvPr/>
        </p:nvPicPr>
        <p:blipFill>
          <a:blip r:embed="rId5" cstate="screen">
            <a:extLst>
              <a:ext uri="{BEBA8EAE-BF5A-486C-A8C5-ECC9F3942E4B}">
                <a14:imgProps xmlns:a14="http://schemas.microsoft.com/office/drawing/2010/main">
                  <a14:imgLayer r:embed="rId6">
                    <a14:imgEffect>
                      <a14:backgroundRemoval t="1009" b="100000" l="1100" r="98000"/>
                    </a14:imgEffect>
                  </a14:imgLayer>
                </a14:imgProps>
              </a:ext>
              <a:ext uri="{28A0092B-C50C-407E-A947-70E740481C1C}">
                <a14:useLocalDpi xmlns:a14="http://schemas.microsoft.com/office/drawing/2010/main"/>
              </a:ext>
            </a:extLst>
          </a:blip>
          <a:stretch>
            <a:fillRect/>
          </a:stretch>
        </p:blipFill>
        <p:spPr>
          <a:xfrm>
            <a:off x="2912611" y="1439254"/>
            <a:ext cx="2131224" cy="4648200"/>
          </a:xfrm>
          <a:prstGeom prst="rect">
            <a:avLst/>
          </a:prstGeom>
        </p:spPr>
      </p:pic>
      <p:pic>
        <p:nvPicPr>
          <p:cNvPr id="19" name="Picture 18" descr="SFA12K_8460.jpg"/>
          <p:cNvPicPr>
            <a:picLocks noChangeAspect="1"/>
          </p:cNvPicPr>
          <p:nvPr/>
        </p:nvPicPr>
        <p:blipFill>
          <a:blip r:embed="rId5" cstate="screen">
            <a:extLst>
              <a:ext uri="{BEBA8EAE-BF5A-486C-A8C5-ECC9F3942E4B}">
                <a14:imgProps xmlns:a14="http://schemas.microsoft.com/office/drawing/2010/main">
                  <a14:imgLayer r:embed="rId6">
                    <a14:imgEffect>
                      <a14:backgroundRemoval t="1009" b="100000" l="1100" r="98000"/>
                    </a14:imgEffect>
                  </a14:imgLayer>
                </a14:imgProps>
              </a:ext>
              <a:ext uri="{28A0092B-C50C-407E-A947-70E740481C1C}">
                <a14:useLocalDpi xmlns:a14="http://schemas.microsoft.com/office/drawing/2010/main"/>
              </a:ext>
            </a:extLst>
          </a:blip>
          <a:stretch>
            <a:fillRect/>
          </a:stretch>
        </p:blipFill>
        <p:spPr>
          <a:xfrm>
            <a:off x="4045395" y="1352550"/>
            <a:ext cx="2263585" cy="4936878"/>
          </a:xfrm>
          <a:prstGeom prst="rect">
            <a:avLst/>
          </a:prstGeom>
        </p:spPr>
      </p:pic>
      <p:pic>
        <p:nvPicPr>
          <p:cNvPr id="20" name="Picture 19" descr="SFA12K_8460.jpg"/>
          <p:cNvPicPr>
            <a:picLocks noChangeAspect="1"/>
          </p:cNvPicPr>
          <p:nvPr/>
        </p:nvPicPr>
        <p:blipFill>
          <a:blip r:embed="rId5" cstate="screen">
            <a:extLst>
              <a:ext uri="{BEBA8EAE-BF5A-486C-A8C5-ECC9F3942E4B}">
                <a14:imgProps xmlns:a14="http://schemas.microsoft.com/office/drawing/2010/main">
                  <a14:imgLayer r:embed="rId6">
                    <a14:imgEffect>
                      <a14:backgroundRemoval t="1009" b="100000" l="1100" r="98000"/>
                    </a14:imgEffect>
                  </a14:imgLayer>
                </a14:imgProps>
              </a:ext>
              <a:ext uri="{28A0092B-C50C-407E-A947-70E740481C1C}">
                <a14:useLocalDpi xmlns:a14="http://schemas.microsoft.com/office/drawing/2010/main"/>
              </a:ext>
            </a:extLst>
          </a:blip>
          <a:stretch>
            <a:fillRect/>
          </a:stretch>
        </p:blipFill>
        <p:spPr>
          <a:xfrm>
            <a:off x="5238083" y="1238250"/>
            <a:ext cx="2417359" cy="5272262"/>
          </a:xfrm>
          <a:prstGeom prst="rect">
            <a:avLst/>
          </a:prstGeom>
        </p:spPr>
      </p:pic>
      <p:pic>
        <p:nvPicPr>
          <p:cNvPr id="23" name="Picture 22" descr="SFA12K_8460.jpg"/>
          <p:cNvPicPr>
            <a:picLocks noChangeAspect="1"/>
          </p:cNvPicPr>
          <p:nvPr/>
        </p:nvPicPr>
        <p:blipFill>
          <a:blip r:embed="rId5" cstate="screen">
            <a:extLst>
              <a:ext uri="{BEBA8EAE-BF5A-486C-A8C5-ECC9F3942E4B}">
                <a14:imgProps xmlns:a14="http://schemas.microsoft.com/office/drawing/2010/main">
                  <a14:imgLayer r:embed="rId6">
                    <a14:imgEffect>
                      <a14:backgroundRemoval t="1009" b="100000" l="1100" r="98000"/>
                    </a14:imgEffect>
                  </a14:imgLayer>
                </a14:imgProps>
              </a:ext>
              <a:ext uri="{28A0092B-C50C-407E-A947-70E740481C1C}">
                <a14:useLocalDpi xmlns:a14="http://schemas.microsoft.com/office/drawing/2010/main"/>
              </a:ext>
            </a:extLst>
          </a:blip>
          <a:stretch>
            <a:fillRect/>
          </a:stretch>
        </p:blipFill>
        <p:spPr>
          <a:xfrm>
            <a:off x="6514780" y="1133474"/>
            <a:ext cx="2569526" cy="5604137"/>
          </a:xfrm>
          <a:prstGeom prst="rect">
            <a:avLst/>
          </a:prstGeom>
        </p:spPr>
      </p:pic>
      <p:sp>
        <p:nvSpPr>
          <p:cNvPr id="38913" name="Title 1"/>
          <p:cNvSpPr>
            <a:spLocks noGrp="1"/>
          </p:cNvSpPr>
          <p:nvPr>
            <p:ph type="title"/>
          </p:nvPr>
        </p:nvSpPr>
        <p:spPr/>
        <p:txBody>
          <a:bodyPr/>
          <a:lstStyle/>
          <a:p>
            <a:r>
              <a:rPr lang="en-US" b="1" dirty="0" smtClean="0"/>
              <a:t>DDN</a:t>
            </a:r>
            <a:r>
              <a:rPr lang="en-US" dirty="0" smtClean="0"/>
              <a:t> | Scale With Flexibility</a:t>
            </a:r>
            <a:endParaRPr lang="en-US" b="1" dirty="0" smtClean="0"/>
          </a:p>
        </p:txBody>
      </p:sp>
      <p:sp>
        <p:nvSpPr>
          <p:cNvPr id="6" name="Up Arrow 5"/>
          <p:cNvSpPr/>
          <p:nvPr/>
        </p:nvSpPr>
        <p:spPr>
          <a:xfrm>
            <a:off x="181502" y="1295400"/>
            <a:ext cx="822960" cy="4724400"/>
          </a:xfrm>
          <a:prstGeom prst="upArrow">
            <a:avLst/>
          </a:prstGeom>
          <a:gradFill>
            <a:gsLst>
              <a:gs pos="0">
                <a:schemeClr val="bg1">
                  <a:alpha val="0"/>
                </a:schemeClr>
              </a:gs>
              <a:gs pos="100000">
                <a:schemeClr val="bg1">
                  <a:lumMod val="75000"/>
                </a:schemeClr>
              </a:gs>
            </a:gsLst>
          </a:grad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algn="ctr" defTabSz="457200">
              <a:defRPr/>
            </a:pPr>
            <a:r>
              <a:rPr lang="en-US" b="1" dirty="0">
                <a:solidFill>
                  <a:prstClr val="black"/>
                </a:solidFill>
                <a:latin typeface="Arial"/>
                <a:cs typeface="Arial"/>
              </a:rPr>
              <a:t>Scale-Up For Capacity</a:t>
            </a:r>
          </a:p>
        </p:txBody>
      </p:sp>
      <p:sp>
        <p:nvSpPr>
          <p:cNvPr id="5" name="Right Arrow 4"/>
          <p:cNvSpPr>
            <a:spLocks noChangeArrowheads="1"/>
          </p:cNvSpPr>
          <p:nvPr/>
        </p:nvSpPr>
        <p:spPr bwMode="auto">
          <a:xfrm>
            <a:off x="874713" y="5627688"/>
            <a:ext cx="8116887" cy="823912"/>
          </a:xfrm>
          <a:prstGeom prst="rightArrow">
            <a:avLst>
              <a:gd name="adj1" fmla="val 50000"/>
              <a:gd name="adj2" fmla="val 49988"/>
            </a:avLst>
          </a:prstGeom>
          <a:gradFill rotWithShape="1">
            <a:gsLst>
              <a:gs pos="0">
                <a:schemeClr val="bg1">
                  <a:alpha val="0"/>
                </a:schemeClr>
              </a:gs>
              <a:gs pos="100000">
                <a:schemeClr val="bg1">
                  <a:lumMod val="75000"/>
                </a:schemeClr>
              </a:gs>
            </a:gsLst>
            <a:lin ang="0"/>
          </a:gradFill>
          <a:ln w="9525">
            <a:noFill/>
            <a:miter lim="800000"/>
            <a:headEnd/>
            <a:tailEnd/>
          </a:ln>
          <a:effectLst>
            <a:outerShdw rotWithShape="0">
              <a:schemeClr val="bg1"/>
            </a:outerShdw>
          </a:effectLst>
        </p:spPr>
        <p:txBody>
          <a:bodyPr anchor="ctr"/>
          <a:lstStyle/>
          <a:p>
            <a:pPr algn="ctr" defTabSz="457200">
              <a:defRPr/>
            </a:pPr>
            <a:r>
              <a:rPr lang="en-US" b="1" dirty="0">
                <a:solidFill>
                  <a:srgbClr val="000000"/>
                </a:solidFill>
                <a:latin typeface="Arial"/>
                <a:cs typeface="Arial"/>
              </a:rPr>
              <a:t>Scale-Out For Performance</a:t>
            </a:r>
          </a:p>
        </p:txBody>
      </p:sp>
      <p:sp>
        <p:nvSpPr>
          <p:cNvPr id="32" name="TextBox 31"/>
          <p:cNvSpPr txBox="1">
            <a:spLocks noChangeArrowheads="1"/>
          </p:cNvSpPr>
          <p:nvPr/>
        </p:nvSpPr>
        <p:spPr bwMode="auto">
          <a:xfrm>
            <a:off x="3886200" y="1966913"/>
            <a:ext cx="5257800" cy="646331"/>
          </a:xfrm>
          <a:prstGeom prst="rect">
            <a:avLst/>
          </a:prstGeom>
          <a:solidFill>
            <a:srgbClr val="FFFFFF">
              <a:alpha val="80000"/>
            </a:srgbClr>
          </a:solidFill>
          <a:ln w="9525">
            <a:noFill/>
            <a:miter lim="800000"/>
            <a:headEnd/>
            <a:tailEnd/>
          </a:ln>
        </p:spPr>
        <p:txBody>
          <a:bodyPr wrap="square">
            <a:spAutoFit/>
          </a:bodyPr>
          <a:lstStyle/>
          <a:p>
            <a:pPr algn="r" defTabSz="457200"/>
            <a:r>
              <a:rPr lang="en-US" dirty="0">
                <a:solidFill>
                  <a:prstClr val="black"/>
                </a:solidFill>
                <a:latin typeface="Arial"/>
              </a:rPr>
              <a:t>Intelligent, Scale-Out File Systems </a:t>
            </a:r>
          </a:p>
          <a:p>
            <a:pPr algn="r" defTabSz="457200"/>
            <a:r>
              <a:rPr lang="en-US" dirty="0">
                <a:solidFill>
                  <a:prstClr val="black"/>
                </a:solidFill>
                <a:latin typeface="Arial"/>
              </a:rPr>
              <a:t>Aggregate Clustered Storage For </a:t>
            </a:r>
            <a:r>
              <a:rPr lang="en-US" dirty="0" smtClean="0">
                <a:solidFill>
                  <a:prstClr val="black"/>
                </a:solidFill>
                <a:latin typeface="Arial"/>
              </a:rPr>
              <a:t>Speed &amp; Scale</a:t>
            </a:r>
            <a:endParaRPr lang="en-US" dirty="0">
              <a:solidFill>
                <a:prstClr val="black"/>
              </a:solidFill>
              <a:latin typeface="Arial"/>
            </a:endParaRPr>
          </a:p>
        </p:txBody>
      </p:sp>
      <p:sp>
        <p:nvSpPr>
          <p:cNvPr id="25" name="TextBox 24"/>
          <p:cNvSpPr txBox="1">
            <a:spLocks noChangeArrowheads="1"/>
          </p:cNvSpPr>
          <p:nvPr/>
        </p:nvSpPr>
        <p:spPr bwMode="auto">
          <a:xfrm>
            <a:off x="764593" y="4713631"/>
            <a:ext cx="7109407" cy="646331"/>
          </a:xfrm>
          <a:prstGeom prst="rect">
            <a:avLst/>
          </a:prstGeom>
          <a:solidFill>
            <a:srgbClr val="FFFFFF">
              <a:alpha val="80000"/>
            </a:srgbClr>
          </a:solidFill>
          <a:ln w="9525">
            <a:noFill/>
            <a:miter lim="800000"/>
            <a:headEnd/>
            <a:tailEnd/>
          </a:ln>
        </p:spPr>
        <p:txBody>
          <a:bodyPr wrap="square">
            <a:spAutoFit/>
          </a:bodyPr>
          <a:lstStyle/>
          <a:p>
            <a:pPr defTabSz="457200"/>
            <a:r>
              <a:rPr lang="en-US" dirty="0">
                <a:solidFill>
                  <a:prstClr val="black"/>
                </a:solidFill>
                <a:latin typeface="Arial"/>
              </a:rPr>
              <a:t>Each </a:t>
            </a:r>
            <a:r>
              <a:rPr lang="en-US" dirty="0" smtClean="0">
                <a:solidFill>
                  <a:prstClr val="black"/>
                </a:solidFill>
                <a:latin typeface="Arial"/>
              </a:rPr>
              <a:t>System Is A Scalable Building Block, Supporting </a:t>
            </a:r>
            <a:r>
              <a:rPr lang="en-US" dirty="0">
                <a:solidFill>
                  <a:prstClr val="black"/>
                </a:solidFill>
                <a:latin typeface="Arial"/>
              </a:rPr>
              <a:t>Up To </a:t>
            </a:r>
            <a:r>
              <a:rPr lang="en-US" dirty="0" smtClean="0">
                <a:solidFill>
                  <a:prstClr val="black"/>
                </a:solidFill>
                <a:latin typeface="Arial"/>
              </a:rPr>
              <a:t>1,680 Disks To </a:t>
            </a:r>
            <a:r>
              <a:rPr lang="en-US" dirty="0">
                <a:solidFill>
                  <a:prstClr val="black"/>
                </a:solidFill>
                <a:latin typeface="Arial"/>
              </a:rPr>
              <a:t>Enable Cost-Efficient </a:t>
            </a:r>
            <a:r>
              <a:rPr lang="en-US" dirty="0" smtClean="0">
                <a:solidFill>
                  <a:prstClr val="black"/>
                </a:solidFill>
                <a:latin typeface="Arial"/>
              </a:rPr>
              <a:t>Capacity &amp; Simple Configuration</a:t>
            </a:r>
            <a:endParaRPr lang="en-US" dirty="0">
              <a:solidFill>
                <a:prstClr val="black"/>
              </a:solidFill>
              <a:latin typeface="Arial"/>
            </a:endParaRPr>
          </a:p>
        </p:txBody>
      </p:sp>
      <p:pic>
        <p:nvPicPr>
          <p:cNvPr id="17" name="Picture 16" descr="5x8460.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8325" y="1733549"/>
            <a:ext cx="819334" cy="1688827"/>
          </a:xfrm>
          <a:prstGeom prst="rect">
            <a:avLst/>
          </a:prstGeom>
        </p:spPr>
      </p:pic>
      <p:pic>
        <p:nvPicPr>
          <p:cNvPr id="21" name="Picture 20" descr="5x8460.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9248" y="1813533"/>
            <a:ext cx="770815" cy="1588818"/>
          </a:xfrm>
          <a:prstGeom prst="rect">
            <a:avLst/>
          </a:prstGeom>
        </p:spPr>
      </p:pic>
    </p:spTree>
    <p:extLst>
      <p:ext uri="{BB962C8B-B14F-4D97-AF65-F5344CB8AC3E}">
        <p14:creationId xmlns:p14="http://schemas.microsoft.com/office/powerpoint/2010/main" val="243799131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 presetClass="entr" presetSubtype="4" fill="hold" nodeType="afterEffect">
                                  <p:stCondLst>
                                    <p:cond delay="50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ppt_x"/>
                                          </p:val>
                                        </p:tav>
                                        <p:tav tm="100000">
                                          <p:val>
                                            <p:strVal val="#ppt_x"/>
                                          </p:val>
                                        </p:tav>
                                      </p:tavLst>
                                    </p:anim>
                                    <p:anim calcmode="lin" valueType="num">
                                      <p:cBhvr additive="base">
                                        <p:cTn id="15" dur="500" fill="hold"/>
                                        <p:tgtEl>
                                          <p:spTgt spid="21"/>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5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par>
                          <p:cTn id="21" fill="hold">
                            <p:stCondLst>
                              <p:cond delay="30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0-#ppt_w/2"/>
                                          </p:val>
                                        </p:tav>
                                        <p:tav tm="100000">
                                          <p:val>
                                            <p:strVal val="#ppt_x"/>
                                          </p:val>
                                        </p:tav>
                                      </p:tavLst>
                                    </p:anim>
                                    <p:anim calcmode="lin" valueType="num">
                                      <p:cBhvr additive="base">
                                        <p:cTn id="30" dur="500" fill="hold"/>
                                        <p:tgtEl>
                                          <p:spTgt spid="5"/>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1+#ppt_w/2"/>
                                          </p:val>
                                        </p:tav>
                                        <p:tav tm="100000">
                                          <p:val>
                                            <p:strVal val="#ppt_x"/>
                                          </p:val>
                                        </p:tav>
                                      </p:tavLst>
                                    </p:anim>
                                    <p:anim calcmode="lin" valueType="num">
                                      <p:cBhvr additive="base">
                                        <p:cTn id="35" dur="500" fill="hold"/>
                                        <p:tgtEl>
                                          <p:spTgt spid="18"/>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2" presetClass="entr" presetSubtype="2"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1+#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par>
                          <p:cTn id="41" fill="hold">
                            <p:stCondLst>
                              <p:cond delay="1500"/>
                            </p:stCondLst>
                            <p:childTnLst>
                              <p:par>
                                <p:cTn id="42" presetID="2" presetClass="entr" presetSubtype="2"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1+#ppt_w/2"/>
                                          </p:val>
                                        </p:tav>
                                        <p:tav tm="100000">
                                          <p:val>
                                            <p:strVal val="#ppt_x"/>
                                          </p:val>
                                        </p:tav>
                                      </p:tavLst>
                                    </p:anim>
                                    <p:anim calcmode="lin" valueType="num">
                                      <p:cBhvr additive="base">
                                        <p:cTn id="45" dur="500" fill="hold"/>
                                        <p:tgtEl>
                                          <p:spTgt spid="20"/>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2" presetClass="entr" presetSubtype="2"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1+#ppt_w/2"/>
                                          </p:val>
                                        </p:tav>
                                        <p:tav tm="100000">
                                          <p:val>
                                            <p:strVal val="#ppt_x"/>
                                          </p:val>
                                        </p:tav>
                                      </p:tavLst>
                                    </p:anim>
                                    <p:anim calcmode="lin" valueType="num">
                                      <p:cBhvr additive="base">
                                        <p:cTn id="50" dur="500" fill="hold"/>
                                        <p:tgtEl>
                                          <p:spTgt spid="23"/>
                                        </p:tgtEl>
                                        <p:attrNameLst>
                                          <p:attrName>ppt_y</p:attrName>
                                        </p:attrNameLst>
                                      </p:cBhvr>
                                      <p:tavLst>
                                        <p:tav tm="0">
                                          <p:val>
                                            <p:strVal val="#ppt_y"/>
                                          </p:val>
                                        </p:tav>
                                        <p:tav tm="100000">
                                          <p:val>
                                            <p:strVal val="#ppt_y"/>
                                          </p:val>
                                        </p:tav>
                                      </p:tavLst>
                                    </p:anim>
                                  </p:childTnLst>
                                </p:cTn>
                              </p:par>
                              <p:par>
                                <p:cTn id="51" presetID="10" presetClass="exit" presetSubtype="0" fill="hold" grpId="1" nodeType="withEffect">
                                  <p:stCondLst>
                                    <p:cond delay="0"/>
                                  </p:stCondLst>
                                  <p:childTnLst>
                                    <p:animEffect transition="out" filter="fade">
                                      <p:cBhvr>
                                        <p:cTn id="52" dur="2000"/>
                                        <p:tgtEl>
                                          <p:spTgt spid="25"/>
                                        </p:tgtEl>
                                      </p:cBhvr>
                                    </p:animEffect>
                                    <p:set>
                                      <p:cBhvr>
                                        <p:cTn id="53" dur="1" fill="hold">
                                          <p:stCondLst>
                                            <p:cond delay="1999"/>
                                          </p:stCondLst>
                                        </p:cTn>
                                        <p:tgtEl>
                                          <p:spTgt spid="2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2000"/>
                                        <p:tgtEl>
                                          <p:spTgt spid="6"/>
                                        </p:tgtEl>
                                      </p:cBhvr>
                                    </p:animEffect>
                                    <p:set>
                                      <p:cBhvr>
                                        <p:cTn id="56" dur="1" fill="hold">
                                          <p:stCondLst>
                                            <p:cond delay="1999"/>
                                          </p:stCondLst>
                                        </p:cTn>
                                        <p:tgtEl>
                                          <p:spTgt spid="6"/>
                                        </p:tgtEl>
                                        <p:attrNameLst>
                                          <p:attrName>style.visibility</p:attrName>
                                        </p:attrNameLst>
                                      </p:cBhvr>
                                      <p:to>
                                        <p:strVal val="hidden"/>
                                      </p:to>
                                    </p:set>
                                  </p:childTnLst>
                                </p:cTn>
                              </p:par>
                              <p:par>
                                <p:cTn id="57" presetID="10"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2" grpId="0" animBg="1"/>
      <p:bldP spid="25" grpId="0" animBg="1"/>
      <p:bldP spid="2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5"/>
          <p:cNvSpPr>
            <a:spLocks noChangeArrowheads="1"/>
          </p:cNvSpPr>
          <p:nvPr/>
        </p:nvSpPr>
        <p:spPr bwMode="gray">
          <a:xfrm>
            <a:off x="365549" y="1405691"/>
            <a:ext cx="4125913" cy="284163"/>
          </a:xfrm>
          <a:prstGeom prst="rect">
            <a:avLst/>
          </a:prstGeom>
          <a:gradFill rotWithShape="0">
            <a:gsLst>
              <a:gs pos="0">
                <a:srgbClr val="BC0000"/>
              </a:gs>
              <a:gs pos="100000">
                <a:srgbClr val="8C0000"/>
              </a:gs>
            </a:gsLst>
            <a:lin ang="5400000" scaled="1"/>
          </a:gradFill>
          <a:ln w="9525">
            <a:noFill/>
            <a:miter lim="800000"/>
            <a:headEnd/>
            <a:tailEnd/>
          </a:ln>
        </p:spPr>
        <p:txBody>
          <a:bodyPr wrap="none" anchor="ctr" anchorCtr="1"/>
          <a:lstStyle/>
          <a:p>
            <a:pPr eaLnBrk="0" hangingPunct="0"/>
            <a:r>
              <a:rPr lang="en-US" sz="1400" b="1">
                <a:solidFill>
                  <a:srgbClr val="FFFFFF"/>
                </a:solidFill>
              </a:rPr>
              <a:t>Key Statistics</a:t>
            </a:r>
          </a:p>
        </p:txBody>
      </p:sp>
      <p:sp>
        <p:nvSpPr>
          <p:cNvPr id="19459" name="TextBox 4"/>
          <p:cNvSpPr txBox="1">
            <a:spLocks noChangeArrowheads="1"/>
          </p:cNvSpPr>
          <p:nvPr/>
        </p:nvSpPr>
        <p:spPr bwMode="gray">
          <a:xfrm>
            <a:off x="304800" y="1685091"/>
            <a:ext cx="4280567" cy="4869025"/>
          </a:xfrm>
          <a:prstGeom prst="rect">
            <a:avLst/>
          </a:prstGeom>
          <a:noFill/>
          <a:ln w="9525">
            <a:noFill/>
            <a:miter lim="800000"/>
            <a:headEnd/>
            <a:tailEnd/>
          </a:ln>
        </p:spPr>
        <p:txBody>
          <a:bodyPr wrap="square">
            <a:spAutoFit/>
          </a:bodyPr>
          <a:lstStyle/>
          <a:p>
            <a:pPr marL="241300" indent="-241300">
              <a:lnSpc>
                <a:spcPct val="120000"/>
              </a:lnSpc>
              <a:spcBef>
                <a:spcPct val="20000"/>
              </a:spcBef>
              <a:spcAft>
                <a:spcPct val="20000"/>
              </a:spcAft>
              <a:buClr>
                <a:srgbClr val="404040"/>
              </a:buClr>
              <a:buFont typeface="Arial" charset="0"/>
              <a:buChar char="•"/>
            </a:pPr>
            <a:r>
              <a:rPr lang="en-US" sz="1200" dirty="0">
                <a:solidFill>
                  <a:srgbClr val="262626"/>
                </a:solidFill>
              </a:rPr>
              <a:t>Delivers highly scalable and highly efficient storage solutions that enable customers to accelerate time to results, scale simply as data sets continue to grow, and gain competitive advantage through resolving performance and capability scaling challenges</a:t>
            </a:r>
          </a:p>
          <a:p>
            <a:pPr marL="241300" indent="-241300">
              <a:lnSpc>
                <a:spcPct val="120000"/>
              </a:lnSpc>
              <a:spcBef>
                <a:spcPct val="20000"/>
              </a:spcBef>
              <a:spcAft>
                <a:spcPct val="20000"/>
              </a:spcAft>
              <a:buClr>
                <a:srgbClr val="404040"/>
              </a:buClr>
              <a:buFont typeface="Arial" charset="0"/>
              <a:buChar char="•"/>
            </a:pPr>
            <a:r>
              <a:rPr lang="en-US" sz="1200" b="1" dirty="0">
                <a:solidFill>
                  <a:srgbClr val="262626"/>
                </a:solidFill>
              </a:rPr>
              <a:t>Established:</a:t>
            </a:r>
            <a:r>
              <a:rPr lang="en-US" sz="1200" dirty="0">
                <a:solidFill>
                  <a:srgbClr val="262626"/>
                </a:solidFill>
              </a:rPr>
              <a:t> </a:t>
            </a:r>
            <a:r>
              <a:rPr lang="en-US" sz="1200" dirty="0" smtClean="0">
                <a:solidFill>
                  <a:srgbClr val="262626"/>
                </a:solidFill>
              </a:rPr>
              <a:t>1998</a:t>
            </a:r>
          </a:p>
          <a:p>
            <a:pPr marL="241300" indent="-241300">
              <a:lnSpc>
                <a:spcPct val="120000"/>
              </a:lnSpc>
              <a:spcBef>
                <a:spcPct val="20000"/>
              </a:spcBef>
              <a:spcAft>
                <a:spcPct val="20000"/>
              </a:spcAft>
              <a:buClr>
                <a:srgbClr val="404040"/>
              </a:buClr>
              <a:buFont typeface="Arial" charset="0"/>
              <a:buChar char="•"/>
            </a:pPr>
            <a:r>
              <a:rPr lang="en-US" sz="1200" b="1" dirty="0" smtClean="0">
                <a:solidFill>
                  <a:srgbClr val="262626"/>
                </a:solidFill>
              </a:rPr>
              <a:t>Financials: </a:t>
            </a:r>
            <a:r>
              <a:rPr lang="en-US" sz="1200" dirty="0" smtClean="0">
                <a:solidFill>
                  <a:srgbClr val="262626"/>
                </a:solidFill>
              </a:rPr>
              <a:t>Over $200M Annually, Very Profitable</a:t>
            </a:r>
            <a:endParaRPr lang="en-US" sz="1200" dirty="0">
              <a:solidFill>
                <a:srgbClr val="262626"/>
              </a:solidFill>
            </a:endParaRPr>
          </a:p>
          <a:p>
            <a:pPr marL="241300" indent="-241300">
              <a:lnSpc>
                <a:spcPct val="120000"/>
              </a:lnSpc>
              <a:spcBef>
                <a:spcPct val="20000"/>
              </a:spcBef>
              <a:spcAft>
                <a:spcPct val="20000"/>
              </a:spcAft>
              <a:buClr>
                <a:srgbClr val="404040"/>
              </a:buClr>
              <a:buFont typeface="Arial" charset="0"/>
              <a:buChar char="•"/>
            </a:pPr>
            <a:r>
              <a:rPr lang="en-US" sz="1200" b="1" dirty="0">
                <a:solidFill>
                  <a:srgbClr val="262626"/>
                </a:solidFill>
              </a:rPr>
              <a:t>Headquarters:</a:t>
            </a:r>
            <a:r>
              <a:rPr lang="en-US" sz="1200" dirty="0">
                <a:solidFill>
                  <a:srgbClr val="262626"/>
                </a:solidFill>
              </a:rPr>
              <a:t> Chatsworth, California USA</a:t>
            </a:r>
          </a:p>
          <a:p>
            <a:pPr marL="241300" indent="-241300">
              <a:lnSpc>
                <a:spcPct val="120000"/>
              </a:lnSpc>
              <a:spcBef>
                <a:spcPct val="20000"/>
              </a:spcBef>
              <a:spcAft>
                <a:spcPct val="20000"/>
              </a:spcAft>
              <a:buClr>
                <a:srgbClr val="404040"/>
              </a:buClr>
              <a:buFont typeface="Arial" charset="0"/>
              <a:buChar char="•"/>
            </a:pPr>
            <a:r>
              <a:rPr lang="en-US" sz="1200" b="1" dirty="0">
                <a:solidFill>
                  <a:srgbClr val="262626"/>
                </a:solidFill>
              </a:rPr>
              <a:t>Employees</a:t>
            </a:r>
            <a:r>
              <a:rPr lang="en-US" sz="1200" dirty="0">
                <a:solidFill>
                  <a:srgbClr val="262626"/>
                </a:solidFill>
              </a:rPr>
              <a:t>: Approximately 400 Worldwide</a:t>
            </a:r>
          </a:p>
          <a:p>
            <a:pPr marL="241300" indent="-241300">
              <a:lnSpc>
                <a:spcPct val="120000"/>
              </a:lnSpc>
              <a:spcBef>
                <a:spcPct val="20000"/>
              </a:spcBef>
              <a:spcAft>
                <a:spcPct val="20000"/>
              </a:spcAft>
              <a:buClr>
                <a:srgbClr val="404040"/>
              </a:buClr>
              <a:buFont typeface="Arial" charset="0"/>
              <a:buChar char="•"/>
            </a:pPr>
            <a:r>
              <a:rPr lang="en-US" sz="1200" b="1" dirty="0">
                <a:solidFill>
                  <a:srgbClr val="262626"/>
                </a:solidFill>
              </a:rPr>
              <a:t>Customers:</a:t>
            </a:r>
            <a:r>
              <a:rPr lang="en-US" sz="1200" dirty="0">
                <a:solidFill>
                  <a:srgbClr val="262626"/>
                </a:solidFill>
              </a:rPr>
              <a:t> Over 1,000 </a:t>
            </a:r>
            <a:r>
              <a:rPr lang="en-US" sz="1200" dirty="0" smtClean="0">
                <a:solidFill>
                  <a:srgbClr val="262626"/>
                </a:solidFill>
              </a:rPr>
              <a:t>Worldwide</a:t>
            </a:r>
            <a:endParaRPr lang="en-US" sz="1200" dirty="0">
              <a:solidFill>
                <a:srgbClr val="262626"/>
              </a:solidFill>
            </a:endParaRPr>
          </a:p>
          <a:p>
            <a:pPr marL="241300" indent="-241300">
              <a:lnSpc>
                <a:spcPct val="120000"/>
              </a:lnSpc>
              <a:spcBef>
                <a:spcPct val="20000"/>
              </a:spcBef>
              <a:spcAft>
                <a:spcPct val="20000"/>
              </a:spcAft>
              <a:buClr>
                <a:srgbClr val="404040"/>
              </a:buClr>
              <a:buFont typeface="Arial" charset="0"/>
              <a:buChar char="•"/>
            </a:pPr>
            <a:r>
              <a:rPr lang="en-US" sz="1200" b="1" dirty="0">
                <a:solidFill>
                  <a:srgbClr val="262626"/>
                </a:solidFill>
              </a:rPr>
              <a:t>Footprint:</a:t>
            </a:r>
            <a:r>
              <a:rPr lang="en-US" sz="1200" dirty="0">
                <a:solidFill>
                  <a:srgbClr val="262626"/>
                </a:solidFill>
              </a:rPr>
              <a:t> 17 Industries, 4 Continents, </a:t>
            </a:r>
            <a:r>
              <a:rPr lang="en-US" sz="1200" dirty="0" smtClean="0">
                <a:solidFill>
                  <a:srgbClr val="262626"/>
                </a:solidFill>
              </a:rPr>
              <a:t>49 </a:t>
            </a:r>
            <a:r>
              <a:rPr lang="en-US" sz="1200" dirty="0">
                <a:solidFill>
                  <a:srgbClr val="262626"/>
                </a:solidFill>
              </a:rPr>
              <a:t>Countries</a:t>
            </a:r>
          </a:p>
          <a:p>
            <a:pPr marL="241300" indent="-241300">
              <a:lnSpc>
                <a:spcPct val="120000"/>
              </a:lnSpc>
              <a:spcBef>
                <a:spcPct val="20000"/>
              </a:spcBef>
              <a:spcAft>
                <a:spcPct val="20000"/>
              </a:spcAft>
              <a:buClr>
                <a:srgbClr val="404040"/>
              </a:buClr>
              <a:buFont typeface="Arial" charset="0"/>
              <a:buChar char="•"/>
            </a:pPr>
            <a:r>
              <a:rPr lang="en-US" sz="1200" b="1" dirty="0">
                <a:solidFill>
                  <a:srgbClr val="262626"/>
                </a:solidFill>
              </a:rPr>
              <a:t>Go to Market:</a:t>
            </a:r>
            <a:r>
              <a:rPr lang="en-US" sz="1200" dirty="0">
                <a:solidFill>
                  <a:srgbClr val="262626"/>
                </a:solidFill>
              </a:rPr>
              <a:t> Global Partners, VARs, Resellers</a:t>
            </a:r>
          </a:p>
          <a:p>
            <a:pPr marL="241300" indent="-241300">
              <a:lnSpc>
                <a:spcPct val="120000"/>
              </a:lnSpc>
              <a:spcBef>
                <a:spcPct val="20000"/>
              </a:spcBef>
              <a:spcAft>
                <a:spcPct val="20000"/>
              </a:spcAft>
              <a:buClr>
                <a:srgbClr val="404040"/>
              </a:buClr>
              <a:buFont typeface="Arial" charset="0"/>
              <a:buChar char="•"/>
            </a:pPr>
            <a:r>
              <a:rPr lang="en-US" sz="1200" b="1" dirty="0">
                <a:solidFill>
                  <a:srgbClr val="262626"/>
                </a:solidFill>
              </a:rPr>
              <a:t>Key Market Segments:</a:t>
            </a:r>
          </a:p>
          <a:p>
            <a:pPr marL="454025" lvl="1" indent="-211138">
              <a:lnSpc>
                <a:spcPct val="120000"/>
              </a:lnSpc>
              <a:spcBef>
                <a:spcPct val="10000"/>
              </a:spcBef>
              <a:spcAft>
                <a:spcPct val="10000"/>
              </a:spcAft>
              <a:buClr>
                <a:srgbClr val="404040"/>
              </a:buClr>
              <a:buFont typeface="Arial" charset="0"/>
              <a:buChar char="•"/>
            </a:pPr>
            <a:r>
              <a:rPr lang="en-US" sz="1200" dirty="0">
                <a:solidFill>
                  <a:srgbClr val="262626"/>
                </a:solidFill>
              </a:rPr>
              <a:t>High Performance Computing &amp; Life Science</a:t>
            </a:r>
          </a:p>
          <a:p>
            <a:pPr marL="454025" lvl="1" indent="-211138">
              <a:lnSpc>
                <a:spcPct val="120000"/>
              </a:lnSpc>
              <a:spcBef>
                <a:spcPct val="10000"/>
              </a:spcBef>
              <a:spcAft>
                <a:spcPct val="10000"/>
              </a:spcAft>
              <a:buClr>
                <a:srgbClr val="404040"/>
              </a:buClr>
              <a:buFont typeface="Arial" charset="0"/>
              <a:buChar char="•"/>
            </a:pPr>
            <a:r>
              <a:rPr lang="en-US" sz="1200" dirty="0">
                <a:solidFill>
                  <a:srgbClr val="262626"/>
                </a:solidFill>
              </a:rPr>
              <a:t>Cloud &amp; Web Content</a:t>
            </a:r>
          </a:p>
          <a:p>
            <a:pPr marL="454025" lvl="1" indent="-211138">
              <a:lnSpc>
                <a:spcPct val="120000"/>
              </a:lnSpc>
              <a:spcBef>
                <a:spcPct val="10000"/>
              </a:spcBef>
              <a:spcAft>
                <a:spcPct val="10000"/>
              </a:spcAft>
              <a:buClr>
                <a:srgbClr val="404040"/>
              </a:buClr>
              <a:buFont typeface="Arial" charset="0"/>
              <a:buChar char="•"/>
            </a:pPr>
            <a:r>
              <a:rPr lang="en-US" sz="1200" dirty="0">
                <a:solidFill>
                  <a:srgbClr val="262626"/>
                </a:solidFill>
              </a:rPr>
              <a:t>Rich Media</a:t>
            </a:r>
          </a:p>
          <a:p>
            <a:pPr marL="454025" lvl="1" indent="-211138">
              <a:lnSpc>
                <a:spcPct val="120000"/>
              </a:lnSpc>
              <a:spcBef>
                <a:spcPct val="10000"/>
              </a:spcBef>
              <a:spcAft>
                <a:spcPct val="10000"/>
              </a:spcAft>
              <a:buClr>
                <a:srgbClr val="404040"/>
              </a:buClr>
              <a:buFont typeface="Arial" charset="0"/>
              <a:buChar char="•"/>
            </a:pPr>
            <a:r>
              <a:rPr lang="en-US" sz="1200" dirty="0">
                <a:solidFill>
                  <a:srgbClr val="262626"/>
                </a:solidFill>
              </a:rPr>
              <a:t>Intelligence/</a:t>
            </a:r>
            <a:r>
              <a:rPr lang="en-US" sz="1200" dirty="0" smtClean="0">
                <a:solidFill>
                  <a:srgbClr val="262626"/>
                </a:solidFill>
              </a:rPr>
              <a:t>Federal</a:t>
            </a:r>
          </a:p>
          <a:p>
            <a:pPr marL="454025" lvl="1" indent="-211138">
              <a:lnSpc>
                <a:spcPct val="120000"/>
              </a:lnSpc>
              <a:spcBef>
                <a:spcPct val="10000"/>
              </a:spcBef>
              <a:spcAft>
                <a:spcPct val="10000"/>
              </a:spcAft>
              <a:buClr>
                <a:srgbClr val="404040"/>
              </a:buClr>
              <a:buFont typeface="Arial" charset="0"/>
              <a:buChar char="•"/>
            </a:pPr>
            <a:r>
              <a:rPr lang="en-US" sz="1200" dirty="0" smtClean="0">
                <a:solidFill>
                  <a:srgbClr val="262626"/>
                </a:solidFill>
              </a:rPr>
              <a:t>Surveillance</a:t>
            </a:r>
            <a:endParaRPr lang="en-US" sz="1200" dirty="0">
              <a:solidFill>
                <a:srgbClr val="262626"/>
              </a:solidFill>
            </a:endParaRPr>
          </a:p>
        </p:txBody>
      </p:sp>
      <p:sp>
        <p:nvSpPr>
          <p:cNvPr id="19460" name="Rectangle 35"/>
          <p:cNvSpPr>
            <a:spLocks noChangeArrowheads="1"/>
          </p:cNvSpPr>
          <p:nvPr/>
        </p:nvSpPr>
        <p:spPr bwMode="gray">
          <a:xfrm>
            <a:off x="4754987" y="1405691"/>
            <a:ext cx="4127500" cy="284163"/>
          </a:xfrm>
          <a:prstGeom prst="rect">
            <a:avLst/>
          </a:prstGeom>
          <a:gradFill rotWithShape="0">
            <a:gsLst>
              <a:gs pos="0">
                <a:srgbClr val="BC0000"/>
              </a:gs>
              <a:gs pos="100000">
                <a:srgbClr val="8C0000"/>
              </a:gs>
            </a:gsLst>
            <a:lin ang="5400000" scaled="1"/>
          </a:gradFill>
          <a:ln w="9525">
            <a:noFill/>
            <a:miter lim="800000"/>
            <a:headEnd/>
            <a:tailEnd/>
          </a:ln>
        </p:spPr>
        <p:txBody>
          <a:bodyPr wrap="none" anchor="ctr" anchorCtr="1"/>
          <a:lstStyle/>
          <a:p>
            <a:pPr eaLnBrk="0" hangingPunct="0"/>
            <a:r>
              <a:rPr lang="en-US" sz="1400" b="1">
                <a:solidFill>
                  <a:srgbClr val="FFFFFF"/>
                </a:solidFill>
              </a:rPr>
              <a:t>Industry Validation</a:t>
            </a:r>
          </a:p>
        </p:txBody>
      </p:sp>
      <p:sp>
        <p:nvSpPr>
          <p:cNvPr id="19461" name="TextBox 6"/>
          <p:cNvSpPr txBox="1">
            <a:spLocks noChangeArrowheads="1"/>
          </p:cNvSpPr>
          <p:nvPr/>
        </p:nvSpPr>
        <p:spPr bwMode="gray">
          <a:xfrm>
            <a:off x="5763049" y="1812091"/>
            <a:ext cx="3119438" cy="304800"/>
          </a:xfrm>
          <a:prstGeom prst="rect">
            <a:avLst/>
          </a:prstGeom>
          <a:noFill/>
          <a:ln w="9525">
            <a:noFill/>
            <a:miter lim="800000"/>
            <a:headEnd/>
            <a:tailEnd/>
          </a:ln>
        </p:spPr>
        <p:txBody>
          <a:bodyPr>
            <a:spAutoFit/>
          </a:bodyPr>
          <a:lstStyle/>
          <a:p>
            <a:pPr>
              <a:spcBef>
                <a:spcPts val="600"/>
              </a:spcBef>
            </a:pPr>
            <a:endParaRPr lang="en-US" sz="1400" b="1"/>
          </a:p>
        </p:txBody>
      </p:sp>
      <p:pic>
        <p:nvPicPr>
          <p:cNvPr id="19462" name="Picture 8" descr="HPCwire_vector jpg.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4867699" y="2586791"/>
            <a:ext cx="565150" cy="381000"/>
          </a:xfrm>
          <a:prstGeom prst="rect">
            <a:avLst/>
          </a:prstGeom>
          <a:noFill/>
          <a:ln w="9525">
            <a:noFill/>
            <a:miter lim="800000"/>
            <a:headEnd/>
            <a:tailEnd/>
          </a:ln>
        </p:spPr>
      </p:pic>
      <p:pic>
        <p:nvPicPr>
          <p:cNvPr id="19463" name="Picture 9" descr="Inc_Magazine_Logo.jpg"/>
          <p:cNvPicPr>
            <a:picLocks noChangeAspect="1"/>
          </p:cNvPicPr>
          <p:nvPr/>
        </p:nvPicPr>
        <p:blipFill>
          <a:blip r:embed="rId3" cstate="screen">
            <a:clrChange>
              <a:clrFrom>
                <a:srgbClr val="CFE0F8"/>
              </a:clrFrom>
              <a:clrTo>
                <a:srgbClr val="CFE0F8">
                  <a:alpha val="0"/>
                </a:srgbClr>
              </a:clrTo>
            </a:clrChange>
            <a:extLst>
              <a:ext uri="{28A0092B-C50C-407E-A947-70E740481C1C}">
                <a14:useLocalDpi xmlns:a14="http://schemas.microsoft.com/office/drawing/2010/main"/>
              </a:ext>
            </a:extLst>
          </a:blip>
          <a:srcRect/>
          <a:stretch>
            <a:fillRect/>
          </a:stretch>
        </p:blipFill>
        <p:spPr bwMode="gray">
          <a:xfrm>
            <a:off x="4893099" y="2362954"/>
            <a:ext cx="546100" cy="209550"/>
          </a:xfrm>
          <a:prstGeom prst="rect">
            <a:avLst/>
          </a:prstGeom>
          <a:noFill/>
          <a:ln w="9525">
            <a:noFill/>
            <a:miter lim="800000"/>
            <a:headEnd/>
            <a:tailEnd/>
          </a:ln>
        </p:spPr>
      </p:pic>
      <p:pic>
        <p:nvPicPr>
          <p:cNvPr id="19464" name="Picture 10" descr="1253019451_IDC_logo.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gray">
          <a:xfrm>
            <a:off x="4893099" y="1799391"/>
            <a:ext cx="546100" cy="257175"/>
          </a:xfrm>
          <a:prstGeom prst="rect">
            <a:avLst/>
          </a:prstGeom>
          <a:noFill/>
          <a:ln w="9525">
            <a:noFill/>
            <a:miter lim="800000"/>
            <a:headEnd/>
            <a:tailEnd/>
          </a:ln>
        </p:spPr>
      </p:pic>
      <p:pic>
        <p:nvPicPr>
          <p:cNvPr id="19465" name="Picture 11" descr="DeloitteLogo.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gray">
          <a:xfrm>
            <a:off x="4894687" y="2151816"/>
            <a:ext cx="542925" cy="101600"/>
          </a:xfrm>
          <a:prstGeom prst="rect">
            <a:avLst/>
          </a:prstGeom>
          <a:noFill/>
          <a:ln w="9525">
            <a:noFill/>
            <a:miter lim="800000"/>
            <a:headEnd/>
            <a:tailEnd/>
          </a:ln>
        </p:spPr>
      </p:pic>
      <p:pic>
        <p:nvPicPr>
          <p:cNvPr id="19466" name="Picture 12" descr="frost.sullivan.logo_.jpg"/>
          <p:cNvPicPr>
            <a:picLocks noChangeAspect="1"/>
          </p:cNvPicPr>
          <p:nvPr/>
        </p:nvPicPr>
        <p:blipFill>
          <a:blip r:embed="rId6"/>
          <a:srcRect/>
          <a:stretch>
            <a:fillRect/>
          </a:stretch>
        </p:blipFill>
        <p:spPr bwMode="gray">
          <a:xfrm>
            <a:off x="4875637" y="2934454"/>
            <a:ext cx="606425" cy="336550"/>
          </a:xfrm>
          <a:prstGeom prst="rect">
            <a:avLst/>
          </a:prstGeom>
          <a:noFill/>
          <a:ln w="9525">
            <a:noFill/>
            <a:miter lim="800000"/>
            <a:headEnd/>
            <a:tailEnd/>
          </a:ln>
        </p:spPr>
      </p:pic>
      <p:sp>
        <p:nvSpPr>
          <p:cNvPr id="19467" name="Rectangle 13"/>
          <p:cNvSpPr>
            <a:spLocks noChangeArrowheads="1"/>
          </p:cNvSpPr>
          <p:nvPr/>
        </p:nvSpPr>
        <p:spPr bwMode="gray">
          <a:xfrm>
            <a:off x="5602712" y="1712079"/>
            <a:ext cx="3449637" cy="1514475"/>
          </a:xfrm>
          <a:prstGeom prst="rect">
            <a:avLst/>
          </a:prstGeom>
          <a:noFill/>
          <a:ln w="9525">
            <a:noFill/>
            <a:miter lim="800000"/>
            <a:headEnd/>
            <a:tailEnd/>
          </a:ln>
        </p:spPr>
        <p:txBody>
          <a:bodyPr>
            <a:spAutoFit/>
          </a:bodyPr>
          <a:lstStyle/>
          <a:p>
            <a:pPr marL="1588">
              <a:lnSpc>
                <a:spcPts val="2000"/>
              </a:lnSpc>
              <a:spcBef>
                <a:spcPts val="300"/>
              </a:spcBef>
            </a:pPr>
            <a:r>
              <a:rPr lang="en-US" sz="1200" dirty="0">
                <a:solidFill>
                  <a:srgbClr val="262626"/>
                </a:solidFill>
              </a:rPr>
              <a:t>World’s Largest Privately-Held </a:t>
            </a:r>
            <a:r>
              <a:rPr lang="en-US" sz="1200" dirty="0" smtClean="0">
                <a:solidFill>
                  <a:srgbClr val="262626"/>
                </a:solidFill>
              </a:rPr>
              <a:t>Storage </a:t>
            </a:r>
            <a:r>
              <a:rPr lang="en-US" sz="1200" dirty="0">
                <a:solidFill>
                  <a:srgbClr val="262626"/>
                </a:solidFill>
              </a:rPr>
              <a:t>Co.</a:t>
            </a:r>
          </a:p>
          <a:p>
            <a:pPr marL="1588">
              <a:lnSpc>
                <a:spcPts val="2000"/>
              </a:lnSpc>
              <a:spcBef>
                <a:spcPts val="300"/>
              </a:spcBef>
            </a:pPr>
            <a:r>
              <a:rPr lang="en-US" sz="1200" dirty="0">
                <a:solidFill>
                  <a:srgbClr val="262626"/>
                </a:solidFill>
              </a:rPr>
              <a:t>Fast500 Technology Company</a:t>
            </a:r>
          </a:p>
          <a:p>
            <a:pPr marL="1588">
              <a:lnSpc>
                <a:spcPts val="2000"/>
              </a:lnSpc>
              <a:spcBef>
                <a:spcPts val="300"/>
              </a:spcBef>
            </a:pPr>
            <a:r>
              <a:rPr lang="en-US" sz="1200" dirty="0">
                <a:solidFill>
                  <a:srgbClr val="262626"/>
                </a:solidFill>
              </a:rPr>
              <a:t>Inc. 500|5000 High-Growth Company</a:t>
            </a:r>
          </a:p>
          <a:p>
            <a:pPr marL="1588">
              <a:lnSpc>
                <a:spcPts val="2000"/>
              </a:lnSpc>
              <a:spcBef>
                <a:spcPts val="300"/>
              </a:spcBef>
            </a:pPr>
            <a:r>
              <a:rPr lang="en-US" sz="1200" dirty="0">
                <a:solidFill>
                  <a:srgbClr val="262626"/>
                </a:solidFill>
              </a:rPr>
              <a:t>Best HPC Storage Platforms</a:t>
            </a:r>
          </a:p>
          <a:p>
            <a:pPr marL="1588">
              <a:lnSpc>
                <a:spcPts val="2000"/>
              </a:lnSpc>
              <a:spcBef>
                <a:spcPts val="300"/>
              </a:spcBef>
            </a:pPr>
            <a:r>
              <a:rPr lang="en-US" sz="1200" dirty="0">
                <a:solidFill>
                  <a:srgbClr val="262626"/>
                </a:solidFill>
              </a:rPr>
              <a:t>Best Practice for Digital Media</a:t>
            </a:r>
          </a:p>
        </p:txBody>
      </p:sp>
      <p:sp>
        <p:nvSpPr>
          <p:cNvPr id="19470" name="Rectangle 35"/>
          <p:cNvSpPr>
            <a:spLocks noChangeArrowheads="1"/>
          </p:cNvSpPr>
          <p:nvPr/>
        </p:nvSpPr>
        <p:spPr bwMode="gray">
          <a:xfrm>
            <a:off x="4754987" y="3648734"/>
            <a:ext cx="4127500" cy="284163"/>
          </a:xfrm>
          <a:prstGeom prst="rect">
            <a:avLst/>
          </a:prstGeom>
          <a:gradFill rotWithShape="0">
            <a:gsLst>
              <a:gs pos="0">
                <a:srgbClr val="BC0000"/>
              </a:gs>
              <a:gs pos="100000">
                <a:srgbClr val="8C0000"/>
              </a:gs>
            </a:gsLst>
            <a:lin ang="5400000" scaled="1"/>
          </a:gradFill>
          <a:ln w="9525">
            <a:noFill/>
            <a:miter lim="800000"/>
            <a:headEnd/>
            <a:tailEnd/>
          </a:ln>
        </p:spPr>
        <p:txBody>
          <a:bodyPr wrap="none" anchor="ctr" anchorCtr="1"/>
          <a:lstStyle/>
          <a:p>
            <a:pPr eaLnBrk="0" hangingPunct="0"/>
            <a:r>
              <a:rPr lang="en-US" sz="1400" b="1" dirty="0" smtClean="0">
                <a:solidFill>
                  <a:srgbClr val="FFFFFF"/>
                </a:solidFill>
              </a:rPr>
              <a:t>1000+ World-Leading Customers</a:t>
            </a:r>
            <a:endParaRPr lang="en-US" sz="1400" b="1" dirty="0">
              <a:solidFill>
                <a:srgbClr val="FFFFFF"/>
              </a:solidFill>
            </a:endParaRPr>
          </a:p>
        </p:txBody>
      </p:sp>
      <p:pic>
        <p:nvPicPr>
          <p:cNvPr id="23" name="Picture 40" descr="Description: ::Documents :Images:Logos:TOTAL Logo.jpg"/>
          <p:cNvPicPr>
            <a:picLocks noChangeAspect="1" noChangeArrowheads="1"/>
          </p:cNvPicPr>
          <p:nvPr/>
        </p:nvPicPr>
        <p:blipFill>
          <a:blip r:embed="rId7">
            <a:clrChange>
              <a:clrFrom>
                <a:srgbClr val="FCFCFC"/>
              </a:clrFrom>
              <a:clrTo>
                <a:srgbClr val="FCFCFC">
                  <a:alpha val="0"/>
                </a:srgbClr>
              </a:clrTo>
            </a:clrChange>
          </a:blip>
          <a:srcRect/>
          <a:stretch>
            <a:fillRect/>
          </a:stretch>
        </p:blipFill>
        <p:spPr bwMode="auto">
          <a:xfrm>
            <a:off x="8051465" y="5138658"/>
            <a:ext cx="507021" cy="629478"/>
          </a:xfrm>
          <a:prstGeom prst="rect">
            <a:avLst/>
          </a:prstGeom>
          <a:noFill/>
          <a:ln w="9525">
            <a:noFill/>
            <a:miter lim="800000"/>
            <a:headEnd/>
            <a:tailEnd/>
          </a:ln>
        </p:spPr>
      </p:pic>
      <p:pic>
        <p:nvPicPr>
          <p:cNvPr id="24" name="Picture 24" descr="ORNL_45.jpg"/>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133181" y="4590805"/>
            <a:ext cx="838200" cy="431801"/>
          </a:xfrm>
          <a:prstGeom prst="rect">
            <a:avLst/>
          </a:prstGeom>
          <a:noFill/>
          <a:ln w="9525">
            <a:noFill/>
            <a:miter lim="800000"/>
            <a:headEnd/>
            <a:tailEnd/>
          </a:ln>
        </p:spPr>
      </p:pic>
      <p:pic>
        <p:nvPicPr>
          <p:cNvPr id="25" name="Picture 25"/>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031923" y="4532067"/>
            <a:ext cx="546104" cy="549275"/>
          </a:xfrm>
          <a:prstGeom prst="rect">
            <a:avLst/>
          </a:prstGeom>
          <a:noFill/>
          <a:ln w="9525">
            <a:noFill/>
            <a:miter lim="800000"/>
            <a:headEnd/>
            <a:tailEnd/>
          </a:ln>
        </p:spPr>
      </p:pic>
      <p:pic>
        <p:nvPicPr>
          <p:cNvPr id="26" name="Picture 38" descr="Description: sony_logo-1.gif"/>
          <p:cNvPicPr>
            <a:picLocks noChangeAspect="1" noChangeArrowheads="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rcRect t="35181" b="38440"/>
          <a:stretch>
            <a:fillRect/>
          </a:stretch>
        </p:blipFill>
        <p:spPr bwMode="auto">
          <a:xfrm>
            <a:off x="4979987" y="4126358"/>
            <a:ext cx="1144588" cy="304800"/>
          </a:xfrm>
          <a:prstGeom prst="rect">
            <a:avLst/>
          </a:prstGeom>
          <a:noFill/>
          <a:ln w="9525">
            <a:noFill/>
            <a:miter lim="800000"/>
            <a:headEnd/>
            <a:tailEnd/>
          </a:ln>
        </p:spPr>
      </p:pic>
      <p:pic>
        <p:nvPicPr>
          <p:cNvPr id="27" name="Picture 36"/>
          <p:cNvPicPr>
            <a:picLocks noChangeAspect="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89700" y="4517124"/>
            <a:ext cx="838200" cy="471488"/>
          </a:xfrm>
          <a:prstGeom prst="rect">
            <a:avLst/>
          </a:prstGeom>
          <a:noFill/>
          <a:ln w="9525">
            <a:noFill/>
            <a:miter lim="800000"/>
            <a:headEnd/>
            <a:tailEnd/>
          </a:ln>
        </p:spPr>
      </p:pic>
      <p:pic>
        <p:nvPicPr>
          <p:cNvPr id="28" name="Picture 49" descr="Description: :::boeing_Logo_L.jpg"/>
          <p:cNvPicPr>
            <a:picLocks noChangeAspect="1" noChangeArrowheads="1"/>
          </p:cNvPicPr>
          <p:nvPr/>
        </p:nvPicPr>
        <p:blipFill>
          <a:blip r:embed="rId12">
            <a:clrChange>
              <a:clrFrom>
                <a:srgbClr val="FFFFFF"/>
              </a:clrFrom>
              <a:clrTo>
                <a:srgbClr val="FFFFFF">
                  <a:alpha val="0"/>
                </a:srgbClr>
              </a:clrTo>
            </a:clrChange>
          </a:blip>
          <a:srcRect/>
          <a:stretch>
            <a:fillRect/>
          </a:stretch>
        </p:blipFill>
        <p:spPr bwMode="auto">
          <a:xfrm>
            <a:off x="6299200" y="5901386"/>
            <a:ext cx="1219200" cy="304800"/>
          </a:xfrm>
          <a:prstGeom prst="rect">
            <a:avLst/>
          </a:prstGeom>
          <a:noFill/>
          <a:ln w="9525">
            <a:noFill/>
            <a:miter lim="800000"/>
            <a:headEnd/>
            <a:tailEnd/>
          </a:ln>
        </p:spPr>
      </p:pic>
      <p:pic>
        <p:nvPicPr>
          <p:cNvPr id="29" name="Picture 46"/>
          <p:cNvPicPr>
            <a:picLocks noChangeAspect="1"/>
          </p:cNvPicPr>
          <p:nvPr/>
        </p:nvPicPr>
        <p:blipFill>
          <a:blip r:embed="rId1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6371431" y="5202985"/>
            <a:ext cx="1074739" cy="565151"/>
          </a:xfrm>
          <a:prstGeom prst="rect">
            <a:avLst/>
          </a:prstGeom>
          <a:noFill/>
          <a:ln w="9525">
            <a:noFill/>
            <a:miter lim="800000"/>
            <a:headEnd/>
            <a:tailEnd/>
          </a:ln>
        </p:spPr>
      </p:pic>
      <p:pic>
        <p:nvPicPr>
          <p:cNvPr id="30" name="Picture 47"/>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720775" y="4140646"/>
            <a:ext cx="1168400" cy="277812"/>
          </a:xfrm>
          <a:prstGeom prst="rect">
            <a:avLst/>
          </a:prstGeom>
          <a:noFill/>
          <a:ln w="9525">
            <a:noFill/>
            <a:miter lim="800000"/>
            <a:headEnd/>
            <a:tailEnd/>
          </a:ln>
        </p:spPr>
      </p:pic>
      <p:pic>
        <p:nvPicPr>
          <p:cNvPr id="31" name="Picture 49"/>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301581" y="4132708"/>
            <a:ext cx="1214438" cy="292100"/>
          </a:xfrm>
          <a:prstGeom prst="rect">
            <a:avLst/>
          </a:prstGeom>
          <a:noFill/>
          <a:ln w="9525">
            <a:noFill/>
            <a:miter lim="800000"/>
            <a:headEnd/>
            <a:tailEnd/>
          </a:ln>
        </p:spPr>
      </p:pic>
      <p:pic>
        <p:nvPicPr>
          <p:cNvPr id="33" name="Picture 32" descr="PhotoBox_NewLogo_jan07-550x182.jp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974209" y="5862497"/>
            <a:ext cx="1156145" cy="382579"/>
          </a:xfrm>
          <a:prstGeom prst="rect">
            <a:avLst/>
          </a:prstGeom>
        </p:spPr>
      </p:pic>
      <p:pic>
        <p:nvPicPr>
          <p:cNvPr id="34" name="Picture 33" descr="General-Dynamics-logo.gif"/>
          <p:cNvPicPr>
            <a:picLocks noChangeAspect="1"/>
          </p:cNvPicPr>
          <p:nvPr/>
        </p:nvPicPr>
        <p:blipFill rotWithShape="1">
          <a:blip r:embed="rId17" cstate="screen">
            <a:extLst>
              <a:ext uri="{28A0092B-C50C-407E-A947-70E740481C1C}">
                <a14:useLocalDpi xmlns:a14="http://schemas.microsoft.com/office/drawing/2010/main"/>
              </a:ext>
            </a:extLst>
          </a:blip>
          <a:srcRect l="21497" t="28461" r="25426" b="27693"/>
          <a:stretch/>
        </p:blipFill>
        <p:spPr>
          <a:xfrm>
            <a:off x="5257800" y="5138657"/>
            <a:ext cx="762000" cy="629478"/>
          </a:xfrm>
          <a:prstGeom prst="rect">
            <a:avLst/>
          </a:prstGeom>
        </p:spPr>
      </p:pic>
      <p:sp>
        <p:nvSpPr>
          <p:cNvPr id="2" name="Title 1"/>
          <p:cNvSpPr>
            <a:spLocks noGrp="1"/>
          </p:cNvSpPr>
          <p:nvPr>
            <p:ph type="title"/>
          </p:nvPr>
        </p:nvSpPr>
        <p:spPr>
          <a:xfrm>
            <a:off x="228600" y="76200"/>
            <a:ext cx="8229600" cy="990600"/>
          </a:xfrm>
        </p:spPr>
        <p:txBody>
          <a:bodyPr/>
          <a:lstStyle/>
          <a:p>
            <a:r>
              <a:rPr lang="en-US" b="1" dirty="0">
                <a:latin typeface="Arial" charset="0"/>
              </a:rPr>
              <a:t>DDN </a:t>
            </a:r>
            <a:r>
              <a:rPr lang="en-US" dirty="0">
                <a:latin typeface="Arial" charset="0"/>
              </a:rPr>
              <a:t>| The Leader In Massively Scalable Storage Solutions &amp; Services</a:t>
            </a:r>
            <a:endParaRPr lang="en-US" dirty="0"/>
          </a:p>
        </p:txBody>
      </p:sp>
      <p:pic>
        <p:nvPicPr>
          <p:cNvPr id="32" name="Picture 65" descr="Mediaset-logo-AA24762859-seeklogo.com.gif"/>
          <p:cNvPicPr>
            <a:picLocks noChangeAspect="1"/>
          </p:cNvPicPr>
          <p:nvPr/>
        </p:nvPicPr>
        <p:blipFill>
          <a:blip r:embed="rId18">
            <a:clrChange>
              <a:clrFrom>
                <a:srgbClr val="FFFFFF"/>
              </a:clrFrom>
              <a:clrTo>
                <a:srgbClr val="FFFFFF">
                  <a:alpha val="0"/>
                </a:srgbClr>
              </a:clrTo>
            </a:clrChange>
          </a:blip>
          <a:srcRect/>
          <a:stretch>
            <a:fillRect/>
          </a:stretch>
        </p:blipFill>
        <p:spPr bwMode="auto">
          <a:xfrm>
            <a:off x="7620138" y="5847411"/>
            <a:ext cx="1228725" cy="358775"/>
          </a:xfrm>
          <a:prstGeom prst="rect">
            <a:avLst/>
          </a:prstGeom>
          <a:noFill/>
          <a:ln w="9525">
            <a:noFill/>
            <a:miter lim="800000"/>
            <a:headEnd/>
            <a:tailEnd/>
          </a:ln>
        </p:spPr>
      </p:pic>
    </p:spTree>
    <p:extLst>
      <p:ext uri="{BB962C8B-B14F-4D97-AF65-F5344CB8AC3E}">
        <p14:creationId xmlns:p14="http://schemas.microsoft.com/office/powerpoint/2010/main" val="644305213"/>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7" name="Title 1"/>
          <p:cNvSpPr>
            <a:spLocks noGrp="1"/>
          </p:cNvSpPr>
          <p:nvPr>
            <p:ph type="title"/>
          </p:nvPr>
        </p:nvSpPr>
        <p:spPr/>
        <p:txBody>
          <a:bodyPr/>
          <a:lstStyle/>
          <a:p>
            <a:pPr eaLnBrk="1" hangingPunct="1"/>
            <a:r>
              <a:rPr lang="en-US" dirty="0" smtClean="0"/>
              <a:t>Scalable Building Block Architecture</a:t>
            </a:r>
          </a:p>
        </p:txBody>
      </p:sp>
      <p:pic>
        <p:nvPicPr>
          <p:cNvPr id="27" name="Picture 26" descr="greenhex.png"/>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a:ext>
            </a:extLst>
          </a:blip>
          <a:srcRect t="-837" b="-297"/>
          <a:stretch/>
        </p:blipFill>
        <p:spPr>
          <a:xfrm flipV="1">
            <a:off x="6629401" y="1447800"/>
            <a:ext cx="2514600" cy="4804834"/>
          </a:xfrm>
          <a:prstGeom prst="rect">
            <a:avLst/>
          </a:prstGeom>
          <a:noFill/>
          <a:ln>
            <a:noFill/>
          </a:ln>
        </p:spPr>
      </p:pic>
      <p:grpSp>
        <p:nvGrpSpPr>
          <p:cNvPr id="28" name="Group 27"/>
          <p:cNvGrpSpPr/>
          <p:nvPr/>
        </p:nvGrpSpPr>
        <p:grpSpPr>
          <a:xfrm>
            <a:off x="3259138" y="3565525"/>
            <a:ext cx="1978317" cy="2895600"/>
            <a:chOff x="3259138" y="3565525"/>
            <a:chExt cx="1978317" cy="2895600"/>
          </a:xfrm>
        </p:grpSpPr>
        <p:pic>
          <p:nvPicPr>
            <p:cNvPr id="31" name="Picture 30" descr="NSSX0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66618" y="3565525"/>
              <a:ext cx="1970837" cy="2895600"/>
            </a:xfrm>
            <a:prstGeom prst="rect">
              <a:avLst/>
            </a:prstGeom>
          </p:spPr>
        </p:pic>
        <p:sp>
          <p:nvSpPr>
            <p:cNvPr id="32" name="Rectangle 31"/>
            <p:cNvSpPr/>
            <p:nvPr/>
          </p:nvSpPr>
          <p:spPr bwMode="auto">
            <a:xfrm>
              <a:off x="3259138" y="5675816"/>
              <a:ext cx="1912937" cy="701675"/>
            </a:xfrm>
            <a:prstGeom prst="rect">
              <a:avLst/>
            </a:prstGeom>
            <a:gradFill flip="none" rotWithShape="1">
              <a:gsLst>
                <a:gs pos="0">
                  <a:schemeClr val="bg1">
                    <a:alpha val="0"/>
                  </a:schemeClr>
                </a:gs>
                <a:gs pos="72000">
                  <a:schemeClr val="bg1"/>
                </a:gs>
              </a:gsLst>
              <a:lin ang="5400000" scaled="0"/>
              <a:tileRect/>
            </a:gradFill>
            <a:ln w="19050" cap="flat" cmpd="sng" algn="ctr">
              <a:noFill/>
              <a:prstDash val="solid"/>
              <a:round/>
              <a:headEnd type="none" w="med" len="med"/>
              <a:tailEnd type="none" w="med" len="med"/>
            </a:ln>
            <a:effectLst/>
          </p:spPr>
          <p:txBody>
            <a:bodyPr>
              <a:spAutoFit/>
            </a:bodyPr>
            <a:lstStyle/>
            <a:p>
              <a:pPr fontAlgn="auto">
                <a:spcBef>
                  <a:spcPct val="50000"/>
                </a:spcBef>
                <a:spcAft>
                  <a:spcPts val="0"/>
                </a:spcAft>
                <a:defRPr/>
              </a:pPr>
              <a:endParaRPr lang="en-US" sz="1600" dirty="0">
                <a:solidFill>
                  <a:srgbClr val="000000"/>
                </a:solidFill>
                <a:latin typeface="+mn-lt"/>
              </a:endParaRPr>
            </a:p>
          </p:txBody>
        </p:sp>
      </p:grpSp>
      <p:sp>
        <p:nvSpPr>
          <p:cNvPr id="33" name="Rounded Rectangle 17"/>
          <p:cNvSpPr>
            <a:spLocks noChangeArrowheads="1"/>
          </p:cNvSpPr>
          <p:nvPr/>
        </p:nvSpPr>
        <p:spPr bwMode="auto">
          <a:xfrm>
            <a:off x="228600" y="3767138"/>
            <a:ext cx="2166938" cy="762000"/>
          </a:xfrm>
          <a:prstGeom prst="roundRect">
            <a:avLst>
              <a:gd name="adj" fmla="val 16667"/>
            </a:avLst>
          </a:prstGeom>
          <a:solidFill>
            <a:srgbClr val="BC0000"/>
          </a:solidFill>
          <a:ln w="19050">
            <a:noFill/>
            <a:round/>
            <a:headEnd/>
            <a:tailEnd/>
          </a:ln>
          <a:effectLst>
            <a:outerShdw blurRad="50800" dist="38100" dir="2700000" algn="tl" rotWithShape="0">
              <a:srgbClr val="000000">
                <a:alpha val="43000"/>
              </a:srgbClr>
            </a:outerShdw>
          </a:effectLst>
        </p:spPr>
        <p:txBody>
          <a:bodyPr anchor="ctr"/>
          <a:lstStyle/>
          <a:p>
            <a:pPr fontAlgn="auto">
              <a:spcBef>
                <a:spcPts val="0"/>
              </a:spcBef>
              <a:spcAft>
                <a:spcPts val="0"/>
              </a:spcAft>
              <a:defRPr/>
            </a:pPr>
            <a:r>
              <a:rPr lang="en-US" sz="1200" b="1" dirty="0">
                <a:solidFill>
                  <a:srgbClr val="FFFFFF"/>
                </a:solidFill>
                <a:effectLst>
                  <a:outerShdw blurRad="50800" dist="38100" algn="l" rotWithShape="0">
                    <a:prstClr val="black">
                      <a:alpha val="40000"/>
                    </a:prstClr>
                  </a:outerShdw>
                </a:effectLst>
                <a:latin typeface="Arial"/>
              </a:rPr>
              <a:t>Clustered High Performance </a:t>
            </a:r>
            <a:r>
              <a:rPr lang="en-US" sz="1200" b="1" dirty="0" smtClean="0">
                <a:solidFill>
                  <a:srgbClr val="FFFFFF"/>
                </a:solidFill>
                <a:effectLst>
                  <a:outerShdw blurRad="50800" dist="38100" algn="l" rotWithShape="0">
                    <a:prstClr val="black">
                      <a:alpha val="40000"/>
                    </a:prstClr>
                  </a:outerShdw>
                </a:effectLst>
                <a:latin typeface="Arial"/>
              </a:rPr>
              <a:t>File Services</a:t>
            </a:r>
            <a:endParaRPr lang="en-US" sz="1200" b="1" dirty="0">
              <a:solidFill>
                <a:srgbClr val="FFFFFF"/>
              </a:solidFill>
              <a:effectLst>
                <a:outerShdw blurRad="50800" dist="38100" algn="l" rotWithShape="0">
                  <a:prstClr val="black">
                    <a:alpha val="40000"/>
                  </a:prstClr>
                </a:outerShdw>
              </a:effectLst>
              <a:latin typeface="Arial"/>
            </a:endParaRPr>
          </a:p>
        </p:txBody>
      </p:sp>
      <p:sp>
        <p:nvSpPr>
          <p:cNvPr id="34" name="Rounded Rectangle 18"/>
          <p:cNvSpPr>
            <a:spLocks noChangeArrowheads="1"/>
          </p:cNvSpPr>
          <p:nvPr/>
        </p:nvSpPr>
        <p:spPr bwMode="auto">
          <a:xfrm>
            <a:off x="228600" y="5435600"/>
            <a:ext cx="2166938" cy="762000"/>
          </a:xfrm>
          <a:prstGeom prst="roundRect">
            <a:avLst>
              <a:gd name="adj" fmla="val 16667"/>
            </a:avLst>
          </a:prstGeom>
          <a:solidFill>
            <a:srgbClr val="BC0000"/>
          </a:solidFill>
          <a:ln w="19050">
            <a:noFill/>
            <a:round/>
            <a:headEnd/>
            <a:tailEnd/>
          </a:ln>
          <a:effectLst>
            <a:outerShdw blurRad="50800" dist="38100" dir="2700000" algn="tl" rotWithShape="0">
              <a:srgbClr val="000000">
                <a:alpha val="43000"/>
              </a:srgbClr>
            </a:outerShdw>
          </a:effectLst>
        </p:spPr>
        <p:txBody>
          <a:bodyPr anchor="ctr"/>
          <a:lstStyle/>
          <a:p>
            <a:pPr fontAlgn="auto">
              <a:spcBef>
                <a:spcPts val="0"/>
              </a:spcBef>
              <a:spcAft>
                <a:spcPts val="0"/>
              </a:spcAft>
              <a:defRPr/>
            </a:pPr>
            <a:r>
              <a:rPr lang="en-US" sz="1200" b="1" dirty="0">
                <a:solidFill>
                  <a:srgbClr val="FFFFFF"/>
                </a:solidFill>
                <a:effectLst>
                  <a:outerShdw blurRad="50800" dist="38100" algn="l" rotWithShape="0">
                    <a:prstClr val="black">
                      <a:alpha val="40000"/>
                    </a:prstClr>
                  </a:outerShdw>
                </a:effectLst>
                <a:latin typeface="Arial"/>
              </a:rPr>
              <a:t>DDN </a:t>
            </a:r>
            <a:r>
              <a:rPr lang="en-US" sz="1200" b="1" dirty="0" smtClean="0">
                <a:solidFill>
                  <a:srgbClr val="FFFFFF"/>
                </a:solidFill>
                <a:effectLst>
                  <a:outerShdw blurRad="50800" dist="38100" algn="l" rotWithShape="0">
                    <a:prstClr val="black">
                      <a:alpha val="40000"/>
                    </a:prstClr>
                  </a:outerShdw>
                </a:effectLst>
                <a:latin typeface="Arial"/>
              </a:rPr>
              <a:t>High</a:t>
            </a:r>
            <a:r>
              <a:rPr lang="en-US" sz="1200" b="1" dirty="0">
                <a:solidFill>
                  <a:srgbClr val="FFFFFF"/>
                </a:solidFill>
                <a:effectLst>
                  <a:outerShdw blurRad="50800" dist="38100" algn="l" rotWithShape="0">
                    <a:prstClr val="black">
                      <a:alpha val="40000"/>
                    </a:prstClr>
                  </a:outerShdw>
                </a:effectLst>
                <a:latin typeface="Arial"/>
              </a:rPr>
              <a:t>-Density </a:t>
            </a:r>
            <a:endParaRPr lang="en-US" sz="1200" b="1" dirty="0" smtClean="0">
              <a:solidFill>
                <a:srgbClr val="FFFFFF"/>
              </a:solidFill>
              <a:effectLst>
                <a:outerShdw blurRad="50800" dist="38100" algn="l" rotWithShape="0">
                  <a:prstClr val="black">
                    <a:alpha val="40000"/>
                  </a:prstClr>
                </a:outerShdw>
              </a:effectLst>
              <a:latin typeface="Arial"/>
            </a:endParaRPr>
          </a:p>
          <a:p>
            <a:pPr fontAlgn="auto">
              <a:spcBef>
                <a:spcPts val="0"/>
              </a:spcBef>
              <a:spcAft>
                <a:spcPts val="0"/>
              </a:spcAft>
              <a:defRPr/>
            </a:pPr>
            <a:r>
              <a:rPr lang="en-US" sz="1200" b="1" dirty="0" smtClean="0">
                <a:solidFill>
                  <a:srgbClr val="FFFFFF"/>
                </a:solidFill>
                <a:effectLst>
                  <a:outerShdw blurRad="50800" dist="38100" algn="l" rotWithShape="0">
                    <a:prstClr val="black">
                      <a:alpha val="40000"/>
                    </a:prstClr>
                  </a:outerShdw>
                </a:effectLst>
                <a:latin typeface="Arial"/>
              </a:rPr>
              <a:t>Mixed-Media </a:t>
            </a:r>
          </a:p>
          <a:p>
            <a:pPr fontAlgn="auto">
              <a:spcBef>
                <a:spcPts val="0"/>
              </a:spcBef>
              <a:spcAft>
                <a:spcPts val="0"/>
              </a:spcAft>
              <a:defRPr/>
            </a:pPr>
            <a:r>
              <a:rPr lang="en-US" sz="1200" b="1" dirty="0" smtClean="0">
                <a:solidFill>
                  <a:srgbClr val="FFFFFF"/>
                </a:solidFill>
                <a:effectLst>
                  <a:outerShdw blurRad="50800" dist="38100" algn="l" rotWithShape="0">
                    <a:prstClr val="black">
                      <a:alpha val="40000"/>
                    </a:prstClr>
                  </a:outerShdw>
                </a:effectLst>
                <a:latin typeface="Arial"/>
              </a:rPr>
              <a:t>Disk Enclosure</a:t>
            </a:r>
            <a:endParaRPr lang="en-US" sz="1200" b="1" dirty="0">
              <a:solidFill>
                <a:srgbClr val="FFFFFF"/>
              </a:solidFill>
              <a:effectLst>
                <a:outerShdw blurRad="50800" dist="38100" algn="l" rotWithShape="0">
                  <a:prstClr val="black">
                    <a:alpha val="40000"/>
                  </a:prstClr>
                </a:outerShdw>
              </a:effectLst>
              <a:latin typeface="Arial"/>
            </a:endParaRPr>
          </a:p>
        </p:txBody>
      </p:sp>
      <p:sp>
        <p:nvSpPr>
          <p:cNvPr id="35" name="Rounded Rectangle 19"/>
          <p:cNvSpPr>
            <a:spLocks noChangeArrowheads="1"/>
          </p:cNvSpPr>
          <p:nvPr/>
        </p:nvSpPr>
        <p:spPr bwMode="auto">
          <a:xfrm>
            <a:off x="228600" y="4587875"/>
            <a:ext cx="2166938" cy="762000"/>
          </a:xfrm>
          <a:prstGeom prst="roundRect">
            <a:avLst>
              <a:gd name="adj" fmla="val 16667"/>
            </a:avLst>
          </a:prstGeom>
          <a:solidFill>
            <a:srgbClr val="BC0000"/>
          </a:solidFill>
          <a:ln w="19050">
            <a:noFill/>
            <a:round/>
            <a:headEnd/>
            <a:tailEnd/>
          </a:ln>
          <a:effectLst>
            <a:outerShdw blurRad="50800" dist="38100" dir="2700000" algn="tl" rotWithShape="0">
              <a:srgbClr val="000000">
                <a:alpha val="43000"/>
              </a:srgbClr>
            </a:outerShdw>
          </a:effectLst>
        </p:spPr>
        <p:txBody>
          <a:bodyPr anchor="ctr"/>
          <a:lstStyle/>
          <a:p>
            <a:pPr fontAlgn="auto">
              <a:spcBef>
                <a:spcPts val="0"/>
              </a:spcBef>
              <a:spcAft>
                <a:spcPts val="0"/>
              </a:spcAft>
              <a:defRPr/>
            </a:pPr>
            <a:r>
              <a:rPr lang="en-US" sz="1200" b="1" dirty="0">
                <a:solidFill>
                  <a:srgbClr val="FFFFFF"/>
                </a:solidFill>
                <a:effectLst>
                  <a:outerShdw blurRad="50800" dist="38100" algn="l" rotWithShape="0">
                    <a:prstClr val="black">
                      <a:alpha val="40000"/>
                    </a:prstClr>
                  </a:outerShdw>
                </a:effectLst>
                <a:latin typeface="Arial"/>
              </a:rPr>
              <a:t>DDN Storage Fusion Architecture Storage Appliance</a:t>
            </a:r>
          </a:p>
        </p:txBody>
      </p:sp>
      <p:sp>
        <p:nvSpPr>
          <p:cNvPr id="36" name="Content Placeholder 2"/>
          <p:cNvSpPr>
            <a:spLocks noGrp="1"/>
          </p:cNvSpPr>
          <p:nvPr>
            <p:ph idx="1"/>
          </p:nvPr>
        </p:nvSpPr>
        <p:spPr>
          <a:xfrm>
            <a:off x="228600" y="1446300"/>
            <a:ext cx="8686800" cy="1787525"/>
          </a:xfrm>
        </p:spPr>
        <p:txBody>
          <a:bodyPr rtlCol="0">
            <a:normAutofit/>
          </a:bodyPr>
          <a:lstStyle/>
          <a:p>
            <a:pPr eaLnBrk="1" fontAlgn="auto" hangingPunct="1">
              <a:spcAft>
                <a:spcPts val="0"/>
              </a:spcAft>
              <a:buFont typeface="Arial"/>
              <a:buChar char="•"/>
              <a:defRPr/>
            </a:pPr>
            <a:r>
              <a:rPr lang="en-US" sz="1800" dirty="0" smtClean="0"/>
              <a:t>Allows Seamless and Simple Expansion on Demand</a:t>
            </a:r>
          </a:p>
          <a:p>
            <a:pPr eaLnBrk="1" fontAlgn="auto" hangingPunct="1">
              <a:spcAft>
                <a:spcPts val="0"/>
              </a:spcAft>
              <a:buFont typeface="Arial"/>
              <a:buChar char="•"/>
              <a:defRPr/>
            </a:pPr>
            <a:r>
              <a:rPr lang="en-US" sz="1800" dirty="0" smtClean="0"/>
              <a:t>Offers Diagonal Scalability - Scale Up as well as Scale Out</a:t>
            </a:r>
          </a:p>
          <a:p>
            <a:pPr lvl="1" eaLnBrk="1" fontAlgn="auto" hangingPunct="1">
              <a:spcAft>
                <a:spcPts val="0"/>
              </a:spcAft>
              <a:buFont typeface="Arial"/>
              <a:buChar char="–"/>
              <a:defRPr/>
            </a:pPr>
            <a:r>
              <a:rPr lang="en-US" sz="1400" dirty="0" smtClean="0"/>
              <a:t>Individually scale Performance and/or Capacity based on needs</a:t>
            </a:r>
          </a:p>
          <a:p>
            <a:pPr lvl="1" eaLnBrk="1" fontAlgn="auto" hangingPunct="1">
              <a:spcAft>
                <a:spcPts val="0"/>
              </a:spcAft>
              <a:buFont typeface="Arial"/>
              <a:buChar char="–"/>
              <a:defRPr/>
            </a:pPr>
            <a:r>
              <a:rPr lang="en-US" sz="1400" dirty="0" smtClean="0"/>
              <a:t>No hidden licensing or configuration barriers to complicate growth</a:t>
            </a:r>
          </a:p>
          <a:p>
            <a:pPr eaLnBrk="1" fontAlgn="auto" hangingPunct="1">
              <a:spcAft>
                <a:spcPts val="0"/>
              </a:spcAft>
              <a:buFont typeface="Arial"/>
              <a:buChar char="•"/>
              <a:defRPr/>
            </a:pPr>
            <a:r>
              <a:rPr lang="en-US" sz="1800" dirty="0" smtClean="0"/>
              <a:t>Build a solution based on your budget - Predictable Growth and TCO</a:t>
            </a:r>
          </a:p>
        </p:txBody>
      </p:sp>
      <p:grpSp>
        <p:nvGrpSpPr>
          <p:cNvPr id="37" name="Group 36"/>
          <p:cNvGrpSpPr/>
          <p:nvPr/>
        </p:nvGrpSpPr>
        <p:grpSpPr>
          <a:xfrm>
            <a:off x="7023710" y="3565525"/>
            <a:ext cx="1980590" cy="2895600"/>
            <a:chOff x="7023710" y="3565525"/>
            <a:chExt cx="1980590" cy="2895600"/>
          </a:xfrm>
        </p:grpSpPr>
        <p:pic>
          <p:nvPicPr>
            <p:cNvPr id="38" name="Picture 37" descr="NSSX01.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23710" y="3565525"/>
              <a:ext cx="1980590" cy="2895600"/>
            </a:xfrm>
            <a:prstGeom prst="rect">
              <a:avLst/>
            </a:prstGeom>
          </p:spPr>
        </p:pic>
        <p:sp>
          <p:nvSpPr>
            <p:cNvPr id="39" name="Rectangle 38"/>
            <p:cNvSpPr/>
            <p:nvPr/>
          </p:nvSpPr>
          <p:spPr bwMode="auto">
            <a:xfrm>
              <a:off x="7107599" y="5704262"/>
              <a:ext cx="1817688" cy="703263"/>
            </a:xfrm>
            <a:prstGeom prst="rect">
              <a:avLst/>
            </a:prstGeom>
            <a:gradFill flip="none" rotWithShape="1">
              <a:gsLst>
                <a:gs pos="0">
                  <a:schemeClr val="bg1">
                    <a:alpha val="0"/>
                  </a:schemeClr>
                </a:gs>
                <a:gs pos="72000">
                  <a:schemeClr val="bg1"/>
                </a:gs>
              </a:gsLst>
              <a:lin ang="5400000" scaled="0"/>
              <a:tileRect/>
            </a:gradFill>
            <a:ln w="19050" cap="flat" cmpd="sng" algn="ctr">
              <a:noFill/>
              <a:prstDash val="solid"/>
              <a:round/>
              <a:headEnd type="none" w="med" len="med"/>
              <a:tailEnd type="none" w="med" len="med"/>
            </a:ln>
            <a:effectLst/>
          </p:spPr>
          <p:txBody>
            <a:bodyPr>
              <a:spAutoFit/>
            </a:bodyPr>
            <a:lstStyle/>
            <a:p>
              <a:pPr fontAlgn="auto">
                <a:spcBef>
                  <a:spcPct val="50000"/>
                </a:spcBef>
                <a:spcAft>
                  <a:spcPts val="0"/>
                </a:spcAft>
                <a:defRPr/>
              </a:pPr>
              <a:endParaRPr lang="en-US" sz="1600" dirty="0">
                <a:solidFill>
                  <a:srgbClr val="000000"/>
                </a:solidFill>
                <a:latin typeface="+mn-lt"/>
              </a:endParaRPr>
            </a:p>
          </p:txBody>
        </p:sp>
      </p:grpSp>
      <p:sp>
        <p:nvSpPr>
          <p:cNvPr id="40" name="Striped Right Arrow 39"/>
          <p:cNvSpPr/>
          <p:nvPr/>
        </p:nvSpPr>
        <p:spPr bwMode="auto">
          <a:xfrm rot="16200000">
            <a:off x="1921669" y="4456907"/>
            <a:ext cx="2032000" cy="823912"/>
          </a:xfrm>
          <a:prstGeom prst="stripedRightArrow">
            <a:avLst/>
          </a:prstGeom>
          <a:solidFill>
            <a:schemeClr val="tx1"/>
          </a:solidFill>
          <a:ln w="19050" cap="flat" cmpd="sng" algn="ctr">
            <a:noFill/>
            <a:prstDash val="solid"/>
            <a:round/>
            <a:headEnd type="none" w="med" len="med"/>
            <a:tailEnd type="none" w="med" len="med"/>
          </a:ln>
          <a:effectLst/>
        </p:spPr>
        <p:txBody>
          <a:bodyPr anchor="ctr"/>
          <a:lstStyle/>
          <a:p>
            <a:pPr algn="r" fontAlgn="auto">
              <a:spcBef>
                <a:spcPts val="0"/>
              </a:spcBef>
              <a:spcAft>
                <a:spcPts val="0"/>
              </a:spcAft>
              <a:defRPr/>
            </a:pPr>
            <a:r>
              <a:rPr lang="en-US" sz="1600" dirty="0">
                <a:solidFill>
                  <a:srgbClr val="FFFFFF"/>
                </a:solidFill>
                <a:latin typeface="Helvetica"/>
              </a:rPr>
              <a:t>Scale Up</a:t>
            </a:r>
          </a:p>
        </p:txBody>
      </p:sp>
      <p:pic>
        <p:nvPicPr>
          <p:cNvPr id="41" name="Picture 40" descr="NSSX03.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09231" y="3689287"/>
            <a:ext cx="1676400" cy="304190"/>
          </a:xfrm>
          <a:prstGeom prst="rect">
            <a:avLst/>
          </a:prstGeom>
        </p:spPr>
      </p:pic>
      <p:grpSp>
        <p:nvGrpSpPr>
          <p:cNvPr id="42" name="Group 41"/>
          <p:cNvGrpSpPr/>
          <p:nvPr/>
        </p:nvGrpSpPr>
        <p:grpSpPr>
          <a:xfrm>
            <a:off x="5146793" y="3565525"/>
            <a:ext cx="1970837" cy="2895600"/>
            <a:chOff x="5146793" y="3565525"/>
            <a:chExt cx="1970837" cy="2895600"/>
          </a:xfrm>
        </p:grpSpPr>
        <p:pic>
          <p:nvPicPr>
            <p:cNvPr id="43" name="Picture 42" descr="NSSX02.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146793" y="3565525"/>
              <a:ext cx="1970837" cy="2895600"/>
            </a:xfrm>
            <a:prstGeom prst="rect">
              <a:avLst/>
            </a:prstGeom>
          </p:spPr>
        </p:pic>
        <p:sp>
          <p:nvSpPr>
            <p:cNvPr id="44" name="Rectangle 43"/>
            <p:cNvSpPr/>
            <p:nvPr/>
          </p:nvSpPr>
          <p:spPr bwMode="auto">
            <a:xfrm>
              <a:off x="5223418" y="5698161"/>
              <a:ext cx="1817688" cy="703263"/>
            </a:xfrm>
            <a:prstGeom prst="rect">
              <a:avLst/>
            </a:prstGeom>
            <a:gradFill flip="none" rotWithShape="1">
              <a:gsLst>
                <a:gs pos="0">
                  <a:schemeClr val="bg1">
                    <a:alpha val="0"/>
                  </a:schemeClr>
                </a:gs>
                <a:gs pos="72000">
                  <a:schemeClr val="bg1"/>
                </a:gs>
              </a:gsLst>
              <a:lin ang="5400000" scaled="0"/>
              <a:tileRect/>
            </a:gradFill>
            <a:ln w="19050" cap="flat" cmpd="sng" algn="ctr">
              <a:noFill/>
              <a:prstDash val="solid"/>
              <a:round/>
              <a:headEnd type="none" w="med" len="med"/>
              <a:tailEnd type="none" w="med" len="med"/>
            </a:ln>
            <a:effectLst/>
          </p:spPr>
          <p:txBody>
            <a:bodyPr>
              <a:spAutoFit/>
            </a:bodyPr>
            <a:lstStyle/>
            <a:p>
              <a:pPr fontAlgn="auto">
                <a:spcBef>
                  <a:spcPct val="50000"/>
                </a:spcBef>
                <a:spcAft>
                  <a:spcPts val="0"/>
                </a:spcAft>
                <a:defRPr/>
              </a:pPr>
              <a:endParaRPr lang="en-US" sz="1600" dirty="0">
                <a:solidFill>
                  <a:srgbClr val="000000"/>
                </a:solidFill>
                <a:latin typeface="+mn-lt"/>
              </a:endParaRPr>
            </a:p>
          </p:txBody>
        </p:sp>
      </p:grpSp>
      <p:sp>
        <p:nvSpPr>
          <p:cNvPr id="45" name="Striped Right Arrow 44"/>
          <p:cNvSpPr/>
          <p:nvPr/>
        </p:nvSpPr>
        <p:spPr bwMode="auto">
          <a:xfrm>
            <a:off x="3930650" y="2847975"/>
            <a:ext cx="4279900" cy="823913"/>
          </a:xfrm>
          <a:prstGeom prst="stripedRightArrow">
            <a:avLst/>
          </a:prstGeom>
          <a:solidFill>
            <a:schemeClr val="tx1"/>
          </a:solidFill>
          <a:ln w="19050" cap="flat" cmpd="sng" algn="ctr">
            <a:noFill/>
            <a:prstDash val="solid"/>
            <a:round/>
            <a:headEnd type="none" w="med" len="med"/>
            <a:tailEnd type="none" w="med" len="med"/>
          </a:ln>
          <a:effectLst/>
        </p:spPr>
        <p:txBody>
          <a:bodyPr anchor="ctr"/>
          <a:lstStyle/>
          <a:p>
            <a:pPr algn="r" fontAlgn="auto">
              <a:spcBef>
                <a:spcPts val="0"/>
              </a:spcBef>
              <a:spcAft>
                <a:spcPts val="0"/>
              </a:spcAft>
              <a:defRPr/>
            </a:pPr>
            <a:r>
              <a:rPr lang="en-US" sz="1600" dirty="0">
                <a:solidFill>
                  <a:srgbClr val="FFFFFF"/>
                </a:solidFill>
                <a:latin typeface="Helvetica"/>
              </a:rPr>
              <a:t>Scale Out</a:t>
            </a:r>
          </a:p>
        </p:txBody>
      </p:sp>
    </p:spTree>
    <p:extLst>
      <p:ext uri="{BB962C8B-B14F-4D97-AF65-F5344CB8AC3E}">
        <p14:creationId xmlns:p14="http://schemas.microsoft.com/office/powerpoint/2010/main" val="32045511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par>
                          <p:cTn id="8" fill="hold">
                            <p:stCondLst>
                              <p:cond delay="1500"/>
                            </p:stCondLst>
                            <p:childTnLst>
                              <p:par>
                                <p:cTn id="9" presetID="2" presetClass="entr" presetSubtype="4" fill="hold" nodeType="afterEffect">
                                  <p:stCondLst>
                                    <p:cond delay="100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000" fill="hold"/>
                                        <p:tgtEl>
                                          <p:spTgt spid="41"/>
                                        </p:tgtEl>
                                        <p:attrNameLst>
                                          <p:attrName>ppt_x</p:attrName>
                                        </p:attrNameLst>
                                      </p:cBhvr>
                                      <p:tavLst>
                                        <p:tav tm="0">
                                          <p:val>
                                            <p:strVal val="#ppt_x"/>
                                          </p:val>
                                        </p:tav>
                                        <p:tav tm="100000">
                                          <p:val>
                                            <p:strVal val="#ppt_x"/>
                                          </p:val>
                                        </p:tav>
                                      </p:tavLst>
                                    </p:anim>
                                    <p:anim calcmode="lin" valueType="num">
                                      <p:cBhvr additive="base">
                                        <p:cTn id="12" dur="1000" fill="hold"/>
                                        <p:tgtEl>
                                          <p:spTgt spid="41"/>
                                        </p:tgtEl>
                                        <p:attrNameLst>
                                          <p:attrName>ppt_y</p:attrName>
                                        </p:attrNameLst>
                                      </p:cBhvr>
                                      <p:tavLst>
                                        <p:tav tm="0">
                                          <p:val>
                                            <p:strVal val="1+#ppt_h/2"/>
                                          </p:val>
                                        </p:tav>
                                        <p:tav tm="100000">
                                          <p:val>
                                            <p:strVal val="#ppt_y"/>
                                          </p:val>
                                        </p:tav>
                                      </p:tavLst>
                                    </p:anim>
                                  </p:childTnLst>
                                </p:cTn>
                              </p:par>
                            </p:childTnLst>
                          </p:cTn>
                        </p:par>
                        <p:par>
                          <p:cTn id="13" fill="hold">
                            <p:stCondLst>
                              <p:cond delay="3500"/>
                            </p:stCondLst>
                            <p:childTnLst>
                              <p:par>
                                <p:cTn id="14" presetID="9" presetClass="entr" presetSubtype="0" fill="hold" grpId="0"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dissolve">
                                      <p:cBhvr>
                                        <p:cTn id="16" dur="1000"/>
                                        <p:tgtEl>
                                          <p:spTgt spid="45"/>
                                        </p:tgtEl>
                                      </p:cBhvr>
                                    </p:animEffect>
                                  </p:childTnLst>
                                </p:cTn>
                              </p:par>
                            </p:childTnLst>
                          </p:cTn>
                        </p:par>
                        <p:par>
                          <p:cTn id="17" fill="hold">
                            <p:stCondLst>
                              <p:cond delay="4500"/>
                            </p:stCondLst>
                            <p:childTnLst>
                              <p:par>
                                <p:cTn id="18" presetID="2" presetClass="entr" presetSubtype="4" fill="hold" nodeType="afterEffect">
                                  <p:stCondLst>
                                    <p:cond delay="100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1000" fill="hold"/>
                                        <p:tgtEl>
                                          <p:spTgt spid="42"/>
                                        </p:tgtEl>
                                        <p:attrNameLst>
                                          <p:attrName>ppt_x</p:attrName>
                                        </p:attrNameLst>
                                      </p:cBhvr>
                                      <p:tavLst>
                                        <p:tav tm="0">
                                          <p:val>
                                            <p:strVal val="#ppt_x"/>
                                          </p:val>
                                        </p:tav>
                                        <p:tav tm="100000">
                                          <p:val>
                                            <p:strVal val="#ppt_x"/>
                                          </p:val>
                                        </p:tav>
                                      </p:tavLst>
                                    </p:anim>
                                    <p:anim calcmode="lin" valueType="num">
                                      <p:cBhvr additive="base">
                                        <p:cTn id="21" dur="1000" fill="hold"/>
                                        <p:tgtEl>
                                          <p:spTgt spid="42"/>
                                        </p:tgtEl>
                                        <p:attrNameLst>
                                          <p:attrName>ppt_y</p:attrName>
                                        </p:attrNameLst>
                                      </p:cBhvr>
                                      <p:tavLst>
                                        <p:tav tm="0">
                                          <p:val>
                                            <p:strVal val="1+#ppt_h/2"/>
                                          </p:val>
                                        </p:tav>
                                        <p:tav tm="100000">
                                          <p:val>
                                            <p:strVal val="#ppt_y"/>
                                          </p:val>
                                        </p:tav>
                                      </p:tavLst>
                                    </p:anim>
                                  </p:childTnLst>
                                </p:cTn>
                              </p:par>
                            </p:childTnLst>
                          </p:cTn>
                        </p:par>
                        <p:par>
                          <p:cTn id="22" fill="hold">
                            <p:stCondLst>
                              <p:cond delay="6500"/>
                            </p:stCondLst>
                            <p:childTnLst>
                              <p:par>
                                <p:cTn id="23" presetID="2" presetClass="entr" presetSubtype="4" fill="hold" nodeType="after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1000" fill="hold"/>
                                        <p:tgtEl>
                                          <p:spTgt spid="37"/>
                                        </p:tgtEl>
                                        <p:attrNameLst>
                                          <p:attrName>ppt_x</p:attrName>
                                        </p:attrNameLst>
                                      </p:cBhvr>
                                      <p:tavLst>
                                        <p:tav tm="0">
                                          <p:val>
                                            <p:strVal val="#ppt_x"/>
                                          </p:val>
                                        </p:tav>
                                        <p:tav tm="100000">
                                          <p:val>
                                            <p:strVal val="#ppt_x"/>
                                          </p:val>
                                        </p:tav>
                                      </p:tavLst>
                                    </p:anim>
                                    <p:anim calcmode="lin" valueType="num">
                                      <p:cBhvr additive="base">
                                        <p:cTn id="26"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8"/>
          <p:cNvGrpSpPr>
            <a:grpSpLocks/>
          </p:cNvGrpSpPr>
          <p:nvPr/>
        </p:nvGrpSpPr>
        <p:grpSpPr bwMode="auto">
          <a:xfrm>
            <a:off x="3159126" y="1600200"/>
            <a:ext cx="458788" cy="1433513"/>
            <a:chOff x="1545589" y="3962400"/>
            <a:chExt cx="445885" cy="1371100"/>
          </a:xfrm>
        </p:grpSpPr>
        <p:cxnSp>
          <p:nvCxnSpPr>
            <p:cNvPr id="225" name="Straight Connector 224"/>
            <p:cNvCxnSpPr>
              <a:cxnSpLocks noChangeShapeType="1"/>
            </p:cNvCxnSpPr>
            <p:nvPr/>
          </p:nvCxnSpPr>
          <p:spPr bwMode="auto">
            <a:xfrm rot="5400000">
              <a:off x="860810" y="4647179"/>
              <a:ext cx="1371100" cy="1543"/>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26" name="Straight Connector 225"/>
            <p:cNvCxnSpPr>
              <a:cxnSpLocks noChangeShapeType="1"/>
            </p:cNvCxnSpPr>
            <p:nvPr/>
          </p:nvCxnSpPr>
          <p:spPr bwMode="auto">
            <a:xfrm rot="5400000">
              <a:off x="1004296" y="4647179"/>
              <a:ext cx="1371100" cy="1542"/>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27" name="Straight Connector 226"/>
            <p:cNvCxnSpPr>
              <a:cxnSpLocks noChangeShapeType="1"/>
            </p:cNvCxnSpPr>
            <p:nvPr/>
          </p:nvCxnSpPr>
          <p:spPr bwMode="auto">
            <a:xfrm rot="5400000">
              <a:off x="1150867" y="4647179"/>
              <a:ext cx="1371100" cy="1543"/>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28" name="Straight Connector 227"/>
            <p:cNvCxnSpPr>
              <a:cxnSpLocks noChangeShapeType="1"/>
            </p:cNvCxnSpPr>
            <p:nvPr/>
          </p:nvCxnSpPr>
          <p:spPr bwMode="auto">
            <a:xfrm rot="5400000">
              <a:off x="1305152" y="4647179"/>
              <a:ext cx="1371100" cy="1543"/>
            </a:xfrm>
            <a:prstGeom prst="line">
              <a:avLst/>
            </a:prstGeom>
            <a:noFill/>
            <a:ln w="76200">
              <a:solidFill>
                <a:srgbClr val="000000"/>
              </a:solidFill>
              <a:round/>
              <a:headEnd/>
              <a:tailEnd/>
            </a:ln>
            <a:effectLst>
              <a:outerShdw dist="20000" dir="5400000" rotWithShape="0">
                <a:srgbClr val="808080">
                  <a:alpha val="37999"/>
                </a:srgbClr>
              </a:outerShdw>
            </a:effectLst>
          </p:spPr>
        </p:cxnSp>
      </p:grpSp>
      <p:grpSp>
        <p:nvGrpSpPr>
          <p:cNvPr id="3" name="Group 79"/>
          <p:cNvGrpSpPr>
            <a:grpSpLocks/>
          </p:cNvGrpSpPr>
          <p:nvPr/>
        </p:nvGrpSpPr>
        <p:grpSpPr bwMode="auto">
          <a:xfrm>
            <a:off x="3760789" y="1600200"/>
            <a:ext cx="458787" cy="1433513"/>
            <a:chOff x="1391360" y="3962400"/>
            <a:chExt cx="446762" cy="1371100"/>
          </a:xfrm>
        </p:grpSpPr>
        <p:cxnSp>
          <p:nvCxnSpPr>
            <p:cNvPr id="221" name="Straight Connector 220"/>
            <p:cNvCxnSpPr>
              <a:cxnSpLocks noChangeShapeType="1"/>
            </p:cNvCxnSpPr>
            <p:nvPr/>
          </p:nvCxnSpPr>
          <p:spPr bwMode="auto">
            <a:xfrm rot="5400000">
              <a:off x="706583" y="4647177"/>
              <a:ext cx="1371100" cy="1545"/>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22" name="Straight Connector 221"/>
            <p:cNvCxnSpPr>
              <a:cxnSpLocks noChangeShapeType="1"/>
            </p:cNvCxnSpPr>
            <p:nvPr/>
          </p:nvCxnSpPr>
          <p:spPr bwMode="auto">
            <a:xfrm rot="5400000">
              <a:off x="860399" y="4647950"/>
              <a:ext cx="1371100" cy="0"/>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23" name="Straight Connector 222"/>
            <p:cNvCxnSpPr>
              <a:cxnSpLocks noChangeShapeType="1"/>
            </p:cNvCxnSpPr>
            <p:nvPr/>
          </p:nvCxnSpPr>
          <p:spPr bwMode="auto">
            <a:xfrm rot="5400000">
              <a:off x="1004167" y="4646404"/>
              <a:ext cx="1371100" cy="3092"/>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24" name="Straight Connector 223"/>
            <p:cNvCxnSpPr>
              <a:cxnSpLocks noChangeShapeType="1"/>
            </p:cNvCxnSpPr>
            <p:nvPr/>
          </p:nvCxnSpPr>
          <p:spPr bwMode="auto">
            <a:xfrm rot="5400000">
              <a:off x="1151799" y="4647177"/>
              <a:ext cx="1371100" cy="1545"/>
            </a:xfrm>
            <a:prstGeom prst="line">
              <a:avLst/>
            </a:prstGeom>
            <a:noFill/>
            <a:ln w="76200">
              <a:solidFill>
                <a:srgbClr val="000000"/>
              </a:solidFill>
              <a:round/>
              <a:headEnd/>
              <a:tailEnd/>
            </a:ln>
            <a:effectLst>
              <a:outerShdw dist="20000" dir="5400000" rotWithShape="0">
                <a:srgbClr val="808080">
                  <a:alpha val="37999"/>
                </a:srgbClr>
              </a:outerShdw>
            </a:effectLst>
          </p:spPr>
        </p:cxnSp>
      </p:grpSp>
      <p:grpSp>
        <p:nvGrpSpPr>
          <p:cNvPr id="4" name="Group 78"/>
          <p:cNvGrpSpPr>
            <a:grpSpLocks/>
          </p:cNvGrpSpPr>
          <p:nvPr/>
        </p:nvGrpSpPr>
        <p:grpSpPr bwMode="auto">
          <a:xfrm>
            <a:off x="944564" y="1600200"/>
            <a:ext cx="458787" cy="1433513"/>
            <a:chOff x="1545586" y="3962400"/>
            <a:chExt cx="445884" cy="1371100"/>
          </a:xfrm>
        </p:grpSpPr>
        <p:cxnSp>
          <p:nvCxnSpPr>
            <p:cNvPr id="217" name="Straight Connector 216"/>
            <p:cNvCxnSpPr>
              <a:cxnSpLocks noChangeShapeType="1"/>
            </p:cNvCxnSpPr>
            <p:nvPr/>
          </p:nvCxnSpPr>
          <p:spPr bwMode="auto">
            <a:xfrm rot="5400000">
              <a:off x="860807" y="4647179"/>
              <a:ext cx="1371100" cy="1542"/>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18" name="Straight Connector 217"/>
            <p:cNvCxnSpPr>
              <a:cxnSpLocks noChangeShapeType="1"/>
            </p:cNvCxnSpPr>
            <p:nvPr/>
          </p:nvCxnSpPr>
          <p:spPr bwMode="auto">
            <a:xfrm rot="5400000">
              <a:off x="1004292" y="4647179"/>
              <a:ext cx="1371100" cy="1543"/>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19" name="Straight Connector 218"/>
            <p:cNvCxnSpPr>
              <a:cxnSpLocks noChangeShapeType="1"/>
            </p:cNvCxnSpPr>
            <p:nvPr/>
          </p:nvCxnSpPr>
          <p:spPr bwMode="auto">
            <a:xfrm rot="5400000">
              <a:off x="1150864" y="4647179"/>
              <a:ext cx="1371100" cy="1542"/>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20" name="Straight Connector 219"/>
            <p:cNvCxnSpPr>
              <a:cxnSpLocks noChangeShapeType="1"/>
            </p:cNvCxnSpPr>
            <p:nvPr/>
          </p:nvCxnSpPr>
          <p:spPr bwMode="auto">
            <a:xfrm rot="5400000">
              <a:off x="1305149" y="4647179"/>
              <a:ext cx="1371100" cy="1542"/>
            </a:xfrm>
            <a:prstGeom prst="line">
              <a:avLst/>
            </a:prstGeom>
            <a:noFill/>
            <a:ln w="76200">
              <a:solidFill>
                <a:srgbClr val="000000"/>
              </a:solidFill>
              <a:round/>
              <a:headEnd/>
              <a:tailEnd/>
            </a:ln>
            <a:effectLst>
              <a:outerShdw dist="20000" dir="5400000" rotWithShape="0">
                <a:srgbClr val="808080">
                  <a:alpha val="37999"/>
                </a:srgbClr>
              </a:outerShdw>
            </a:effectLst>
          </p:spPr>
        </p:cxnSp>
      </p:grpSp>
      <p:grpSp>
        <p:nvGrpSpPr>
          <p:cNvPr id="5" name="Group 79"/>
          <p:cNvGrpSpPr>
            <a:grpSpLocks/>
          </p:cNvGrpSpPr>
          <p:nvPr/>
        </p:nvGrpSpPr>
        <p:grpSpPr bwMode="auto">
          <a:xfrm>
            <a:off x="1546226" y="1600200"/>
            <a:ext cx="458788" cy="1433513"/>
            <a:chOff x="1391357" y="3962400"/>
            <a:chExt cx="446761" cy="1371100"/>
          </a:xfrm>
        </p:grpSpPr>
        <p:cxnSp>
          <p:nvCxnSpPr>
            <p:cNvPr id="213" name="Straight Connector 212"/>
            <p:cNvCxnSpPr>
              <a:cxnSpLocks noChangeShapeType="1"/>
            </p:cNvCxnSpPr>
            <p:nvPr/>
          </p:nvCxnSpPr>
          <p:spPr bwMode="auto">
            <a:xfrm rot="5400000">
              <a:off x="706580" y="4647177"/>
              <a:ext cx="1371100" cy="1546"/>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14" name="Straight Connector 213"/>
            <p:cNvCxnSpPr>
              <a:cxnSpLocks noChangeShapeType="1"/>
            </p:cNvCxnSpPr>
            <p:nvPr/>
          </p:nvCxnSpPr>
          <p:spPr bwMode="auto">
            <a:xfrm rot="5400000">
              <a:off x="860395" y="4647950"/>
              <a:ext cx="1371100" cy="0"/>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15" name="Straight Connector 214"/>
            <p:cNvCxnSpPr>
              <a:cxnSpLocks noChangeShapeType="1"/>
            </p:cNvCxnSpPr>
            <p:nvPr/>
          </p:nvCxnSpPr>
          <p:spPr bwMode="auto">
            <a:xfrm rot="5400000">
              <a:off x="1004163" y="4646404"/>
              <a:ext cx="1371100" cy="3092"/>
            </a:xfrm>
            <a:prstGeom prst="line">
              <a:avLst/>
            </a:prstGeom>
            <a:noFill/>
            <a:ln w="76200">
              <a:solidFill>
                <a:srgbClr val="000000"/>
              </a:solidFill>
              <a:round/>
              <a:headEnd/>
              <a:tailEnd/>
            </a:ln>
            <a:effectLst>
              <a:outerShdw dist="20000" dir="5400000" rotWithShape="0">
                <a:srgbClr val="808080">
                  <a:alpha val="37999"/>
                </a:srgbClr>
              </a:outerShdw>
            </a:effectLst>
          </p:spPr>
        </p:cxnSp>
        <p:cxnSp>
          <p:nvCxnSpPr>
            <p:cNvPr id="216" name="Straight Connector 215"/>
            <p:cNvCxnSpPr>
              <a:cxnSpLocks noChangeShapeType="1"/>
            </p:cNvCxnSpPr>
            <p:nvPr/>
          </p:nvCxnSpPr>
          <p:spPr bwMode="auto">
            <a:xfrm rot="5400000">
              <a:off x="1151794" y="4647177"/>
              <a:ext cx="1371100" cy="1546"/>
            </a:xfrm>
            <a:prstGeom prst="line">
              <a:avLst/>
            </a:prstGeom>
            <a:noFill/>
            <a:ln w="76200">
              <a:solidFill>
                <a:srgbClr val="000000"/>
              </a:solidFill>
              <a:round/>
              <a:headEnd/>
              <a:tailEnd/>
            </a:ln>
            <a:effectLst>
              <a:outerShdw dist="20000" dir="5400000" rotWithShape="0">
                <a:srgbClr val="808080">
                  <a:alpha val="37999"/>
                </a:srgbClr>
              </a:outerShdw>
            </a:effectLst>
          </p:spPr>
        </p:cxnSp>
      </p:grpSp>
      <p:sp>
        <p:nvSpPr>
          <p:cNvPr id="17414" name="Title 1"/>
          <p:cNvSpPr>
            <a:spLocks noGrp="1"/>
          </p:cNvSpPr>
          <p:nvPr>
            <p:ph type="title"/>
          </p:nvPr>
        </p:nvSpPr>
        <p:spPr/>
        <p:txBody>
          <a:bodyPr/>
          <a:lstStyle/>
          <a:p>
            <a:r>
              <a:rPr lang="en-US" sz="2800" dirty="0" smtClean="0">
                <a:latin typeface="Arial" charset="0"/>
                <a:cs typeface="Arial" charset="0"/>
              </a:rPr>
              <a:t>The SFA12K Family</a:t>
            </a:r>
            <a:br>
              <a:rPr lang="en-US" sz="2800" dirty="0" smtClean="0">
                <a:latin typeface="Arial" charset="0"/>
                <a:cs typeface="Arial" charset="0"/>
              </a:rPr>
            </a:br>
            <a:r>
              <a:rPr lang="en-US" sz="2800" dirty="0" smtClean="0">
                <a:latin typeface="Arial" charset="0"/>
                <a:cs typeface="Arial" charset="0"/>
              </a:rPr>
              <a:t>SFA12K-20 (Block Appliance)</a:t>
            </a:r>
          </a:p>
        </p:txBody>
      </p:sp>
      <p:sp>
        <p:nvSpPr>
          <p:cNvPr id="17415" name="Content Placeholder 229"/>
          <p:cNvSpPr>
            <a:spLocks noGrp="1"/>
          </p:cNvSpPr>
          <p:nvPr>
            <p:ph sz="half" idx="1"/>
          </p:nvPr>
        </p:nvSpPr>
        <p:spPr>
          <a:xfrm>
            <a:off x="4775200" y="1371600"/>
            <a:ext cx="4216400" cy="5287963"/>
          </a:xfrm>
        </p:spPr>
        <p:txBody>
          <a:bodyPr>
            <a:normAutofit/>
          </a:bodyPr>
          <a:lstStyle/>
          <a:p>
            <a:pPr marL="0" indent="0" algn="r">
              <a:buFont typeface="Arial" charset="0"/>
              <a:buNone/>
            </a:pPr>
            <a:r>
              <a:rPr lang="en-US" sz="2000" b="1" dirty="0" smtClean="0">
                <a:latin typeface="Arial" charset="0"/>
                <a:cs typeface="Arial" charset="0"/>
              </a:rPr>
              <a:t>Highly Parallelized SFA Storage Processing Engine</a:t>
            </a:r>
            <a:endParaRPr lang="en-US" sz="1800" dirty="0" smtClean="0">
              <a:latin typeface="Arial" charset="0"/>
              <a:cs typeface="Arial" charset="0"/>
            </a:endParaRPr>
          </a:p>
          <a:p>
            <a:pPr marL="0" indent="0" algn="r">
              <a:buFont typeface="Arial" charset="0"/>
              <a:buNone/>
            </a:pPr>
            <a:r>
              <a:rPr lang="en-US" sz="1800" dirty="0" smtClean="0">
                <a:latin typeface="Arial" charset="0"/>
                <a:cs typeface="Arial" charset="0"/>
              </a:rPr>
              <a:t>Active/Active Storage Design</a:t>
            </a:r>
          </a:p>
          <a:p>
            <a:pPr marL="0" indent="0" algn="r">
              <a:buFont typeface="Arial" charset="0"/>
              <a:buNone/>
            </a:pPr>
            <a:r>
              <a:rPr lang="en-US" sz="1800" dirty="0" smtClean="0">
                <a:latin typeface="Arial" charset="0"/>
                <a:cs typeface="Arial" charset="0"/>
              </a:rPr>
              <a:t>~40GB/s Read &amp; Write Speed</a:t>
            </a:r>
          </a:p>
          <a:p>
            <a:pPr marL="0" indent="0" algn="r">
              <a:buNone/>
            </a:pPr>
            <a:r>
              <a:rPr lang="en-US" sz="1800" dirty="0" smtClean="0">
                <a:latin typeface="Arial" charset="0"/>
                <a:cs typeface="Arial" charset="0"/>
              </a:rPr>
              <a:t>Up to 3.3PB of Disk</a:t>
            </a:r>
          </a:p>
          <a:p>
            <a:pPr marL="0" indent="0" algn="r">
              <a:buFont typeface="Arial" charset="0"/>
              <a:buNone/>
            </a:pPr>
            <a:r>
              <a:rPr lang="en-US" sz="1800" dirty="0" smtClean="0">
                <a:latin typeface="Arial" charset="0"/>
                <a:cs typeface="Arial" charset="0"/>
              </a:rPr>
              <a:t>1.2+ Million Burst IOPS </a:t>
            </a:r>
          </a:p>
          <a:p>
            <a:pPr marL="0" indent="0" algn="r">
              <a:buFont typeface="Arial" charset="0"/>
              <a:buNone/>
            </a:pPr>
            <a:r>
              <a:rPr lang="en-US" sz="1800" dirty="0" smtClean="0">
                <a:latin typeface="Arial" charset="0"/>
                <a:cs typeface="Arial" charset="0"/>
              </a:rPr>
              <a:t>700K+ Random Spinning Disk IOPS</a:t>
            </a:r>
          </a:p>
          <a:p>
            <a:pPr marL="0" indent="0" algn="r">
              <a:buFont typeface="Arial" charset="0"/>
              <a:buNone/>
            </a:pPr>
            <a:r>
              <a:rPr lang="en-US" sz="1800" dirty="0" smtClean="0">
                <a:latin typeface="Arial" charset="0"/>
                <a:cs typeface="Arial" charset="0"/>
              </a:rPr>
              <a:t>850K+ Sustained Random SSD IOPS</a:t>
            </a:r>
          </a:p>
          <a:p>
            <a:pPr marL="0" indent="0" algn="r">
              <a:buFont typeface="Arial" charset="0"/>
              <a:buNone/>
            </a:pPr>
            <a:r>
              <a:rPr lang="en-US" sz="1800" dirty="0" smtClean="0">
                <a:latin typeface="Arial" charset="0"/>
                <a:cs typeface="Arial" charset="0"/>
              </a:rPr>
              <a:t>32GB+ Mirrored Cache (Protected)</a:t>
            </a:r>
          </a:p>
          <a:p>
            <a:pPr marL="0" indent="0" algn="r">
              <a:buFont typeface="Arial" charset="0"/>
              <a:buNone/>
            </a:pPr>
            <a:r>
              <a:rPr lang="en-US" sz="1800" dirty="0" smtClean="0">
                <a:latin typeface="Arial" charset="0"/>
                <a:cs typeface="Arial" charset="0"/>
              </a:rPr>
              <a:t>RAID 1/5/6</a:t>
            </a:r>
          </a:p>
          <a:p>
            <a:pPr marL="0" indent="0" algn="r">
              <a:buFont typeface="Arial" charset="0"/>
              <a:buNone/>
            </a:pPr>
            <a:r>
              <a:rPr lang="en-US" sz="1800" dirty="0" smtClean="0">
                <a:latin typeface="Arial" charset="0"/>
                <a:cs typeface="Arial" charset="0"/>
              </a:rPr>
              <a:t>Intelligent Block Striping</a:t>
            </a:r>
          </a:p>
          <a:p>
            <a:pPr marL="0" indent="0" algn="r">
              <a:buFont typeface="Arial" charset="0"/>
              <a:buNone/>
            </a:pPr>
            <a:r>
              <a:rPr lang="en-US" sz="1800" dirty="0" smtClean="0">
                <a:latin typeface="Arial" charset="0"/>
                <a:cs typeface="Arial" charset="0"/>
              </a:rPr>
              <a:t>SATAssure Data Protection</a:t>
            </a:r>
          </a:p>
          <a:p>
            <a:pPr marL="0" indent="0" algn="r">
              <a:buFont typeface="Arial" charset="0"/>
              <a:buNone/>
            </a:pPr>
            <a:r>
              <a:rPr lang="en-US" sz="1800" dirty="0" smtClean="0">
                <a:latin typeface="Arial" charset="0"/>
                <a:cs typeface="Arial" charset="0"/>
              </a:rPr>
              <a:t>GUI, SNMP, CLI, API</a:t>
            </a:r>
          </a:p>
          <a:p>
            <a:pPr marL="0" indent="0" algn="r">
              <a:buFont typeface="Arial" charset="0"/>
              <a:buNone/>
            </a:pPr>
            <a:r>
              <a:rPr lang="en-US" sz="1800" dirty="0" smtClean="0">
                <a:latin typeface="Arial" charset="0"/>
                <a:cs typeface="Arial" charset="0"/>
              </a:rPr>
              <a:t>8 x FDR IB Host-Ports</a:t>
            </a:r>
          </a:p>
          <a:p>
            <a:pPr marL="0" indent="0" algn="r">
              <a:buFont typeface="Arial" charset="0"/>
              <a:buNone/>
            </a:pPr>
            <a:r>
              <a:rPr lang="en-US" sz="1800" dirty="0" smtClean="0">
                <a:latin typeface="Arial" charset="0"/>
                <a:cs typeface="Arial" charset="0"/>
              </a:rPr>
              <a:t>8RU Height</a:t>
            </a:r>
          </a:p>
        </p:txBody>
      </p:sp>
      <p:sp>
        <p:nvSpPr>
          <p:cNvPr id="119" name="Rectangle 118"/>
          <p:cNvSpPr>
            <a:spLocks noChangeArrowheads="1"/>
          </p:cNvSpPr>
          <p:nvPr/>
        </p:nvSpPr>
        <p:spPr bwMode="auto">
          <a:xfrm>
            <a:off x="520701" y="2535238"/>
            <a:ext cx="1879600" cy="1679575"/>
          </a:xfrm>
          <a:prstGeom prst="rect">
            <a:avLst/>
          </a:prstGeom>
          <a:gradFill rotWithShape="1">
            <a:gsLst>
              <a:gs pos="0">
                <a:srgbClr val="EEEEEE"/>
              </a:gs>
              <a:gs pos="64999">
                <a:srgbClr val="D0D0D0"/>
              </a:gs>
              <a:gs pos="100000">
                <a:srgbClr val="BCBCBC"/>
              </a:gs>
            </a:gsLst>
            <a:lin ang="5400000" scaled="1"/>
          </a:gradFill>
          <a:ln w="9525">
            <a:noFill/>
            <a:miter lim="800000"/>
            <a:headEnd/>
            <a:tailEnd/>
          </a:ln>
          <a:effectLst>
            <a:outerShdw dist="20000" dir="5400000" rotWithShape="0">
              <a:srgbClr val="808080">
                <a:alpha val="37999"/>
              </a:srgbClr>
            </a:outerShdw>
          </a:effectLst>
        </p:spPr>
        <p:txBody>
          <a:bodyPr lIns="91429" tIns="45714" rIns="91429" bIns="45714" anchor="ctr"/>
          <a:lstStyle/>
          <a:p>
            <a:pPr algn="ctr" defTabSz="914293">
              <a:defRPr/>
            </a:pPr>
            <a:endParaRPr lang="en-US" sz="1000" dirty="0">
              <a:solidFill>
                <a:srgbClr val="000000"/>
              </a:solidFill>
              <a:latin typeface="Verdana" charset="0"/>
              <a:ea typeface="ＭＳ Ｐゴシック" charset="-128"/>
            </a:endParaRPr>
          </a:p>
        </p:txBody>
      </p:sp>
      <p:sp>
        <p:nvSpPr>
          <p:cNvPr id="120" name="Rectangle 119"/>
          <p:cNvSpPr>
            <a:spLocks noChangeArrowheads="1"/>
          </p:cNvSpPr>
          <p:nvPr/>
        </p:nvSpPr>
        <p:spPr bwMode="auto">
          <a:xfrm>
            <a:off x="2703514" y="2535238"/>
            <a:ext cx="1927225" cy="1679575"/>
          </a:xfrm>
          <a:prstGeom prst="rect">
            <a:avLst/>
          </a:prstGeom>
          <a:gradFill rotWithShape="1">
            <a:gsLst>
              <a:gs pos="0">
                <a:srgbClr val="EEEEEE"/>
              </a:gs>
              <a:gs pos="64999">
                <a:srgbClr val="D0D0D0"/>
              </a:gs>
              <a:gs pos="100000">
                <a:srgbClr val="BCBCBC"/>
              </a:gs>
            </a:gsLst>
            <a:lin ang="5400000" scaled="1"/>
          </a:gradFill>
          <a:ln w="9525">
            <a:noFill/>
            <a:miter lim="800000"/>
            <a:headEnd/>
            <a:tailEnd/>
          </a:ln>
          <a:effectLst>
            <a:outerShdw dist="20000" dir="5400000" rotWithShape="0">
              <a:srgbClr val="808080">
                <a:alpha val="37999"/>
              </a:srgbClr>
            </a:outerShdw>
          </a:effectLst>
        </p:spPr>
        <p:txBody>
          <a:bodyPr lIns="91429" tIns="45714" rIns="91429" bIns="45714" anchor="ctr"/>
          <a:lstStyle/>
          <a:p>
            <a:pPr algn="ctr" defTabSz="914293">
              <a:defRPr/>
            </a:pPr>
            <a:endParaRPr lang="en-US" sz="1000" dirty="0">
              <a:solidFill>
                <a:srgbClr val="000000"/>
              </a:solidFill>
              <a:latin typeface="Verdana" charset="0"/>
              <a:ea typeface="ＭＳ Ｐゴシック" charset="-128"/>
            </a:endParaRPr>
          </a:p>
        </p:txBody>
      </p:sp>
      <p:sp>
        <p:nvSpPr>
          <p:cNvPr id="121" name="Rounded Rectangle 120"/>
          <p:cNvSpPr>
            <a:spLocks noChangeArrowheads="1"/>
          </p:cNvSpPr>
          <p:nvPr/>
        </p:nvSpPr>
        <p:spPr bwMode="auto">
          <a:xfrm>
            <a:off x="2098676" y="3357563"/>
            <a:ext cx="963613" cy="258762"/>
          </a:xfrm>
          <a:prstGeom prst="roundRect">
            <a:avLst>
              <a:gd name="adj" fmla="val 16667"/>
            </a:avLst>
          </a:prstGeom>
          <a:solidFill>
            <a:srgbClr val="191919"/>
          </a:solidFill>
          <a:ln w="38100">
            <a:solidFill>
              <a:srgbClr val="FFFFFF"/>
            </a:solidFill>
            <a:round/>
            <a:headEnd/>
            <a:tailEnd/>
          </a:ln>
          <a:effectLst>
            <a:outerShdw dist="20000" dir="5400000" rotWithShape="0">
              <a:srgbClr val="808080">
                <a:alpha val="37999"/>
              </a:srgbClr>
            </a:outerShdw>
          </a:effectLst>
        </p:spPr>
        <p:txBody>
          <a:bodyPr lIns="91429" tIns="45714" rIns="91429" bIns="45714" anchor="ctr"/>
          <a:lstStyle/>
          <a:p>
            <a:pPr algn="ctr" defTabSz="914293">
              <a:defRPr/>
            </a:pPr>
            <a:r>
              <a:rPr lang="en-US" sz="700" b="1" dirty="0" smtClean="0">
                <a:solidFill>
                  <a:srgbClr val="FFFFFF"/>
                </a:solidFill>
                <a:latin typeface="Verdana" charset="0"/>
                <a:ea typeface="ＭＳ Ｐゴシック" charset="-128"/>
              </a:rPr>
              <a:t>120Gb/s</a:t>
            </a:r>
            <a:endParaRPr lang="en-US" sz="700" b="1" dirty="0">
              <a:solidFill>
                <a:srgbClr val="FFFFFF"/>
              </a:solidFill>
              <a:latin typeface="Verdana" charset="0"/>
              <a:ea typeface="ＭＳ Ｐゴシック" charset="-128"/>
            </a:endParaRPr>
          </a:p>
          <a:p>
            <a:pPr algn="ctr" defTabSz="914293">
              <a:defRPr/>
            </a:pPr>
            <a:r>
              <a:rPr lang="en-US" sz="700" b="1" dirty="0">
                <a:solidFill>
                  <a:srgbClr val="FFFFFF"/>
                </a:solidFill>
                <a:latin typeface="Verdana" charset="0"/>
                <a:ea typeface="ＭＳ Ｐゴシック" charset="-128"/>
              </a:rPr>
              <a:t>Cache Link</a:t>
            </a:r>
          </a:p>
        </p:txBody>
      </p:sp>
      <p:sp>
        <p:nvSpPr>
          <p:cNvPr id="130" name="Rectangle 129"/>
          <p:cNvSpPr>
            <a:spLocks noChangeArrowheads="1"/>
          </p:cNvSpPr>
          <p:nvPr/>
        </p:nvSpPr>
        <p:spPr bwMode="auto">
          <a:xfrm>
            <a:off x="646114" y="3306763"/>
            <a:ext cx="1646237" cy="346075"/>
          </a:xfrm>
          <a:prstGeom prst="rect">
            <a:avLst/>
          </a:prstGeom>
          <a:gradFill rotWithShape="1">
            <a:gsLst>
              <a:gs pos="0">
                <a:srgbClr val="FFD7D7"/>
              </a:gs>
              <a:gs pos="64999">
                <a:srgbClr val="FFA1A1"/>
              </a:gs>
              <a:gs pos="100000">
                <a:srgbClr val="FF7878"/>
              </a:gs>
            </a:gsLst>
            <a:lin ang="5400000" scaled="1"/>
          </a:gradFill>
          <a:ln w="9525">
            <a:solidFill>
              <a:srgbClr val="FF0000"/>
            </a:solidFill>
            <a:miter lim="800000"/>
            <a:headEnd/>
            <a:tailEnd/>
          </a:ln>
          <a:effectLst>
            <a:outerShdw dist="20000" dir="5400000" rotWithShape="0">
              <a:srgbClr val="808080">
                <a:alpha val="37999"/>
              </a:srgbClr>
            </a:outerShdw>
          </a:effectLst>
        </p:spPr>
        <p:txBody>
          <a:bodyPr lIns="91429" tIns="45714" rIns="91429" bIns="45714" anchor="ctr"/>
          <a:lstStyle/>
          <a:p>
            <a:pPr algn="ctr" defTabSz="914293">
              <a:defRPr/>
            </a:pPr>
            <a:r>
              <a:rPr lang="en-US" sz="1100" b="1" dirty="0" smtClean="0">
                <a:solidFill>
                  <a:srgbClr val="000000"/>
                </a:solidFill>
                <a:latin typeface="Verdana" charset="0"/>
                <a:ea typeface="ＭＳ Ｐゴシック" charset="-128"/>
              </a:rPr>
              <a:t>16-32GB </a:t>
            </a:r>
            <a:r>
              <a:rPr lang="en-US" sz="1100" b="1" dirty="0">
                <a:solidFill>
                  <a:srgbClr val="000000"/>
                </a:solidFill>
                <a:latin typeface="Verdana" charset="0"/>
                <a:ea typeface="ＭＳ Ｐゴシック" charset="-128"/>
              </a:rPr>
              <a:t>High-Speed Cache</a:t>
            </a:r>
          </a:p>
        </p:txBody>
      </p:sp>
      <p:sp>
        <p:nvSpPr>
          <p:cNvPr id="131" name="Rectangle 130"/>
          <p:cNvSpPr>
            <a:spLocks noChangeArrowheads="1"/>
          </p:cNvSpPr>
          <p:nvPr/>
        </p:nvSpPr>
        <p:spPr bwMode="auto">
          <a:xfrm>
            <a:off x="2854326" y="3306763"/>
            <a:ext cx="1646238" cy="346075"/>
          </a:xfrm>
          <a:prstGeom prst="rect">
            <a:avLst/>
          </a:prstGeom>
          <a:gradFill rotWithShape="1">
            <a:gsLst>
              <a:gs pos="0">
                <a:srgbClr val="FFD7D7"/>
              </a:gs>
              <a:gs pos="64999">
                <a:srgbClr val="FFA1A1"/>
              </a:gs>
              <a:gs pos="100000">
                <a:srgbClr val="FF7878"/>
              </a:gs>
            </a:gsLst>
            <a:lin ang="5400000" scaled="1"/>
          </a:gradFill>
          <a:ln w="9525">
            <a:solidFill>
              <a:srgbClr val="FF0000"/>
            </a:solidFill>
            <a:miter lim="800000"/>
            <a:headEnd/>
            <a:tailEnd/>
          </a:ln>
          <a:effectLst>
            <a:outerShdw dist="20000" dir="5400000" rotWithShape="0">
              <a:srgbClr val="808080">
                <a:alpha val="37999"/>
              </a:srgbClr>
            </a:outerShdw>
          </a:effectLst>
        </p:spPr>
        <p:txBody>
          <a:bodyPr lIns="91429" tIns="45714" rIns="91429" bIns="45714" anchor="ctr"/>
          <a:lstStyle/>
          <a:p>
            <a:pPr algn="ctr" defTabSz="914293">
              <a:defRPr/>
            </a:pPr>
            <a:r>
              <a:rPr lang="en-US" sz="1100" b="1" dirty="0" smtClean="0">
                <a:solidFill>
                  <a:srgbClr val="000000"/>
                </a:solidFill>
                <a:latin typeface="Verdana" charset="0"/>
                <a:ea typeface="ＭＳ Ｐゴシック" charset="-128"/>
              </a:rPr>
              <a:t>16-32GB </a:t>
            </a:r>
            <a:r>
              <a:rPr lang="en-US" sz="1100" b="1" dirty="0">
                <a:solidFill>
                  <a:srgbClr val="000000"/>
                </a:solidFill>
                <a:latin typeface="Verdana" charset="0"/>
                <a:ea typeface="ＭＳ Ｐゴシック" charset="-128"/>
              </a:rPr>
              <a:t>High-Speed Cache</a:t>
            </a:r>
          </a:p>
        </p:txBody>
      </p:sp>
      <p:cxnSp>
        <p:nvCxnSpPr>
          <p:cNvPr id="17421" name="Straight Connector 131"/>
          <p:cNvCxnSpPr>
            <a:cxnSpLocks noChangeShapeType="1"/>
          </p:cNvCxnSpPr>
          <p:nvPr/>
        </p:nvCxnSpPr>
        <p:spPr bwMode="auto">
          <a:xfrm rot="10800000" flipH="1" flipV="1">
            <a:off x="3546476" y="4049713"/>
            <a:ext cx="1157288" cy="957262"/>
          </a:xfrm>
          <a:prstGeom prst="line">
            <a:avLst/>
          </a:prstGeom>
          <a:noFill/>
          <a:ln w="88900" cmpd="dbl">
            <a:solidFill>
              <a:srgbClr val="BB1C17"/>
            </a:solidFill>
            <a:round/>
            <a:headEnd/>
            <a:tailEnd/>
          </a:ln>
        </p:spPr>
      </p:cxnSp>
      <p:cxnSp>
        <p:nvCxnSpPr>
          <p:cNvPr id="17422" name="Straight Connector 132"/>
          <p:cNvCxnSpPr>
            <a:cxnSpLocks noChangeShapeType="1"/>
          </p:cNvCxnSpPr>
          <p:nvPr/>
        </p:nvCxnSpPr>
        <p:spPr bwMode="auto">
          <a:xfrm rot="16200000" flipH="1">
            <a:off x="3409158" y="4185444"/>
            <a:ext cx="957262" cy="685800"/>
          </a:xfrm>
          <a:prstGeom prst="line">
            <a:avLst/>
          </a:prstGeom>
          <a:noFill/>
          <a:ln w="88900" cmpd="dbl">
            <a:solidFill>
              <a:srgbClr val="BB1C17"/>
            </a:solidFill>
            <a:round/>
            <a:headEnd/>
            <a:tailEnd/>
          </a:ln>
        </p:spPr>
      </p:cxnSp>
      <p:cxnSp>
        <p:nvCxnSpPr>
          <p:cNvPr id="17423" name="Straight Connector 133"/>
          <p:cNvCxnSpPr>
            <a:cxnSpLocks noChangeShapeType="1"/>
          </p:cNvCxnSpPr>
          <p:nvPr/>
        </p:nvCxnSpPr>
        <p:spPr bwMode="auto">
          <a:xfrm rot="16200000" flipH="1">
            <a:off x="3172621" y="4421981"/>
            <a:ext cx="957262" cy="212725"/>
          </a:xfrm>
          <a:prstGeom prst="line">
            <a:avLst/>
          </a:prstGeom>
          <a:noFill/>
          <a:ln w="88900" cmpd="dbl">
            <a:solidFill>
              <a:srgbClr val="BB1C17"/>
            </a:solidFill>
            <a:round/>
            <a:headEnd/>
            <a:tailEnd/>
          </a:ln>
        </p:spPr>
      </p:cxnSp>
      <p:cxnSp>
        <p:nvCxnSpPr>
          <p:cNvPr id="17424" name="Straight Connector 134"/>
          <p:cNvCxnSpPr>
            <a:cxnSpLocks noChangeShapeType="1"/>
          </p:cNvCxnSpPr>
          <p:nvPr/>
        </p:nvCxnSpPr>
        <p:spPr bwMode="auto">
          <a:xfrm rot="5400000">
            <a:off x="2934496" y="4396581"/>
            <a:ext cx="957262" cy="263525"/>
          </a:xfrm>
          <a:prstGeom prst="line">
            <a:avLst/>
          </a:prstGeom>
          <a:noFill/>
          <a:ln w="88900" cmpd="dbl">
            <a:solidFill>
              <a:srgbClr val="BB1C17"/>
            </a:solidFill>
            <a:round/>
            <a:headEnd/>
            <a:tailEnd/>
          </a:ln>
        </p:spPr>
      </p:cxnSp>
      <p:cxnSp>
        <p:nvCxnSpPr>
          <p:cNvPr id="17425" name="Straight Connector 135"/>
          <p:cNvCxnSpPr>
            <a:cxnSpLocks noChangeShapeType="1"/>
          </p:cNvCxnSpPr>
          <p:nvPr/>
        </p:nvCxnSpPr>
        <p:spPr bwMode="auto">
          <a:xfrm rot="5400000">
            <a:off x="2708277" y="4170362"/>
            <a:ext cx="957262" cy="715963"/>
          </a:xfrm>
          <a:prstGeom prst="line">
            <a:avLst/>
          </a:prstGeom>
          <a:noFill/>
          <a:ln w="88900" cmpd="dbl">
            <a:solidFill>
              <a:srgbClr val="BB1C17"/>
            </a:solidFill>
            <a:round/>
            <a:headEnd/>
            <a:tailEnd/>
          </a:ln>
        </p:spPr>
      </p:cxnSp>
      <p:cxnSp>
        <p:nvCxnSpPr>
          <p:cNvPr id="17426" name="Straight Connector 136"/>
          <p:cNvCxnSpPr>
            <a:cxnSpLocks noChangeShapeType="1"/>
          </p:cNvCxnSpPr>
          <p:nvPr/>
        </p:nvCxnSpPr>
        <p:spPr bwMode="auto">
          <a:xfrm flipH="1">
            <a:off x="2354264" y="4049713"/>
            <a:ext cx="1193800" cy="957262"/>
          </a:xfrm>
          <a:prstGeom prst="line">
            <a:avLst/>
          </a:prstGeom>
          <a:noFill/>
          <a:ln w="88900" cmpd="dbl">
            <a:solidFill>
              <a:srgbClr val="BB1C17"/>
            </a:solidFill>
            <a:round/>
            <a:headEnd/>
            <a:tailEnd/>
          </a:ln>
        </p:spPr>
      </p:cxnSp>
      <p:cxnSp>
        <p:nvCxnSpPr>
          <p:cNvPr id="17427" name="Straight Connector 137"/>
          <p:cNvCxnSpPr>
            <a:cxnSpLocks noChangeShapeType="1"/>
          </p:cNvCxnSpPr>
          <p:nvPr/>
        </p:nvCxnSpPr>
        <p:spPr bwMode="auto">
          <a:xfrm flipH="1">
            <a:off x="1881189" y="4049713"/>
            <a:ext cx="1666875" cy="957262"/>
          </a:xfrm>
          <a:prstGeom prst="line">
            <a:avLst/>
          </a:prstGeom>
          <a:noFill/>
          <a:ln w="88900" cmpd="dbl">
            <a:solidFill>
              <a:srgbClr val="BB1C17"/>
            </a:solidFill>
            <a:round/>
            <a:headEnd/>
            <a:tailEnd/>
          </a:ln>
        </p:spPr>
      </p:cxnSp>
      <p:cxnSp>
        <p:nvCxnSpPr>
          <p:cNvPr id="17428" name="Straight Connector 138"/>
          <p:cNvCxnSpPr>
            <a:cxnSpLocks noChangeShapeType="1"/>
          </p:cNvCxnSpPr>
          <p:nvPr/>
        </p:nvCxnSpPr>
        <p:spPr bwMode="auto">
          <a:xfrm flipH="1">
            <a:off x="1406526" y="4049713"/>
            <a:ext cx="2138363" cy="957262"/>
          </a:xfrm>
          <a:prstGeom prst="line">
            <a:avLst/>
          </a:prstGeom>
          <a:noFill/>
          <a:ln w="88900" cmpd="dbl">
            <a:solidFill>
              <a:srgbClr val="BB1C17"/>
            </a:solidFill>
            <a:round/>
            <a:headEnd/>
            <a:tailEnd/>
          </a:ln>
        </p:spPr>
      </p:cxnSp>
      <p:cxnSp>
        <p:nvCxnSpPr>
          <p:cNvPr id="17429" name="Straight Connector 139"/>
          <p:cNvCxnSpPr>
            <a:cxnSpLocks noChangeShapeType="1"/>
          </p:cNvCxnSpPr>
          <p:nvPr/>
        </p:nvCxnSpPr>
        <p:spPr bwMode="auto">
          <a:xfrm flipH="1">
            <a:off x="933451" y="4049713"/>
            <a:ext cx="2611438" cy="957262"/>
          </a:xfrm>
          <a:prstGeom prst="line">
            <a:avLst/>
          </a:prstGeom>
          <a:noFill/>
          <a:ln w="88900" cmpd="dbl">
            <a:solidFill>
              <a:srgbClr val="BB1C17"/>
            </a:solidFill>
            <a:round/>
            <a:headEnd/>
            <a:tailEnd/>
          </a:ln>
        </p:spPr>
      </p:cxnSp>
      <p:cxnSp>
        <p:nvCxnSpPr>
          <p:cNvPr id="17430" name="Straight Connector 140"/>
          <p:cNvCxnSpPr>
            <a:cxnSpLocks noChangeShapeType="1"/>
          </p:cNvCxnSpPr>
          <p:nvPr/>
        </p:nvCxnSpPr>
        <p:spPr bwMode="auto">
          <a:xfrm flipH="1">
            <a:off x="458789" y="4049713"/>
            <a:ext cx="3089275" cy="957262"/>
          </a:xfrm>
          <a:prstGeom prst="line">
            <a:avLst/>
          </a:prstGeom>
          <a:noFill/>
          <a:ln w="88900" cmpd="dbl">
            <a:solidFill>
              <a:srgbClr val="BB1C17"/>
            </a:solidFill>
            <a:round/>
            <a:headEnd/>
            <a:tailEnd/>
          </a:ln>
        </p:spPr>
      </p:cxnSp>
      <p:cxnSp>
        <p:nvCxnSpPr>
          <p:cNvPr id="17431" name="Straight Connector 141"/>
          <p:cNvCxnSpPr>
            <a:cxnSpLocks noChangeShapeType="1"/>
          </p:cNvCxnSpPr>
          <p:nvPr/>
        </p:nvCxnSpPr>
        <p:spPr bwMode="auto">
          <a:xfrm rot="10800000" flipV="1">
            <a:off x="454026" y="4049713"/>
            <a:ext cx="1155700" cy="957262"/>
          </a:xfrm>
          <a:prstGeom prst="line">
            <a:avLst/>
          </a:prstGeom>
          <a:noFill/>
          <a:ln w="88900" cmpd="dbl">
            <a:solidFill>
              <a:srgbClr val="BB1C17"/>
            </a:solidFill>
            <a:round/>
            <a:headEnd/>
            <a:tailEnd/>
          </a:ln>
        </p:spPr>
      </p:cxnSp>
      <p:cxnSp>
        <p:nvCxnSpPr>
          <p:cNvPr id="17432" name="Straight Connector 142"/>
          <p:cNvCxnSpPr>
            <a:cxnSpLocks noChangeShapeType="1"/>
          </p:cNvCxnSpPr>
          <p:nvPr/>
        </p:nvCxnSpPr>
        <p:spPr bwMode="auto">
          <a:xfrm rot="5400000">
            <a:off x="792164" y="4186238"/>
            <a:ext cx="957262" cy="684212"/>
          </a:xfrm>
          <a:prstGeom prst="line">
            <a:avLst/>
          </a:prstGeom>
          <a:noFill/>
          <a:ln w="88900" cmpd="dbl">
            <a:solidFill>
              <a:srgbClr val="BB1C17"/>
            </a:solidFill>
            <a:round/>
            <a:headEnd/>
            <a:tailEnd/>
          </a:ln>
        </p:spPr>
      </p:cxnSp>
      <p:cxnSp>
        <p:nvCxnSpPr>
          <p:cNvPr id="17433" name="Straight Connector 143"/>
          <p:cNvCxnSpPr>
            <a:cxnSpLocks noChangeShapeType="1"/>
          </p:cNvCxnSpPr>
          <p:nvPr/>
        </p:nvCxnSpPr>
        <p:spPr bwMode="auto">
          <a:xfrm rot="5400000">
            <a:off x="1029496" y="4421981"/>
            <a:ext cx="957262" cy="212725"/>
          </a:xfrm>
          <a:prstGeom prst="line">
            <a:avLst/>
          </a:prstGeom>
          <a:noFill/>
          <a:ln w="88900" cmpd="dbl">
            <a:solidFill>
              <a:srgbClr val="BB1C17"/>
            </a:solidFill>
            <a:round/>
            <a:headEnd/>
            <a:tailEnd/>
          </a:ln>
        </p:spPr>
      </p:cxnSp>
      <p:cxnSp>
        <p:nvCxnSpPr>
          <p:cNvPr id="17434" name="Straight Connector 144"/>
          <p:cNvCxnSpPr>
            <a:cxnSpLocks noChangeShapeType="1"/>
          </p:cNvCxnSpPr>
          <p:nvPr/>
        </p:nvCxnSpPr>
        <p:spPr bwMode="auto">
          <a:xfrm rot="16200000" flipH="1">
            <a:off x="1266033" y="4398169"/>
            <a:ext cx="957262" cy="260350"/>
          </a:xfrm>
          <a:prstGeom prst="line">
            <a:avLst/>
          </a:prstGeom>
          <a:noFill/>
          <a:ln w="88900" cmpd="dbl">
            <a:solidFill>
              <a:srgbClr val="BB1C17"/>
            </a:solidFill>
            <a:round/>
            <a:headEnd/>
            <a:tailEnd/>
          </a:ln>
        </p:spPr>
      </p:cxnSp>
      <p:cxnSp>
        <p:nvCxnSpPr>
          <p:cNvPr id="17435" name="Straight Connector 145"/>
          <p:cNvCxnSpPr>
            <a:cxnSpLocks noChangeShapeType="1"/>
          </p:cNvCxnSpPr>
          <p:nvPr/>
        </p:nvCxnSpPr>
        <p:spPr bwMode="auto">
          <a:xfrm rot="16200000" flipH="1">
            <a:off x="1493045" y="4169569"/>
            <a:ext cx="957262" cy="717550"/>
          </a:xfrm>
          <a:prstGeom prst="line">
            <a:avLst/>
          </a:prstGeom>
          <a:noFill/>
          <a:ln w="88900" cmpd="dbl">
            <a:solidFill>
              <a:srgbClr val="BB1C17"/>
            </a:solidFill>
            <a:round/>
            <a:headEnd/>
            <a:tailEnd/>
          </a:ln>
        </p:spPr>
      </p:cxnSp>
      <p:cxnSp>
        <p:nvCxnSpPr>
          <p:cNvPr id="17436" name="Straight Connector 146"/>
          <p:cNvCxnSpPr>
            <a:cxnSpLocks noChangeShapeType="1"/>
          </p:cNvCxnSpPr>
          <p:nvPr/>
        </p:nvCxnSpPr>
        <p:spPr bwMode="auto">
          <a:xfrm>
            <a:off x="1609726" y="4049713"/>
            <a:ext cx="1193800" cy="957262"/>
          </a:xfrm>
          <a:prstGeom prst="line">
            <a:avLst/>
          </a:prstGeom>
          <a:noFill/>
          <a:ln w="88900" cmpd="dbl">
            <a:solidFill>
              <a:srgbClr val="BB1C17"/>
            </a:solidFill>
            <a:round/>
            <a:headEnd/>
            <a:tailEnd/>
          </a:ln>
        </p:spPr>
      </p:cxnSp>
      <p:cxnSp>
        <p:nvCxnSpPr>
          <p:cNvPr id="17437" name="Straight Connector 147"/>
          <p:cNvCxnSpPr>
            <a:cxnSpLocks noChangeShapeType="1"/>
          </p:cNvCxnSpPr>
          <p:nvPr/>
        </p:nvCxnSpPr>
        <p:spPr bwMode="auto">
          <a:xfrm>
            <a:off x="1609726" y="4049713"/>
            <a:ext cx="1666875" cy="957262"/>
          </a:xfrm>
          <a:prstGeom prst="line">
            <a:avLst/>
          </a:prstGeom>
          <a:noFill/>
          <a:ln w="88900" cmpd="dbl">
            <a:solidFill>
              <a:srgbClr val="BB1C17"/>
            </a:solidFill>
            <a:round/>
            <a:headEnd/>
            <a:tailEnd/>
          </a:ln>
        </p:spPr>
      </p:cxnSp>
      <p:cxnSp>
        <p:nvCxnSpPr>
          <p:cNvPr id="17438" name="Straight Connector 148"/>
          <p:cNvCxnSpPr>
            <a:cxnSpLocks noChangeShapeType="1"/>
          </p:cNvCxnSpPr>
          <p:nvPr/>
        </p:nvCxnSpPr>
        <p:spPr bwMode="auto">
          <a:xfrm>
            <a:off x="1614489" y="4049713"/>
            <a:ext cx="2136775" cy="957262"/>
          </a:xfrm>
          <a:prstGeom prst="line">
            <a:avLst/>
          </a:prstGeom>
          <a:noFill/>
          <a:ln w="88900" cmpd="dbl">
            <a:solidFill>
              <a:srgbClr val="BB1C17"/>
            </a:solidFill>
            <a:round/>
            <a:headEnd/>
            <a:tailEnd/>
          </a:ln>
        </p:spPr>
      </p:cxnSp>
      <p:cxnSp>
        <p:nvCxnSpPr>
          <p:cNvPr id="17439" name="Straight Connector 149"/>
          <p:cNvCxnSpPr>
            <a:cxnSpLocks noChangeShapeType="1"/>
          </p:cNvCxnSpPr>
          <p:nvPr/>
        </p:nvCxnSpPr>
        <p:spPr bwMode="auto">
          <a:xfrm>
            <a:off x="1612901" y="4049713"/>
            <a:ext cx="2611438" cy="957262"/>
          </a:xfrm>
          <a:prstGeom prst="line">
            <a:avLst/>
          </a:prstGeom>
          <a:noFill/>
          <a:ln w="88900" cmpd="dbl">
            <a:solidFill>
              <a:srgbClr val="BB1C17"/>
            </a:solidFill>
            <a:round/>
            <a:headEnd/>
            <a:tailEnd/>
          </a:ln>
        </p:spPr>
      </p:cxnSp>
      <p:cxnSp>
        <p:nvCxnSpPr>
          <p:cNvPr id="17440" name="Straight Connector 150"/>
          <p:cNvCxnSpPr>
            <a:cxnSpLocks noChangeShapeType="1"/>
          </p:cNvCxnSpPr>
          <p:nvPr/>
        </p:nvCxnSpPr>
        <p:spPr bwMode="auto">
          <a:xfrm>
            <a:off x="1609726" y="4049713"/>
            <a:ext cx="3089275" cy="957262"/>
          </a:xfrm>
          <a:prstGeom prst="line">
            <a:avLst/>
          </a:prstGeom>
          <a:noFill/>
          <a:ln w="88900" cmpd="dbl">
            <a:solidFill>
              <a:srgbClr val="BB1C17"/>
            </a:solidFill>
            <a:round/>
            <a:headEnd/>
            <a:tailEnd/>
          </a:ln>
        </p:spPr>
      </p:cxnSp>
      <p:sp>
        <p:nvSpPr>
          <p:cNvPr id="152" name="Rectangle 151"/>
          <p:cNvSpPr>
            <a:spLocks noChangeArrowheads="1"/>
          </p:cNvSpPr>
          <p:nvPr/>
        </p:nvSpPr>
        <p:spPr bwMode="auto">
          <a:xfrm>
            <a:off x="641351" y="2387600"/>
            <a:ext cx="1646238" cy="173038"/>
          </a:xfrm>
          <a:prstGeom prst="rect">
            <a:avLst/>
          </a:prstGeom>
          <a:gradFill rotWithShape="1">
            <a:gsLst>
              <a:gs pos="0">
                <a:srgbClr val="FFD7D7"/>
              </a:gs>
              <a:gs pos="64999">
                <a:srgbClr val="FFA1A1"/>
              </a:gs>
              <a:gs pos="100000">
                <a:srgbClr val="FF7878"/>
              </a:gs>
            </a:gsLst>
            <a:lin ang="5400000" scaled="1"/>
          </a:gradFill>
          <a:ln w="9525">
            <a:solidFill>
              <a:srgbClr val="FF0000"/>
            </a:solidFill>
            <a:miter lim="800000"/>
            <a:headEnd/>
            <a:tailEnd/>
          </a:ln>
          <a:effectLst>
            <a:outerShdw dist="20000" dir="5400000" rotWithShape="0">
              <a:srgbClr val="808080">
                <a:alpha val="37999"/>
              </a:srgbClr>
            </a:outerShdw>
          </a:effectLst>
        </p:spPr>
        <p:txBody>
          <a:bodyPr lIns="91429" tIns="45714" rIns="91429" bIns="45714" anchor="ctr"/>
          <a:lstStyle/>
          <a:p>
            <a:pPr algn="ctr" defTabSz="914293">
              <a:defRPr/>
            </a:pPr>
            <a:r>
              <a:rPr lang="en-US" sz="800" dirty="0">
                <a:solidFill>
                  <a:srgbClr val="000000"/>
                </a:solidFill>
                <a:latin typeface="Verdana" charset="0"/>
                <a:ea typeface="ＭＳ Ｐゴシック" charset="-128"/>
              </a:rPr>
              <a:t>SFA Interface Virtualization</a:t>
            </a:r>
          </a:p>
        </p:txBody>
      </p:sp>
      <p:sp>
        <p:nvSpPr>
          <p:cNvPr id="153" name="Rectangle 152"/>
          <p:cNvSpPr>
            <a:spLocks noChangeArrowheads="1"/>
          </p:cNvSpPr>
          <p:nvPr/>
        </p:nvSpPr>
        <p:spPr bwMode="auto">
          <a:xfrm>
            <a:off x="2843214" y="2387600"/>
            <a:ext cx="1647825" cy="173038"/>
          </a:xfrm>
          <a:prstGeom prst="rect">
            <a:avLst/>
          </a:prstGeom>
          <a:gradFill rotWithShape="1">
            <a:gsLst>
              <a:gs pos="0">
                <a:srgbClr val="FFD7D7"/>
              </a:gs>
              <a:gs pos="64999">
                <a:srgbClr val="FFA1A1"/>
              </a:gs>
              <a:gs pos="100000">
                <a:srgbClr val="FF7878"/>
              </a:gs>
            </a:gsLst>
            <a:lin ang="5400000" scaled="1"/>
          </a:gradFill>
          <a:ln w="9525">
            <a:solidFill>
              <a:srgbClr val="FF0000"/>
            </a:solidFill>
            <a:miter lim="800000"/>
            <a:headEnd/>
            <a:tailEnd/>
          </a:ln>
          <a:effectLst>
            <a:outerShdw dist="20000" dir="5400000" rotWithShape="0">
              <a:srgbClr val="808080">
                <a:alpha val="37999"/>
              </a:srgbClr>
            </a:outerShdw>
          </a:effectLst>
        </p:spPr>
        <p:txBody>
          <a:bodyPr lIns="91429" tIns="45714" rIns="91429" bIns="45714" anchor="ctr"/>
          <a:lstStyle/>
          <a:p>
            <a:pPr algn="ctr" defTabSz="914293">
              <a:defRPr/>
            </a:pPr>
            <a:r>
              <a:rPr lang="en-US" sz="800" dirty="0">
                <a:solidFill>
                  <a:srgbClr val="000000"/>
                </a:solidFill>
                <a:latin typeface="Verdana" charset="0"/>
                <a:ea typeface="ＭＳ Ｐゴシック" charset="-128"/>
              </a:rPr>
              <a:t>SFA Interface Virtualization</a:t>
            </a:r>
          </a:p>
        </p:txBody>
      </p:sp>
      <p:sp>
        <p:nvSpPr>
          <p:cNvPr id="154" name="Rectangle 153"/>
          <p:cNvSpPr>
            <a:spLocks noChangeArrowheads="1"/>
          </p:cNvSpPr>
          <p:nvPr/>
        </p:nvSpPr>
        <p:spPr bwMode="auto">
          <a:xfrm>
            <a:off x="650876" y="4438650"/>
            <a:ext cx="3843338" cy="303213"/>
          </a:xfrm>
          <a:prstGeom prst="rect">
            <a:avLst/>
          </a:prstGeom>
          <a:solidFill>
            <a:srgbClr val="191919"/>
          </a:solidFill>
          <a:ln w="38100">
            <a:solidFill>
              <a:srgbClr val="FFFFFF"/>
            </a:solidFill>
            <a:miter lim="800000"/>
            <a:headEnd/>
            <a:tailEnd/>
          </a:ln>
          <a:effectLst>
            <a:outerShdw dist="20000" dir="5400000" rotWithShape="0">
              <a:srgbClr val="808080">
                <a:alpha val="37999"/>
              </a:srgbClr>
            </a:outerShdw>
          </a:effectLst>
        </p:spPr>
        <p:txBody>
          <a:bodyPr lIns="91429" tIns="45714" rIns="91429" bIns="45714" anchor="ctr"/>
          <a:lstStyle/>
          <a:p>
            <a:pPr algn="ctr" defTabSz="914293">
              <a:defRPr/>
            </a:pPr>
            <a:r>
              <a:rPr lang="en-US" sz="1000" dirty="0" smtClean="0">
                <a:solidFill>
                  <a:srgbClr val="FFFFFF"/>
                </a:solidFill>
                <a:latin typeface="Verdana" charset="0"/>
                <a:ea typeface="ＭＳ Ｐゴシック" charset="-128"/>
              </a:rPr>
              <a:t>480Gb/s </a:t>
            </a:r>
            <a:r>
              <a:rPr lang="en-US" sz="1000" dirty="0">
                <a:solidFill>
                  <a:srgbClr val="FFFFFF"/>
                </a:solidFill>
                <a:latin typeface="Verdana" charset="0"/>
                <a:ea typeface="ＭＳ Ｐゴシック" charset="-128"/>
              </a:rPr>
              <a:t>Internal SAS Storage Management Network</a:t>
            </a:r>
          </a:p>
        </p:txBody>
      </p:sp>
      <p:sp>
        <p:nvSpPr>
          <p:cNvPr id="155" name="Rectangle 154"/>
          <p:cNvSpPr>
            <a:spLocks noChangeArrowheads="1"/>
          </p:cNvSpPr>
          <p:nvPr/>
        </p:nvSpPr>
        <p:spPr bwMode="auto">
          <a:xfrm>
            <a:off x="673101" y="1812925"/>
            <a:ext cx="3843338" cy="488950"/>
          </a:xfrm>
          <a:prstGeom prst="rect">
            <a:avLst/>
          </a:prstGeom>
          <a:solidFill>
            <a:srgbClr val="191919"/>
          </a:solidFill>
          <a:ln w="38100">
            <a:solidFill>
              <a:srgbClr val="FFFFFF"/>
            </a:solidFill>
            <a:miter lim="800000"/>
            <a:headEnd/>
            <a:tailEnd/>
          </a:ln>
          <a:effectLst>
            <a:outerShdw dist="20000" dir="5400000" rotWithShape="0">
              <a:srgbClr val="808080">
                <a:alpha val="37999"/>
              </a:srgbClr>
            </a:outerShdw>
          </a:effectLst>
        </p:spPr>
        <p:txBody>
          <a:bodyPr lIns="91429" tIns="45714" rIns="91429" bIns="45714" anchor="ctr"/>
          <a:lstStyle/>
          <a:p>
            <a:pPr algn="ctr" defTabSz="914293">
              <a:defRPr/>
            </a:pPr>
            <a:r>
              <a:rPr lang="en-US" sz="1400" dirty="0" smtClean="0">
                <a:solidFill>
                  <a:srgbClr val="FFFFFF"/>
                </a:solidFill>
                <a:latin typeface="Verdana" charset="0"/>
              </a:rPr>
              <a:t>16 </a:t>
            </a:r>
            <a:r>
              <a:rPr lang="en-US" sz="1400" dirty="0" smtClean="0">
                <a:solidFill>
                  <a:srgbClr val="FFFFFF"/>
                </a:solidFill>
                <a:latin typeface="Verdana" charset="0"/>
                <a:ea typeface="ＭＳ Ｐゴシック" charset="-128"/>
              </a:rPr>
              <a:t>x 16Gb/s Fibre Channel </a:t>
            </a:r>
            <a:r>
              <a:rPr lang="en-US" sz="1400" dirty="0">
                <a:solidFill>
                  <a:srgbClr val="FFFFFF"/>
                </a:solidFill>
                <a:latin typeface="Verdana" charset="0"/>
                <a:ea typeface="ＭＳ Ｐゴシック" charset="-128"/>
              </a:rPr>
              <a:t>Host Ports</a:t>
            </a:r>
          </a:p>
          <a:p>
            <a:pPr algn="ctr" defTabSz="914293">
              <a:defRPr/>
            </a:pPr>
            <a:r>
              <a:rPr lang="en-US" sz="1400" dirty="0" smtClean="0">
                <a:solidFill>
                  <a:srgbClr val="FFFFFF"/>
                </a:solidFill>
                <a:latin typeface="Verdana" charset="0"/>
                <a:ea typeface="ＭＳ Ｐゴシック" charset="-128"/>
              </a:rPr>
              <a:t>8 x FDR </a:t>
            </a:r>
            <a:r>
              <a:rPr lang="en-US" sz="1400" dirty="0">
                <a:solidFill>
                  <a:srgbClr val="FFFFFF"/>
                </a:solidFill>
                <a:latin typeface="Verdana" charset="0"/>
                <a:ea typeface="ＭＳ Ｐゴシック" charset="-128"/>
              </a:rPr>
              <a:t>InfiniBand Host Ports</a:t>
            </a:r>
          </a:p>
        </p:txBody>
      </p:sp>
      <p:grpSp>
        <p:nvGrpSpPr>
          <p:cNvPr id="6" name="Group 165"/>
          <p:cNvGrpSpPr/>
          <p:nvPr/>
        </p:nvGrpSpPr>
        <p:grpSpPr>
          <a:xfrm>
            <a:off x="368301" y="4922838"/>
            <a:ext cx="5422899" cy="1257299"/>
            <a:chOff x="76200" y="4570413"/>
            <a:chExt cx="5422899" cy="1257299"/>
          </a:xfrm>
        </p:grpSpPr>
        <p:sp>
          <p:nvSpPr>
            <p:cNvPr id="17488" name="Rectangle 170"/>
            <p:cNvSpPr>
              <a:spLocks noChangeArrowheads="1"/>
            </p:cNvSpPr>
            <p:nvPr/>
          </p:nvSpPr>
          <p:spPr bwMode="auto">
            <a:xfrm flipH="1">
              <a:off x="2632075" y="5083175"/>
              <a:ext cx="1304925" cy="261610"/>
            </a:xfrm>
            <a:prstGeom prst="rect">
              <a:avLst/>
            </a:prstGeom>
            <a:gradFill rotWithShape="1">
              <a:gsLst>
                <a:gs pos="0">
                  <a:srgbClr val="BFBFBF"/>
                </a:gs>
                <a:gs pos="75999">
                  <a:srgbClr val="FFFFFF"/>
                </a:gs>
                <a:gs pos="100000">
                  <a:srgbClr val="FFFFFF"/>
                </a:gs>
              </a:gsLst>
              <a:lin ang="0" scaled="1"/>
            </a:gradFill>
            <a:ln w="9525">
              <a:noFill/>
              <a:miter lim="800000"/>
              <a:headEnd/>
              <a:tailEnd/>
            </a:ln>
          </p:spPr>
          <p:txBody>
            <a:bodyPr>
              <a:spAutoFit/>
            </a:bodyPr>
            <a:lstStyle/>
            <a:p>
              <a:pPr algn="r" defTabSz="912813"/>
              <a:r>
                <a:rPr lang="en-US" sz="1100" b="1" i="1" dirty="0">
                  <a:solidFill>
                    <a:srgbClr val="000000"/>
                  </a:solidFill>
                  <a:latin typeface="Verdana" pitchFamily="34" charset="0"/>
                </a:rPr>
                <a:t>SFA RAID 5,6</a:t>
              </a:r>
            </a:p>
          </p:txBody>
        </p:sp>
        <p:sp>
          <p:nvSpPr>
            <p:cNvPr id="17490" name="Rectangle 172"/>
            <p:cNvSpPr>
              <a:spLocks noChangeArrowheads="1"/>
            </p:cNvSpPr>
            <p:nvPr/>
          </p:nvSpPr>
          <p:spPr bwMode="auto">
            <a:xfrm flipH="1">
              <a:off x="4267199" y="4600575"/>
              <a:ext cx="1231900" cy="261610"/>
            </a:xfrm>
            <a:prstGeom prst="rect">
              <a:avLst/>
            </a:prstGeom>
            <a:gradFill rotWithShape="1">
              <a:gsLst>
                <a:gs pos="0">
                  <a:srgbClr val="BFBFBF"/>
                </a:gs>
                <a:gs pos="75999">
                  <a:srgbClr val="FFFFFF"/>
                </a:gs>
                <a:gs pos="100000">
                  <a:srgbClr val="FFFFFF"/>
                </a:gs>
              </a:gsLst>
              <a:lin ang="0" scaled="1"/>
            </a:gradFill>
            <a:ln w="9525">
              <a:noFill/>
              <a:miter lim="800000"/>
              <a:headEnd/>
              <a:tailEnd/>
            </a:ln>
          </p:spPr>
          <p:txBody>
            <a:bodyPr wrap="square">
              <a:spAutoFit/>
            </a:bodyPr>
            <a:lstStyle/>
            <a:p>
              <a:pPr algn="r" defTabSz="912813"/>
              <a:r>
                <a:rPr lang="en-US" sz="1100" b="1" i="1" dirty="0">
                  <a:solidFill>
                    <a:srgbClr val="000000"/>
                  </a:solidFill>
                  <a:latin typeface="Verdana" pitchFamily="34" charset="0"/>
                </a:rPr>
                <a:t>RAID 5,6</a:t>
              </a:r>
            </a:p>
          </p:txBody>
        </p:sp>
        <p:sp>
          <p:nvSpPr>
            <p:cNvPr id="17491" name="Rectangle 173"/>
            <p:cNvSpPr>
              <a:spLocks noChangeArrowheads="1"/>
            </p:cNvSpPr>
            <p:nvPr/>
          </p:nvSpPr>
          <p:spPr bwMode="auto">
            <a:xfrm flipH="1">
              <a:off x="712788" y="5529262"/>
              <a:ext cx="1195387" cy="261610"/>
            </a:xfrm>
            <a:prstGeom prst="rect">
              <a:avLst/>
            </a:prstGeom>
            <a:gradFill rotWithShape="1">
              <a:gsLst>
                <a:gs pos="0">
                  <a:srgbClr val="BFBFBF"/>
                </a:gs>
                <a:gs pos="75999">
                  <a:srgbClr val="FFFFFF"/>
                </a:gs>
                <a:gs pos="100000">
                  <a:srgbClr val="FFFFFF"/>
                </a:gs>
              </a:gsLst>
              <a:lin ang="0" scaled="1"/>
            </a:gradFill>
            <a:ln w="9525">
              <a:noFill/>
              <a:miter lim="800000"/>
              <a:headEnd/>
              <a:tailEnd/>
            </a:ln>
          </p:spPr>
          <p:txBody>
            <a:bodyPr>
              <a:spAutoFit/>
            </a:bodyPr>
            <a:lstStyle/>
            <a:p>
              <a:pPr algn="r" defTabSz="912813"/>
              <a:r>
                <a:rPr lang="en-US" sz="1100" b="1" i="1" dirty="0">
                  <a:solidFill>
                    <a:srgbClr val="000000"/>
                  </a:solidFill>
                  <a:latin typeface="Verdana" pitchFamily="34" charset="0"/>
                </a:rPr>
                <a:t>SFA RAID 1</a:t>
              </a:r>
            </a:p>
          </p:txBody>
        </p:sp>
        <p:cxnSp>
          <p:nvCxnSpPr>
            <p:cNvPr id="179" name="Straight Connector 178"/>
            <p:cNvCxnSpPr>
              <a:endCxn id="211" idx="3"/>
            </p:cNvCxnSpPr>
            <p:nvPr/>
          </p:nvCxnSpPr>
          <p:spPr bwMode="auto">
            <a:xfrm flipH="1">
              <a:off x="2562225" y="4681463"/>
              <a:ext cx="10046" cy="716037"/>
            </a:xfrm>
            <a:prstGeom prst="line">
              <a:avLst/>
            </a:prstGeom>
            <a:noFill/>
            <a:ln w="88900" cap="flat" cmpd="dbl" algn="ctr">
              <a:solidFill>
                <a:srgbClr val="800000"/>
              </a:solidFill>
              <a:prstDash val="solid"/>
              <a:round/>
              <a:headEnd type="none" w="med" len="med"/>
              <a:tailEnd type="none" w="med" len="med"/>
            </a:ln>
            <a:effectLst/>
            <a:scene3d>
              <a:camera prst="orthographicFront">
                <a:rot lat="0" lon="0" rev="0"/>
              </a:camera>
              <a:lightRig rig="threePt" dir="t"/>
            </a:scene3d>
          </p:spPr>
        </p:cxnSp>
        <p:cxnSp>
          <p:nvCxnSpPr>
            <p:cNvPr id="180" name="Straight Connector 179"/>
            <p:cNvCxnSpPr>
              <a:endCxn id="207" idx="3"/>
            </p:cNvCxnSpPr>
            <p:nvPr/>
          </p:nvCxnSpPr>
          <p:spPr bwMode="auto">
            <a:xfrm>
              <a:off x="1177726" y="4743539"/>
              <a:ext cx="1787" cy="641261"/>
            </a:xfrm>
            <a:prstGeom prst="line">
              <a:avLst/>
            </a:prstGeom>
            <a:noFill/>
            <a:ln w="88900" cap="flat" cmpd="dbl" algn="ctr">
              <a:solidFill>
                <a:srgbClr val="800000"/>
              </a:solidFill>
              <a:prstDash val="solid"/>
              <a:round/>
              <a:headEnd type="none" w="med" len="med"/>
              <a:tailEnd type="none" w="med" len="med"/>
            </a:ln>
            <a:effectLst/>
            <a:scene3d>
              <a:camera prst="orthographicFront">
                <a:rot lat="0" lon="0" rev="0"/>
              </a:camera>
              <a:lightRig rig="threePt" dir="t"/>
            </a:scene3d>
          </p:spPr>
        </p:cxnSp>
        <p:cxnSp>
          <p:nvCxnSpPr>
            <p:cNvPr id="181" name="Straight Connector 180"/>
            <p:cNvCxnSpPr>
              <a:endCxn id="208" idx="3"/>
            </p:cNvCxnSpPr>
            <p:nvPr/>
          </p:nvCxnSpPr>
          <p:spPr bwMode="auto">
            <a:xfrm flipH="1">
              <a:off x="1646238" y="4746134"/>
              <a:ext cx="1900" cy="638666"/>
            </a:xfrm>
            <a:prstGeom prst="line">
              <a:avLst/>
            </a:prstGeom>
            <a:noFill/>
            <a:ln w="88900" cap="flat" cmpd="dbl" algn="ctr">
              <a:solidFill>
                <a:srgbClr val="800000"/>
              </a:solidFill>
              <a:prstDash val="solid"/>
              <a:round/>
              <a:headEnd type="none" w="med" len="med"/>
              <a:tailEnd type="none" w="med" len="med"/>
            </a:ln>
            <a:effectLst/>
            <a:scene3d>
              <a:camera prst="orthographicFront">
                <a:rot lat="0" lon="0" rev="0"/>
              </a:camera>
              <a:lightRig rig="threePt" dir="t"/>
            </a:scene3d>
          </p:spPr>
        </p:cxnSp>
        <p:cxnSp>
          <p:nvCxnSpPr>
            <p:cNvPr id="182" name="Straight Connector 181"/>
            <p:cNvCxnSpPr>
              <a:endCxn id="212" idx="3"/>
            </p:cNvCxnSpPr>
            <p:nvPr/>
          </p:nvCxnSpPr>
          <p:spPr bwMode="auto">
            <a:xfrm flipH="1">
              <a:off x="2094707" y="4746135"/>
              <a:ext cx="4313" cy="651365"/>
            </a:xfrm>
            <a:prstGeom prst="line">
              <a:avLst/>
            </a:prstGeom>
            <a:noFill/>
            <a:ln w="88900" cap="flat" cmpd="dbl" algn="ctr">
              <a:solidFill>
                <a:srgbClr val="800000"/>
              </a:solidFill>
              <a:prstDash val="solid"/>
              <a:round/>
              <a:headEnd type="none" w="med" len="med"/>
              <a:tailEnd type="none" w="med" len="med"/>
            </a:ln>
            <a:effectLst/>
            <a:scene3d>
              <a:camera prst="orthographicFront">
                <a:rot lat="0" lon="0" rev="0"/>
              </a:camera>
              <a:lightRig rig="threePt" dir="t"/>
            </a:scene3d>
          </p:spPr>
        </p:cxnSp>
        <p:cxnSp>
          <p:nvCxnSpPr>
            <p:cNvPr id="183" name="Straight Connector 182"/>
            <p:cNvCxnSpPr>
              <a:endCxn id="210" idx="3"/>
            </p:cNvCxnSpPr>
            <p:nvPr/>
          </p:nvCxnSpPr>
          <p:spPr bwMode="auto">
            <a:xfrm flipH="1">
              <a:off x="711994" y="4702163"/>
              <a:ext cx="6358" cy="1125549"/>
            </a:xfrm>
            <a:prstGeom prst="line">
              <a:avLst/>
            </a:prstGeom>
            <a:noFill/>
            <a:ln w="88900" cap="flat" cmpd="dbl" algn="ctr">
              <a:solidFill>
                <a:srgbClr val="800000"/>
              </a:solidFill>
              <a:prstDash val="solid"/>
              <a:round/>
              <a:headEnd type="none" w="med" len="med"/>
              <a:tailEnd type="none" w="med" len="med"/>
            </a:ln>
            <a:effectLst/>
            <a:scene3d>
              <a:camera prst="orthographicFront">
                <a:rot lat="0" lon="0" rev="0"/>
              </a:camera>
              <a:lightRig rig="threePt" dir="t"/>
            </a:scene3d>
          </p:spPr>
        </p:cxnSp>
        <p:cxnSp>
          <p:nvCxnSpPr>
            <p:cNvPr id="184" name="Straight Connector 183"/>
            <p:cNvCxnSpPr>
              <a:endCxn id="209" idx="3"/>
            </p:cNvCxnSpPr>
            <p:nvPr/>
          </p:nvCxnSpPr>
          <p:spPr bwMode="auto">
            <a:xfrm flipH="1">
              <a:off x="243682" y="4655597"/>
              <a:ext cx="10186" cy="1172115"/>
            </a:xfrm>
            <a:prstGeom prst="line">
              <a:avLst/>
            </a:prstGeom>
            <a:noFill/>
            <a:ln w="88900" cap="flat" cmpd="dbl" algn="ctr">
              <a:solidFill>
                <a:srgbClr val="800000"/>
              </a:solidFill>
              <a:prstDash val="solid"/>
              <a:round/>
              <a:headEnd type="none" w="med" len="med"/>
              <a:tailEnd type="none" w="med" len="med"/>
            </a:ln>
            <a:effectLst/>
            <a:scene3d>
              <a:camera prst="orthographicFront">
                <a:rot lat="0" lon="0" rev="0"/>
              </a:camera>
              <a:lightRig rig="threePt" dir="t"/>
            </a:scene3d>
          </p:spPr>
        </p:cxnSp>
        <p:sp>
          <p:nvSpPr>
            <p:cNvPr id="185" name="Can 184"/>
            <p:cNvSpPr>
              <a:spLocks noChangeArrowheads="1"/>
            </p:cNvSpPr>
            <p:nvPr/>
          </p:nvSpPr>
          <p:spPr bwMode="auto">
            <a:xfrm>
              <a:off x="80963" y="4570413"/>
              <a:ext cx="336550" cy="354012"/>
            </a:xfrm>
            <a:prstGeom prst="can">
              <a:avLst>
                <a:gd name="adj" fmla="val 24996"/>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400" dirty="0">
                  <a:solidFill>
                    <a:srgbClr val="FFFFFF"/>
                  </a:solidFill>
                  <a:latin typeface="Verdana" charset="0"/>
                  <a:ea typeface="ＭＳ Ｐゴシック" charset="-128"/>
                </a:rPr>
                <a:t>1</a:t>
              </a:r>
            </a:p>
          </p:txBody>
        </p:sp>
        <p:sp>
          <p:nvSpPr>
            <p:cNvPr id="186" name="Can 185"/>
            <p:cNvSpPr>
              <a:spLocks noChangeArrowheads="1"/>
            </p:cNvSpPr>
            <p:nvPr/>
          </p:nvSpPr>
          <p:spPr bwMode="auto">
            <a:xfrm>
              <a:off x="549275" y="4570413"/>
              <a:ext cx="334963" cy="354012"/>
            </a:xfrm>
            <a:prstGeom prst="can">
              <a:avLst>
                <a:gd name="adj" fmla="val 24996"/>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400" dirty="0">
                  <a:solidFill>
                    <a:srgbClr val="FFFFFF"/>
                  </a:solidFill>
                  <a:latin typeface="Verdana" charset="0"/>
                  <a:ea typeface="ＭＳ Ｐゴシック" charset="-128"/>
                </a:rPr>
                <a:t>2</a:t>
              </a:r>
            </a:p>
          </p:txBody>
        </p:sp>
        <p:sp>
          <p:nvSpPr>
            <p:cNvPr id="187" name="Can 186"/>
            <p:cNvSpPr>
              <a:spLocks noChangeArrowheads="1"/>
            </p:cNvSpPr>
            <p:nvPr/>
          </p:nvSpPr>
          <p:spPr bwMode="auto">
            <a:xfrm>
              <a:off x="1016000" y="4570413"/>
              <a:ext cx="336550" cy="354012"/>
            </a:xfrm>
            <a:prstGeom prst="can">
              <a:avLst>
                <a:gd name="adj" fmla="val 24996"/>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400" dirty="0">
                  <a:solidFill>
                    <a:srgbClr val="FFFFFF"/>
                  </a:solidFill>
                  <a:latin typeface="Verdana" charset="0"/>
                  <a:ea typeface="ＭＳ Ｐゴシック" charset="-128"/>
                </a:rPr>
                <a:t>3</a:t>
              </a:r>
            </a:p>
          </p:txBody>
        </p:sp>
        <p:sp>
          <p:nvSpPr>
            <p:cNvPr id="188" name="Can 187"/>
            <p:cNvSpPr>
              <a:spLocks noChangeArrowheads="1"/>
            </p:cNvSpPr>
            <p:nvPr/>
          </p:nvSpPr>
          <p:spPr bwMode="auto">
            <a:xfrm>
              <a:off x="1482725" y="4570413"/>
              <a:ext cx="338138" cy="354012"/>
            </a:xfrm>
            <a:prstGeom prst="can">
              <a:avLst>
                <a:gd name="adj" fmla="val 24996"/>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400" dirty="0">
                  <a:solidFill>
                    <a:srgbClr val="FFFFFF"/>
                  </a:solidFill>
                  <a:latin typeface="Verdana" charset="0"/>
                  <a:ea typeface="ＭＳ Ｐゴシック" charset="-128"/>
                </a:rPr>
                <a:t>4</a:t>
              </a:r>
            </a:p>
          </p:txBody>
        </p:sp>
        <p:sp>
          <p:nvSpPr>
            <p:cNvPr id="189" name="Can 188"/>
            <p:cNvSpPr>
              <a:spLocks noChangeArrowheads="1"/>
            </p:cNvSpPr>
            <p:nvPr/>
          </p:nvSpPr>
          <p:spPr bwMode="auto">
            <a:xfrm>
              <a:off x="1931988" y="4570413"/>
              <a:ext cx="336550" cy="354012"/>
            </a:xfrm>
            <a:prstGeom prst="can">
              <a:avLst>
                <a:gd name="adj" fmla="val 24996"/>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400" dirty="0">
                  <a:solidFill>
                    <a:srgbClr val="FFFFFF"/>
                  </a:solidFill>
                  <a:latin typeface="Verdana" charset="0"/>
                  <a:ea typeface="ＭＳ Ｐゴシック" charset="-128"/>
                </a:rPr>
                <a:t>5</a:t>
              </a:r>
            </a:p>
          </p:txBody>
        </p:sp>
        <p:sp>
          <p:nvSpPr>
            <p:cNvPr id="190" name="Can 189"/>
            <p:cNvSpPr>
              <a:spLocks noChangeArrowheads="1"/>
            </p:cNvSpPr>
            <p:nvPr/>
          </p:nvSpPr>
          <p:spPr bwMode="auto">
            <a:xfrm>
              <a:off x="2400300" y="4570413"/>
              <a:ext cx="334963" cy="354012"/>
            </a:xfrm>
            <a:prstGeom prst="can">
              <a:avLst>
                <a:gd name="adj" fmla="val 24996"/>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400" dirty="0">
                  <a:solidFill>
                    <a:srgbClr val="FFFFFF"/>
                  </a:solidFill>
                  <a:latin typeface="Verdana" charset="0"/>
                  <a:ea typeface="ＭＳ Ｐゴシック" charset="-128"/>
                </a:rPr>
                <a:t>6</a:t>
              </a:r>
            </a:p>
          </p:txBody>
        </p:sp>
        <p:sp>
          <p:nvSpPr>
            <p:cNvPr id="191" name="Can 190"/>
            <p:cNvSpPr>
              <a:spLocks noChangeArrowheads="1"/>
            </p:cNvSpPr>
            <p:nvPr/>
          </p:nvSpPr>
          <p:spPr bwMode="auto">
            <a:xfrm>
              <a:off x="2867025" y="4570413"/>
              <a:ext cx="336550" cy="354012"/>
            </a:xfrm>
            <a:prstGeom prst="can">
              <a:avLst>
                <a:gd name="adj" fmla="val 24996"/>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400" dirty="0">
                  <a:solidFill>
                    <a:srgbClr val="FFFFFF"/>
                  </a:solidFill>
                  <a:latin typeface="Verdana" charset="0"/>
                  <a:ea typeface="ＭＳ Ｐゴシック" charset="-128"/>
                </a:rPr>
                <a:t>7</a:t>
              </a:r>
            </a:p>
          </p:txBody>
        </p:sp>
        <p:sp>
          <p:nvSpPr>
            <p:cNvPr id="192" name="Can 191"/>
            <p:cNvSpPr>
              <a:spLocks noChangeArrowheads="1"/>
            </p:cNvSpPr>
            <p:nvPr/>
          </p:nvSpPr>
          <p:spPr bwMode="auto">
            <a:xfrm>
              <a:off x="3335338" y="4570413"/>
              <a:ext cx="336550" cy="354012"/>
            </a:xfrm>
            <a:prstGeom prst="can">
              <a:avLst>
                <a:gd name="adj" fmla="val 24996"/>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400" dirty="0">
                  <a:solidFill>
                    <a:srgbClr val="FFFFFF"/>
                  </a:solidFill>
                  <a:latin typeface="Verdana" charset="0"/>
                  <a:ea typeface="ＭＳ Ｐゴシック" charset="-128"/>
                </a:rPr>
                <a:t>8</a:t>
              </a:r>
            </a:p>
          </p:txBody>
        </p:sp>
        <p:sp>
          <p:nvSpPr>
            <p:cNvPr id="193" name="Can 192"/>
            <p:cNvSpPr>
              <a:spLocks noChangeArrowheads="1"/>
            </p:cNvSpPr>
            <p:nvPr/>
          </p:nvSpPr>
          <p:spPr bwMode="auto">
            <a:xfrm>
              <a:off x="3803650" y="4570413"/>
              <a:ext cx="334963" cy="354012"/>
            </a:xfrm>
            <a:prstGeom prst="can">
              <a:avLst>
                <a:gd name="adj" fmla="val 24996"/>
              </a:avLst>
            </a:prstGeom>
            <a:gradFill rotWithShape="1">
              <a:gsLst>
                <a:gs pos="0">
                  <a:srgbClr val="FFB8B8"/>
                </a:gs>
                <a:gs pos="100000">
                  <a:srgbClr val="191919"/>
                </a:gs>
              </a:gsLst>
              <a:lin ang="5400000"/>
            </a:gradFill>
            <a:ln w="9525">
              <a:solidFill>
                <a:srgbClr val="181818"/>
              </a:solidFill>
              <a:round/>
              <a:headEnd/>
              <a:tailEnd/>
            </a:ln>
            <a:effectLst>
              <a:outerShdw dist="23000" dir="5400000" rotWithShape="0">
                <a:srgbClr val="808080">
                  <a:alpha val="34998"/>
                </a:srgbClr>
              </a:outerShdw>
            </a:effectLst>
          </p:spPr>
          <p:txBody>
            <a:bodyPr wrap="none" bIns="0" anchor="b"/>
            <a:lstStyle/>
            <a:p>
              <a:pPr algn="ctr" defTabSz="914293">
                <a:lnSpc>
                  <a:spcPts val="800"/>
                </a:lnSpc>
                <a:defRPr/>
              </a:pPr>
              <a:r>
                <a:rPr lang="en-US" sz="1200" dirty="0">
                  <a:solidFill>
                    <a:srgbClr val="FFFFFF"/>
                  </a:solidFill>
                  <a:latin typeface="Verdana" charset="0"/>
                  <a:ea typeface="ＭＳ Ｐゴシック" charset="-128"/>
                </a:rPr>
                <a:t>P</a:t>
              </a:r>
            </a:p>
            <a:p>
              <a:pPr algn="ctr" defTabSz="914293">
                <a:lnSpc>
                  <a:spcPts val="800"/>
                </a:lnSpc>
                <a:defRPr/>
              </a:pPr>
              <a:r>
                <a:rPr lang="en-US" sz="600" dirty="0">
                  <a:solidFill>
                    <a:srgbClr val="FFFFFF"/>
                  </a:solidFill>
                  <a:latin typeface="Verdana" charset="0"/>
                  <a:ea typeface="ＭＳ Ｐゴシック" charset="-128"/>
                </a:rPr>
                <a:t>RAID 5,6</a:t>
              </a:r>
              <a:endParaRPr lang="en-US" dirty="0">
                <a:solidFill>
                  <a:srgbClr val="FFFFFF"/>
                </a:solidFill>
                <a:latin typeface="Verdana" charset="0"/>
                <a:ea typeface="ＭＳ Ｐゴシック" charset="-128"/>
              </a:endParaRPr>
            </a:p>
          </p:txBody>
        </p:sp>
        <p:sp>
          <p:nvSpPr>
            <p:cNvPr id="194" name="Can 193"/>
            <p:cNvSpPr>
              <a:spLocks noChangeArrowheads="1"/>
            </p:cNvSpPr>
            <p:nvPr/>
          </p:nvSpPr>
          <p:spPr bwMode="auto">
            <a:xfrm>
              <a:off x="4270375" y="4570413"/>
              <a:ext cx="336550" cy="354012"/>
            </a:xfrm>
            <a:prstGeom prst="can">
              <a:avLst>
                <a:gd name="adj" fmla="val 24996"/>
              </a:avLst>
            </a:prstGeom>
            <a:gradFill rotWithShape="1">
              <a:gsLst>
                <a:gs pos="0">
                  <a:srgbClr val="BCBCBC"/>
                </a:gs>
                <a:gs pos="100000">
                  <a:srgbClr val="191919"/>
                </a:gs>
              </a:gsLst>
              <a:lin ang="5400000"/>
            </a:gradFill>
            <a:ln w="9525">
              <a:solidFill>
                <a:srgbClr val="181818"/>
              </a:solidFill>
              <a:round/>
              <a:headEnd/>
              <a:tailEnd/>
            </a:ln>
            <a:effectLst>
              <a:outerShdw dist="23000" dir="5400000" rotWithShape="0">
                <a:srgbClr val="808080">
                  <a:alpha val="34998"/>
                </a:srgbClr>
              </a:outerShdw>
            </a:effectLst>
          </p:spPr>
          <p:txBody>
            <a:bodyPr wrap="none" bIns="0" anchor="b"/>
            <a:lstStyle/>
            <a:p>
              <a:pPr algn="ctr" defTabSz="914293">
                <a:lnSpc>
                  <a:spcPts val="800"/>
                </a:lnSpc>
                <a:defRPr/>
              </a:pPr>
              <a:r>
                <a:rPr lang="en-US" sz="1100" dirty="0">
                  <a:solidFill>
                    <a:srgbClr val="FFFFFF"/>
                  </a:solidFill>
                  <a:latin typeface="Verdana" charset="0"/>
                  <a:ea typeface="ＭＳ Ｐゴシック" charset="-128"/>
                </a:rPr>
                <a:t>Q</a:t>
              </a:r>
            </a:p>
            <a:p>
              <a:pPr algn="ctr" defTabSz="914293">
                <a:lnSpc>
                  <a:spcPts val="800"/>
                </a:lnSpc>
                <a:defRPr/>
              </a:pPr>
              <a:r>
                <a:rPr lang="en-US" sz="700" dirty="0">
                  <a:solidFill>
                    <a:srgbClr val="FFFFFF"/>
                  </a:solidFill>
                  <a:latin typeface="Verdana" charset="0"/>
                  <a:ea typeface="ＭＳ Ｐゴシック" charset="-128"/>
                </a:rPr>
                <a:t>RAID 6</a:t>
              </a:r>
              <a:endParaRPr lang="en-US" sz="4000" dirty="0">
                <a:solidFill>
                  <a:srgbClr val="FFFFFF"/>
                </a:solidFill>
                <a:latin typeface="Verdana" charset="0"/>
                <a:ea typeface="ＭＳ Ｐゴシック" charset="-128"/>
              </a:endParaRPr>
            </a:p>
          </p:txBody>
        </p:sp>
        <p:sp>
          <p:nvSpPr>
            <p:cNvPr id="205" name="Can 204"/>
            <p:cNvSpPr>
              <a:spLocks noChangeArrowheads="1"/>
            </p:cNvSpPr>
            <p:nvPr/>
          </p:nvSpPr>
          <p:spPr bwMode="auto">
            <a:xfrm>
              <a:off x="76200" y="5029200"/>
              <a:ext cx="334963" cy="355600"/>
            </a:xfrm>
            <a:prstGeom prst="can">
              <a:avLst>
                <a:gd name="adj" fmla="val 24996"/>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100" dirty="0">
                  <a:solidFill>
                    <a:srgbClr val="FFFFFF"/>
                  </a:solidFill>
                  <a:latin typeface="Verdana" charset="0"/>
                  <a:ea typeface="ＭＳ Ｐゴシック" charset="-128"/>
                </a:rPr>
                <a:t>1</a:t>
              </a:r>
            </a:p>
          </p:txBody>
        </p:sp>
        <p:sp>
          <p:nvSpPr>
            <p:cNvPr id="206" name="Can 205"/>
            <p:cNvSpPr>
              <a:spLocks noChangeArrowheads="1"/>
            </p:cNvSpPr>
            <p:nvPr/>
          </p:nvSpPr>
          <p:spPr bwMode="auto">
            <a:xfrm>
              <a:off x="544513" y="5029200"/>
              <a:ext cx="334962" cy="355600"/>
            </a:xfrm>
            <a:prstGeom prst="can">
              <a:avLst>
                <a:gd name="adj" fmla="val 24997"/>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100" dirty="0">
                  <a:solidFill>
                    <a:srgbClr val="FFFFFF"/>
                  </a:solidFill>
                  <a:latin typeface="Verdana" charset="0"/>
                  <a:ea typeface="ＭＳ Ｐゴシック" charset="-128"/>
                </a:rPr>
                <a:t>2</a:t>
              </a:r>
            </a:p>
          </p:txBody>
        </p:sp>
        <p:sp>
          <p:nvSpPr>
            <p:cNvPr id="207" name="Can 206"/>
            <p:cNvSpPr>
              <a:spLocks noChangeArrowheads="1"/>
            </p:cNvSpPr>
            <p:nvPr/>
          </p:nvSpPr>
          <p:spPr bwMode="auto">
            <a:xfrm>
              <a:off x="1011238" y="5029200"/>
              <a:ext cx="336550" cy="355600"/>
            </a:xfrm>
            <a:prstGeom prst="can">
              <a:avLst>
                <a:gd name="adj" fmla="val 24997"/>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100" dirty="0">
                  <a:solidFill>
                    <a:srgbClr val="FFFFFF"/>
                  </a:solidFill>
                  <a:latin typeface="Verdana" charset="0"/>
                  <a:ea typeface="ＭＳ Ｐゴシック" charset="-128"/>
                </a:rPr>
                <a:t>3</a:t>
              </a:r>
            </a:p>
          </p:txBody>
        </p:sp>
        <p:sp>
          <p:nvSpPr>
            <p:cNvPr id="208" name="Can 207"/>
            <p:cNvSpPr>
              <a:spLocks noChangeArrowheads="1"/>
            </p:cNvSpPr>
            <p:nvPr/>
          </p:nvSpPr>
          <p:spPr bwMode="auto">
            <a:xfrm>
              <a:off x="1477963" y="5029200"/>
              <a:ext cx="336550" cy="355600"/>
            </a:xfrm>
            <a:prstGeom prst="can">
              <a:avLst>
                <a:gd name="adj" fmla="val 24997"/>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100" dirty="0">
                  <a:solidFill>
                    <a:srgbClr val="FFFFFF"/>
                  </a:solidFill>
                  <a:latin typeface="Verdana" charset="0"/>
                  <a:ea typeface="ＭＳ Ｐゴシック" charset="-128"/>
                </a:rPr>
                <a:t>4</a:t>
              </a:r>
            </a:p>
          </p:txBody>
        </p:sp>
        <p:sp>
          <p:nvSpPr>
            <p:cNvPr id="209" name="Can 208"/>
            <p:cNvSpPr>
              <a:spLocks noChangeArrowheads="1"/>
            </p:cNvSpPr>
            <p:nvPr/>
          </p:nvSpPr>
          <p:spPr bwMode="auto">
            <a:xfrm>
              <a:off x="76200" y="5472112"/>
              <a:ext cx="334963" cy="355600"/>
            </a:xfrm>
            <a:prstGeom prst="can">
              <a:avLst>
                <a:gd name="adj" fmla="val 24997"/>
              </a:avLst>
            </a:prstGeom>
            <a:gradFill rotWithShape="1">
              <a:gsLst>
                <a:gs pos="0">
                  <a:srgbClr val="F49C9C"/>
                </a:gs>
                <a:gs pos="100000">
                  <a:srgbClr val="B20000"/>
                </a:gs>
              </a:gsLst>
              <a:lin ang="5400000"/>
            </a:gradFill>
            <a:ln w="9525">
              <a:solidFill>
                <a:srgbClr val="9B0000"/>
              </a:solidFill>
              <a:round/>
              <a:headEnd/>
              <a:tailEnd/>
            </a:ln>
            <a:effectLst>
              <a:outerShdw dist="23000" dir="5400000" rotWithShape="0">
                <a:srgbClr val="808080">
                  <a:alpha val="34998"/>
                </a:srgbClr>
              </a:outerShdw>
            </a:effectLst>
          </p:spPr>
          <p:txBody>
            <a:bodyPr anchor="ctr"/>
            <a:lstStyle/>
            <a:p>
              <a:pPr algn="ctr" defTabSz="914293">
                <a:defRPr/>
              </a:pPr>
              <a:r>
                <a:rPr lang="en-US" sz="1100" dirty="0">
                  <a:solidFill>
                    <a:srgbClr val="FFFFFF"/>
                  </a:solidFill>
                  <a:latin typeface="Verdana" charset="0"/>
                  <a:ea typeface="ＭＳ Ｐゴシック" charset="-128"/>
                </a:rPr>
                <a:t>1</a:t>
              </a:r>
            </a:p>
          </p:txBody>
        </p:sp>
        <p:sp>
          <p:nvSpPr>
            <p:cNvPr id="210" name="Can 209"/>
            <p:cNvSpPr>
              <a:spLocks noChangeArrowheads="1"/>
            </p:cNvSpPr>
            <p:nvPr/>
          </p:nvSpPr>
          <p:spPr bwMode="auto">
            <a:xfrm>
              <a:off x="544513" y="5472112"/>
              <a:ext cx="334962" cy="355600"/>
            </a:xfrm>
            <a:prstGeom prst="can">
              <a:avLst>
                <a:gd name="adj" fmla="val 24997"/>
              </a:avLst>
            </a:prstGeom>
            <a:gradFill rotWithShape="1">
              <a:gsLst>
                <a:gs pos="0">
                  <a:srgbClr val="BCBCBC"/>
                </a:gs>
                <a:gs pos="100000">
                  <a:srgbClr val="191919"/>
                </a:gs>
              </a:gsLst>
              <a:lin ang="5400000"/>
            </a:gradFill>
            <a:ln w="9525">
              <a:solidFill>
                <a:srgbClr val="181818"/>
              </a:solidFill>
              <a:round/>
              <a:headEnd/>
              <a:tailEnd/>
            </a:ln>
            <a:effectLst>
              <a:outerShdw dist="23000" dir="5400000" rotWithShape="0">
                <a:srgbClr val="808080">
                  <a:alpha val="34998"/>
                </a:srgbClr>
              </a:outerShdw>
            </a:effectLst>
          </p:spPr>
          <p:txBody>
            <a:bodyPr anchor="ctr"/>
            <a:lstStyle/>
            <a:p>
              <a:pPr algn="ctr" defTabSz="914293">
                <a:defRPr/>
              </a:pPr>
              <a:r>
                <a:rPr lang="en-US" sz="1100" dirty="0">
                  <a:solidFill>
                    <a:srgbClr val="FFFFFF"/>
                  </a:solidFill>
                  <a:latin typeface="Verdana" charset="0"/>
                  <a:ea typeface="ＭＳ Ｐゴシック" charset="-128"/>
                </a:rPr>
                <a:t>1</a:t>
              </a:r>
              <a:r>
                <a:rPr lang="en-US" sz="1100" baseline="30000" dirty="0">
                  <a:solidFill>
                    <a:srgbClr val="FFFFFF"/>
                  </a:solidFill>
                  <a:latin typeface="Verdana" charset="0"/>
                  <a:ea typeface="ＭＳ Ｐゴシック" charset="-128"/>
                </a:rPr>
                <a:t>m</a:t>
              </a:r>
            </a:p>
          </p:txBody>
        </p:sp>
        <p:sp>
          <p:nvSpPr>
            <p:cNvPr id="211" name="Can 210"/>
            <p:cNvSpPr>
              <a:spLocks noChangeArrowheads="1"/>
            </p:cNvSpPr>
            <p:nvPr/>
          </p:nvSpPr>
          <p:spPr bwMode="auto">
            <a:xfrm>
              <a:off x="2393950" y="5041900"/>
              <a:ext cx="336550" cy="355600"/>
            </a:xfrm>
            <a:prstGeom prst="can">
              <a:avLst>
                <a:gd name="adj" fmla="val 24996"/>
              </a:avLst>
            </a:prstGeom>
            <a:gradFill rotWithShape="1">
              <a:gsLst>
                <a:gs pos="0">
                  <a:srgbClr val="BCBCBC"/>
                </a:gs>
                <a:gs pos="100000">
                  <a:srgbClr val="191919"/>
                </a:gs>
              </a:gsLst>
              <a:lin ang="5400000"/>
            </a:gradFill>
            <a:ln w="9525">
              <a:solidFill>
                <a:srgbClr val="181818"/>
              </a:solidFill>
              <a:round/>
              <a:headEnd/>
              <a:tailEnd/>
            </a:ln>
            <a:effectLst>
              <a:outerShdw dist="23000" dir="5400000" rotWithShape="0">
                <a:srgbClr val="808080">
                  <a:alpha val="34998"/>
                </a:srgbClr>
              </a:outerShdw>
            </a:effectLst>
          </p:spPr>
          <p:txBody>
            <a:bodyPr wrap="none" bIns="0" anchor="b"/>
            <a:lstStyle/>
            <a:p>
              <a:pPr algn="ctr" defTabSz="914293">
                <a:lnSpc>
                  <a:spcPts val="800"/>
                </a:lnSpc>
                <a:defRPr/>
              </a:pPr>
              <a:r>
                <a:rPr lang="en-US" sz="1200" dirty="0">
                  <a:solidFill>
                    <a:srgbClr val="FFFFFF"/>
                  </a:solidFill>
                  <a:latin typeface="Verdana" charset="0"/>
                  <a:ea typeface="ＭＳ Ｐゴシック" charset="-128"/>
                </a:rPr>
                <a:t>Q</a:t>
              </a:r>
            </a:p>
            <a:p>
              <a:pPr algn="ctr" defTabSz="914293">
                <a:lnSpc>
                  <a:spcPts val="800"/>
                </a:lnSpc>
                <a:defRPr/>
              </a:pPr>
              <a:r>
                <a:rPr lang="en-US" sz="600" dirty="0">
                  <a:solidFill>
                    <a:srgbClr val="FFFFFF"/>
                  </a:solidFill>
                  <a:latin typeface="Verdana" charset="0"/>
                  <a:ea typeface="ＭＳ Ｐゴシック" charset="-128"/>
                </a:rPr>
                <a:t>RAID 6</a:t>
              </a:r>
              <a:endParaRPr lang="en-US" sz="5400" dirty="0">
                <a:solidFill>
                  <a:srgbClr val="FFFFFF"/>
                </a:solidFill>
                <a:latin typeface="Verdana" charset="0"/>
                <a:ea typeface="ＭＳ Ｐゴシック" charset="-128"/>
              </a:endParaRPr>
            </a:p>
          </p:txBody>
        </p:sp>
        <p:sp>
          <p:nvSpPr>
            <p:cNvPr id="212" name="Can 211"/>
            <p:cNvSpPr>
              <a:spLocks noChangeArrowheads="1"/>
            </p:cNvSpPr>
            <p:nvPr/>
          </p:nvSpPr>
          <p:spPr bwMode="auto">
            <a:xfrm>
              <a:off x="1927225" y="5041900"/>
              <a:ext cx="334963" cy="355600"/>
            </a:xfrm>
            <a:prstGeom prst="can">
              <a:avLst>
                <a:gd name="adj" fmla="val 24996"/>
              </a:avLst>
            </a:prstGeom>
            <a:gradFill rotWithShape="1">
              <a:gsLst>
                <a:gs pos="0">
                  <a:srgbClr val="FFB8B8"/>
                </a:gs>
                <a:gs pos="100000">
                  <a:srgbClr val="191919"/>
                </a:gs>
              </a:gsLst>
              <a:lin ang="5400000"/>
            </a:gradFill>
            <a:ln w="9525">
              <a:solidFill>
                <a:srgbClr val="181818"/>
              </a:solidFill>
              <a:round/>
              <a:headEnd/>
              <a:tailEnd/>
            </a:ln>
            <a:effectLst>
              <a:outerShdw dist="23000" dir="5400000" rotWithShape="0">
                <a:srgbClr val="808080">
                  <a:alpha val="34998"/>
                </a:srgbClr>
              </a:outerShdw>
            </a:effectLst>
          </p:spPr>
          <p:txBody>
            <a:bodyPr wrap="none" bIns="0" anchor="b"/>
            <a:lstStyle/>
            <a:p>
              <a:pPr algn="ctr" defTabSz="914293">
                <a:lnSpc>
                  <a:spcPts val="800"/>
                </a:lnSpc>
                <a:defRPr/>
              </a:pPr>
              <a:r>
                <a:rPr lang="en-US" sz="1200" dirty="0">
                  <a:solidFill>
                    <a:srgbClr val="FFFFFF"/>
                  </a:solidFill>
                  <a:latin typeface="Verdana" charset="0"/>
                  <a:ea typeface="ＭＳ Ｐゴシック" charset="-128"/>
                </a:rPr>
                <a:t>P</a:t>
              </a:r>
            </a:p>
            <a:p>
              <a:pPr algn="ctr" defTabSz="914293">
                <a:lnSpc>
                  <a:spcPts val="800"/>
                </a:lnSpc>
                <a:defRPr/>
              </a:pPr>
              <a:r>
                <a:rPr lang="en-US" sz="600" dirty="0">
                  <a:solidFill>
                    <a:srgbClr val="FFFFFF"/>
                  </a:solidFill>
                  <a:latin typeface="Verdana" charset="0"/>
                  <a:ea typeface="ＭＳ Ｐゴシック" charset="-128"/>
                </a:rPr>
                <a:t>RAID 5,6</a:t>
              </a:r>
              <a:endParaRPr lang="en-US" sz="3600" dirty="0">
                <a:solidFill>
                  <a:srgbClr val="FFFFFF"/>
                </a:solidFill>
                <a:latin typeface="Verdana" charset="0"/>
                <a:ea typeface="ＭＳ Ｐゴシック" charset="-128"/>
              </a:endParaRPr>
            </a:p>
          </p:txBody>
        </p:sp>
      </p:grpSp>
      <p:sp>
        <p:nvSpPr>
          <p:cNvPr id="169" name="Rectangle 168"/>
          <p:cNvSpPr>
            <a:spLocks noChangeArrowheads="1"/>
          </p:cNvSpPr>
          <p:nvPr/>
        </p:nvSpPr>
        <p:spPr bwMode="auto">
          <a:xfrm>
            <a:off x="646114" y="3746500"/>
            <a:ext cx="1646237" cy="420688"/>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9"/>
              </a:srgbClr>
            </a:outerShdw>
          </a:effectLst>
        </p:spPr>
        <p:txBody>
          <a:bodyPr lIns="91429" tIns="45714" rIns="91429" bIns="45714" anchor="ctr"/>
          <a:lstStyle/>
          <a:p>
            <a:pPr algn="ctr" defTabSz="914293">
              <a:defRPr/>
            </a:pPr>
            <a:r>
              <a:rPr lang="en-US" sz="1200" dirty="0">
                <a:solidFill>
                  <a:srgbClr val="FFFFFF"/>
                </a:solidFill>
                <a:latin typeface="Verdana" charset="0"/>
                <a:ea typeface="ＭＳ Ｐゴシック" charset="-128"/>
              </a:rPr>
              <a:t>Internal SAS Switching</a:t>
            </a:r>
          </a:p>
        </p:txBody>
      </p:sp>
      <p:sp>
        <p:nvSpPr>
          <p:cNvPr id="170" name="Rectangle 169"/>
          <p:cNvSpPr>
            <a:spLocks noChangeArrowheads="1"/>
          </p:cNvSpPr>
          <p:nvPr/>
        </p:nvSpPr>
        <p:spPr bwMode="auto">
          <a:xfrm>
            <a:off x="2854326" y="3746500"/>
            <a:ext cx="1646238" cy="420688"/>
          </a:xfrm>
          <a:prstGeom prst="rect">
            <a:avLst/>
          </a:prstGeom>
          <a:gradFill rotWithShape="1">
            <a:gsLst>
              <a:gs pos="0">
                <a:srgbClr val="F49C9C"/>
              </a:gs>
              <a:gs pos="100000">
                <a:srgbClr val="B20000"/>
              </a:gs>
            </a:gsLst>
            <a:lin ang="5400000"/>
          </a:gradFill>
          <a:ln w="9525">
            <a:solidFill>
              <a:srgbClr val="9B0000"/>
            </a:solidFill>
            <a:miter lim="800000"/>
            <a:headEnd/>
            <a:tailEnd/>
          </a:ln>
          <a:effectLst>
            <a:outerShdw dist="23000" dir="5400000" rotWithShape="0">
              <a:srgbClr val="808080">
                <a:alpha val="34999"/>
              </a:srgbClr>
            </a:outerShdw>
          </a:effectLst>
        </p:spPr>
        <p:txBody>
          <a:bodyPr lIns="91429" tIns="45714" rIns="91429" bIns="45714" anchor="ctr"/>
          <a:lstStyle/>
          <a:p>
            <a:pPr algn="ctr" defTabSz="914293">
              <a:defRPr/>
            </a:pPr>
            <a:r>
              <a:rPr lang="en-US" sz="1200" dirty="0">
                <a:solidFill>
                  <a:srgbClr val="FFFFFF"/>
                </a:solidFill>
                <a:latin typeface="Verdana" charset="0"/>
                <a:ea typeface="ＭＳ Ｐゴシック" charset="-128"/>
              </a:rPr>
              <a:t>Internal SAS Switching</a:t>
            </a:r>
          </a:p>
        </p:txBody>
      </p:sp>
      <p:grpSp>
        <p:nvGrpSpPr>
          <p:cNvPr id="7" name="Group 270"/>
          <p:cNvGrpSpPr>
            <a:grpSpLocks/>
          </p:cNvGrpSpPr>
          <p:nvPr/>
        </p:nvGrpSpPr>
        <p:grpSpPr bwMode="auto">
          <a:xfrm>
            <a:off x="1193799" y="2794000"/>
            <a:ext cx="311150" cy="330200"/>
            <a:chOff x="1242106" y="2224314"/>
            <a:chExt cx="310470" cy="330201"/>
          </a:xfrm>
        </p:grpSpPr>
        <p:sp>
          <p:nvSpPr>
            <p:cNvPr id="272" name="Rectangle 271"/>
            <p:cNvSpPr>
              <a:spLocks noChangeArrowheads="1"/>
            </p:cNvSpPr>
            <p:nvPr/>
          </p:nvSpPr>
          <p:spPr bwMode="auto">
            <a:xfrm>
              <a:off x="1243691" y="2391002"/>
              <a:ext cx="294630" cy="163513"/>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273" name="Rectangle 272"/>
            <p:cNvSpPr>
              <a:spLocks noChangeArrowheads="1"/>
            </p:cNvSpPr>
            <p:nvPr/>
          </p:nvSpPr>
          <p:spPr bwMode="auto">
            <a:xfrm>
              <a:off x="1391005" y="2389415"/>
              <a:ext cx="161571" cy="165101"/>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274" name="Rectangle 273"/>
            <p:cNvSpPr>
              <a:spLocks noChangeArrowheads="1"/>
            </p:cNvSpPr>
            <p:nvPr/>
          </p:nvSpPr>
          <p:spPr bwMode="auto">
            <a:xfrm>
              <a:off x="1242106" y="2224314"/>
              <a:ext cx="310470" cy="158750"/>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275" name="Rectangle 274"/>
            <p:cNvSpPr>
              <a:spLocks noChangeArrowheads="1"/>
            </p:cNvSpPr>
            <p:nvPr/>
          </p:nvSpPr>
          <p:spPr bwMode="auto">
            <a:xfrm>
              <a:off x="1394173" y="2224314"/>
              <a:ext cx="158403" cy="165101"/>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grpSp>
      <p:grpSp>
        <p:nvGrpSpPr>
          <p:cNvPr id="8" name="Group 275"/>
          <p:cNvGrpSpPr>
            <a:grpSpLocks/>
          </p:cNvGrpSpPr>
          <p:nvPr/>
        </p:nvGrpSpPr>
        <p:grpSpPr bwMode="auto">
          <a:xfrm>
            <a:off x="1500187" y="2794000"/>
            <a:ext cx="309562" cy="330200"/>
            <a:chOff x="1242106" y="2224314"/>
            <a:chExt cx="310470" cy="330201"/>
          </a:xfrm>
        </p:grpSpPr>
        <p:sp>
          <p:nvSpPr>
            <p:cNvPr id="277" name="Rectangle 276"/>
            <p:cNvSpPr>
              <a:spLocks noChangeArrowheads="1"/>
            </p:cNvSpPr>
            <p:nvPr/>
          </p:nvSpPr>
          <p:spPr bwMode="auto">
            <a:xfrm>
              <a:off x="1243698" y="2391002"/>
              <a:ext cx="294549" cy="163513"/>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278" name="Rectangle 277"/>
            <p:cNvSpPr>
              <a:spLocks noChangeArrowheads="1"/>
            </p:cNvSpPr>
            <p:nvPr/>
          </p:nvSpPr>
          <p:spPr bwMode="auto">
            <a:xfrm>
              <a:off x="1390176" y="2389415"/>
              <a:ext cx="162400" cy="165101"/>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279" name="Rectangle 278"/>
            <p:cNvSpPr>
              <a:spLocks noChangeArrowheads="1"/>
            </p:cNvSpPr>
            <p:nvPr/>
          </p:nvSpPr>
          <p:spPr bwMode="auto">
            <a:xfrm>
              <a:off x="1242106" y="2224314"/>
              <a:ext cx="310470" cy="158750"/>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280" name="Rectangle 279"/>
            <p:cNvSpPr>
              <a:spLocks noChangeArrowheads="1"/>
            </p:cNvSpPr>
            <p:nvPr/>
          </p:nvSpPr>
          <p:spPr bwMode="auto">
            <a:xfrm>
              <a:off x="1394953" y="2224314"/>
              <a:ext cx="157623" cy="165101"/>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grpSp>
      <p:grpSp>
        <p:nvGrpSpPr>
          <p:cNvPr id="9" name="Group 290"/>
          <p:cNvGrpSpPr>
            <a:grpSpLocks/>
          </p:cNvGrpSpPr>
          <p:nvPr/>
        </p:nvGrpSpPr>
        <p:grpSpPr bwMode="auto">
          <a:xfrm>
            <a:off x="3352800" y="2794000"/>
            <a:ext cx="309563" cy="330200"/>
            <a:chOff x="1242106" y="2224314"/>
            <a:chExt cx="310470" cy="330201"/>
          </a:xfrm>
        </p:grpSpPr>
        <p:sp>
          <p:nvSpPr>
            <p:cNvPr id="139" name="Rectangle 138"/>
            <p:cNvSpPr>
              <a:spLocks noChangeArrowheads="1"/>
            </p:cNvSpPr>
            <p:nvPr/>
          </p:nvSpPr>
          <p:spPr bwMode="auto">
            <a:xfrm>
              <a:off x="1243699" y="2391002"/>
              <a:ext cx="294547" cy="163513"/>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140" name="Rectangle 139"/>
            <p:cNvSpPr>
              <a:spLocks noChangeArrowheads="1"/>
            </p:cNvSpPr>
            <p:nvPr/>
          </p:nvSpPr>
          <p:spPr bwMode="auto">
            <a:xfrm>
              <a:off x="1390177" y="2389415"/>
              <a:ext cx="162399" cy="165101"/>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141" name="Rectangle 140"/>
            <p:cNvSpPr>
              <a:spLocks noChangeArrowheads="1"/>
            </p:cNvSpPr>
            <p:nvPr/>
          </p:nvSpPr>
          <p:spPr bwMode="auto">
            <a:xfrm>
              <a:off x="1242106" y="2224314"/>
              <a:ext cx="310470" cy="158750"/>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142" name="Rectangle 141"/>
            <p:cNvSpPr>
              <a:spLocks noChangeArrowheads="1"/>
            </p:cNvSpPr>
            <p:nvPr/>
          </p:nvSpPr>
          <p:spPr bwMode="auto">
            <a:xfrm>
              <a:off x="1394953" y="2224314"/>
              <a:ext cx="157623" cy="165101"/>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grpSp>
      <p:grpSp>
        <p:nvGrpSpPr>
          <p:cNvPr id="10" name="Group 295"/>
          <p:cNvGrpSpPr>
            <a:grpSpLocks/>
          </p:cNvGrpSpPr>
          <p:nvPr/>
        </p:nvGrpSpPr>
        <p:grpSpPr bwMode="auto">
          <a:xfrm>
            <a:off x="3657600" y="2794000"/>
            <a:ext cx="311150" cy="330200"/>
            <a:chOff x="1242106" y="2224314"/>
            <a:chExt cx="310470" cy="330201"/>
          </a:xfrm>
        </p:grpSpPr>
        <p:sp>
          <p:nvSpPr>
            <p:cNvPr id="144" name="Rectangle 143"/>
            <p:cNvSpPr>
              <a:spLocks noChangeArrowheads="1"/>
            </p:cNvSpPr>
            <p:nvPr/>
          </p:nvSpPr>
          <p:spPr bwMode="auto">
            <a:xfrm>
              <a:off x="1243691" y="2391002"/>
              <a:ext cx="294630" cy="163513"/>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145" name="Rectangle 144"/>
            <p:cNvSpPr>
              <a:spLocks noChangeArrowheads="1"/>
            </p:cNvSpPr>
            <p:nvPr/>
          </p:nvSpPr>
          <p:spPr bwMode="auto">
            <a:xfrm>
              <a:off x="1391005" y="2389415"/>
              <a:ext cx="161571" cy="165101"/>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146" name="Rectangle 145"/>
            <p:cNvSpPr>
              <a:spLocks noChangeArrowheads="1"/>
            </p:cNvSpPr>
            <p:nvPr/>
          </p:nvSpPr>
          <p:spPr bwMode="auto">
            <a:xfrm>
              <a:off x="1242106" y="2224314"/>
              <a:ext cx="310470" cy="158750"/>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sp>
          <p:nvSpPr>
            <p:cNvPr id="147" name="Rectangle 146"/>
            <p:cNvSpPr>
              <a:spLocks noChangeArrowheads="1"/>
            </p:cNvSpPr>
            <p:nvPr/>
          </p:nvSpPr>
          <p:spPr bwMode="auto">
            <a:xfrm>
              <a:off x="1394173" y="2224314"/>
              <a:ext cx="158403" cy="165101"/>
            </a:xfrm>
            <a:prstGeom prst="rect">
              <a:avLst/>
            </a:prstGeom>
            <a:gradFill rotWithShape="1">
              <a:gsLst>
                <a:gs pos="0">
                  <a:srgbClr val="BCBCBC"/>
                </a:gs>
                <a:gs pos="100000">
                  <a:srgbClr val="191919"/>
                </a:gs>
              </a:gsLst>
              <a:lin ang="5400000"/>
            </a:gradFill>
            <a:ln w="9525">
              <a:solidFill>
                <a:srgbClr val="181818"/>
              </a:solidFill>
              <a:miter lim="800000"/>
              <a:headEnd/>
              <a:tailEnd/>
            </a:ln>
            <a:effectLst>
              <a:outerShdw dist="23000" dir="5400000" rotWithShape="0">
                <a:srgbClr val="808080">
                  <a:alpha val="34999"/>
                </a:srgbClr>
              </a:outerShdw>
            </a:effectLst>
          </p:spPr>
          <p:txBody>
            <a:bodyPr lIns="91429" tIns="45714" rIns="91429" bIns="45714"/>
            <a:lstStyle/>
            <a:p>
              <a:pPr defTabSz="457146">
                <a:defRPr/>
              </a:pPr>
              <a:endParaRPr lang="en-US" dirty="0">
                <a:ea typeface="ＭＳ Ｐゴシック" charset="-128"/>
              </a:endParaRPr>
            </a:p>
          </p:txBody>
        </p:sp>
      </p:grpSp>
    </p:spTree>
    <p:extLst>
      <p:ext uri="{BB962C8B-B14F-4D97-AF65-F5344CB8AC3E}">
        <p14:creationId xmlns:p14="http://schemas.microsoft.com/office/powerpoint/2010/main" val="857943721"/>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b="1" dirty="0"/>
              <a:t>SFA10000 Embedded </a:t>
            </a:r>
            <a:r>
              <a:rPr lang="en-US" altLang="ja-JP" b="1" dirty="0" err="1"/>
              <a:t>ExaScaler</a:t>
            </a:r>
            <a:endParaRPr kumimoji="1" lang="ja-JP"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9" y="1272115"/>
            <a:ext cx="8763000" cy="5065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60" y="6308199"/>
            <a:ext cx="2448975" cy="468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113663"/>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274"/>
            <a:ext cx="8991601" cy="502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a:xfrm>
            <a:off x="228600" y="76200"/>
            <a:ext cx="8839200" cy="990600"/>
          </a:xfrm>
        </p:spPr>
        <p:txBody>
          <a:bodyPr/>
          <a:lstStyle/>
          <a:p>
            <a:r>
              <a:rPr lang="en-US" altLang="ja-JP" b="1" dirty="0"/>
              <a:t>HPC Storage on the </a:t>
            </a:r>
            <a:r>
              <a:rPr lang="en-US" altLang="ja-JP" b="1" dirty="0" smtClean="0"/>
              <a:t>SFA10000E </a:t>
            </a:r>
            <a:r>
              <a:rPr lang="en-US" altLang="ja-JP" b="1" dirty="0"/>
              <a:t>Appliance</a:t>
            </a:r>
            <a:endParaRPr kumimoji="1" lang="ja-JP" altLang="en-US" dirty="0"/>
          </a:p>
        </p:txBody>
      </p:sp>
    </p:spTree>
    <p:extLst>
      <p:ext uri="{BB962C8B-B14F-4D97-AF65-F5344CB8AC3E}">
        <p14:creationId xmlns:p14="http://schemas.microsoft.com/office/powerpoint/2010/main" val="463942133"/>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9"/>
          <p:cNvSpPr>
            <a:spLocks noGrp="1"/>
          </p:cNvSpPr>
          <p:nvPr>
            <p:ph type="title"/>
          </p:nvPr>
        </p:nvSpPr>
        <p:spPr/>
        <p:txBody>
          <a:bodyPr/>
          <a:lstStyle/>
          <a:p>
            <a:pPr eaLnBrk="1" hangingPunct="1"/>
            <a:r>
              <a:rPr lang="en-US" b="1" dirty="0" smtClean="0">
                <a:cs typeface="Arial"/>
              </a:rPr>
              <a:t>SFA10K-E </a:t>
            </a:r>
            <a:r>
              <a:rPr lang="en-US" dirty="0" smtClean="0">
                <a:cs typeface="Arial"/>
              </a:rPr>
              <a:t>| Infrastructure Efficiency</a:t>
            </a:r>
          </a:p>
        </p:txBody>
      </p:sp>
      <p:pic>
        <p:nvPicPr>
          <p:cNvPr id="107522" name="Picture 5" descr="SFA10KE.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118762" y="2264616"/>
            <a:ext cx="3743325" cy="3124200"/>
          </a:xfrm>
          <a:prstGeom prst="rect">
            <a:avLst/>
          </a:prstGeom>
          <a:noFill/>
          <a:ln w="9525">
            <a:noFill/>
            <a:miter lim="800000"/>
            <a:headEnd/>
            <a:tailEnd/>
          </a:ln>
        </p:spPr>
      </p:pic>
      <p:sp>
        <p:nvSpPr>
          <p:cNvPr id="107523" name="TextBox 7"/>
          <p:cNvSpPr txBox="1">
            <a:spLocks noChangeArrowheads="1"/>
          </p:cNvSpPr>
          <p:nvPr/>
        </p:nvSpPr>
        <p:spPr bwMode="auto">
          <a:xfrm>
            <a:off x="220663" y="1768632"/>
            <a:ext cx="4725653" cy="4401205"/>
          </a:xfrm>
          <a:prstGeom prst="rect">
            <a:avLst/>
          </a:prstGeom>
          <a:noFill/>
          <a:ln w="9525">
            <a:noFill/>
            <a:miter lim="800000"/>
            <a:headEnd/>
            <a:tailEnd/>
          </a:ln>
        </p:spPr>
        <p:txBody>
          <a:bodyPr wrap="square">
            <a:spAutoFit/>
          </a:bodyPr>
          <a:lstStyle/>
          <a:p>
            <a:r>
              <a:rPr lang="en-US" sz="2800" dirty="0" smtClean="0">
                <a:latin typeface="Arial"/>
                <a:cs typeface="Arial"/>
              </a:rPr>
              <a:t>SFA10K-E </a:t>
            </a:r>
            <a:r>
              <a:rPr lang="en-US" sz="2800" dirty="0">
                <a:latin typeface="Arial"/>
                <a:cs typeface="Arial"/>
              </a:rPr>
              <a:t>with embedded File Systems can result in a </a:t>
            </a:r>
            <a:r>
              <a:rPr lang="en-US" sz="2800" b="1" i="1" dirty="0" smtClean="0">
                <a:solidFill>
                  <a:srgbClr val="800000"/>
                </a:solidFill>
                <a:latin typeface="Arial"/>
                <a:cs typeface="Arial"/>
              </a:rPr>
              <a:t>10 </a:t>
            </a:r>
            <a:r>
              <a:rPr lang="en-US" sz="2800" b="1" i="1" dirty="0">
                <a:solidFill>
                  <a:srgbClr val="800000"/>
                </a:solidFill>
                <a:latin typeface="Arial"/>
                <a:cs typeface="Arial"/>
              </a:rPr>
              <a:t>to 1</a:t>
            </a:r>
            <a:r>
              <a:rPr lang="en-US" sz="2800" dirty="0">
                <a:solidFill>
                  <a:srgbClr val="800000"/>
                </a:solidFill>
                <a:latin typeface="Arial"/>
                <a:cs typeface="Arial"/>
              </a:rPr>
              <a:t> </a:t>
            </a:r>
            <a:r>
              <a:rPr lang="en-US" sz="2800" dirty="0">
                <a:latin typeface="Arial"/>
                <a:cs typeface="Arial"/>
              </a:rPr>
              <a:t>or greater reduction in managed systems.</a:t>
            </a:r>
          </a:p>
          <a:p>
            <a:endParaRPr lang="en-US" sz="2800" dirty="0">
              <a:latin typeface="Arial"/>
              <a:cs typeface="Arial"/>
            </a:endParaRPr>
          </a:p>
          <a:p>
            <a:r>
              <a:rPr lang="en-US" sz="2800" dirty="0">
                <a:latin typeface="Arial"/>
                <a:cs typeface="Arial"/>
              </a:rPr>
              <a:t>Storage Fusion Architecture</a:t>
            </a:r>
          </a:p>
          <a:p>
            <a:r>
              <a:rPr lang="en-US" sz="2800" dirty="0">
                <a:latin typeface="Arial"/>
                <a:cs typeface="Arial"/>
              </a:rPr>
              <a:t>not only reduces complexity, </a:t>
            </a:r>
            <a:r>
              <a:rPr lang="en-US" sz="2800" dirty="0" smtClean="0">
                <a:latin typeface="Arial"/>
                <a:cs typeface="Arial"/>
              </a:rPr>
              <a:t>but also streamlines </a:t>
            </a:r>
            <a:r>
              <a:rPr lang="en-US" sz="2800" dirty="0">
                <a:latin typeface="Arial"/>
                <a:cs typeface="Arial"/>
              </a:rPr>
              <a:t>IO by reducing latency and protocol </a:t>
            </a:r>
            <a:r>
              <a:rPr lang="en-US" sz="2800" dirty="0" smtClean="0">
                <a:latin typeface="Arial"/>
                <a:cs typeface="Arial"/>
              </a:rPr>
              <a:t>conversion</a:t>
            </a:r>
            <a:endParaRPr lang="en-US" sz="2800" dirty="0">
              <a:latin typeface="Arial"/>
              <a:cs typeface="Arial"/>
            </a:endParaRPr>
          </a:p>
        </p:txBody>
      </p:sp>
      <p:sp>
        <p:nvSpPr>
          <p:cNvPr id="2" name="Cloud 1"/>
          <p:cNvSpPr/>
          <p:nvPr/>
        </p:nvSpPr>
        <p:spPr>
          <a:xfrm>
            <a:off x="5382334" y="1371467"/>
            <a:ext cx="3213110" cy="1009767"/>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Parallel File System Clients</a:t>
            </a:r>
            <a:endParaRPr lang="en-US" dirty="0"/>
          </a:p>
        </p:txBody>
      </p:sp>
      <p:sp>
        <p:nvSpPr>
          <p:cNvPr id="3" name="Rounded Rectangle 2"/>
          <p:cNvSpPr/>
          <p:nvPr/>
        </p:nvSpPr>
        <p:spPr>
          <a:xfrm>
            <a:off x="5118762" y="4966847"/>
            <a:ext cx="3801458" cy="132366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1 Scalable Building Block Which Incorporates File Services And Eliminates Gateways &amp; Networking for Scale Out </a:t>
            </a:r>
            <a:endParaRPr lang="en-US" dirty="0"/>
          </a:p>
        </p:txBody>
      </p:sp>
    </p:spTree>
    <p:extLst>
      <p:ext uri="{BB962C8B-B14F-4D97-AF65-F5344CB8AC3E}">
        <p14:creationId xmlns:p14="http://schemas.microsoft.com/office/powerpoint/2010/main" val="381046978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SFA12K</a:t>
            </a:r>
            <a:r>
              <a:rPr lang="en-US" dirty="0" smtClean="0">
                <a:cs typeface="Arial"/>
              </a:rPr>
              <a:t>™</a:t>
            </a:r>
            <a:r>
              <a:rPr lang="en-US" dirty="0" smtClean="0"/>
              <a:t> | Models</a:t>
            </a:r>
            <a:endParaRPr lang="en-US" b="1" dirty="0"/>
          </a:p>
        </p:txBody>
      </p:sp>
      <p:pic>
        <p:nvPicPr>
          <p:cNvPr id="29" name="Picture 28" descr="SFA12K_8460.jpg"/>
          <p:cNvPicPr>
            <a:picLocks noChangeAspect="1"/>
          </p:cNvPicPr>
          <p:nvPr/>
        </p:nvPicPr>
        <p:blipFill>
          <a:blip r:embed="rId3" cstate="screen">
            <a:extLst>
              <a:ext uri="{BEBA8EAE-BF5A-486C-A8C5-ECC9F3942E4B}">
                <a14:imgProps xmlns:a14="http://schemas.microsoft.com/office/drawing/2010/main">
                  <a14:imgLayer r:embed="rId4">
                    <a14:imgEffect>
                      <a14:backgroundRemoval t="1009" b="100000" l="1100" r="98000"/>
                    </a14:imgEffect>
                  </a14:imgLayer>
                </a14:imgProps>
              </a:ext>
              <a:ext uri="{28A0092B-C50C-407E-A947-70E740481C1C}">
                <a14:useLocalDpi xmlns:a14="http://schemas.microsoft.com/office/drawing/2010/main"/>
              </a:ext>
            </a:extLst>
          </a:blip>
          <a:stretch>
            <a:fillRect/>
          </a:stretch>
        </p:blipFill>
        <p:spPr>
          <a:xfrm>
            <a:off x="6835284" y="1366920"/>
            <a:ext cx="2286000" cy="4985765"/>
          </a:xfrm>
          <a:prstGeom prst="rect">
            <a:avLst/>
          </a:prstGeom>
        </p:spPr>
      </p:pic>
      <p:pic>
        <p:nvPicPr>
          <p:cNvPr id="3" name="Picture 2" descr="Models NO TEXT.jpg"/>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011" y="1182040"/>
            <a:ext cx="6513883" cy="5300899"/>
          </a:xfrm>
          <a:prstGeom prst="rect">
            <a:avLst/>
          </a:prstGeom>
        </p:spPr>
      </p:pic>
      <p:pic>
        <p:nvPicPr>
          <p:cNvPr id="26" name="Picture 25" descr="SFA 12K Vector Logo.png"/>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6200000">
            <a:off x="7342720" y="3323859"/>
            <a:ext cx="2261175" cy="814766"/>
          </a:xfrm>
          <a:prstGeom prst="rect">
            <a:avLst/>
          </a:prstGeom>
          <a:effectLst>
            <a:glow rad="101600">
              <a:schemeClr val="bg1">
                <a:alpha val="75000"/>
              </a:schemeClr>
            </a:glow>
          </a:effectLst>
        </p:spPr>
      </p:pic>
      <p:sp>
        <p:nvSpPr>
          <p:cNvPr id="28" name="Rectangle 27"/>
          <p:cNvSpPr/>
          <p:nvPr/>
        </p:nvSpPr>
        <p:spPr>
          <a:xfrm rot="16200000">
            <a:off x="8242918" y="2302793"/>
            <a:ext cx="389850" cy="338554"/>
          </a:xfrm>
          <a:prstGeom prst="rect">
            <a:avLst/>
          </a:prstGeom>
        </p:spPr>
        <p:txBody>
          <a:bodyPr wrap="none">
            <a:spAutoFit/>
          </a:bodyPr>
          <a:lstStyle/>
          <a:p>
            <a:r>
              <a:rPr lang="en-US" sz="1600" dirty="0" smtClean="0">
                <a:solidFill>
                  <a:schemeClr val="bg1"/>
                </a:solidFill>
              </a:rPr>
              <a:t>™</a:t>
            </a:r>
            <a:endParaRPr lang="en-US" sz="1600" dirty="0">
              <a:solidFill>
                <a:schemeClr val="bg1"/>
              </a:solidFill>
            </a:endParaRPr>
          </a:p>
        </p:txBody>
      </p:sp>
      <p:cxnSp>
        <p:nvCxnSpPr>
          <p:cNvPr id="8" name="Straight Connector 7"/>
          <p:cNvCxnSpPr/>
          <p:nvPr/>
        </p:nvCxnSpPr>
        <p:spPr>
          <a:xfrm>
            <a:off x="3752125" y="2276754"/>
            <a:ext cx="0" cy="419461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930588" y="2276754"/>
            <a:ext cx="0" cy="4194617"/>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6470" y="2858850"/>
            <a:ext cx="1815421" cy="338554"/>
          </a:xfrm>
          <a:prstGeom prst="rect">
            <a:avLst/>
          </a:prstGeom>
          <a:noFill/>
        </p:spPr>
        <p:txBody>
          <a:bodyPr wrap="none" rtlCol="0">
            <a:spAutoFit/>
          </a:bodyPr>
          <a:lstStyle/>
          <a:p>
            <a:r>
              <a:rPr lang="en-US" sz="1600" b="1" dirty="0" smtClean="0"/>
              <a:t>Maximum Drives</a:t>
            </a:r>
            <a:endParaRPr lang="en-US" sz="1600" b="1" dirty="0"/>
          </a:p>
        </p:txBody>
      </p:sp>
      <p:sp>
        <p:nvSpPr>
          <p:cNvPr id="15" name="TextBox 14"/>
          <p:cNvSpPr txBox="1"/>
          <p:nvPr/>
        </p:nvSpPr>
        <p:spPr>
          <a:xfrm>
            <a:off x="216470" y="3286591"/>
            <a:ext cx="1895271" cy="338554"/>
          </a:xfrm>
          <a:prstGeom prst="rect">
            <a:avLst/>
          </a:prstGeom>
          <a:noFill/>
        </p:spPr>
        <p:txBody>
          <a:bodyPr wrap="none" rtlCol="0">
            <a:spAutoFit/>
          </a:bodyPr>
          <a:lstStyle/>
          <a:p>
            <a:r>
              <a:rPr lang="en-US" sz="1600" b="1" dirty="0" smtClean="0"/>
              <a:t>System Interface</a:t>
            </a:r>
            <a:endParaRPr lang="en-US" sz="1600" b="1" dirty="0"/>
          </a:p>
        </p:txBody>
      </p:sp>
      <p:sp>
        <p:nvSpPr>
          <p:cNvPr id="16" name="TextBox 15"/>
          <p:cNvSpPr txBox="1"/>
          <p:nvPr/>
        </p:nvSpPr>
        <p:spPr>
          <a:xfrm>
            <a:off x="216470" y="3723667"/>
            <a:ext cx="1332717" cy="338554"/>
          </a:xfrm>
          <a:prstGeom prst="rect">
            <a:avLst/>
          </a:prstGeom>
          <a:noFill/>
        </p:spPr>
        <p:txBody>
          <a:bodyPr wrap="none" rtlCol="0">
            <a:spAutoFit/>
          </a:bodyPr>
          <a:lstStyle/>
          <a:p>
            <a:r>
              <a:rPr lang="en-US" sz="1600" b="1" dirty="0" smtClean="0"/>
              <a:t>Drive Types</a:t>
            </a:r>
            <a:endParaRPr lang="en-US" sz="1600" b="1" dirty="0"/>
          </a:p>
        </p:txBody>
      </p:sp>
      <p:sp>
        <p:nvSpPr>
          <p:cNvPr id="17" name="TextBox 16"/>
          <p:cNvSpPr txBox="1"/>
          <p:nvPr/>
        </p:nvSpPr>
        <p:spPr>
          <a:xfrm>
            <a:off x="216470" y="4156901"/>
            <a:ext cx="1838965" cy="338554"/>
          </a:xfrm>
          <a:prstGeom prst="rect">
            <a:avLst/>
          </a:prstGeom>
          <a:noFill/>
        </p:spPr>
        <p:txBody>
          <a:bodyPr wrap="none" rtlCol="0">
            <a:spAutoFit/>
          </a:bodyPr>
          <a:lstStyle/>
          <a:p>
            <a:r>
              <a:rPr lang="en-US" sz="1600" b="1" dirty="0" smtClean="0"/>
              <a:t>System Capacity</a:t>
            </a:r>
            <a:endParaRPr lang="en-US" sz="1600" b="1" dirty="0"/>
          </a:p>
        </p:txBody>
      </p:sp>
      <p:sp>
        <p:nvSpPr>
          <p:cNvPr id="20" name="TextBox 19"/>
          <p:cNvSpPr txBox="1"/>
          <p:nvPr/>
        </p:nvSpPr>
        <p:spPr>
          <a:xfrm>
            <a:off x="216470" y="4607475"/>
            <a:ext cx="1233230" cy="338554"/>
          </a:xfrm>
          <a:prstGeom prst="rect">
            <a:avLst/>
          </a:prstGeom>
          <a:noFill/>
        </p:spPr>
        <p:txBody>
          <a:bodyPr wrap="none" rtlCol="0">
            <a:spAutoFit/>
          </a:bodyPr>
          <a:lstStyle/>
          <a:p>
            <a:r>
              <a:rPr lang="en-US" sz="1600" b="1" dirty="0" smtClean="0"/>
              <a:t>Bandwidth</a:t>
            </a:r>
            <a:endParaRPr lang="en-US" sz="1600" b="1" dirty="0"/>
          </a:p>
        </p:txBody>
      </p:sp>
      <p:sp>
        <p:nvSpPr>
          <p:cNvPr id="21" name="TextBox 20"/>
          <p:cNvSpPr txBox="1"/>
          <p:nvPr/>
        </p:nvSpPr>
        <p:spPr>
          <a:xfrm>
            <a:off x="228600" y="5053693"/>
            <a:ext cx="1347845" cy="338554"/>
          </a:xfrm>
          <a:prstGeom prst="rect">
            <a:avLst/>
          </a:prstGeom>
          <a:noFill/>
        </p:spPr>
        <p:txBody>
          <a:bodyPr wrap="none" rtlCol="0">
            <a:spAutoFit/>
          </a:bodyPr>
          <a:lstStyle/>
          <a:p>
            <a:r>
              <a:rPr lang="en-US" sz="1600" b="1" dirty="0" smtClean="0"/>
              <a:t>Cache IOPS</a:t>
            </a:r>
            <a:endParaRPr lang="en-US" sz="1600" b="1" dirty="0"/>
          </a:p>
        </p:txBody>
      </p:sp>
      <p:sp>
        <p:nvSpPr>
          <p:cNvPr id="22" name="TextBox 21"/>
          <p:cNvSpPr txBox="1"/>
          <p:nvPr/>
        </p:nvSpPr>
        <p:spPr>
          <a:xfrm>
            <a:off x="251908" y="5484807"/>
            <a:ext cx="1267895" cy="338554"/>
          </a:xfrm>
          <a:prstGeom prst="rect">
            <a:avLst/>
          </a:prstGeom>
          <a:noFill/>
        </p:spPr>
        <p:txBody>
          <a:bodyPr wrap="none" rtlCol="0">
            <a:spAutoFit/>
          </a:bodyPr>
          <a:lstStyle/>
          <a:p>
            <a:r>
              <a:rPr lang="en-US" sz="1600" b="1" dirty="0" smtClean="0"/>
              <a:t>Flash IOPS</a:t>
            </a:r>
            <a:endParaRPr lang="en-US" sz="1600" b="1" dirty="0"/>
          </a:p>
        </p:txBody>
      </p:sp>
      <p:sp>
        <p:nvSpPr>
          <p:cNvPr id="23" name="TextBox 22"/>
          <p:cNvSpPr txBox="1"/>
          <p:nvPr/>
        </p:nvSpPr>
        <p:spPr>
          <a:xfrm>
            <a:off x="216470" y="5808122"/>
            <a:ext cx="1496023" cy="584776"/>
          </a:xfrm>
          <a:prstGeom prst="rect">
            <a:avLst/>
          </a:prstGeom>
          <a:noFill/>
        </p:spPr>
        <p:txBody>
          <a:bodyPr wrap="none" rtlCol="0">
            <a:spAutoFit/>
          </a:bodyPr>
          <a:lstStyle/>
          <a:p>
            <a:r>
              <a:rPr lang="en-US" sz="1600" b="1" dirty="0" smtClean="0"/>
              <a:t>In-Storage </a:t>
            </a:r>
          </a:p>
          <a:p>
            <a:r>
              <a:rPr lang="en-US" sz="1600" b="1" dirty="0" smtClean="0"/>
              <a:t>Processing™ </a:t>
            </a:r>
            <a:endParaRPr lang="en-US" sz="1600" b="1" dirty="0"/>
          </a:p>
        </p:txBody>
      </p:sp>
      <p:sp>
        <p:nvSpPr>
          <p:cNvPr id="10" name="TextBox 9"/>
          <p:cNvSpPr txBox="1"/>
          <p:nvPr/>
        </p:nvSpPr>
        <p:spPr>
          <a:xfrm>
            <a:off x="2774128" y="2874239"/>
            <a:ext cx="700511" cy="307777"/>
          </a:xfrm>
          <a:prstGeom prst="rect">
            <a:avLst/>
          </a:prstGeom>
          <a:noFill/>
        </p:spPr>
        <p:txBody>
          <a:bodyPr wrap="none" rtlCol="0">
            <a:spAutoFit/>
          </a:bodyPr>
          <a:lstStyle/>
          <a:p>
            <a:pPr algn="ctr"/>
            <a:r>
              <a:rPr lang="en-US" sz="1400" dirty="0" smtClean="0"/>
              <a:t>1,680</a:t>
            </a:r>
            <a:r>
              <a:rPr lang="en-US" sz="1400" baseline="30000" dirty="0" smtClean="0"/>
              <a:t>1</a:t>
            </a:r>
            <a:endParaRPr lang="en-US" sz="1400" baseline="30000" dirty="0"/>
          </a:p>
        </p:txBody>
      </p:sp>
      <p:sp>
        <p:nvSpPr>
          <p:cNvPr id="32" name="TextBox 31"/>
          <p:cNvSpPr txBox="1"/>
          <p:nvPr/>
        </p:nvSpPr>
        <p:spPr>
          <a:xfrm>
            <a:off x="3969332" y="2874239"/>
            <a:ext cx="700511" cy="307777"/>
          </a:xfrm>
          <a:prstGeom prst="rect">
            <a:avLst/>
          </a:prstGeom>
          <a:noFill/>
        </p:spPr>
        <p:txBody>
          <a:bodyPr wrap="none" rtlCol="0">
            <a:spAutoFit/>
          </a:bodyPr>
          <a:lstStyle/>
          <a:p>
            <a:pPr algn="ctr"/>
            <a:r>
              <a:rPr lang="en-US" sz="1400" dirty="0" smtClean="0"/>
              <a:t>1,680</a:t>
            </a:r>
            <a:r>
              <a:rPr lang="en-US" sz="1400" baseline="30000" dirty="0" smtClean="0"/>
              <a:t>1</a:t>
            </a:r>
            <a:endParaRPr lang="en-US" sz="1400" baseline="30000" dirty="0"/>
          </a:p>
        </p:txBody>
      </p:sp>
      <p:sp>
        <p:nvSpPr>
          <p:cNvPr id="33" name="TextBox 32"/>
          <p:cNvSpPr txBox="1"/>
          <p:nvPr/>
        </p:nvSpPr>
        <p:spPr>
          <a:xfrm>
            <a:off x="5135802" y="2874239"/>
            <a:ext cx="700511" cy="307777"/>
          </a:xfrm>
          <a:prstGeom prst="rect">
            <a:avLst/>
          </a:prstGeom>
          <a:noFill/>
        </p:spPr>
        <p:txBody>
          <a:bodyPr wrap="none" rtlCol="0">
            <a:spAutoFit/>
          </a:bodyPr>
          <a:lstStyle/>
          <a:p>
            <a:pPr algn="ctr"/>
            <a:r>
              <a:rPr lang="en-US" sz="1400" dirty="0" smtClean="0"/>
              <a:t>1,680</a:t>
            </a:r>
            <a:r>
              <a:rPr lang="en-US" sz="1400" baseline="30000" dirty="0" smtClean="0"/>
              <a:t>1</a:t>
            </a:r>
            <a:endParaRPr lang="en-US" sz="1400" baseline="30000" dirty="0"/>
          </a:p>
        </p:txBody>
      </p:sp>
      <p:sp>
        <p:nvSpPr>
          <p:cNvPr id="37" name="TextBox 36"/>
          <p:cNvSpPr txBox="1"/>
          <p:nvPr/>
        </p:nvSpPr>
        <p:spPr>
          <a:xfrm>
            <a:off x="2495005" y="3194258"/>
            <a:ext cx="979634" cy="523220"/>
          </a:xfrm>
          <a:prstGeom prst="rect">
            <a:avLst/>
          </a:prstGeom>
          <a:noFill/>
        </p:spPr>
        <p:txBody>
          <a:bodyPr wrap="none" rtlCol="0">
            <a:spAutoFit/>
          </a:bodyPr>
          <a:lstStyle/>
          <a:p>
            <a:pPr algn="r"/>
            <a:r>
              <a:rPr lang="en-US" sz="1400" dirty="0" smtClean="0"/>
              <a:t>FDR IB</a:t>
            </a:r>
          </a:p>
          <a:p>
            <a:pPr algn="r"/>
            <a:r>
              <a:rPr lang="en-US" sz="1400" dirty="0" smtClean="0"/>
              <a:t>16Gb FC</a:t>
            </a:r>
            <a:r>
              <a:rPr lang="en-US" sz="1400" baseline="30000" dirty="0" smtClean="0"/>
              <a:t>2</a:t>
            </a:r>
            <a:endParaRPr lang="en-US" sz="1400" baseline="30000" dirty="0"/>
          </a:p>
        </p:txBody>
      </p:sp>
      <p:sp>
        <p:nvSpPr>
          <p:cNvPr id="38" name="TextBox 37"/>
          <p:cNvSpPr txBox="1"/>
          <p:nvPr/>
        </p:nvSpPr>
        <p:spPr>
          <a:xfrm>
            <a:off x="5135802" y="3194258"/>
            <a:ext cx="979634" cy="523220"/>
          </a:xfrm>
          <a:prstGeom prst="rect">
            <a:avLst/>
          </a:prstGeom>
          <a:noFill/>
        </p:spPr>
        <p:txBody>
          <a:bodyPr wrap="none" rtlCol="0">
            <a:spAutoFit/>
          </a:bodyPr>
          <a:lstStyle/>
          <a:p>
            <a:r>
              <a:rPr lang="en-US" sz="1400" dirty="0" smtClean="0"/>
              <a:t>FDR IB</a:t>
            </a:r>
          </a:p>
          <a:p>
            <a:r>
              <a:rPr lang="en-US" sz="1400" dirty="0" smtClean="0"/>
              <a:t>16Gb FC</a:t>
            </a:r>
            <a:r>
              <a:rPr lang="en-US" sz="1400" baseline="30000" dirty="0" smtClean="0"/>
              <a:t>2</a:t>
            </a:r>
            <a:endParaRPr lang="en-US" sz="1400" baseline="30000" dirty="0"/>
          </a:p>
        </p:txBody>
      </p:sp>
      <p:sp>
        <p:nvSpPr>
          <p:cNvPr id="39" name="TextBox 38"/>
          <p:cNvSpPr txBox="1"/>
          <p:nvPr/>
        </p:nvSpPr>
        <p:spPr>
          <a:xfrm>
            <a:off x="3812414" y="3194258"/>
            <a:ext cx="993193" cy="523220"/>
          </a:xfrm>
          <a:prstGeom prst="rect">
            <a:avLst/>
          </a:prstGeom>
          <a:noFill/>
        </p:spPr>
        <p:txBody>
          <a:bodyPr wrap="none" rtlCol="0">
            <a:spAutoFit/>
          </a:bodyPr>
          <a:lstStyle/>
          <a:p>
            <a:pPr algn="ctr"/>
            <a:r>
              <a:rPr lang="en-US" sz="1400" dirty="0" smtClean="0"/>
              <a:t>FDR IB</a:t>
            </a:r>
          </a:p>
          <a:p>
            <a:pPr algn="ctr"/>
            <a:r>
              <a:rPr lang="en-US" sz="1400" dirty="0" smtClean="0"/>
              <a:t>10/40GbE</a:t>
            </a:r>
            <a:endParaRPr lang="en-US" sz="1400" baseline="30000" dirty="0"/>
          </a:p>
        </p:txBody>
      </p:sp>
      <p:sp>
        <p:nvSpPr>
          <p:cNvPr id="43" name="TextBox 42"/>
          <p:cNvSpPr txBox="1"/>
          <p:nvPr/>
        </p:nvSpPr>
        <p:spPr>
          <a:xfrm>
            <a:off x="2438883" y="3733800"/>
            <a:ext cx="3743703" cy="313033"/>
          </a:xfrm>
          <a:prstGeom prst="rect">
            <a:avLst/>
          </a:prstGeom>
          <a:solidFill>
            <a:srgbClr val="878787"/>
          </a:solidFill>
        </p:spPr>
        <p:txBody>
          <a:bodyPr wrap="square" rtlCol="0">
            <a:spAutoFit/>
          </a:bodyPr>
          <a:lstStyle/>
          <a:p>
            <a:pPr algn="ctr"/>
            <a:r>
              <a:rPr lang="en-US" sz="1400" dirty="0" smtClean="0"/>
              <a:t>3.5” &amp; 2.5” SSD, SAS &amp; SATA (inter-mixable)</a:t>
            </a:r>
            <a:endParaRPr lang="en-US" sz="1400" baseline="30000" dirty="0"/>
          </a:p>
        </p:txBody>
      </p:sp>
      <p:sp>
        <p:nvSpPr>
          <p:cNvPr id="45" name="TextBox 44"/>
          <p:cNvSpPr txBox="1"/>
          <p:nvPr/>
        </p:nvSpPr>
        <p:spPr>
          <a:xfrm>
            <a:off x="2447710" y="4171331"/>
            <a:ext cx="3743703" cy="313033"/>
          </a:xfrm>
          <a:prstGeom prst="rect">
            <a:avLst/>
          </a:prstGeom>
          <a:solidFill>
            <a:srgbClr val="D0D0D0"/>
          </a:solidFill>
        </p:spPr>
        <p:txBody>
          <a:bodyPr wrap="square" rtlCol="0">
            <a:spAutoFit/>
          </a:bodyPr>
          <a:lstStyle/>
          <a:p>
            <a:pPr algn="ctr"/>
            <a:r>
              <a:rPr lang="en-US" sz="1400" dirty="0" smtClean="0"/>
              <a:t>6.72PB (w/ 4TB HDDs)</a:t>
            </a:r>
            <a:r>
              <a:rPr lang="en-US" sz="1400" baseline="30000" dirty="0" smtClean="0"/>
              <a:t>1</a:t>
            </a:r>
            <a:endParaRPr lang="en-US" sz="1400" baseline="30000" dirty="0"/>
          </a:p>
        </p:txBody>
      </p:sp>
      <p:sp>
        <p:nvSpPr>
          <p:cNvPr id="46" name="TextBox 45"/>
          <p:cNvSpPr txBox="1"/>
          <p:nvPr/>
        </p:nvSpPr>
        <p:spPr>
          <a:xfrm>
            <a:off x="2588634" y="4499493"/>
            <a:ext cx="886005" cy="523220"/>
          </a:xfrm>
          <a:prstGeom prst="rect">
            <a:avLst/>
          </a:prstGeom>
          <a:noFill/>
        </p:spPr>
        <p:txBody>
          <a:bodyPr wrap="none" rtlCol="0" anchor="ctr">
            <a:spAutoFit/>
          </a:bodyPr>
          <a:lstStyle/>
          <a:p>
            <a:pPr algn="r"/>
            <a:r>
              <a:rPr lang="en-US" sz="1400" dirty="0" smtClean="0"/>
              <a:t>20GB/s</a:t>
            </a:r>
          </a:p>
          <a:p>
            <a:pPr algn="r"/>
            <a:r>
              <a:rPr lang="en-US" sz="1400" dirty="0" smtClean="0"/>
              <a:t>(raw I/O)</a:t>
            </a:r>
            <a:endParaRPr lang="en-US" sz="1400" dirty="0"/>
          </a:p>
        </p:txBody>
      </p:sp>
      <p:sp>
        <p:nvSpPr>
          <p:cNvPr id="47" name="TextBox 46"/>
          <p:cNvSpPr txBox="1"/>
          <p:nvPr/>
        </p:nvSpPr>
        <p:spPr>
          <a:xfrm>
            <a:off x="5135802" y="4499493"/>
            <a:ext cx="932705" cy="523220"/>
          </a:xfrm>
          <a:prstGeom prst="rect">
            <a:avLst/>
          </a:prstGeom>
          <a:noFill/>
        </p:spPr>
        <p:txBody>
          <a:bodyPr wrap="none" rtlCol="0" anchor="ctr">
            <a:spAutoFit/>
          </a:bodyPr>
          <a:lstStyle/>
          <a:p>
            <a:r>
              <a:rPr lang="de-DE" sz="1400" dirty="0" smtClean="0"/>
              <a:t>40GB</a:t>
            </a:r>
            <a:r>
              <a:rPr lang="de-DE" sz="1400" dirty="0"/>
              <a:t>/s</a:t>
            </a:r>
          </a:p>
          <a:p>
            <a:r>
              <a:rPr lang="de-DE" sz="1400" dirty="0" smtClean="0"/>
              <a:t>(</a:t>
            </a:r>
            <a:r>
              <a:rPr lang="de-DE" sz="1400" dirty="0" err="1" smtClean="0"/>
              <a:t>raw</a:t>
            </a:r>
            <a:r>
              <a:rPr lang="de-DE" sz="1400" dirty="0" smtClean="0"/>
              <a:t>  </a:t>
            </a:r>
            <a:r>
              <a:rPr lang="de-DE" sz="1400" dirty="0"/>
              <a:t>I/O)</a:t>
            </a:r>
          </a:p>
        </p:txBody>
      </p:sp>
      <p:sp>
        <p:nvSpPr>
          <p:cNvPr id="48" name="TextBox 47"/>
          <p:cNvSpPr txBox="1"/>
          <p:nvPr/>
        </p:nvSpPr>
        <p:spPr>
          <a:xfrm>
            <a:off x="3853008" y="4499493"/>
            <a:ext cx="873181" cy="523220"/>
          </a:xfrm>
          <a:prstGeom prst="rect">
            <a:avLst/>
          </a:prstGeom>
          <a:noFill/>
        </p:spPr>
        <p:txBody>
          <a:bodyPr wrap="none" rtlCol="0" anchor="ctr">
            <a:spAutoFit/>
          </a:bodyPr>
          <a:lstStyle/>
          <a:p>
            <a:pPr algn="r"/>
            <a:r>
              <a:rPr lang="pl-PL" sz="1400" dirty="0"/>
              <a:t>20GB/s</a:t>
            </a:r>
          </a:p>
          <a:p>
            <a:pPr algn="r"/>
            <a:r>
              <a:rPr lang="pl-PL" sz="1400" dirty="0" smtClean="0"/>
              <a:t>(file  </a:t>
            </a:r>
            <a:r>
              <a:rPr lang="pl-PL" sz="1400" dirty="0"/>
              <a:t>I/O)</a:t>
            </a:r>
          </a:p>
        </p:txBody>
      </p:sp>
      <p:sp>
        <p:nvSpPr>
          <p:cNvPr id="49" name="TextBox 48"/>
          <p:cNvSpPr txBox="1"/>
          <p:nvPr/>
        </p:nvSpPr>
        <p:spPr>
          <a:xfrm>
            <a:off x="2870675" y="5069082"/>
            <a:ext cx="603964" cy="307777"/>
          </a:xfrm>
          <a:prstGeom prst="rect">
            <a:avLst/>
          </a:prstGeom>
          <a:noFill/>
        </p:spPr>
        <p:txBody>
          <a:bodyPr wrap="none" rtlCol="0" anchor="ctr">
            <a:spAutoFit/>
          </a:bodyPr>
          <a:lstStyle/>
          <a:p>
            <a:pPr algn="r"/>
            <a:r>
              <a:rPr lang="en-US" sz="1400" dirty="0" smtClean="0"/>
              <a:t>850K</a:t>
            </a:r>
            <a:endParaRPr lang="en-US" sz="1400" baseline="30000" dirty="0"/>
          </a:p>
        </p:txBody>
      </p:sp>
      <p:sp>
        <p:nvSpPr>
          <p:cNvPr id="50" name="TextBox 49"/>
          <p:cNvSpPr txBox="1"/>
          <p:nvPr/>
        </p:nvSpPr>
        <p:spPr>
          <a:xfrm>
            <a:off x="5135802" y="5069082"/>
            <a:ext cx="583801" cy="307777"/>
          </a:xfrm>
          <a:prstGeom prst="rect">
            <a:avLst/>
          </a:prstGeom>
          <a:noFill/>
        </p:spPr>
        <p:txBody>
          <a:bodyPr wrap="none" rtlCol="0" anchor="ctr">
            <a:spAutoFit/>
          </a:bodyPr>
          <a:lstStyle/>
          <a:p>
            <a:r>
              <a:rPr lang="en-US" sz="1400" dirty="0" smtClean="0"/>
              <a:t>1.7M</a:t>
            </a:r>
            <a:endParaRPr lang="en-US" sz="1400" baseline="30000" dirty="0"/>
          </a:p>
        </p:txBody>
      </p:sp>
      <p:sp>
        <p:nvSpPr>
          <p:cNvPr id="51" name="TextBox 50"/>
          <p:cNvSpPr txBox="1"/>
          <p:nvPr/>
        </p:nvSpPr>
        <p:spPr>
          <a:xfrm>
            <a:off x="4026329" y="5069082"/>
            <a:ext cx="603964" cy="307777"/>
          </a:xfrm>
          <a:prstGeom prst="rect">
            <a:avLst/>
          </a:prstGeom>
          <a:noFill/>
        </p:spPr>
        <p:txBody>
          <a:bodyPr wrap="none" rtlCol="0" anchor="ctr">
            <a:spAutoFit/>
          </a:bodyPr>
          <a:lstStyle/>
          <a:p>
            <a:pPr algn="ctr"/>
            <a:r>
              <a:rPr lang="en-US" sz="1400" dirty="0" smtClean="0"/>
              <a:t>850K</a:t>
            </a:r>
            <a:endParaRPr lang="en-US" sz="1400" baseline="30000" dirty="0"/>
          </a:p>
        </p:txBody>
      </p:sp>
      <p:sp>
        <p:nvSpPr>
          <p:cNvPr id="52" name="TextBox 51"/>
          <p:cNvSpPr txBox="1"/>
          <p:nvPr/>
        </p:nvSpPr>
        <p:spPr>
          <a:xfrm>
            <a:off x="2870675" y="5500196"/>
            <a:ext cx="603964" cy="307777"/>
          </a:xfrm>
          <a:prstGeom prst="rect">
            <a:avLst/>
          </a:prstGeom>
          <a:noFill/>
        </p:spPr>
        <p:txBody>
          <a:bodyPr wrap="none" rtlCol="0" anchor="ctr">
            <a:spAutoFit/>
          </a:bodyPr>
          <a:lstStyle/>
          <a:p>
            <a:pPr algn="r"/>
            <a:r>
              <a:rPr lang="en-US" sz="1400" dirty="0" smtClean="0"/>
              <a:t>700K</a:t>
            </a:r>
            <a:endParaRPr lang="en-US" sz="1400" baseline="30000" dirty="0"/>
          </a:p>
        </p:txBody>
      </p:sp>
      <p:sp>
        <p:nvSpPr>
          <p:cNvPr id="53" name="TextBox 52"/>
          <p:cNvSpPr txBox="1"/>
          <p:nvPr/>
        </p:nvSpPr>
        <p:spPr>
          <a:xfrm>
            <a:off x="5135802" y="5500196"/>
            <a:ext cx="583801" cy="307777"/>
          </a:xfrm>
          <a:prstGeom prst="rect">
            <a:avLst/>
          </a:prstGeom>
          <a:noFill/>
        </p:spPr>
        <p:txBody>
          <a:bodyPr wrap="none" rtlCol="0" anchor="ctr">
            <a:spAutoFit/>
          </a:bodyPr>
          <a:lstStyle/>
          <a:p>
            <a:r>
              <a:rPr lang="en-US" sz="1400" dirty="0" smtClean="0"/>
              <a:t>1.4M</a:t>
            </a:r>
            <a:endParaRPr lang="en-US" sz="1400" baseline="30000" dirty="0"/>
          </a:p>
        </p:txBody>
      </p:sp>
      <p:sp>
        <p:nvSpPr>
          <p:cNvPr id="54" name="TextBox 53"/>
          <p:cNvSpPr txBox="1"/>
          <p:nvPr/>
        </p:nvSpPr>
        <p:spPr>
          <a:xfrm>
            <a:off x="4034879" y="5500196"/>
            <a:ext cx="603964" cy="307777"/>
          </a:xfrm>
          <a:prstGeom prst="rect">
            <a:avLst/>
          </a:prstGeom>
          <a:noFill/>
        </p:spPr>
        <p:txBody>
          <a:bodyPr wrap="none" rtlCol="0" anchor="ctr">
            <a:spAutoFit/>
          </a:bodyPr>
          <a:lstStyle/>
          <a:p>
            <a:pPr algn="ctr"/>
            <a:r>
              <a:rPr lang="en-US" sz="1400" dirty="0" smtClean="0"/>
              <a:t>700K</a:t>
            </a:r>
            <a:endParaRPr lang="en-US" sz="1400" baseline="30000" dirty="0"/>
          </a:p>
        </p:txBody>
      </p:sp>
      <p:sp>
        <p:nvSpPr>
          <p:cNvPr id="55" name="TextBox 54"/>
          <p:cNvSpPr txBox="1"/>
          <p:nvPr/>
        </p:nvSpPr>
        <p:spPr>
          <a:xfrm>
            <a:off x="2990687" y="5946622"/>
            <a:ext cx="483952" cy="307777"/>
          </a:xfrm>
          <a:prstGeom prst="rect">
            <a:avLst/>
          </a:prstGeom>
          <a:noFill/>
        </p:spPr>
        <p:txBody>
          <a:bodyPr wrap="none" rtlCol="0" anchor="ctr">
            <a:spAutoFit/>
          </a:bodyPr>
          <a:lstStyle/>
          <a:p>
            <a:pPr algn="r"/>
            <a:r>
              <a:rPr lang="en-US" sz="1400" dirty="0" smtClean="0"/>
              <a:t>N/A</a:t>
            </a:r>
            <a:endParaRPr lang="en-US" sz="1400" baseline="30000" dirty="0"/>
          </a:p>
        </p:txBody>
      </p:sp>
      <p:sp>
        <p:nvSpPr>
          <p:cNvPr id="56" name="TextBox 55"/>
          <p:cNvSpPr txBox="1"/>
          <p:nvPr/>
        </p:nvSpPr>
        <p:spPr>
          <a:xfrm>
            <a:off x="5135802" y="5946622"/>
            <a:ext cx="483952" cy="307777"/>
          </a:xfrm>
          <a:prstGeom prst="rect">
            <a:avLst/>
          </a:prstGeom>
          <a:noFill/>
        </p:spPr>
        <p:txBody>
          <a:bodyPr wrap="none" rtlCol="0" anchor="ctr">
            <a:spAutoFit/>
          </a:bodyPr>
          <a:lstStyle/>
          <a:p>
            <a:r>
              <a:rPr lang="en-US" sz="1400" dirty="0" smtClean="0"/>
              <a:t>N/A</a:t>
            </a:r>
            <a:endParaRPr lang="en-US" sz="1400" baseline="30000" dirty="0"/>
          </a:p>
        </p:txBody>
      </p:sp>
      <p:sp>
        <p:nvSpPr>
          <p:cNvPr id="57" name="TextBox 56"/>
          <p:cNvSpPr txBox="1"/>
          <p:nvPr/>
        </p:nvSpPr>
        <p:spPr>
          <a:xfrm>
            <a:off x="3737750" y="5823511"/>
            <a:ext cx="1197764" cy="553998"/>
          </a:xfrm>
          <a:prstGeom prst="rect">
            <a:avLst/>
          </a:prstGeom>
          <a:noFill/>
        </p:spPr>
        <p:txBody>
          <a:bodyPr wrap="none" rtlCol="0" anchor="ctr">
            <a:spAutoFit/>
          </a:bodyPr>
          <a:lstStyle/>
          <a:p>
            <a:pPr algn="ctr"/>
            <a:r>
              <a:rPr lang="en-US" sz="1400" dirty="0" smtClean="0"/>
              <a:t>Yes.</a:t>
            </a:r>
            <a:endParaRPr lang="en-US" sz="1400" baseline="30000" dirty="0" smtClean="0"/>
          </a:p>
          <a:p>
            <a:pPr algn="ctr"/>
            <a:r>
              <a:rPr lang="en-US" sz="800" dirty="0" err="1" smtClean="0"/>
              <a:t>ExaScaler</a:t>
            </a:r>
            <a:r>
              <a:rPr lang="en-US" sz="800" dirty="0" smtClean="0"/>
              <a:t>, GridScaler</a:t>
            </a:r>
          </a:p>
          <a:p>
            <a:pPr algn="ctr"/>
            <a:r>
              <a:rPr lang="en-US" sz="800" dirty="0" smtClean="0"/>
              <a:t>Customer Provided</a:t>
            </a:r>
          </a:p>
        </p:txBody>
      </p:sp>
      <p:sp>
        <p:nvSpPr>
          <p:cNvPr id="11" name="TextBox 10"/>
          <p:cNvSpPr txBox="1"/>
          <p:nvPr/>
        </p:nvSpPr>
        <p:spPr>
          <a:xfrm>
            <a:off x="4702904" y="6435919"/>
            <a:ext cx="1672161" cy="400110"/>
          </a:xfrm>
          <a:prstGeom prst="rect">
            <a:avLst/>
          </a:prstGeom>
          <a:noFill/>
        </p:spPr>
        <p:txBody>
          <a:bodyPr wrap="none" rtlCol="0">
            <a:spAutoFit/>
          </a:bodyPr>
          <a:lstStyle/>
          <a:p>
            <a:pPr algn="r"/>
            <a:r>
              <a:rPr lang="en-US" sz="1000" baseline="30000" dirty="0" smtClean="0"/>
              <a:t>1</a:t>
            </a:r>
            <a:r>
              <a:rPr lang="en-US" sz="1000" dirty="0" smtClean="0"/>
              <a:t> 840 Drives Until 2H12</a:t>
            </a:r>
          </a:p>
          <a:p>
            <a:pPr algn="r"/>
            <a:r>
              <a:rPr lang="en-US" sz="1000" baseline="30000" dirty="0" smtClean="0"/>
              <a:t>2</a:t>
            </a:r>
            <a:r>
              <a:rPr lang="en-US" sz="1000" dirty="0" smtClean="0"/>
              <a:t> 16Gb FC available 2H12</a:t>
            </a:r>
            <a:endParaRPr lang="en-US" sz="1000" dirty="0"/>
          </a:p>
        </p:txBody>
      </p:sp>
      <p:sp>
        <p:nvSpPr>
          <p:cNvPr id="4" name="TextBox 3"/>
          <p:cNvSpPr txBox="1"/>
          <p:nvPr/>
        </p:nvSpPr>
        <p:spPr>
          <a:xfrm>
            <a:off x="2556336" y="2418138"/>
            <a:ext cx="1122673" cy="307777"/>
          </a:xfrm>
          <a:prstGeom prst="rect">
            <a:avLst/>
          </a:prstGeom>
          <a:noFill/>
        </p:spPr>
        <p:txBody>
          <a:bodyPr wrap="none" rtlCol="0">
            <a:spAutoFit/>
          </a:bodyPr>
          <a:lstStyle/>
          <a:p>
            <a:r>
              <a:rPr lang="en-US" sz="1400" b="1" dirty="0" smtClean="0">
                <a:solidFill>
                  <a:schemeClr val="bg1"/>
                </a:solidFill>
              </a:rPr>
              <a:t>SFA12K-20</a:t>
            </a:r>
            <a:endParaRPr lang="en-US" sz="1400" b="1" dirty="0">
              <a:solidFill>
                <a:schemeClr val="bg1"/>
              </a:solidFill>
            </a:endParaRPr>
          </a:p>
        </p:txBody>
      </p:sp>
      <p:sp>
        <p:nvSpPr>
          <p:cNvPr id="40" name="TextBox 39"/>
          <p:cNvSpPr txBox="1"/>
          <p:nvPr/>
        </p:nvSpPr>
        <p:spPr>
          <a:xfrm>
            <a:off x="3737092" y="2418138"/>
            <a:ext cx="1242422" cy="307777"/>
          </a:xfrm>
          <a:prstGeom prst="rect">
            <a:avLst/>
          </a:prstGeom>
          <a:noFill/>
        </p:spPr>
        <p:txBody>
          <a:bodyPr wrap="none" rtlCol="0">
            <a:spAutoFit/>
          </a:bodyPr>
          <a:lstStyle/>
          <a:p>
            <a:pPr algn="ctr"/>
            <a:r>
              <a:rPr lang="en-US" sz="1400" b="1" dirty="0" smtClean="0">
                <a:solidFill>
                  <a:schemeClr val="bg1"/>
                </a:solidFill>
              </a:rPr>
              <a:t>SFA12K-20E</a:t>
            </a:r>
            <a:endParaRPr lang="en-US" sz="1400" b="1" dirty="0">
              <a:solidFill>
                <a:schemeClr val="bg1"/>
              </a:solidFill>
            </a:endParaRPr>
          </a:p>
        </p:txBody>
      </p:sp>
      <p:sp>
        <p:nvSpPr>
          <p:cNvPr id="41" name="TextBox 40"/>
          <p:cNvSpPr txBox="1"/>
          <p:nvPr/>
        </p:nvSpPr>
        <p:spPr>
          <a:xfrm>
            <a:off x="4933627" y="2418138"/>
            <a:ext cx="1122673" cy="307777"/>
          </a:xfrm>
          <a:prstGeom prst="rect">
            <a:avLst/>
          </a:prstGeom>
          <a:noFill/>
        </p:spPr>
        <p:txBody>
          <a:bodyPr wrap="none" rtlCol="0">
            <a:spAutoFit/>
          </a:bodyPr>
          <a:lstStyle/>
          <a:p>
            <a:r>
              <a:rPr lang="en-US" sz="1400" b="1" dirty="0" smtClean="0">
                <a:solidFill>
                  <a:schemeClr val="bg1"/>
                </a:solidFill>
              </a:rPr>
              <a:t>SFA12K-40</a:t>
            </a:r>
            <a:endParaRPr lang="en-US" sz="1400" b="1" dirty="0">
              <a:solidFill>
                <a:schemeClr val="bg1"/>
              </a:solidFill>
            </a:endParaRPr>
          </a:p>
        </p:txBody>
      </p:sp>
    </p:spTree>
    <p:extLst>
      <p:ext uri="{BB962C8B-B14F-4D97-AF65-F5344CB8AC3E}">
        <p14:creationId xmlns:p14="http://schemas.microsoft.com/office/powerpoint/2010/main" val="356541607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228600" y="76200"/>
            <a:ext cx="8305800" cy="990600"/>
          </a:xfrm>
        </p:spPr>
        <p:txBody>
          <a:bodyPr/>
          <a:lstStyle/>
          <a:p>
            <a:pPr eaLnBrk="1" hangingPunct="1"/>
            <a:r>
              <a:rPr lang="en-US" b="1" dirty="0" smtClean="0">
                <a:cs typeface="Arial"/>
              </a:rPr>
              <a:t>DDN | </a:t>
            </a:r>
            <a:r>
              <a:rPr lang="en-US" dirty="0" smtClean="0">
                <a:cs typeface="Arial"/>
              </a:rPr>
              <a:t>First in In-Storage Computing</a:t>
            </a:r>
          </a:p>
        </p:txBody>
      </p:sp>
      <p:sp>
        <p:nvSpPr>
          <p:cNvPr id="60419" name="Rectangle 3"/>
          <p:cNvSpPr>
            <a:spLocks noChangeArrowheads="1"/>
          </p:cNvSpPr>
          <p:nvPr/>
        </p:nvSpPr>
        <p:spPr bwMode="auto">
          <a:xfrm>
            <a:off x="3073400" y="2049198"/>
            <a:ext cx="2667000" cy="3344862"/>
          </a:xfrm>
          <a:prstGeom prst="rect">
            <a:avLst/>
          </a:prstGeom>
          <a:solidFill>
            <a:schemeClr val="bg1"/>
          </a:solidFill>
          <a:ln w="9525">
            <a:solidFill>
              <a:srgbClr val="E5E5E5"/>
            </a:solidFill>
            <a:miter lim="800000"/>
            <a:headEnd/>
            <a:tailEnd/>
          </a:ln>
          <a:effectLst>
            <a:outerShdw blurRad="63500" dist="25399" dir="2700000" algn="ctr" rotWithShape="0">
              <a:schemeClr val="bg2">
                <a:alpha val="74998"/>
              </a:schemeClr>
            </a:outerShdw>
          </a:effectLst>
        </p:spPr>
        <p:txBody>
          <a:bodyPr wrap="none" anchor="ctr"/>
          <a:lstStyle/>
          <a:p>
            <a:pPr>
              <a:defRPr/>
            </a:pPr>
            <a:endParaRPr lang="en-US" dirty="0">
              <a:latin typeface="Arial"/>
              <a:ea typeface="ＭＳ Ｐゴシック" charset="-128"/>
              <a:cs typeface="Arial"/>
            </a:endParaRPr>
          </a:p>
        </p:txBody>
      </p:sp>
      <p:sp>
        <p:nvSpPr>
          <p:cNvPr id="60420" name="Rectangle 4"/>
          <p:cNvSpPr>
            <a:spLocks noChangeArrowheads="1"/>
          </p:cNvSpPr>
          <p:nvPr/>
        </p:nvSpPr>
        <p:spPr bwMode="auto">
          <a:xfrm>
            <a:off x="5867400" y="2041260"/>
            <a:ext cx="2667000" cy="3352800"/>
          </a:xfrm>
          <a:prstGeom prst="rect">
            <a:avLst/>
          </a:prstGeom>
          <a:solidFill>
            <a:schemeClr val="bg1"/>
          </a:solidFill>
          <a:ln w="9525">
            <a:solidFill>
              <a:srgbClr val="E5E5E5"/>
            </a:solidFill>
            <a:miter lim="800000"/>
            <a:headEnd/>
            <a:tailEnd/>
          </a:ln>
          <a:effectLst>
            <a:outerShdw blurRad="63500" dist="25399" dir="2700000" algn="ctr" rotWithShape="0">
              <a:schemeClr val="bg2">
                <a:alpha val="74998"/>
              </a:schemeClr>
            </a:outerShdw>
          </a:effectLst>
        </p:spPr>
        <p:txBody>
          <a:bodyPr wrap="none" anchor="ctr"/>
          <a:lstStyle/>
          <a:p>
            <a:pPr>
              <a:defRPr/>
            </a:pPr>
            <a:endParaRPr lang="en-US" dirty="0">
              <a:latin typeface="Arial"/>
              <a:ea typeface="ＭＳ Ｐゴシック" charset="-128"/>
              <a:cs typeface="Arial"/>
            </a:endParaRPr>
          </a:p>
        </p:txBody>
      </p:sp>
      <p:sp>
        <p:nvSpPr>
          <p:cNvPr id="60421" name="Rectangle 5"/>
          <p:cNvSpPr>
            <a:spLocks noChangeArrowheads="1"/>
          </p:cNvSpPr>
          <p:nvPr/>
        </p:nvSpPr>
        <p:spPr bwMode="auto">
          <a:xfrm>
            <a:off x="304800" y="2041260"/>
            <a:ext cx="2667000" cy="3352800"/>
          </a:xfrm>
          <a:prstGeom prst="rect">
            <a:avLst/>
          </a:prstGeom>
          <a:solidFill>
            <a:schemeClr val="bg1"/>
          </a:solidFill>
          <a:ln w="9525">
            <a:solidFill>
              <a:srgbClr val="E5E5E5"/>
            </a:solidFill>
            <a:miter lim="800000"/>
            <a:headEnd/>
            <a:tailEnd/>
          </a:ln>
          <a:effectLst>
            <a:outerShdw blurRad="63500" dist="25399" dir="2700000" algn="ctr" rotWithShape="0">
              <a:schemeClr val="bg2">
                <a:alpha val="74998"/>
              </a:schemeClr>
            </a:outerShdw>
          </a:effectLst>
        </p:spPr>
        <p:txBody>
          <a:bodyPr wrap="none" anchor="ctr"/>
          <a:lstStyle/>
          <a:p>
            <a:pPr>
              <a:defRPr/>
            </a:pPr>
            <a:endParaRPr lang="en-US" dirty="0">
              <a:latin typeface="Arial"/>
              <a:ea typeface="ＭＳ Ｐゴシック" charset="-128"/>
              <a:cs typeface="Arial"/>
            </a:endParaRPr>
          </a:p>
        </p:txBody>
      </p:sp>
      <p:sp>
        <p:nvSpPr>
          <p:cNvPr id="101382" name="Rectangle 6"/>
          <p:cNvSpPr>
            <a:spLocks noChangeArrowheads="1"/>
          </p:cNvSpPr>
          <p:nvPr/>
        </p:nvSpPr>
        <p:spPr bwMode="auto">
          <a:xfrm>
            <a:off x="3136900" y="2112698"/>
            <a:ext cx="2527300" cy="3208337"/>
          </a:xfrm>
          <a:prstGeom prst="rect">
            <a:avLst/>
          </a:prstGeom>
          <a:gradFill rotWithShape="0">
            <a:gsLst>
              <a:gs pos="0">
                <a:srgbClr val="BC0000"/>
              </a:gs>
              <a:gs pos="100000">
                <a:srgbClr val="930000"/>
              </a:gs>
            </a:gsLst>
            <a:lin ang="5400000" scaled="1"/>
          </a:gradFill>
          <a:ln w="9525">
            <a:noFill/>
            <a:miter lim="800000"/>
            <a:headEnd/>
            <a:tailEnd/>
          </a:ln>
        </p:spPr>
        <p:txBody>
          <a:bodyPr wrap="none" anchor="ctr"/>
          <a:lstStyle/>
          <a:p>
            <a:pPr algn="ctr"/>
            <a:r>
              <a:rPr lang="en-US" b="1" dirty="0" smtClean="0">
                <a:solidFill>
                  <a:schemeClr val="bg1"/>
                </a:solidFill>
                <a:latin typeface="Arial"/>
                <a:cs typeface="Arial"/>
              </a:rPr>
              <a:t>SFA12K-20E</a:t>
            </a:r>
            <a:endParaRPr lang="en-US" b="1" dirty="0">
              <a:solidFill>
                <a:schemeClr val="bg1"/>
              </a:solidFill>
              <a:latin typeface="Arial"/>
              <a:cs typeface="Arial"/>
            </a:endParaRPr>
          </a:p>
          <a:p>
            <a:pPr algn="ctr"/>
            <a:r>
              <a:rPr lang="en-US" sz="1600" dirty="0" smtClean="0">
                <a:solidFill>
                  <a:schemeClr val="bg1"/>
                </a:solidFill>
                <a:latin typeface="Arial"/>
                <a:cs typeface="Arial"/>
              </a:rPr>
              <a:t>Parallel File Storage</a:t>
            </a:r>
          </a:p>
          <a:p>
            <a:pPr algn="ctr"/>
            <a:r>
              <a:rPr lang="en-US" sz="1400" dirty="0" err="1" smtClean="0">
                <a:solidFill>
                  <a:schemeClr val="bg1"/>
                </a:solidFill>
                <a:latin typeface="Arial"/>
                <a:cs typeface="Arial"/>
              </a:rPr>
              <a:t>EXAScaler</a:t>
            </a:r>
            <a:r>
              <a:rPr lang="en-US" sz="1400" dirty="0" smtClean="0">
                <a:solidFill>
                  <a:srgbClr val="FFFFFF"/>
                </a:solidFill>
                <a:cs typeface="Arial"/>
              </a:rPr>
              <a:t>™</a:t>
            </a:r>
            <a:r>
              <a:rPr lang="en-US" sz="1400" dirty="0" smtClean="0">
                <a:solidFill>
                  <a:schemeClr val="bg1"/>
                </a:solidFill>
                <a:latin typeface="Arial"/>
                <a:cs typeface="Arial"/>
              </a:rPr>
              <a:t/>
            </a:r>
            <a:br>
              <a:rPr lang="en-US" sz="1400" dirty="0" smtClean="0">
                <a:solidFill>
                  <a:schemeClr val="bg1"/>
                </a:solidFill>
                <a:latin typeface="Arial"/>
                <a:cs typeface="Arial"/>
              </a:rPr>
            </a:br>
            <a:r>
              <a:rPr lang="en-US" sz="1400" dirty="0" err="1" smtClean="0">
                <a:solidFill>
                  <a:schemeClr val="bg1"/>
                </a:solidFill>
                <a:latin typeface="Arial"/>
                <a:cs typeface="Arial"/>
              </a:rPr>
              <a:t>GRIDScaler</a:t>
            </a:r>
            <a:r>
              <a:rPr lang="en-US" sz="1600" dirty="0" smtClean="0">
                <a:solidFill>
                  <a:srgbClr val="FFFFFF"/>
                </a:solidFill>
                <a:cs typeface="Arial"/>
              </a:rPr>
              <a:t>™</a:t>
            </a:r>
            <a:endParaRPr lang="en-US" sz="1600" dirty="0">
              <a:solidFill>
                <a:schemeClr val="bg1"/>
              </a:solidFill>
              <a:latin typeface="Arial"/>
              <a:cs typeface="Arial"/>
            </a:endParaRPr>
          </a:p>
        </p:txBody>
      </p:sp>
      <p:sp>
        <p:nvSpPr>
          <p:cNvPr id="101383" name="Rectangle 7"/>
          <p:cNvSpPr>
            <a:spLocks noChangeArrowheads="1"/>
          </p:cNvSpPr>
          <p:nvPr/>
        </p:nvSpPr>
        <p:spPr bwMode="auto">
          <a:xfrm>
            <a:off x="5943600" y="2117459"/>
            <a:ext cx="2514600" cy="3203575"/>
          </a:xfrm>
          <a:prstGeom prst="rect">
            <a:avLst/>
          </a:prstGeom>
          <a:gradFill rotWithShape="0">
            <a:gsLst>
              <a:gs pos="0">
                <a:srgbClr val="E6E6E6"/>
              </a:gs>
              <a:gs pos="100000">
                <a:srgbClr val="CFCFCF"/>
              </a:gs>
            </a:gsLst>
            <a:lin ang="5400000" scaled="1"/>
          </a:gradFill>
          <a:ln w="9525">
            <a:noFill/>
            <a:miter lim="800000"/>
            <a:headEnd/>
            <a:tailEnd/>
          </a:ln>
        </p:spPr>
        <p:txBody>
          <a:bodyPr wrap="none" anchor="ctr"/>
          <a:lstStyle/>
          <a:p>
            <a:pPr algn="ctr"/>
            <a:r>
              <a:rPr lang="en-US" b="1" dirty="0" smtClean="0">
                <a:solidFill>
                  <a:srgbClr val="323232"/>
                </a:solidFill>
                <a:latin typeface="Arial"/>
                <a:cs typeface="Arial"/>
              </a:rPr>
              <a:t>SFA12K-20E</a:t>
            </a:r>
            <a:endParaRPr lang="en-US" b="1" dirty="0">
              <a:solidFill>
                <a:srgbClr val="323232"/>
              </a:solidFill>
              <a:latin typeface="Arial"/>
              <a:cs typeface="Arial"/>
            </a:endParaRPr>
          </a:p>
          <a:p>
            <a:pPr algn="ctr"/>
            <a:r>
              <a:rPr lang="en-US" sz="1600" dirty="0">
                <a:solidFill>
                  <a:srgbClr val="323232"/>
                </a:solidFill>
                <a:latin typeface="Arial"/>
                <a:cs typeface="Arial"/>
              </a:rPr>
              <a:t>Customer </a:t>
            </a:r>
            <a:r>
              <a:rPr lang="en-US" sz="1600" dirty="0" smtClean="0">
                <a:solidFill>
                  <a:srgbClr val="323232"/>
                </a:solidFill>
                <a:latin typeface="Arial"/>
                <a:cs typeface="Arial"/>
              </a:rPr>
              <a:t>Applications</a:t>
            </a:r>
          </a:p>
          <a:p>
            <a:pPr algn="ctr"/>
            <a:r>
              <a:rPr lang="en-US" sz="1400" dirty="0" smtClean="0">
                <a:solidFill>
                  <a:srgbClr val="323232"/>
                </a:solidFill>
                <a:latin typeface="Arial"/>
                <a:cs typeface="Arial"/>
              </a:rPr>
              <a:t>Pre-Processing</a:t>
            </a:r>
          </a:p>
          <a:p>
            <a:pPr algn="ctr"/>
            <a:r>
              <a:rPr lang="en-US" sz="1400" dirty="0" smtClean="0">
                <a:solidFill>
                  <a:srgbClr val="323232"/>
                </a:solidFill>
                <a:latin typeface="Arial"/>
                <a:cs typeface="Arial"/>
              </a:rPr>
              <a:t>Post-Processing</a:t>
            </a:r>
            <a:endParaRPr lang="en-US" sz="1400" dirty="0">
              <a:solidFill>
                <a:srgbClr val="323232"/>
              </a:solidFill>
              <a:latin typeface="Arial"/>
              <a:cs typeface="Arial"/>
            </a:endParaRPr>
          </a:p>
        </p:txBody>
      </p:sp>
      <p:sp>
        <p:nvSpPr>
          <p:cNvPr id="101384" name="Rectangle 8"/>
          <p:cNvSpPr>
            <a:spLocks noChangeArrowheads="1"/>
          </p:cNvSpPr>
          <p:nvPr/>
        </p:nvSpPr>
        <p:spPr bwMode="auto">
          <a:xfrm>
            <a:off x="381000" y="2107935"/>
            <a:ext cx="2514600" cy="3213100"/>
          </a:xfrm>
          <a:prstGeom prst="rect">
            <a:avLst/>
          </a:prstGeom>
          <a:gradFill rotWithShape="0">
            <a:gsLst>
              <a:gs pos="0">
                <a:srgbClr val="0071BB"/>
              </a:gs>
              <a:gs pos="100000">
                <a:srgbClr val="005288"/>
              </a:gs>
            </a:gsLst>
            <a:lin ang="5400000" scaled="1"/>
          </a:gradFill>
          <a:ln w="9525">
            <a:noFill/>
            <a:miter lim="800000"/>
            <a:headEnd/>
            <a:tailEnd/>
          </a:ln>
        </p:spPr>
        <p:txBody>
          <a:bodyPr anchor="ctr"/>
          <a:lstStyle/>
          <a:p>
            <a:pPr algn="ctr"/>
            <a:r>
              <a:rPr lang="en-US" b="1" dirty="0" smtClean="0">
                <a:solidFill>
                  <a:schemeClr val="bg1"/>
                </a:solidFill>
                <a:latin typeface="Arial"/>
                <a:cs typeface="Arial"/>
              </a:rPr>
              <a:t>SFA12K</a:t>
            </a:r>
            <a:r>
              <a:rPr lang="en-US" dirty="0" smtClean="0">
                <a:solidFill>
                  <a:srgbClr val="FFFFFF"/>
                </a:solidFill>
                <a:cs typeface="Arial"/>
              </a:rPr>
              <a:t>™</a:t>
            </a:r>
            <a:r>
              <a:rPr lang="en-US" b="1" dirty="0" smtClean="0">
                <a:solidFill>
                  <a:schemeClr val="bg1"/>
                </a:solidFill>
                <a:latin typeface="Arial"/>
                <a:cs typeface="Arial"/>
              </a:rPr>
              <a:t>-20/40</a:t>
            </a:r>
            <a:endParaRPr lang="en-US" b="1" dirty="0">
              <a:solidFill>
                <a:schemeClr val="bg1"/>
              </a:solidFill>
              <a:latin typeface="Arial"/>
              <a:cs typeface="Arial"/>
            </a:endParaRPr>
          </a:p>
          <a:p>
            <a:pPr algn="ctr"/>
            <a:r>
              <a:rPr lang="en-US" sz="1600" dirty="0">
                <a:solidFill>
                  <a:schemeClr val="bg1"/>
                </a:solidFill>
                <a:latin typeface="Arial"/>
                <a:cs typeface="Arial"/>
              </a:rPr>
              <a:t>Block Storage Target</a:t>
            </a:r>
            <a:endParaRPr lang="en-US" sz="1800" dirty="0">
              <a:solidFill>
                <a:schemeClr val="bg1"/>
              </a:solidFill>
              <a:latin typeface="Arial"/>
              <a:cs typeface="Arial"/>
            </a:endParaRPr>
          </a:p>
        </p:txBody>
      </p:sp>
      <p:sp>
        <p:nvSpPr>
          <p:cNvPr id="101386" name="Text Box 11"/>
          <p:cNvSpPr txBox="1">
            <a:spLocks noChangeArrowheads="1"/>
          </p:cNvSpPr>
          <p:nvPr/>
        </p:nvSpPr>
        <p:spPr bwMode="auto">
          <a:xfrm>
            <a:off x="304800" y="1362624"/>
            <a:ext cx="1736811" cy="646331"/>
          </a:xfrm>
          <a:prstGeom prst="rect">
            <a:avLst/>
          </a:prstGeom>
          <a:noFill/>
          <a:ln w="9525">
            <a:noFill/>
            <a:miter lim="800000"/>
            <a:headEnd/>
            <a:tailEnd/>
          </a:ln>
        </p:spPr>
        <p:txBody>
          <a:bodyPr wrap="none" anchor="b">
            <a:spAutoFit/>
          </a:bodyPr>
          <a:lstStyle/>
          <a:p>
            <a:r>
              <a:rPr lang="en-US" sz="1800" b="1" dirty="0">
                <a:solidFill>
                  <a:schemeClr val="tx1">
                    <a:lumMod val="85000"/>
                    <a:lumOff val="15000"/>
                  </a:schemeClr>
                </a:solidFill>
                <a:latin typeface="Arial"/>
                <a:cs typeface="Arial"/>
              </a:rPr>
              <a:t>Block </a:t>
            </a:r>
            <a:r>
              <a:rPr lang="en-US" sz="1800" b="1" dirty="0" smtClean="0">
                <a:solidFill>
                  <a:schemeClr val="tx1">
                    <a:lumMod val="85000"/>
                    <a:lumOff val="15000"/>
                  </a:schemeClr>
                </a:solidFill>
                <a:latin typeface="Arial"/>
                <a:cs typeface="Arial"/>
              </a:rPr>
              <a:t>Storage </a:t>
            </a:r>
          </a:p>
          <a:p>
            <a:r>
              <a:rPr lang="en-US" sz="1800" b="1" dirty="0" smtClean="0">
                <a:solidFill>
                  <a:schemeClr val="tx1">
                    <a:lumMod val="85000"/>
                    <a:lumOff val="15000"/>
                  </a:schemeClr>
                </a:solidFill>
                <a:latin typeface="Arial"/>
                <a:cs typeface="Arial"/>
              </a:rPr>
              <a:t>Appliance</a:t>
            </a:r>
            <a:endParaRPr lang="en-US" sz="1800" b="1" dirty="0">
              <a:solidFill>
                <a:schemeClr val="tx1">
                  <a:lumMod val="85000"/>
                  <a:lumOff val="15000"/>
                </a:schemeClr>
              </a:solidFill>
              <a:latin typeface="Arial"/>
              <a:cs typeface="Arial"/>
            </a:endParaRPr>
          </a:p>
        </p:txBody>
      </p:sp>
      <p:sp>
        <p:nvSpPr>
          <p:cNvPr id="101387" name="Text Box 12"/>
          <p:cNvSpPr txBox="1">
            <a:spLocks noChangeArrowheads="1"/>
          </p:cNvSpPr>
          <p:nvPr/>
        </p:nvSpPr>
        <p:spPr bwMode="auto">
          <a:xfrm>
            <a:off x="3124200" y="1362624"/>
            <a:ext cx="1505866" cy="646331"/>
          </a:xfrm>
          <a:prstGeom prst="rect">
            <a:avLst/>
          </a:prstGeom>
          <a:noFill/>
          <a:ln w="9525">
            <a:noFill/>
            <a:miter lim="800000"/>
            <a:headEnd/>
            <a:tailEnd/>
          </a:ln>
        </p:spPr>
        <p:txBody>
          <a:bodyPr wrap="none" anchor="b">
            <a:spAutoFit/>
          </a:bodyPr>
          <a:lstStyle/>
          <a:p>
            <a:r>
              <a:rPr lang="en-US" sz="1800" b="1" dirty="0" smtClean="0">
                <a:solidFill>
                  <a:schemeClr val="tx1">
                    <a:lumMod val="85000"/>
                    <a:lumOff val="15000"/>
                  </a:schemeClr>
                </a:solidFill>
                <a:latin typeface="Arial"/>
                <a:cs typeface="Arial"/>
              </a:rPr>
              <a:t>File Storage </a:t>
            </a:r>
          </a:p>
          <a:p>
            <a:r>
              <a:rPr lang="en-US" sz="1800" b="1" dirty="0" smtClean="0">
                <a:solidFill>
                  <a:schemeClr val="tx1">
                    <a:lumMod val="85000"/>
                    <a:lumOff val="15000"/>
                  </a:schemeClr>
                </a:solidFill>
                <a:latin typeface="Arial"/>
                <a:cs typeface="Arial"/>
              </a:rPr>
              <a:t>Appliance</a:t>
            </a:r>
            <a:endParaRPr lang="en-US" sz="1800" b="1" dirty="0">
              <a:solidFill>
                <a:schemeClr val="tx1">
                  <a:lumMod val="85000"/>
                  <a:lumOff val="15000"/>
                </a:schemeClr>
              </a:solidFill>
              <a:latin typeface="Arial"/>
              <a:cs typeface="Arial"/>
            </a:endParaRPr>
          </a:p>
        </p:txBody>
      </p:sp>
      <p:sp>
        <p:nvSpPr>
          <p:cNvPr id="101390" name="Text Box 15"/>
          <p:cNvSpPr txBox="1">
            <a:spLocks noChangeArrowheads="1"/>
          </p:cNvSpPr>
          <p:nvPr/>
        </p:nvSpPr>
        <p:spPr bwMode="auto">
          <a:xfrm>
            <a:off x="5867400" y="1362624"/>
            <a:ext cx="2056685" cy="646331"/>
          </a:xfrm>
          <a:prstGeom prst="rect">
            <a:avLst/>
          </a:prstGeom>
          <a:noFill/>
          <a:ln w="9525">
            <a:noFill/>
            <a:miter lim="800000"/>
            <a:headEnd/>
            <a:tailEnd/>
          </a:ln>
        </p:spPr>
        <p:txBody>
          <a:bodyPr wrap="none" anchor="b">
            <a:spAutoFit/>
          </a:bodyPr>
          <a:lstStyle/>
          <a:p>
            <a:r>
              <a:rPr lang="en-US" sz="1800" b="1" dirty="0">
                <a:solidFill>
                  <a:schemeClr val="tx1">
                    <a:lumMod val="85000"/>
                    <a:lumOff val="15000"/>
                  </a:schemeClr>
                </a:solidFill>
                <a:latin typeface="Arial"/>
                <a:cs typeface="Arial"/>
              </a:rPr>
              <a:t>Open </a:t>
            </a:r>
            <a:r>
              <a:rPr lang="en-US" sz="1800" b="1" dirty="0" smtClean="0">
                <a:solidFill>
                  <a:schemeClr val="tx1">
                    <a:lumMod val="85000"/>
                    <a:lumOff val="15000"/>
                  </a:schemeClr>
                </a:solidFill>
                <a:latin typeface="Arial"/>
                <a:cs typeface="Arial"/>
              </a:rPr>
              <a:t>Computing </a:t>
            </a:r>
          </a:p>
          <a:p>
            <a:r>
              <a:rPr lang="en-US" sz="1800" b="1" dirty="0" smtClean="0">
                <a:solidFill>
                  <a:schemeClr val="tx1">
                    <a:lumMod val="85000"/>
                    <a:lumOff val="15000"/>
                  </a:schemeClr>
                </a:solidFill>
                <a:latin typeface="Arial"/>
                <a:cs typeface="Arial"/>
              </a:rPr>
              <a:t>Appliance</a:t>
            </a:r>
            <a:endParaRPr lang="en-US" sz="1800" b="1" dirty="0">
              <a:solidFill>
                <a:schemeClr val="tx1">
                  <a:lumMod val="85000"/>
                  <a:lumOff val="15000"/>
                </a:schemeClr>
              </a:solidFill>
              <a:latin typeface="Arial"/>
              <a:cs typeface="Arial"/>
            </a:endParaRPr>
          </a:p>
        </p:txBody>
      </p:sp>
      <p:sp>
        <p:nvSpPr>
          <p:cNvPr id="101396" name="Text Placeholder 21"/>
          <p:cNvSpPr txBox="1">
            <a:spLocks/>
          </p:cNvSpPr>
          <p:nvPr/>
        </p:nvSpPr>
        <p:spPr bwMode="auto">
          <a:xfrm>
            <a:off x="304800" y="5502700"/>
            <a:ext cx="8534400" cy="461665"/>
          </a:xfrm>
          <a:prstGeom prst="rect">
            <a:avLst/>
          </a:prstGeom>
          <a:noFill/>
          <a:ln w="9525">
            <a:noFill/>
            <a:miter lim="800000"/>
            <a:headEnd/>
            <a:tailEnd/>
          </a:ln>
        </p:spPr>
        <p:txBody>
          <a:bodyPr>
            <a:spAutoFit/>
          </a:bodyPr>
          <a:lstStyle/>
          <a:p>
            <a:pPr marL="228600" indent="-228600" algn="ctr">
              <a:spcBef>
                <a:spcPct val="20000"/>
              </a:spcBef>
              <a:buSzPct val="100000"/>
              <a:buFont typeface="Arial" pitchFamily="34" charset="0"/>
              <a:buNone/>
            </a:pPr>
            <a:r>
              <a:rPr lang="en-US" sz="2400" b="1" dirty="0">
                <a:solidFill>
                  <a:schemeClr val="tx1">
                    <a:lumMod val="85000"/>
                    <a:lumOff val="15000"/>
                  </a:schemeClr>
                </a:solidFill>
                <a:latin typeface="Arial"/>
                <a:cs typeface="Arial"/>
              </a:rPr>
              <a:t>Flexible Deployment Options:  3 System Modalities </a:t>
            </a:r>
          </a:p>
        </p:txBody>
      </p:sp>
    </p:spTree>
    <p:extLst>
      <p:ext uri="{BB962C8B-B14F-4D97-AF65-F5344CB8AC3E}">
        <p14:creationId xmlns:p14="http://schemas.microsoft.com/office/powerpoint/2010/main" val="360075536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Storage + Processing</a:t>
            </a:r>
            <a:r>
              <a:rPr lang="en-US" dirty="0" smtClean="0"/>
              <a:t> | Converged</a:t>
            </a:r>
            <a:endParaRPr lang="en-US" dirty="0"/>
          </a:p>
        </p:txBody>
      </p:sp>
      <p:sp>
        <p:nvSpPr>
          <p:cNvPr id="63" name="Content Placeholder 62"/>
          <p:cNvSpPr>
            <a:spLocks noGrp="1"/>
          </p:cNvSpPr>
          <p:nvPr>
            <p:ph idx="1"/>
          </p:nvPr>
        </p:nvSpPr>
        <p:spPr>
          <a:xfrm>
            <a:off x="228600" y="1608671"/>
            <a:ext cx="8686800" cy="4297363"/>
          </a:xfrm>
        </p:spPr>
        <p:txBody>
          <a:bodyPr/>
          <a:lstStyle/>
          <a:p>
            <a:pPr marL="0" indent="0">
              <a:buNone/>
            </a:pPr>
            <a:r>
              <a:rPr lang="en-US" sz="2800" dirty="0" smtClean="0">
                <a:cs typeface="Arial"/>
              </a:rPr>
              <a:t>Storage Fusion Processing™ </a:t>
            </a:r>
            <a:endParaRPr lang="en-US" sz="2800" dirty="0" smtClean="0"/>
          </a:p>
          <a:p>
            <a:r>
              <a:rPr lang="en-US" dirty="0" smtClean="0"/>
              <a:t>SFA12K-20E Systems Feature Up to 16 Virtual Machines</a:t>
            </a:r>
          </a:p>
          <a:p>
            <a:r>
              <a:rPr lang="en-US" dirty="0"/>
              <a:t>Support for Linux and Microsoft Windows </a:t>
            </a:r>
            <a:r>
              <a:rPr lang="en-US" dirty="0" smtClean="0"/>
              <a:t>applications</a:t>
            </a:r>
          </a:p>
          <a:p>
            <a:r>
              <a:rPr lang="en-US" dirty="0" smtClean="0"/>
              <a:t>Highly-optimized virtualization delivers </a:t>
            </a:r>
            <a:r>
              <a:rPr lang="en-US" dirty="0"/>
              <a:t>up to 96% efficiency</a:t>
            </a:r>
            <a:r>
              <a:rPr lang="en-US" dirty="0" smtClean="0"/>
              <a:t>.</a:t>
            </a:r>
          </a:p>
          <a:p>
            <a:r>
              <a:rPr lang="en-US" dirty="0" smtClean="0"/>
              <a:t>Each VM gets dedicated networking for bandwidth &amp; lowest latency</a:t>
            </a:r>
          </a:p>
          <a:p>
            <a:endParaRPr lang="en-US" dirty="0" smtClean="0"/>
          </a:p>
          <a:p>
            <a:endParaRPr lang="en-US" dirty="0"/>
          </a:p>
        </p:txBody>
      </p:sp>
      <p:sp>
        <p:nvSpPr>
          <p:cNvPr id="47" name="Rounded Rectangle 46"/>
          <p:cNvSpPr/>
          <p:nvPr/>
        </p:nvSpPr>
        <p:spPr>
          <a:xfrm>
            <a:off x="77619"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48" name="Rounded Rectangle 47"/>
          <p:cNvSpPr/>
          <p:nvPr/>
        </p:nvSpPr>
        <p:spPr>
          <a:xfrm>
            <a:off x="413462"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49" name="Rounded Rectangle 48"/>
          <p:cNvSpPr/>
          <p:nvPr/>
        </p:nvSpPr>
        <p:spPr>
          <a:xfrm>
            <a:off x="775345"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50" name="Rounded Rectangle 49"/>
          <p:cNvSpPr/>
          <p:nvPr/>
        </p:nvSpPr>
        <p:spPr>
          <a:xfrm>
            <a:off x="1118660"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51" name="Rounded Rectangle 50"/>
          <p:cNvSpPr/>
          <p:nvPr/>
        </p:nvSpPr>
        <p:spPr>
          <a:xfrm>
            <a:off x="1468171"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52" name="Rounded Rectangle 51"/>
          <p:cNvSpPr/>
          <p:nvPr/>
        </p:nvSpPr>
        <p:spPr>
          <a:xfrm>
            <a:off x="1809748"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53" name="Rounded Rectangle 52"/>
          <p:cNvSpPr/>
          <p:nvPr/>
        </p:nvSpPr>
        <p:spPr>
          <a:xfrm>
            <a:off x="2157520"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54" name="Rounded Rectangle 53"/>
          <p:cNvSpPr/>
          <p:nvPr/>
        </p:nvSpPr>
        <p:spPr>
          <a:xfrm>
            <a:off x="2514946"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55" name="Rounded Rectangle 54"/>
          <p:cNvSpPr/>
          <p:nvPr/>
        </p:nvSpPr>
        <p:spPr>
          <a:xfrm>
            <a:off x="5178455"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56" name="Rounded Rectangle 55"/>
          <p:cNvSpPr/>
          <p:nvPr/>
        </p:nvSpPr>
        <p:spPr>
          <a:xfrm>
            <a:off x="5514298"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57" name="Rounded Rectangle 56"/>
          <p:cNvSpPr/>
          <p:nvPr/>
        </p:nvSpPr>
        <p:spPr>
          <a:xfrm>
            <a:off x="5876181"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58" name="Rounded Rectangle 57"/>
          <p:cNvSpPr/>
          <p:nvPr/>
        </p:nvSpPr>
        <p:spPr>
          <a:xfrm>
            <a:off x="6219496"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59" name="Rounded Rectangle 58"/>
          <p:cNvSpPr/>
          <p:nvPr/>
        </p:nvSpPr>
        <p:spPr>
          <a:xfrm>
            <a:off x="6569007"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60" name="Rounded Rectangle 59"/>
          <p:cNvSpPr/>
          <p:nvPr/>
        </p:nvSpPr>
        <p:spPr>
          <a:xfrm>
            <a:off x="6910584"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61" name="Rounded Rectangle 60"/>
          <p:cNvSpPr/>
          <p:nvPr/>
        </p:nvSpPr>
        <p:spPr>
          <a:xfrm>
            <a:off x="7258356"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62" name="Rounded Rectangle 61"/>
          <p:cNvSpPr/>
          <p:nvPr/>
        </p:nvSpPr>
        <p:spPr>
          <a:xfrm>
            <a:off x="7615782" y="4095305"/>
            <a:ext cx="1523285" cy="1326444"/>
          </a:xfrm>
          <a:prstGeom prst="roundRect">
            <a:avLst/>
          </a:prstGeom>
          <a:gradFill>
            <a:gsLst>
              <a:gs pos="0">
                <a:srgbClr val="A50000"/>
              </a:gs>
              <a:gs pos="80000">
                <a:srgbClr val="B30000"/>
              </a:gs>
              <a:gs pos="100000">
                <a:srgbClr val="CC0000"/>
              </a:gs>
            </a:gsLst>
          </a:gradFill>
          <a:ln>
            <a:solidFill>
              <a:schemeClr val="tx1"/>
            </a:solidFill>
          </a:ln>
          <a:scene3d>
            <a:camera prst="isometricOffAxis2Right"/>
            <a:lightRig rig="threePt" dir="t"/>
          </a:scene3d>
          <a:sp3d>
            <a:bevelT w="114300" prst="hardEdge"/>
          </a:sp3d>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smtClean="0"/>
              <a:t>VM</a:t>
            </a:r>
            <a:endParaRPr lang="en-US" sz="4000" b="1" dirty="0"/>
          </a:p>
        </p:txBody>
      </p:sp>
      <p:sp>
        <p:nvSpPr>
          <p:cNvPr id="15" name="Direct Access Storage 14"/>
          <p:cNvSpPr>
            <a:spLocks noChangeArrowheads="1"/>
          </p:cNvSpPr>
          <p:nvPr/>
        </p:nvSpPr>
        <p:spPr bwMode="auto">
          <a:xfrm>
            <a:off x="2610909" y="5342727"/>
            <a:ext cx="4766455" cy="507482"/>
          </a:xfrm>
          <a:prstGeom prst="flowChartMagneticDrum">
            <a:avLst/>
          </a:prstGeom>
          <a:solidFill>
            <a:srgbClr val="B4B4B4"/>
          </a:solidFill>
          <a:ln w="38100">
            <a:solidFill>
              <a:schemeClr val="bg1"/>
            </a:solidFill>
            <a:round/>
            <a:headEnd/>
            <a:tailEnd/>
          </a:ln>
          <a:effectLst>
            <a:outerShdw dist="20000" dir="5400000" rotWithShape="0">
              <a:srgbClr val="808080">
                <a:alpha val="37999"/>
              </a:srgbClr>
            </a:outerShdw>
          </a:effectLst>
        </p:spPr>
        <p:txBody>
          <a:bodyPr anchor="ctr"/>
          <a:lstStyle/>
          <a:p>
            <a:pPr algn="ctr">
              <a:defRPr/>
            </a:pPr>
            <a:r>
              <a:rPr lang="en-US" sz="1400" b="1" dirty="0" smtClean="0">
                <a:latin typeface="Arial"/>
                <a:ea typeface="+mn-ea"/>
                <a:cs typeface="Arial"/>
              </a:rPr>
              <a:t>120Gb/s</a:t>
            </a:r>
            <a:endParaRPr lang="en-US" sz="1400" b="1" dirty="0">
              <a:latin typeface="Arial"/>
              <a:ea typeface="+mn-ea"/>
              <a:cs typeface="Arial"/>
            </a:endParaRPr>
          </a:p>
          <a:p>
            <a:pPr algn="ctr">
              <a:defRPr/>
            </a:pPr>
            <a:r>
              <a:rPr lang="en-US" sz="1400" b="1" dirty="0">
                <a:latin typeface="Arial"/>
                <a:ea typeface="+mn-ea"/>
                <a:cs typeface="Arial"/>
              </a:rPr>
              <a:t>Cache Link</a:t>
            </a:r>
          </a:p>
        </p:txBody>
      </p:sp>
      <p:grpSp>
        <p:nvGrpSpPr>
          <p:cNvPr id="28" name="Group 27"/>
          <p:cNvGrpSpPr/>
          <p:nvPr/>
        </p:nvGrpSpPr>
        <p:grpSpPr>
          <a:xfrm>
            <a:off x="141915" y="5053031"/>
            <a:ext cx="8899140" cy="1060163"/>
            <a:chOff x="576581" y="565213"/>
            <a:chExt cx="18016336" cy="2146302"/>
          </a:xfrm>
        </p:grpSpPr>
        <p:pic>
          <p:nvPicPr>
            <p:cNvPr id="29" name="Picture 28" descr="Logo in Red modified.jpg"/>
            <p:cNvPicPr>
              <a:picLocks noChangeAspect="1"/>
            </p:cNvPicPr>
            <p:nvPr/>
          </p:nvPicPr>
          <p:blipFill rotWithShape="1">
            <a:blip r:embed="rId3" cstate="screen">
              <a:clrChange>
                <a:clrFrom>
                  <a:srgbClr val="EBEBEB"/>
                </a:clrFrom>
                <a:clrTo>
                  <a:srgbClr val="EBEBEB">
                    <a:alpha val="0"/>
                  </a:srgbClr>
                </a:clrTo>
              </a:clrChange>
              <a:extLst>
                <a:ext uri="{28A0092B-C50C-407E-A947-70E740481C1C}">
                  <a14:useLocalDpi xmlns:a14="http://schemas.microsoft.com/office/drawing/2010/main"/>
                </a:ext>
              </a:extLst>
            </a:blip>
            <a:srcRect/>
            <a:stretch/>
          </p:blipFill>
          <p:spPr>
            <a:xfrm>
              <a:off x="10853538" y="565213"/>
              <a:ext cx="7739379" cy="2146302"/>
            </a:xfrm>
            <a:prstGeom prst="rect">
              <a:avLst/>
            </a:prstGeom>
          </p:spPr>
        </p:pic>
        <p:pic>
          <p:nvPicPr>
            <p:cNvPr id="30" name="Picture 29" descr="Logo in Red modified.jpg"/>
            <p:cNvPicPr>
              <a:picLocks noChangeAspect="1"/>
            </p:cNvPicPr>
            <p:nvPr/>
          </p:nvPicPr>
          <p:blipFill rotWithShape="1">
            <a:blip r:embed="rId3" cstate="screen">
              <a:clrChange>
                <a:clrFrom>
                  <a:srgbClr val="EBEBEB"/>
                </a:clrFrom>
                <a:clrTo>
                  <a:srgbClr val="EBEBEB">
                    <a:alpha val="0"/>
                  </a:srgbClr>
                </a:clrTo>
              </a:clrChange>
              <a:extLst>
                <a:ext uri="{28A0092B-C50C-407E-A947-70E740481C1C}">
                  <a14:useLocalDpi xmlns:a14="http://schemas.microsoft.com/office/drawing/2010/main"/>
                </a:ext>
              </a:extLst>
            </a:blip>
            <a:srcRect/>
            <a:stretch/>
          </p:blipFill>
          <p:spPr>
            <a:xfrm>
              <a:off x="576581" y="565213"/>
              <a:ext cx="7739379" cy="2146302"/>
            </a:xfrm>
            <a:prstGeom prst="rect">
              <a:avLst/>
            </a:prstGeom>
          </p:spPr>
        </p:pic>
      </p:grpSp>
    </p:spTree>
    <p:extLst>
      <p:ext uri="{BB962C8B-B14F-4D97-AF65-F5344CB8AC3E}">
        <p14:creationId xmlns:p14="http://schemas.microsoft.com/office/powerpoint/2010/main" val="13637009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anim calcmode="lin" valueType="num">
                                      <p:cBhvr>
                                        <p:cTn id="8" dur="500" fill="hold"/>
                                        <p:tgtEl>
                                          <p:spTgt spid="47"/>
                                        </p:tgtEl>
                                        <p:attrNameLst>
                                          <p:attrName>ppt_x</p:attrName>
                                        </p:attrNameLst>
                                      </p:cBhvr>
                                      <p:tavLst>
                                        <p:tav tm="0">
                                          <p:val>
                                            <p:strVal val="#ppt_x"/>
                                          </p:val>
                                        </p:tav>
                                        <p:tav tm="100000">
                                          <p:val>
                                            <p:strVal val="#ppt_x"/>
                                          </p:val>
                                        </p:tav>
                                      </p:tavLst>
                                    </p:anim>
                                    <p:anim calcmode="lin" valueType="num">
                                      <p:cBhvr>
                                        <p:cTn id="9" dur="5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anim calcmode="lin" valueType="num">
                                      <p:cBhvr>
                                        <p:cTn id="13" dur="500" fill="hold"/>
                                        <p:tgtEl>
                                          <p:spTgt spid="55"/>
                                        </p:tgtEl>
                                        <p:attrNameLst>
                                          <p:attrName>ppt_x</p:attrName>
                                        </p:attrNameLst>
                                      </p:cBhvr>
                                      <p:tavLst>
                                        <p:tav tm="0">
                                          <p:val>
                                            <p:strVal val="#ppt_x"/>
                                          </p:val>
                                        </p:tav>
                                        <p:tav tm="100000">
                                          <p:val>
                                            <p:strVal val="#ppt_x"/>
                                          </p:val>
                                        </p:tav>
                                      </p:tavLst>
                                    </p:anim>
                                    <p:anim calcmode="lin" valueType="num">
                                      <p:cBhvr>
                                        <p:cTn id="14" dur="500" fill="hold"/>
                                        <p:tgtEl>
                                          <p:spTgt spid="5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anim calcmode="lin" valueType="num">
                                      <p:cBhvr>
                                        <p:cTn id="19" dur="500" fill="hold"/>
                                        <p:tgtEl>
                                          <p:spTgt spid="48"/>
                                        </p:tgtEl>
                                        <p:attrNameLst>
                                          <p:attrName>ppt_x</p:attrName>
                                        </p:attrNameLst>
                                      </p:cBhvr>
                                      <p:tavLst>
                                        <p:tav tm="0">
                                          <p:val>
                                            <p:strVal val="#ppt_x"/>
                                          </p:val>
                                        </p:tav>
                                        <p:tav tm="100000">
                                          <p:val>
                                            <p:strVal val="#ppt_x"/>
                                          </p:val>
                                        </p:tav>
                                      </p:tavLst>
                                    </p:anim>
                                    <p:anim calcmode="lin" valueType="num">
                                      <p:cBhvr>
                                        <p:cTn id="20" dur="500" fill="hold"/>
                                        <p:tgtEl>
                                          <p:spTgt spid="48"/>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anim calcmode="lin" valueType="num">
                                      <p:cBhvr>
                                        <p:cTn id="24" dur="500" fill="hold"/>
                                        <p:tgtEl>
                                          <p:spTgt spid="56"/>
                                        </p:tgtEl>
                                        <p:attrNameLst>
                                          <p:attrName>ppt_x</p:attrName>
                                        </p:attrNameLst>
                                      </p:cBhvr>
                                      <p:tavLst>
                                        <p:tav tm="0">
                                          <p:val>
                                            <p:strVal val="#ppt_x"/>
                                          </p:val>
                                        </p:tav>
                                        <p:tav tm="100000">
                                          <p:val>
                                            <p:strVal val="#ppt_x"/>
                                          </p:val>
                                        </p:tav>
                                      </p:tavLst>
                                    </p:anim>
                                    <p:anim calcmode="lin" valueType="num">
                                      <p:cBhvr>
                                        <p:cTn id="25" dur="500" fill="hold"/>
                                        <p:tgtEl>
                                          <p:spTgt spid="56"/>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anim calcmode="lin" valueType="num">
                                      <p:cBhvr>
                                        <p:cTn id="30" dur="500" fill="hold"/>
                                        <p:tgtEl>
                                          <p:spTgt spid="49"/>
                                        </p:tgtEl>
                                        <p:attrNameLst>
                                          <p:attrName>ppt_x</p:attrName>
                                        </p:attrNameLst>
                                      </p:cBhvr>
                                      <p:tavLst>
                                        <p:tav tm="0">
                                          <p:val>
                                            <p:strVal val="#ppt_x"/>
                                          </p:val>
                                        </p:tav>
                                        <p:tav tm="100000">
                                          <p:val>
                                            <p:strVal val="#ppt_x"/>
                                          </p:val>
                                        </p:tav>
                                      </p:tavLst>
                                    </p:anim>
                                    <p:anim calcmode="lin" valueType="num">
                                      <p:cBhvr>
                                        <p:cTn id="31" dur="500" fill="hold"/>
                                        <p:tgtEl>
                                          <p:spTgt spid="4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anim calcmode="lin" valueType="num">
                                      <p:cBhvr>
                                        <p:cTn id="35" dur="500" fill="hold"/>
                                        <p:tgtEl>
                                          <p:spTgt spid="57"/>
                                        </p:tgtEl>
                                        <p:attrNameLst>
                                          <p:attrName>ppt_x</p:attrName>
                                        </p:attrNameLst>
                                      </p:cBhvr>
                                      <p:tavLst>
                                        <p:tav tm="0">
                                          <p:val>
                                            <p:strVal val="#ppt_x"/>
                                          </p:val>
                                        </p:tav>
                                        <p:tav tm="100000">
                                          <p:val>
                                            <p:strVal val="#ppt_x"/>
                                          </p:val>
                                        </p:tav>
                                      </p:tavLst>
                                    </p:anim>
                                    <p:anim calcmode="lin" valueType="num">
                                      <p:cBhvr>
                                        <p:cTn id="36" dur="500" fill="hold"/>
                                        <p:tgtEl>
                                          <p:spTgt spid="57"/>
                                        </p:tgtEl>
                                        <p:attrNameLst>
                                          <p:attrName>ppt_y</p:attrName>
                                        </p:attrNameLst>
                                      </p:cBhvr>
                                      <p:tavLst>
                                        <p:tav tm="0">
                                          <p:val>
                                            <p:strVal val="#ppt_y+.1"/>
                                          </p:val>
                                        </p:tav>
                                        <p:tav tm="100000">
                                          <p:val>
                                            <p:strVal val="#ppt_y"/>
                                          </p:val>
                                        </p:tav>
                                      </p:tavLst>
                                    </p:anim>
                                  </p:childTnLst>
                                </p:cTn>
                              </p:par>
                            </p:childTnLst>
                          </p:cTn>
                        </p:par>
                        <p:par>
                          <p:cTn id="37" fill="hold">
                            <p:stCondLst>
                              <p:cond delay="1500"/>
                            </p:stCondLst>
                            <p:childTnLst>
                              <p:par>
                                <p:cTn id="38" presetID="42"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anim calcmode="lin" valueType="num">
                                      <p:cBhvr>
                                        <p:cTn id="41" dur="500" fill="hold"/>
                                        <p:tgtEl>
                                          <p:spTgt spid="50"/>
                                        </p:tgtEl>
                                        <p:attrNameLst>
                                          <p:attrName>ppt_x</p:attrName>
                                        </p:attrNameLst>
                                      </p:cBhvr>
                                      <p:tavLst>
                                        <p:tav tm="0">
                                          <p:val>
                                            <p:strVal val="#ppt_x"/>
                                          </p:val>
                                        </p:tav>
                                        <p:tav tm="100000">
                                          <p:val>
                                            <p:strVal val="#ppt_x"/>
                                          </p:val>
                                        </p:tav>
                                      </p:tavLst>
                                    </p:anim>
                                    <p:anim calcmode="lin" valueType="num">
                                      <p:cBhvr>
                                        <p:cTn id="42" dur="500" fill="hold"/>
                                        <p:tgtEl>
                                          <p:spTgt spid="50"/>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animEffect transition="in" filter="fade">
                                      <p:cBhvr>
                                        <p:cTn id="45" dur="500"/>
                                        <p:tgtEl>
                                          <p:spTgt spid="58"/>
                                        </p:tgtEl>
                                      </p:cBhvr>
                                    </p:animEffect>
                                    <p:anim calcmode="lin" valueType="num">
                                      <p:cBhvr>
                                        <p:cTn id="46" dur="500" fill="hold"/>
                                        <p:tgtEl>
                                          <p:spTgt spid="58"/>
                                        </p:tgtEl>
                                        <p:attrNameLst>
                                          <p:attrName>ppt_x</p:attrName>
                                        </p:attrNameLst>
                                      </p:cBhvr>
                                      <p:tavLst>
                                        <p:tav tm="0">
                                          <p:val>
                                            <p:strVal val="#ppt_x"/>
                                          </p:val>
                                        </p:tav>
                                        <p:tav tm="100000">
                                          <p:val>
                                            <p:strVal val="#ppt_x"/>
                                          </p:val>
                                        </p:tav>
                                      </p:tavLst>
                                    </p:anim>
                                    <p:anim calcmode="lin" valueType="num">
                                      <p:cBhvr>
                                        <p:cTn id="47" dur="500" fill="hold"/>
                                        <p:tgtEl>
                                          <p:spTgt spid="58"/>
                                        </p:tgtEl>
                                        <p:attrNameLst>
                                          <p:attrName>ppt_y</p:attrName>
                                        </p:attrNameLst>
                                      </p:cBhvr>
                                      <p:tavLst>
                                        <p:tav tm="0">
                                          <p:val>
                                            <p:strVal val="#ppt_y+.1"/>
                                          </p:val>
                                        </p:tav>
                                        <p:tav tm="100000">
                                          <p:val>
                                            <p:strVal val="#ppt_y"/>
                                          </p:val>
                                        </p:tav>
                                      </p:tavLst>
                                    </p:anim>
                                  </p:childTnLst>
                                </p:cTn>
                              </p:par>
                            </p:childTnLst>
                          </p:cTn>
                        </p:par>
                        <p:par>
                          <p:cTn id="48" fill="hold">
                            <p:stCondLst>
                              <p:cond delay="2000"/>
                            </p:stCondLst>
                            <p:childTnLst>
                              <p:par>
                                <p:cTn id="49" presetID="42" presetClass="entr" presetSubtype="0" fill="hold" grpId="0" nodeType="after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500"/>
                                        <p:tgtEl>
                                          <p:spTgt spid="51"/>
                                        </p:tgtEl>
                                      </p:cBhvr>
                                    </p:animEffect>
                                    <p:anim calcmode="lin" valueType="num">
                                      <p:cBhvr>
                                        <p:cTn id="52" dur="500" fill="hold"/>
                                        <p:tgtEl>
                                          <p:spTgt spid="51"/>
                                        </p:tgtEl>
                                        <p:attrNameLst>
                                          <p:attrName>ppt_x</p:attrName>
                                        </p:attrNameLst>
                                      </p:cBhvr>
                                      <p:tavLst>
                                        <p:tav tm="0">
                                          <p:val>
                                            <p:strVal val="#ppt_x"/>
                                          </p:val>
                                        </p:tav>
                                        <p:tav tm="100000">
                                          <p:val>
                                            <p:strVal val="#ppt_x"/>
                                          </p:val>
                                        </p:tav>
                                      </p:tavLst>
                                    </p:anim>
                                    <p:anim calcmode="lin" valueType="num">
                                      <p:cBhvr>
                                        <p:cTn id="53" dur="500" fill="hold"/>
                                        <p:tgtEl>
                                          <p:spTgt spid="5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59"/>
                                        </p:tgtEl>
                                        <p:attrNameLst>
                                          <p:attrName>style.visibility</p:attrName>
                                        </p:attrNameLst>
                                      </p:cBhvr>
                                      <p:to>
                                        <p:strVal val="visible"/>
                                      </p:to>
                                    </p:set>
                                    <p:animEffect transition="in" filter="fade">
                                      <p:cBhvr>
                                        <p:cTn id="56" dur="500"/>
                                        <p:tgtEl>
                                          <p:spTgt spid="59"/>
                                        </p:tgtEl>
                                      </p:cBhvr>
                                    </p:animEffect>
                                    <p:anim calcmode="lin" valueType="num">
                                      <p:cBhvr>
                                        <p:cTn id="57" dur="500" fill="hold"/>
                                        <p:tgtEl>
                                          <p:spTgt spid="59"/>
                                        </p:tgtEl>
                                        <p:attrNameLst>
                                          <p:attrName>ppt_x</p:attrName>
                                        </p:attrNameLst>
                                      </p:cBhvr>
                                      <p:tavLst>
                                        <p:tav tm="0">
                                          <p:val>
                                            <p:strVal val="#ppt_x"/>
                                          </p:val>
                                        </p:tav>
                                        <p:tav tm="100000">
                                          <p:val>
                                            <p:strVal val="#ppt_x"/>
                                          </p:val>
                                        </p:tav>
                                      </p:tavLst>
                                    </p:anim>
                                    <p:anim calcmode="lin" valueType="num">
                                      <p:cBhvr>
                                        <p:cTn id="58" dur="500" fill="hold"/>
                                        <p:tgtEl>
                                          <p:spTgt spid="59"/>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42" presetClass="entr" presetSubtype="0" fill="hold" grpId="0" nodeType="after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anim calcmode="lin" valueType="num">
                                      <p:cBhvr>
                                        <p:cTn id="63" dur="500" fill="hold"/>
                                        <p:tgtEl>
                                          <p:spTgt spid="52"/>
                                        </p:tgtEl>
                                        <p:attrNameLst>
                                          <p:attrName>ppt_x</p:attrName>
                                        </p:attrNameLst>
                                      </p:cBhvr>
                                      <p:tavLst>
                                        <p:tav tm="0">
                                          <p:val>
                                            <p:strVal val="#ppt_x"/>
                                          </p:val>
                                        </p:tav>
                                        <p:tav tm="100000">
                                          <p:val>
                                            <p:strVal val="#ppt_x"/>
                                          </p:val>
                                        </p:tav>
                                      </p:tavLst>
                                    </p:anim>
                                    <p:anim calcmode="lin" valueType="num">
                                      <p:cBhvr>
                                        <p:cTn id="64" dur="500" fill="hold"/>
                                        <p:tgtEl>
                                          <p:spTgt spid="52"/>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anim calcmode="lin" valueType="num">
                                      <p:cBhvr>
                                        <p:cTn id="68" dur="500" fill="hold"/>
                                        <p:tgtEl>
                                          <p:spTgt spid="60"/>
                                        </p:tgtEl>
                                        <p:attrNameLst>
                                          <p:attrName>ppt_x</p:attrName>
                                        </p:attrNameLst>
                                      </p:cBhvr>
                                      <p:tavLst>
                                        <p:tav tm="0">
                                          <p:val>
                                            <p:strVal val="#ppt_x"/>
                                          </p:val>
                                        </p:tav>
                                        <p:tav tm="100000">
                                          <p:val>
                                            <p:strVal val="#ppt_x"/>
                                          </p:val>
                                        </p:tav>
                                      </p:tavLst>
                                    </p:anim>
                                    <p:anim calcmode="lin" valueType="num">
                                      <p:cBhvr>
                                        <p:cTn id="69" dur="500" fill="hold"/>
                                        <p:tgtEl>
                                          <p:spTgt spid="60"/>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42" presetClass="entr" presetSubtype="0" fill="hold" grpId="0" nodeType="afterEffect">
                                  <p:stCondLst>
                                    <p:cond delay="0"/>
                                  </p:stCondLst>
                                  <p:childTnLst>
                                    <p:set>
                                      <p:cBhvr>
                                        <p:cTn id="72" dur="1" fill="hold">
                                          <p:stCondLst>
                                            <p:cond delay="0"/>
                                          </p:stCondLst>
                                        </p:cTn>
                                        <p:tgtEl>
                                          <p:spTgt spid="53"/>
                                        </p:tgtEl>
                                        <p:attrNameLst>
                                          <p:attrName>style.visibility</p:attrName>
                                        </p:attrNameLst>
                                      </p:cBhvr>
                                      <p:to>
                                        <p:strVal val="visible"/>
                                      </p:to>
                                    </p:set>
                                    <p:animEffect transition="in" filter="fade">
                                      <p:cBhvr>
                                        <p:cTn id="73" dur="500"/>
                                        <p:tgtEl>
                                          <p:spTgt spid="53"/>
                                        </p:tgtEl>
                                      </p:cBhvr>
                                    </p:animEffect>
                                    <p:anim calcmode="lin" valueType="num">
                                      <p:cBhvr>
                                        <p:cTn id="74" dur="500" fill="hold"/>
                                        <p:tgtEl>
                                          <p:spTgt spid="53"/>
                                        </p:tgtEl>
                                        <p:attrNameLst>
                                          <p:attrName>ppt_x</p:attrName>
                                        </p:attrNameLst>
                                      </p:cBhvr>
                                      <p:tavLst>
                                        <p:tav tm="0">
                                          <p:val>
                                            <p:strVal val="#ppt_x"/>
                                          </p:val>
                                        </p:tav>
                                        <p:tav tm="100000">
                                          <p:val>
                                            <p:strVal val="#ppt_x"/>
                                          </p:val>
                                        </p:tav>
                                      </p:tavLst>
                                    </p:anim>
                                    <p:anim calcmode="lin" valueType="num">
                                      <p:cBhvr>
                                        <p:cTn id="75" dur="500" fill="hold"/>
                                        <p:tgtEl>
                                          <p:spTgt spid="53"/>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61"/>
                                        </p:tgtEl>
                                        <p:attrNameLst>
                                          <p:attrName>style.visibility</p:attrName>
                                        </p:attrNameLst>
                                      </p:cBhvr>
                                      <p:to>
                                        <p:strVal val="visible"/>
                                      </p:to>
                                    </p:set>
                                    <p:animEffect transition="in" filter="fade">
                                      <p:cBhvr>
                                        <p:cTn id="78" dur="500"/>
                                        <p:tgtEl>
                                          <p:spTgt spid="61"/>
                                        </p:tgtEl>
                                      </p:cBhvr>
                                    </p:animEffect>
                                    <p:anim calcmode="lin" valueType="num">
                                      <p:cBhvr>
                                        <p:cTn id="79" dur="500" fill="hold"/>
                                        <p:tgtEl>
                                          <p:spTgt spid="61"/>
                                        </p:tgtEl>
                                        <p:attrNameLst>
                                          <p:attrName>ppt_x</p:attrName>
                                        </p:attrNameLst>
                                      </p:cBhvr>
                                      <p:tavLst>
                                        <p:tav tm="0">
                                          <p:val>
                                            <p:strVal val="#ppt_x"/>
                                          </p:val>
                                        </p:tav>
                                        <p:tav tm="100000">
                                          <p:val>
                                            <p:strVal val="#ppt_x"/>
                                          </p:val>
                                        </p:tav>
                                      </p:tavLst>
                                    </p:anim>
                                    <p:anim calcmode="lin" valueType="num">
                                      <p:cBhvr>
                                        <p:cTn id="80" dur="500" fill="hold"/>
                                        <p:tgtEl>
                                          <p:spTgt spid="61"/>
                                        </p:tgtEl>
                                        <p:attrNameLst>
                                          <p:attrName>ppt_y</p:attrName>
                                        </p:attrNameLst>
                                      </p:cBhvr>
                                      <p:tavLst>
                                        <p:tav tm="0">
                                          <p:val>
                                            <p:strVal val="#ppt_y+.1"/>
                                          </p:val>
                                        </p:tav>
                                        <p:tav tm="100000">
                                          <p:val>
                                            <p:strVal val="#ppt_y"/>
                                          </p:val>
                                        </p:tav>
                                      </p:tavLst>
                                    </p:anim>
                                  </p:childTnLst>
                                </p:cTn>
                              </p:par>
                            </p:childTnLst>
                          </p:cTn>
                        </p:par>
                        <p:par>
                          <p:cTn id="81" fill="hold">
                            <p:stCondLst>
                              <p:cond delay="3500"/>
                            </p:stCondLst>
                            <p:childTnLst>
                              <p:par>
                                <p:cTn id="82" presetID="42" presetClass="entr" presetSubtype="0" fill="hold" grpId="0" nodeType="afterEffect">
                                  <p:stCondLst>
                                    <p:cond delay="0"/>
                                  </p:stCondLst>
                                  <p:childTnLst>
                                    <p:set>
                                      <p:cBhvr>
                                        <p:cTn id="83" dur="1" fill="hold">
                                          <p:stCondLst>
                                            <p:cond delay="0"/>
                                          </p:stCondLst>
                                        </p:cTn>
                                        <p:tgtEl>
                                          <p:spTgt spid="54"/>
                                        </p:tgtEl>
                                        <p:attrNameLst>
                                          <p:attrName>style.visibility</p:attrName>
                                        </p:attrNameLst>
                                      </p:cBhvr>
                                      <p:to>
                                        <p:strVal val="visible"/>
                                      </p:to>
                                    </p:set>
                                    <p:animEffect transition="in" filter="fade">
                                      <p:cBhvr>
                                        <p:cTn id="84" dur="500"/>
                                        <p:tgtEl>
                                          <p:spTgt spid="54"/>
                                        </p:tgtEl>
                                      </p:cBhvr>
                                    </p:animEffect>
                                    <p:anim calcmode="lin" valueType="num">
                                      <p:cBhvr>
                                        <p:cTn id="85" dur="500" fill="hold"/>
                                        <p:tgtEl>
                                          <p:spTgt spid="54"/>
                                        </p:tgtEl>
                                        <p:attrNameLst>
                                          <p:attrName>ppt_x</p:attrName>
                                        </p:attrNameLst>
                                      </p:cBhvr>
                                      <p:tavLst>
                                        <p:tav tm="0">
                                          <p:val>
                                            <p:strVal val="#ppt_x"/>
                                          </p:val>
                                        </p:tav>
                                        <p:tav tm="100000">
                                          <p:val>
                                            <p:strVal val="#ppt_x"/>
                                          </p:val>
                                        </p:tav>
                                      </p:tavLst>
                                    </p:anim>
                                    <p:anim calcmode="lin" valueType="num">
                                      <p:cBhvr>
                                        <p:cTn id="86" dur="500" fill="hold"/>
                                        <p:tgtEl>
                                          <p:spTgt spid="54"/>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62"/>
                                        </p:tgtEl>
                                        <p:attrNameLst>
                                          <p:attrName>style.visibility</p:attrName>
                                        </p:attrNameLst>
                                      </p:cBhvr>
                                      <p:to>
                                        <p:strVal val="visible"/>
                                      </p:to>
                                    </p:set>
                                    <p:animEffect transition="in" filter="fade">
                                      <p:cBhvr>
                                        <p:cTn id="89" dur="500"/>
                                        <p:tgtEl>
                                          <p:spTgt spid="62"/>
                                        </p:tgtEl>
                                      </p:cBhvr>
                                    </p:animEffect>
                                    <p:anim calcmode="lin" valueType="num">
                                      <p:cBhvr>
                                        <p:cTn id="90" dur="500" fill="hold"/>
                                        <p:tgtEl>
                                          <p:spTgt spid="62"/>
                                        </p:tgtEl>
                                        <p:attrNameLst>
                                          <p:attrName>ppt_x</p:attrName>
                                        </p:attrNameLst>
                                      </p:cBhvr>
                                      <p:tavLst>
                                        <p:tav tm="0">
                                          <p:val>
                                            <p:strVal val="#ppt_x"/>
                                          </p:val>
                                        </p:tav>
                                        <p:tav tm="100000">
                                          <p:val>
                                            <p:strVal val="#ppt_x"/>
                                          </p:val>
                                        </p:tav>
                                      </p:tavLst>
                                    </p:anim>
                                    <p:anim calcmode="lin" valueType="num">
                                      <p:cBhvr>
                                        <p:cTn id="91" dur="5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228600" y="76200"/>
            <a:ext cx="8686800" cy="990600"/>
          </a:xfrm>
        </p:spPr>
        <p:txBody>
          <a:bodyPr/>
          <a:lstStyle/>
          <a:p>
            <a:r>
              <a:rPr lang="en-US" b="1" dirty="0" smtClean="0">
                <a:cs typeface="Arial"/>
              </a:rPr>
              <a:t>SFA12K</a:t>
            </a:r>
            <a:r>
              <a:rPr lang="en-US" dirty="0" smtClean="0">
                <a:solidFill>
                  <a:srgbClr val="FFFFFF"/>
                </a:solidFill>
                <a:cs typeface="Arial"/>
              </a:rPr>
              <a:t>™</a:t>
            </a:r>
            <a:r>
              <a:rPr lang="en-US" b="1" dirty="0" smtClean="0">
                <a:cs typeface="Arial"/>
              </a:rPr>
              <a:t>-20E</a:t>
            </a:r>
            <a:r>
              <a:rPr lang="en-US" dirty="0" smtClean="0">
                <a:cs typeface="Arial"/>
              </a:rPr>
              <a:t> | Parallel File Storage Appliances</a:t>
            </a:r>
          </a:p>
        </p:txBody>
      </p:sp>
      <p:sp>
        <p:nvSpPr>
          <p:cNvPr id="105474" name="Content Placeholder 2"/>
          <p:cNvSpPr>
            <a:spLocks noGrp="1"/>
          </p:cNvSpPr>
          <p:nvPr>
            <p:ph idx="1"/>
          </p:nvPr>
        </p:nvSpPr>
        <p:spPr>
          <a:xfrm>
            <a:off x="228600" y="1614036"/>
            <a:ext cx="8686800" cy="4512127"/>
          </a:xfrm>
        </p:spPr>
        <p:txBody>
          <a:bodyPr>
            <a:normAutofit/>
          </a:bodyPr>
          <a:lstStyle/>
          <a:p>
            <a:r>
              <a:rPr lang="en-US" sz="2600" dirty="0" smtClean="0">
                <a:cs typeface="Arial"/>
              </a:rPr>
              <a:t>SFA12K-20E available with </a:t>
            </a:r>
            <a:r>
              <a:rPr lang="en-US" sz="2600" dirty="0" smtClean="0">
                <a:solidFill>
                  <a:srgbClr val="C30000"/>
                </a:solidFill>
                <a:cs typeface="Arial"/>
              </a:rPr>
              <a:t>DDN</a:t>
            </a:r>
            <a:r>
              <a:rPr lang="en-US" sz="800" dirty="0" smtClean="0">
                <a:solidFill>
                  <a:srgbClr val="C30000"/>
                </a:solidFill>
                <a:cs typeface="Arial"/>
              </a:rPr>
              <a:t> </a:t>
            </a:r>
            <a:r>
              <a:rPr lang="en-US" sz="2600" b="0" dirty="0" smtClean="0">
                <a:cs typeface="Arial"/>
              </a:rPr>
              <a:t>|</a:t>
            </a:r>
            <a:r>
              <a:rPr lang="en-US" sz="800" b="0" dirty="0" smtClean="0">
                <a:cs typeface="Arial"/>
              </a:rPr>
              <a:t> </a:t>
            </a:r>
            <a:r>
              <a:rPr lang="en-US" altLang="ja-JP" sz="2600" dirty="0" err="1" smtClean="0">
                <a:cs typeface="Arial"/>
              </a:rPr>
              <a:t>EXAScaler</a:t>
            </a:r>
            <a:r>
              <a:rPr lang="en-US" sz="2600" b="0" dirty="0" smtClean="0">
                <a:solidFill>
                  <a:schemeClr val="tx1"/>
                </a:solidFill>
                <a:cs typeface="Arial"/>
              </a:rPr>
              <a:t>™</a:t>
            </a:r>
            <a:r>
              <a:rPr lang="en-US" altLang="ja-JP" sz="2600" dirty="0" smtClean="0">
                <a:cs typeface="Arial"/>
              </a:rPr>
              <a:t> and </a:t>
            </a:r>
            <a:r>
              <a:rPr lang="en-US" sz="2600" dirty="0" smtClean="0">
                <a:solidFill>
                  <a:srgbClr val="C30000"/>
                </a:solidFill>
                <a:cs typeface="Arial"/>
              </a:rPr>
              <a:t>DDN</a:t>
            </a:r>
            <a:r>
              <a:rPr lang="en-US" sz="800" dirty="0" smtClean="0">
                <a:cs typeface="Arial"/>
              </a:rPr>
              <a:t> </a:t>
            </a:r>
            <a:r>
              <a:rPr lang="en-US" sz="2600" b="0" dirty="0" smtClean="0">
                <a:cs typeface="Arial"/>
              </a:rPr>
              <a:t>|</a:t>
            </a:r>
            <a:r>
              <a:rPr lang="en-US" sz="800" dirty="0" smtClean="0">
                <a:cs typeface="Arial"/>
              </a:rPr>
              <a:t> </a:t>
            </a:r>
            <a:r>
              <a:rPr lang="en-US" altLang="ja-JP" sz="2600" dirty="0" err="1" smtClean="0">
                <a:cs typeface="Arial"/>
              </a:rPr>
              <a:t>GRIDScaler</a:t>
            </a:r>
            <a:r>
              <a:rPr lang="en-US" sz="2600" b="0" dirty="0" smtClean="0">
                <a:solidFill>
                  <a:schemeClr val="tx1"/>
                </a:solidFill>
                <a:cs typeface="Arial"/>
              </a:rPr>
              <a:t>™</a:t>
            </a:r>
            <a:r>
              <a:rPr lang="en-US" altLang="ja-JP" sz="2600" dirty="0" smtClean="0">
                <a:cs typeface="Arial"/>
              </a:rPr>
              <a:t> parallel file storage solutions</a:t>
            </a:r>
          </a:p>
          <a:p>
            <a:pPr eaLnBrk="1" hangingPunct="1"/>
            <a:r>
              <a:rPr lang="en-US" sz="2600" dirty="0" smtClean="0">
                <a:cs typeface="Arial"/>
              </a:rPr>
              <a:t>Integrate multiple appliances to scale to over 1000GB/s and 10’</a:t>
            </a:r>
            <a:r>
              <a:rPr lang="en-US" altLang="ja-JP" sz="2600" dirty="0" smtClean="0">
                <a:cs typeface="Arial"/>
              </a:rPr>
              <a:t>s of petabytes</a:t>
            </a:r>
          </a:p>
          <a:p>
            <a:pPr eaLnBrk="1" hangingPunct="1"/>
            <a:endParaRPr lang="en-US" altLang="ja-JP" sz="2800" dirty="0" smtClean="0">
              <a:cs typeface="Arial"/>
            </a:endParaRPr>
          </a:p>
        </p:txBody>
      </p:sp>
      <p:sp>
        <p:nvSpPr>
          <p:cNvPr id="105475" name="Rectangle 6"/>
          <p:cNvSpPr>
            <a:spLocks noChangeArrowheads="1"/>
          </p:cNvSpPr>
          <p:nvPr/>
        </p:nvSpPr>
        <p:spPr bwMode="auto">
          <a:xfrm>
            <a:off x="1295400" y="3911600"/>
            <a:ext cx="2527300" cy="2133600"/>
          </a:xfrm>
          <a:prstGeom prst="rect">
            <a:avLst/>
          </a:prstGeom>
          <a:gradFill rotWithShape="0">
            <a:gsLst>
              <a:gs pos="0">
                <a:srgbClr val="BC0000"/>
              </a:gs>
              <a:gs pos="100000">
                <a:srgbClr val="930000"/>
              </a:gs>
            </a:gsLst>
            <a:lin ang="5400000" scaled="1"/>
          </a:gradFill>
          <a:ln w="9525">
            <a:noFill/>
            <a:miter lim="800000"/>
            <a:headEnd/>
            <a:tailEnd/>
          </a:ln>
        </p:spPr>
        <p:txBody>
          <a:bodyPr wrap="none" anchor="ctr"/>
          <a:lstStyle/>
          <a:p>
            <a:pPr marL="457200"/>
            <a:r>
              <a:rPr lang="en-US" sz="2000" b="1" dirty="0" err="1" smtClean="0">
                <a:solidFill>
                  <a:schemeClr val="bg1"/>
                </a:solidFill>
                <a:latin typeface="Arial"/>
                <a:cs typeface="Arial"/>
              </a:rPr>
              <a:t>EXAScaler</a:t>
            </a:r>
            <a:endParaRPr lang="en-US" sz="2000" b="1" dirty="0" smtClean="0">
              <a:solidFill>
                <a:schemeClr val="bg1"/>
              </a:solidFill>
              <a:latin typeface="Arial"/>
              <a:cs typeface="Arial"/>
            </a:endParaRPr>
          </a:p>
          <a:p>
            <a:pPr marL="457200"/>
            <a:r>
              <a:rPr lang="en-US" sz="2000" b="1" dirty="0" smtClean="0">
                <a:solidFill>
                  <a:schemeClr val="bg1"/>
                </a:solidFill>
                <a:latin typeface="Arial"/>
                <a:cs typeface="Arial"/>
              </a:rPr>
              <a:t>SFA12K-20E</a:t>
            </a:r>
            <a:endParaRPr lang="en-US" sz="2000" b="1" dirty="0">
              <a:solidFill>
                <a:schemeClr val="bg1"/>
              </a:solidFill>
              <a:latin typeface="Arial"/>
              <a:cs typeface="Arial"/>
            </a:endParaRPr>
          </a:p>
          <a:p>
            <a:pPr marL="457200"/>
            <a:endParaRPr lang="en-US" sz="2000" b="1" dirty="0">
              <a:solidFill>
                <a:schemeClr val="bg1"/>
              </a:solidFill>
              <a:latin typeface="Arial"/>
              <a:cs typeface="Arial"/>
            </a:endParaRPr>
          </a:p>
          <a:p>
            <a:pPr marL="457200"/>
            <a:r>
              <a:rPr lang="en-US" sz="2000" dirty="0" smtClean="0">
                <a:solidFill>
                  <a:schemeClr val="bg1"/>
                </a:solidFill>
                <a:latin typeface="Arial"/>
                <a:cs typeface="Arial"/>
              </a:rPr>
              <a:t>20GB</a:t>
            </a:r>
            <a:r>
              <a:rPr lang="en-US" sz="2000" dirty="0">
                <a:solidFill>
                  <a:schemeClr val="bg1"/>
                </a:solidFill>
                <a:latin typeface="Arial"/>
                <a:cs typeface="Arial"/>
              </a:rPr>
              <a:t>/s</a:t>
            </a:r>
          </a:p>
          <a:p>
            <a:pPr marL="457200"/>
            <a:r>
              <a:rPr lang="en-US" sz="2000" dirty="0">
                <a:solidFill>
                  <a:schemeClr val="bg1"/>
                </a:solidFill>
                <a:latin typeface="Arial"/>
                <a:cs typeface="Arial"/>
              </a:rPr>
              <a:t>Up To </a:t>
            </a:r>
            <a:r>
              <a:rPr lang="en-US" sz="2000" dirty="0" smtClean="0">
                <a:solidFill>
                  <a:schemeClr val="bg1"/>
                </a:solidFill>
                <a:latin typeface="Arial"/>
                <a:cs typeface="Arial"/>
              </a:rPr>
              <a:t>5.3PB*</a:t>
            </a:r>
          </a:p>
          <a:p>
            <a:pPr marL="457200"/>
            <a:r>
              <a:rPr lang="en-US" sz="2000" dirty="0" smtClean="0">
                <a:solidFill>
                  <a:schemeClr val="bg1"/>
                </a:solidFill>
                <a:latin typeface="Arial"/>
                <a:cs typeface="Arial"/>
              </a:rPr>
              <a:t>Usable capacity</a:t>
            </a:r>
            <a:endParaRPr lang="en-US" sz="2000" dirty="0">
              <a:solidFill>
                <a:schemeClr val="bg1"/>
              </a:solidFill>
              <a:latin typeface="Arial"/>
              <a:cs typeface="Arial"/>
            </a:endParaRPr>
          </a:p>
        </p:txBody>
      </p:sp>
      <p:sp>
        <p:nvSpPr>
          <p:cNvPr id="105477" name="Rectangle 6"/>
          <p:cNvSpPr>
            <a:spLocks noChangeArrowheads="1"/>
          </p:cNvSpPr>
          <p:nvPr/>
        </p:nvSpPr>
        <p:spPr bwMode="auto">
          <a:xfrm>
            <a:off x="5867400" y="3911600"/>
            <a:ext cx="2527300" cy="2133600"/>
          </a:xfrm>
          <a:prstGeom prst="rect">
            <a:avLst/>
          </a:prstGeom>
          <a:gradFill rotWithShape="0">
            <a:gsLst>
              <a:gs pos="0">
                <a:srgbClr val="BC0000"/>
              </a:gs>
              <a:gs pos="100000">
                <a:srgbClr val="930000"/>
              </a:gs>
            </a:gsLst>
            <a:lin ang="5400000" scaled="1"/>
          </a:gradFill>
          <a:ln w="9525">
            <a:noFill/>
            <a:miter lim="800000"/>
            <a:headEnd/>
            <a:tailEnd/>
          </a:ln>
        </p:spPr>
        <p:txBody>
          <a:bodyPr wrap="none" anchor="ctr"/>
          <a:lstStyle/>
          <a:p>
            <a:pPr marL="457200"/>
            <a:r>
              <a:rPr lang="en-US" sz="2000" b="1" dirty="0" err="1" smtClean="0">
                <a:solidFill>
                  <a:schemeClr val="bg1"/>
                </a:solidFill>
                <a:latin typeface="Arial"/>
                <a:cs typeface="Arial"/>
              </a:rPr>
              <a:t>GRIDScaler</a:t>
            </a:r>
            <a:endParaRPr lang="en-US" sz="2000" b="1" dirty="0" smtClean="0">
              <a:solidFill>
                <a:schemeClr val="bg1"/>
              </a:solidFill>
              <a:latin typeface="Arial"/>
              <a:cs typeface="Arial"/>
            </a:endParaRPr>
          </a:p>
          <a:p>
            <a:pPr marL="457200"/>
            <a:r>
              <a:rPr lang="en-US" sz="2000" b="1" dirty="0" smtClean="0">
                <a:solidFill>
                  <a:schemeClr val="bg1"/>
                </a:solidFill>
                <a:latin typeface="Arial"/>
                <a:cs typeface="Arial"/>
              </a:rPr>
              <a:t>SFA12K-20E</a:t>
            </a:r>
            <a:endParaRPr lang="en-US" sz="2000" b="1" dirty="0">
              <a:solidFill>
                <a:schemeClr val="bg1"/>
              </a:solidFill>
              <a:latin typeface="Arial"/>
              <a:cs typeface="Arial"/>
            </a:endParaRPr>
          </a:p>
          <a:p>
            <a:pPr marL="457200"/>
            <a:endParaRPr lang="en-US" sz="2000" b="1" dirty="0">
              <a:solidFill>
                <a:schemeClr val="bg1"/>
              </a:solidFill>
              <a:latin typeface="Arial"/>
              <a:cs typeface="Arial"/>
            </a:endParaRPr>
          </a:p>
          <a:p>
            <a:pPr marL="457200"/>
            <a:r>
              <a:rPr lang="en-US" sz="2000" dirty="0" smtClean="0">
                <a:solidFill>
                  <a:schemeClr val="bg1"/>
                </a:solidFill>
                <a:latin typeface="Arial"/>
                <a:cs typeface="Arial"/>
              </a:rPr>
              <a:t>20GB/s</a:t>
            </a:r>
            <a:endParaRPr lang="en-US" sz="2000" dirty="0">
              <a:solidFill>
                <a:schemeClr val="bg1"/>
              </a:solidFill>
              <a:latin typeface="Arial"/>
              <a:cs typeface="Arial"/>
            </a:endParaRPr>
          </a:p>
          <a:p>
            <a:pPr marL="457200"/>
            <a:r>
              <a:rPr lang="en-US" sz="2000" dirty="0">
                <a:solidFill>
                  <a:schemeClr val="bg1"/>
                </a:solidFill>
                <a:latin typeface="Arial"/>
                <a:cs typeface="Arial"/>
              </a:rPr>
              <a:t>Up To </a:t>
            </a:r>
            <a:r>
              <a:rPr lang="en-US" sz="2000" dirty="0" smtClean="0">
                <a:solidFill>
                  <a:schemeClr val="bg1"/>
                </a:solidFill>
                <a:latin typeface="Arial"/>
                <a:cs typeface="Arial"/>
              </a:rPr>
              <a:t>5.3PB*</a:t>
            </a:r>
          </a:p>
          <a:p>
            <a:pPr marL="457200"/>
            <a:r>
              <a:rPr lang="en-US" sz="2000" dirty="0" smtClean="0">
                <a:solidFill>
                  <a:schemeClr val="bg1"/>
                </a:solidFill>
                <a:latin typeface="Arial"/>
                <a:cs typeface="Arial"/>
              </a:rPr>
              <a:t>Usable capacity</a:t>
            </a:r>
            <a:endParaRPr lang="en-US" sz="2000" dirty="0">
              <a:solidFill>
                <a:schemeClr val="bg1"/>
              </a:solidFill>
              <a:latin typeface="Arial"/>
              <a:cs typeface="Arial"/>
            </a:endParaRPr>
          </a:p>
        </p:txBody>
      </p:sp>
      <p:pic>
        <p:nvPicPr>
          <p:cNvPr id="2" name="Picture 1" descr="SFA12K_8460.jpg"/>
          <p:cNvPicPr>
            <a:picLocks noChangeAspect="1"/>
          </p:cNvPicPr>
          <p:nvPr/>
        </p:nvPicPr>
        <p:blipFill>
          <a:blip r:embed="rId3" cstate="screen">
            <a:extLst>
              <a:ext uri="{BEBA8EAE-BF5A-486C-A8C5-ECC9F3942E4B}">
                <a14:imgProps xmlns:a14="http://schemas.microsoft.com/office/drawing/2010/main">
                  <a14:imgLayer r:embed="rId4">
                    <a14:imgEffect>
                      <a14:backgroundRemoval t="1009" b="100000" l="1100" r="98000"/>
                    </a14:imgEffect>
                  </a14:imgLayer>
                </a14:imgProps>
              </a:ext>
              <a:ext uri="{28A0092B-C50C-407E-A947-70E740481C1C}">
                <a14:useLocalDpi xmlns:a14="http://schemas.microsoft.com/office/drawing/2010/main"/>
              </a:ext>
            </a:extLst>
          </a:blip>
          <a:stretch>
            <a:fillRect/>
          </a:stretch>
        </p:blipFill>
        <p:spPr>
          <a:xfrm>
            <a:off x="251931" y="3626816"/>
            <a:ext cx="1270476" cy="2770909"/>
          </a:xfrm>
          <a:prstGeom prst="rect">
            <a:avLst/>
          </a:prstGeom>
        </p:spPr>
      </p:pic>
      <p:pic>
        <p:nvPicPr>
          <p:cNvPr id="9" name="Picture 8" descr="SFA12K_8460.jpg"/>
          <p:cNvPicPr>
            <a:picLocks noChangeAspect="1"/>
          </p:cNvPicPr>
          <p:nvPr/>
        </p:nvPicPr>
        <p:blipFill>
          <a:blip r:embed="rId5" cstate="screen">
            <a:extLst>
              <a:ext uri="{BEBA8EAE-BF5A-486C-A8C5-ECC9F3942E4B}">
                <a14:imgProps xmlns:a14="http://schemas.microsoft.com/office/drawing/2010/main">
                  <a14:imgLayer r:embed="rId6">
                    <a14:imgEffect>
                      <a14:backgroundRemoval t="1009" b="100000" l="1100" r="98000"/>
                    </a14:imgEffect>
                  </a14:imgLayer>
                </a14:imgProps>
              </a:ext>
              <a:ext uri="{28A0092B-C50C-407E-A947-70E740481C1C}">
                <a14:useLocalDpi xmlns:a14="http://schemas.microsoft.com/office/drawing/2010/main"/>
              </a:ext>
            </a:extLst>
          </a:blip>
          <a:stretch>
            <a:fillRect/>
          </a:stretch>
        </p:blipFill>
        <p:spPr>
          <a:xfrm>
            <a:off x="4925531" y="3626816"/>
            <a:ext cx="1270476" cy="2770909"/>
          </a:xfrm>
          <a:prstGeom prst="rect">
            <a:avLst/>
          </a:prstGeom>
        </p:spPr>
      </p:pic>
      <p:sp>
        <p:nvSpPr>
          <p:cNvPr id="8" name="TextBox 7"/>
          <p:cNvSpPr txBox="1"/>
          <p:nvPr/>
        </p:nvSpPr>
        <p:spPr>
          <a:xfrm>
            <a:off x="4715622" y="6472953"/>
            <a:ext cx="2322922" cy="246221"/>
          </a:xfrm>
          <a:prstGeom prst="rect">
            <a:avLst/>
          </a:prstGeom>
          <a:noFill/>
          <a:ln>
            <a:solidFill>
              <a:schemeClr val="accent2"/>
            </a:solidFill>
          </a:ln>
        </p:spPr>
        <p:txBody>
          <a:bodyPr wrap="none" rtlCol="0">
            <a:spAutoFit/>
          </a:bodyPr>
          <a:lstStyle/>
          <a:p>
            <a:r>
              <a:rPr lang="en-US" sz="1000" b="1" dirty="0" smtClean="0"/>
              <a:t>* -</a:t>
            </a:r>
            <a:r>
              <a:rPr lang="en-US" sz="1000" dirty="0" smtClean="0"/>
              <a:t> Initial release limited to 840 Drives</a:t>
            </a:r>
          </a:p>
        </p:txBody>
      </p:sp>
    </p:spTree>
    <p:extLst>
      <p:ext uri="{BB962C8B-B14F-4D97-AF65-F5344CB8AC3E}">
        <p14:creationId xmlns:p14="http://schemas.microsoft.com/office/powerpoint/2010/main" val="378497518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Title 6"/>
          <p:cNvSpPr>
            <a:spLocks noGrp="1"/>
          </p:cNvSpPr>
          <p:nvPr>
            <p:ph type="ctrTitle"/>
          </p:nvPr>
        </p:nvSpPr>
        <p:spPr/>
        <p:txBody>
          <a:bodyPr/>
          <a:lstStyle/>
          <a:p>
            <a:pPr eaLnBrk="1" hangingPunct="1"/>
            <a:r>
              <a:rPr lang="en-US" sz="5000" dirty="0" smtClean="0">
                <a:cs typeface="Arial"/>
              </a:rPr>
              <a:t>Thank You</a:t>
            </a:r>
          </a:p>
        </p:txBody>
      </p:sp>
      <p:sp>
        <p:nvSpPr>
          <p:cNvPr id="3" name="Title 6"/>
          <p:cNvSpPr txBox="1">
            <a:spLocks/>
          </p:cNvSpPr>
          <p:nvPr/>
        </p:nvSpPr>
        <p:spPr>
          <a:xfrm>
            <a:off x="1799167" y="3776134"/>
            <a:ext cx="5109633" cy="1430338"/>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4400" b="0" kern="1200">
                <a:solidFill>
                  <a:schemeClr val="bg1"/>
                </a:solidFill>
                <a:latin typeface="Arial"/>
                <a:ea typeface="+mj-ea"/>
                <a:cs typeface="+mj-cs"/>
              </a:defRPr>
            </a:lvl1pPr>
          </a:lstStyle>
          <a:p>
            <a:r>
              <a:rPr lang="en-US" altLang="ja-JP" dirty="0" smtClean="0"/>
              <a:t/>
            </a:r>
            <a:br>
              <a:rPr lang="en-US" altLang="ja-JP" dirty="0" smtClean="0"/>
            </a:br>
            <a:r>
              <a:rPr lang="en-US" altLang="zh-CN" sz="3600" dirty="0" smtClean="0"/>
              <a:t>pzhu@ddn.com</a:t>
            </a:r>
            <a:r>
              <a:rPr lang="en-US" altLang="zh-CN" dirty="0" smtClean="0"/>
              <a:t/>
            </a:r>
            <a:br>
              <a:rPr lang="en-US" altLang="zh-CN" dirty="0" smtClean="0"/>
            </a:br>
            <a:r>
              <a:rPr lang="en-US" altLang="zh-CN" sz="2400" dirty="0" smtClean="0"/>
              <a:t>13321177500 </a:t>
            </a:r>
            <a:r>
              <a:rPr lang="zh-CN" altLang="en-US" sz="2400" dirty="0" smtClean="0"/>
              <a:t>（中国）                    </a:t>
            </a:r>
            <a:endParaRPr lang="en-US" altLang="zh-CN" sz="2400" dirty="0" smtClean="0"/>
          </a:p>
          <a:p>
            <a:r>
              <a:rPr lang="en-US" altLang="zh-CN" sz="2400" dirty="0" smtClean="0"/>
              <a:t>+81-80-3518-9101 </a:t>
            </a:r>
            <a:r>
              <a:rPr lang="zh-CN" altLang="en-US" sz="2400" dirty="0" smtClean="0"/>
              <a:t>（全球）</a:t>
            </a:r>
            <a:endParaRPr lang="ja-JP" altLang="en-US" sz="2400" dirty="0"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04800" y="355600"/>
            <a:ext cx="8458200" cy="914400"/>
          </a:xfrm>
        </p:spPr>
        <p:txBody>
          <a:bodyPr anchor="t"/>
          <a:lstStyle/>
          <a:p>
            <a:pPr eaLnBrk="1" hangingPunct="1"/>
            <a:r>
              <a:rPr lang="en-US" dirty="0">
                <a:latin typeface="Helvetica" charset="0"/>
                <a:ea typeface="ＭＳ Ｐゴシック" charset="0"/>
                <a:cs typeface="ＭＳ Ｐゴシック" charset="0"/>
              </a:rPr>
              <a:t>DDN </a:t>
            </a:r>
            <a:r>
              <a:rPr lang="en-US" dirty="0" smtClean="0">
                <a:latin typeface="Helvetica" charset="0"/>
                <a:ea typeface="ＭＳ Ｐゴシック" charset="0"/>
                <a:cs typeface="ＭＳ Ｐゴシック" charset="0"/>
              </a:rPr>
              <a:t>HPC Storage Market </a:t>
            </a:r>
            <a:r>
              <a:rPr lang="en-US" dirty="0">
                <a:latin typeface="Helvetica" charset="0"/>
                <a:ea typeface="ＭＳ Ｐゴシック" charset="0"/>
                <a:cs typeface="ＭＳ Ｐゴシック" charset="0"/>
              </a:rPr>
              <a:t>Leadership</a:t>
            </a:r>
          </a:p>
        </p:txBody>
      </p:sp>
      <p:sp>
        <p:nvSpPr>
          <p:cNvPr id="22531" name="Content Placeholder 2"/>
          <p:cNvSpPr>
            <a:spLocks noGrp="1"/>
          </p:cNvSpPr>
          <p:nvPr>
            <p:ph idx="1"/>
          </p:nvPr>
        </p:nvSpPr>
        <p:spPr>
          <a:xfrm>
            <a:off x="570210" y="1815397"/>
            <a:ext cx="8053090" cy="4525963"/>
          </a:xfrm>
        </p:spPr>
        <p:txBody>
          <a:bodyPr>
            <a:normAutofit/>
          </a:bodyPr>
          <a:lstStyle/>
          <a:p>
            <a:pPr marL="182563" indent="-182563"/>
            <a:r>
              <a:rPr lang="en-US" dirty="0" smtClean="0"/>
              <a:t>Powering 60% of the Top50 fifty largest systems</a:t>
            </a:r>
          </a:p>
          <a:p>
            <a:pPr marL="406400" lvl="1" indent="-182563"/>
            <a:r>
              <a:rPr lang="en-US" dirty="0"/>
              <a:t>M</a:t>
            </a:r>
            <a:r>
              <a:rPr lang="en-US" dirty="0" smtClean="0"/>
              <a:t>ore than all other technology companies combined</a:t>
            </a:r>
          </a:p>
          <a:p>
            <a:pPr marL="182563" indent="-182563"/>
            <a:r>
              <a:rPr lang="en-US" dirty="0" smtClean="0"/>
              <a:t>Storage for over 1/3 of </a:t>
            </a:r>
            <a:r>
              <a:rPr lang="en-US" dirty="0"/>
              <a:t>compute power for the </a:t>
            </a:r>
            <a:r>
              <a:rPr lang="en-US" dirty="0" smtClean="0"/>
              <a:t>Top500 </a:t>
            </a:r>
          </a:p>
          <a:p>
            <a:pPr marL="406400" lvl="1" indent="-182563"/>
            <a:r>
              <a:rPr lang="en-US" dirty="0"/>
              <a:t>M</a:t>
            </a:r>
            <a:r>
              <a:rPr lang="en-US" dirty="0" smtClean="0"/>
              <a:t>ore </a:t>
            </a:r>
            <a:r>
              <a:rPr lang="en-US" dirty="0"/>
              <a:t>than 19,500 </a:t>
            </a:r>
            <a:r>
              <a:rPr lang="en-US" dirty="0" err="1"/>
              <a:t>TeraFlop</a:t>
            </a:r>
            <a:r>
              <a:rPr lang="en-US" dirty="0"/>
              <a:t>/s </a:t>
            </a:r>
            <a:r>
              <a:rPr lang="en-US" dirty="0" smtClean="0"/>
              <a:t>– more than any </a:t>
            </a:r>
            <a:r>
              <a:rPr lang="en-US" dirty="0"/>
              <a:t>other technology </a:t>
            </a:r>
            <a:r>
              <a:rPr lang="en-US" dirty="0" smtClean="0"/>
              <a:t>company</a:t>
            </a:r>
            <a:endParaRPr lang="en-US" dirty="0"/>
          </a:p>
          <a:p>
            <a:pPr marL="182563" indent="-182563" eaLnBrk="1" hangingPunct="1"/>
            <a:r>
              <a:rPr lang="en-US" dirty="0">
                <a:latin typeface="Helvetica" charset="0"/>
                <a:ea typeface="ＭＳ Ｐゴシック" charset="0"/>
                <a:cs typeface="ＭＳ Ｐゴシック" charset="0"/>
              </a:rPr>
              <a:t>D</a:t>
            </a:r>
            <a:r>
              <a:rPr lang="en-US" sz="2000" dirty="0" smtClean="0">
                <a:latin typeface="Helvetica" charset="0"/>
                <a:ea typeface="ＭＳ Ｐゴシック" charset="0"/>
                <a:cs typeface="ＭＳ Ｐゴシック" charset="0"/>
              </a:rPr>
              <a:t>eployed </a:t>
            </a:r>
            <a:r>
              <a:rPr lang="en-US" sz="2000" dirty="0">
                <a:latin typeface="Helvetica" charset="0"/>
                <a:ea typeface="ＭＳ Ｐゴシック" charset="0"/>
                <a:cs typeface="ＭＳ Ｐゴシック" charset="0"/>
              </a:rPr>
              <a:t>in </a:t>
            </a:r>
            <a:r>
              <a:rPr lang="en-US" sz="2000" dirty="0" smtClean="0">
                <a:latin typeface="Helvetica" charset="0"/>
                <a:ea typeface="ＭＳ Ｐゴシック" charset="0"/>
                <a:cs typeface="ＭＳ Ｐゴシック" charset="0"/>
              </a:rPr>
              <a:t>118 </a:t>
            </a:r>
            <a:r>
              <a:rPr lang="en-US" sz="2000" dirty="0">
                <a:latin typeface="Helvetica" charset="0"/>
                <a:ea typeface="ＭＳ Ｐゴシック" charset="0"/>
                <a:cs typeface="ＭＳ Ｐゴシック" charset="0"/>
              </a:rPr>
              <a:t>of the worlds fastest supercomputers  </a:t>
            </a:r>
          </a:p>
          <a:p>
            <a:pPr marL="582613" lvl="1" indent="-182563" eaLnBrk="1" hangingPunct="1"/>
            <a:r>
              <a:rPr lang="en-US" sz="1600" dirty="0" smtClean="0">
                <a:latin typeface="Helvetica" charset="0"/>
                <a:ea typeface="ＭＳ Ｐゴシック" charset="0"/>
              </a:rPr>
              <a:t>More than half of the Top 100</a:t>
            </a:r>
            <a:endParaRPr lang="en-US" sz="800" dirty="0">
              <a:latin typeface="Helvetica" charset="0"/>
              <a:ea typeface="ＭＳ Ｐゴシック" charset="0"/>
            </a:endParaRPr>
          </a:p>
          <a:p>
            <a:pPr marL="182563" indent="-182563" eaLnBrk="1" hangingPunct="1"/>
            <a:r>
              <a:rPr lang="en-US" sz="2000" dirty="0" smtClean="0">
                <a:latin typeface="Helvetica" charset="0"/>
                <a:ea typeface="ＭＳ Ｐゴシック" charset="0"/>
                <a:cs typeface="ＭＳ Ｐゴシック" charset="0"/>
              </a:rPr>
              <a:t>Fastest</a:t>
            </a:r>
            <a:r>
              <a:rPr lang="en-US" dirty="0" smtClean="0">
                <a:latin typeface="Helvetica" charset="0"/>
                <a:ea typeface="ＭＳ Ｐゴシック" charset="0"/>
                <a:cs typeface="ＭＳ Ｐゴシック" charset="0"/>
              </a:rPr>
              <a:t> </a:t>
            </a:r>
            <a:r>
              <a:rPr lang="en-US" sz="2000" dirty="0" smtClean="0">
                <a:latin typeface="Helvetica" charset="0"/>
                <a:ea typeface="ＭＳ Ｐゴシック" charset="0"/>
                <a:cs typeface="ＭＳ Ｐゴシック" charset="0"/>
              </a:rPr>
              <a:t>file systems in the world – over </a:t>
            </a:r>
            <a:r>
              <a:rPr lang="en-US" dirty="0" smtClean="0">
                <a:latin typeface="Helvetica" charset="0"/>
                <a:ea typeface="ＭＳ Ｐゴシック" charset="0"/>
                <a:cs typeface="ＭＳ Ｐゴシック" charset="0"/>
              </a:rPr>
              <a:t>3</a:t>
            </a:r>
            <a:r>
              <a:rPr lang="en-US" sz="2000" dirty="0" smtClean="0">
                <a:latin typeface="Helvetica" charset="0"/>
                <a:ea typeface="ＭＳ Ｐゴシック" charset="0"/>
                <a:cs typeface="ＭＳ Ｐゴシック" charset="0"/>
              </a:rPr>
              <a:t>00GB/s!</a:t>
            </a:r>
          </a:p>
          <a:p>
            <a:pPr marL="582613" lvl="1" indent="-182563"/>
            <a:r>
              <a:rPr lang="en-US" sz="1600" dirty="0">
                <a:latin typeface="Helvetica" charset="0"/>
                <a:ea typeface="ＭＳ Ｐゴシック" charset="0"/>
              </a:rPr>
              <a:t>Wright-Patterson AFB &gt;300GB/s</a:t>
            </a:r>
          </a:p>
          <a:p>
            <a:pPr marL="582613" lvl="1" indent="-182563" eaLnBrk="1" hangingPunct="1"/>
            <a:r>
              <a:rPr lang="en-US" sz="1600" dirty="0" smtClean="0">
                <a:latin typeface="Helvetica" charset="0"/>
                <a:ea typeface="ＭＳ Ｐゴシック" charset="0"/>
              </a:rPr>
              <a:t>CEA </a:t>
            </a:r>
            <a:r>
              <a:rPr lang="en-US" sz="1600" dirty="0">
                <a:latin typeface="Helvetica" charset="0"/>
                <a:ea typeface="ＭＳ Ｐゴシック" charset="0"/>
              </a:rPr>
              <a:t>Tera-100 at </a:t>
            </a:r>
            <a:r>
              <a:rPr lang="en-US" sz="1600" dirty="0" smtClean="0">
                <a:latin typeface="Helvetica" charset="0"/>
                <a:ea typeface="ＭＳ Ｐゴシック" charset="0"/>
              </a:rPr>
              <a:t>300GB/sec</a:t>
            </a:r>
          </a:p>
          <a:p>
            <a:pPr marL="182563" indent="-182563"/>
            <a:r>
              <a:rPr lang="en-US" sz="2000" dirty="0" smtClean="0">
                <a:latin typeface="Helvetica" charset="0"/>
                <a:ea typeface="ＭＳ Ｐゴシック" charset="0"/>
                <a:cs typeface="ＭＳ Ｐゴシック" charset="0"/>
              </a:rPr>
              <a:t>Sample Customers</a:t>
            </a:r>
          </a:p>
          <a:p>
            <a:pPr marL="182563" indent="-182563"/>
            <a:endParaRPr lang="en-US" sz="1600" dirty="0">
              <a:latin typeface="Helvetica" charset="0"/>
              <a:ea typeface="ＭＳ Ｐゴシック" charset="0"/>
            </a:endParaRPr>
          </a:p>
        </p:txBody>
      </p:sp>
      <p:pic>
        <p:nvPicPr>
          <p:cNvPr id="2" name="Picture 1"/>
          <p:cNvPicPr>
            <a:picLocks noChangeAspect="1"/>
          </p:cNvPicPr>
          <p:nvPr/>
        </p:nvPicPr>
        <p:blipFill>
          <a:blip r:embed="rId3"/>
          <a:stretch>
            <a:fillRect/>
          </a:stretch>
        </p:blipFill>
        <p:spPr>
          <a:xfrm>
            <a:off x="7031373" y="1655499"/>
            <a:ext cx="1856524" cy="912791"/>
          </a:xfrm>
          <a:prstGeom prst="rect">
            <a:avLst/>
          </a:prstGeom>
        </p:spPr>
      </p:pic>
      <p:pic>
        <p:nvPicPr>
          <p:cNvPr id="6" name="Picture 20" descr="nasa-logo.g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55570" y="5976347"/>
            <a:ext cx="725137" cy="62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new_doe_logo_color_web.jpg.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010" y="5241768"/>
            <a:ext cx="16700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0" descr="NCSA.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91707" y="5154022"/>
            <a:ext cx="91440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tacc_logo.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84083" y="6073073"/>
            <a:ext cx="12954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5" descr="CEA.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02807" y="4351726"/>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cambridge.gif"/>
          <p:cNvPicPr>
            <a:picLocks noChangeAspect="1"/>
          </p:cNvPicPr>
          <p:nvPr/>
        </p:nvPicPr>
        <p:blipFill>
          <a:blip r:embed="rId9">
            <a:extLst>
              <a:ext uri="{28A0092B-C50C-407E-A947-70E740481C1C}">
                <a14:useLocalDpi xmlns:a14="http://schemas.microsoft.com/office/drawing/2010/main" val="0"/>
              </a:ext>
            </a:extLst>
          </a:blip>
          <a:srcRect l="31250"/>
          <a:stretch>
            <a:fillRect/>
          </a:stretch>
        </p:blipFill>
        <p:spPr bwMode="auto">
          <a:xfrm>
            <a:off x="2661067" y="6012748"/>
            <a:ext cx="17526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0" descr="h_logo.gif"/>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4404" y="5400084"/>
            <a:ext cx="18970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kaust.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505641" y="5203668"/>
            <a:ext cx="942975"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2"/>
          <a:stretch>
            <a:fillRect/>
          </a:stretch>
        </p:blipFill>
        <p:spPr>
          <a:xfrm>
            <a:off x="6376234" y="4224726"/>
            <a:ext cx="787400" cy="787400"/>
          </a:xfrm>
          <a:prstGeom prst="rect">
            <a:avLst/>
          </a:prstGeom>
        </p:spPr>
      </p:pic>
      <p:pic>
        <p:nvPicPr>
          <p:cNvPr id="14"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3252" y="5007363"/>
            <a:ext cx="686248" cy="872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images-1.jpeg"/>
          <p:cNvPicPr>
            <a:picLocks noChangeAspect="1"/>
          </p:cNvPicPr>
          <p:nvPr/>
        </p:nvPicPr>
        <p:blipFill>
          <a:blip r:embed="rId14">
            <a:clrChange>
              <a:clrFrom>
                <a:srgbClr val="FFFFFF"/>
              </a:clrFrom>
              <a:clrTo>
                <a:srgbClr val="FFFFFF">
                  <a:alpha val="0"/>
                </a:srgbClr>
              </a:clrTo>
            </a:clrChange>
          </a:blip>
          <a:srcRect/>
          <a:stretch>
            <a:fillRect/>
          </a:stretch>
        </p:blipFill>
        <p:spPr bwMode="auto">
          <a:xfrm>
            <a:off x="6388100" y="5976347"/>
            <a:ext cx="742783" cy="604838"/>
          </a:xfrm>
          <a:prstGeom prst="rect">
            <a:avLst/>
          </a:prstGeom>
          <a:noFill/>
          <a:ln w="9525">
            <a:noFill/>
            <a:miter lim="800000"/>
            <a:headEnd/>
            <a:tailEnd/>
          </a:ln>
        </p:spPr>
      </p:pic>
    </p:spTree>
    <p:extLst>
      <p:ext uri="{BB962C8B-B14F-4D97-AF65-F5344CB8AC3E}">
        <p14:creationId xmlns:p14="http://schemas.microsoft.com/office/powerpoint/2010/main" val="2916601347"/>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smtClean="0">
                <a:cs typeface="Helvetica" charset="0"/>
              </a:rPr>
              <a:t>Worldwide Performance Leader</a:t>
            </a:r>
            <a:endParaRPr lang="en-US" dirty="0" smtClean="0"/>
          </a:p>
        </p:txBody>
      </p:sp>
      <p:pic>
        <p:nvPicPr>
          <p:cNvPr id="63491" name="Picture 2" descr="C:\Users\aib\Pictures\Image Library One\Computers\Storage\Spider\Spider.tif"/>
          <p:cNvPicPr>
            <a:picLocks noChangeAspect="1" noChangeArrowheads="1"/>
          </p:cNvPicPr>
          <p:nvPr/>
        </p:nvPicPr>
        <p:blipFill>
          <a:blip r:embed="rId2" cstate="print"/>
          <a:stretch>
            <a:fillRect/>
          </a:stretch>
        </p:blipFill>
        <p:spPr bwMode="auto">
          <a:xfrm>
            <a:off x="4724400" y="1723292"/>
            <a:ext cx="4419600" cy="2696308"/>
          </a:xfrm>
          <a:prstGeom prst="rect">
            <a:avLst/>
          </a:prstGeom>
          <a:noFill/>
          <a:ln>
            <a:noFill/>
          </a:ln>
        </p:spPr>
      </p:pic>
      <p:sp>
        <p:nvSpPr>
          <p:cNvPr id="6" name="Rectangle 5"/>
          <p:cNvSpPr/>
          <p:nvPr/>
        </p:nvSpPr>
        <p:spPr>
          <a:xfrm>
            <a:off x="5958966" y="4572000"/>
            <a:ext cx="3012044" cy="1661993"/>
          </a:xfrm>
          <a:prstGeom prst="rect">
            <a:avLst/>
          </a:prstGeom>
          <a:solidFill>
            <a:srgbClr val="BC0000"/>
          </a:solidFill>
        </p:spPr>
        <p:style>
          <a:lnRef idx="1">
            <a:schemeClr val="accent6"/>
          </a:lnRef>
          <a:fillRef idx="2">
            <a:schemeClr val="accent6"/>
          </a:fillRef>
          <a:effectRef idx="1">
            <a:schemeClr val="accent6"/>
          </a:effectRef>
          <a:fontRef idx="minor">
            <a:schemeClr val="dk1"/>
          </a:fontRef>
        </p:style>
        <p:txBody>
          <a:bodyPr wrap="square">
            <a:spAutoFit/>
          </a:bodyPr>
          <a:lstStyle/>
          <a:p>
            <a:pPr marL="225425" lvl="2" indent="-225425" algn="ctr"/>
            <a:r>
              <a:rPr lang="en-US" dirty="0">
                <a:solidFill>
                  <a:srgbClr val="FFFFFF"/>
                </a:solidFill>
              </a:rPr>
              <a:t>DDN </a:t>
            </a:r>
            <a:r>
              <a:rPr lang="en-US" dirty="0" err="1" smtClean="0">
                <a:solidFill>
                  <a:srgbClr val="FFFFFF"/>
                </a:solidFill>
              </a:rPr>
              <a:t>Exascaler</a:t>
            </a:r>
            <a:r>
              <a:rPr lang="en-US" dirty="0" smtClean="0">
                <a:solidFill>
                  <a:srgbClr val="FFFFFF"/>
                </a:solidFill>
              </a:rPr>
              <a:t> Technology Powers </a:t>
            </a:r>
            <a:r>
              <a:rPr lang="en-US" dirty="0">
                <a:solidFill>
                  <a:srgbClr val="FFFFFF"/>
                </a:solidFill>
              </a:rPr>
              <a:t>the World's Fastest </a:t>
            </a:r>
            <a:r>
              <a:rPr lang="en-US" dirty="0" smtClean="0">
                <a:solidFill>
                  <a:srgbClr val="FFFFFF"/>
                </a:solidFill>
              </a:rPr>
              <a:t>File Systems:</a:t>
            </a:r>
            <a:endParaRPr lang="en-US" dirty="0">
              <a:solidFill>
                <a:srgbClr val="FFFFFF"/>
              </a:solidFill>
            </a:endParaRPr>
          </a:p>
          <a:p>
            <a:pPr marL="225425" lvl="2" indent="-225425">
              <a:buFont typeface="Arial" charset="0"/>
              <a:buChar char="•"/>
            </a:pPr>
            <a:r>
              <a:rPr lang="en-US" sz="1600" b="0" dirty="0" smtClean="0">
                <a:solidFill>
                  <a:srgbClr val="FFFFFF"/>
                </a:solidFill>
              </a:rPr>
              <a:t>3</a:t>
            </a:r>
            <a:r>
              <a:rPr lang="en-US" altLang="ja-JP" sz="1600" b="0" dirty="0" smtClean="0">
                <a:solidFill>
                  <a:srgbClr val="FFFFFF"/>
                </a:solidFill>
              </a:rPr>
              <a:t>5</a:t>
            </a:r>
            <a:r>
              <a:rPr lang="en-US" sz="1600" b="0" dirty="0" smtClean="0">
                <a:solidFill>
                  <a:srgbClr val="FFFFFF"/>
                </a:solidFill>
              </a:rPr>
              <a:t>0GB/s </a:t>
            </a:r>
            <a:r>
              <a:rPr lang="en-US" sz="1600" b="0" dirty="0">
                <a:solidFill>
                  <a:srgbClr val="FFFFFF"/>
                </a:solidFill>
              </a:rPr>
              <a:t>at CEA</a:t>
            </a:r>
          </a:p>
          <a:p>
            <a:pPr marL="225425" lvl="2" indent="-225425">
              <a:buFont typeface="Arial" charset="0"/>
              <a:buChar char="•"/>
            </a:pPr>
            <a:r>
              <a:rPr lang="en-US" sz="1600" b="0" dirty="0">
                <a:solidFill>
                  <a:srgbClr val="FFFFFF"/>
                </a:solidFill>
              </a:rPr>
              <a:t>250GB/s as US </a:t>
            </a:r>
            <a:r>
              <a:rPr lang="en-US" sz="1600" b="0" dirty="0" err="1">
                <a:solidFill>
                  <a:srgbClr val="FFFFFF"/>
                </a:solidFill>
              </a:rPr>
              <a:t>DoD</a:t>
            </a:r>
            <a:endParaRPr lang="en-US" sz="1600" b="0" dirty="0">
              <a:solidFill>
                <a:srgbClr val="FFFFFF"/>
              </a:solidFill>
            </a:endParaRPr>
          </a:p>
          <a:p>
            <a:pPr marL="225425" lvl="2" indent="-225425">
              <a:buFont typeface="Arial" charset="0"/>
              <a:buChar char="•"/>
            </a:pPr>
            <a:r>
              <a:rPr lang="en-US" sz="1600" b="0" dirty="0">
                <a:solidFill>
                  <a:srgbClr val="FFFFFF"/>
                </a:solidFill>
              </a:rPr>
              <a:t>250GB/s at </a:t>
            </a:r>
            <a:r>
              <a:rPr lang="en-US" sz="1600" b="0" dirty="0" smtClean="0">
                <a:solidFill>
                  <a:srgbClr val="FFFFFF"/>
                </a:solidFill>
              </a:rPr>
              <a:t>ORNL</a:t>
            </a:r>
            <a:endParaRPr lang="en-US" sz="1600" dirty="0">
              <a:solidFill>
                <a:srgbClr val="FFFFFF"/>
              </a:solidFill>
            </a:endParaRPr>
          </a:p>
        </p:txBody>
      </p:sp>
      <p:sp>
        <p:nvSpPr>
          <p:cNvPr id="7" name="Content Placeholder 2"/>
          <p:cNvSpPr txBox="1">
            <a:spLocks/>
          </p:cNvSpPr>
          <p:nvPr/>
        </p:nvSpPr>
        <p:spPr bwMode="auto">
          <a:xfrm>
            <a:off x="228600" y="1371600"/>
            <a:ext cx="5410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Clr>
                <a:srgbClr val="660000"/>
              </a:buClr>
              <a:buFont typeface="Times" charset="0"/>
              <a:buChar char="•"/>
            </a:pPr>
            <a:r>
              <a:rPr lang="en-US" sz="2000" kern="0" dirty="0" smtClean="0">
                <a:solidFill>
                  <a:srgbClr val="000000"/>
                </a:solidFill>
                <a:latin typeface="+mn-lt"/>
                <a:ea typeface="+mn-ea"/>
              </a:rPr>
              <a:t>The World's Fastest Parallel File System</a:t>
            </a:r>
          </a:p>
          <a:p>
            <a:pPr marL="342900" indent="-342900">
              <a:spcBef>
                <a:spcPct val="20000"/>
              </a:spcBef>
              <a:buClr>
                <a:srgbClr val="660000"/>
              </a:buClr>
              <a:buFont typeface="Times" charset="0"/>
              <a:buChar char="•"/>
            </a:pPr>
            <a:r>
              <a:rPr lang="en-US" sz="2000" kern="0" dirty="0" smtClean="0">
                <a:solidFill>
                  <a:srgbClr val="000000"/>
                </a:solidFill>
              </a:rPr>
              <a:t>RDMA Capable Single Client  </a:t>
            </a:r>
            <a:r>
              <a:rPr lang="en-US" sz="2000" dirty="0" smtClean="0"/>
              <a:t>throughput of 2.5GB/s+ </a:t>
            </a:r>
            <a:endParaRPr lang="en-US" sz="2000" kern="0" dirty="0" smtClean="0">
              <a:solidFill>
                <a:srgbClr val="000000"/>
              </a:solidFill>
            </a:endParaRPr>
          </a:p>
          <a:p>
            <a:pPr marL="342900" lvl="0" indent="-342900">
              <a:spcBef>
                <a:spcPct val="20000"/>
              </a:spcBef>
              <a:buClr>
                <a:srgbClr val="660000"/>
              </a:buClr>
              <a:buFont typeface="Times" charset="0"/>
              <a:buChar char="•"/>
            </a:pPr>
            <a:r>
              <a:rPr lang="en-US" sz="2000" kern="0" dirty="0" smtClean="0">
                <a:solidFill>
                  <a:srgbClr val="000000"/>
                </a:solidFill>
                <a:latin typeface="+mn-lt"/>
                <a:ea typeface="+mn-ea"/>
              </a:rPr>
              <a:t>Ideal for 10,000s of concurrent  </a:t>
            </a:r>
          </a:p>
          <a:p>
            <a:pPr marL="342900" lvl="0" indent="-342900">
              <a:spcBef>
                <a:spcPct val="20000"/>
              </a:spcBef>
              <a:buClr>
                <a:srgbClr val="660000"/>
              </a:buClr>
            </a:pPr>
            <a:r>
              <a:rPr lang="en-US" sz="2000" kern="0" dirty="0" smtClean="0">
                <a:solidFill>
                  <a:srgbClr val="000000"/>
                </a:solidFill>
                <a:latin typeface="+mn-lt"/>
                <a:ea typeface="+mn-ea"/>
              </a:rPr>
              <a:t>      client access to storage </a:t>
            </a:r>
          </a:p>
          <a:p>
            <a:pPr marL="800100" lvl="1" indent="-342900">
              <a:spcBef>
                <a:spcPct val="20000"/>
              </a:spcBef>
              <a:buClr>
                <a:srgbClr val="660000"/>
              </a:buClr>
              <a:buFont typeface="Wingdings" pitchFamily="2" charset="2"/>
              <a:buChar char="Ø"/>
            </a:pPr>
            <a:r>
              <a:rPr lang="en-US" kern="0" dirty="0" smtClean="0">
                <a:solidFill>
                  <a:srgbClr val="000000"/>
                </a:solidFill>
                <a:latin typeface="+mn-lt"/>
                <a:ea typeface="+mn-ea"/>
              </a:rPr>
              <a:t>Supports full single file concurrency</a:t>
            </a:r>
          </a:p>
          <a:p>
            <a:pPr marL="800100" lvl="1" indent="-342900">
              <a:spcBef>
                <a:spcPct val="20000"/>
              </a:spcBef>
              <a:buClr>
                <a:srgbClr val="660000"/>
              </a:buClr>
              <a:buFont typeface="Wingdings" pitchFamily="2" charset="2"/>
              <a:buChar char="Ø"/>
            </a:pPr>
            <a:r>
              <a:rPr lang="en-US" kern="0" dirty="0" smtClean="0">
                <a:solidFill>
                  <a:srgbClr val="000000"/>
                </a:solidFill>
                <a:latin typeface="+mn-lt"/>
                <a:ea typeface="+mn-ea"/>
              </a:rPr>
              <a:t>Supports full single directory </a:t>
            </a:r>
          </a:p>
          <a:p>
            <a:pPr marL="800100" lvl="1" indent="-342900">
              <a:spcBef>
                <a:spcPct val="20000"/>
              </a:spcBef>
              <a:buClr>
                <a:srgbClr val="660000"/>
              </a:buClr>
            </a:pPr>
            <a:r>
              <a:rPr lang="en-US" kern="0" dirty="0" smtClean="0">
                <a:solidFill>
                  <a:srgbClr val="000000"/>
                </a:solidFill>
                <a:latin typeface="+mn-lt"/>
                <a:ea typeface="+mn-ea"/>
              </a:rPr>
              <a:t>        concurrency</a:t>
            </a:r>
          </a:p>
          <a:p>
            <a:pPr marL="342900" lvl="0" indent="-342900">
              <a:spcBef>
                <a:spcPct val="20000"/>
              </a:spcBef>
              <a:buClr>
                <a:srgbClr val="660000"/>
              </a:buClr>
              <a:buFont typeface="Times" charset="0"/>
              <a:buChar char="•"/>
            </a:pPr>
            <a:r>
              <a:rPr lang="en-US" sz="2000" kern="0" dirty="0" smtClean="0">
                <a:solidFill>
                  <a:srgbClr val="000000"/>
                </a:solidFill>
                <a:latin typeface="+mn-lt"/>
                <a:ea typeface="+mn-ea"/>
              </a:rPr>
              <a:t>Network Flexible </a:t>
            </a:r>
          </a:p>
          <a:p>
            <a:pPr marL="800100" lvl="1" indent="-342900">
              <a:spcBef>
                <a:spcPct val="20000"/>
              </a:spcBef>
              <a:buClr>
                <a:srgbClr val="660000"/>
              </a:buClr>
              <a:buFont typeface="Wingdings" pitchFamily="2" charset="2"/>
              <a:buChar char="Ø"/>
            </a:pPr>
            <a:r>
              <a:rPr lang="en-US" kern="0" dirty="0" smtClean="0">
                <a:solidFill>
                  <a:srgbClr val="000000"/>
                </a:solidFill>
                <a:latin typeface="+mn-lt"/>
                <a:ea typeface="+mn-ea"/>
              </a:rPr>
              <a:t>Writes Natively to IP / IB</a:t>
            </a:r>
          </a:p>
          <a:p>
            <a:pPr marL="342900" lvl="0" indent="-342900">
              <a:spcBef>
                <a:spcPct val="20000"/>
              </a:spcBef>
              <a:buClr>
                <a:srgbClr val="660000"/>
              </a:buClr>
              <a:buFont typeface="Times" charset="0"/>
              <a:buChar char="•"/>
            </a:pPr>
            <a:r>
              <a:rPr lang="en-US" sz="2000" kern="0" dirty="0" smtClean="0">
                <a:solidFill>
                  <a:srgbClr val="000000"/>
                </a:solidFill>
                <a:latin typeface="+mn-lt"/>
                <a:ea typeface="+mn-ea"/>
              </a:rPr>
              <a:t>S2A Real-time storage technology provides guaranteed performance</a:t>
            </a:r>
          </a:p>
          <a:p>
            <a:pPr marL="800100" lvl="1" indent="-342900">
              <a:spcBef>
                <a:spcPct val="20000"/>
              </a:spcBef>
              <a:buClr>
                <a:srgbClr val="660000"/>
              </a:buClr>
              <a:buFont typeface="Wingdings" pitchFamily="2" charset="2"/>
              <a:buChar char="Ø"/>
            </a:pPr>
            <a:r>
              <a:rPr lang="en-US" kern="0" dirty="0" smtClean="0">
                <a:solidFill>
                  <a:srgbClr val="000000"/>
                </a:solidFill>
                <a:latin typeface="+mn-lt"/>
                <a:ea typeface="+mn-ea"/>
              </a:rPr>
              <a:t>Writes are as fast as Reads</a:t>
            </a:r>
          </a:p>
          <a:p>
            <a:pPr marL="800100" lvl="1" indent="-342900">
              <a:spcBef>
                <a:spcPct val="20000"/>
              </a:spcBef>
              <a:buClr>
                <a:srgbClr val="660000"/>
              </a:buClr>
              <a:buFont typeface="Wingdings" pitchFamily="2" charset="2"/>
              <a:buChar char="Ø"/>
            </a:pPr>
            <a:r>
              <a:rPr lang="en-US" kern="0" dirty="0" smtClean="0">
                <a:solidFill>
                  <a:srgbClr val="000000"/>
                </a:solidFill>
                <a:latin typeface="+mn-lt"/>
                <a:ea typeface="+mn-ea"/>
              </a:rPr>
              <a:t>No degradation in performance due to drive errors, rebuild events or enclosure failures</a:t>
            </a:r>
          </a:p>
          <a:p>
            <a:pPr marL="342900" marR="0" lvl="0" indent="-342900" algn="l" defTabSz="914400" rtl="0" eaLnBrk="1" fontAlgn="base" latinLnBrk="0" hangingPunct="1">
              <a:lnSpc>
                <a:spcPct val="100000"/>
              </a:lnSpc>
              <a:spcBef>
                <a:spcPct val="20000"/>
              </a:spcBef>
              <a:spcAft>
                <a:spcPct val="0"/>
              </a:spcAft>
              <a:buClr>
                <a:srgbClr val="660000"/>
              </a:buClr>
              <a:buSzTx/>
              <a:buFont typeface="Times" charset="0"/>
              <a:buChar char="•"/>
              <a:tabLst/>
              <a:defRPr/>
            </a:pP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660000"/>
              </a:buClr>
              <a:buSzTx/>
              <a:buFont typeface="Times" charset="0"/>
              <a:buChar char="•"/>
              <a:tabLst/>
              <a:defRPr/>
            </a:pPr>
            <a:endParaRPr kumimoji="0" lang="en-US" sz="1800" b="0" i="0" u="none" strike="noStrike" kern="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
                <a:srgbClr val="660000"/>
              </a:buClr>
              <a:buSzTx/>
              <a:buFont typeface="Times" charset="0"/>
              <a:buChar char="•"/>
              <a:tabLst/>
              <a:defRPr/>
            </a:pPr>
            <a:endParaRPr kumimoji="0" lang="en-US" sz="2800" b="0" i="0" u="none" strike="noStrike" kern="0" cap="none" spc="0" normalizeH="0" baseline="0" noProof="0" dirty="0" smtClean="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378419259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7613650" cy="990600"/>
          </a:xfrm>
        </p:spPr>
        <p:txBody>
          <a:bodyPr/>
          <a:lstStyle/>
          <a:p>
            <a:r>
              <a:rPr lang="en-US" b="1" dirty="0" smtClean="0"/>
              <a:t>HPC</a:t>
            </a:r>
            <a:r>
              <a:rPr lang="en-US" dirty="0" smtClean="0"/>
              <a:t> | The Worldwide Storage Leader</a:t>
            </a:r>
            <a:endParaRPr lang="en-US" dirty="0"/>
          </a:p>
        </p:txBody>
      </p:sp>
      <p:pic>
        <p:nvPicPr>
          <p:cNvPr id="28" name="Picture 27"/>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57200" y="3581400"/>
            <a:ext cx="801228" cy="396164"/>
          </a:xfrm>
          <a:prstGeom prst="rect">
            <a:avLst/>
          </a:prstGeom>
        </p:spPr>
      </p:pic>
      <p:pic>
        <p:nvPicPr>
          <p:cNvPr id="29" name="Picture 28" descr="322.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71600" y="3124200"/>
            <a:ext cx="823768" cy="371650"/>
          </a:xfrm>
          <a:prstGeom prst="rect">
            <a:avLst/>
          </a:prstGeom>
        </p:spPr>
      </p:pic>
      <p:pic>
        <p:nvPicPr>
          <p:cNvPr id="30" name="Picture 29" descr="lrzlogo.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278" y="4331013"/>
            <a:ext cx="703645" cy="753261"/>
          </a:xfrm>
          <a:prstGeom prst="rect">
            <a:avLst/>
          </a:prstGeom>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03050" y="3891482"/>
            <a:ext cx="635550" cy="698052"/>
          </a:xfrm>
          <a:prstGeom prst="rect">
            <a:avLst/>
          </a:prstGeom>
        </p:spPr>
      </p:pic>
      <p:pic>
        <p:nvPicPr>
          <p:cNvPr id="32" name="Picture 31"/>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43437" y="5232934"/>
            <a:ext cx="1002620" cy="670503"/>
          </a:xfrm>
          <a:prstGeom prst="rect">
            <a:avLst/>
          </a:prstGeom>
        </p:spPr>
      </p:pic>
      <p:pic>
        <p:nvPicPr>
          <p:cNvPr id="33" name="Picture 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84900" y="4336315"/>
            <a:ext cx="708850" cy="708850"/>
          </a:xfrm>
          <a:prstGeom prst="rect">
            <a:avLst/>
          </a:prstGeom>
        </p:spPr>
      </p:pic>
      <p:pic>
        <p:nvPicPr>
          <p:cNvPr id="34" name="Picture 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3569" y="3830494"/>
            <a:ext cx="744463" cy="743223"/>
          </a:xfrm>
          <a:prstGeom prst="rect">
            <a:avLst/>
          </a:prstGeom>
        </p:spPr>
      </p:pic>
      <p:pic>
        <p:nvPicPr>
          <p:cNvPr id="35" name="Picture 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390693" y="4401526"/>
            <a:ext cx="698535" cy="598051"/>
          </a:xfrm>
          <a:prstGeom prst="rect">
            <a:avLst/>
          </a:prstGeom>
        </p:spPr>
      </p:pic>
      <p:pic>
        <p:nvPicPr>
          <p:cNvPr id="38" name="Picture 40" descr="Description: ::Documents :Images:Logos:TOTAL Logo.jpg"/>
          <p:cNvPicPr>
            <a:picLocks noChangeAspect="1" noChangeArrowheads="1"/>
          </p:cNvPicPr>
          <p:nvPr/>
        </p:nvPicPr>
        <p:blipFill>
          <a:blip r:embed="rId10">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8001000" y="3276600"/>
            <a:ext cx="722313"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73"/>
          <p:cNvPicPr>
            <a:picLocks noChangeAspect="1" noChangeArrowheads="1"/>
          </p:cNvPicPr>
          <p:nvPr/>
        </p:nvPicPr>
        <p:blipFill>
          <a:blip r:embed="rId11">
            <a:clrChange>
              <a:clrFrom>
                <a:srgbClr val="FCFCFC"/>
              </a:clrFrom>
              <a:clrTo>
                <a:srgbClr val="FCFCFC">
                  <a:alpha val="0"/>
                </a:srgbClr>
              </a:clrTo>
            </a:clrChange>
            <a:extLst>
              <a:ext uri="{28A0092B-C50C-407E-A947-70E740481C1C}">
                <a14:useLocalDpi xmlns:a14="http://schemas.microsoft.com/office/drawing/2010/main"/>
              </a:ext>
            </a:extLst>
          </a:blip>
          <a:srcRect/>
          <a:stretch>
            <a:fillRect/>
          </a:stretch>
        </p:blipFill>
        <p:spPr bwMode="auto">
          <a:xfrm>
            <a:off x="2416093" y="344215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6" descr="images-1.jpeg"/>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71600" y="3886200"/>
            <a:ext cx="81915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76" descr="tacc_logo.gif"/>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5152" y="3674359"/>
            <a:ext cx="851656" cy="217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7" descr="Titech-logo.png"/>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134061" y="3521843"/>
            <a:ext cx="925978" cy="400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3" descr="Description: 24 logo Sanger.JPG.jpeg"/>
          <p:cNvPicPr>
            <a:picLocks noChangeAspect="1" noChangeArrowheads="1"/>
          </p:cNvPicPr>
          <p:nvPr/>
        </p:nvPicPr>
        <p:blipFill>
          <a:blip r:embed="rId15" cstate="screen">
            <a:clrChange>
              <a:clrFrom>
                <a:srgbClr val="FDFDFD"/>
              </a:clrFrom>
              <a:clrTo>
                <a:srgbClr val="FDFDFD">
                  <a:alpha val="0"/>
                </a:srgbClr>
              </a:clrTo>
            </a:clrChange>
            <a:extLst>
              <a:ext uri="{28A0092B-C50C-407E-A947-70E740481C1C}">
                <a14:useLocalDpi xmlns:a14="http://schemas.microsoft.com/office/drawing/2010/main"/>
              </a:ext>
            </a:extLst>
          </a:blip>
          <a:srcRect/>
          <a:stretch>
            <a:fillRect/>
          </a:stretch>
        </p:blipFill>
        <p:spPr bwMode="auto">
          <a:xfrm>
            <a:off x="7041079" y="4110603"/>
            <a:ext cx="832731" cy="24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79" descr="ORNL_45.jpg"/>
          <p:cNvPicPr>
            <a:picLocks noChangeAspect="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71926" y="2615775"/>
            <a:ext cx="877717" cy="45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9" descr="TGenLogo.png"/>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69655" y="5441022"/>
            <a:ext cx="814584" cy="4312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050750" y="5410735"/>
            <a:ext cx="685263" cy="335779"/>
          </a:xfrm>
          <a:prstGeom prst="rect">
            <a:avLst/>
          </a:prstGeom>
        </p:spPr>
      </p:pic>
      <p:pic>
        <p:nvPicPr>
          <p:cNvPr id="47" name="Picture 46"/>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4241776" y="5512007"/>
            <a:ext cx="767232" cy="231463"/>
          </a:xfrm>
          <a:prstGeom prst="rect">
            <a:avLst/>
          </a:prstGeom>
        </p:spPr>
      </p:pic>
      <p:pic>
        <p:nvPicPr>
          <p:cNvPr id="48" name="Picture 47" descr="newlogo.jp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351560" y="3031711"/>
            <a:ext cx="639720" cy="475488"/>
          </a:xfrm>
          <a:prstGeom prst="rect">
            <a:avLst/>
          </a:prstGeom>
        </p:spPr>
      </p:pic>
      <p:pic>
        <p:nvPicPr>
          <p:cNvPr id="49" name="Picture 48" descr="logo_CINECA_2008.jpg"/>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290006" y="2995516"/>
            <a:ext cx="518328" cy="562168"/>
          </a:xfrm>
          <a:prstGeom prst="rect">
            <a:avLst/>
          </a:prstGeom>
        </p:spPr>
      </p:pic>
      <p:pic>
        <p:nvPicPr>
          <p:cNvPr id="50" name="Picture 49" descr="iublock990000.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160057" y="2928469"/>
            <a:ext cx="551132" cy="696262"/>
          </a:xfrm>
          <a:prstGeom prst="rect">
            <a:avLst/>
          </a:prstGeom>
        </p:spPr>
      </p:pic>
      <p:pic>
        <p:nvPicPr>
          <p:cNvPr id="51" name="Picture 50"/>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241776" y="4554538"/>
            <a:ext cx="745481" cy="247110"/>
          </a:xfrm>
          <a:prstGeom prst="rect">
            <a:avLst/>
          </a:prstGeom>
        </p:spPr>
      </p:pic>
      <p:pic>
        <p:nvPicPr>
          <p:cNvPr id="52" name="Picture 51"/>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461321" y="4896226"/>
            <a:ext cx="651221" cy="587568"/>
          </a:xfrm>
          <a:prstGeom prst="rect">
            <a:avLst/>
          </a:prstGeom>
        </p:spPr>
      </p:pic>
      <p:pic>
        <p:nvPicPr>
          <p:cNvPr id="53" name="Picture 52"/>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393612" y="6050943"/>
            <a:ext cx="801756" cy="230705"/>
          </a:xfrm>
          <a:prstGeom prst="rect">
            <a:avLst/>
          </a:prstGeom>
        </p:spPr>
      </p:pic>
      <p:pic>
        <p:nvPicPr>
          <p:cNvPr id="54" name="Picture 53"/>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3346994" y="4841205"/>
            <a:ext cx="645977" cy="645977"/>
          </a:xfrm>
          <a:prstGeom prst="rect">
            <a:avLst/>
          </a:prstGeom>
        </p:spPr>
      </p:pic>
      <p:pic>
        <p:nvPicPr>
          <p:cNvPr id="55" name="Picture 54"/>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7075018" y="5015862"/>
            <a:ext cx="767232" cy="295810"/>
          </a:xfrm>
          <a:prstGeom prst="rect">
            <a:avLst/>
          </a:prstGeom>
        </p:spPr>
      </p:pic>
      <p:pic>
        <p:nvPicPr>
          <p:cNvPr id="56" name="Picture 55"/>
          <p:cNvPicPr>
            <a:picLocks noChangeAspect="1"/>
          </p:cNvPicPr>
          <p:nvPr/>
        </p:nvPicPr>
        <p:blipFill>
          <a:blip r:embed="rId28"/>
          <a:stretch>
            <a:fillRect/>
          </a:stretch>
        </p:blipFill>
        <p:spPr>
          <a:xfrm>
            <a:off x="6227062" y="2495115"/>
            <a:ext cx="551999" cy="583542"/>
          </a:xfrm>
          <a:prstGeom prst="rect">
            <a:avLst/>
          </a:prstGeom>
        </p:spPr>
      </p:pic>
      <p:pic>
        <p:nvPicPr>
          <p:cNvPr id="57" name="Picture 56"/>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4139466" y="2688734"/>
            <a:ext cx="928351" cy="173614"/>
          </a:xfrm>
          <a:prstGeom prst="rect">
            <a:avLst/>
          </a:prstGeom>
        </p:spPr>
      </p:pic>
      <p:pic>
        <p:nvPicPr>
          <p:cNvPr id="58" name="Picture 57"/>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5290006" y="4848594"/>
            <a:ext cx="566333" cy="566333"/>
          </a:xfrm>
          <a:prstGeom prst="rect">
            <a:avLst/>
          </a:prstGeom>
        </p:spPr>
      </p:pic>
      <p:pic>
        <p:nvPicPr>
          <p:cNvPr id="59" name="Picture 58"/>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3284991" y="6021360"/>
            <a:ext cx="803009" cy="190959"/>
          </a:xfrm>
          <a:prstGeom prst="rect">
            <a:avLst/>
          </a:prstGeom>
        </p:spPr>
      </p:pic>
      <p:pic>
        <p:nvPicPr>
          <p:cNvPr id="60" name="Picture 59"/>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8001000" y="4605261"/>
            <a:ext cx="850194" cy="298235"/>
          </a:xfrm>
          <a:prstGeom prst="rect">
            <a:avLst/>
          </a:prstGeom>
        </p:spPr>
      </p:pic>
      <p:pic>
        <p:nvPicPr>
          <p:cNvPr id="62" name="Picture 61"/>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6113945" y="5432531"/>
            <a:ext cx="767232" cy="358041"/>
          </a:xfrm>
          <a:prstGeom prst="rect">
            <a:avLst/>
          </a:prstGeom>
        </p:spPr>
      </p:pic>
      <p:pic>
        <p:nvPicPr>
          <p:cNvPr id="63" name="Picture 62" descr="Stanford U.eps"/>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7112737" y="2034529"/>
            <a:ext cx="688179" cy="631546"/>
          </a:xfrm>
          <a:prstGeom prst="rect">
            <a:avLst/>
          </a:prstGeom>
        </p:spPr>
      </p:pic>
      <p:pic>
        <p:nvPicPr>
          <p:cNvPr id="64" name="Picture 63"/>
          <p:cNvPicPr>
            <a:picLocks noChangeAspect="1"/>
          </p:cNvPicPr>
          <p:nvPr/>
        </p:nvPicPr>
        <p:blipFill rotWithShape="1">
          <a:blip r:embed="rId3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181600" y="5867400"/>
            <a:ext cx="796049" cy="456014"/>
          </a:xfrm>
          <a:prstGeom prst="rect">
            <a:avLst/>
          </a:prstGeom>
        </p:spPr>
      </p:pic>
      <p:sp>
        <p:nvSpPr>
          <p:cNvPr id="65" name="TextBox 64"/>
          <p:cNvSpPr txBox="1"/>
          <p:nvPr/>
        </p:nvSpPr>
        <p:spPr>
          <a:xfrm>
            <a:off x="2286" y="1305453"/>
            <a:ext cx="8283580" cy="1692771"/>
          </a:xfrm>
          <a:prstGeom prst="rect">
            <a:avLst/>
          </a:prstGeom>
          <a:noFill/>
        </p:spPr>
        <p:txBody>
          <a:bodyPr wrap="square" rtlCol="0">
            <a:spAutoFit/>
          </a:bodyPr>
          <a:lstStyle/>
          <a:p>
            <a:r>
              <a:rPr lang="en-US" sz="2800" b="1" dirty="0" smtClean="0"/>
              <a:t>100s of Leading HPC Customers Worldwide</a:t>
            </a:r>
          </a:p>
          <a:p>
            <a:r>
              <a:rPr lang="en-US" sz="2800" b="1" dirty="0"/>
              <a:t>	</a:t>
            </a:r>
            <a:r>
              <a:rPr lang="en-US" sz="2400" dirty="0">
                <a:solidFill>
                  <a:prstClr val="black"/>
                </a:solidFill>
              </a:rPr>
              <a:t>Deploying The Fastest Systems On The Planet</a:t>
            </a:r>
            <a:endParaRPr lang="en-US" sz="2800" b="1" dirty="0" smtClean="0"/>
          </a:p>
          <a:p>
            <a:r>
              <a:rPr lang="en-US" sz="2400" dirty="0" smtClean="0"/>
              <a:t>	Over 50% of The Top100</a:t>
            </a:r>
          </a:p>
          <a:p>
            <a:r>
              <a:rPr lang="en-US" sz="2400" dirty="0"/>
              <a:t>	</a:t>
            </a:r>
            <a:endParaRPr lang="en-US" sz="2800" dirty="0"/>
          </a:p>
        </p:txBody>
      </p:sp>
      <p:sp>
        <p:nvSpPr>
          <p:cNvPr id="66" name="TextBox 65"/>
          <p:cNvSpPr txBox="1"/>
          <p:nvPr/>
        </p:nvSpPr>
        <p:spPr>
          <a:xfrm>
            <a:off x="6071326" y="6025793"/>
            <a:ext cx="2438688" cy="338554"/>
          </a:xfrm>
          <a:prstGeom prst="rect">
            <a:avLst/>
          </a:prstGeom>
          <a:noFill/>
        </p:spPr>
        <p:txBody>
          <a:bodyPr wrap="none" rtlCol="0">
            <a:spAutoFit/>
          </a:bodyPr>
          <a:lstStyle/>
          <a:p>
            <a:r>
              <a:rPr lang="en-US" sz="1600" dirty="0" smtClean="0"/>
              <a:t>And many, many more…</a:t>
            </a:r>
            <a:endParaRPr lang="en-US" sz="1600" dirty="0"/>
          </a:p>
        </p:txBody>
      </p:sp>
      <p:pic>
        <p:nvPicPr>
          <p:cNvPr id="61" name="Picture 60" descr="Untitled.png"/>
          <p:cNvPicPr>
            <a:picLocks noChangeAspect="1"/>
          </p:cNvPicPr>
          <p:nvPr/>
        </p:nvPicPr>
        <p:blipFill rotWithShape="1">
          <a:blip r:embed="rId36" cstate="screen">
            <a:extLst>
              <a:ext uri="{28A0092B-C50C-407E-A947-70E740481C1C}">
                <a14:useLocalDpi xmlns:a14="http://schemas.microsoft.com/office/drawing/2010/main"/>
              </a:ext>
            </a:extLst>
          </a:blip>
          <a:srcRect l="34331"/>
          <a:stretch/>
        </p:blipFill>
        <p:spPr>
          <a:xfrm rot="16200000">
            <a:off x="608516" y="3122748"/>
            <a:ext cx="2375776" cy="4311194"/>
          </a:xfrm>
          <a:prstGeom prst="rect">
            <a:avLst/>
          </a:prstGeom>
        </p:spPr>
      </p:pic>
      <p:grpSp>
        <p:nvGrpSpPr>
          <p:cNvPr id="36" name="Group 35"/>
          <p:cNvGrpSpPr/>
          <p:nvPr/>
        </p:nvGrpSpPr>
        <p:grpSpPr>
          <a:xfrm>
            <a:off x="-371759" y="1213614"/>
            <a:ext cx="9972961" cy="5252619"/>
            <a:chOff x="-371758" y="1888516"/>
            <a:chExt cx="7843789" cy="4131215"/>
          </a:xfrm>
        </p:grpSpPr>
        <p:grpSp>
          <p:nvGrpSpPr>
            <p:cNvPr id="14" name="Group 13"/>
            <p:cNvGrpSpPr/>
            <p:nvPr/>
          </p:nvGrpSpPr>
          <p:grpSpPr>
            <a:xfrm rot="16200000">
              <a:off x="555012" y="1322341"/>
              <a:ext cx="3770620" cy="5624159"/>
              <a:chOff x="666118" y="1033334"/>
              <a:chExt cx="4304816" cy="5837229"/>
            </a:xfrm>
          </p:grpSpPr>
          <p:pic>
            <p:nvPicPr>
              <p:cNvPr id="4" name="Picture 3" descr="Untitled.png"/>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722407" y="3338763"/>
                <a:ext cx="3248527" cy="3519237"/>
              </a:xfrm>
              <a:prstGeom prst="rect">
                <a:avLst/>
              </a:prstGeom>
            </p:spPr>
          </p:pic>
          <p:pic>
            <p:nvPicPr>
              <p:cNvPr id="5" name="Picture 4" descr="Untitled.png"/>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666118" y="3351326"/>
                <a:ext cx="2597962" cy="3519237"/>
              </a:xfrm>
              <a:prstGeom prst="rect">
                <a:avLst/>
              </a:prstGeom>
            </p:spPr>
          </p:pic>
          <p:pic>
            <p:nvPicPr>
              <p:cNvPr id="6" name="Picture 5" descr="Untitled.png"/>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267741" y="1033334"/>
                <a:ext cx="3248527" cy="3519237"/>
              </a:xfrm>
              <a:prstGeom prst="rect">
                <a:avLst/>
              </a:prstGeom>
            </p:spPr>
          </p:pic>
        </p:grpSp>
        <p:grpSp>
          <p:nvGrpSpPr>
            <p:cNvPr id="22" name="Group 21"/>
            <p:cNvGrpSpPr/>
            <p:nvPr/>
          </p:nvGrpSpPr>
          <p:grpSpPr>
            <a:xfrm rot="16200000">
              <a:off x="3704982" y="2252681"/>
              <a:ext cx="4131213" cy="3402884"/>
              <a:chOff x="-200227" y="1033334"/>
              <a:chExt cx="4716495" cy="3531801"/>
            </a:xfrm>
          </p:grpSpPr>
          <p:pic>
            <p:nvPicPr>
              <p:cNvPr id="25" name="Picture 24" descr="Untitled.png"/>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1267741" y="1033334"/>
                <a:ext cx="3248527" cy="3519237"/>
              </a:xfrm>
              <a:prstGeom prst="rect">
                <a:avLst/>
              </a:prstGeom>
            </p:spPr>
          </p:pic>
          <p:pic>
            <p:nvPicPr>
              <p:cNvPr id="26" name="Picture 25" descr="Untitled.png"/>
              <p:cNvPicPr>
                <a:picLocks noChangeAspect="1"/>
              </p:cNvPicPr>
              <p:nvPr/>
            </p:nvPicPr>
            <p:blipFill rotWithShape="1">
              <a:blip r:embed="rId38" cstate="screen">
                <a:extLst>
                  <a:ext uri="{28A0092B-C50C-407E-A947-70E740481C1C}">
                    <a14:useLocalDpi xmlns:a14="http://schemas.microsoft.com/office/drawing/2010/main"/>
                  </a:ext>
                </a:extLst>
              </a:blip>
              <a:srcRect l="7354"/>
              <a:stretch/>
            </p:blipFill>
            <p:spPr>
              <a:xfrm>
                <a:off x="-200227" y="1045898"/>
                <a:ext cx="3009640" cy="3519237"/>
              </a:xfrm>
              <a:prstGeom prst="rect">
                <a:avLst/>
              </a:prstGeom>
            </p:spPr>
          </p:pic>
        </p:grpSp>
      </p:grpSp>
    </p:spTree>
    <p:extLst>
      <p:ext uri="{BB962C8B-B14F-4D97-AF65-F5344CB8AC3E}">
        <p14:creationId xmlns:p14="http://schemas.microsoft.com/office/powerpoint/2010/main" val="887214071"/>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4" descr="Picture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7928" y="1255992"/>
            <a:ext cx="6217660" cy="543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13" descr="Untitle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524000"/>
            <a:ext cx="1406525" cy="1406525"/>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p:txBody>
          <a:bodyPr/>
          <a:lstStyle/>
          <a:p>
            <a:pPr eaLnBrk="1" hangingPunct="1"/>
            <a:r>
              <a:rPr lang="en-US">
                <a:latin typeface="Helvetica Neue Light" charset="0"/>
                <a:ea typeface="ＭＳ Ｐゴシック" charset="0"/>
                <a:cs typeface="ＭＳ Ｐゴシック" charset="0"/>
              </a:rPr>
              <a:t>Accelerating Accelerators</a:t>
            </a:r>
          </a:p>
        </p:txBody>
      </p:sp>
      <p:sp>
        <p:nvSpPr>
          <p:cNvPr id="27652" name="Content Placeholder 14"/>
          <p:cNvSpPr>
            <a:spLocks noGrp="1"/>
          </p:cNvSpPr>
          <p:nvPr>
            <p:ph sz="half" idx="1"/>
          </p:nvPr>
        </p:nvSpPr>
        <p:spPr>
          <a:xfrm>
            <a:off x="105650" y="1394407"/>
            <a:ext cx="5103813" cy="2730654"/>
          </a:xfrm>
        </p:spPr>
        <p:txBody>
          <a:bodyPr>
            <a:normAutofit lnSpcReduction="10000"/>
          </a:bodyPr>
          <a:lstStyle/>
          <a:p>
            <a:pPr eaLnBrk="1" hangingPunct="1"/>
            <a:r>
              <a:rPr lang="en-US" sz="2400" b="1" dirty="0">
                <a:latin typeface="Helvetica Neue Light" charset="0"/>
                <a:ea typeface="ＭＳ Ｐゴシック" charset="0"/>
                <a:cs typeface="ＭＳ Ｐゴシック" charset="0"/>
              </a:rPr>
              <a:t>DDN is the leading provider of enterprise-grade storage platforms for the next generation of particle physics research.</a:t>
            </a:r>
          </a:p>
          <a:p>
            <a:pPr eaLnBrk="1" hangingPunct="1"/>
            <a:endParaRPr lang="en-US" sz="1000" b="1" dirty="0">
              <a:latin typeface="Helvetica Neue Light" charset="0"/>
              <a:ea typeface="ＭＳ Ｐゴシック" charset="0"/>
              <a:cs typeface="ＭＳ Ｐゴシック" charset="0"/>
            </a:endParaRPr>
          </a:p>
          <a:p>
            <a:pPr eaLnBrk="1" hangingPunct="1"/>
            <a:r>
              <a:rPr lang="en-US" sz="2400" b="1" dirty="0">
                <a:latin typeface="Helvetica Neue Light" charset="0"/>
                <a:ea typeface="ＭＳ Ｐゴシック" charset="0"/>
                <a:cs typeface="ＭＳ Ｐゴシック" charset="0"/>
              </a:rPr>
              <a:t>DDN Supplied Over </a:t>
            </a:r>
            <a:r>
              <a:rPr lang="en-US" sz="2400" b="1" dirty="0" smtClean="0">
                <a:latin typeface="Helvetica Neue Light" charset="0"/>
                <a:ea typeface="ＭＳ Ｐゴシック" charset="0"/>
                <a:cs typeface="ＭＳ Ｐゴシック" charset="0"/>
              </a:rPr>
              <a:t>30PB </a:t>
            </a:r>
            <a:r>
              <a:rPr lang="en-US" sz="2400" b="1" dirty="0">
                <a:latin typeface="Helvetica Neue Light" charset="0"/>
                <a:ea typeface="ＭＳ Ｐゴシック" charset="0"/>
                <a:cs typeface="ＭＳ Ｐゴシック" charset="0"/>
              </a:rPr>
              <a:t>of Atlas Storage </a:t>
            </a:r>
            <a:r>
              <a:rPr lang="en-US" sz="2400" b="1" dirty="0" smtClean="0">
                <a:latin typeface="Helvetica Neue Light" charset="0"/>
                <a:ea typeface="ＭＳ Ｐゴシック" charset="0"/>
                <a:cs typeface="ＭＳ Ｐゴシック" charset="0"/>
              </a:rPr>
              <a:t>since 2009</a:t>
            </a:r>
            <a:endParaRPr lang="en-US" sz="2400" b="1" dirty="0">
              <a:latin typeface="Helvetica Neue Light" charset="0"/>
              <a:ea typeface="ＭＳ Ｐゴシック" charset="0"/>
              <a:cs typeface="ＭＳ Ｐゴシック" charset="0"/>
            </a:endParaRPr>
          </a:p>
        </p:txBody>
      </p:sp>
      <p:sp>
        <p:nvSpPr>
          <p:cNvPr id="29" name="Rounded Rectangle 28"/>
          <p:cNvSpPr>
            <a:spLocks noChangeArrowheads="1"/>
          </p:cNvSpPr>
          <p:nvPr/>
        </p:nvSpPr>
        <p:spPr bwMode="auto">
          <a:xfrm>
            <a:off x="124800" y="4192794"/>
            <a:ext cx="5798262" cy="2518218"/>
          </a:xfrm>
          <a:prstGeom prst="roundRect">
            <a:avLst>
              <a:gd name="adj" fmla="val 2805"/>
            </a:avLst>
          </a:prstGeom>
          <a:solidFill>
            <a:srgbClr val="FFFFFF"/>
          </a:solidFill>
          <a:ln>
            <a:headEnd/>
            <a:tailEnd/>
          </a:ln>
        </p:spPr>
        <p:style>
          <a:lnRef idx="0">
            <a:schemeClr val="accent6"/>
          </a:lnRef>
          <a:fillRef idx="3">
            <a:schemeClr val="accent6"/>
          </a:fillRef>
          <a:effectRef idx="3">
            <a:schemeClr val="accent6"/>
          </a:effectRef>
          <a:fontRef idx="minor">
            <a:schemeClr val="lt1"/>
          </a:fontRef>
        </p:style>
        <p:txBody>
          <a:bodyPr lIns="91429" tIns="45714" rIns="91429" bIns="45714" anchor="ctr"/>
          <a:lstStyle/>
          <a:p>
            <a:pPr algn="r">
              <a:defRPr/>
            </a:pPr>
            <a:endParaRPr lang="en-US" sz="1200" b="1" dirty="0">
              <a:solidFill>
                <a:srgbClr val="591519"/>
              </a:solidFill>
              <a:latin typeface="Helvetica Neue Light"/>
            </a:endParaRPr>
          </a:p>
        </p:txBody>
      </p:sp>
      <p:pic>
        <p:nvPicPr>
          <p:cNvPr id="27656" name="Picture 27" descr="KIT.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8936" y="4378513"/>
            <a:ext cx="1382713"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29" descr="Untitled.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881361" y="4378513"/>
            <a:ext cx="838200" cy="838200"/>
          </a:xfrm>
          <a:prstGeom prst="rect">
            <a:avLst/>
          </a:prstGeom>
          <a:noFill/>
          <a:ln>
            <a:noFill/>
          </a:ln>
          <a:effectLst>
            <a:outerShdw dist="38100" dir="2700000" rotWithShape="0">
              <a:srgbClr val="80808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31" descr="triumf.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2261" y="5213538"/>
            <a:ext cx="1560513"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1" descr="logo.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77999" y="5864413"/>
            <a:ext cx="1270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2" descr="DESY-Logo-blau.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977520" y="5283282"/>
            <a:ext cx="837869" cy="83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4" descr="biggridlogo.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895774" y="5123050"/>
            <a:ext cx="19192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5" descr="logoEmpresa.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965624" y="4378513"/>
            <a:ext cx="1751012"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7" descr="logoINFN"/>
          <p:cNvPicPr>
            <a:picLocks noChangeAspect="1" noChangeArrowheads="1"/>
          </p:cNvPicPr>
          <p:nvPr/>
        </p:nvPicPr>
        <p:blipFill>
          <a:blip r:embed="rId1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88061" y="5656450"/>
            <a:ext cx="95567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8" descr="SciNet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68861" y="6127938"/>
            <a:ext cx="1106488"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9" descr="71cc6ada1ee1f52fe8a3fc8772e90b0d"/>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07061" y="4589650"/>
            <a:ext cx="15287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ogo_Big.jpg"/>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49861" y="5526275"/>
            <a:ext cx="1343795" cy="492725"/>
          </a:xfrm>
          <a:prstGeom prst="rect">
            <a:avLst/>
          </a:prstGeom>
        </p:spPr>
      </p:pic>
      <p:pic>
        <p:nvPicPr>
          <p:cNvPr id="3" name="Picture 2" descr="slac-logo-237.gi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92461" y="6212075"/>
            <a:ext cx="1101341" cy="422878"/>
          </a:xfrm>
          <a:prstGeom prst="rect">
            <a:avLst/>
          </a:prstGeom>
        </p:spPr>
      </p:pic>
    </p:spTree>
    <p:extLst>
      <p:ext uri="{BB962C8B-B14F-4D97-AF65-F5344CB8AC3E}">
        <p14:creationId xmlns:p14="http://schemas.microsoft.com/office/powerpoint/2010/main" val="1368410682"/>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p:cNvSpPr>
            <a:spLocks noGrp="1"/>
          </p:cNvSpPr>
          <p:nvPr>
            <p:ph type="title"/>
          </p:nvPr>
        </p:nvSpPr>
        <p:spPr/>
        <p:txBody>
          <a:bodyPr/>
          <a:lstStyle/>
          <a:p>
            <a:pPr eaLnBrk="1" hangingPunct="1"/>
            <a:r>
              <a:rPr lang="en-US" smtClean="0">
                <a:latin typeface="Helvetica Neue Light" charset="0"/>
              </a:rPr>
              <a:t>Success Story: LLNL</a:t>
            </a:r>
          </a:p>
        </p:txBody>
      </p:sp>
      <p:pic>
        <p:nvPicPr>
          <p:cNvPr id="62466" name="Picture 3" descr="2958552519_2c8d3562f9_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175125"/>
            <a:ext cx="9161463"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4" descr="image.gif"/>
          <p:cNvPicPr>
            <a:picLocks noChangeAspect="1"/>
          </p:cNvPicPr>
          <p:nvPr/>
        </p:nvPicPr>
        <p:blipFill>
          <a:blip r:embed="rId4">
            <a:extLst>
              <a:ext uri="{28A0092B-C50C-407E-A947-70E740481C1C}">
                <a14:useLocalDpi xmlns:a14="http://schemas.microsoft.com/office/drawing/2010/main" val="0"/>
              </a:ext>
            </a:extLst>
          </a:blip>
          <a:srcRect l="17166" t="-7472"/>
          <a:stretch>
            <a:fillRect/>
          </a:stretch>
        </p:blipFill>
        <p:spPr bwMode="auto">
          <a:xfrm>
            <a:off x="196850" y="3167063"/>
            <a:ext cx="22050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descr="logo_lln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4050" y="1701800"/>
            <a:ext cx="1414463"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TextBox 6"/>
          <p:cNvSpPr txBox="1">
            <a:spLocks noChangeArrowheads="1"/>
          </p:cNvSpPr>
          <p:nvPr/>
        </p:nvSpPr>
        <p:spPr bwMode="auto">
          <a:xfrm>
            <a:off x="2528888" y="1528763"/>
            <a:ext cx="6384925"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b="1">
                <a:solidFill>
                  <a:srgbClr val="000000"/>
                </a:solidFill>
                <a:latin typeface="Helvetica Neue Light" charset="0"/>
              </a:rPr>
              <a:t>With a combined 1.6 Petaflop/s of peak performance and over 350GB/s of aggregate DDN storage bandwidth, LLNL is the world's largest data-intensive computing facility.</a:t>
            </a:r>
          </a:p>
          <a:p>
            <a:pPr eaLnBrk="1" hangingPunct="1">
              <a:spcBef>
                <a:spcPct val="50000"/>
              </a:spcBef>
            </a:pPr>
            <a:r>
              <a:rPr lang="en-US" sz="2000" b="1">
                <a:solidFill>
                  <a:srgbClr val="000000"/>
                </a:solidFill>
                <a:latin typeface="Helvetica Neue Light" charset="0"/>
              </a:rPr>
              <a:t>Since 2005, DDN has delivered world-class solutions and expertise to help LLNL scale computational capabilities by over 1000x.</a:t>
            </a:r>
          </a:p>
        </p:txBody>
      </p:sp>
    </p:spTree>
    <p:extLst>
      <p:ext uri="{BB962C8B-B14F-4D97-AF65-F5344CB8AC3E}">
        <p14:creationId xmlns:p14="http://schemas.microsoft.com/office/powerpoint/2010/main" val="929933365"/>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Untitled.png"/>
          <p:cNvPicPr>
            <a:picLocks noChangeAspect="1"/>
          </p:cNvPicPr>
          <p:nvPr/>
        </p:nvPicPr>
        <p:blipFill>
          <a:blip r:embed="rId3"/>
          <a:srcRect l="14545" t="17137" b="34848"/>
          <a:stretch>
            <a:fillRect/>
          </a:stretch>
        </p:blipFill>
        <p:spPr>
          <a:xfrm>
            <a:off x="0" y="1240580"/>
            <a:ext cx="3352800" cy="2365750"/>
          </a:xfrm>
          <a:prstGeom prst="rect">
            <a:avLst/>
          </a:prstGeom>
          <a:ln>
            <a:noFill/>
          </a:ln>
          <a:effectLst>
            <a:softEdge rad="112500"/>
          </a:effectLst>
        </p:spPr>
      </p:pic>
      <p:pic>
        <p:nvPicPr>
          <p:cNvPr id="76802" name="Picture 26" descr="ORNL logo-c.gif"/>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0" y="3048000"/>
            <a:ext cx="14478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Picture 12" descr="JGI_logo_RBG.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3241675"/>
            <a:ext cx="106680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itle 1"/>
          <p:cNvSpPr>
            <a:spLocks noGrp="1"/>
          </p:cNvSpPr>
          <p:nvPr>
            <p:ph type="title"/>
          </p:nvPr>
        </p:nvSpPr>
        <p:spPr>
          <a:xfrm>
            <a:off x="304800" y="228600"/>
            <a:ext cx="8686800" cy="914400"/>
          </a:xfrm>
        </p:spPr>
        <p:txBody>
          <a:bodyPr/>
          <a:lstStyle/>
          <a:p>
            <a:pPr eaLnBrk="1" hangingPunct="1"/>
            <a:r>
              <a:rPr lang="en-US" sz="2800" smtClean="0"/>
              <a:t>Oakridge National Labs – Jaguar Super Computer</a:t>
            </a:r>
          </a:p>
        </p:txBody>
      </p:sp>
      <p:sp>
        <p:nvSpPr>
          <p:cNvPr id="76807" name="Content Placeholder 2"/>
          <p:cNvSpPr>
            <a:spLocks noGrp="1"/>
          </p:cNvSpPr>
          <p:nvPr>
            <p:ph sz="half" idx="1"/>
          </p:nvPr>
        </p:nvSpPr>
        <p:spPr>
          <a:xfrm>
            <a:off x="3276600" y="1285875"/>
            <a:ext cx="5715000" cy="3897313"/>
          </a:xfrm>
        </p:spPr>
        <p:txBody>
          <a:bodyPr/>
          <a:lstStyle/>
          <a:p>
            <a:pPr eaLnBrk="1" hangingPunct="1"/>
            <a:r>
              <a:rPr lang="en-US" sz="2000" smtClean="0"/>
              <a:t>The HPC storage leader, DDN maintains advantage through hyper-scale expertise</a:t>
            </a:r>
          </a:p>
          <a:p>
            <a:pPr eaLnBrk="1" hangingPunct="1"/>
            <a:r>
              <a:rPr lang="en-US" sz="2000" smtClean="0"/>
              <a:t>At 240GB/s – DDN has delivered the world's most scalable bio-informatics storage solution to ORNL</a:t>
            </a:r>
          </a:p>
          <a:p>
            <a:pPr eaLnBrk="1" hangingPunct="1"/>
            <a:r>
              <a:rPr lang="en-US" sz="2000" smtClean="0"/>
              <a:t>ORNL has over 400GB/s of DDN performance &amp; capacity efficient solutions</a:t>
            </a:r>
          </a:p>
          <a:p>
            <a:pPr eaLnBrk="1" hangingPunct="1"/>
            <a:r>
              <a:rPr lang="en-US" sz="2000" b="1" smtClean="0"/>
              <a:t>Today's supercomputers are tomorrow's workgroup clusters</a:t>
            </a:r>
            <a:r>
              <a:rPr lang="en-US" sz="2000" smtClean="0"/>
              <a:t>, only DDN technology scales up and down to meet and grow with the complex requirements of life sciences</a:t>
            </a:r>
          </a:p>
        </p:txBody>
      </p:sp>
      <p:sp>
        <p:nvSpPr>
          <p:cNvPr id="76805" name="TextBox 19"/>
          <p:cNvSpPr txBox="1">
            <a:spLocks noChangeArrowheads="1"/>
          </p:cNvSpPr>
          <p:nvPr/>
        </p:nvSpPr>
        <p:spPr bwMode="auto">
          <a:xfrm>
            <a:off x="1612900" y="5230813"/>
            <a:ext cx="74469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sz="1400" b="1">
                <a:latin typeface="Helvetica" charset="0"/>
              </a:rPr>
              <a:t>Gating Mechanism of Membrane Proteins</a:t>
            </a:r>
          </a:p>
          <a:p>
            <a:pPr eaLnBrk="1" hangingPunct="1">
              <a:spcAft>
                <a:spcPts val="1200"/>
              </a:spcAft>
            </a:pPr>
            <a:r>
              <a:rPr lang="en-US" sz="1400">
                <a:latin typeface="Helvetica" charset="0"/>
              </a:rPr>
              <a:t>PI: Benoit Roux, Argonne National Laboratory/University of Chicago</a:t>
            </a:r>
          </a:p>
          <a:p>
            <a:pPr eaLnBrk="1" hangingPunct="1"/>
            <a:r>
              <a:rPr lang="en-US" sz="1400" b="1">
                <a:latin typeface="Helvetica" charset="0"/>
              </a:rPr>
              <a:t>Physical Basis of Recalcitrance to Hydrolysis of Lignocellulosic Biomass</a:t>
            </a:r>
          </a:p>
          <a:p>
            <a:pPr eaLnBrk="1" hangingPunct="1"/>
            <a:r>
              <a:rPr lang="en-US" sz="1400">
                <a:latin typeface="Helvetica" charset="0"/>
              </a:rPr>
              <a:t>Principal Investigator: Jeremy Smith, ORNL</a:t>
            </a:r>
          </a:p>
        </p:txBody>
      </p:sp>
      <p:pic>
        <p:nvPicPr>
          <p:cNvPr id="76806" name="Picture 2" descr="C:\Users\aib\Pictures\Image Library One\Computers\Storage\Spider\Spider.tif"/>
          <p:cNvPicPr>
            <a:picLocks noChangeAspect="1" noChangeArrowheads="1"/>
          </p:cNvPicPr>
          <p:nvPr/>
        </p:nvPicPr>
        <p:blipFill>
          <a:blip r:embed="rId6">
            <a:extLst>
              <a:ext uri="{28A0092B-C50C-407E-A947-70E740481C1C}">
                <a14:useLocalDpi xmlns:a14="http://schemas.microsoft.com/office/drawing/2010/main" val="0"/>
              </a:ext>
            </a:extLst>
          </a:blip>
          <a:srcRect l="-3036" b="4414"/>
          <a:stretch>
            <a:fillRect/>
          </a:stretch>
        </p:blipFill>
        <p:spPr bwMode="auto">
          <a:xfrm>
            <a:off x="76200" y="3811588"/>
            <a:ext cx="3027363"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212725" y="5292725"/>
            <a:ext cx="1320800" cy="1014413"/>
          </a:xfrm>
          <a:prstGeom prst="rect">
            <a:avLst/>
          </a:prstGeom>
          <a:ln>
            <a:noFill/>
          </a:ln>
          <a:effectLst/>
        </p:spPr>
        <p:style>
          <a:lnRef idx="1">
            <a:schemeClr val="accent4"/>
          </a:lnRef>
          <a:fillRef idx="2">
            <a:schemeClr val="accent4"/>
          </a:fillRef>
          <a:effectRef idx="1">
            <a:schemeClr val="accent4"/>
          </a:effectRef>
          <a:fontRef idx="minor">
            <a:schemeClr val="dk1"/>
          </a:fontRef>
        </p:style>
        <p:txBody>
          <a:bodyPr wrap="none">
            <a:spAutoFit/>
          </a:bodyPr>
          <a:lstStyle/>
          <a:p>
            <a:pPr algn="r">
              <a:defRPr/>
            </a:pPr>
            <a:r>
              <a:rPr lang="en-US" sz="2000">
                <a:solidFill>
                  <a:srgbClr val="000000"/>
                </a:solidFill>
                <a:cs typeface="Helvetica" charset="0"/>
              </a:rPr>
              <a:t>Enabling</a:t>
            </a:r>
          </a:p>
          <a:p>
            <a:pPr algn="r">
              <a:defRPr/>
            </a:pPr>
            <a:r>
              <a:rPr lang="en-US" sz="2000">
                <a:solidFill>
                  <a:srgbClr val="000000"/>
                </a:solidFill>
                <a:cs typeface="Helvetica" charset="0"/>
              </a:rPr>
              <a:t>Petascale</a:t>
            </a:r>
          </a:p>
          <a:p>
            <a:pPr algn="r">
              <a:defRPr/>
            </a:pPr>
            <a:r>
              <a:rPr lang="en-US" sz="2000">
                <a:solidFill>
                  <a:srgbClr val="000000"/>
                </a:solidFill>
                <a:cs typeface="Helvetica" charset="0"/>
              </a:rPr>
              <a:t>Research</a:t>
            </a:r>
          </a:p>
        </p:txBody>
      </p:sp>
      <p:cxnSp>
        <p:nvCxnSpPr>
          <p:cNvPr id="16" name="Straight Connector 15"/>
          <p:cNvCxnSpPr/>
          <p:nvPr/>
        </p:nvCxnSpPr>
        <p:spPr>
          <a:xfrm>
            <a:off x="0" y="5120928"/>
            <a:ext cx="9144000" cy="1588"/>
          </a:xfrm>
          <a:prstGeom prst="line">
            <a:avLst/>
          </a:prstGeom>
          <a:ln>
            <a:gradFill flip="none" rotWithShape="1">
              <a:gsLst>
                <a:gs pos="13000">
                  <a:schemeClr val="accent1"/>
                </a:gs>
                <a:gs pos="100000">
                  <a:srgbClr val="FFFFFF">
                    <a:alpha val="0"/>
                  </a:srgbClr>
                </a:gs>
                <a:gs pos="0">
                  <a:schemeClr val="bg1">
                    <a:alpha val="0"/>
                  </a:schemeClr>
                </a:gs>
                <a:gs pos="85000">
                  <a:schemeClr val="accent1"/>
                </a:gs>
              </a:gsLst>
              <a:lin ang="0" scaled="1"/>
              <a:tileRect/>
            </a:gradFill>
          </a:ln>
          <a:effectLst/>
        </p:spPr>
        <p:style>
          <a:lnRef idx="2">
            <a:schemeClr val="accent1"/>
          </a:lnRef>
          <a:fillRef idx="0">
            <a:schemeClr val="accent1"/>
          </a:fillRef>
          <a:effectRef idx="1">
            <a:schemeClr val="accent1"/>
          </a:effectRef>
          <a:fontRef idx="minor">
            <a:schemeClr val="tx1"/>
          </a:fontRef>
        </p:style>
      </p:cxnSp>
      <p:sp>
        <p:nvSpPr>
          <p:cNvPr id="12" name="Action Button: End 11">
            <a:hlinkClick r:id="rId7" action="ppaction://hlinksldjump" highlightClick="1"/>
          </p:cNvPr>
          <p:cNvSpPr/>
          <p:nvPr/>
        </p:nvSpPr>
        <p:spPr bwMode="auto">
          <a:xfrm>
            <a:off x="8229600" y="6172200"/>
            <a:ext cx="533400" cy="381000"/>
          </a:xfrm>
          <a:prstGeom prst="actionButtonEnd">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16200000" scaled="1"/>
            <a:tileRect/>
          </a:gradFill>
          <a:ln w="9525" cap="flat" cmpd="sng" algn="ctr">
            <a:solidFill>
              <a:schemeClr val="tx1"/>
            </a:solidFill>
            <a:prstDash val="solid"/>
            <a:round/>
            <a:headEnd type="none" w="med" len="med"/>
            <a:tailEnd type="none" w="med" len="med"/>
          </a:ln>
          <a:effectLst/>
        </p:spPr>
        <p:txBody>
          <a:bodyPr/>
          <a:lstStyle/>
          <a:p>
            <a:pPr defTabSz="914400" eaLnBrk="0" hangingPunct="0">
              <a:defRPr/>
            </a:pPr>
            <a:endParaRPr lang="en-US">
              <a:latin typeface="Arial" charset="0"/>
              <a:ea typeface="+mn-ea"/>
            </a:endParaRPr>
          </a:p>
        </p:txBody>
      </p:sp>
    </p:spTree>
    <p:extLst>
      <p:ext uri="{BB962C8B-B14F-4D97-AF65-F5344CB8AC3E}">
        <p14:creationId xmlns:p14="http://schemas.microsoft.com/office/powerpoint/2010/main" val="365643573"/>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175125"/>
            <a:ext cx="9144000" cy="2682875"/>
          </a:xfrm>
          <a:prstGeom prst="rect">
            <a:avLst/>
          </a:prstGeom>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800"/>
          </a:p>
        </p:txBody>
      </p:sp>
      <p:pic>
        <p:nvPicPr>
          <p:cNvPr id="63490" name="Picture 12" descr="XT4_cut2_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48275"/>
            <a:ext cx="250507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25" descr="XT5-6x25.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343400"/>
            <a:ext cx="27098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itle 1"/>
          <p:cNvSpPr>
            <a:spLocks noGrp="1"/>
          </p:cNvSpPr>
          <p:nvPr>
            <p:ph type="title"/>
          </p:nvPr>
        </p:nvSpPr>
        <p:spPr/>
        <p:txBody>
          <a:bodyPr/>
          <a:lstStyle/>
          <a:p>
            <a:pPr eaLnBrk="1" hangingPunct="1"/>
            <a:r>
              <a:rPr lang="en-US" smtClean="0">
                <a:latin typeface="Helvetica Neue Light" charset="0"/>
              </a:rPr>
              <a:t>Success Story: ORNL</a:t>
            </a:r>
          </a:p>
        </p:txBody>
      </p:sp>
      <p:pic>
        <p:nvPicPr>
          <p:cNvPr id="4" name="Picture 2" descr="C:\Users\aib\Pictures\Image Library One\Computers\Storage\Spider\Spider.tif"/>
          <p:cNvPicPr>
            <a:picLocks noChangeAspect="1" noChangeArrowheads="1"/>
          </p:cNvPicPr>
          <p:nvPr/>
        </p:nvPicPr>
        <p:blipFill>
          <a:blip r:embed="rId5"/>
          <a:srcRect r="12150" b="26389"/>
          <a:stretch>
            <a:fillRect/>
          </a:stretch>
        </p:blipFill>
        <p:spPr bwMode="auto">
          <a:xfrm>
            <a:off x="2260667" y="4175125"/>
            <a:ext cx="6883333" cy="2682875"/>
          </a:xfrm>
          <a:prstGeom prst="rect">
            <a:avLst/>
          </a:prstGeom>
          <a:noFill/>
          <a:ln w="9525">
            <a:noFill/>
            <a:miter lim="800000"/>
            <a:headEnd/>
            <a:tailEnd/>
          </a:ln>
          <a:effectLst>
            <a:glow rad="203200">
              <a:schemeClr val="bg1">
                <a:alpha val="44000"/>
              </a:schemeClr>
            </a:glow>
          </a:effectLst>
        </p:spPr>
      </p:pic>
      <p:pic>
        <p:nvPicPr>
          <p:cNvPr id="63494" name="Picture 9" descr="ORNL logo-c.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750" y="2249488"/>
            <a:ext cx="2092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Box 10"/>
          <p:cNvSpPr txBox="1">
            <a:spLocks noChangeArrowheads="1"/>
          </p:cNvSpPr>
          <p:nvPr/>
        </p:nvSpPr>
        <p:spPr bwMode="auto">
          <a:xfrm>
            <a:off x="2817813" y="1595438"/>
            <a:ext cx="6096000"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50000"/>
              </a:spcBef>
            </a:pPr>
            <a:r>
              <a:rPr lang="en-US" sz="2000" b="1">
                <a:solidFill>
                  <a:srgbClr val="000000"/>
                </a:solidFill>
                <a:latin typeface="Helvetica Neue Light" charset="0"/>
              </a:rPr>
              <a:t>When ORNL needed to build the world's fastest POSIX file system to support the world's fastest supercomputer, DDN delivered.</a:t>
            </a:r>
          </a:p>
          <a:p>
            <a:pPr eaLnBrk="1" hangingPunct="1">
              <a:spcBef>
                <a:spcPct val="50000"/>
              </a:spcBef>
            </a:pPr>
            <a:r>
              <a:rPr lang="en-US" sz="2000" b="1">
                <a:solidFill>
                  <a:srgbClr val="000000"/>
                </a:solidFill>
                <a:latin typeface="Helvetica Neue Light" charset="0"/>
              </a:rPr>
              <a:t>S2A9900 delivered the highest performance in ORNL testing while also enabling striped file I/O (with DDN QOS) and leading density.</a:t>
            </a:r>
          </a:p>
        </p:txBody>
      </p:sp>
    </p:spTree>
    <p:extLst>
      <p:ext uri="{BB962C8B-B14F-4D97-AF65-F5344CB8AC3E}">
        <p14:creationId xmlns:p14="http://schemas.microsoft.com/office/powerpoint/2010/main" val="781937560"/>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2011 DDN PP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2011 DDN PPT Template.thmx</Template>
  <TotalTime>3792</TotalTime>
  <Words>1951</Words>
  <Application>Microsoft Office PowerPoint</Application>
  <PresentationFormat>画面に合わせる (4:3)</PresentationFormat>
  <Paragraphs>398</Paragraphs>
  <Slides>29</Slides>
  <Notes>19</Notes>
  <HiddenSlides>0</HiddenSlides>
  <MMClips>0</MMClips>
  <ScaleCrop>false</ScaleCrop>
  <HeadingPairs>
    <vt:vector size="4" baseType="variant">
      <vt:variant>
        <vt:lpstr>テーマ</vt:lpstr>
      </vt:variant>
      <vt:variant>
        <vt:i4>1</vt:i4>
      </vt:variant>
      <vt:variant>
        <vt:lpstr>スライド タイトル</vt:lpstr>
      </vt:variant>
      <vt:variant>
        <vt:i4>29</vt:i4>
      </vt:variant>
    </vt:vector>
  </HeadingPairs>
  <TitlesOfParts>
    <vt:vector size="30" baseType="lpstr">
      <vt:lpstr>2011 DDN PPT Template</vt:lpstr>
      <vt:lpstr>Lustre use cases and Virtualization of Lustre</vt:lpstr>
      <vt:lpstr>DDN | The Leader In Massively Scalable Storage Solutions &amp; Services</vt:lpstr>
      <vt:lpstr>DDN HPC Storage Market Leadership</vt:lpstr>
      <vt:lpstr>Worldwide Performance Leader</vt:lpstr>
      <vt:lpstr>HPC | The Worldwide Storage Leader</vt:lpstr>
      <vt:lpstr>Accelerating Accelerators</vt:lpstr>
      <vt:lpstr>Success Story: LLNL</vt:lpstr>
      <vt:lpstr>Oakridge National Labs – Jaguar Super Computer</vt:lpstr>
      <vt:lpstr>Success Story: ORNL</vt:lpstr>
      <vt:lpstr>Success Story: ORNL</vt:lpstr>
      <vt:lpstr>Spider File System: Facts</vt:lpstr>
      <vt:lpstr>Architecture and Implementation of Lustre at the National Climate Computing Research Center</vt:lpstr>
      <vt:lpstr>TSUBAME2.0 storage </vt:lpstr>
      <vt:lpstr>Use Case: TOTAL </vt:lpstr>
      <vt:lpstr>Markets ExaScaler plays in</vt:lpstr>
      <vt:lpstr>Storage Fusion Architecture™ SFA1XK-X™ </vt:lpstr>
      <vt:lpstr>Supercharged Building Block</vt:lpstr>
      <vt:lpstr>ExaScaler-At a Glance</vt:lpstr>
      <vt:lpstr>DDN | Scale With Flexibility</vt:lpstr>
      <vt:lpstr>Scalable Building Block Architecture</vt:lpstr>
      <vt:lpstr>The SFA12K Family SFA12K-20 (Block Appliance)</vt:lpstr>
      <vt:lpstr>SFA10000 Embedded ExaScaler</vt:lpstr>
      <vt:lpstr>HPC Storage on the SFA10000E Appliance</vt:lpstr>
      <vt:lpstr>SFA10K-E | Infrastructure Efficiency</vt:lpstr>
      <vt:lpstr>SFA12K™ | Models</vt:lpstr>
      <vt:lpstr>DDN | First in In-Storage Computing</vt:lpstr>
      <vt:lpstr>Storage + Processing | Converged</vt:lpstr>
      <vt:lpstr>SFA12K™-20E | Parallel File Storage Appliances</vt:lpstr>
      <vt:lpstr>Thank You</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Massively Scalable Storage, Made Simple.</dc:title>
  <dc:creator>Uday Mohan</dc:creator>
  <cp:lastModifiedBy>Philip Zhu</cp:lastModifiedBy>
  <cp:revision>186</cp:revision>
  <dcterms:created xsi:type="dcterms:W3CDTF">2011-04-20T16:32:31Z</dcterms:created>
  <dcterms:modified xsi:type="dcterms:W3CDTF">2011-11-15T03:56:29Z</dcterms:modified>
</cp:coreProperties>
</file>