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6" r:id="rId2"/>
    <p:sldId id="265" r:id="rId3"/>
    <p:sldId id="282" r:id="rId4"/>
    <p:sldId id="283" r:id="rId5"/>
    <p:sldId id="264" r:id="rId6"/>
    <p:sldId id="262" r:id="rId7"/>
    <p:sldId id="269" r:id="rId8"/>
    <p:sldId id="270" r:id="rId9"/>
    <p:sldId id="271" r:id="rId10"/>
    <p:sldId id="272" r:id="rId11"/>
    <p:sldId id="287" r:id="rId12"/>
    <p:sldId id="273" r:id="rId13"/>
    <p:sldId id="274" r:id="rId14"/>
    <p:sldId id="277" r:id="rId15"/>
    <p:sldId id="278" r:id="rId16"/>
    <p:sldId id="279" r:id="rId17"/>
    <p:sldId id="280" r:id="rId18"/>
    <p:sldId id="284" r:id="rId19"/>
    <p:sldId id="285" r:id="rId20"/>
    <p:sldId id="286" r:id="rId21"/>
    <p:sldId id="258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5451" autoAdjust="0"/>
  </p:normalViewPr>
  <p:slideViewPr>
    <p:cSldViewPr>
      <p:cViewPr>
        <p:scale>
          <a:sx n="68" d="100"/>
          <a:sy n="68" d="100"/>
        </p:scale>
        <p:origin x="-143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78497-196B-415E-957E-0F415BE43247}" type="datetimeFigureOut">
              <a:rPr lang="zh-CN" altLang="en-US" smtClean="0"/>
              <a:t>2011/11/26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853C6-0FAD-4C80-9812-1751C55792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15521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497A3-A6E9-460C-B8AE-AE67AD1E0A38}" type="datetimeFigureOut">
              <a:rPr lang="zh-CN" altLang="en-US" smtClean="0"/>
              <a:t>2011/11/26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C96D9-4D4F-4265-8F02-21631B0197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2926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C96D9-4D4F-4265-8F02-21631B01973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C96D9-4D4F-4265-8F02-21631B019730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C96D9-4D4F-4265-8F02-21631B019730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C96D9-4D4F-4265-8F02-21631B019730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C96D9-4D4F-4265-8F02-21631B01973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1668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C96D9-4D4F-4265-8F02-21631B01973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C96D9-4D4F-4265-8F02-21631B01973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C96D9-4D4F-4265-8F02-21631B01973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C96D9-4D4F-4265-8F02-21631B01973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C96D9-4D4F-4265-8F02-21631B01973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C96D9-4D4F-4265-8F02-21631B019730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C96D9-4D4F-4265-8F02-21631B019730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C96D9-4D4F-4265-8F02-21631B019730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占位符 11"/>
          <p:cNvSpPr>
            <a:spLocks noGrp="1"/>
          </p:cNvSpPr>
          <p:nvPr>
            <p:ph type="body" sz="quarter" idx="11" hasCustomPrompt="1"/>
          </p:nvPr>
        </p:nvSpPr>
        <p:spPr>
          <a:xfrm>
            <a:off x="684212" y="1844675"/>
            <a:ext cx="7344171" cy="8309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None/>
              <a:defRPr lang="zh-CN" altLang="en-US" sz="4800" b="1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pPr lvl="0"/>
            <a:r>
              <a:rPr lang="zh-CN" altLang="en-US" dirty="0" smtClean="0"/>
              <a:t>单击此处编辑主标题</a:t>
            </a:r>
            <a:endParaRPr lang="zh-CN" altLang="en-US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2" hasCustomPrompt="1"/>
          </p:nvPr>
        </p:nvSpPr>
        <p:spPr>
          <a:xfrm>
            <a:off x="6841832" y="3774790"/>
            <a:ext cx="2016448" cy="12972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dirty="0" smtClean="0"/>
              <a:t>撰写部门及人员</a:t>
            </a:r>
            <a:endParaRPr lang="en-US" altLang="zh-CN" dirty="0" smtClean="0"/>
          </a:p>
          <a:p>
            <a:pPr lvl="0"/>
            <a:endParaRPr lang="en-US" altLang="zh-CN" dirty="0" smtClean="0"/>
          </a:p>
          <a:p>
            <a:pPr lvl="0"/>
            <a:r>
              <a:rPr lang="en-US" altLang="zh-CN" dirty="0" smtClean="0"/>
              <a:t>2011/4/1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11123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7"/>
          <p:cNvSpPr>
            <a:spLocks noGrp="1"/>
          </p:cNvSpPr>
          <p:nvPr>
            <p:ph type="body" sz="quarter" idx="11" hasCustomPrompt="1"/>
          </p:nvPr>
        </p:nvSpPr>
        <p:spPr>
          <a:xfrm>
            <a:off x="469081" y="1268983"/>
            <a:ext cx="8207375" cy="525636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n"/>
              <a:tabLst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dirty="0" smtClean="0"/>
              <a:t> 单击此处编辑目录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428596" y="357166"/>
            <a:ext cx="385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目录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96557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11"/>
          <p:cNvSpPr>
            <a:spLocks noGrp="1"/>
          </p:cNvSpPr>
          <p:nvPr>
            <p:ph type="body" sz="quarter" idx="11" hasCustomPrompt="1"/>
          </p:nvPr>
        </p:nvSpPr>
        <p:spPr>
          <a:xfrm>
            <a:off x="971600" y="2636912"/>
            <a:ext cx="7272807" cy="83099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None/>
              <a:defRPr lang="zh-CN" altLang="en-US" sz="4800" b="1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pPr lvl="0"/>
            <a:r>
              <a:rPr lang="zh-CN" altLang="en-US" dirty="0" smtClean="0"/>
              <a:t>单击此处编辑节标题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6088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列表内容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sz="quarter" idx="12" hasCustomPrompt="1"/>
          </p:nvPr>
        </p:nvSpPr>
        <p:spPr>
          <a:xfrm>
            <a:off x="467544" y="1196752"/>
            <a:ext cx="8208912" cy="5256584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>
              <a:defRPr sz="1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>
              <a:defRPr sz="1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单击此处编辑正文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428596" y="357188"/>
            <a:ext cx="5072098" cy="571482"/>
          </a:xfrm>
          <a:prstGeom prst="rect">
            <a:avLst/>
          </a:prstGeom>
        </p:spPr>
        <p:txBody>
          <a:bodyPr/>
          <a:lstStyle>
            <a:lvl1pPr>
              <a:buNone/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dirty="0" smtClean="0"/>
              <a:t>单击此处编辑小标题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78963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3453971" y="2704062"/>
            <a:ext cx="2262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谢谢！</a:t>
            </a:r>
            <a:endParaRPr lang="zh-CN" altLang="en-US" sz="54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2817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072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2" r:id="rId3"/>
    <p:sldLayoutId id="2147483651" r:id="rId4"/>
    <p:sldLayoutId id="2147483654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qindm@sugon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>
          <a:xfrm>
            <a:off x="684212" y="1844675"/>
            <a:ext cx="8280276" cy="1512317"/>
          </a:xfrm>
        </p:spPr>
        <p:txBody>
          <a:bodyPr/>
          <a:lstStyle/>
          <a:p>
            <a:r>
              <a:rPr lang="en-US" altLang="zh-CN" sz="4400" dirty="0" err="1" smtClean="0"/>
              <a:t>Lustre</a:t>
            </a:r>
            <a:r>
              <a:rPr lang="zh-CN" altLang="en-US" sz="4400" dirty="0" smtClean="0"/>
              <a:t>在超算中心的部署</a:t>
            </a:r>
            <a:r>
              <a:rPr lang="zh-CN" altLang="en-US" sz="4400" dirty="0" smtClean="0"/>
              <a:t>、</a:t>
            </a:r>
            <a:r>
              <a:rPr lang="zh-CN" altLang="en-US" sz="4400" dirty="0" smtClean="0"/>
              <a:t>监控</a:t>
            </a:r>
            <a:r>
              <a:rPr lang="zh-CN" altLang="en-US" sz="4400" dirty="0"/>
              <a:t>、</a:t>
            </a:r>
            <a:r>
              <a:rPr lang="zh-CN" altLang="en-US" sz="4400" dirty="0" smtClean="0"/>
              <a:t>故障恢复与优化</a:t>
            </a:r>
            <a:endParaRPr lang="zh-CN" altLang="en-US" sz="44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5796136" y="4075932"/>
            <a:ext cx="3062144" cy="1297284"/>
          </a:xfrm>
        </p:spPr>
        <p:txBody>
          <a:bodyPr/>
          <a:lstStyle/>
          <a:p>
            <a:r>
              <a:rPr lang="zh-CN" altLang="en-US" dirty="0" smtClean="0"/>
              <a:t>秦东明</a:t>
            </a:r>
            <a:endParaRPr lang="en-US" altLang="zh-CN" dirty="0" smtClean="0"/>
          </a:p>
          <a:p>
            <a:r>
              <a:rPr lang="en-US" altLang="zh-CN" dirty="0" smtClean="0">
                <a:hlinkClick r:id="rId2"/>
              </a:rPr>
              <a:t>qindm@sugon.com</a:t>
            </a: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zh-CN" dirty="0" smtClean="0"/>
              <a:t>The </a:t>
            </a:r>
            <a:r>
              <a:rPr lang="en-US" altLang="zh-CN" dirty="0" err="1" smtClean="0"/>
              <a:t>Lustre</a:t>
            </a:r>
            <a:r>
              <a:rPr lang="en-US" altLang="zh-CN" dirty="0" smtClean="0"/>
              <a:t> Monitoring Tool </a:t>
            </a:r>
            <a:r>
              <a:rPr lang="zh-CN" altLang="en-US" dirty="0" smtClean="0"/>
              <a:t>（</a:t>
            </a:r>
            <a:r>
              <a:rPr lang="en-US" altLang="zh-CN" dirty="0" smtClean="0"/>
              <a:t>LMT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err="1" smtClean="0"/>
              <a:t>Sugon’s</a:t>
            </a:r>
            <a:r>
              <a:rPr lang="en-US" altLang="zh-CN" dirty="0" smtClean="0"/>
              <a:t> parastor100</a:t>
            </a:r>
            <a:r>
              <a:rPr lang="zh-CN" altLang="en-US" dirty="0" smtClean="0"/>
              <a:t>监控系统</a:t>
            </a:r>
            <a:endParaRPr lang="zh-CN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The </a:t>
            </a:r>
            <a:r>
              <a:rPr lang="en-US" altLang="zh-CN" dirty="0" err="1" smtClean="0"/>
              <a:t>Lustre</a:t>
            </a:r>
            <a:r>
              <a:rPr lang="en-US" altLang="zh-CN" dirty="0" smtClean="0"/>
              <a:t> Alarm Toolkit </a:t>
            </a:r>
            <a:r>
              <a:rPr lang="zh-CN" altLang="en-US" dirty="0" smtClean="0"/>
              <a:t>（</a:t>
            </a:r>
            <a:r>
              <a:rPr lang="en-US" altLang="zh-CN" dirty="0" err="1" smtClean="0"/>
              <a:t>LAToolkit</a:t>
            </a:r>
            <a:r>
              <a:rPr lang="zh-CN" altLang="en-US" dirty="0" smtClean="0"/>
              <a:t>）</a:t>
            </a:r>
            <a:endParaRPr lang="en-US" altLang="zh-CN" dirty="0" smtClean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err="1" smtClean="0"/>
              <a:t>Lustre</a:t>
            </a:r>
            <a:r>
              <a:rPr lang="zh-CN" altLang="en-US" dirty="0" smtClean="0"/>
              <a:t>监控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2648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LMT</a:t>
            </a:r>
            <a:r>
              <a:rPr lang="zh-CN" altLang="en-US" dirty="0" smtClean="0"/>
              <a:t>监控架构</a:t>
            </a:r>
            <a:endParaRPr lang="zh-CN" altLang="en-US" dirty="0"/>
          </a:p>
        </p:txBody>
      </p:sp>
      <p:pic>
        <p:nvPicPr>
          <p:cNvPr id="5" name="图片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12460"/>
            <a:ext cx="7344816" cy="4176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592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LMT</a:t>
            </a:r>
            <a:r>
              <a:rPr lang="zh-CN" altLang="en-US" dirty="0" smtClean="0"/>
              <a:t>监控界面</a:t>
            </a:r>
            <a:endParaRPr lang="zh-CN" altLang="en-US" dirty="0"/>
          </a:p>
        </p:txBody>
      </p:sp>
      <p:pic>
        <p:nvPicPr>
          <p:cNvPr id="4" name="图片 3" descr="lwatch22"/>
          <p:cNvPicPr/>
          <p:nvPr/>
        </p:nvPicPr>
        <p:blipFill rotWithShape="1">
          <a:blip r:embed="rId3" cstate="print"/>
          <a:srcRect r="8134" b="38774"/>
          <a:stretch/>
        </p:blipFill>
        <p:spPr bwMode="auto">
          <a:xfrm>
            <a:off x="0" y="1124744"/>
            <a:ext cx="914400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764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>
          <a:xfrm>
            <a:off x="428596" y="357188"/>
            <a:ext cx="6447660" cy="571482"/>
          </a:xfrm>
        </p:spPr>
        <p:txBody>
          <a:bodyPr/>
          <a:lstStyle/>
          <a:p>
            <a:r>
              <a:rPr lang="en-US" altLang="zh-CN" dirty="0" err="1" smtClean="0"/>
              <a:t>Sugon’s</a:t>
            </a:r>
            <a:r>
              <a:rPr lang="en-US" altLang="zh-CN" dirty="0" smtClean="0"/>
              <a:t> Parastor100</a:t>
            </a:r>
            <a:r>
              <a:rPr lang="zh-CN" altLang="en-US" dirty="0" smtClean="0"/>
              <a:t>监控界面</a:t>
            </a:r>
            <a:endParaRPr lang="zh-CN" alt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1" y="1049136"/>
            <a:ext cx="8798086" cy="4924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图片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601" y="965263"/>
            <a:ext cx="9115400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934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2"/>
          </p:nvPr>
        </p:nvSpPr>
        <p:spPr>
          <a:xfrm>
            <a:off x="467544" y="1196752"/>
            <a:ext cx="3998328" cy="5256584"/>
          </a:xfrm>
        </p:spPr>
        <p:txBody>
          <a:bodyPr/>
          <a:lstStyle/>
          <a:p>
            <a:r>
              <a:rPr lang="zh-CN" altLang="en-US" dirty="0" smtClean="0"/>
              <a:t>曙光</a:t>
            </a:r>
            <a:r>
              <a:rPr lang="zh-CN" altLang="en-US" dirty="0"/>
              <a:t>为超</a:t>
            </a:r>
            <a:r>
              <a:rPr lang="zh-CN" altLang="en-US" dirty="0" smtClean="0"/>
              <a:t>算</a:t>
            </a:r>
            <a:r>
              <a:rPr lang="zh-CN" altLang="en-US" dirty="0"/>
              <a:t>定制</a:t>
            </a:r>
            <a:r>
              <a:rPr lang="zh-CN" altLang="en-US" dirty="0" smtClean="0"/>
              <a:t>研发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针对</a:t>
            </a:r>
            <a:r>
              <a:rPr lang="zh-CN" altLang="en-US" dirty="0"/>
              <a:t>客户端在某些情况下死机后，一段时间不恢复会导致</a:t>
            </a:r>
            <a:r>
              <a:rPr lang="en-US" altLang="zh-CN" dirty="0" err="1"/>
              <a:t>lustre</a:t>
            </a:r>
            <a:r>
              <a:rPr lang="en-US" altLang="zh-CN" dirty="0"/>
              <a:t> server</a:t>
            </a:r>
            <a:r>
              <a:rPr lang="zh-CN" altLang="en-US" dirty="0"/>
              <a:t>崩溃</a:t>
            </a:r>
            <a:r>
              <a:rPr lang="zh-CN" altLang="en-US" dirty="0" smtClean="0"/>
              <a:t>设计（</a:t>
            </a:r>
            <a:r>
              <a:rPr lang="en-US" altLang="zh-CN" dirty="0" smtClean="0"/>
              <a:t>load</a:t>
            </a:r>
            <a:r>
              <a:rPr lang="zh-CN" altLang="en-US" dirty="0" smtClean="0"/>
              <a:t>增大，死机，或拒绝连接）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实时监测所有故障客户端</a:t>
            </a:r>
            <a:r>
              <a:rPr lang="zh-CN" altLang="en-US" dirty="0"/>
              <a:t>，并自动对其执行重启操作；同时分多级以短信、邮件和</a:t>
            </a:r>
            <a:r>
              <a:rPr lang="en-US" altLang="zh-CN" dirty="0"/>
              <a:t>web</a:t>
            </a:r>
            <a:r>
              <a:rPr lang="zh-CN" altLang="en-US" dirty="0"/>
              <a:t>报警的方式通知到各级管理员</a:t>
            </a:r>
            <a:r>
              <a:rPr lang="zh-CN" altLang="en-US" dirty="0" smtClean="0"/>
              <a:t>；</a:t>
            </a:r>
            <a:endParaRPr lang="en-US" altLang="zh-CN" dirty="0" smtClean="0"/>
          </a:p>
        </p:txBody>
      </p:sp>
      <p:sp>
        <p:nvSpPr>
          <p:cNvPr id="5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err="1" smtClean="0"/>
              <a:t>LAToolkit</a:t>
            </a:r>
            <a:r>
              <a:rPr lang="zh-CN" altLang="en-US" dirty="0" smtClean="0"/>
              <a:t>监控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872" y="1124744"/>
            <a:ext cx="4581026" cy="3461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492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err="1" smtClean="0"/>
              <a:t>Lustre</a:t>
            </a:r>
            <a:r>
              <a:rPr lang="zh-CN" altLang="en-US" dirty="0" smtClean="0"/>
              <a:t>故障处理与恢复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0592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zh-CN" dirty="0" smtClean="0"/>
              <a:t>Quota</a:t>
            </a:r>
            <a:r>
              <a:rPr lang="zh-CN" altLang="en-US" dirty="0" smtClean="0"/>
              <a:t>导致的拒绝</a:t>
            </a:r>
            <a:r>
              <a:rPr lang="zh-CN" altLang="en-US" dirty="0" smtClean="0"/>
              <a:t>服务，限额与实际空间不一致问题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升级</a:t>
            </a:r>
            <a:r>
              <a:rPr lang="en-US" altLang="zh-CN" dirty="0" smtClean="0"/>
              <a:t>e2fsprogs</a:t>
            </a:r>
            <a:r>
              <a:rPr lang="zh-CN" altLang="en-US" dirty="0" smtClean="0"/>
              <a:t>导致</a:t>
            </a:r>
            <a:r>
              <a:rPr lang="en-US" altLang="zh-CN" dirty="0" smtClean="0"/>
              <a:t>MDT</a:t>
            </a:r>
            <a:r>
              <a:rPr lang="zh-CN" altLang="en-US" dirty="0" smtClean="0"/>
              <a:t>部分数据丢失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MMP</a:t>
            </a:r>
            <a:r>
              <a:rPr lang="zh-CN" altLang="en-US" dirty="0" smtClean="0"/>
              <a:t>被误置位导致无法挂载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文件系统只读（</a:t>
            </a:r>
            <a:r>
              <a:rPr lang="en-US" altLang="zh-CN" dirty="0" smtClean="0"/>
              <a:t>MDT</a:t>
            </a:r>
            <a:r>
              <a:rPr lang="zh-CN" altLang="en-US" dirty="0" smtClean="0"/>
              <a:t>只读；</a:t>
            </a:r>
            <a:r>
              <a:rPr lang="en-US" altLang="zh-CN" dirty="0" smtClean="0"/>
              <a:t>OST</a:t>
            </a:r>
            <a:r>
              <a:rPr lang="zh-CN" altLang="en-US" dirty="0" smtClean="0"/>
              <a:t>只读，如由</a:t>
            </a:r>
            <a:r>
              <a:rPr lang="en-US" altLang="zh-CN" dirty="0" smtClean="0"/>
              <a:t>Bug23959</a:t>
            </a:r>
            <a:r>
              <a:rPr lang="zh-CN" altLang="en-US" dirty="0" smtClean="0"/>
              <a:t>引起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OST</a:t>
            </a:r>
            <a:r>
              <a:rPr lang="zh-CN" altLang="en-US" dirty="0" smtClean="0"/>
              <a:t>紊乱、故障，</a:t>
            </a:r>
            <a:r>
              <a:rPr lang="en-US" altLang="zh-CN" dirty="0" smtClean="0"/>
              <a:t>OSS</a:t>
            </a:r>
            <a:r>
              <a:rPr lang="zh-CN" altLang="en-US" dirty="0" smtClean="0"/>
              <a:t>无法</a:t>
            </a:r>
            <a:r>
              <a:rPr lang="zh-CN" altLang="en-US" dirty="0" smtClean="0"/>
              <a:t>挂载，数据丢失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err="1"/>
              <a:t>ptlrpc_expire</a:t>
            </a:r>
            <a:r>
              <a:rPr lang="zh-CN" altLang="en-US" dirty="0" smtClean="0"/>
              <a:t>导致</a:t>
            </a:r>
            <a:r>
              <a:rPr lang="zh-CN" altLang="en-US" dirty="0" smtClean="0"/>
              <a:t>的拒绝</a:t>
            </a:r>
            <a:r>
              <a:rPr lang="zh-CN" altLang="en-US" dirty="0" smtClean="0"/>
              <a:t>服务</a:t>
            </a:r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err="1" smtClean="0"/>
              <a:t>Lustre</a:t>
            </a:r>
            <a:r>
              <a:rPr lang="zh-CN" altLang="en-US" dirty="0" smtClean="0"/>
              <a:t>常见故障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9942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err="1" smtClean="0"/>
              <a:t>Lustre</a:t>
            </a:r>
            <a:r>
              <a:rPr lang="zh-CN" altLang="en-US" dirty="0"/>
              <a:t>优化</a:t>
            </a:r>
          </a:p>
        </p:txBody>
      </p:sp>
    </p:spTree>
    <p:extLst>
      <p:ext uri="{BB962C8B-B14F-4D97-AF65-F5344CB8AC3E}">
        <p14:creationId xmlns:p14="http://schemas.microsoft.com/office/powerpoint/2010/main" val="160592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2"/>
          </p:nvPr>
        </p:nvSpPr>
        <p:spPr>
          <a:xfrm>
            <a:off x="467544" y="1196752"/>
            <a:ext cx="8208912" cy="5256584"/>
          </a:xfrm>
        </p:spPr>
        <p:txBody>
          <a:bodyPr/>
          <a:lstStyle/>
          <a:p>
            <a:r>
              <a:rPr lang="en-US" altLang="zh-CN" dirty="0" smtClean="0"/>
              <a:t>MDS</a:t>
            </a:r>
            <a:r>
              <a:rPr lang="zh-CN" altLang="en-US" dirty="0" smtClean="0"/>
              <a:t>配置尽量大的内存，可考虑用</a:t>
            </a:r>
            <a:r>
              <a:rPr lang="en-US" altLang="zh-CN" dirty="0" smtClean="0"/>
              <a:t>SSD</a:t>
            </a:r>
          </a:p>
          <a:p>
            <a:endParaRPr lang="en-US" altLang="zh-CN" dirty="0"/>
          </a:p>
          <a:p>
            <a:r>
              <a:rPr lang="zh-CN" altLang="en-US" dirty="0" smtClean="0"/>
              <a:t>控制条带策略，不用条带（可采取默认策略）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客户端优化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增加</a:t>
            </a:r>
            <a:r>
              <a:rPr lang="en-US" altLang="zh-CN" dirty="0" smtClean="0"/>
              <a:t>dirty cache</a:t>
            </a:r>
            <a:r>
              <a:rPr lang="zh-CN" altLang="en-US" dirty="0" smtClean="0"/>
              <a:t>，默认</a:t>
            </a:r>
            <a:r>
              <a:rPr lang="en-US" altLang="zh-CN" dirty="0" smtClean="0"/>
              <a:t>32MB</a:t>
            </a:r>
            <a:r>
              <a:rPr lang="zh-CN" altLang="en-US" dirty="0" smtClean="0"/>
              <a:t>，可增加为</a:t>
            </a:r>
            <a:r>
              <a:rPr lang="en-US" altLang="zh-CN" dirty="0" smtClean="0"/>
              <a:t>256MB</a:t>
            </a:r>
            <a:r>
              <a:rPr lang="zh-CN" altLang="en-US" dirty="0" smtClean="0"/>
              <a:t>以上，</a:t>
            </a:r>
            <a:r>
              <a:rPr lang="en-US" altLang="zh-CN" dirty="0" err="1" smtClean="0"/>
              <a:t>max_dirty_mb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增加</a:t>
            </a:r>
            <a:r>
              <a:rPr lang="en-US" altLang="zh-CN" dirty="0" err="1"/>
              <a:t>max_rpcs_in_flight</a:t>
            </a:r>
            <a:r>
              <a:rPr lang="zh-CN" altLang="en-US" dirty="0" smtClean="0"/>
              <a:t>数目，默认</a:t>
            </a:r>
            <a:r>
              <a:rPr lang="en-US" altLang="zh-CN" dirty="0" smtClean="0"/>
              <a:t>8</a:t>
            </a:r>
            <a:r>
              <a:rPr lang="zh-CN" altLang="en-US" dirty="0" smtClean="0"/>
              <a:t>，可增加到</a:t>
            </a:r>
            <a:r>
              <a:rPr lang="en-US" altLang="zh-CN" dirty="0" smtClean="0"/>
              <a:t>32</a:t>
            </a:r>
          </a:p>
          <a:p>
            <a:pPr lvl="1"/>
            <a:r>
              <a:rPr lang="zh-CN" altLang="en-US" dirty="0" smtClean="0"/>
              <a:t>禁用</a:t>
            </a:r>
            <a:r>
              <a:rPr lang="en-US" altLang="zh-CN" dirty="0" smtClean="0"/>
              <a:t>LNET DEBUG</a:t>
            </a:r>
            <a:endParaRPr lang="en-US" altLang="zh-CN" dirty="0" smtClean="0"/>
          </a:p>
          <a:p>
            <a:r>
              <a:rPr lang="en-US" altLang="zh-CN" dirty="0" smtClean="0"/>
              <a:t>OSS</a:t>
            </a:r>
            <a:r>
              <a:rPr lang="zh-CN" altLang="en-US" dirty="0" smtClean="0"/>
              <a:t>端优化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禁用或减小读缓存区大小</a:t>
            </a:r>
            <a:r>
              <a:rPr lang="en-US" altLang="zh-CN" dirty="0" err="1" smtClean="0"/>
              <a:t>obdfilter</a:t>
            </a:r>
            <a:r>
              <a:rPr lang="en-US" altLang="zh-CN" dirty="0"/>
              <a:t>.*.</a:t>
            </a:r>
            <a:r>
              <a:rPr lang="en-US" altLang="zh-CN" dirty="0" err="1"/>
              <a:t>readcache_max_filesize</a:t>
            </a:r>
            <a:r>
              <a:rPr lang="en-US" altLang="zh-CN" dirty="0" smtClean="0"/>
              <a:t>=$</a:t>
            </a:r>
            <a:r>
              <a:rPr lang="en-US" altLang="zh-CN" dirty="0" err="1" smtClean="0"/>
              <a:t>xM</a:t>
            </a:r>
            <a:r>
              <a:rPr lang="en-US" altLang="zh-CN" dirty="0" smtClean="0"/>
              <a:t>  </a:t>
            </a:r>
            <a:r>
              <a:rPr lang="zh-CN" altLang="en-US" dirty="0" smtClean="0"/>
              <a:t>小于</a:t>
            </a:r>
            <a:r>
              <a:rPr lang="en-US" altLang="zh-CN" dirty="0" smtClean="0"/>
              <a:t>$x</a:t>
            </a:r>
            <a:r>
              <a:rPr lang="zh-CN" altLang="en-US" dirty="0" smtClean="0"/>
              <a:t>的文件才缓存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减小</a:t>
            </a:r>
            <a:r>
              <a:rPr lang="en-US" altLang="zh-CN" dirty="0" err="1"/>
              <a:t>preallocation</a:t>
            </a:r>
            <a:r>
              <a:rPr lang="en-US" altLang="zh-CN" dirty="0"/>
              <a:t> table echo "4 8 16 32 64 128 256 512 1024" &gt; /</a:t>
            </a:r>
            <a:r>
              <a:rPr lang="en-US" altLang="zh-CN" dirty="0" err="1"/>
              <a:t>proc</a:t>
            </a:r>
            <a:r>
              <a:rPr lang="en-US" altLang="zh-CN" dirty="0"/>
              <a:t>/</a:t>
            </a:r>
            <a:r>
              <a:rPr lang="en-US" altLang="zh-CN" dirty="0" err="1"/>
              <a:t>fs</a:t>
            </a:r>
            <a:r>
              <a:rPr lang="en-US" altLang="zh-CN" dirty="0"/>
              <a:t>/</a:t>
            </a:r>
            <a:r>
              <a:rPr lang="en-US" altLang="zh-CN" dirty="0" err="1"/>
              <a:t>ldiskfs</a:t>
            </a:r>
            <a:r>
              <a:rPr lang="en-US" altLang="zh-CN" dirty="0"/>
              <a:t>/</a:t>
            </a:r>
            <a:r>
              <a:rPr lang="en-US" altLang="zh-CN" dirty="0" err="1"/>
              <a:t>xxxxx</a:t>
            </a:r>
            <a:r>
              <a:rPr lang="en-US" altLang="zh-CN" dirty="0"/>
              <a:t>/</a:t>
            </a:r>
            <a:r>
              <a:rPr lang="en-US" altLang="zh-CN" dirty="0" err="1"/>
              <a:t>prealloc_table</a:t>
            </a:r>
            <a:endParaRPr lang="en-US" altLang="zh-CN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>
          <a:xfrm>
            <a:off x="428596" y="357188"/>
            <a:ext cx="7887820" cy="571482"/>
          </a:xfrm>
        </p:spPr>
        <p:txBody>
          <a:bodyPr/>
          <a:lstStyle/>
          <a:p>
            <a:r>
              <a:rPr lang="en-US" altLang="zh-CN" dirty="0" err="1" smtClean="0"/>
              <a:t>Lustre</a:t>
            </a:r>
            <a:r>
              <a:rPr lang="zh-CN" altLang="en-US" dirty="0" smtClean="0"/>
              <a:t>针对小文件优化（含做</a:t>
            </a:r>
            <a:r>
              <a:rPr lang="en-US" altLang="zh-CN" dirty="0" smtClean="0"/>
              <a:t>HOME</a:t>
            </a:r>
            <a:r>
              <a:rPr lang="zh-CN" altLang="en-US" dirty="0" smtClean="0"/>
              <a:t>目录）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3277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SSC </a:t>
            </a:r>
            <a:r>
              <a:rPr lang="en-US" altLang="zh-CN" dirty="0" err="1" smtClean="0"/>
              <a:t>Lustre</a:t>
            </a:r>
            <a:r>
              <a:rPr lang="zh-CN" altLang="en-US" dirty="0" smtClean="0"/>
              <a:t>应用现状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2004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err="1" smtClean="0"/>
              <a:t>Sugon</a:t>
            </a:r>
            <a:r>
              <a:rPr lang="zh-CN" altLang="en-US" dirty="0" smtClean="0"/>
              <a:t>与</a:t>
            </a:r>
            <a:r>
              <a:rPr lang="en-US" altLang="zh-CN" dirty="0" err="1" smtClean="0"/>
              <a:t>Lustre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err="1" smtClean="0"/>
              <a:t>Lustre</a:t>
            </a:r>
            <a:r>
              <a:rPr lang="zh-CN" altLang="en-US" dirty="0" smtClean="0"/>
              <a:t>部署与高可用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err="1" smtClean="0"/>
              <a:t>Lustre</a:t>
            </a:r>
            <a:r>
              <a:rPr lang="zh-CN" altLang="en-US" dirty="0" smtClean="0"/>
              <a:t>监控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err="1" smtClean="0"/>
              <a:t>Lustre</a:t>
            </a:r>
            <a:r>
              <a:rPr lang="zh-CN" altLang="en-US" dirty="0" smtClean="0"/>
              <a:t>故障处理与恢复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err="1" smtClean="0"/>
              <a:t>Lustre</a:t>
            </a:r>
            <a:r>
              <a:rPr lang="zh-CN" altLang="en-US" dirty="0" smtClean="0"/>
              <a:t>针对小文件优化</a:t>
            </a:r>
            <a:endParaRPr lang="en-US" altLang="zh-CN" dirty="0" smtClean="0"/>
          </a:p>
          <a:p>
            <a:pPr>
              <a:buNone/>
            </a:pPr>
            <a:endParaRPr lang="en-US" altLang="zh-CN" dirty="0"/>
          </a:p>
          <a:p>
            <a:r>
              <a:rPr lang="en-US" altLang="zh-CN" dirty="0" smtClean="0"/>
              <a:t>SSC </a:t>
            </a:r>
            <a:r>
              <a:rPr lang="en-US" altLang="zh-CN" dirty="0" err="1" smtClean="0"/>
              <a:t>Lustre</a:t>
            </a:r>
            <a:r>
              <a:rPr lang="zh-CN" altLang="en-US" dirty="0" smtClean="0"/>
              <a:t>应用现状</a:t>
            </a: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2"/>
          </p:nvPr>
        </p:nvSpPr>
        <p:spPr>
          <a:xfrm>
            <a:off x="467544" y="1196752"/>
            <a:ext cx="8208912" cy="5256584"/>
          </a:xfrm>
        </p:spPr>
        <p:txBody>
          <a:bodyPr/>
          <a:lstStyle/>
          <a:p>
            <a:r>
              <a:rPr lang="en-US" altLang="zh-CN" dirty="0" smtClean="0"/>
              <a:t>B</a:t>
            </a:r>
            <a:r>
              <a:rPr lang="zh-CN" altLang="en-US" dirty="0" smtClean="0"/>
              <a:t>、</a:t>
            </a:r>
            <a:r>
              <a:rPr lang="en-US" altLang="zh-CN" dirty="0" smtClean="0"/>
              <a:t>C</a:t>
            </a:r>
            <a:r>
              <a:rPr lang="zh-CN" altLang="en-US" dirty="0" smtClean="0"/>
              <a:t>两个区采用</a:t>
            </a:r>
            <a:r>
              <a:rPr lang="en-US" altLang="zh-CN" dirty="0" err="1" smtClean="0"/>
              <a:t>Lustre</a:t>
            </a:r>
            <a:r>
              <a:rPr lang="zh-CN" altLang="en-US" dirty="0" smtClean="0"/>
              <a:t>，目前版本采用</a:t>
            </a:r>
            <a:r>
              <a:rPr lang="en-US" altLang="zh-CN" dirty="0" smtClean="0"/>
              <a:t>1.8.5.sun</a:t>
            </a:r>
          </a:p>
          <a:p>
            <a:endParaRPr lang="en-US" altLang="zh-CN" dirty="0"/>
          </a:p>
          <a:p>
            <a:r>
              <a:rPr lang="en-US" altLang="zh-CN" dirty="0" smtClean="0"/>
              <a:t>B</a:t>
            </a:r>
            <a:r>
              <a:rPr lang="zh-CN" altLang="en-US" dirty="0" smtClean="0"/>
              <a:t>区</a:t>
            </a:r>
            <a:r>
              <a:rPr lang="en-US" altLang="zh-CN" dirty="0" smtClean="0"/>
              <a:t>17</a:t>
            </a:r>
            <a:r>
              <a:rPr lang="zh-CN" altLang="en-US" dirty="0" smtClean="0"/>
              <a:t>个</a:t>
            </a:r>
            <a:r>
              <a:rPr lang="en-US" altLang="zh-CN" dirty="0" smtClean="0"/>
              <a:t>OST</a:t>
            </a:r>
            <a:r>
              <a:rPr lang="zh-CN" altLang="en-US" dirty="0" smtClean="0"/>
              <a:t>，</a:t>
            </a:r>
            <a:r>
              <a:rPr lang="en-US" altLang="zh-CN" dirty="0" smtClean="0"/>
              <a:t>150TB</a:t>
            </a:r>
            <a:r>
              <a:rPr lang="zh-CN" altLang="en-US" dirty="0" smtClean="0"/>
              <a:t>空间，</a:t>
            </a:r>
            <a:r>
              <a:rPr lang="en-US" altLang="zh-CN" dirty="0" smtClean="0"/>
              <a:t>active-</a:t>
            </a:r>
            <a:r>
              <a:rPr lang="en-US" altLang="zh-CN" dirty="0" err="1" smtClean="0"/>
              <a:t>standy</a:t>
            </a:r>
            <a:r>
              <a:rPr lang="zh-CN" altLang="en-US" dirty="0" smtClean="0"/>
              <a:t>双机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C</a:t>
            </a:r>
            <a:r>
              <a:rPr lang="zh-CN" altLang="en-US" dirty="0" smtClean="0"/>
              <a:t>区</a:t>
            </a:r>
            <a:r>
              <a:rPr lang="en-US" altLang="zh-CN" dirty="0" smtClean="0"/>
              <a:t>24</a:t>
            </a:r>
            <a:r>
              <a:rPr lang="zh-CN" altLang="en-US" dirty="0" smtClean="0"/>
              <a:t>个</a:t>
            </a:r>
            <a:r>
              <a:rPr lang="en-US" altLang="zh-CN" dirty="0" smtClean="0"/>
              <a:t>OST</a:t>
            </a:r>
            <a:r>
              <a:rPr lang="zh-CN" altLang="en-US" dirty="0" smtClean="0"/>
              <a:t>，</a:t>
            </a:r>
            <a:r>
              <a:rPr lang="en-US" altLang="zh-CN" dirty="0" smtClean="0"/>
              <a:t>150TB</a:t>
            </a:r>
            <a:r>
              <a:rPr lang="zh-CN" altLang="en-US" dirty="0" smtClean="0"/>
              <a:t>空间，</a:t>
            </a:r>
            <a:r>
              <a:rPr lang="en-US" altLang="zh-CN" dirty="0" smtClean="0"/>
              <a:t>active-active</a:t>
            </a:r>
            <a:r>
              <a:rPr lang="zh-CN" altLang="en-US" dirty="0" smtClean="0"/>
              <a:t>双机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聚合</a:t>
            </a:r>
            <a:r>
              <a:rPr lang="en-US" altLang="zh-CN" dirty="0" smtClean="0"/>
              <a:t>IO</a:t>
            </a:r>
            <a:r>
              <a:rPr lang="zh-CN" altLang="en-US" dirty="0" smtClean="0"/>
              <a:t>带宽</a:t>
            </a:r>
            <a:r>
              <a:rPr lang="en-US" altLang="zh-CN" dirty="0" err="1" smtClean="0"/>
              <a:t>IOZone</a:t>
            </a:r>
            <a:r>
              <a:rPr lang="zh-CN" altLang="en-US" dirty="0" smtClean="0"/>
              <a:t>测试达</a:t>
            </a:r>
            <a:r>
              <a:rPr lang="en-US" altLang="zh-CN" dirty="0" smtClean="0"/>
              <a:t>7GB/s</a:t>
            </a:r>
            <a:r>
              <a:rPr lang="zh-CN" altLang="en-US" dirty="0" smtClean="0"/>
              <a:t>以上，部署</a:t>
            </a:r>
            <a:r>
              <a:rPr lang="en-US" altLang="zh-CN" dirty="0" smtClean="0"/>
              <a:t>LMT</a:t>
            </a:r>
            <a:r>
              <a:rPr lang="zh-CN" altLang="en-US" dirty="0" smtClean="0"/>
              <a:t>和</a:t>
            </a:r>
            <a:r>
              <a:rPr lang="en-US" altLang="zh-CN" dirty="0" err="1" smtClean="0"/>
              <a:t>LAToolkit</a:t>
            </a:r>
            <a:r>
              <a:rPr lang="zh-CN" altLang="en-US" dirty="0" smtClean="0"/>
              <a:t>监控系统，每天监控实时数据显示写入速度维持在</a:t>
            </a:r>
            <a:r>
              <a:rPr lang="en-US" altLang="zh-CN" dirty="0" smtClean="0"/>
              <a:t>1GB/s.</a:t>
            </a:r>
            <a:endParaRPr lang="en-US" altLang="zh-CN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>
          <a:xfrm>
            <a:off x="428596" y="357188"/>
            <a:ext cx="7887820" cy="571482"/>
          </a:xfrm>
        </p:spPr>
        <p:txBody>
          <a:bodyPr/>
          <a:lstStyle/>
          <a:p>
            <a:r>
              <a:rPr lang="en-US" altLang="zh-CN" dirty="0" smtClean="0"/>
              <a:t>SSC </a:t>
            </a:r>
            <a:r>
              <a:rPr lang="en-US" altLang="zh-CN" dirty="0" err="1" smtClean="0"/>
              <a:t>Lustre</a:t>
            </a:r>
            <a:r>
              <a:rPr lang="zh-CN" altLang="en-US" dirty="0" smtClean="0"/>
              <a:t>应用现状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1419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421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err="1" smtClean="0"/>
              <a:t>Sugon</a:t>
            </a:r>
            <a:r>
              <a:rPr lang="zh-CN" altLang="en-US" dirty="0" smtClean="0"/>
              <a:t>与</a:t>
            </a:r>
            <a:r>
              <a:rPr lang="en-US" altLang="zh-CN" dirty="0" err="1" smtClean="0"/>
              <a:t>Lustre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3498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zh-CN" dirty="0" smtClean="0"/>
              <a:t>2006</a:t>
            </a:r>
            <a:r>
              <a:rPr lang="zh-CN" altLang="en-US" dirty="0" smtClean="0"/>
              <a:t>年开始研究</a:t>
            </a:r>
            <a:r>
              <a:rPr lang="en-US" altLang="zh-CN" dirty="0" err="1" smtClean="0"/>
              <a:t>Lustre</a:t>
            </a:r>
            <a:r>
              <a:rPr lang="en-US" altLang="zh-CN" dirty="0" smtClean="0"/>
              <a:t> </a:t>
            </a:r>
            <a:r>
              <a:rPr lang="zh-CN" altLang="en-US" dirty="0" smtClean="0"/>
              <a:t>（</a:t>
            </a:r>
            <a:r>
              <a:rPr lang="en-US" altLang="zh-CN" dirty="0" smtClean="0"/>
              <a:t>v1.4.x</a:t>
            </a:r>
            <a:r>
              <a:rPr lang="zh-CN" altLang="en-US" dirty="0" smtClean="0"/>
              <a:t>）在</a:t>
            </a:r>
            <a:r>
              <a:rPr lang="en-US" altLang="zh-CN" dirty="0" smtClean="0"/>
              <a:t>IO</a:t>
            </a:r>
            <a:r>
              <a:rPr lang="zh-CN" altLang="en-US" dirty="0" smtClean="0"/>
              <a:t>密集型应用中的部署和优化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2008</a:t>
            </a:r>
            <a:r>
              <a:rPr lang="zh-CN" altLang="en-US" dirty="0" smtClean="0"/>
              <a:t>年开始在用户集群中部署</a:t>
            </a:r>
            <a:r>
              <a:rPr lang="en-US" altLang="zh-CN" dirty="0" err="1" smtClean="0"/>
              <a:t>Lustre</a:t>
            </a:r>
            <a:r>
              <a:rPr lang="zh-CN" altLang="en-US" dirty="0" smtClean="0"/>
              <a:t>（</a:t>
            </a:r>
            <a:r>
              <a:rPr lang="en-US" altLang="zh-CN" dirty="0" smtClean="0"/>
              <a:t>v1.6.x</a:t>
            </a:r>
            <a:r>
              <a:rPr lang="zh-CN" altLang="en-US" dirty="0" smtClean="0"/>
              <a:t>），并一直作为</a:t>
            </a:r>
            <a:r>
              <a:rPr lang="en-US" altLang="zh-CN" dirty="0" smtClean="0"/>
              <a:t>HOME</a:t>
            </a:r>
            <a:r>
              <a:rPr lang="zh-CN" altLang="en-US" dirty="0" smtClean="0"/>
              <a:t>目录使用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维持</a:t>
            </a:r>
            <a:r>
              <a:rPr lang="en-US" altLang="zh-CN" dirty="0" smtClean="0"/>
              <a:t>10</a:t>
            </a:r>
            <a:r>
              <a:rPr lang="en-US" altLang="zh-CN" dirty="0" smtClean="0"/>
              <a:t>+</a:t>
            </a:r>
            <a:r>
              <a:rPr lang="zh-CN" altLang="en-US" dirty="0" smtClean="0"/>
              <a:t>人的研究队伍，解决用户处碰到的各种问题，研发基于</a:t>
            </a:r>
            <a:r>
              <a:rPr lang="en-US" altLang="zh-CN" dirty="0" err="1" smtClean="0"/>
              <a:t>Lustre</a:t>
            </a:r>
            <a:r>
              <a:rPr lang="zh-CN" altLang="en-US" dirty="0" smtClean="0"/>
              <a:t>的方案产品</a:t>
            </a:r>
            <a:endParaRPr lang="zh-CN" altLang="zh-CN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err="1" smtClean="0"/>
              <a:t>Sugon</a:t>
            </a:r>
            <a:r>
              <a:rPr lang="zh-CN" altLang="en-US" dirty="0" smtClean="0"/>
              <a:t>与</a:t>
            </a:r>
            <a:r>
              <a:rPr lang="en-US" altLang="zh-CN" dirty="0" err="1" smtClean="0"/>
              <a:t>Lustre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8488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err="1" smtClean="0"/>
              <a:t>Lustre</a:t>
            </a:r>
            <a:r>
              <a:rPr lang="zh-CN" altLang="en-US" dirty="0" smtClean="0"/>
              <a:t>部署与高可用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err="1" smtClean="0"/>
              <a:t>Lustre</a:t>
            </a:r>
            <a:r>
              <a:rPr lang="zh-CN" altLang="en-US" dirty="0" smtClean="0"/>
              <a:t>部署与高可用（</a:t>
            </a:r>
            <a:r>
              <a:rPr lang="en-US" altLang="zh-CN" dirty="0" smtClean="0"/>
              <a:t>I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142640" tIns="914112" rIns="1142640" bIns="914112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71550"/>
            <a:ext cx="5267325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63436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/>
            </a:r>
            <a:br>
              <a:rPr kumimoji="0" lang="en-US" altLang="zh-CN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</a:b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084168" y="1268760"/>
            <a:ext cx="2880320" cy="4320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MDS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双机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共享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MDT</a:t>
            </a:r>
          </a:p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ACTIVE-STANDBY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2. OSS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双机共享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OST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ACTIVE-STANDBY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3. MDT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大小为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OST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总容量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～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3‰</a:t>
            </a:r>
          </a:p>
          <a:p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4. MDT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建议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RAID6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OST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建议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RAID6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err="1" smtClean="0"/>
              <a:t>Lustre</a:t>
            </a:r>
            <a:r>
              <a:rPr lang="zh-CN" altLang="en-US" dirty="0" smtClean="0"/>
              <a:t>部署与高可用（</a:t>
            </a:r>
            <a:r>
              <a:rPr lang="en-US" altLang="zh-CN" dirty="0" smtClean="0"/>
              <a:t>II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142640" tIns="914112" rIns="1142640" bIns="914112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63436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/>
            </a:r>
            <a:br>
              <a:rPr kumimoji="0" lang="en-US" altLang="zh-CN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</a:b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5112568" cy="551951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652120" y="1268760"/>
            <a:ext cx="3312368" cy="46085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改进：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buAutoNum type="arabicPeriod"/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MDS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双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机，</a:t>
            </a:r>
            <a:r>
              <a:rPr lang="en-US" altLang="zh-CN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MDT</a:t>
            </a: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网络镜像</a:t>
            </a:r>
            <a:endParaRPr lang="en-US" altLang="zh-CN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ACTIVE-STANDBY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2. OSS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双机共享多个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OST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ACTIVE-ACTIVE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3. MDT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大小为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OST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总容量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～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3‰</a:t>
            </a:r>
          </a:p>
          <a:p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4. MDT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建议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RAID10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OST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建议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RAID6</a:t>
            </a:r>
          </a:p>
        </p:txBody>
      </p:sp>
    </p:spTree>
    <p:extLst>
      <p:ext uri="{BB962C8B-B14F-4D97-AF65-F5344CB8AC3E}">
        <p14:creationId xmlns:p14="http://schemas.microsoft.com/office/powerpoint/2010/main" val="79581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zh-CN" altLang="en-US" dirty="0"/>
              <a:t>同时</a:t>
            </a:r>
            <a:r>
              <a:rPr lang="zh-CN" altLang="en-US" dirty="0" smtClean="0"/>
              <a:t>支持多套网络：</a:t>
            </a:r>
            <a:r>
              <a:rPr lang="en-US" altLang="zh-CN" dirty="0" smtClean="0"/>
              <a:t>Ethernet</a:t>
            </a:r>
            <a:r>
              <a:rPr lang="zh-CN" altLang="en-US" dirty="0" smtClean="0"/>
              <a:t>和</a:t>
            </a:r>
            <a:r>
              <a:rPr lang="en-US" altLang="zh-CN" dirty="0" err="1" smtClean="0"/>
              <a:t>Infiniband</a:t>
            </a:r>
            <a:r>
              <a:rPr lang="en-US" altLang="zh-CN" dirty="0" smtClean="0"/>
              <a:t>, </a:t>
            </a:r>
            <a:r>
              <a:rPr lang="zh-CN" altLang="en-US" dirty="0" smtClean="0"/>
              <a:t>也可以用路由，</a:t>
            </a:r>
            <a:r>
              <a:rPr lang="en-US" altLang="zh-CN" dirty="0" err="1" smtClean="0"/>
              <a:t>tunefs.lustre</a:t>
            </a:r>
            <a:r>
              <a:rPr lang="zh-CN" altLang="en-US" dirty="0" smtClean="0"/>
              <a:t>支持后期调整网络拓扑，务必记得</a:t>
            </a:r>
            <a:r>
              <a:rPr lang="en-US" altLang="zh-CN" dirty="0" err="1" smtClean="0"/>
              <a:t>writeconf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HA</a:t>
            </a:r>
            <a:r>
              <a:rPr lang="zh-CN" altLang="en-US" dirty="0" smtClean="0"/>
              <a:t>的实现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开启</a:t>
            </a:r>
            <a:r>
              <a:rPr lang="en-US" altLang="zh-CN" dirty="0" smtClean="0"/>
              <a:t>OST/MDT MMP</a:t>
            </a:r>
            <a:r>
              <a:rPr lang="zh-CN" altLang="en-US" dirty="0" smtClean="0"/>
              <a:t>，配置</a:t>
            </a:r>
            <a:r>
              <a:rPr lang="en-US" altLang="zh-CN" dirty="0" smtClean="0"/>
              <a:t>HA</a:t>
            </a:r>
            <a:r>
              <a:rPr lang="zh-CN" altLang="en-US" dirty="0" smtClean="0"/>
              <a:t>的</a:t>
            </a:r>
            <a:r>
              <a:rPr lang="en-US" altLang="zh-CN" dirty="0" err="1" smtClean="0"/>
              <a:t>stonith</a:t>
            </a:r>
            <a:r>
              <a:rPr lang="zh-CN" altLang="en-US" dirty="0" smtClean="0"/>
              <a:t>，实现</a:t>
            </a:r>
            <a:r>
              <a:rPr lang="en-US" altLang="zh-CN" dirty="0" smtClean="0"/>
              <a:t>IPMI/BMC</a:t>
            </a:r>
            <a:r>
              <a:rPr lang="zh-CN" altLang="en-US" dirty="0" smtClean="0"/>
              <a:t>控制的重启被接管节点的功能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MDS</a:t>
            </a:r>
            <a:r>
              <a:rPr lang="zh-CN" altLang="en-US" dirty="0" smtClean="0"/>
              <a:t>和</a:t>
            </a:r>
            <a:r>
              <a:rPr lang="en-US" altLang="zh-CN" dirty="0" smtClean="0"/>
              <a:t>OSS</a:t>
            </a:r>
            <a:r>
              <a:rPr lang="zh-CN" altLang="en-US" dirty="0" smtClean="0"/>
              <a:t>一定要升级对应版本的</a:t>
            </a:r>
            <a:r>
              <a:rPr lang="en-US" altLang="zh-CN" dirty="0" smtClean="0"/>
              <a:t>e2fsprogs</a:t>
            </a:r>
          </a:p>
          <a:p>
            <a:endParaRPr lang="en-US" altLang="zh-CN" dirty="0"/>
          </a:p>
          <a:p>
            <a:r>
              <a:rPr lang="en-US" altLang="zh-CN" dirty="0" smtClean="0"/>
              <a:t>INODE</a:t>
            </a:r>
            <a:r>
              <a:rPr lang="zh-CN" altLang="en-US" dirty="0" smtClean="0"/>
              <a:t>是资源，</a:t>
            </a:r>
            <a:r>
              <a:rPr lang="en-US" altLang="zh-CN" dirty="0" smtClean="0"/>
              <a:t>MDT</a:t>
            </a:r>
            <a:r>
              <a:rPr lang="zh-CN" altLang="en-US" dirty="0" smtClean="0"/>
              <a:t>上</a:t>
            </a:r>
            <a:r>
              <a:rPr lang="en-US" altLang="zh-CN" i="1" dirty="0" smtClean="0"/>
              <a:t>bytes-per-</a:t>
            </a:r>
            <a:r>
              <a:rPr lang="en-US" altLang="zh-CN" i="1" dirty="0" err="1" smtClean="0"/>
              <a:t>inode</a:t>
            </a:r>
            <a:r>
              <a:rPr lang="zh-CN" altLang="en-US" dirty="0" smtClean="0"/>
              <a:t>按默认</a:t>
            </a:r>
            <a:r>
              <a:rPr lang="en-US" altLang="zh-CN" dirty="0" smtClean="0"/>
              <a:t>4K</a:t>
            </a:r>
            <a:r>
              <a:rPr lang="zh-CN" altLang="en-US" dirty="0" smtClean="0"/>
              <a:t>，</a:t>
            </a:r>
            <a:r>
              <a:rPr lang="en-US" altLang="zh-CN" dirty="0" smtClean="0"/>
              <a:t>OST</a:t>
            </a:r>
            <a:r>
              <a:rPr lang="zh-CN" altLang="en-US" dirty="0" smtClean="0"/>
              <a:t>上按</a:t>
            </a:r>
            <a:r>
              <a:rPr lang="en-US" altLang="zh-CN" dirty="0" smtClean="0"/>
              <a:t>1M</a:t>
            </a:r>
            <a:endParaRPr lang="zh-CN" altLang="zh-CN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err="1" smtClean="0"/>
              <a:t>Lustre</a:t>
            </a:r>
            <a:r>
              <a:rPr lang="zh-CN" altLang="en-US" dirty="0" smtClean="0"/>
              <a:t>部署与高可用（</a:t>
            </a:r>
            <a:r>
              <a:rPr lang="en-US" altLang="zh-CN" dirty="0" smtClean="0"/>
              <a:t>III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4464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err="1" smtClean="0"/>
              <a:t>Lustre</a:t>
            </a:r>
            <a:r>
              <a:rPr lang="zh-CN" altLang="en-US" dirty="0" smtClean="0"/>
              <a:t>监控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5002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演示文稿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演示文稿2</Template>
  <TotalTime>337</TotalTime>
  <Words>647</Words>
  <Application>Microsoft Office PowerPoint</Application>
  <PresentationFormat>全屏显示(4:3)</PresentationFormat>
  <Paragraphs>117</Paragraphs>
  <Slides>21</Slides>
  <Notes>13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演示文稿2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sugon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用户47</dc:creator>
  <cp:lastModifiedBy>Dolphin.Qin</cp:lastModifiedBy>
  <cp:revision>42</cp:revision>
  <dcterms:created xsi:type="dcterms:W3CDTF">2011-03-28T03:13:39Z</dcterms:created>
  <dcterms:modified xsi:type="dcterms:W3CDTF">2011-11-26T00:37:51Z</dcterms:modified>
</cp:coreProperties>
</file>