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7" r:id="rId5"/>
    <p:sldId id="268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1" r:id="rId15"/>
    <p:sldId id="266" r:id="rId16"/>
    <p:sldId id="270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C5E760-8A31-D9F7-8543-A94563E93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CA985E5-7331-042D-C74D-097675D5A6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4A5F81C-5CBE-198F-5E8E-1673CB023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B080-4C3A-4AF3-AD52-52C9EAF58E6F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B9707C-7F9A-E7EE-DDA1-9D93CD1F11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4CB436-D322-AD42-4154-64C2CC52E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D656-51F2-4998-9D1A-7877E5548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562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9427849-354B-4576-638F-4670EEB06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60662BF-9267-D1B1-E338-560A23C4D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F0188D0-6551-2259-8ECB-140B0FEE6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B080-4C3A-4AF3-AD52-52C9EAF58E6F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2FEA88D-B78A-CCEC-F40A-E2DC0F1F8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897837-59D3-53A6-2857-F9609C24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D656-51F2-4998-9D1A-7877E5548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16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54F1002-A132-7CA1-7911-5928B5B8A8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97832B4-C617-6EF7-0BAE-88815A0182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E2FBD81-8A5F-685B-BF5E-E586D2855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B080-4C3A-4AF3-AD52-52C9EAF58E6F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4D75DA-C45E-B2C4-97CD-A06241A70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7E0A95B-5123-FA6D-F244-8EAF9421B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D656-51F2-4998-9D1A-7877E5548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278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410614F-C6F8-4F7C-0986-33243C6A8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1D1C03E-AD78-2778-6AE2-A54E18C10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3E0FB9-B626-4DAF-9AAA-BCE11F675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B080-4C3A-4AF3-AD52-52C9EAF58E6F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07A853-EE8A-289E-28B4-754AC2CE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8B4336D-0098-2FFF-FA21-68E9AA85E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D656-51F2-4998-9D1A-7877E5548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246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F18B122-4F8A-8A15-BB3B-F87D4BB6E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1BCC4CB-0745-E4F4-D22C-EC336C9160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6658EE-7B27-07E3-203C-A6084F55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B080-4C3A-4AF3-AD52-52C9EAF58E6F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2C4BFA-941F-4C0F-1B38-B102325C9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653F267-B94C-17E1-3466-91C62ACF1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D656-51F2-4998-9D1A-7877E5548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982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26CA1D-A641-28D9-B49A-744DF224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4A129C1-E633-81F3-0B42-E37C4A47DF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6F3881E-5904-9682-DCCC-3161B16E20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CF7BA05-0272-7D56-1003-372274908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B080-4C3A-4AF3-AD52-52C9EAF58E6F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B78C942-FBEB-41D0-B75C-E79B0309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0832D7-9086-F5AA-8233-7C0490F8B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D656-51F2-4998-9D1A-7877E5548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934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E6AA19-155F-EDEA-7459-B303BEDD5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BEE5B64-0618-05EC-E6E1-5B5D243A8C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BFB057F-5FEF-011B-2FC4-B7B33D264F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2C74C52-031A-1C5C-CC5B-561E48C2AA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18F2AF7-9907-8151-BC35-964A64D4D6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DE287A8-C2BD-1912-6841-8CB78D1A5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B080-4C3A-4AF3-AD52-52C9EAF58E6F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D7E6E96-9052-5887-4481-214BE2D77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0A567CE-DE84-F92D-0F8C-EF1CF66BD6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D656-51F2-4998-9D1A-7877E5548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78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B2A820-D451-43B8-8981-D4058BC6F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9D09FE1-B06E-4B8A-1DAF-1DE69822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B080-4C3A-4AF3-AD52-52C9EAF58E6F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8AFEA4A-18DB-2259-83A7-A7671A4A1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84F4C9F-28AA-2A35-D873-7C12D4B8D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D656-51F2-4998-9D1A-7877E5548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210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4716A39-E6DF-D775-3ED6-3D42F95AE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B080-4C3A-4AF3-AD52-52C9EAF58E6F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C06ECA6-2C47-4506-A278-5136A00F4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DA008AB-ED3D-3AAF-E20F-189996924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D656-51F2-4998-9D1A-7877E5548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462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12E497F-5635-04FE-2F3D-6C52A60C6F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5DE74D5-504B-B511-3AEF-FCB960C07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518F5B0-4085-7F27-851A-1CB6AB5AF5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44FBCF0-5A74-09CF-AAB7-7833405D50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B080-4C3A-4AF3-AD52-52C9EAF58E6F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DF23BEE-F197-3E6F-40CB-FDE98F467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669677-B01E-6C27-D244-A2D5B8C7E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D656-51F2-4998-9D1A-7877E5548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875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475A1B-4E56-8BC5-60B4-15ADC03C3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B305866-BAB0-6E3C-9E02-D93E1B8C78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3828DEC-78AF-A944-AA43-2855019F5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3F68AEC-82F5-B0F7-2B7A-40713F56A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0B080-4C3A-4AF3-AD52-52C9EAF58E6F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AF5A28C-FA1C-7DFB-0FDE-9826ADE3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6C0E6F9-9C28-97B0-69F5-DF9075C65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D656-51F2-4998-9D1A-7877E5548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839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9E0BFB-1BBB-082B-BBC8-02DD67FC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660338C-814A-A9D5-D8CB-C2A70A78C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8B0BEA-AEBC-A4E6-91FD-C266BCE007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0B080-4C3A-4AF3-AD52-52C9EAF58E6F}" type="datetimeFigureOut">
              <a:rPr lang="zh-CN" altLang="en-US" smtClean="0"/>
              <a:t>2024/4/2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C55E9D6-9F17-B095-4430-41FFE7AE4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978D88C-5291-F751-E68A-15979142E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FD656-51F2-4998-9D1A-7877E5548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408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0B128A-ED98-7316-4644-F3A6D54300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8176" y="868362"/>
            <a:ext cx="9995647" cy="2387600"/>
          </a:xfrm>
        </p:spPr>
        <p:txBody>
          <a:bodyPr/>
          <a:lstStyle/>
          <a:p>
            <a:r>
              <a:rPr lang="en-US" altLang="zh-CN" dirty="0"/>
              <a:t>The 1D footprint of BEPC-Ⅱ 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5F097C-B6D0-8133-0FCE-E0A8735B4C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/>
              <a:t>物理组</a:t>
            </a:r>
            <a:endParaRPr lang="en-US" altLang="zh-CN" dirty="0"/>
          </a:p>
          <a:p>
            <a:r>
              <a:rPr lang="zh-CN" altLang="en-US" dirty="0"/>
              <a:t>付泓瑾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220596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C83014-4DDC-6FF9-0BF3-E67BBB40D7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439271"/>
            <a:ext cx="10654553" cy="5737692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en-US" dirty="0"/>
              <a:t>仅</a:t>
            </a:r>
            <a:r>
              <a:rPr lang="en-US" altLang="zh-CN" dirty="0"/>
              <a:t>y</a:t>
            </a:r>
            <a:r>
              <a:rPr lang="zh-CN" altLang="en-US" dirty="0"/>
              <a:t>不为</a:t>
            </a:r>
            <a:r>
              <a:rPr lang="en-US" altLang="zh-CN" dirty="0"/>
              <a:t>0</a:t>
            </a:r>
          </a:p>
          <a:p>
            <a:pPr marL="0" indent="0">
              <a:buNone/>
            </a:pPr>
            <a:r>
              <a:rPr lang="en-US" altLang="zh-CN" dirty="0"/>
              <a:t>  </a:t>
            </a:r>
            <a:endParaRPr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CEE1B93-D1AF-A8B4-F1EB-7D5F729D9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1717"/>
            <a:ext cx="6212541" cy="302861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68CC8A7-14E5-03C9-DC75-19B662138F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125" y="332926"/>
            <a:ext cx="6489875" cy="316381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013E6E30-7FB8-91F2-F619-15412D1429D6}"/>
              </a:ext>
            </a:extLst>
          </p:cNvPr>
          <p:cNvSpPr txBox="1"/>
          <p:nvPr/>
        </p:nvSpPr>
        <p:spPr>
          <a:xfrm>
            <a:off x="2316608" y="412344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nb</a:t>
            </a:r>
            <a:r>
              <a:rPr lang="en-US" altLang="zh-CN" dirty="0"/>
              <a:t>=0e0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CF748C9-F9E9-F3AA-0517-CCB32085383A}"/>
              </a:ext>
            </a:extLst>
          </p:cNvPr>
          <p:cNvSpPr txBox="1"/>
          <p:nvPr/>
        </p:nvSpPr>
        <p:spPr>
          <a:xfrm>
            <a:off x="8179525" y="121483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nb</a:t>
            </a:r>
            <a:r>
              <a:rPr lang="en-US" altLang="zh-CN" dirty="0"/>
              <a:t>=1e9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4B0A814-6CC3-DBBF-F2E5-4410B94422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947" y="3653358"/>
            <a:ext cx="4060242" cy="304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721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811B518-E2D5-6E89-08F9-7B41EFDEDB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331" y="0"/>
            <a:ext cx="6645669" cy="3239763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8B0EB1DA-5296-FEF7-BA0F-C0C2C391EC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"/>
            <a:ext cx="6645667" cy="3239763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F89ADD0-2C13-C831-A56C-448FFF8E7AA5}"/>
              </a:ext>
            </a:extLst>
          </p:cNvPr>
          <p:cNvSpPr txBox="1"/>
          <p:nvPr/>
        </p:nvSpPr>
        <p:spPr>
          <a:xfrm>
            <a:off x="2123743" y="230930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nb</a:t>
            </a:r>
            <a:r>
              <a:rPr lang="en-US" altLang="zh-CN" dirty="0"/>
              <a:t>=3e9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CFFA110E-EB16-13C7-0746-400C305D58BC}"/>
              </a:ext>
            </a:extLst>
          </p:cNvPr>
          <p:cNvSpPr txBox="1"/>
          <p:nvPr/>
        </p:nvSpPr>
        <p:spPr>
          <a:xfrm>
            <a:off x="8009195" y="212463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nb</a:t>
            </a:r>
            <a:r>
              <a:rPr lang="en-US" altLang="zh-CN" dirty="0"/>
              <a:t>=5e9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9302358-B8EB-410F-82E3-D9BC1F78F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897" y="3505651"/>
            <a:ext cx="4024799" cy="301859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9010510-8E22-18EE-47D5-5FABA2C0A3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800" y="3505650"/>
            <a:ext cx="4024798" cy="301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852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6B5B1D99-CF17-A390-50AC-9288246708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9905" cy="3637429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43CC063C-545B-4260-C3ED-AF3985B56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164" y="0"/>
            <a:ext cx="6813178" cy="3321424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E60185A3-E88D-9FCE-93DA-C49E54773B14}"/>
              </a:ext>
            </a:extLst>
          </p:cNvPr>
          <p:cNvSpPr txBox="1"/>
          <p:nvPr/>
        </p:nvSpPr>
        <p:spPr>
          <a:xfrm>
            <a:off x="1205752" y="243840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nb</a:t>
            </a:r>
            <a:r>
              <a:rPr lang="en-US" altLang="zh-CN" dirty="0"/>
              <a:t>=7e9</a:t>
            </a:r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861FF37-1611-45A7-5246-798F7BAD76C3}"/>
              </a:ext>
            </a:extLst>
          </p:cNvPr>
          <p:cNvSpPr txBox="1"/>
          <p:nvPr/>
        </p:nvSpPr>
        <p:spPr>
          <a:xfrm>
            <a:off x="8457431" y="764703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nb</a:t>
            </a:r>
            <a:r>
              <a:rPr lang="en-US" altLang="zh-CN" dirty="0"/>
              <a:t>=9e9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DA0FF3F-69F7-CE4A-9765-47E8E0ECBB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17" y="3536577"/>
            <a:ext cx="3944470" cy="295835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E54E6C6-75AD-D9F5-FDE9-9EF1261242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987" y="3429000"/>
            <a:ext cx="4150065" cy="31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26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51EA6D81-1FA5-51D4-2E5D-6B6E18C695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382" y="70322"/>
            <a:ext cx="7111235" cy="3466726"/>
          </a:xfr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AD2E2363-F4BF-59E5-0190-F119134E58F1}"/>
              </a:ext>
            </a:extLst>
          </p:cNvPr>
          <p:cNvSpPr txBox="1"/>
          <p:nvPr/>
        </p:nvSpPr>
        <p:spPr>
          <a:xfrm>
            <a:off x="4790866" y="914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nb</a:t>
            </a:r>
            <a:r>
              <a:rPr lang="en-US" altLang="zh-CN" dirty="0"/>
              <a:t>=1e10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0807B32-91D6-EAFD-C6C8-7EE8427C4D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011" y="3495163"/>
            <a:ext cx="4390019" cy="329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19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B4D3C4-2F17-15C0-920B-8E97F5B7F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07396"/>
            <a:ext cx="10515600" cy="5369567"/>
          </a:xfrm>
        </p:spPr>
        <p:txBody>
          <a:bodyPr/>
          <a:lstStyle/>
          <a:p>
            <a:r>
              <a:rPr lang="zh-CN" altLang="en-US" dirty="0"/>
              <a:t>总结</a:t>
            </a:r>
            <a:endParaRPr lang="en-US" altLang="zh-CN" dirty="0"/>
          </a:p>
          <a:p>
            <a:r>
              <a:rPr lang="en-US" altLang="zh-CN" dirty="0"/>
              <a:t>1. </a:t>
            </a:r>
            <a:r>
              <a:rPr lang="zh-CN" altLang="en-US" dirty="0"/>
              <a:t>只改变</a:t>
            </a:r>
            <a:r>
              <a:rPr lang="en-US" altLang="zh-CN" dirty="0"/>
              <a:t>x</a:t>
            </a:r>
            <a:r>
              <a:rPr lang="zh-CN" altLang="en-US" dirty="0"/>
              <a:t>时，</a:t>
            </a:r>
            <a:r>
              <a:rPr lang="en-US" altLang="zh-CN" dirty="0"/>
              <a:t>naff</a:t>
            </a:r>
            <a:r>
              <a:rPr lang="zh-CN" altLang="en-US" dirty="0"/>
              <a:t>得到的</a:t>
            </a:r>
            <a:r>
              <a:rPr lang="en-US" altLang="zh-CN" dirty="0"/>
              <a:t>tune shift</a:t>
            </a:r>
            <a:r>
              <a:rPr lang="zh-CN" altLang="en-US" dirty="0"/>
              <a:t>随粒子数有一定波动，主要是</a:t>
            </a:r>
            <a:r>
              <a:rPr lang="en-US" altLang="zh-CN" dirty="0"/>
              <a:t>y tune shift</a:t>
            </a:r>
            <a:r>
              <a:rPr lang="zh-CN" altLang="en-US" dirty="0"/>
              <a:t>，不是单调的。</a:t>
            </a:r>
            <a:endParaRPr lang="en-US" altLang="zh-CN" dirty="0"/>
          </a:p>
          <a:p>
            <a:r>
              <a:rPr lang="en-US" altLang="zh-CN" dirty="0"/>
              <a:t> 2.</a:t>
            </a:r>
            <a:r>
              <a:rPr lang="zh-CN" altLang="en-US" dirty="0"/>
              <a:t>只改变</a:t>
            </a:r>
            <a:r>
              <a:rPr lang="en-US" altLang="zh-CN" dirty="0"/>
              <a:t>x</a:t>
            </a:r>
            <a:r>
              <a:rPr lang="zh-CN" altLang="en-US" dirty="0"/>
              <a:t>时，</a:t>
            </a:r>
            <a:r>
              <a:rPr lang="en-US" altLang="zh-CN" dirty="0" err="1"/>
              <a:t>Bmad</a:t>
            </a:r>
            <a:r>
              <a:rPr lang="en-US" altLang="zh-CN" dirty="0"/>
              <a:t> </a:t>
            </a:r>
            <a:r>
              <a:rPr lang="zh-CN" altLang="en-US" dirty="0"/>
              <a:t>的</a:t>
            </a:r>
            <a:r>
              <a:rPr lang="en-US" altLang="zh-CN" dirty="0"/>
              <a:t>x tune shift</a:t>
            </a:r>
            <a:r>
              <a:rPr lang="zh-CN" altLang="en-US" dirty="0"/>
              <a:t>比</a:t>
            </a:r>
            <a:r>
              <a:rPr lang="en-US" altLang="zh-CN" dirty="0"/>
              <a:t>SAD</a:t>
            </a:r>
            <a:r>
              <a:rPr lang="zh-CN" altLang="en-US" dirty="0"/>
              <a:t>更接近于理论</a:t>
            </a:r>
            <a:r>
              <a:rPr lang="en-US" altLang="zh-CN" dirty="0"/>
              <a:t>x tune shift</a:t>
            </a:r>
            <a:r>
              <a:rPr lang="zh-CN" altLang="en-US" dirty="0"/>
              <a:t>，但</a:t>
            </a:r>
            <a:r>
              <a:rPr lang="en-US" altLang="zh-CN" dirty="0"/>
              <a:t>y tune</a:t>
            </a:r>
            <a:r>
              <a:rPr lang="zh-CN" altLang="en-US" dirty="0"/>
              <a:t>差别较大；只改变</a:t>
            </a:r>
            <a:r>
              <a:rPr lang="en-US" altLang="zh-CN" dirty="0"/>
              <a:t>y</a:t>
            </a:r>
            <a:r>
              <a:rPr lang="zh-CN" altLang="en-US" dirty="0"/>
              <a:t>时，</a:t>
            </a:r>
            <a:r>
              <a:rPr lang="en-US" altLang="zh-CN" dirty="0" err="1"/>
              <a:t>Bmad</a:t>
            </a:r>
            <a:r>
              <a:rPr lang="en-US" altLang="zh-CN" dirty="0"/>
              <a:t> </a:t>
            </a:r>
            <a:r>
              <a:rPr lang="zh-CN" altLang="en-US" dirty="0"/>
              <a:t>的</a:t>
            </a:r>
            <a:r>
              <a:rPr lang="en-US" altLang="zh-CN" dirty="0"/>
              <a:t>y tune shift</a:t>
            </a:r>
            <a:r>
              <a:rPr lang="zh-CN" altLang="en-US" dirty="0"/>
              <a:t>也更接近于理论的</a:t>
            </a:r>
            <a:r>
              <a:rPr lang="en-US" altLang="zh-CN" dirty="0"/>
              <a:t>y tune shift</a:t>
            </a:r>
            <a:r>
              <a:rPr lang="zh-CN" altLang="en-US" dirty="0"/>
              <a:t>， 而</a:t>
            </a:r>
            <a:r>
              <a:rPr lang="en-US" altLang="zh-CN" dirty="0"/>
              <a:t>x tune shift </a:t>
            </a:r>
            <a:r>
              <a:rPr lang="zh-CN" altLang="en-US" dirty="0"/>
              <a:t>差别也较大。</a:t>
            </a:r>
            <a:endParaRPr lang="en-US" altLang="zh-CN" dirty="0"/>
          </a:p>
          <a:p>
            <a:r>
              <a:rPr lang="en-US" altLang="zh-CN" dirty="0"/>
              <a:t>3. </a:t>
            </a:r>
            <a:r>
              <a:rPr lang="zh-CN" altLang="en-US" dirty="0"/>
              <a:t>随着粒子数增大，这种符合性也在下降。</a:t>
            </a:r>
            <a:endParaRPr lang="en-US" altLang="zh-CN" dirty="0"/>
          </a:p>
          <a:p>
            <a:r>
              <a:rPr lang="en-US" altLang="zh-CN" dirty="0"/>
              <a:t>  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65224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B5231A-712A-BEAC-7132-58371614A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二</a:t>
            </a:r>
            <a:r>
              <a:rPr lang="en-US" altLang="zh-CN" dirty="0"/>
              <a:t>.HEPS</a:t>
            </a:r>
            <a:r>
              <a:rPr lang="zh-CN" altLang="en-US" dirty="0"/>
              <a:t>的</a:t>
            </a:r>
            <a:r>
              <a:rPr lang="en-US" altLang="zh-CN" dirty="0" err="1"/>
              <a:t>Touschek</a:t>
            </a:r>
            <a:r>
              <a:rPr lang="zh-CN" altLang="en-US" dirty="0"/>
              <a:t>寿命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9AC292-7CA6-4859-DD6F-1DEBF65FB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比较不带误差和带误差的</a:t>
            </a:r>
            <a:r>
              <a:rPr lang="en-US" altLang="zh-CN" dirty="0"/>
              <a:t>HEPS Booster lattice</a:t>
            </a:r>
            <a:r>
              <a:rPr lang="zh-CN" altLang="en-US" dirty="0"/>
              <a:t>的</a:t>
            </a:r>
            <a:r>
              <a:rPr lang="en-US" altLang="zh-CN" dirty="0" err="1"/>
              <a:t>Tousheck</a:t>
            </a:r>
            <a:r>
              <a:rPr lang="zh-CN" altLang="en-US" dirty="0"/>
              <a:t>寿命</a:t>
            </a:r>
            <a:endParaRPr lang="en-US" altLang="zh-CN" dirty="0"/>
          </a:p>
          <a:p>
            <a:r>
              <a:rPr lang="en-US" altLang="zh-CN" dirty="0"/>
              <a:t>    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94B6A49-0AC0-D9FD-6A7E-FB7919F0B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499" y="2790423"/>
            <a:ext cx="2042337" cy="224961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EB2B53D-789C-6DC8-8136-36D1D7AC7B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711" y="2790423"/>
            <a:ext cx="2042336" cy="2318837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8DEAE766-ABF7-1064-E98B-CE35572B5C20}"/>
              </a:ext>
            </a:extLst>
          </p:cNvPr>
          <p:cNvSpPr txBox="1"/>
          <p:nvPr/>
        </p:nvSpPr>
        <p:spPr>
          <a:xfrm>
            <a:off x="838200" y="5423836"/>
            <a:ext cx="204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不带误差的</a:t>
            </a:r>
            <a:r>
              <a:rPr lang="en-US" altLang="zh-CN" dirty="0"/>
              <a:t>lattice</a:t>
            </a:r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400F508-7752-EF69-D9F9-6BC99ED9673C}"/>
              </a:ext>
            </a:extLst>
          </p:cNvPr>
          <p:cNvSpPr txBox="1"/>
          <p:nvPr/>
        </p:nvSpPr>
        <p:spPr>
          <a:xfrm>
            <a:off x="3695930" y="5423836"/>
            <a:ext cx="2042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带误差的</a:t>
            </a:r>
            <a:r>
              <a:rPr lang="en-US" altLang="zh-CN" dirty="0"/>
              <a:t>lattice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37B9EFCA-E744-68FA-2583-1F291FA7DD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394639"/>
                  </p:ext>
                </p:extLst>
              </p:nvPr>
            </p:nvGraphicFramePr>
            <p:xfrm>
              <a:off x="6063633" y="3915232"/>
              <a:ext cx="5052602" cy="112481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22914">
                      <a:extLst>
                        <a:ext uri="{9D8B030D-6E8A-4147-A177-3AD203B41FA5}">
                          <a16:colId xmlns:a16="http://schemas.microsoft.com/office/drawing/2014/main" val="755040260"/>
                        </a:ext>
                      </a:extLst>
                    </a:gridCol>
                    <a:gridCol w="1717400">
                      <a:extLst>
                        <a:ext uri="{9D8B030D-6E8A-4147-A177-3AD203B41FA5}">
                          <a16:colId xmlns:a16="http://schemas.microsoft.com/office/drawing/2014/main" val="1317261365"/>
                        </a:ext>
                      </a:extLst>
                    </a:gridCol>
                    <a:gridCol w="1812288">
                      <a:extLst>
                        <a:ext uri="{9D8B030D-6E8A-4147-A177-3AD203B41FA5}">
                          <a16:colId xmlns:a16="http://schemas.microsoft.com/office/drawing/2014/main" val="2647170873"/>
                        </a:ext>
                      </a:extLst>
                    </a:gridCol>
                  </a:tblGrid>
                  <a:tr h="224962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zh-CN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不带误差的</a:t>
                          </a:r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lattice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zh-CN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带误差的</a:t>
                          </a:r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 lattice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0665553"/>
                      </a:ext>
                    </a:extLst>
                  </a:tr>
                  <a:tr h="224962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zh-CN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平衡极化度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0.92376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0.92375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80588520"/>
                      </a:ext>
                    </a:extLst>
                  </a:tr>
                  <a:tr h="224962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zh-CN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自旋谐波数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5.346914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5.426181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1151931"/>
                      </a:ext>
                    </a:extLst>
                  </a:tr>
                  <a:tr h="224962">
                    <a:tc>
                      <a:txBody>
                        <a:bodyPr/>
                        <a:lstStyle/>
                        <a:p>
                          <a:pPr algn="just">
                            <a:tabLst>
                              <a:tab pos="1299845" algn="r"/>
                            </a:tabLst>
                          </a:pPr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    </a:t>
                          </a:r>
                          <a:r>
                            <a:rPr lang="zh-CN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能量</a:t>
                          </a:r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/Gev	 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1333500" algn="just"/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7894908"/>
                      </a:ext>
                    </a:extLst>
                  </a:tr>
                  <a:tr h="224962">
                    <a:tc>
                      <a:txBody>
                        <a:bodyPr/>
                        <a:lstStyle/>
                        <a:p>
                          <a:pPr algn="just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𝑎</m:t>
                                </m:r>
                                <m:r>
                                  <a:rPr lang="en-US" sz="1400" i="1" kern="100">
                                    <a:effectLst/>
                                    <a:latin typeface="Cambria Math" panose="02040503050406030204" pitchFamily="18" charset="0"/>
                                    <a:ea typeface="等线" panose="02010600030101010101" pitchFamily="2" charset="-122"/>
                                    <a:cs typeface="Times New Roman" panose="020206030504050203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1333500" algn="just"/>
                          <a:r>
                            <a:rPr lang="en-US" sz="1400" kern="100" dirty="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11.3469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2669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表格 7">
                <a:extLst>
                  <a:ext uri="{FF2B5EF4-FFF2-40B4-BE49-F238E27FC236}">
                    <a16:creationId xmlns:a16="http://schemas.microsoft.com/office/drawing/2014/main" id="{37B9EFCA-E744-68FA-2583-1F291FA7DD9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6394639"/>
                  </p:ext>
                </p:extLst>
              </p:nvPr>
            </p:nvGraphicFramePr>
            <p:xfrm>
              <a:off x="6063633" y="3915232"/>
              <a:ext cx="5052602" cy="1124810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522914">
                      <a:extLst>
                        <a:ext uri="{9D8B030D-6E8A-4147-A177-3AD203B41FA5}">
                          <a16:colId xmlns:a16="http://schemas.microsoft.com/office/drawing/2014/main" val="755040260"/>
                        </a:ext>
                      </a:extLst>
                    </a:gridCol>
                    <a:gridCol w="1717400">
                      <a:extLst>
                        <a:ext uri="{9D8B030D-6E8A-4147-A177-3AD203B41FA5}">
                          <a16:colId xmlns:a16="http://schemas.microsoft.com/office/drawing/2014/main" val="1317261365"/>
                        </a:ext>
                      </a:extLst>
                    </a:gridCol>
                    <a:gridCol w="1812288">
                      <a:extLst>
                        <a:ext uri="{9D8B030D-6E8A-4147-A177-3AD203B41FA5}">
                          <a16:colId xmlns:a16="http://schemas.microsoft.com/office/drawing/2014/main" val="2647170873"/>
                        </a:ext>
                      </a:extLst>
                    </a:gridCol>
                  </a:tblGrid>
                  <a:tr h="224962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zh-CN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不带误差的</a:t>
                          </a:r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lattice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zh-CN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带误差的</a:t>
                          </a:r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 lattice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050665553"/>
                      </a:ext>
                    </a:extLst>
                  </a:tr>
                  <a:tr h="224962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zh-CN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平衡极化度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0.92376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0.92375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80588520"/>
                      </a:ext>
                    </a:extLst>
                  </a:tr>
                  <a:tr h="224962"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zh-CN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自旋谐波数</a:t>
                          </a: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5.346914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just"/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5.426181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81151931"/>
                      </a:ext>
                    </a:extLst>
                  </a:tr>
                  <a:tr h="224962">
                    <a:tc>
                      <a:txBody>
                        <a:bodyPr/>
                        <a:lstStyle/>
                        <a:p>
                          <a:pPr algn="just">
                            <a:tabLst>
                              <a:tab pos="1299845" algn="r"/>
                            </a:tabLst>
                          </a:pPr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    </a:t>
                          </a:r>
                          <a:r>
                            <a:rPr lang="zh-CN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能量</a:t>
                          </a:r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/Gev	 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1333500" algn="just"/>
                          <a:r>
                            <a:rPr lang="en-US" sz="1400" kern="10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5</a:t>
                          </a:r>
                          <a:endParaRPr lang="zh-CN" sz="1400" kern="10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67894908"/>
                      </a:ext>
                    </a:extLst>
                  </a:tr>
                  <a:tr h="224962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" t="-424324" r="-232800" b="-4324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pPr indent="1333500" algn="just"/>
                          <a:r>
                            <a:rPr lang="en-US" sz="1400" kern="100" dirty="0">
                              <a:effectLst/>
                              <a:latin typeface="等线" panose="02010600030101010101" pitchFamily="2" charset="-122"/>
                              <a:ea typeface="等线" panose="02010600030101010101" pitchFamily="2" charset="-122"/>
                              <a:cs typeface="Times New Roman" panose="02020603050405020304" pitchFamily="18" charset="0"/>
                            </a:rPr>
                            <a:t>11.3469</a:t>
                          </a:r>
                          <a:endParaRPr lang="zh-CN" sz="1400" kern="100" dirty="0">
                            <a:effectLst/>
                            <a:latin typeface="等线" panose="02010600030101010101" pitchFamily="2" charset="-122"/>
                            <a:ea typeface="等线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792669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" name="文本框 8">
            <a:extLst>
              <a:ext uri="{FF2B5EF4-FFF2-40B4-BE49-F238E27FC236}">
                <a16:creationId xmlns:a16="http://schemas.microsoft.com/office/drawing/2014/main" id="{12E03EEE-F057-5945-735C-737FDC69062B}"/>
              </a:ext>
            </a:extLst>
          </p:cNvPr>
          <p:cNvSpPr txBox="1"/>
          <p:nvPr/>
        </p:nvSpPr>
        <p:spPr>
          <a:xfrm>
            <a:off x="6650955" y="3244334"/>
            <a:ext cx="344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两个模型的平衡极化度差异极小</a:t>
            </a:r>
          </a:p>
        </p:txBody>
      </p:sp>
    </p:spTree>
    <p:extLst>
      <p:ext uri="{BB962C8B-B14F-4D97-AF65-F5344CB8AC3E}">
        <p14:creationId xmlns:p14="http://schemas.microsoft.com/office/powerpoint/2010/main" val="2819249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04D96F5-9D04-B046-A130-5E0730C8A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216" y="333487"/>
            <a:ext cx="10697584" cy="5843476"/>
          </a:xfrm>
        </p:spPr>
        <p:txBody>
          <a:bodyPr/>
          <a:lstStyle/>
          <a:p>
            <a:r>
              <a:rPr lang="zh-CN" altLang="en-US" dirty="0"/>
              <a:t>使用基于我的推广公式计算了托歇克寿命，假设各处相等的全局动量接受度</a:t>
            </a:r>
            <a:endParaRPr lang="en-US" altLang="zh-CN" dirty="0"/>
          </a:p>
          <a:p>
            <a:endParaRPr lang="zh-CN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4961B2E7-1CE6-BCD4-EF4D-5DC868D02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2687"/>
              </p:ext>
            </p:extLst>
          </p:nvPr>
        </p:nvGraphicFramePr>
        <p:xfrm>
          <a:off x="656216" y="2108681"/>
          <a:ext cx="9650506" cy="44158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27036">
                  <a:extLst>
                    <a:ext uri="{9D8B030D-6E8A-4147-A177-3AD203B41FA5}">
                      <a16:colId xmlns:a16="http://schemas.microsoft.com/office/drawing/2014/main" val="1330491074"/>
                    </a:ext>
                  </a:extLst>
                </a:gridCol>
                <a:gridCol w="1110098">
                  <a:extLst>
                    <a:ext uri="{9D8B030D-6E8A-4147-A177-3AD203B41FA5}">
                      <a16:colId xmlns:a16="http://schemas.microsoft.com/office/drawing/2014/main" val="3829836532"/>
                    </a:ext>
                  </a:extLst>
                </a:gridCol>
                <a:gridCol w="1033853">
                  <a:extLst>
                    <a:ext uri="{9D8B030D-6E8A-4147-A177-3AD203B41FA5}">
                      <a16:colId xmlns:a16="http://schemas.microsoft.com/office/drawing/2014/main" val="983534283"/>
                    </a:ext>
                  </a:extLst>
                </a:gridCol>
                <a:gridCol w="1034761">
                  <a:extLst>
                    <a:ext uri="{9D8B030D-6E8A-4147-A177-3AD203B41FA5}">
                      <a16:colId xmlns:a16="http://schemas.microsoft.com/office/drawing/2014/main" val="636426479"/>
                    </a:ext>
                  </a:extLst>
                </a:gridCol>
                <a:gridCol w="1285283">
                  <a:extLst>
                    <a:ext uri="{9D8B030D-6E8A-4147-A177-3AD203B41FA5}">
                      <a16:colId xmlns:a16="http://schemas.microsoft.com/office/drawing/2014/main" val="1087255211"/>
                    </a:ext>
                  </a:extLst>
                </a:gridCol>
                <a:gridCol w="1287097">
                  <a:extLst>
                    <a:ext uri="{9D8B030D-6E8A-4147-A177-3AD203B41FA5}">
                      <a16:colId xmlns:a16="http://schemas.microsoft.com/office/drawing/2014/main" val="3151557172"/>
                    </a:ext>
                  </a:extLst>
                </a:gridCol>
                <a:gridCol w="1286189">
                  <a:extLst>
                    <a:ext uri="{9D8B030D-6E8A-4147-A177-3AD203B41FA5}">
                      <a16:colId xmlns:a16="http://schemas.microsoft.com/office/drawing/2014/main" val="1395281123"/>
                    </a:ext>
                  </a:extLst>
                </a:gridCol>
                <a:gridCol w="1286189">
                  <a:extLst>
                    <a:ext uri="{9D8B030D-6E8A-4147-A177-3AD203B41FA5}">
                      <a16:colId xmlns:a16="http://schemas.microsoft.com/office/drawing/2014/main" val="3348064068"/>
                    </a:ext>
                  </a:extLst>
                </a:gridCol>
              </a:tblGrid>
              <a:tr h="634372"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>
                          <a:effectLst/>
                        </a:rPr>
                        <a:t>水平发射度</a:t>
                      </a:r>
                      <a:r>
                        <a:rPr lang="en-US" sz="2000" kern="100">
                          <a:effectLst/>
                        </a:rPr>
                        <a:t>/m rad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</a:rPr>
                        <a:t>1.13652E-8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</a:rPr>
                        <a:t>1.13652E-8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</a:rPr>
                        <a:t>1.13652E-8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1.13652E-8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9.09212E-9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9.09212E-9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1.13652E-9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0528226"/>
                  </a:ext>
                </a:extLst>
              </a:tr>
              <a:tr h="634372"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>
                          <a:effectLst/>
                        </a:rPr>
                        <a:t>垂直发射度</a:t>
                      </a:r>
                      <a:r>
                        <a:rPr lang="en-US" sz="2000" kern="100">
                          <a:effectLst/>
                        </a:rPr>
                        <a:t>/m rad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</a:rPr>
                        <a:t>1.13652E-9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</a:rPr>
                        <a:t>1.13652E-9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1.13652E-9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tabLst>
                          <a:tab pos="26670" algn="l"/>
                        </a:tabLst>
                      </a:pPr>
                      <a:r>
                        <a:rPr lang="en-US" sz="2000" kern="100">
                          <a:solidFill>
                            <a:srgbClr val="FF0000"/>
                          </a:solidFill>
                          <a:effectLst/>
                        </a:rPr>
                        <a:t>	5.68258e-10</a:t>
                      </a:r>
                      <a:endParaRPr lang="zh-CN" sz="2000" kern="10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1.13652E-9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5.68258E-10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1.13652E-10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67445685"/>
                  </a:ext>
                </a:extLst>
              </a:tr>
              <a:tr h="634372"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>
                          <a:effectLst/>
                        </a:rPr>
                        <a:t>束团流强</a:t>
                      </a:r>
                      <a:r>
                        <a:rPr lang="en-US" sz="2000" kern="100">
                          <a:effectLst/>
                        </a:rPr>
                        <a:t>/mA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</a:rPr>
                        <a:t>  2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/>
                      <a:r>
                        <a:rPr lang="en-US" sz="2000" kern="10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zh-CN" sz="2000" kern="10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  4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/>
                      <a:r>
                        <a:rPr lang="en-US" sz="2000" kern="100" dirty="0">
                          <a:effectLst/>
                        </a:rPr>
                        <a:t>2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effectLst/>
                        </a:rPr>
                        <a:t>2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effectLst/>
                        </a:rPr>
                        <a:t>2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 2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21004497"/>
                  </a:ext>
                </a:extLst>
              </a:tr>
              <a:tr h="634372"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>
                          <a:effectLst/>
                        </a:rPr>
                        <a:t>全局的动量孔径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/>
                      <a:r>
                        <a:rPr lang="en-US" sz="2000" kern="100">
                          <a:solidFill>
                            <a:srgbClr val="FF0000"/>
                          </a:solidFill>
                          <a:effectLst/>
                        </a:rPr>
                        <a:t>0.010</a:t>
                      </a:r>
                      <a:endParaRPr lang="zh-CN" sz="2000" kern="10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/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0.012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/>
                      <a:r>
                        <a:rPr lang="en-US" sz="2000" kern="100">
                          <a:effectLst/>
                        </a:rPr>
                        <a:t>0.010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/>
                      <a:r>
                        <a:rPr lang="en-US" sz="2000" kern="100">
                          <a:effectLst/>
                        </a:rPr>
                        <a:t>0.010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/>
                      <a:r>
                        <a:rPr lang="en-US" sz="2000" kern="100">
                          <a:effectLst/>
                        </a:rPr>
                        <a:t>0.010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effectLst/>
                        </a:rPr>
                        <a:t>0.010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/>
                      <a:r>
                        <a:rPr lang="en-US" sz="20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0.010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1444561"/>
                  </a:ext>
                </a:extLst>
              </a:tr>
              <a:tr h="634372"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>
                          <a:effectLst/>
                        </a:rPr>
                        <a:t>完全非极化</a:t>
                      </a:r>
                      <a:r>
                        <a:rPr lang="en-US" sz="2000" kern="100">
                          <a:effectLst/>
                        </a:rPr>
                        <a:t>TL /h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/>
                      <a:r>
                        <a:rPr lang="en-US" sz="2000" kern="100">
                          <a:effectLst/>
                        </a:rPr>
                        <a:t>20.78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/>
                      <a:r>
                        <a:rPr lang="en-US" sz="2000" kern="100">
                          <a:effectLst/>
                        </a:rPr>
                        <a:t>30.67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</a:rPr>
                        <a:t>  10.39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</a:rPr>
                        <a:t>13.73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</a:rPr>
                        <a:t>  18.34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effectLst/>
                        </a:rPr>
                        <a:t>12.08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/>
                      <a:r>
                        <a:rPr lang="en-US" sz="2000" kern="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5.70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7544812"/>
                  </a:ext>
                </a:extLst>
              </a:tr>
              <a:tr h="634372"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>
                          <a:effectLst/>
                        </a:rPr>
                        <a:t>平衡极化</a:t>
                      </a:r>
                      <a:r>
                        <a:rPr lang="en-US" sz="2000" kern="100">
                          <a:effectLst/>
                        </a:rPr>
                        <a:t>TL /h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</a:rPr>
                        <a:t>  21.48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/>
                      <a:r>
                        <a:rPr lang="en-US" sz="2000" kern="100">
                          <a:effectLst/>
                        </a:rPr>
                        <a:t>31.91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</a:rPr>
                        <a:t>  10.74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</a:rPr>
                        <a:t>14.30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133350" algn="just"/>
                      <a:r>
                        <a:rPr lang="en-US" sz="2000" kern="100">
                          <a:effectLst/>
                        </a:rPr>
                        <a:t>19.01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effectLst/>
                        </a:rPr>
                        <a:t>12.61</a:t>
                      </a:r>
                      <a:endParaRPr lang="zh-CN" sz="20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 6.05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3337630"/>
                  </a:ext>
                </a:extLst>
              </a:tr>
              <a:tr h="317186">
                <a:tc>
                  <a:txBody>
                    <a:bodyPr/>
                    <a:lstStyle/>
                    <a:p>
                      <a:pPr algn="just"/>
                      <a:r>
                        <a:rPr lang="zh-CN" sz="2000" kern="100">
                          <a:effectLst/>
                        </a:rPr>
                        <a:t>相对改变量</a:t>
                      </a:r>
                      <a:endParaRPr lang="zh-CN" sz="20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solidFill>
                            <a:srgbClr val="FF0000"/>
                          </a:solidFill>
                          <a:effectLst/>
                        </a:rPr>
                        <a:t>  3.26%</a:t>
                      </a:r>
                      <a:endParaRPr lang="zh-CN" sz="2000" kern="10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solidFill>
                            <a:srgbClr val="FF0000"/>
                          </a:solidFill>
                          <a:effectLst/>
                        </a:rPr>
                        <a:t>  3.89%</a:t>
                      </a:r>
                      <a:endParaRPr lang="zh-CN" sz="2000" kern="10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solidFill>
                            <a:srgbClr val="FF0000"/>
                          </a:solidFill>
                          <a:effectLst/>
                        </a:rPr>
                        <a:t>  3.26%</a:t>
                      </a:r>
                      <a:endParaRPr lang="zh-CN" sz="2000" kern="10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>
                          <a:solidFill>
                            <a:srgbClr val="FF0000"/>
                          </a:solidFill>
                          <a:effectLst/>
                        </a:rPr>
                        <a:t>3.99%</a:t>
                      </a:r>
                      <a:endParaRPr lang="zh-CN" sz="2000" kern="10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  3.52%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</a:rPr>
                        <a:t>4.20%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kern="100" dirty="0">
                          <a:solidFill>
                            <a:srgbClr val="FF0000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  5.79%</a:t>
                      </a:r>
                      <a:endParaRPr lang="zh-CN" sz="2000" kern="100" dirty="0">
                        <a:solidFill>
                          <a:srgbClr val="FF0000"/>
                        </a:solidFill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2635060"/>
                  </a:ext>
                </a:extLst>
              </a:tr>
            </a:tbl>
          </a:graphicData>
        </a:graphic>
      </p:graphicFrame>
      <p:sp>
        <p:nvSpPr>
          <p:cNvPr id="6" name="文本框 5">
            <a:extLst>
              <a:ext uri="{FF2B5EF4-FFF2-40B4-BE49-F238E27FC236}">
                <a16:creationId xmlns:a16="http://schemas.microsoft.com/office/drawing/2014/main" id="{BC09E298-8AF9-2C82-B891-D39FAA004A57}"/>
              </a:ext>
            </a:extLst>
          </p:cNvPr>
          <p:cNvSpPr txBox="1"/>
          <p:nvPr/>
        </p:nvSpPr>
        <p:spPr>
          <a:xfrm>
            <a:off x="5625354" y="1230435"/>
            <a:ext cx="3164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降低发射度提高</a:t>
            </a:r>
            <a:r>
              <a:rPr lang="en-US" altLang="zh-CN" dirty="0"/>
              <a:t>TL</a:t>
            </a:r>
            <a:r>
              <a:rPr lang="zh-CN" altLang="en-US" dirty="0"/>
              <a:t>相对改变应该是最有效的</a:t>
            </a:r>
          </a:p>
        </p:txBody>
      </p:sp>
    </p:spTree>
    <p:extLst>
      <p:ext uri="{BB962C8B-B14F-4D97-AF65-F5344CB8AC3E}">
        <p14:creationId xmlns:p14="http://schemas.microsoft.com/office/powerpoint/2010/main" val="80976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01450CE-6301-1118-1D52-55BE0A5BF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11" y="96183"/>
            <a:ext cx="10515600" cy="1325563"/>
          </a:xfrm>
        </p:spPr>
        <p:txBody>
          <a:bodyPr/>
          <a:lstStyle/>
          <a:p>
            <a:r>
              <a:rPr lang="zh-CN" altLang="en-US" dirty="0"/>
              <a:t>一</a:t>
            </a:r>
            <a:r>
              <a:rPr lang="en-US" altLang="zh-CN" dirty="0"/>
              <a:t>. </a:t>
            </a:r>
            <a:r>
              <a:rPr lang="zh-CN" altLang="en-US" dirty="0"/>
              <a:t>一维</a:t>
            </a:r>
            <a:r>
              <a:rPr lang="en-US" altLang="zh-CN" dirty="0"/>
              <a:t>footprint</a:t>
            </a:r>
            <a:r>
              <a:rPr lang="zh-CN" altLang="en-US" dirty="0"/>
              <a:t>绘制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60ACC8-CFE9-CB89-1F62-DE36EFE8CB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7211" y="1421746"/>
                <a:ext cx="11210365" cy="4652963"/>
              </a:xfrm>
            </p:spPr>
            <p:txBody>
              <a:bodyPr/>
              <a:lstStyle/>
              <a:p>
                <a:r>
                  <a:rPr lang="zh-CN" altLang="en-US" dirty="0"/>
                  <a:t>上次绘制了一个二维的</a:t>
                </a:r>
                <a:r>
                  <a:rPr lang="en-US" altLang="zh-CN" dirty="0"/>
                  <a:t>footprint</a:t>
                </a:r>
                <a:r>
                  <a:rPr lang="zh-CN" altLang="en-US" dirty="0"/>
                  <a:t>，即将不同初始坐标或者说振荡幅值（</a:t>
                </a:r>
                <a:r>
                  <a:rPr lang="en-US" altLang="zh-CN" dirty="0"/>
                  <a:t>x, y</a:t>
                </a:r>
                <a:r>
                  <a:rPr lang="zh-CN" altLang="en-US" dirty="0"/>
                  <a:t>）映射到（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en-US" dirty="0"/>
                  <a:t>）</a:t>
                </a:r>
                <a:endParaRPr lang="en-US" altLang="zh-CN" dirty="0"/>
              </a:p>
              <a:p>
                <a:r>
                  <a:rPr lang="en-US" altLang="zh-CN" dirty="0"/>
                  <a:t> </a:t>
                </a:r>
                <a:r>
                  <a:rPr lang="zh-CN" altLang="en-US" dirty="0"/>
                  <a:t>为了简化这个问题，将六维坐标中仅</a:t>
                </a:r>
                <a:r>
                  <a:rPr lang="en-US" altLang="zh-CN" dirty="0"/>
                  <a:t>x</a:t>
                </a:r>
                <a:r>
                  <a:rPr lang="zh-CN" altLang="en-US" dirty="0"/>
                  <a:t>或者</a:t>
                </a:r>
                <a:r>
                  <a:rPr lang="en-US" altLang="zh-CN" dirty="0"/>
                  <a:t>y</a:t>
                </a:r>
                <a:r>
                  <a:rPr lang="zh-CN" altLang="en-US" dirty="0"/>
                  <a:t>不为</a:t>
                </a:r>
                <a:r>
                  <a:rPr lang="en-US" altLang="zh-CN" dirty="0"/>
                  <a:t>0</a:t>
                </a:r>
                <a:r>
                  <a:rPr lang="zh-CN" altLang="en-US" dirty="0"/>
                  <a:t>，并且取不同的值计算对应的（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en-US" dirty="0"/>
                  <a:t>），这种</a:t>
                </a:r>
                <a:r>
                  <a:rPr lang="en-US" altLang="zh-CN" dirty="0"/>
                  <a:t>footprint</a:t>
                </a:r>
                <a:r>
                  <a:rPr lang="zh-CN" altLang="en-US" dirty="0"/>
                  <a:t>成一维图形。</a:t>
                </a:r>
                <a:endParaRPr lang="en-US" altLang="zh-CN" dirty="0"/>
              </a:p>
              <a:p>
                <a:r>
                  <a:rPr lang="en-US" altLang="zh-CN" dirty="0"/>
                  <a:t> </a:t>
                </a:r>
                <a:r>
                  <a:rPr lang="zh-CN" altLang="en-US" dirty="0"/>
                  <a:t>采用最简单的头对头对撞，基础值为</a:t>
                </a:r>
                <a:r>
                  <a:rPr lang="en-US" altLang="zh-CN" dirty="0"/>
                  <a:t>x0=1e-4m</a:t>
                </a:r>
                <a:r>
                  <a:rPr lang="zh-CN" altLang="en-US" dirty="0"/>
                  <a:t>或者</a:t>
                </a:r>
                <a:r>
                  <a:rPr lang="en-US" altLang="zh-CN" dirty="0"/>
                  <a:t>y0=1e-6m, </a:t>
                </a:r>
                <a:r>
                  <a:rPr lang="zh-CN" altLang="en-US" dirty="0"/>
                  <a:t>初始值设置成基础值的倍数</a:t>
                </a:r>
                <a:endParaRPr lang="en-US" altLang="zh-CN" dirty="0"/>
              </a:p>
              <a:p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3160ACC8-CFE9-CB89-1F62-DE36EFE8CB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7211" y="1421746"/>
                <a:ext cx="11210365" cy="4652963"/>
              </a:xfrm>
              <a:blipFill>
                <a:blip r:embed="rId2"/>
                <a:stretch>
                  <a:fillRect l="-979" t="-23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439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37F2C01-64B8-6C98-7539-C40AEDF35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7553"/>
            <a:ext cx="10515600" cy="5809410"/>
          </a:xfrm>
        </p:spPr>
        <p:txBody>
          <a:bodyPr/>
          <a:lstStyle/>
          <a:p>
            <a:r>
              <a:rPr lang="en-US" altLang="zh-CN" dirty="0"/>
              <a:t>1. SAD</a:t>
            </a:r>
            <a:r>
              <a:rPr lang="zh-CN" altLang="en-US" dirty="0"/>
              <a:t>和</a:t>
            </a:r>
            <a:r>
              <a:rPr lang="en-US" altLang="zh-CN" dirty="0" err="1"/>
              <a:t>Bmad</a:t>
            </a:r>
            <a:r>
              <a:rPr lang="en-US" altLang="zh-CN" dirty="0"/>
              <a:t> </a:t>
            </a:r>
            <a:r>
              <a:rPr lang="zh-CN" altLang="en-US" dirty="0"/>
              <a:t>原始</a:t>
            </a:r>
            <a:r>
              <a:rPr lang="en-US" altLang="zh-CN" dirty="0"/>
              <a:t>lattice</a:t>
            </a:r>
            <a:r>
              <a:rPr lang="zh-CN" altLang="en-US" dirty="0"/>
              <a:t>的比较</a:t>
            </a:r>
            <a:endParaRPr lang="en-US" altLang="zh-CN" dirty="0"/>
          </a:p>
          <a:p>
            <a:r>
              <a:rPr lang="en-US" altLang="zh-CN" dirty="0"/>
              <a:t>     </a:t>
            </a:r>
            <a:r>
              <a:rPr lang="zh-CN" altLang="en-US" dirty="0"/>
              <a:t>这是没有加入 </a:t>
            </a:r>
            <a:r>
              <a:rPr lang="en-US" altLang="zh-CN" dirty="0"/>
              <a:t>BB</a:t>
            </a:r>
            <a:r>
              <a:rPr lang="zh-CN" altLang="en-US" dirty="0"/>
              <a:t>元件时的</a:t>
            </a:r>
            <a:r>
              <a:rPr lang="en-US" altLang="zh-CN" dirty="0"/>
              <a:t>lattice</a:t>
            </a:r>
            <a:r>
              <a:rPr lang="zh-CN" altLang="en-US" dirty="0"/>
              <a:t>相关参数，作为设置强束</a:t>
            </a:r>
            <a:r>
              <a:rPr lang="en-US" altLang="zh-CN" dirty="0"/>
              <a:t>BB</a:t>
            </a:r>
            <a:r>
              <a:rPr lang="zh-CN" altLang="en-US" dirty="0"/>
              <a:t>元件的依据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522BD935-2FA4-2007-4DB5-9FC83BF22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951678"/>
              </p:ext>
            </p:extLst>
          </p:nvPr>
        </p:nvGraphicFramePr>
        <p:xfrm>
          <a:off x="1810272" y="1864657"/>
          <a:ext cx="7808857" cy="42840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528">
                  <a:extLst>
                    <a:ext uri="{9D8B030D-6E8A-4147-A177-3AD203B41FA5}">
                      <a16:colId xmlns:a16="http://schemas.microsoft.com/office/drawing/2014/main" val="3141694885"/>
                    </a:ext>
                  </a:extLst>
                </a:gridCol>
                <a:gridCol w="2898753">
                  <a:extLst>
                    <a:ext uri="{9D8B030D-6E8A-4147-A177-3AD203B41FA5}">
                      <a16:colId xmlns:a16="http://schemas.microsoft.com/office/drawing/2014/main" val="2864335861"/>
                    </a:ext>
                  </a:extLst>
                </a:gridCol>
                <a:gridCol w="2605576">
                  <a:extLst>
                    <a:ext uri="{9D8B030D-6E8A-4147-A177-3AD203B41FA5}">
                      <a16:colId xmlns:a16="http://schemas.microsoft.com/office/drawing/2014/main" val="3521921506"/>
                    </a:ext>
                  </a:extLst>
                </a:gridCol>
              </a:tblGrid>
              <a:tr h="206127"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600" kern="100">
                          <a:effectLst/>
                        </a:rPr>
                        <a:t> 参数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>
                          <a:effectLst/>
                        </a:rPr>
                        <a:t>   SAD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>
                          <a:effectLst/>
                        </a:rPr>
                        <a:t> Bmad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4868982"/>
                  </a:ext>
                </a:extLst>
              </a:tr>
              <a:tr h="307792"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IP </a:t>
                      </a:r>
                      <a:r>
                        <a:rPr lang="zh-CN" sz="1600" kern="100" dirty="0">
                          <a:effectLst/>
                        </a:rPr>
                        <a:t>水平</a:t>
                      </a:r>
                      <a:r>
                        <a:rPr lang="en-US" sz="1600" kern="100" dirty="0">
                          <a:effectLst/>
                        </a:rPr>
                        <a:t>beta</a:t>
                      </a:r>
                      <a:r>
                        <a:rPr lang="zh-CN" sz="1600" kern="100" dirty="0">
                          <a:effectLst/>
                        </a:rPr>
                        <a:t>函数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</a:rPr>
                        <a:t>      1.0059712517573083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 1.00597125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75208673"/>
                  </a:ext>
                </a:extLst>
              </a:tr>
              <a:tr h="301871"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>
                          <a:effectLst/>
                        </a:rPr>
                        <a:t>IP </a:t>
                      </a:r>
                      <a:r>
                        <a:rPr lang="zh-CN" sz="1600" kern="100">
                          <a:effectLst/>
                        </a:rPr>
                        <a:t>水平</a:t>
                      </a:r>
                      <a:r>
                        <a:rPr lang="en-US" sz="1600" kern="100">
                          <a:effectLst/>
                        </a:rPr>
                        <a:t>alpha</a:t>
                      </a:r>
                      <a:r>
                        <a:rPr lang="zh-CN" sz="1600" kern="100">
                          <a:effectLst/>
                        </a:rPr>
                        <a:t>函数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-2.493226096361774e-05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</a:rPr>
                        <a:t>     -0.00002493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6585564"/>
                  </a:ext>
                </a:extLst>
              </a:tr>
              <a:tr h="307792"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>
                          <a:effectLst/>
                        </a:rPr>
                        <a:t>IP </a:t>
                      </a:r>
                      <a:r>
                        <a:rPr lang="zh-CN" sz="1600" kern="100">
                          <a:effectLst/>
                        </a:rPr>
                        <a:t>水平</a:t>
                      </a:r>
                      <a:r>
                        <a:rPr lang="en-US" sz="1600" kern="100">
                          <a:effectLst/>
                        </a:rPr>
                        <a:t>gamma</a:t>
                      </a:r>
                      <a:r>
                        <a:rPr lang="zh-CN" sz="1600" kern="100">
                          <a:effectLst/>
                        </a:rPr>
                        <a:t>函数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 0.9940641930619194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</a:rPr>
                        <a:t>      0.99406419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0770278"/>
                  </a:ext>
                </a:extLst>
              </a:tr>
              <a:tr h="307792"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>
                          <a:effectLst/>
                        </a:rPr>
                        <a:t>IP </a:t>
                      </a:r>
                      <a:r>
                        <a:rPr lang="zh-CN" sz="1600" kern="100">
                          <a:effectLst/>
                        </a:rPr>
                        <a:t>垂直</a:t>
                      </a:r>
                      <a:r>
                        <a:rPr lang="en-US" sz="1600" kern="100">
                          <a:effectLst/>
                        </a:rPr>
                        <a:t>beta</a:t>
                      </a:r>
                      <a:r>
                        <a:rPr lang="zh-CN" sz="1600" kern="100">
                          <a:effectLst/>
                        </a:rPr>
                        <a:t>函数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</a:rPr>
                        <a:t>      0.013495963935501166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 0.01349596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20790764"/>
                  </a:ext>
                </a:extLst>
              </a:tr>
              <a:tr h="352655"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IP </a:t>
                      </a:r>
                      <a:r>
                        <a:rPr lang="zh-CN" sz="1600" kern="100" dirty="0">
                          <a:effectLst/>
                        </a:rPr>
                        <a:t>垂直</a:t>
                      </a:r>
                      <a:r>
                        <a:rPr lang="en-US" sz="1600" kern="100" dirty="0">
                          <a:effectLst/>
                        </a:rPr>
                        <a:t>alpha</a:t>
                      </a:r>
                      <a:r>
                        <a:rPr lang="zh-CN" sz="1600" kern="100" dirty="0">
                          <a:effectLst/>
                        </a:rPr>
                        <a:t>函数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-2.789420460866764e-06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-0.00000279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419180"/>
                  </a:ext>
                </a:extLst>
              </a:tr>
              <a:tr h="307792"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>
                          <a:effectLst/>
                        </a:rPr>
                        <a:t>IP </a:t>
                      </a:r>
                      <a:r>
                        <a:rPr lang="zh-CN" sz="1600" kern="100">
                          <a:effectLst/>
                        </a:rPr>
                        <a:t>水平</a:t>
                      </a:r>
                      <a:r>
                        <a:rPr lang="en-US" sz="1600" kern="100">
                          <a:effectLst/>
                        </a:rPr>
                        <a:t>gamma</a:t>
                      </a:r>
                      <a:r>
                        <a:rPr lang="zh-CN" sz="1600" kern="100">
                          <a:effectLst/>
                        </a:rPr>
                        <a:t>函数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74.09622645606503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 74.09622646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90007765"/>
                  </a:ext>
                </a:extLst>
              </a:tr>
              <a:tr h="307792"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600" kern="100">
                          <a:effectLst/>
                        </a:rPr>
                        <a:t>水平工作点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7.5057535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 7.505754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75124433"/>
                  </a:ext>
                </a:extLst>
              </a:tr>
              <a:tr h="307792"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600" kern="100">
                          <a:effectLst/>
                        </a:rPr>
                        <a:t>垂直工作点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5.5710906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 5.571091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87504014"/>
                  </a:ext>
                </a:extLst>
              </a:tr>
              <a:tr h="307792"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600" kern="100">
                          <a:effectLst/>
                        </a:rPr>
                        <a:t>水平发射度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1.19077E-7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1.17922E-07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9648594"/>
                  </a:ext>
                </a:extLst>
              </a:tr>
              <a:tr h="307792"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600" kern="100">
                          <a:effectLst/>
                        </a:rPr>
                        <a:t>垂直发射度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1.1545E-31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</a:rPr>
                        <a:t>      1.09688E-13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98969392"/>
                  </a:ext>
                </a:extLst>
              </a:tr>
              <a:tr h="307792"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600" kern="100">
                          <a:effectLst/>
                        </a:rPr>
                        <a:t>纵向发射度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</a:rPr>
                        <a:t>      6.21902E-6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</a:rPr>
                        <a:t>      6.41620E-06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74004972"/>
                  </a:ext>
                </a:extLst>
              </a:tr>
              <a:tr h="307792"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600" kern="100">
                          <a:effectLst/>
                        </a:rPr>
                        <a:t>束长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11.6858295e-3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</a:rPr>
                        <a:t>      3.11331E-02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8791584"/>
                  </a:ext>
                </a:extLst>
              </a:tr>
              <a:tr h="307792">
                <a:tc>
                  <a:txBody>
                    <a:bodyPr/>
                    <a:lstStyle/>
                    <a:p>
                      <a:pPr indent="266700" algn="just"/>
                      <a:r>
                        <a:rPr lang="zh-CN" sz="1600" kern="100">
                          <a:effectLst/>
                        </a:rPr>
                        <a:t>能散</a:t>
                      </a:r>
                      <a:endParaRPr lang="zh-CN" sz="16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266700" algn="just"/>
                      <a:r>
                        <a:rPr lang="en-US" sz="1600" kern="100" dirty="0">
                          <a:effectLst/>
                        </a:rPr>
                        <a:t>5.32229E-4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kern="100" dirty="0">
                          <a:effectLst/>
                        </a:rPr>
                        <a:t>      5.41044E-04</a:t>
                      </a:r>
                      <a:endParaRPr lang="zh-CN" sz="16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6743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7508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CE67CA7-2138-5943-150D-4BC41F60F58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57200"/>
                <a:ext cx="10515600" cy="57197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2. </a:t>
                </a:r>
                <a:r>
                  <a:rPr lang="zh-CN" altLang="en-US" dirty="0"/>
                  <a:t>头对头对撞的理论</a:t>
                </a:r>
                <a:r>
                  <a:rPr lang="en-US" altLang="zh-CN" dirty="0"/>
                  <a:t>tune shift </a:t>
                </a:r>
              </a:p>
              <a:p>
                <a:r>
                  <a:rPr lang="zh-CN" altLang="en-US" dirty="0"/>
                  <a:t>   束束作用参数：</a:t>
                </a:r>
                <a:endParaRPr lang="en-US" altLang="zh-CN" dirty="0"/>
              </a:p>
              <a:p>
                <a:r>
                  <a:rPr lang="en-US" altLang="zh-CN" dirty="0"/>
                  <a:t>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𝜋𝛾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en-US" altLang="zh-CN" dirty="0"/>
                  <a:t> </a:t>
                </a:r>
                <a:r>
                  <a:rPr lang="zh-CN" altLang="en-US" dirty="0"/>
                  <a:t>是束团粒子数，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zh-CN" altLang="en-US" dirty="0"/>
                  <a:t>是电子的经典半径，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en-US" dirty="0"/>
                  <a:t>是对撞点的包络函数，</a:t>
                </a:r>
                <a:r>
                  <a:rPr lang="en-US" altLang="zh-CN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zh-CN" altLang="en-US" dirty="0"/>
                  <a:t>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zh-CN" altLang="en-US" dirty="0"/>
                  <a:t>是束团水平尺寸和垂直尺寸</a:t>
                </a:r>
                <a:endParaRPr lang="en-US" altLang="zh-CN" dirty="0"/>
              </a:p>
              <a:p>
                <a:r>
                  <a:rPr lang="en-US" altLang="zh-CN" dirty="0"/>
                  <a:t>   tune shift</a:t>
                </a:r>
                <a:r>
                  <a:rPr lang="zh-CN" altLang="en-US" dirty="0"/>
                  <a:t>：</a:t>
                </a:r>
                <a:endParaRPr lang="en-US" altLang="zh-CN" dirty="0"/>
              </a:p>
              <a:p>
                <a:r>
                  <a:rPr lang="en-US" altLang="zh-CN" dirty="0"/>
                  <a:t>   </a:t>
                </a:r>
                <a:r>
                  <a:rPr lang="zh-CN" altLang="en-US" dirty="0"/>
                  <a:t>线性近似下</a:t>
                </a:r>
                <a:r>
                  <a:rPr lang="en-US" altLang="zh-CN" dirty="0"/>
                  <a:t>tune shift </a:t>
                </a:r>
                <a:r>
                  <a:rPr lang="zh-CN" altLang="en-US" dirty="0"/>
                  <a:t>就等于束束作用参数；对于非线性的情况，粒子的振幅差别不能忽略，</a:t>
                </a:r>
                <a:r>
                  <a:rPr lang="en-US" altLang="zh-CN" dirty="0"/>
                  <a:t>tune shift</a:t>
                </a:r>
                <a:r>
                  <a:rPr lang="zh-CN" altLang="en-US" dirty="0"/>
                  <a:t>表示为 </a:t>
                </a:r>
                <a:endParaRPr lang="en-US" altLang="zh-CN" dirty="0"/>
              </a:p>
              <a:p>
                <a:r>
                  <a:rPr lang="en-US" altLang="zh-CN" dirty="0">
                    <a:ea typeface="Cambria Math" panose="02040503050406030204" pitchFamily="18" charset="0"/>
                  </a:rPr>
                  <a:t>                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𝜉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𝐽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(1−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𝐽</m:t>
                            </m:r>
                          </m:num>
                          <m:den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CN" dirty="0"/>
              </a:p>
              <a:p>
                <a:r>
                  <a:rPr lang="en-US" altLang="zh-CN" dirty="0"/>
                  <a:t>   </a:t>
                </a:r>
                <a:r>
                  <a:rPr lang="zh-CN" altLang="en-US" dirty="0"/>
                  <a:t>其中粒子幅值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zh-CN" altLang="en-US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sub>
                        </m:sSub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sSubSup>
                          <m:sSub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zh-CN" altLang="en-US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den>
                    </m:f>
                  </m:oMath>
                </a14:m>
                <a:r>
                  <a:rPr lang="zh-CN" altLang="en-US" dirty="0"/>
                  <a:t>，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zh-CN" altLang="en-US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zh-CN" altLang="en-US" i="1">
                        <a:latin typeface="Cambria Math" panose="02040503050406030204" pitchFamily="18" charset="0"/>
                      </a:rPr>
                      <m:t>是</m:t>
                    </m:r>
                  </m:oMath>
                </a14:m>
                <a:r>
                  <a:rPr lang="zh-CN" altLang="en-US" dirty="0"/>
                  <a:t>单粒子的发射度</a:t>
                </a:r>
                <a:endParaRPr lang="en-US" altLang="zh-CN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CE67CA7-2138-5943-150D-4BC41F60F58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57200"/>
                <a:ext cx="10515600" cy="5719763"/>
              </a:xfrm>
              <a:blipFill>
                <a:blip r:embed="rId2"/>
                <a:stretch>
                  <a:fillRect l="-1043" t="-2452" r="-342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63618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40856BB9-BC33-5021-A275-09F2163BE98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61853160"/>
                  </p:ext>
                </p:extLst>
              </p:nvPr>
            </p:nvGraphicFramePr>
            <p:xfrm>
              <a:off x="1642286" y="875367"/>
              <a:ext cx="868679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7415">
                      <a:extLst>
                        <a:ext uri="{9D8B030D-6E8A-4147-A177-3AD203B41FA5}">
                          <a16:colId xmlns:a16="http://schemas.microsoft.com/office/drawing/2014/main" val="2954292881"/>
                        </a:ext>
                      </a:extLst>
                    </a:gridCol>
                    <a:gridCol w="3121160">
                      <a:extLst>
                        <a:ext uri="{9D8B030D-6E8A-4147-A177-3AD203B41FA5}">
                          <a16:colId xmlns:a16="http://schemas.microsoft.com/office/drawing/2014/main" val="2029597160"/>
                        </a:ext>
                      </a:extLst>
                    </a:gridCol>
                    <a:gridCol w="3018224">
                      <a:extLst>
                        <a:ext uri="{9D8B030D-6E8A-4147-A177-3AD203B41FA5}">
                          <a16:colId xmlns:a16="http://schemas.microsoft.com/office/drawing/2014/main" val="36092162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     </a:t>
                          </a:r>
                          <a:r>
                            <a:rPr lang="zh-CN" altLang="en-US" dirty="0"/>
                            <a:t>水平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            </a:t>
                          </a:r>
                          <a:r>
                            <a:rPr lang="zh-CN" altLang="en-US" dirty="0"/>
                            <a:t>垂直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12413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</a:t>
                          </a:r>
                          <a:r>
                            <a:rPr lang="zh-CN" altLang="en-US" dirty="0"/>
                            <a:t>束团尺寸</a:t>
                          </a:r>
                          <a:r>
                            <a:rPr lang="en-US" altLang="zh-CN" dirty="0"/>
                            <a:t>/m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4.625205082687604e-04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4.809038746374639e-06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3031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</a:t>
                          </a:r>
                          <a:r>
                            <a:rPr lang="zh-CN" altLang="en-US" dirty="0"/>
                            <a:t>包络函数</a:t>
                          </a:r>
                          <a:r>
                            <a:rPr lang="en-US" altLang="zh-CN" dirty="0"/>
                            <a:t>/m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1.00597125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0.01349596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06202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Alpha</a:t>
                          </a:r>
                          <a:r>
                            <a:rPr lang="zh-CN" altLang="en-US" dirty="0"/>
                            <a:t>函数（</a:t>
                          </a:r>
                          <a:r>
                            <a:rPr lang="en-US" altLang="zh-CN" dirty="0"/>
                            <a:t>Twiss</a:t>
                          </a:r>
                          <a:r>
                            <a:rPr lang="zh-CN" altLang="en-US" dirty="0"/>
                            <a:t>参数）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-0.00002493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-0.00000279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88613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</a:t>
                          </a:r>
                          <a:r>
                            <a:rPr lang="zh-CN" altLang="en-US" dirty="0"/>
                            <a:t>洛伦兹因子</a:t>
                          </a:r>
                          <a14:m>
                            <m:oMath xmlns:m="http://schemas.openxmlformats.org/officeDocument/2006/math">
                              <m:r>
                                <a:rPr lang="zh-CN" altLang="en-US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oMath>
                          </a14:m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3.69860e+03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3.69860e+03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192054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内容占位符 3">
                <a:extLst>
                  <a:ext uri="{FF2B5EF4-FFF2-40B4-BE49-F238E27FC236}">
                    <a16:creationId xmlns:a16="http://schemas.microsoft.com/office/drawing/2014/main" id="{40856BB9-BC33-5021-A275-09F2163BE981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761853160"/>
                  </p:ext>
                </p:extLst>
              </p:nvPr>
            </p:nvGraphicFramePr>
            <p:xfrm>
              <a:off x="1642286" y="875367"/>
              <a:ext cx="868679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547415">
                      <a:extLst>
                        <a:ext uri="{9D8B030D-6E8A-4147-A177-3AD203B41FA5}">
                          <a16:colId xmlns:a16="http://schemas.microsoft.com/office/drawing/2014/main" val="2954292881"/>
                        </a:ext>
                      </a:extLst>
                    </a:gridCol>
                    <a:gridCol w="3121160">
                      <a:extLst>
                        <a:ext uri="{9D8B030D-6E8A-4147-A177-3AD203B41FA5}">
                          <a16:colId xmlns:a16="http://schemas.microsoft.com/office/drawing/2014/main" val="2029597160"/>
                        </a:ext>
                      </a:extLst>
                    </a:gridCol>
                    <a:gridCol w="3018224">
                      <a:extLst>
                        <a:ext uri="{9D8B030D-6E8A-4147-A177-3AD203B41FA5}">
                          <a16:colId xmlns:a16="http://schemas.microsoft.com/office/drawing/2014/main" val="360921627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     </a:t>
                          </a:r>
                          <a:r>
                            <a:rPr lang="zh-CN" altLang="en-US" dirty="0"/>
                            <a:t>水平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            </a:t>
                          </a:r>
                          <a:r>
                            <a:rPr lang="zh-CN" altLang="en-US" dirty="0"/>
                            <a:t>垂直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512413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</a:t>
                          </a:r>
                          <a:r>
                            <a:rPr lang="zh-CN" altLang="en-US" dirty="0"/>
                            <a:t>束团尺寸</a:t>
                          </a:r>
                          <a:r>
                            <a:rPr lang="en-US" altLang="zh-CN" dirty="0"/>
                            <a:t>/m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4.625205082687604e-04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4.809038746374639e-06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430313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</a:t>
                          </a:r>
                          <a:r>
                            <a:rPr lang="zh-CN" altLang="en-US" dirty="0"/>
                            <a:t>包络函数</a:t>
                          </a:r>
                          <a:r>
                            <a:rPr lang="en-US" altLang="zh-CN" dirty="0"/>
                            <a:t>/m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1.00597125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0.01349596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1062020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Alpha</a:t>
                          </a:r>
                          <a:r>
                            <a:rPr lang="zh-CN" altLang="en-US" dirty="0"/>
                            <a:t>函数（</a:t>
                          </a:r>
                          <a:r>
                            <a:rPr lang="en-US" altLang="zh-CN" dirty="0"/>
                            <a:t>Twiss</a:t>
                          </a:r>
                          <a:r>
                            <a:rPr lang="zh-CN" altLang="en-US" dirty="0"/>
                            <a:t>参数）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-0.00002493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-0.00000279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39886132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39" t="-408197" r="-242105" b="-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 3.69860e+03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  3.69860e+03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21920547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8" name="图片 7">
            <a:extLst>
              <a:ext uri="{FF2B5EF4-FFF2-40B4-BE49-F238E27FC236}">
                <a16:creationId xmlns:a16="http://schemas.microsoft.com/office/drawing/2014/main" id="{8D8025F4-2910-FDE4-1CE0-4FC072EB6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29" y="2902089"/>
            <a:ext cx="5722220" cy="297351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5ABBF6C-15B7-ADB0-FFD8-BC9EEE95BC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51" y="2897023"/>
            <a:ext cx="5611906" cy="2889599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0139A986-921E-88C5-8E0F-2321A2B5B1C4}"/>
              </a:ext>
            </a:extLst>
          </p:cNvPr>
          <p:cNvSpPr txBox="1"/>
          <p:nvPr/>
        </p:nvSpPr>
        <p:spPr>
          <a:xfrm>
            <a:off x="1727451" y="5855809"/>
            <a:ext cx="256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初始</a:t>
            </a:r>
            <a:r>
              <a:rPr lang="en-US" altLang="zh-CN" dirty="0"/>
              <a:t>x</a:t>
            </a:r>
            <a:r>
              <a:rPr lang="zh-CN" altLang="en-US" dirty="0"/>
              <a:t>不为</a:t>
            </a:r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CE895A7-3FCB-4E8E-ADC9-A2FC5CAD249C}"/>
              </a:ext>
            </a:extLst>
          </p:cNvPr>
          <p:cNvSpPr txBox="1"/>
          <p:nvPr/>
        </p:nvSpPr>
        <p:spPr>
          <a:xfrm>
            <a:off x="9784978" y="6040475"/>
            <a:ext cx="25639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初始</a:t>
            </a:r>
            <a:r>
              <a:rPr lang="en-US" altLang="zh-CN" dirty="0"/>
              <a:t>y</a:t>
            </a:r>
            <a:r>
              <a:rPr lang="zh-CN" altLang="en-US" dirty="0"/>
              <a:t>不为</a:t>
            </a:r>
            <a:r>
              <a:rPr lang="en-US" altLang="zh-CN" dirty="0"/>
              <a:t>0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CF9604E-5B93-236A-1416-F276D88A8EE7}"/>
              </a:ext>
            </a:extLst>
          </p:cNvPr>
          <p:cNvSpPr txBox="1"/>
          <p:nvPr/>
        </p:nvSpPr>
        <p:spPr>
          <a:xfrm>
            <a:off x="4876801" y="274859"/>
            <a:ext cx="3191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按照</a:t>
            </a:r>
            <a:r>
              <a:rPr lang="en-US" altLang="zh-CN" dirty="0" err="1"/>
              <a:t>Bmad</a:t>
            </a:r>
            <a:r>
              <a:rPr lang="zh-CN" altLang="en-US" dirty="0"/>
              <a:t>设置相关参数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1E56FE01-6C3E-5DAA-9B23-9734736BE697}"/>
              </a:ext>
            </a:extLst>
          </p:cNvPr>
          <p:cNvSpPr txBox="1"/>
          <p:nvPr/>
        </p:nvSpPr>
        <p:spPr>
          <a:xfrm>
            <a:off x="3883959" y="5948830"/>
            <a:ext cx="4612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理论上只改变</a:t>
            </a:r>
            <a:r>
              <a:rPr lang="en-US" altLang="zh-CN" dirty="0"/>
              <a:t>x</a:t>
            </a:r>
            <a:r>
              <a:rPr lang="zh-CN" altLang="en-US" dirty="0"/>
              <a:t>，对</a:t>
            </a:r>
            <a:r>
              <a:rPr lang="en-US" altLang="zh-CN" dirty="0"/>
              <a:t>y</a:t>
            </a:r>
            <a:r>
              <a:rPr lang="zh-CN" altLang="en-US" dirty="0"/>
              <a:t>方向的</a:t>
            </a:r>
            <a:r>
              <a:rPr lang="en-US" altLang="zh-CN" dirty="0"/>
              <a:t>tune</a:t>
            </a:r>
            <a:r>
              <a:rPr lang="zh-CN" altLang="en-US" dirty="0"/>
              <a:t>没有影响，反之亦然</a:t>
            </a:r>
          </a:p>
        </p:txBody>
      </p:sp>
    </p:spTree>
    <p:extLst>
      <p:ext uri="{BB962C8B-B14F-4D97-AF65-F5344CB8AC3E}">
        <p14:creationId xmlns:p14="http://schemas.microsoft.com/office/powerpoint/2010/main" val="3949527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59629C9-92D6-EBBE-735C-1BA1F5EF8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318" y="457200"/>
            <a:ext cx="10672482" cy="5719763"/>
          </a:xfrm>
        </p:spPr>
        <p:txBody>
          <a:bodyPr/>
          <a:lstStyle/>
          <a:p>
            <a:r>
              <a:rPr lang="en-US" altLang="zh-CN" dirty="0"/>
              <a:t>2.Bmad</a:t>
            </a:r>
            <a:r>
              <a:rPr lang="zh-CN" altLang="en-US" dirty="0"/>
              <a:t>和</a:t>
            </a:r>
            <a:r>
              <a:rPr lang="en-US" altLang="zh-CN" dirty="0"/>
              <a:t>SAD</a:t>
            </a:r>
            <a:r>
              <a:rPr lang="zh-CN" altLang="en-US" dirty="0"/>
              <a:t>的结果比较</a:t>
            </a:r>
            <a:endParaRPr lang="en-US" altLang="zh-CN" dirty="0"/>
          </a:p>
          <a:p>
            <a:r>
              <a:rPr lang="zh-CN" altLang="en-US" dirty="0"/>
              <a:t>（</a:t>
            </a:r>
            <a:r>
              <a:rPr lang="en-US" altLang="zh-CN" dirty="0"/>
              <a:t>1</a:t>
            </a:r>
            <a:r>
              <a:rPr lang="zh-CN" altLang="en-US" dirty="0"/>
              <a:t>）仅</a:t>
            </a:r>
            <a:r>
              <a:rPr lang="en-US" altLang="zh-CN" dirty="0"/>
              <a:t>x</a:t>
            </a:r>
            <a:r>
              <a:rPr lang="zh-CN" altLang="en-US" dirty="0"/>
              <a:t>不为</a:t>
            </a:r>
            <a:r>
              <a:rPr lang="en-US" altLang="zh-CN" dirty="0"/>
              <a:t>0</a:t>
            </a:r>
          </a:p>
          <a:p>
            <a:r>
              <a:rPr lang="en-US" altLang="zh-CN" dirty="0"/>
              <a:t>   </a:t>
            </a:r>
          </a:p>
          <a:p>
            <a:r>
              <a:rPr lang="en-US" altLang="zh-CN" dirty="0"/>
              <a:t> </a:t>
            </a:r>
          </a:p>
          <a:p>
            <a:r>
              <a:rPr lang="en-US" altLang="zh-CN" dirty="0"/>
              <a:t>    </a:t>
            </a:r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63E2D84B-5C12-6A72-8EC0-2A392FE83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015"/>
            <a:ext cx="6130284" cy="2988514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40C2504-4421-644E-45B9-AD6C64FC80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5555" y="1022834"/>
            <a:ext cx="3523458" cy="264259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F5374C7E-ACBB-875C-2DFF-6F03FC3D2BD4}"/>
              </a:ext>
            </a:extLst>
          </p:cNvPr>
          <p:cNvSpPr txBox="1"/>
          <p:nvPr/>
        </p:nvSpPr>
        <p:spPr>
          <a:xfrm>
            <a:off x="1648160" y="215946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粒子数</a:t>
            </a:r>
            <a:r>
              <a:rPr lang="en-US" altLang="zh-CN" dirty="0" err="1"/>
              <a:t>nb</a:t>
            </a:r>
            <a:r>
              <a:rPr lang="en-US" altLang="zh-CN" dirty="0"/>
              <a:t>=0</a:t>
            </a:r>
            <a:endParaRPr lang="zh-CN" altLang="en-US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9417692-11A7-77F3-E1FA-B307D2E71C56}"/>
              </a:ext>
            </a:extLst>
          </p:cNvPr>
          <p:cNvSpPr txBox="1"/>
          <p:nvPr/>
        </p:nvSpPr>
        <p:spPr>
          <a:xfrm>
            <a:off x="9929085" y="496371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粒子数</a:t>
            </a:r>
            <a:r>
              <a:rPr lang="en-US" altLang="zh-CN" dirty="0" err="1"/>
              <a:t>nb</a:t>
            </a:r>
            <a:r>
              <a:rPr lang="en-US" altLang="zh-CN" dirty="0"/>
              <a:t>=1e9</a:t>
            </a:r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FACD892-9F97-F5DF-8A61-235B126BE0FA}"/>
              </a:ext>
            </a:extLst>
          </p:cNvPr>
          <p:cNvSpPr txBox="1"/>
          <p:nvPr/>
        </p:nvSpPr>
        <p:spPr>
          <a:xfrm>
            <a:off x="5885329" y="198533"/>
            <a:ext cx="3908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SAD</a:t>
            </a:r>
            <a:r>
              <a:rPr lang="zh-CN" altLang="en-US" dirty="0"/>
              <a:t>的结果一般比</a:t>
            </a:r>
            <a:r>
              <a:rPr lang="en-US" altLang="zh-CN" dirty="0" err="1"/>
              <a:t>Bmad</a:t>
            </a:r>
            <a:r>
              <a:rPr lang="zh-CN" altLang="en-US" dirty="0"/>
              <a:t>的结果大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56B00E1-9452-1D43-87D5-E53168872E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509" y="3917576"/>
            <a:ext cx="5493083" cy="271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301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B45E07B6-0238-B7D0-E49A-5FA6B37C74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6871" y="4482"/>
            <a:ext cx="6684981" cy="3258927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CEB00A4-5EDE-3FE5-9E99-87F5F7632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247" y="76697"/>
            <a:ext cx="6370320" cy="3105531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413EE920-3D36-DF3D-064B-F013127B2936}"/>
              </a:ext>
            </a:extLst>
          </p:cNvPr>
          <p:cNvSpPr txBox="1"/>
          <p:nvPr/>
        </p:nvSpPr>
        <p:spPr>
          <a:xfrm>
            <a:off x="2123290" y="3263409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nb</a:t>
            </a:r>
            <a:r>
              <a:rPr lang="en-US" altLang="zh-CN" dirty="0"/>
              <a:t>=3e9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6DAF54FB-C8D3-B91A-F3B0-5DC465F1C64A}"/>
              </a:ext>
            </a:extLst>
          </p:cNvPr>
          <p:cNvSpPr txBox="1"/>
          <p:nvPr/>
        </p:nvSpPr>
        <p:spPr>
          <a:xfrm>
            <a:off x="9378428" y="318222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nb</a:t>
            </a:r>
            <a:r>
              <a:rPr lang="en-US" altLang="zh-CN" dirty="0"/>
              <a:t>=5e9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E149C2EC-35E3-12F6-5269-EC584F562F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80" y="3725348"/>
            <a:ext cx="5933013" cy="2931743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1184678-8006-26ED-7085-F595177041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008" y="3587791"/>
            <a:ext cx="4092400" cy="306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28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内容占位符 4">
            <a:extLst>
              <a:ext uri="{FF2B5EF4-FFF2-40B4-BE49-F238E27FC236}">
                <a16:creationId xmlns:a16="http://schemas.microsoft.com/office/drawing/2014/main" id="{4B992961-284C-3E47-73FA-4659232DF9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18" y="0"/>
            <a:ext cx="6656870" cy="3245224"/>
          </a:xfr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F4A1960-D4C3-9A73-E866-6B9A2E4F5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439" y="1"/>
            <a:ext cx="6656867" cy="324522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76E978F4-EA1D-F9B5-7AC5-47EF7814E9D1}"/>
              </a:ext>
            </a:extLst>
          </p:cNvPr>
          <p:cNvSpPr txBox="1"/>
          <p:nvPr/>
        </p:nvSpPr>
        <p:spPr>
          <a:xfrm>
            <a:off x="2786678" y="318382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nb</a:t>
            </a:r>
            <a:r>
              <a:rPr lang="en-US" altLang="zh-CN" dirty="0"/>
              <a:t>=7e9</a:t>
            </a:r>
            <a:endParaRPr lang="zh-CN" altLang="en-US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5ECA5FD1-2E7A-EFC7-09B7-94DBC59FFF00}"/>
              </a:ext>
            </a:extLst>
          </p:cNvPr>
          <p:cNvSpPr txBox="1"/>
          <p:nvPr/>
        </p:nvSpPr>
        <p:spPr>
          <a:xfrm>
            <a:off x="8654654" y="3342945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nb</a:t>
            </a:r>
            <a:r>
              <a:rPr lang="en-US" altLang="zh-CN" dirty="0"/>
              <a:t>=9e9</a:t>
            </a:r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51B6F3D-954A-52F5-23D9-0B17AE06D3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204" y="3875820"/>
            <a:ext cx="3814874" cy="286115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703E44A-5859-F7C3-02B5-70E412872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83" y="3809998"/>
            <a:ext cx="3814874" cy="286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10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内容占位符 8">
            <a:extLst>
              <a:ext uri="{FF2B5EF4-FFF2-40B4-BE49-F238E27FC236}">
                <a16:creationId xmlns:a16="http://schemas.microsoft.com/office/drawing/2014/main" id="{197C2696-11FB-1F10-A723-D72DF2D9BA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009" y="0"/>
            <a:ext cx="7627451" cy="3718383"/>
          </a:xfr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282DF06C-A536-5F47-0498-810F2401B983}"/>
              </a:ext>
            </a:extLst>
          </p:cNvPr>
          <p:cNvSpPr txBox="1"/>
          <p:nvPr/>
        </p:nvSpPr>
        <p:spPr>
          <a:xfrm>
            <a:off x="1043618" y="179294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nb</a:t>
            </a:r>
            <a:r>
              <a:rPr lang="en-US" altLang="zh-CN" dirty="0"/>
              <a:t>=1e10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649F31D-D87F-42D3-89C9-3E408F04BF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9361" y="3579158"/>
            <a:ext cx="4028745" cy="302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783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613</TotalTime>
  <Words>812</Words>
  <Application>Microsoft Office PowerPoint</Application>
  <PresentationFormat>宽屏</PresentationFormat>
  <Paragraphs>181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1" baseType="lpstr">
      <vt:lpstr>等线</vt:lpstr>
      <vt:lpstr>等线 Light</vt:lpstr>
      <vt:lpstr>Arial</vt:lpstr>
      <vt:lpstr>Cambria Math</vt:lpstr>
      <vt:lpstr>Office 主题​​</vt:lpstr>
      <vt:lpstr>The 1D footprint of BEPC-Ⅱ </vt:lpstr>
      <vt:lpstr>一. 一维footprint绘制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二.HEPS的Touschek寿命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footprint of BEPC-Ⅱ </dc:title>
  <dc:creator>Jingda Wen</dc:creator>
  <cp:lastModifiedBy>Jingda Wen</cp:lastModifiedBy>
  <cp:revision>17</cp:revision>
  <dcterms:created xsi:type="dcterms:W3CDTF">2024-04-01T08:55:12Z</dcterms:created>
  <dcterms:modified xsi:type="dcterms:W3CDTF">2024-04-02T05:54:20Z</dcterms:modified>
</cp:coreProperties>
</file>