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4" r:id="rId4"/>
    <p:sldId id="270" r:id="rId5"/>
    <p:sldId id="266" r:id="rId6"/>
    <p:sldId id="269" r:id="rId7"/>
    <p:sldId id="271" r:id="rId8"/>
    <p:sldId id="338" r:id="rId9"/>
    <p:sldId id="339" r:id="rId10"/>
    <p:sldId id="340" r:id="rId11"/>
    <p:sldId id="341" r:id="rId12"/>
    <p:sldId id="343" r:id="rId13"/>
    <p:sldId id="344" r:id="rId14"/>
    <p:sldId id="345" r:id="rId15"/>
    <p:sldId id="346" r:id="rId16"/>
    <p:sldId id="372" r:id="rId17"/>
    <p:sldId id="373" r:id="rId18"/>
    <p:sldId id="374" r:id="rId19"/>
    <p:sldId id="380" r:id="rId20"/>
    <p:sldId id="381" r:id="rId21"/>
    <p:sldId id="375" r:id="rId22"/>
    <p:sldId id="376" r:id="rId23"/>
    <p:sldId id="377" r:id="rId24"/>
    <p:sldId id="354" r:id="rId25"/>
    <p:sldId id="356" r:id="rId26"/>
    <p:sldId id="358" r:id="rId27"/>
    <p:sldId id="359" r:id="rId28"/>
    <p:sldId id="360" r:id="rId29"/>
    <p:sldId id="362" r:id="rId30"/>
    <p:sldId id="363" r:id="rId31"/>
    <p:sldId id="364" r:id="rId32"/>
    <p:sldId id="300" r:id="rId33"/>
    <p:sldId id="306" r:id="rId34"/>
    <p:sldId id="333" r:id="rId35"/>
    <p:sldId id="326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DE66A-8094-42A6-BABE-0459755031A1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D741F-6D0F-4C08-94B0-9E5A026A5E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34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81136-6124-499A-9B22-431D96A0B7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6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720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2349500"/>
            <a:ext cx="7440084" cy="45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7"/>
          <p:cNvSpPr/>
          <p:nvPr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" name="矩形 8"/>
          <p:cNvSpPr/>
          <p:nvPr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矩形 10"/>
          <p:cNvSpPr/>
          <p:nvPr/>
        </p:nvSpPr>
        <p:spPr>
          <a:xfrm>
            <a:off x="9239252" y="0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 lvl="0">
              <a:defRPr lang="zh-CN" sz="6600" b="1" kern="1200">
                <a:solidFill>
                  <a:srgbClr val="3366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lvl="0" indent="0" algn="ctr">
              <a:buNone/>
              <a:defRPr>
                <a:solidFill>
                  <a:schemeClr val="tx1"/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658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2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9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7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1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3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25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45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D0C80-2445-43AC-AB4D-C37B5C215F57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CCB3-633C-4A61-8A49-E0771CFDDE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30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11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78385" y="1739720"/>
            <a:ext cx="9598855" cy="1281404"/>
          </a:xfrm>
        </p:spPr>
        <p:txBody>
          <a:bodyPr>
            <a:normAutofit/>
          </a:bodyPr>
          <a:lstStyle/>
          <a:p>
            <a:r>
              <a:rPr lang="en-US" altLang="zh-CN" sz="3400" dirty="0" smtClean="0"/>
              <a:t>New physics research at LHAASO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42553" y="3485894"/>
            <a:ext cx="9144000" cy="2656114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600" dirty="0" smtClean="0"/>
              <a:t>Xiao-Jun Bi (</a:t>
            </a:r>
            <a:r>
              <a:rPr lang="zh-CN" altLang="en-US" sz="2600" dirty="0" smtClean="0"/>
              <a:t>毕效军）</a:t>
            </a:r>
            <a:endParaRPr lang="en-US" altLang="zh-CN" sz="2600" dirty="0" smtClean="0"/>
          </a:p>
          <a:p>
            <a:r>
              <a:rPr lang="en-US" altLang="zh-CN" dirty="0" smtClean="0"/>
              <a:t>Institute of High Energy Physics, CAS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/>
              <a:t>International Workshop on New Opportunities for Particle Physics 2024</a:t>
            </a:r>
            <a:endParaRPr lang="en-US" altLang="zh-CN" dirty="0" smtClean="0"/>
          </a:p>
          <a:p>
            <a:r>
              <a:rPr lang="en-US" altLang="zh-CN" dirty="0" smtClean="0"/>
              <a:t>IHEP, July 19 </a:t>
            </a:r>
            <a:r>
              <a:rPr lang="en-US" altLang="zh-CN" dirty="0"/>
              <a:t>- </a:t>
            </a:r>
            <a:r>
              <a:rPr lang="en-US" altLang="zh-CN" dirty="0" smtClean="0"/>
              <a:t>July 22, </a:t>
            </a:r>
            <a:r>
              <a:rPr lang="en-US" altLang="zh-CN" dirty="0"/>
              <a:t>2024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8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Advantages of new physics search at 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LHAASO is unique of new physics signal searches. For example, it observes highest energy gamma rays from a cosmological distance. Tiny effects may accumulate with distance. </a:t>
            </a:r>
          </a:p>
          <a:p>
            <a:endParaRPr lang="en-US" altLang="zh-CN" dirty="0"/>
          </a:p>
          <a:p>
            <a:r>
              <a:rPr lang="en-US" altLang="zh-CN" dirty="0" smtClean="0"/>
              <a:t>Heavy dark matter signals (&gt; </a:t>
            </a:r>
            <a:r>
              <a:rPr lang="en-US" altLang="zh-CN" dirty="0" err="1" smtClean="0"/>
              <a:t>PeV</a:t>
            </a:r>
            <a:r>
              <a:rPr lang="en-US" altLang="zh-CN" dirty="0" smtClean="0"/>
              <a:t>) </a:t>
            </a:r>
          </a:p>
          <a:p>
            <a:r>
              <a:rPr lang="en-US" altLang="zh-CN" dirty="0" smtClean="0"/>
              <a:t>Lorentz invariant violation (LIV)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high energy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LIV from the light curve 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distance accumulation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err="1" smtClean="0"/>
              <a:t>axion</a:t>
            </a:r>
            <a:r>
              <a:rPr lang="en-US" altLang="zh-CN" dirty="0" smtClean="0"/>
              <a:t> </a:t>
            </a:r>
            <a:r>
              <a:rPr lang="en-US" altLang="zh-CN" dirty="0"/>
              <a:t>scenario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distance accumulation</a:t>
            </a:r>
            <a:r>
              <a:rPr lang="zh-CN" altLang="en-US" dirty="0" smtClean="0"/>
              <a:t>）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2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Dark matter searches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54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err="1" smtClean="0"/>
              <a:t>Superheavy</a:t>
            </a:r>
            <a:r>
              <a:rPr lang="en-US" altLang="zh-CN" sz="4000" dirty="0" smtClean="0"/>
              <a:t>  DM decay from the Galactic halo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74509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The signal region is chosen </a:t>
            </a:r>
          </a:p>
          <a:p>
            <a:pPr lvl="1"/>
            <a:r>
              <a:rPr lang="en-US" altLang="zh-CN" dirty="0" smtClean="0"/>
              <a:t>Away from Galactic plane and Fermi bubble</a:t>
            </a:r>
          </a:p>
          <a:p>
            <a:pPr lvl="1"/>
            <a:r>
              <a:rPr lang="en-US" altLang="zh-CN" dirty="0" smtClean="0"/>
              <a:t>Close to the GC as possible</a:t>
            </a:r>
            <a:endParaRPr lang="en-US" altLang="zh-CN" dirty="0"/>
          </a:p>
          <a:p>
            <a:r>
              <a:rPr lang="en-US" altLang="zh-CN" dirty="0" smtClean="0"/>
              <a:t>4 control regions                    by shifting ROI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 along the RA direction by 90°,</a:t>
            </a:r>
            <a:r>
              <a:rPr lang="en-US" altLang="zh-CN" dirty="0"/>
              <a:t> </a:t>
            </a:r>
            <a:r>
              <a:rPr lang="en-US" altLang="zh-CN" dirty="0" smtClean="0"/>
              <a:t>135°, 240°, 285° respectively</a:t>
            </a:r>
          </a:p>
          <a:p>
            <a:pPr lvl="1"/>
            <a:r>
              <a:rPr lang="en-US" altLang="zh-CN" dirty="0"/>
              <a:t>Same </a:t>
            </a:r>
            <a:r>
              <a:rPr lang="en-US" altLang="zh-CN" dirty="0" smtClean="0"/>
              <a:t>declination </a:t>
            </a:r>
            <a:r>
              <a:rPr lang="en-US" altLang="zh-CN" dirty="0"/>
              <a:t>and same detector performance</a:t>
            </a:r>
          </a:p>
          <a:p>
            <a:pPr lvl="1"/>
            <a:r>
              <a:rPr lang="en-US" altLang="zh-CN" dirty="0" smtClean="0"/>
              <a:t>For accurate estimate the </a:t>
            </a:r>
            <a:r>
              <a:rPr lang="en-US" altLang="zh-CN" dirty="0" err="1" smtClean="0"/>
              <a:t>bkg</a:t>
            </a:r>
            <a:r>
              <a:rPr lang="en-US" altLang="zh-CN" dirty="0" smtClean="0"/>
              <a:t> and </a:t>
            </a:r>
          </a:p>
          <a:p>
            <a:pPr marL="457200" lvl="1" indent="0">
              <a:buNone/>
            </a:pPr>
            <a:r>
              <a:rPr lang="en-US" altLang="zh-CN" dirty="0" smtClean="0"/>
              <a:t>eliminate systematics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326" y="4400758"/>
            <a:ext cx="4041338" cy="22595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52" y="1795238"/>
            <a:ext cx="4525006" cy="4001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995" y="1804764"/>
            <a:ext cx="1857634" cy="390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63" y="3142839"/>
            <a:ext cx="1800476" cy="390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988" y="4825471"/>
            <a:ext cx="3479812" cy="19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1" y="1262743"/>
            <a:ext cx="11720917" cy="51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Constraints on Heavy Decaying Dark Matter from 570 Days of LHAASO Observations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43" y="2474687"/>
            <a:ext cx="11560373" cy="42261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94378" y="1786550"/>
            <a:ext cx="5459422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>
                <a:solidFill>
                  <a:srgbClr val="C0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C00000"/>
                </a:solidFill>
              </a:rPr>
              <a:t>.</a:t>
            </a:r>
            <a:r>
              <a:rPr lang="en-US" altLang="zh-CN" sz="2400" b="1" dirty="0">
                <a:solidFill>
                  <a:srgbClr val="C00000"/>
                </a:solidFill>
              </a:rPr>
              <a:t> 129 (2022) 26, 261103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Dark matter annihilation signals from the dwarf galaxies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1165114" cy="476378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" y="3106735"/>
            <a:ext cx="6039205" cy="28710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20" y="2540882"/>
            <a:ext cx="6799466" cy="41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308" y="365125"/>
            <a:ext cx="4320673" cy="1325563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Density profile of DM in the dwarf galaxies</a:t>
            </a:r>
            <a:endParaRPr lang="zh-CN" altLang="en-US" sz="3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84" y="2675046"/>
            <a:ext cx="5135148" cy="4042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34" y="3037718"/>
            <a:ext cx="5524052" cy="38202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36" y="182960"/>
            <a:ext cx="7432893" cy="27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459"/>
          </a:xfrm>
        </p:spPr>
        <p:txBody>
          <a:bodyPr/>
          <a:lstStyle/>
          <a:p>
            <a:r>
              <a:rPr lang="en-US" altLang="zh-CN" dirty="0" smtClean="0"/>
              <a:t>TS distribution from different dwarf galaxies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253" y="1365584"/>
            <a:ext cx="6566210" cy="54242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3" y="2749772"/>
            <a:ext cx="4735053" cy="17358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3245" y="1635697"/>
            <a:ext cx="492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Compute the 3</a:t>
            </a:r>
            <a:r>
              <a:rPr lang="en-US" altLang="zh-CN" dirty="0" smtClean="0"/>
              <a:t>-dimensional </a:t>
            </a:r>
            <a:r>
              <a:rPr lang="en-US" altLang="zh-CN" dirty="0"/>
              <a:t>likelihood function, and the TS values of different dwarf galaxies.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749" y="4845179"/>
            <a:ext cx="2603603" cy="7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3181" y="319118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Most stringent constraint on heavy DM annihilation by LHAASO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altLang="zh-CN" dirty="0" smtClean="0"/>
              <a:t>With 756 dates WCDA and 794 dates KM2A data and by combining the 16 dwarfs the most stringent constraint on DM annihilation is derived.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843" y="2543117"/>
            <a:ext cx="6794355" cy="2610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86060" y="1068626"/>
            <a:ext cx="3153186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 smtClean="0">
                <a:solidFill>
                  <a:srgbClr val="C0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C00000"/>
                </a:solidFill>
              </a:rPr>
              <a:t>.</a:t>
            </a:r>
            <a:r>
              <a:rPr lang="en-US" altLang="zh-CN" sz="2400" b="1" dirty="0">
                <a:solidFill>
                  <a:srgbClr val="C00000"/>
                </a:solidFill>
              </a:rPr>
              <a:t> 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 2024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1" y="4624567"/>
            <a:ext cx="5580934" cy="217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GRB 221009A and </a:t>
            </a:r>
            <a:r>
              <a:rPr lang="en-US" sz="4000" kern="0" dirty="0" err="1" smtClean="0">
                <a:latin typeface="Arial Black" panose="020B0A04020102020204"/>
              </a:rPr>
              <a:t>axion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04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1117" y="152076"/>
            <a:ext cx="8989763" cy="1346221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LHAASO</a:t>
            </a:r>
            <a:r>
              <a:rPr lang="en-US" altLang="zh-CN" sz="3200" b="1" dirty="0"/>
              <a:t>: </a:t>
            </a:r>
            <a:r>
              <a:rPr lang="en-US" altLang="zh-CN" sz="3200" b="1" dirty="0">
                <a:solidFill>
                  <a:srgbClr val="FF0000"/>
                </a:solidFill>
              </a:rPr>
              <a:t>L</a:t>
            </a:r>
            <a:r>
              <a:rPr lang="en-US" altLang="zh-CN" sz="3200" b="1" dirty="0"/>
              <a:t>arge </a:t>
            </a:r>
            <a:r>
              <a:rPr lang="en-US" altLang="zh-CN" sz="3200" b="1" dirty="0">
                <a:solidFill>
                  <a:srgbClr val="FF0000"/>
                </a:solidFill>
              </a:rPr>
              <a:t>H</a:t>
            </a:r>
            <a:r>
              <a:rPr lang="en-US" altLang="zh-CN" sz="3200" b="1" dirty="0"/>
              <a:t>igh </a:t>
            </a:r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b="1" dirty="0"/>
              <a:t>ltitude </a:t>
            </a:r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b="1" dirty="0"/>
              <a:t>ir </a:t>
            </a:r>
            <a:r>
              <a:rPr lang="en-US" altLang="zh-CN" sz="3200" b="1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/>
              <a:t>hower </a:t>
            </a:r>
            <a:r>
              <a:rPr lang="en-US" altLang="zh-CN" sz="3200" b="1" dirty="0">
                <a:solidFill>
                  <a:srgbClr val="FF0000"/>
                </a:solidFill>
              </a:rPr>
              <a:t>O</a:t>
            </a:r>
            <a:r>
              <a:rPr lang="en-US" altLang="zh-CN" sz="3200" b="1" dirty="0"/>
              <a:t>bservatory</a:t>
            </a:r>
            <a:br>
              <a:rPr lang="en-US" altLang="zh-CN" sz="3200" b="1" dirty="0"/>
            </a:br>
            <a:endParaRPr lang="en-US" sz="32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498296"/>
            <a:ext cx="8925464" cy="52316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78236" y="1605314"/>
            <a:ext cx="3601130" cy="1224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2008/4 R&amp;D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2015/12 approved </a:t>
            </a:r>
            <a:endParaRPr lang="en-US" altLang="zh-CN" sz="1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en-US" altLang="zh-CN" sz="16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start construction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full array completed</a:t>
            </a:r>
            <a:endParaRPr lang="en-US" altLang="zh-CN" sz="16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29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3336" y="357838"/>
            <a:ext cx="5308120" cy="1325563"/>
          </a:xfrm>
        </p:spPr>
        <p:txBody>
          <a:bodyPr>
            <a:normAutofit/>
          </a:bodyPr>
          <a:lstStyle/>
          <a:p>
            <a:r>
              <a:rPr lang="en-US" altLang="zh-CN" sz="4000" b="1" dirty="0" smtClean="0"/>
              <a:t>LHAASO observation of GRB 221009A (BOAT)</a:t>
            </a:r>
            <a:endParaRPr lang="zh-CN" altLang="en-US" sz="40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6558" y="2898474"/>
            <a:ext cx="5474898" cy="3570609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Direct observation of the EBL absorption of gamma flux</a:t>
            </a:r>
          </a:p>
          <a:p>
            <a:r>
              <a:rPr lang="en-US" altLang="zh-CN" dirty="0" smtClean="0"/>
              <a:t> The highest energy photon is about </a:t>
            </a:r>
            <a:r>
              <a:rPr lang="en-US" altLang="zh-CN" dirty="0"/>
              <a:t>~</a:t>
            </a:r>
            <a:r>
              <a:rPr lang="en-US" altLang="zh-CN" dirty="0" smtClean="0"/>
              <a:t>13TeV, </a:t>
            </a:r>
            <a:r>
              <a:rPr lang="en-US" altLang="zh-CN" sz="2400" dirty="0" smtClean="0"/>
              <a:t>depending on the spectrum</a:t>
            </a:r>
          </a:p>
          <a:p>
            <a:r>
              <a:rPr lang="en-US" altLang="zh-CN" dirty="0" smtClean="0"/>
              <a:t>The 13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event is out of expectation for source at z=0.151. Flux is about 1 order of magnitude higher than expectation.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86" y="286307"/>
            <a:ext cx="6121072" cy="1980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486" y="2345795"/>
            <a:ext cx="6045475" cy="24527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74" y="4653851"/>
            <a:ext cx="2611916" cy="22041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001" y="2299362"/>
            <a:ext cx="4016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LHAASO coll. </a:t>
            </a:r>
            <a:r>
              <a:rPr lang="en-US" altLang="zh-CN" sz="1600" b="1" dirty="0" smtClean="0"/>
              <a:t>2023 </a:t>
            </a:r>
            <a:r>
              <a:rPr lang="en-US" altLang="zh-CN" sz="1600" b="1" dirty="0"/>
              <a:t>(</a:t>
            </a:r>
            <a:r>
              <a:rPr lang="en-US" altLang="zh-CN" sz="1600" b="1" dirty="0" smtClean="0"/>
              <a:t>Science adv. </a:t>
            </a:r>
            <a:r>
              <a:rPr lang="en-US" altLang="zh-CN" sz="1600" b="1" dirty="0"/>
              <a:t>9</a:t>
            </a:r>
            <a:r>
              <a:rPr lang="en-US" altLang="zh-CN" sz="1600" b="1" dirty="0" smtClean="0"/>
              <a:t>, 2778)</a:t>
            </a:r>
            <a:endParaRPr lang="en-US" altLang="zh-CN" sz="16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58" y="1943959"/>
            <a:ext cx="3778370" cy="401836"/>
          </a:xfrm>
          <a:prstGeom prst="rect">
            <a:avLst/>
          </a:prstGeom>
        </p:spPr>
      </p:pic>
      <p:sp>
        <p:nvSpPr>
          <p:cNvPr id="9" name="乘号 8"/>
          <p:cNvSpPr/>
          <p:nvPr/>
        </p:nvSpPr>
        <p:spPr>
          <a:xfrm>
            <a:off x="6642340" y="2501660"/>
            <a:ext cx="2219864" cy="2073373"/>
          </a:xfrm>
          <a:prstGeom prst="mathMultiply">
            <a:avLst/>
          </a:prstGeom>
          <a:solidFill>
            <a:srgbClr val="C00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3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gamma-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oscillation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Oscillation between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-gamma evade the absorption by EBL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The gamma ray spectrum is modified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38" y="2388850"/>
            <a:ext cx="5181600" cy="1905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705" y="3669780"/>
            <a:ext cx="4855909" cy="29791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9632" y="4001294"/>
            <a:ext cx="2034073" cy="6907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393721" y="3211851"/>
            <a:ext cx="1242203" cy="369332"/>
          </a:xfrm>
          <a:prstGeom prst="rect">
            <a:avLst/>
          </a:prstGeom>
          <a:solidFill>
            <a:srgbClr val="FFC000">
              <a:alpha val="9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EBL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73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Best fit of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scenario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826" y="1690688"/>
            <a:ext cx="8706515" cy="48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419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A stringent constraint is set on </a:t>
            </a:r>
            <a:r>
              <a:rPr lang="en-US" altLang="zh-CN" sz="4000" dirty="0" err="1" smtClean="0"/>
              <a:t>axion</a:t>
            </a:r>
            <a:r>
              <a:rPr lang="en-US" altLang="zh-CN" sz="4000" dirty="0" smtClean="0"/>
              <a:t> coupling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Axion</a:t>
            </a:r>
            <a:r>
              <a:rPr lang="en-US" altLang="zh-CN" dirty="0" smtClean="0"/>
              <a:t> significance &lt; 2sigma, we give constraints on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coupling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38" y="2294456"/>
            <a:ext cx="6056206" cy="443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6" y="2904564"/>
            <a:ext cx="4349223" cy="36702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64538" y="1129544"/>
            <a:ext cx="626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LHAASO coll. </a:t>
            </a:r>
            <a:r>
              <a:rPr lang="en-US" altLang="zh-CN" sz="2400" b="1" dirty="0" smtClean="0"/>
              <a:t>2023 </a:t>
            </a:r>
            <a:r>
              <a:rPr lang="en-US" altLang="zh-CN" sz="2400" b="1" dirty="0"/>
              <a:t>(</a:t>
            </a:r>
            <a:r>
              <a:rPr lang="en-US" altLang="zh-CN" sz="2400" b="1" dirty="0" smtClean="0"/>
              <a:t>Science adv. </a:t>
            </a:r>
            <a:r>
              <a:rPr lang="en-US" altLang="zh-CN" sz="2400" b="1" dirty="0"/>
              <a:t>9</a:t>
            </a:r>
            <a:r>
              <a:rPr lang="en-US" altLang="zh-CN" sz="2400" b="1" dirty="0" smtClean="0"/>
              <a:t>, 2778)</a:t>
            </a:r>
            <a:endParaRPr lang="en-US" altLang="zh-CN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781026" y="326653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ARGO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07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4073" y="1686450"/>
            <a:ext cx="11817927" cy="236600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4000" kern="0" dirty="0" smtClean="0">
                <a:latin typeface="Arial Black" panose="020B0A04020102020204"/>
              </a:rPr>
              <a:t>Constraints on Lorentz Invariance violation</a:t>
            </a:r>
            <a:endParaRPr lang="en-US" sz="4000" kern="0" dirty="0">
              <a:latin typeface="Arial Black" panose="020B0A04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6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Kinetics with LIV </a:t>
            </a:r>
            <a:r>
              <a:rPr lang="en-US" altLang="zh-CN" sz="2400" dirty="0"/>
              <a:t>E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 = p</a:t>
            </a:r>
            <a:r>
              <a:rPr lang="en-US" altLang="zh-CN" sz="2400" baseline="30000" dirty="0"/>
              <a:t>2 </a:t>
            </a:r>
            <a:r>
              <a:rPr lang="en-US" altLang="zh-CN" sz="2400" dirty="0"/>
              <a:t>c</a:t>
            </a:r>
            <a:r>
              <a:rPr lang="en-US" altLang="zh-CN" sz="2400" baseline="30000" dirty="0"/>
              <a:t>2 </a:t>
            </a:r>
            <a:r>
              <a:rPr lang="en-US" altLang="zh-CN" sz="2400" dirty="0"/>
              <a:t>*(1 + </a:t>
            </a:r>
            <a:r>
              <a:rPr lang="en-US" altLang="zh-CN" sz="2400" dirty="0">
                <a:solidFill>
                  <a:srgbClr val="C00000"/>
                </a:solidFill>
              </a:rPr>
              <a:t>a1(pc/ </a:t>
            </a:r>
            <a:r>
              <a:rPr lang="en-US" altLang="zh-CN" sz="2400" dirty="0" err="1">
                <a:solidFill>
                  <a:srgbClr val="C00000"/>
                </a:solidFill>
              </a:rPr>
              <a:t>M</a:t>
            </a:r>
            <a:r>
              <a:rPr lang="en-US" altLang="zh-CN" sz="2400" baseline="-25000" dirty="0" err="1">
                <a:solidFill>
                  <a:srgbClr val="C00000"/>
                </a:solidFill>
              </a:rPr>
              <a:t>pl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c</a:t>
            </a:r>
            <a:r>
              <a:rPr lang="en-US" altLang="zh-CN" sz="2400" baseline="30000" dirty="0">
                <a:solidFill>
                  <a:srgbClr val="C00000"/>
                </a:solidFill>
              </a:rPr>
              <a:t>2</a:t>
            </a:r>
            <a:r>
              <a:rPr lang="en-US" altLang="zh-CN" sz="2400" dirty="0">
                <a:solidFill>
                  <a:srgbClr val="C00000"/>
                </a:solidFill>
              </a:rPr>
              <a:t>)+ a2(pc/ </a:t>
            </a:r>
            <a:r>
              <a:rPr lang="en-US" altLang="zh-CN" sz="2400" dirty="0" err="1">
                <a:solidFill>
                  <a:srgbClr val="C00000"/>
                </a:solidFill>
              </a:rPr>
              <a:t>M</a:t>
            </a:r>
            <a:r>
              <a:rPr lang="en-US" altLang="zh-CN" sz="2400" baseline="-25000" dirty="0" err="1">
                <a:solidFill>
                  <a:srgbClr val="C00000"/>
                </a:solidFill>
              </a:rPr>
              <a:t>pl</a:t>
            </a:r>
            <a:r>
              <a:rPr lang="en-US" altLang="zh-CN" sz="2400" dirty="0">
                <a:solidFill>
                  <a:srgbClr val="C00000"/>
                </a:solidFill>
              </a:rPr>
              <a:t> c</a:t>
            </a:r>
            <a:r>
              <a:rPr lang="en-US" altLang="zh-CN" sz="2400" baseline="30000" dirty="0">
                <a:solidFill>
                  <a:srgbClr val="C00000"/>
                </a:solidFill>
              </a:rPr>
              <a:t>2</a:t>
            </a:r>
            <a:r>
              <a:rPr lang="en-US" altLang="zh-CN" sz="2400" dirty="0">
                <a:solidFill>
                  <a:srgbClr val="C00000"/>
                </a:solidFill>
              </a:rPr>
              <a:t>)</a:t>
            </a:r>
            <a:r>
              <a:rPr lang="en-US" altLang="zh-CN" sz="2400" baseline="30000" dirty="0">
                <a:solidFill>
                  <a:srgbClr val="C00000"/>
                </a:solidFill>
              </a:rPr>
              <a:t> 2</a:t>
            </a:r>
            <a:r>
              <a:rPr lang="en-US" altLang="zh-CN" sz="2400" dirty="0">
                <a:solidFill>
                  <a:srgbClr val="C00000"/>
                </a:solidFill>
              </a:rPr>
              <a:t> + </a:t>
            </a:r>
            <a:r>
              <a:rPr lang="en-US" altLang="zh-CN" sz="2400" dirty="0" smtClean="0">
                <a:solidFill>
                  <a:srgbClr val="C00000"/>
                </a:solidFill>
              </a:rPr>
              <a:t>…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 smtClean="0"/>
                  <a:t>A </a:t>
                </a:r>
                <a:r>
                  <a:rPr lang="en-US" altLang="zh-CN" dirty="0"/>
                  <a:t>free photon in vacuum is stable in </a:t>
                </a:r>
                <a:r>
                  <a:rPr lang="en-US" altLang="zh-CN" dirty="0" smtClean="0"/>
                  <a:t>LI; For </a:t>
                </a:r>
                <a:r>
                  <a:rPr lang="en-US" altLang="zh-CN" dirty="0"/>
                  <a:t>LIV</a:t>
                </a:r>
                <a:r>
                  <a:rPr lang="zh-CN" altLang="en-US" dirty="0" smtClean="0"/>
                  <a:t>，</a:t>
                </a:r>
                <a:r>
                  <a:rPr lang="en-US" altLang="zh-CN" dirty="0" smtClean="0"/>
                  <a:t>if the effective mass of a photon                     is greater than a </a:t>
                </a:r>
                <a:r>
                  <a:rPr lang="en-US" altLang="zh-CN" dirty="0"/>
                  <a:t>pair of </a:t>
                </a:r>
                <a:r>
                  <a:rPr lang="en-US" altLang="zh-CN" dirty="0" err="1"/>
                  <a:t>e+e</a:t>
                </a:r>
                <a:r>
                  <a:rPr lang="en-US" altLang="zh-CN" dirty="0"/>
                  <a:t>-, the photon decay </a:t>
                </a:r>
                <a:r>
                  <a:rPr lang="el-GR" altLang="zh-CN" dirty="0" smtClean="0"/>
                  <a:t>γ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-&gt; </a:t>
                </a:r>
                <a:r>
                  <a:rPr lang="en-US" altLang="zh-CN" dirty="0" err="1"/>
                  <a:t>e+e</a:t>
                </a:r>
                <a:r>
                  <a:rPr lang="en-US" altLang="zh-CN" dirty="0"/>
                  <a:t>-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very  fast and leads to a sharp cutoff at the SED</a:t>
                </a:r>
              </a:p>
              <a:p>
                <a:endParaRPr lang="en-US" altLang="zh-CN" dirty="0"/>
              </a:p>
              <a:p>
                <a:r>
                  <a:rPr lang="en-US" altLang="zh-CN" dirty="0" smtClean="0"/>
                  <a:t>Change the threshold of interaction. The threshold of </a:t>
                </a:r>
              </a:p>
              <a:p>
                <a:pPr marL="0" indent="0">
                  <a:buNone/>
                </a:pPr>
                <a:r>
                  <a:rPr lang="el-GR" altLang="zh-CN" dirty="0" smtClean="0"/>
                  <a:t>γγ</a:t>
                </a:r>
                <a:r>
                  <a:rPr lang="en-US" altLang="zh-CN" dirty="0" smtClean="0"/>
                  <a:t> -&gt; </a:t>
                </a:r>
                <a:r>
                  <a:rPr lang="en-US" altLang="zh-CN" dirty="0" err="1" smtClean="0"/>
                  <a:t>e+e</a:t>
                </a:r>
                <a:r>
                  <a:rPr lang="en-US" altLang="zh-CN" dirty="0" smtClean="0"/>
                  <a:t>-  </a:t>
                </a:r>
                <a:r>
                  <a:rPr lang="en-US" altLang="zh-CN" dirty="0"/>
                  <a:t> </a:t>
                </a:r>
                <a:r>
                  <a:rPr lang="en-US" altLang="zh-CN" dirty="0" smtClean="0"/>
                  <a:t>      </a:t>
                </a:r>
                <a:r>
                  <a:rPr lang="en-US" altLang="zh-CN" dirty="0"/>
                  <a:t>  </a:t>
                </a:r>
                <a:r>
                  <a:rPr lang="en-US" altLang="zh-CN" dirty="0" smtClean="0"/>
                  <a:t>improve    is improved; more transparent of EBL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Energy dependent speed of light at </a:t>
                </a:r>
                <a:r>
                  <a:rPr lang="en-US" altLang="zh-CN" dirty="0" smtClean="0"/>
                  <a:t>LIV; </a:t>
                </a:r>
                <a:r>
                  <a:rPr lang="en-US" altLang="zh-CN" dirty="0"/>
                  <a:t>v(E) </a:t>
                </a:r>
                <a:r>
                  <a:rPr lang="en-US" altLang="zh-CN" dirty="0" smtClean="0"/>
                  <a:t>=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  </a:t>
                </a:r>
                <a:r>
                  <a:rPr lang="en-US" altLang="zh-CN" dirty="0" smtClean="0"/>
                  <a:t>   c (1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dirty="0" smtClean="0"/>
                  <a:t>                   ), it leads to time delay for different E from z, </a:t>
                </a:r>
              </a:p>
              <a:p>
                <a:r>
                  <a:rPr lang="en-US" altLang="zh-CN" dirty="0" smtClean="0"/>
                  <a:t>… others 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801" r="-1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968" y="2099184"/>
            <a:ext cx="1727980" cy="449611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7896237" y="4510326"/>
          <a:ext cx="31686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公式" r:id="rId5" imgW="1269720" imgH="203040" progId="Equation.3">
                  <p:embed/>
                </p:oleObj>
              </mc:Choice>
              <mc:Fallback>
                <p:oleObj name="公式" r:id="rId5" imgW="1269720" imgH="203040" progId="Equation.3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96237" y="4510326"/>
                        <a:ext cx="31686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744" y="5081432"/>
            <a:ext cx="1567131" cy="517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089430" y="5201767"/>
                <a:ext cx="30669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30" y="5201767"/>
                <a:ext cx="30669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9369" y="3735069"/>
            <a:ext cx="2349077" cy="5987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7899" y="5517134"/>
            <a:ext cx="6022312" cy="7947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898" y="2707624"/>
            <a:ext cx="2196607" cy="18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7" y="276045"/>
            <a:ext cx="11671456" cy="63605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0068" y="465826"/>
            <a:ext cx="4077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zh-CN" b="1" dirty="0"/>
              <a:t>Z. Cao, et al., Nature 594, 33 (2021</a:t>
            </a:r>
            <a:r>
              <a:rPr lang="da-DK" altLang="zh-CN" b="1" dirty="0" smtClean="0"/>
              <a:t>)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039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Photon decay or splitting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11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LIV also leads to a photon decay or splitting to 3 photons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LIV decay or splitting leads to s sharp cutoff the </a:t>
            </a:r>
          </a:p>
          <a:p>
            <a:pPr marL="0" indent="0">
              <a:buNone/>
            </a:pPr>
            <a:r>
              <a:rPr lang="en-US" altLang="zh-CN" dirty="0"/>
              <a:t>h</a:t>
            </a:r>
            <a:r>
              <a:rPr lang="en-US" altLang="zh-CN" dirty="0" smtClean="0"/>
              <a:t>igh energy end of the spectrum</a:t>
            </a:r>
          </a:p>
          <a:p>
            <a:r>
              <a:rPr lang="en-US" altLang="zh-CN" dirty="0" smtClean="0"/>
              <a:t>We analyze the LHAASO data of gamma ray SED </a:t>
            </a:r>
          </a:p>
          <a:p>
            <a:pPr marL="0" indent="0">
              <a:buNone/>
            </a:pPr>
            <a:r>
              <a:rPr lang="en-US" altLang="zh-CN" dirty="0"/>
              <a:t>t</a:t>
            </a:r>
            <a:r>
              <a:rPr lang="en-US" altLang="zh-CN" dirty="0" smtClean="0"/>
              <a:t>o look for the LIV cutoff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938" y="2131014"/>
            <a:ext cx="4065917" cy="254356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51" y="4578210"/>
            <a:ext cx="3651849" cy="2279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727" y="3062632"/>
            <a:ext cx="2717786" cy="140198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64356" y="2356640"/>
            <a:ext cx="226342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Decay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r>
              <a:rPr lang="el-GR" altLang="zh-CN" sz="2000" b="1" dirty="0" smtClean="0">
                <a:solidFill>
                  <a:srgbClr val="FF0000"/>
                </a:solidFill>
              </a:rPr>
              <a:t>γ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-&gt;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e+e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-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84436" y="2295085"/>
            <a:ext cx="135722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Splitting: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result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19" y="1825624"/>
            <a:ext cx="10797200" cy="4635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0" y="1045445"/>
            <a:ext cx="5121019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>
                <a:solidFill>
                  <a:srgbClr val="FF0000"/>
                </a:solidFill>
              </a:rPr>
              <a:t>Phys.Rev.Lett</a:t>
            </a:r>
            <a:r>
              <a:rPr lang="en-US" altLang="zh-CN" sz="2400" b="1" i="1" dirty="0">
                <a:solidFill>
                  <a:srgbClr val="FF0000"/>
                </a:solidFill>
              </a:rPr>
              <a:t>.</a:t>
            </a:r>
            <a:r>
              <a:rPr lang="en-US" altLang="zh-CN" sz="2400" b="1" dirty="0">
                <a:solidFill>
                  <a:srgbClr val="FF0000"/>
                </a:solidFill>
              </a:rPr>
              <a:t> 128 (2022) 5, 051102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6109" y="5995805"/>
            <a:ext cx="3856383" cy="7042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24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LIV by GRB 221009A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7658337" cy="4351338"/>
          </a:xfrm>
        </p:spPr>
        <p:txBody>
          <a:bodyPr/>
          <a:lstStyle/>
          <a:p>
            <a:r>
              <a:rPr lang="en-US" altLang="zh-CN" dirty="0" smtClean="0"/>
              <a:t>The intrinsic gamma spectrum shows a bump at the highest energy. It stimulates a lot of interests. LIV is a possible solution which leads to more transparent EBL.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As the significance is not high. Constraint on LIV is set finally  E</a:t>
            </a:r>
            <a:r>
              <a:rPr lang="en-US" altLang="zh-CN" baseline="-25000" dirty="0" smtClean="0"/>
              <a:t>LIV</a:t>
            </a:r>
            <a:r>
              <a:rPr lang="en-US" altLang="zh-CN" dirty="0" smtClean="0"/>
              <a:t> &gt; 1.5 </a:t>
            </a:r>
            <a:r>
              <a:rPr lang="en-US" altLang="zh-CN" dirty="0" err="1" smtClean="0"/>
              <a:t>M</a:t>
            </a:r>
            <a:r>
              <a:rPr lang="en-US" altLang="zh-CN" baseline="-25000" dirty="0" err="1" smtClean="0"/>
              <a:t>Pl</a:t>
            </a:r>
            <a:r>
              <a:rPr lang="en-US" altLang="zh-CN" dirty="0" smtClean="0"/>
              <a:t>.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841" y="3343545"/>
            <a:ext cx="3475674" cy="2968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77" y="0"/>
            <a:ext cx="3747564" cy="31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E6219A-8E6C-4172-A254-F2637C662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2" y="-27284"/>
            <a:ext cx="12240327" cy="6885185"/>
          </a:xfrm>
          <a:prstGeom prst="rect">
            <a:avLst/>
          </a:prstGeom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FB05A646-590B-4E81-B4C2-DF979DDEA4AA}"/>
              </a:ext>
            </a:extLst>
          </p:cNvPr>
          <p:cNvSpPr txBox="1">
            <a:spLocks/>
          </p:cNvSpPr>
          <p:nvPr/>
        </p:nvSpPr>
        <p:spPr>
          <a:xfrm>
            <a:off x="508086" y="290450"/>
            <a:ext cx="9143736" cy="1710882"/>
          </a:xfrm>
          <a:prstGeom prst="rect">
            <a:avLst/>
          </a:prstGeom>
        </p:spPr>
        <p:txBody>
          <a:bodyPr vert="horz" lIns="91437" tIns="45719" rIns="91437" bIns="45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3C7C02DA-7D8B-417D-913E-36A901E0E283}"/>
              </a:ext>
            </a:extLst>
          </p:cNvPr>
          <p:cNvSpPr txBox="1">
            <a:spLocks/>
          </p:cNvSpPr>
          <p:nvPr/>
        </p:nvSpPr>
        <p:spPr>
          <a:xfrm>
            <a:off x="191515" y="101806"/>
            <a:ext cx="10512864" cy="2088171"/>
          </a:xfrm>
          <a:prstGeom prst="rect">
            <a:avLst/>
          </a:prstGeom>
        </p:spPr>
        <p:txBody>
          <a:bodyPr vert="horz" lIns="91437" tIns="45719" rIns="91437" bIns="45719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LHAASO  aerial image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，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2021/12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  <a:cs typeface="+mn-cs"/>
            </a:endParaRPr>
          </a:p>
          <a:p>
            <a:pPr marL="0" indent="0">
              <a:buNone/>
            </a:pPr>
            <a:r>
              <a:rPr lang="pt-BR" altLang="zh-CN" sz="3200" b="1" dirty="0">
                <a:solidFill>
                  <a:srgbClr val="0070C0"/>
                </a:solidFill>
                <a:latin typeface="+mn-ea"/>
              </a:rPr>
              <a:t>Haizi Mountain, </a:t>
            </a:r>
            <a:r>
              <a:rPr lang="pt-BR" altLang="zh-CN" sz="3200" b="1" dirty="0">
                <a:solidFill>
                  <a:srgbClr val="FF0000"/>
                </a:solidFill>
                <a:latin typeface="+mn-ea"/>
              </a:rPr>
              <a:t>Sichuan province, China</a:t>
            </a:r>
          </a:p>
          <a:p>
            <a:pPr marL="0" indent="0">
              <a:buNone/>
            </a:pPr>
            <a:r>
              <a:rPr lang="pt-BR" altLang="zh-CN" sz="3200" b="1" dirty="0">
                <a:solidFill>
                  <a:srgbClr val="0070C0"/>
                </a:solidFill>
                <a:latin typeface="+mn-ea"/>
              </a:rPr>
              <a:t>Altitude</a:t>
            </a:r>
            <a:r>
              <a:rPr lang="pt-BR" altLang="zh-CN" sz="3200" b="1" dirty="0">
                <a:solidFill>
                  <a:srgbClr val="FF0000"/>
                </a:solidFill>
                <a:latin typeface="+mn-ea"/>
              </a:rPr>
              <a:t>  4410 m a.s.l. </a:t>
            </a:r>
          </a:p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Area: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1.3km</a:t>
            </a:r>
            <a:r>
              <a:rPr kumimoji="0" lang="en-US" altLang="zh-CN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C2E75FD-82AD-4856-ADFA-76EE4C6F0DCA}"/>
              </a:ext>
            </a:extLst>
          </p:cNvPr>
          <p:cNvGrpSpPr/>
          <p:nvPr/>
        </p:nvGrpSpPr>
        <p:grpSpPr>
          <a:xfrm>
            <a:off x="-24503" y="5229148"/>
            <a:ext cx="2495528" cy="1556747"/>
            <a:chOff x="179512" y="1017425"/>
            <a:chExt cx="8892480" cy="58405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1E0B68A-BBBE-4D31-BA1F-3B4B8E487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421" b="26832"/>
            <a:stretch/>
          </p:blipFill>
          <p:spPr>
            <a:xfrm>
              <a:off x="179512" y="1017425"/>
              <a:ext cx="8892480" cy="5840575"/>
            </a:xfrm>
            <a:prstGeom prst="rect">
              <a:avLst/>
            </a:prstGeom>
          </p:spPr>
        </p:pic>
        <p:sp>
          <p:nvSpPr>
            <p:cNvPr id="19" name="椭圆形标注 4">
              <a:extLst>
                <a:ext uri="{FF2B5EF4-FFF2-40B4-BE49-F238E27FC236}">
                  <a16:creationId xmlns:a16="http://schemas.microsoft.com/office/drawing/2014/main" id="{442F7BC5-C4C4-4342-87E5-38B8CC1D5BCD}"/>
                </a:ext>
              </a:extLst>
            </p:cNvPr>
            <p:cNvSpPr/>
            <p:nvPr/>
          </p:nvSpPr>
          <p:spPr>
            <a:xfrm>
              <a:off x="3100604" y="3968510"/>
              <a:ext cx="513167" cy="511199"/>
            </a:xfrm>
            <a:prstGeom prst="wedgeEllipseCallout">
              <a:avLst>
                <a:gd name="adj1" fmla="val -1880"/>
                <a:gd name="adj2" fmla="val 66279"/>
              </a:avLst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E27E65E-0872-4782-8B71-52C3276F5CAF}"/>
                </a:ext>
              </a:extLst>
            </p:cNvPr>
            <p:cNvSpPr txBox="1"/>
            <p:nvPr/>
          </p:nvSpPr>
          <p:spPr>
            <a:xfrm>
              <a:off x="3642370" y="3911380"/>
              <a:ext cx="1328812" cy="80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CD</a:t>
              </a: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椭圆形标注 7">
              <a:extLst>
                <a:ext uri="{FF2B5EF4-FFF2-40B4-BE49-F238E27FC236}">
                  <a16:creationId xmlns:a16="http://schemas.microsoft.com/office/drawing/2014/main" id="{99549391-2242-4D12-BF27-307AAAE56ECE}"/>
                </a:ext>
              </a:extLst>
            </p:cNvPr>
            <p:cNvSpPr/>
            <p:nvPr/>
          </p:nvSpPr>
          <p:spPr>
            <a:xfrm>
              <a:off x="3892864" y="3989084"/>
              <a:ext cx="572299" cy="564754"/>
            </a:xfrm>
            <a:prstGeom prst="wedgeEllipseCallout">
              <a:avLst>
                <a:gd name="adj1" fmla="val -1880"/>
                <a:gd name="adj2" fmla="val 66279"/>
              </a:avLst>
            </a:prstGeom>
            <a:noFill/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9D6D108-EC57-4EAD-B39B-31CC3439E90C}"/>
                </a:ext>
              </a:extLst>
            </p:cNvPr>
            <p:cNvSpPr txBox="1"/>
            <p:nvPr/>
          </p:nvSpPr>
          <p:spPr>
            <a:xfrm>
              <a:off x="2816890" y="3826074"/>
              <a:ext cx="1192125" cy="80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DC</a:t>
              </a: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椭圆形标注 9">
              <a:extLst>
                <a:ext uri="{FF2B5EF4-FFF2-40B4-BE49-F238E27FC236}">
                  <a16:creationId xmlns:a16="http://schemas.microsoft.com/office/drawing/2014/main" id="{CA9012BD-A724-4351-A8CB-844B5602943C}"/>
                </a:ext>
              </a:extLst>
            </p:cNvPr>
            <p:cNvSpPr/>
            <p:nvPr/>
          </p:nvSpPr>
          <p:spPr>
            <a:xfrm>
              <a:off x="5639989" y="2712919"/>
              <a:ext cx="513163" cy="520526"/>
            </a:xfrm>
            <a:prstGeom prst="wedgeEllipseCallout">
              <a:avLst>
                <a:gd name="adj1" fmla="val -1880"/>
                <a:gd name="adj2" fmla="val 66279"/>
              </a:avLst>
            </a:prstGeom>
            <a:noFill/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AF51AC0-7ED9-4002-8787-94DA27D1F263}"/>
                </a:ext>
              </a:extLst>
            </p:cNvPr>
            <p:cNvSpPr txBox="1"/>
            <p:nvPr/>
          </p:nvSpPr>
          <p:spPr>
            <a:xfrm>
              <a:off x="5406331" y="2579565"/>
              <a:ext cx="1000461" cy="80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BJ</a:t>
              </a:r>
              <a:endPara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2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611" y="181784"/>
            <a:ext cx="9708636" cy="1325563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Constraint on LIV by time lag of different energy photons from GRB 221009A 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8899322" cy="4351338"/>
          </a:xfrm>
        </p:spPr>
        <p:txBody>
          <a:bodyPr/>
          <a:lstStyle/>
          <a:p>
            <a:r>
              <a:rPr lang="en-US" altLang="zh-CN" b="1" dirty="0" smtClean="0"/>
              <a:t>Cross correlation function (CCF)</a:t>
            </a:r>
            <a:r>
              <a:rPr lang="en-US" altLang="zh-CN" dirty="0" smtClean="0"/>
              <a:t>. Light curves of different energy bands are given by the WCDA data. CCF method is adopted to derive the time lags of the different light curves. </a:t>
            </a:r>
          </a:p>
          <a:p>
            <a:r>
              <a:rPr lang="en-US" altLang="zh-CN" b="1" dirty="0" smtClean="0"/>
              <a:t>Maximal likelihood method</a:t>
            </a:r>
            <a:r>
              <a:rPr lang="en-US" altLang="zh-CN" dirty="0" smtClean="0"/>
              <a:t>. The probability density function (PDF) of a photon at time </a:t>
            </a:r>
            <a:r>
              <a:rPr lang="en-US" altLang="zh-CN" i="1" dirty="0" smtClean="0"/>
              <a:t>t</a:t>
            </a:r>
            <a:r>
              <a:rPr lang="en-US" altLang="zh-CN" dirty="0" smtClean="0"/>
              <a:t> and </a:t>
            </a:r>
            <a:r>
              <a:rPr lang="en-US" altLang="zh-CN" i="1" dirty="0" err="1" smtClean="0"/>
              <a:t>N</a:t>
            </a:r>
            <a:r>
              <a:rPr lang="en-US" altLang="zh-CN" i="1" baseline="-25000" dirty="0" err="1" smtClean="0"/>
              <a:t>hit</a:t>
            </a:r>
            <a:r>
              <a:rPr lang="en-US" altLang="zh-CN" dirty="0" smtClean="0"/>
              <a:t> is given. </a:t>
            </a:r>
            <a:r>
              <a:rPr lang="el-GR" altLang="zh-CN" dirty="0" smtClean="0"/>
              <a:t>λ</a:t>
            </a:r>
            <a:r>
              <a:rPr lang="en-US" altLang="zh-CN" dirty="0" smtClean="0"/>
              <a:t>(t) is the intrinsic light curve with possible time lag </a:t>
            </a:r>
            <a:r>
              <a:rPr lang="el-GR" altLang="zh-CN" i="1" dirty="0" smtClean="0"/>
              <a:t>Δ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LIV</a:t>
            </a:r>
            <a:r>
              <a:rPr lang="en-US" altLang="zh-CN" i="1" dirty="0" smtClean="0"/>
              <a:t>(E)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089" y="73833"/>
            <a:ext cx="2454478" cy="4554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4808486"/>
            <a:ext cx="3744262" cy="7524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89" y="5040396"/>
            <a:ext cx="3241707" cy="18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116" y="241161"/>
            <a:ext cx="10515600" cy="854354"/>
          </a:xfrm>
        </p:spPr>
        <p:txBody>
          <a:bodyPr/>
          <a:lstStyle/>
          <a:p>
            <a:r>
              <a:rPr lang="en-US" altLang="zh-CN" dirty="0" smtClean="0"/>
              <a:t>The stringent LIV constraint by time of flight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65107"/>
            <a:ext cx="10515600" cy="4211855"/>
          </a:xfrm>
        </p:spPr>
        <p:txBody>
          <a:bodyPr/>
          <a:lstStyle/>
          <a:p>
            <a:r>
              <a:rPr lang="en-US" altLang="zh-CN" dirty="0" smtClean="0"/>
              <a:t>For the 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 LIV the LHAASO constraint is the best one with 6-8 times improvement to Fermi-LAT result.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49" y="3182818"/>
            <a:ext cx="9497901" cy="2647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96944" y="5384169"/>
            <a:ext cx="2669367" cy="369332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096000" y="1045072"/>
            <a:ext cx="3701144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LHAASO </a:t>
            </a:r>
            <a:r>
              <a:rPr lang="en-US" altLang="zh-CN" sz="2400" b="1" i="1" dirty="0" err="1" smtClean="0">
                <a:solidFill>
                  <a:srgbClr val="FF0000"/>
                </a:solidFill>
              </a:rPr>
              <a:t>Coll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, PRL 2024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9" y="46379"/>
            <a:ext cx="9822498" cy="67394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8793" y="799381"/>
            <a:ext cx="4209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Combining the KM2A and WCDA data to give a strict limit on LIV</a:t>
            </a:r>
            <a:endParaRPr lang="zh-CN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387306" y="177915"/>
            <a:ext cx="380355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Yang, BXJ, Yin,  JCAP 04 (2024) 060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694" y="86265"/>
            <a:ext cx="6682596" cy="448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04" y="2625209"/>
            <a:ext cx="8442385" cy="41577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53223" y="863284"/>
            <a:ext cx="3803552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Yang, BXJ, Yin,  JCAP 04 (2024) 060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LHAASO is a powerful instrument for gamma ray astronomy with large FOV, wide energy range, high sensitivity. It achieves impressive success. </a:t>
            </a:r>
          </a:p>
          <a:p>
            <a:endParaRPr lang="en-US" altLang="zh-CN" dirty="0"/>
          </a:p>
          <a:p>
            <a:r>
              <a:rPr lang="en-US" altLang="zh-CN" dirty="0" smtClean="0"/>
              <a:t>We have </a:t>
            </a:r>
            <a:r>
              <a:rPr lang="en-US" altLang="zh-CN" dirty="0" smtClean="0"/>
              <a:t>looked </a:t>
            </a:r>
            <a:r>
              <a:rPr lang="en-US" altLang="zh-CN" dirty="0" smtClean="0"/>
              <a:t>for dark matter signals, </a:t>
            </a:r>
            <a:r>
              <a:rPr lang="en-US" altLang="zh-CN" dirty="0" err="1" smtClean="0"/>
              <a:t>axion</a:t>
            </a:r>
            <a:r>
              <a:rPr lang="en-US" altLang="zh-CN" dirty="0" smtClean="0"/>
              <a:t> signals and LIV </a:t>
            </a:r>
            <a:r>
              <a:rPr lang="en-US" altLang="zh-CN" dirty="0" smtClean="0"/>
              <a:t>signals at LHAASO. No signals are observed and the strongest constraints are set on the new physics parameters.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With the progress of the LHAASO observation and data accumulation we expect more important results will come. We hope LHAASO can provide a ‘new opportunity’ for new physics search complementary to colliders.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45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437" y="76325"/>
            <a:ext cx="9827270" cy="54102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82" y="5363209"/>
            <a:ext cx="9022130" cy="149479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8499764" y="6241473"/>
            <a:ext cx="1378527" cy="20782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5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84" y="115019"/>
            <a:ext cx="11931142" cy="61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06" y="3039963"/>
            <a:ext cx="4978398" cy="326991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931342" y="6280772"/>
            <a:ext cx="16957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1" b="1" dirty="0">
                <a:solidFill>
                  <a:srgbClr val="0000FF"/>
                </a:solidFill>
              </a:rPr>
              <a:t>1.3 km</a:t>
            </a:r>
            <a:r>
              <a:rPr lang="en-US" altLang="zh-CN" sz="2801" b="1" baseline="30000" dirty="0">
                <a:solidFill>
                  <a:srgbClr val="0000FF"/>
                </a:solidFill>
              </a:rPr>
              <a:t>2</a:t>
            </a:r>
            <a:endParaRPr lang="zh-CN" altLang="en-US" sz="2801" b="1" baseline="30000" dirty="0">
              <a:solidFill>
                <a:srgbClr val="0000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650EE15-4DE6-4C54-B6AA-D691DF6686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l="-602"/>
          <a:stretch>
            <a:fillRect/>
          </a:stretch>
        </p:blipFill>
        <p:spPr>
          <a:xfrm>
            <a:off x="105030" y="1609182"/>
            <a:ext cx="3346843" cy="2058299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8FF1FB5-8A39-40D8-A863-1452EAA4C7FC}"/>
              </a:ext>
            </a:extLst>
          </p:cNvPr>
          <p:cNvCxnSpPr>
            <a:cxnSpLocks/>
          </p:cNvCxnSpPr>
          <p:nvPr/>
        </p:nvCxnSpPr>
        <p:spPr>
          <a:xfrm>
            <a:off x="124160" y="2378010"/>
            <a:ext cx="3327713" cy="0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E2D24C8-FD67-4D80-9FAD-CE7874DF76BF}"/>
              </a:ext>
            </a:extLst>
          </p:cNvPr>
          <p:cNvSpPr txBox="1"/>
          <p:nvPr/>
        </p:nvSpPr>
        <p:spPr>
          <a:xfrm>
            <a:off x="753199" y="3684155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MD: 1188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36m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8FD2924-322E-4AEE-8C2E-A632F8CF0027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4160" y="4226311"/>
            <a:ext cx="3327713" cy="2054461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6CD995CC-B757-49B7-8441-DB15148974EF}"/>
              </a:ext>
            </a:extLst>
          </p:cNvPr>
          <p:cNvSpPr txBox="1"/>
          <p:nvPr/>
        </p:nvSpPr>
        <p:spPr>
          <a:xfrm>
            <a:off x="1400537" y="4998566"/>
            <a:ext cx="153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  <a:latin typeface="+mn-ea"/>
              </a:rPr>
              <a:t>1.2m</a:t>
            </a:r>
            <a:endParaRPr lang="zh-CN" altLang="en-US" sz="2400" b="1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321EF7A-66CE-41B1-894D-C676D6907788}"/>
              </a:ext>
            </a:extLst>
          </p:cNvPr>
          <p:cNvSpPr txBox="1"/>
          <p:nvPr/>
        </p:nvSpPr>
        <p:spPr>
          <a:xfrm>
            <a:off x="1123118" y="6381063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ED: 5216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C3FDD79-E464-4D87-9195-5A8287FCEB8C}"/>
              </a:ext>
            </a:extLst>
          </p:cNvPr>
          <p:cNvSpPr txBox="1"/>
          <p:nvPr/>
        </p:nvSpPr>
        <p:spPr>
          <a:xfrm>
            <a:off x="2127987" y="2514214"/>
            <a:ext cx="98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FF"/>
                </a:solidFill>
                <a:latin typeface="+mn-ea"/>
              </a:rPr>
              <a:t>7m</a:t>
            </a:r>
            <a:endParaRPr lang="zh-CN" altLang="en-US" sz="2400" b="1" dirty="0">
              <a:solidFill>
                <a:srgbClr val="FF00FF"/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824AFED-C6B9-47F8-914B-0EDBBA96791D}"/>
              </a:ext>
            </a:extLst>
          </p:cNvPr>
          <p:cNvSpPr txBox="1"/>
          <p:nvPr/>
        </p:nvSpPr>
        <p:spPr>
          <a:xfrm>
            <a:off x="9574807" y="3151509"/>
            <a:ext cx="10267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WFCTA</a:t>
            </a:r>
            <a:endParaRPr lang="zh-CN" altLang="en-US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27" name="内容占位符 3">
            <a:extLst>
              <a:ext uri="{FF2B5EF4-FFF2-40B4-BE49-F238E27FC236}">
                <a16:creationId xmlns:a16="http://schemas.microsoft.com/office/drawing/2014/main" id="{35366FD0-5298-4D47-B621-6E759911D9EB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429225" y="3812045"/>
            <a:ext cx="3601430" cy="2099474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6AC26B3-CD44-4B88-9A48-FB17399FF470}"/>
              </a:ext>
            </a:extLst>
          </p:cNvPr>
          <p:cNvCxnSpPr>
            <a:cxnSpLocks/>
          </p:cNvCxnSpPr>
          <p:nvPr/>
        </p:nvCxnSpPr>
        <p:spPr>
          <a:xfrm>
            <a:off x="9784165" y="4755472"/>
            <a:ext cx="1525315" cy="173882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50029" y="5991421"/>
            <a:ext cx="10570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</a:rPr>
              <a:t>WCDA 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17C4B782-601C-4EF2-9E1B-26ACD3FD798B}"/>
              </a:ext>
            </a:extLst>
          </p:cNvPr>
          <p:cNvSpPr txBox="1"/>
          <p:nvPr/>
        </p:nvSpPr>
        <p:spPr>
          <a:xfrm>
            <a:off x="9951788" y="5000101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FF"/>
                </a:solidFill>
                <a:latin typeface="+mn-ea"/>
              </a:rPr>
              <a:t>5m</a:t>
            </a:r>
            <a:endParaRPr lang="zh-CN" altLang="en-US" sz="2000" b="1" dirty="0">
              <a:solidFill>
                <a:srgbClr val="FF00FF"/>
              </a:solidFill>
              <a:latin typeface="+mn-ea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FF1FB5-8A39-40D8-A863-1452EAA4C7FC}"/>
              </a:ext>
            </a:extLst>
          </p:cNvPr>
          <p:cNvCxnSpPr>
            <a:cxnSpLocks/>
          </p:cNvCxnSpPr>
          <p:nvPr/>
        </p:nvCxnSpPr>
        <p:spPr>
          <a:xfrm flipV="1">
            <a:off x="126400" y="4998566"/>
            <a:ext cx="3325473" cy="1"/>
          </a:xfrm>
          <a:prstGeom prst="straightConnector1">
            <a:avLst/>
          </a:prstGeom>
          <a:ln w="31750">
            <a:solidFill>
              <a:srgbClr val="FF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标题 1"/>
          <p:cNvSpPr txBox="1">
            <a:spLocks/>
          </p:cNvSpPr>
          <p:nvPr/>
        </p:nvSpPr>
        <p:spPr bwMode="white">
          <a:xfrm>
            <a:off x="1788016" y="205700"/>
            <a:ext cx="7341080" cy="68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detectors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77287" y="1122738"/>
            <a:ext cx="9882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latin typeface="+mn-ea"/>
              </a:defRPr>
            </a:lvl1pPr>
          </a:lstStyle>
          <a:p>
            <a:r>
              <a:rPr lang="en-US" altLang="zh-CN" dirty="0"/>
              <a:t>KM2A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90991" y="6364182"/>
            <a:ext cx="149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3120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25m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867500" y="1283568"/>
            <a:ext cx="3663521" cy="1968397"/>
            <a:chOff x="4013561" y="1047094"/>
            <a:chExt cx="4029722" cy="2800024"/>
          </a:xfrm>
        </p:grpSpPr>
        <p:sp>
          <p:nvSpPr>
            <p:cNvPr id="9" name="矩形 8"/>
            <p:cNvSpPr/>
            <p:nvPr/>
          </p:nvSpPr>
          <p:spPr>
            <a:xfrm>
              <a:off x="4013561" y="1047094"/>
              <a:ext cx="4029722" cy="2800024"/>
            </a:xfrm>
            <a:prstGeom prst="rect">
              <a:avLst/>
            </a:prstGeom>
            <a:blipFill dpi="0" rotWithShape="1">
              <a:blip r:embed="rId7">
                <a:alphaModFix amt="77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547596" y="1086270"/>
              <a:ext cx="1792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+mn-ea"/>
                  <a:ea typeface="+mn-ea"/>
                </a:rPr>
                <a:t>Cosmic-ray/</a:t>
              </a:r>
              <a:r>
                <a:rPr lang="el-GR" altLang="zh-CN" b="1" dirty="0">
                  <a:solidFill>
                    <a:srgbClr val="0000FF"/>
                  </a:solidFill>
                  <a:latin typeface="+mn-ea"/>
                  <a:ea typeface="+mn-ea"/>
                  <a:cs typeface="Times New Roman" panose="02020603050405020304" pitchFamily="18" charset="0"/>
                </a:rPr>
                <a:t>γ</a:t>
              </a:r>
              <a:endParaRPr lang="zh-CN" altLang="en-US" b="1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4DF531C-0740-4AD0-BC45-E48CD46BBB38}"/>
              </a:ext>
            </a:extLst>
          </p:cNvPr>
          <p:cNvSpPr txBox="1"/>
          <p:nvPr/>
        </p:nvSpPr>
        <p:spPr>
          <a:xfrm>
            <a:off x="9450029" y="349474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18</a:t>
            </a:r>
            <a:r>
              <a:rPr lang="en-US" altLang="zh-CN" b="1" dirty="0">
                <a:latin typeface="+mn-ea"/>
                <a:ea typeface="+mn-ea"/>
              </a:rPr>
              <a:t>x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4.7m</a:t>
            </a:r>
            <a:r>
              <a:rPr lang="en-US" altLang="zh-CN" b="1" baseline="3000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endParaRPr lang="zh-CN" altLang="en-US" b="1" baseline="30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429226" y="1151678"/>
            <a:ext cx="3601430" cy="19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912620"/>
            <a:ext cx="5722620" cy="460502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Gamma-ray/cosmic ray discrimination</a:t>
            </a:r>
            <a:endParaRPr lang="zh-CN" altLang="en-US" sz="40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4564380" y="3661410"/>
            <a:ext cx="384810" cy="1774825"/>
          </a:xfrm>
          <a:prstGeom prst="down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5579961" y="3850650"/>
            <a:ext cx="216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Before cut: CR rate</a:t>
            </a:r>
            <a:endParaRPr lang="zh-CN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00086" y="5648697"/>
            <a:ext cx="309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606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cut: CR rate</a:t>
            </a:r>
            <a:endParaRPr lang="zh-CN" altLang="zh-CN" sz="2400" b="1" dirty="0">
              <a:solidFill>
                <a:srgbClr val="0606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76470" y="4174490"/>
            <a:ext cx="967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10</a:t>
            </a:r>
            <a:r>
              <a:rPr lang="en-US" altLang="zh-CN" sz="3200" b="1" baseline="30000" dirty="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86137" y="4965128"/>
            <a:ext cx="301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Gamma-ray rate</a:t>
            </a:r>
            <a:endParaRPr lang="zh-CN" altLang="zh-CN" sz="2400" b="1" dirty="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KM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2377" y="1060654"/>
            <a:ext cx="4399617" cy="36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9218295" y="1811655"/>
            <a:ext cx="2271395" cy="222821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13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08" y="203420"/>
            <a:ext cx="11002991" cy="65079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004" y="1199718"/>
            <a:ext cx="4819292" cy="264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29" y="642329"/>
            <a:ext cx="11863539" cy="60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LHAASO probe of new physics beyond the standard model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3770" y="1825624"/>
            <a:ext cx="11057994" cy="475124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The SM is an extremely successful model that describes nearly all micro phenomena with a shocking accuracy. However it has many problems ……</a:t>
            </a:r>
          </a:p>
          <a:p>
            <a:r>
              <a:rPr lang="en-US" altLang="zh-CN" dirty="0" smtClean="0"/>
              <a:t>It doesn’t account for the dark matter/dark energy.</a:t>
            </a:r>
          </a:p>
          <a:p>
            <a:r>
              <a:rPr lang="en-US" altLang="zh-CN" dirty="0" smtClean="0"/>
              <a:t>It can not explain why the world consists only normal matter but no antimatter.</a:t>
            </a:r>
          </a:p>
          <a:p>
            <a:r>
              <a:rPr lang="en-US" altLang="zh-CN" dirty="0" smtClean="0"/>
              <a:t>It has the strong CP problem.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Broken of PQ symmetry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predicts </a:t>
            </a:r>
            <a:r>
              <a:rPr lang="en-US" altLang="zh-CN" i="1" dirty="0" err="1" smtClean="0">
                <a:solidFill>
                  <a:schemeClr val="accent6">
                    <a:lumMod val="75000"/>
                  </a:schemeClr>
                </a:solidFill>
              </a:rPr>
              <a:t>axion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, which is a DM candidate. </a:t>
            </a:r>
          </a:p>
          <a:p>
            <a:r>
              <a:rPr lang="en-US" altLang="zh-CN" dirty="0" smtClean="0"/>
              <a:t>It has the hierarchical problem.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SUSY/</a:t>
            </a:r>
            <a:r>
              <a:rPr lang="en-US" altLang="zh-CN" dirty="0" err="1" smtClean="0">
                <a:solidFill>
                  <a:schemeClr val="accent6">
                    <a:lumMod val="75000"/>
                  </a:schemeClr>
                </a:solidFill>
              </a:rPr>
              <a:t>extraD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generally predicts WIMP as dark matter.</a:t>
            </a:r>
          </a:p>
          <a:p>
            <a:r>
              <a:rPr lang="en-US" altLang="zh-CN" dirty="0" smtClean="0"/>
              <a:t>It does not include gravity.</a:t>
            </a:r>
          </a:p>
          <a:p>
            <a:pPr lvl="1"/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Quantum gravity theories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which may indicate Lorentz invariance violation.</a:t>
            </a:r>
          </a:p>
          <a:p>
            <a:r>
              <a:rPr lang="en-US" altLang="zh-CN" dirty="0" smtClean="0"/>
              <a:t>……</a:t>
            </a:r>
            <a:endParaRPr lang="zh-CN" alt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03" y="2531757"/>
            <a:ext cx="437322" cy="437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48" y="4157397"/>
            <a:ext cx="407174" cy="407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80" y="4917504"/>
            <a:ext cx="407174" cy="407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6" y="5644480"/>
            <a:ext cx="407174" cy="4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22.5543307086614,&quot;width&quot;:6613.16535433070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1060</Words>
  <Application>Microsoft Office PowerPoint</Application>
  <PresentationFormat>宽屏</PresentationFormat>
  <Paragraphs>144</Paragraphs>
  <Slides>35</Slides>
  <Notes>1</Notes>
  <HiddenSlides>4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等线</vt:lpstr>
      <vt:lpstr>等线 Light</vt:lpstr>
      <vt:lpstr>黑体</vt:lpstr>
      <vt:lpstr>华文楷体</vt:lpstr>
      <vt:lpstr>宋体</vt:lpstr>
      <vt:lpstr>微软雅黑</vt:lpstr>
      <vt:lpstr>Arial</vt:lpstr>
      <vt:lpstr>Arial Black</vt:lpstr>
      <vt:lpstr>Calibri</vt:lpstr>
      <vt:lpstr>Cambria</vt:lpstr>
      <vt:lpstr>Cambria Math</vt:lpstr>
      <vt:lpstr>Times New Roman</vt:lpstr>
      <vt:lpstr>Office 主题​​</vt:lpstr>
      <vt:lpstr>公式</vt:lpstr>
      <vt:lpstr>New physics research at LHAASO</vt:lpstr>
      <vt:lpstr>LHAASO: Large High Altitude Air Shower Observatory </vt:lpstr>
      <vt:lpstr>PowerPoint 演示文稿</vt:lpstr>
      <vt:lpstr>PowerPoint 演示文稿</vt:lpstr>
      <vt:lpstr>PowerPoint 演示文稿</vt:lpstr>
      <vt:lpstr>Gamma-ray/cosmic ray discrimination</vt:lpstr>
      <vt:lpstr>PowerPoint 演示文稿</vt:lpstr>
      <vt:lpstr>PowerPoint 演示文稿</vt:lpstr>
      <vt:lpstr>LHAASO probe of new physics beyond the standard model</vt:lpstr>
      <vt:lpstr>Advantages of new physics search at LHAASO</vt:lpstr>
      <vt:lpstr>Dark matter searches</vt:lpstr>
      <vt:lpstr>Superheavy  DM decay from the Galactic halo</vt:lpstr>
      <vt:lpstr>PowerPoint 演示文稿</vt:lpstr>
      <vt:lpstr>Constraints on Heavy Decaying Dark Matter from 570 Days of LHAASO Observations</vt:lpstr>
      <vt:lpstr>Dark matter annihilation signals from the dwarf galaxies</vt:lpstr>
      <vt:lpstr>Density profile of DM in the dwarf galaxies</vt:lpstr>
      <vt:lpstr>TS distribution from different dwarf galaxies</vt:lpstr>
      <vt:lpstr>Most stringent constraint on heavy DM annihilation by LHAASO</vt:lpstr>
      <vt:lpstr>GRB 221009A and axion</vt:lpstr>
      <vt:lpstr>LHAASO observation of GRB 221009A (BOAT)</vt:lpstr>
      <vt:lpstr>gamma-axion oscillation</vt:lpstr>
      <vt:lpstr>Best fit of axion scenario</vt:lpstr>
      <vt:lpstr>A stringent constraint is set on axion coupling</vt:lpstr>
      <vt:lpstr>Constraints on Lorentz Invariance violation</vt:lpstr>
      <vt:lpstr>Kinetics with LIV E2 = p2 c2 *(1 + a1(pc/ Mpl c2)+ a2(pc/ Mpl c2) 2 + …)</vt:lpstr>
      <vt:lpstr> </vt:lpstr>
      <vt:lpstr>Photon decay or splitting </vt:lpstr>
      <vt:lpstr>The result</vt:lpstr>
      <vt:lpstr>LIV by GRB 221009A</vt:lpstr>
      <vt:lpstr>Constraint on LIV by time lag of different energy photons from GRB 221009A </vt:lpstr>
      <vt:lpstr>The stringent LIV constraint by time of flight</vt:lpstr>
      <vt:lpstr>PowerPoint 演示文稿</vt:lpstr>
      <vt:lpstr>PowerPoint 演示文稿</vt:lpstr>
      <vt:lpstr>Summary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high energy gamma-ray emission beyond 10 TeV from GRB 221009A</dc:title>
  <dc:creator>毕 效军</dc:creator>
  <cp:lastModifiedBy>毕 效军</cp:lastModifiedBy>
  <cp:revision>147</cp:revision>
  <dcterms:created xsi:type="dcterms:W3CDTF">2024-05-22T10:59:04Z</dcterms:created>
  <dcterms:modified xsi:type="dcterms:W3CDTF">2024-07-19T06:52:32Z</dcterms:modified>
</cp:coreProperties>
</file>