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4291" r:id="rId2"/>
    <p:sldMasterId id="2147484293" r:id="rId3"/>
    <p:sldMasterId id="2147484298" r:id="rId4"/>
    <p:sldMasterId id="2147484300" r:id="rId5"/>
    <p:sldMasterId id="2147484314" r:id="rId6"/>
    <p:sldMasterId id="2147484319" r:id="rId7"/>
  </p:sldMasterIdLst>
  <p:notesMasterIdLst>
    <p:notesMasterId r:id="rId47"/>
  </p:notesMasterIdLst>
  <p:sldIdLst>
    <p:sldId id="758" r:id="rId8"/>
    <p:sldId id="11088647" r:id="rId9"/>
    <p:sldId id="759" r:id="rId10"/>
    <p:sldId id="809" r:id="rId11"/>
    <p:sldId id="11088619" r:id="rId12"/>
    <p:sldId id="11088664" r:id="rId13"/>
    <p:sldId id="11088627" r:id="rId14"/>
    <p:sldId id="11088651" r:id="rId15"/>
    <p:sldId id="11088650" r:id="rId16"/>
    <p:sldId id="11088628" r:id="rId17"/>
    <p:sldId id="821" r:id="rId18"/>
    <p:sldId id="870" r:id="rId19"/>
    <p:sldId id="11088656" r:id="rId20"/>
    <p:sldId id="823" r:id="rId21"/>
    <p:sldId id="11088660" r:id="rId22"/>
    <p:sldId id="11088662" r:id="rId23"/>
    <p:sldId id="829" r:id="rId24"/>
    <p:sldId id="504" r:id="rId25"/>
    <p:sldId id="11088653" r:id="rId26"/>
    <p:sldId id="11088624" r:id="rId27"/>
    <p:sldId id="11088631" r:id="rId28"/>
    <p:sldId id="11088657" r:id="rId29"/>
    <p:sldId id="11088658" r:id="rId30"/>
    <p:sldId id="11088635" r:id="rId31"/>
    <p:sldId id="11088636" r:id="rId32"/>
    <p:sldId id="11088637" r:id="rId33"/>
    <p:sldId id="11088638" r:id="rId34"/>
    <p:sldId id="11088639" r:id="rId35"/>
    <p:sldId id="11088663" r:id="rId36"/>
    <p:sldId id="11088655" r:id="rId37"/>
    <p:sldId id="11088640" r:id="rId38"/>
    <p:sldId id="11088641" r:id="rId39"/>
    <p:sldId id="11088659" r:id="rId40"/>
    <p:sldId id="11088642" r:id="rId41"/>
    <p:sldId id="11088643" r:id="rId42"/>
    <p:sldId id="11088644" r:id="rId43"/>
    <p:sldId id="11088645" r:id="rId44"/>
    <p:sldId id="11088646" r:id="rId45"/>
    <p:sldId id="855" r:id="rId4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5pPr>
    <a:lvl6pPr marL="22860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6pPr>
    <a:lvl7pPr marL="27432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7pPr>
    <a:lvl8pPr marL="32004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8pPr>
    <a:lvl9pPr marL="3657600" algn="l" defTabSz="914400" rtl="0" eaLnBrk="1" latinLnBrk="0" hangingPunct="1">
      <a:defRPr kumimoji="1" sz="2000" kern="1200">
        <a:solidFill>
          <a:schemeClr val="folHlink"/>
        </a:solidFill>
        <a:latin typeface="Arial" panose="020B0604020202020204" pitchFamily="34" charset="0"/>
        <a:ea typeface="华文中宋" panose="02010600040101010101" pitchFamily="2" charset="-122"/>
        <a:cs typeface="+mn-cs"/>
        <a:sym typeface="Symbol" panose="05050102010706020507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00"/>
    <a:srgbClr val="020A2C"/>
    <a:srgbClr val="02031A"/>
    <a:srgbClr val="050615"/>
    <a:srgbClr val="0A0907"/>
    <a:srgbClr val="2E2E30"/>
    <a:srgbClr val="001B30"/>
    <a:srgbClr val="121112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78006" autoAdjust="0"/>
  </p:normalViewPr>
  <p:slideViewPr>
    <p:cSldViewPr>
      <p:cViewPr varScale="1">
        <p:scale>
          <a:sx n="97" d="100"/>
          <a:sy n="97" d="100"/>
        </p:scale>
        <p:origin x="72" y="3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5E5F-15DF-4D9B-9CC8-5008516B37E2}" type="datetimeFigureOut">
              <a:rPr lang="zh-CN" altLang="en-US" smtClean="0"/>
              <a:t>2024/7/19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8CE4-82A1-473F-9E75-832A42353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34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43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1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68D1-F3D5-45D5-AACC-172600AF81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04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ACF6C3-A96C-4687-ACE8-3430C76DF73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E69D-9545-4505-BA70-3B172741B5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2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27E0A27-7AE0-44C0-960B-3370B6967BF4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21538-4B7D-4B75-A490-2CC15137DF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879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2457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C78-4CB2-45F6-AB88-23C2E49D77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55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01F1-41BE-4F92-A7CB-21F5EBD417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586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4333-3318-4AA2-ACD1-9D887981A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41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9B5B-4827-44A0-9C0D-2398F3166C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22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5DF2-687D-47FD-A7B9-9E695FC7C6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40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FFCC66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126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10C86-F382-40A5-B55E-BD9167D9E10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59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A8AE-F29B-43FF-8014-11602A48B8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928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D23B-7D14-470E-B610-98D1AA1657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93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A29C-EFCD-4FCF-A0AF-828A9EC464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3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B0C8-17BD-4318-A936-8BFE35F14F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90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0FFE1-EC86-443D-8314-2363DA3D27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97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AF8965A-A119-2B96-5C44-0E79A0E6F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920E9453-835F-01F4-5579-BBE04875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8FB188E1-0040-9D8D-FA55-652F11FE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0F7CD82-2476-423A-A521-D89A86954602}" type="slidenum">
              <a:rPr lang="en-US" altLang="zh-CN" smtClean="0"/>
              <a:pPr>
                <a:defRPr/>
              </a:pPr>
              <a:t>‹#›</a:t>
            </a:fld>
            <a:fld id="{56D773E3-417C-4A7D-A76F-29CBC92C752E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922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E2FF-F48F-45BB-8C4A-DA71548A2776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735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129DA0-7DB7-4E91-B589-EFF8CD54E5DD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230D-5BFA-4F08-99E4-948A99BB32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154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zh-CN" altLang="en-US" sz="2400" b="1">
                <a:latin typeface="Arial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/>
            </a:p>
          </p:txBody>
        </p:sp>
      </p:grp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072B98-33AD-4BA5-B6DE-C4BB30A83E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7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9A7FFC-F4FE-4ACF-831A-7C1E557E8E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D4333E-B21F-4C97-8747-08E46145A8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5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8E2979-199A-45CB-803D-2C75E44C90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AAC2F0-409C-4D9C-8B5D-6C38A9AC44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A636F-B301-4D81-8CB5-61B0084884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67E57-ED28-4097-932F-179182536C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440493" y="612461"/>
            <a:ext cx="7120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Nano-hertz gravitational waves </a:t>
            </a:r>
          </a:p>
          <a:p>
            <a:pPr algn="ctr"/>
            <a:r>
              <a:rPr lang="en-US" altLang="zh-CN" sz="36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cosmic phase transition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2470CC6-E097-E755-F925-07EA17D3CE1F}"/>
              </a:ext>
            </a:extLst>
          </p:cNvPr>
          <p:cNvSpPr/>
          <p:nvPr/>
        </p:nvSpPr>
        <p:spPr>
          <a:xfrm>
            <a:off x="5222780" y="2276872"/>
            <a:ext cx="174644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b="1" dirty="0">
                <a:solidFill>
                  <a:schemeClr val="bg2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Jin</a:t>
            </a:r>
            <a:r>
              <a:rPr lang="zh-CN" altLang="en-US" b="1" dirty="0">
                <a:solidFill>
                  <a:schemeClr val="bg2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Min</a:t>
            </a:r>
            <a:r>
              <a:rPr lang="zh-CN" altLang="en-US" b="1" dirty="0">
                <a:solidFill>
                  <a:schemeClr val="bg2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Yang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C4C2DB-2E40-2571-EF3C-A64B511E7D78}"/>
              </a:ext>
            </a:extLst>
          </p:cNvPr>
          <p:cNvSpPr/>
          <p:nvPr/>
        </p:nvSpPr>
        <p:spPr>
          <a:xfrm>
            <a:off x="3892532" y="2934277"/>
            <a:ext cx="4606518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1600" b="1" dirty="0">
                <a:solidFill>
                  <a:schemeClr val="bg2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Institute of Theoretical Physics, CAS;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zh-CN" sz="1600" b="1" dirty="0">
                <a:solidFill>
                  <a:schemeClr val="bg2"/>
                </a:solidFill>
                <a:ea typeface="微软雅黑 Light" panose="020B0502040204020203" pitchFamily="34" charset="-122"/>
                <a:cs typeface="Arial" panose="020B0604020202020204" pitchFamily="34" charset="0"/>
              </a:rPr>
              <a:t>School of  Physics, Henan Normal University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2A989F-39C4-54C2-82A7-549F19784C1D}"/>
              </a:ext>
            </a:extLst>
          </p:cNvPr>
          <p:cNvSpPr txBox="1"/>
          <p:nvPr/>
        </p:nvSpPr>
        <p:spPr>
          <a:xfrm>
            <a:off x="5951984" y="6267262"/>
            <a:ext cx="1172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2024.7.20</a:t>
            </a:r>
            <a:endParaRPr lang="en-US" sz="1600" b="1" dirty="0">
              <a:solidFill>
                <a:schemeClr val="bg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6E3ECB-3491-6F62-403B-8FD5599341BC}"/>
              </a:ext>
            </a:extLst>
          </p:cNvPr>
          <p:cNvSpPr txBox="1"/>
          <p:nvPr/>
        </p:nvSpPr>
        <p:spPr>
          <a:xfrm>
            <a:off x="3761960" y="5845116"/>
            <a:ext cx="5688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International Workshop on New Opportunities for Particle Physics </a:t>
            </a:r>
          </a:p>
          <a:p>
            <a:endParaRPr lang="en-US" sz="1400" b="1" dirty="0">
              <a:solidFill>
                <a:schemeClr val="bg2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306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99BDE7-D497-988A-AD8D-E8C75AAA5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09" y="333608"/>
            <a:ext cx="5522653" cy="24482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ADB7F13-F3F5-075B-1DFF-CDADE241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4509120"/>
            <a:ext cx="3136005" cy="2287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9118BBB-D1CD-6263-F70B-6F59054B10D8}"/>
                  </a:ext>
                </a:extLst>
              </p:cNvPr>
              <p:cNvSpPr txBox="1"/>
              <p:nvPr/>
            </p:nvSpPr>
            <p:spPr>
              <a:xfrm>
                <a:off x="1487488" y="2834094"/>
                <a:ext cx="10441160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Arial" panose="020B0604020202020204"/>
                    <a:cs typeface="Arial" panose="020B0604020202020204"/>
                  </a:rPr>
                  <a:t> critical temperature (two minimums become degenerate)</a:t>
                </a:r>
                <a:endParaRPr lang="en-US" sz="1800" dirty="0">
                  <a:solidFill>
                    <a:srgbClr val="0070C0"/>
                  </a:solidFill>
                  <a:latin typeface="Arial" panose="020B0604020202020204"/>
                  <a:cs typeface="Arial" panose="020B0604020202020204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Arial" panose="020B0604020202020204"/>
                    <a:cs typeface="Arial" panose="020B0604020202020204"/>
                  </a:rPr>
                  <a:t>  nucleation temperature (nucleate a supercritical bubble within one Hubble volume)</a:t>
                </a:r>
                <a:endParaRPr lang="en-US" sz="1800" dirty="0">
                  <a:solidFill>
                    <a:srgbClr val="0070C0"/>
                  </a:solidFill>
                  <a:latin typeface="Arial" panose="020B0604020202020204"/>
                  <a:cs typeface="Arial" panose="020B0604020202020204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ffectLst/>
                    <a:latin typeface="Arial" panose="020B0604020202020204"/>
                    <a:cs typeface="Arial" panose="020B0604020202020204"/>
                  </a:rPr>
                  <a:t> percolation temperature (nucleated bubbles of true vacuum occupy nearly 30% of the space)</a:t>
                </a:r>
                <a:endParaRPr lang="en-US" sz="1800" dirty="0">
                  <a:solidFill>
                    <a:srgbClr val="0070C0"/>
                  </a:solidFill>
                  <a:latin typeface="Arial" panose="020B0604020202020204"/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9118BBB-D1CD-6263-F70B-6F59054B1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834094"/>
                <a:ext cx="10441160" cy="1287532"/>
              </a:xfrm>
              <a:prstGeom prst="rect">
                <a:avLst/>
              </a:prstGeom>
              <a:blipFill>
                <a:blip r:embed="rId4"/>
                <a:stretch>
                  <a:fillRect l="-350" b="-7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EA93F08-613A-AAD9-5CF4-988DC358B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52" y="4509120"/>
            <a:ext cx="219074" cy="1476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F0E604-05DC-0F99-8386-2EB4781FD3BD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09/38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FED19EE7-13CC-29EE-8EAC-C1BB31619C00}"/>
              </a:ext>
            </a:extLst>
          </p:cNvPr>
          <p:cNvSpPr txBox="1"/>
          <p:nvPr/>
        </p:nvSpPr>
        <p:spPr>
          <a:xfrm>
            <a:off x="1379477" y="1196752"/>
            <a:ext cx="2520279" cy="116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spc="225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+mn-lt"/>
              </a:rPr>
              <a:t>For a light Higgs below 75 GeV, </a:t>
            </a:r>
          </a:p>
          <a:p>
            <a:pPr>
              <a:lnSpc>
                <a:spcPct val="150000"/>
              </a:lnSpc>
            </a:pPr>
            <a:r>
              <a:rPr lang="en-US" sz="1200" b="1" spc="225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+mn-lt"/>
              </a:rPr>
              <a:t>we can have a first order phase transition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112344F-041C-EEE6-1549-FA836006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13" y="980728"/>
            <a:ext cx="4916066" cy="19664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E28A1D-A53D-F642-D596-4E1B2233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26" y="2947154"/>
            <a:ext cx="3121140" cy="34994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8C91C2-4B30-82BE-5FE6-DE77F5F74659}"/>
              </a:ext>
            </a:extLst>
          </p:cNvPr>
          <p:cNvSpPr txBox="1"/>
          <p:nvPr/>
        </p:nvSpPr>
        <p:spPr>
          <a:xfrm>
            <a:off x="983432" y="477572"/>
            <a:ext cx="1224136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SM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369D7E-7180-3986-6430-EC83525F9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028" y="965427"/>
            <a:ext cx="624251" cy="8144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F11542B-E3E2-592C-E6CF-FECB4F3C8341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10/38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6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CBB28E-1181-2B31-DE7D-9AC215D52FA4}"/>
              </a:ext>
            </a:extLst>
          </p:cNvPr>
          <p:cNvSpPr txBox="1"/>
          <p:nvPr/>
        </p:nvSpPr>
        <p:spPr>
          <a:xfrm>
            <a:off x="1375653" y="1124744"/>
            <a:ext cx="4755059" cy="773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spc="225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+mn-lt"/>
              </a:rPr>
              <a:t>But now the Higgs is 125 GeV </a:t>
            </a:r>
          </a:p>
          <a:p>
            <a:pPr>
              <a:lnSpc>
                <a:spcPct val="200000"/>
              </a:lnSpc>
            </a:pPr>
            <a:r>
              <a:rPr lang="en-US" sz="1200" b="1" spc="225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+mn-lt"/>
              </a:rPr>
              <a:t>SM just gives a smooth crossover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65DBD4-8F5F-23B0-4397-BAB07A47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87" y="1897870"/>
            <a:ext cx="5200214" cy="30622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62573A-1A99-51B5-8B8B-21E870F441C3}"/>
              </a:ext>
            </a:extLst>
          </p:cNvPr>
          <p:cNvSpPr txBox="1"/>
          <p:nvPr/>
        </p:nvSpPr>
        <p:spPr>
          <a:xfrm>
            <a:off x="983432" y="477572"/>
            <a:ext cx="1224136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SM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CA3C84-448B-A696-585E-013E634831FE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11/38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3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900E19F-60EB-1E29-928F-8B62972B3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640" y="1618489"/>
          <a:ext cx="5976664" cy="52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76552" imgH="3038339" progId="Acrobat.Document.DC">
                  <p:embed/>
                </p:oleObj>
              </mc:Choice>
              <mc:Fallback>
                <p:oleObj name="Acrobat Document" r:id="rId2" imgW="3476552" imgH="3038339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9C70F70-85D7-6E2B-B580-1B8296AED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5640" y="1618489"/>
                        <a:ext cx="5976664" cy="522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41F92BA-F3B9-A9AE-A5A6-D0E8ADDE74A5}"/>
              </a:ext>
            </a:extLst>
          </p:cNvPr>
          <p:cNvSpPr/>
          <p:nvPr/>
        </p:nvSpPr>
        <p:spPr>
          <a:xfrm rot="17905583">
            <a:off x="6467270" y="324981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热宇宙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E7C994-2AAE-9907-7637-7995C0946B44}"/>
              </a:ext>
            </a:extLst>
          </p:cNvPr>
          <p:cNvSpPr/>
          <p:nvPr/>
        </p:nvSpPr>
        <p:spPr>
          <a:xfrm rot="17217318">
            <a:off x="7115255" y="418555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</a:rPr>
              <a:t>冷宇宙</a:t>
            </a:r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046ECDFA-D542-6A54-0297-56B09BC25C86}"/>
              </a:ext>
            </a:extLst>
          </p:cNvPr>
          <p:cNvSpPr/>
          <p:nvPr/>
        </p:nvSpPr>
        <p:spPr bwMode="auto">
          <a:xfrm>
            <a:off x="6884341" y="2845230"/>
            <a:ext cx="977885" cy="1296144"/>
          </a:xfrm>
          <a:prstGeom prst="arc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45C75D-E483-E6D0-3EFB-72489ACAA95D}"/>
              </a:ext>
            </a:extLst>
          </p:cNvPr>
          <p:cNvSpPr txBox="1"/>
          <p:nvPr/>
        </p:nvSpPr>
        <p:spPr>
          <a:xfrm>
            <a:off x="7793966" y="2641354"/>
            <a:ext cx="2334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spc="225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ea"/>
                <a:sym typeface="+mn-lt"/>
              </a:rPr>
              <a:t>We need new physics</a:t>
            </a:r>
            <a:r>
              <a:rPr lang="en-US" sz="1200" spc="225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+mn-ea"/>
                <a:cs typeface="+mn-ea"/>
                <a:sym typeface="+mn-lt"/>
              </a:rPr>
              <a:t> to generate first-order phase transition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CFF8A4-9225-41B6-2E0F-1BA5C51AF8A2}"/>
              </a:ext>
            </a:extLst>
          </p:cNvPr>
          <p:cNvSpPr txBox="1"/>
          <p:nvPr/>
        </p:nvSpPr>
        <p:spPr>
          <a:xfrm rot="18076112">
            <a:off x="6279630" y="2879094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hot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6F4A7F-3C23-9EA8-A450-C7C4E83DFD95}"/>
              </a:ext>
            </a:extLst>
          </p:cNvPr>
          <p:cNvSpPr txBox="1"/>
          <p:nvPr/>
        </p:nvSpPr>
        <p:spPr>
          <a:xfrm rot="17391045">
            <a:off x="6860383" y="3977275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cold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9FE3AD-149F-7CB3-620F-BF5218A98B0D}"/>
              </a:ext>
            </a:extLst>
          </p:cNvPr>
          <p:cNvSpPr txBox="1"/>
          <p:nvPr/>
        </p:nvSpPr>
        <p:spPr>
          <a:xfrm>
            <a:off x="983431" y="477572"/>
            <a:ext cx="7920881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So we need new physics </a:t>
            </a:r>
            <a:r>
              <a:rPr lang="en-US" altLang="zh-CN" sz="24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for cosmic evolution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BE8869C-A617-FA57-F8C4-0EE730364731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12/38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3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5A992F-9E9C-6FE4-3FBC-CE2A60EB13A2}"/>
              </a:ext>
            </a:extLst>
          </p:cNvPr>
          <p:cNvSpPr txBox="1"/>
          <p:nvPr/>
        </p:nvSpPr>
        <p:spPr>
          <a:xfrm>
            <a:off x="1991544" y="388682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A5612F5-6C47-96A7-D528-DA097D12AB01}"/>
              </a:ext>
            </a:extLst>
          </p:cNvPr>
          <p:cNvSpPr txBox="1"/>
          <p:nvPr/>
        </p:nvSpPr>
        <p:spPr>
          <a:xfrm>
            <a:off x="4691844" y="4461232"/>
            <a:ext cx="6552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</a:schemeClr>
                </a:solidFill>
                <a:effectLst/>
              </a:rPr>
              <a:t>Everything should be made as simple as possible, but not simpler </a:t>
            </a:r>
          </a:p>
          <a:p>
            <a:endParaRPr lang="en-US" altLang="zh-CN" sz="16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</a:schemeClr>
                </a:solidFill>
              </a:rPr>
              <a:t>凡事都应当尽可能地简单，而不是较为简单</a:t>
            </a:r>
            <a:endParaRPr lang="en-US" altLang="zh-CN" sz="1600" dirty="0">
              <a:solidFill>
                <a:schemeClr val="tx1">
                  <a:lumMod val="65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</a:schemeClr>
                </a:solidFill>
              </a:rPr>
              <a:t>切勿浪费较多东西去做用较少的东西同样可以做好的事情</a:t>
            </a:r>
            <a:endParaRPr lang="en-US" altLang="zh-CN" sz="1600" dirty="0">
              <a:solidFill>
                <a:schemeClr val="tx1">
                  <a:lumMod val="65000"/>
                </a:schemeClr>
              </a:solidFill>
              <a:effectLst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946E871A-E4F2-59AA-F8E7-DBCA51C0F353}"/>
              </a:ext>
            </a:extLst>
          </p:cNvPr>
          <p:cNvSpPr/>
          <p:nvPr/>
        </p:nvSpPr>
        <p:spPr bwMode="auto">
          <a:xfrm>
            <a:off x="4583832" y="4455403"/>
            <a:ext cx="6552728" cy="1323440"/>
          </a:xfrm>
          <a:prstGeom prst="roundRect">
            <a:avLst/>
          </a:prstGeom>
          <a:noFill/>
          <a:ln>
            <a:solidFill>
              <a:schemeClr val="accent4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BA55F35-7B2F-BDBE-A459-A9CB978B1CD9}"/>
              </a:ext>
            </a:extLst>
          </p:cNvPr>
          <p:cNvSpPr txBox="1"/>
          <p:nvPr/>
        </p:nvSpPr>
        <p:spPr>
          <a:xfrm>
            <a:off x="9444372" y="5881648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</a:schemeClr>
                </a:solidFill>
              </a:rPr>
              <a:t>—— </a:t>
            </a:r>
            <a:r>
              <a:rPr lang="zh-CN" altLang="en-US" sz="1400" dirty="0">
                <a:solidFill>
                  <a:schemeClr val="tx1">
                    <a:lumMod val="65000"/>
                  </a:schemeClr>
                </a:solidFill>
              </a:rPr>
              <a:t>Albert Einstein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DA4D54C-F59D-2C67-D661-88CB4E99D990}"/>
                  </a:ext>
                </a:extLst>
              </p:cNvPr>
              <p:cNvSpPr txBox="1"/>
              <p:nvPr/>
            </p:nvSpPr>
            <p:spPr>
              <a:xfrm>
                <a:off x="3143672" y="1340768"/>
                <a:ext cx="691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/>
                    <a:cs typeface="Arial" panose="020B0604020202020204"/>
                  </a:rPr>
                  <a:t>Extend SM by a real singlet scalar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/>
                    <a:cs typeface="Arial" panose="020B0604020202020204"/>
                  </a:rPr>
                  <a:t>-symmetry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/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DA4D54C-F59D-2C67-D661-88CB4E99D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1340768"/>
                <a:ext cx="6912768" cy="400110"/>
              </a:xfrm>
              <a:prstGeom prst="rect">
                <a:avLst/>
              </a:prstGeom>
              <a:blipFill>
                <a:blip r:embed="rId2"/>
                <a:stretch>
                  <a:fillRect l="-970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>
            <a:extLst>
              <a:ext uri="{FF2B5EF4-FFF2-40B4-BE49-F238E27FC236}">
                <a16:creationId xmlns:a16="http://schemas.microsoft.com/office/drawing/2014/main" id="{3B26401D-542C-113C-9FFB-B3AE786DACDD}"/>
              </a:ext>
            </a:extLst>
          </p:cNvPr>
          <p:cNvSpPr txBox="1"/>
          <p:nvPr/>
        </p:nvSpPr>
        <p:spPr>
          <a:xfrm>
            <a:off x="2833688" y="18519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SM +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a real singlet scalar 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46F2F837-AECD-5644-9989-38ADC75BB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27" y="2282845"/>
            <a:ext cx="5686425" cy="8572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8000476-5154-AECD-6DAB-4ECE92F83B3F}"/>
              </a:ext>
            </a:extLst>
          </p:cNvPr>
          <p:cNvSpPr txBox="1"/>
          <p:nvPr/>
        </p:nvSpPr>
        <p:spPr>
          <a:xfrm>
            <a:off x="9120336" y="992377"/>
            <a:ext cx="2520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</a:rPr>
              <a:t>Silveira</a:t>
            </a:r>
            <a:r>
              <a:rPr lang="en-US" altLang="zh-CN" sz="1200" dirty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</a:rPr>
              <a:t> Zee，</a:t>
            </a:r>
            <a:r>
              <a:rPr lang="en-US" altLang="zh-CN" sz="1200" dirty="0">
                <a:solidFill>
                  <a:schemeClr val="tx1">
                    <a:lumMod val="75000"/>
                  </a:schemeClr>
                </a:solidFill>
              </a:rPr>
              <a:t>PLB161(1985)136</a:t>
            </a:r>
            <a:endParaRPr lang="zh-CN" alt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2479D5-BEDA-E599-65EA-D4517BB2FD17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13/38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43971D-B3CD-EF78-68A3-F888A7B04283}"/>
                  </a:ext>
                </a:extLst>
              </p:cNvPr>
              <p:cNvSpPr txBox="1"/>
              <p:nvPr/>
            </p:nvSpPr>
            <p:spPr>
              <a:xfrm>
                <a:off x="3143672" y="1340768"/>
                <a:ext cx="6768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/>
                    <a:cs typeface="Arial" panose="020B0604020202020204"/>
                  </a:rPr>
                  <a:t>Extend SM by a real singlet scalar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/>
                    <a:cs typeface="Arial" panose="020B0604020202020204"/>
                  </a:rPr>
                  <a:t>-symmetry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/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43971D-B3CD-EF78-68A3-F888A7B04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1340768"/>
                <a:ext cx="6768752" cy="400110"/>
              </a:xfrm>
              <a:prstGeom prst="rect">
                <a:avLst/>
              </a:prstGeom>
              <a:blipFill>
                <a:blip r:embed="rId2"/>
                <a:stretch>
                  <a:fillRect l="-991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0C5A992F-9E9C-6FE4-3FBC-CE2A60EB13A2}"/>
              </a:ext>
            </a:extLst>
          </p:cNvPr>
          <p:cNvSpPr txBox="1"/>
          <p:nvPr/>
        </p:nvSpPr>
        <p:spPr>
          <a:xfrm>
            <a:off x="1991544" y="388682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941B6A-F62F-3A93-DC6B-D58D3184B19A}"/>
              </a:ext>
            </a:extLst>
          </p:cNvPr>
          <p:cNvSpPr txBox="1"/>
          <p:nvPr/>
        </p:nvSpPr>
        <p:spPr>
          <a:xfrm>
            <a:off x="2833688" y="18519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SM +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a real singlet scalar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AF8D85-0C50-2AC6-73CA-D175F549A1C3}"/>
              </a:ext>
            </a:extLst>
          </p:cNvPr>
          <p:cNvSpPr txBox="1"/>
          <p:nvPr/>
        </p:nvSpPr>
        <p:spPr>
          <a:xfrm>
            <a:off x="2783632" y="3573016"/>
            <a:ext cx="806489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This new simple BSM model, which contains dark matter (a singlet scalar field), can explain the abundance of dark matter in the Universe. 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It couples the dark matter </a:t>
            </a:r>
            <a:r>
              <a:rPr lang="en-US" altLang="zh-CN" sz="1800" dirty="0">
                <a:solidFill>
                  <a:schemeClr val="bg2"/>
                </a:solidFill>
              </a:rPr>
              <a:t>(a singlet scalar field) </a:t>
            </a:r>
            <a:r>
              <a:rPr lang="en-US" sz="1800" dirty="0">
                <a:solidFill>
                  <a:schemeClr val="bg2"/>
                </a:solidFill>
              </a:rPr>
              <a:t>to the Higgs field, extends the Higgs potential and produces a first-order electroweak phase transition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51DFA6-D8C2-4CE4-8DFC-9E757D0B1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27" y="2282845"/>
            <a:ext cx="5686425" cy="8572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2BE4E42-8C60-2013-8389-5A2DCCE72B82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14/38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5A992F-9E9C-6FE4-3FBC-CE2A60EB13A2}"/>
              </a:ext>
            </a:extLst>
          </p:cNvPr>
          <p:cNvSpPr txBox="1"/>
          <p:nvPr/>
        </p:nvSpPr>
        <p:spPr>
          <a:xfrm>
            <a:off x="1991544" y="388682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CDBF8A-A4A3-6D9D-70DE-94961ACF753F}"/>
              </a:ext>
            </a:extLst>
          </p:cNvPr>
          <p:cNvSpPr txBox="1"/>
          <p:nvPr/>
        </p:nvSpPr>
        <p:spPr>
          <a:xfrm>
            <a:off x="3719736" y="255694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SFRM1095"/>
              </a:rPr>
              <a:t>Total effective potential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A804E68-8304-E7C3-BDA6-11AFF9AE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512" y="4148869"/>
            <a:ext cx="3630796" cy="39557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DA760D-3B83-649C-6EAD-C87412FA85A3}"/>
              </a:ext>
            </a:extLst>
          </p:cNvPr>
          <p:cNvSpPr txBox="1"/>
          <p:nvPr/>
        </p:nvSpPr>
        <p:spPr>
          <a:xfrm>
            <a:off x="4538714" y="365390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SFRM1095"/>
              </a:rPr>
              <a:t>tree-level effective potential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25EC07-AA06-81FC-82B7-7902BB9C0239}"/>
              </a:ext>
            </a:extLst>
          </p:cNvPr>
          <p:cNvSpPr txBox="1"/>
          <p:nvPr/>
        </p:nvSpPr>
        <p:spPr>
          <a:xfrm>
            <a:off x="4558747" y="467038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SFRM1095"/>
              </a:rPr>
              <a:t>one-loop corrections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95AE371-FCF4-21CB-63AB-34FFA836C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61" y="5013316"/>
            <a:ext cx="4249475" cy="5239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EAD315-6098-10FA-50E1-21A064346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035" y="5065326"/>
            <a:ext cx="1656184" cy="4339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678916-9C7D-3F89-519D-1F1F6A46E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506" y="2970606"/>
            <a:ext cx="3228975" cy="457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85B3A16-D872-5DB1-4D1F-F994E27DE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181" y="3094443"/>
            <a:ext cx="1524000" cy="28575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AA3AF81-7EC2-A24E-3E17-CF595566DFF5}"/>
              </a:ext>
            </a:extLst>
          </p:cNvPr>
          <p:cNvSpPr txBox="1"/>
          <p:nvPr/>
        </p:nvSpPr>
        <p:spPr>
          <a:xfrm>
            <a:off x="4552226" y="560692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SFRM1095"/>
              </a:rPr>
              <a:t>one-loop temperature correction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0193A93-8B79-4253-A07C-6560266E8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512" y="6073059"/>
            <a:ext cx="5070022" cy="622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19B16D-1ABF-57F5-DB30-15B6B58BCF03}"/>
                  </a:ext>
                </a:extLst>
              </p:cNvPr>
              <p:cNvSpPr txBox="1"/>
              <p:nvPr/>
            </p:nvSpPr>
            <p:spPr>
              <a:xfrm>
                <a:off x="3143672" y="1340768"/>
                <a:ext cx="6768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/>
                    <a:cs typeface="Arial" panose="020B0604020202020204"/>
                  </a:rPr>
                  <a:t>Extend SM by a real singlet scalar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/>
                    <a:cs typeface="Arial" panose="020B0604020202020204"/>
                  </a:rPr>
                  <a:t>-symmetry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/>
                  <a:cs typeface="Arial" panose="020B0604020202020204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319B16D-1ABF-57F5-DB30-15B6B58B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1340768"/>
                <a:ext cx="6768752" cy="400110"/>
              </a:xfrm>
              <a:prstGeom prst="rect">
                <a:avLst/>
              </a:prstGeom>
              <a:blipFill>
                <a:blip r:embed="rId8"/>
                <a:stretch>
                  <a:fillRect l="-991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D803D5AE-590A-F969-237C-9BE7C3B39D27}"/>
              </a:ext>
            </a:extLst>
          </p:cNvPr>
          <p:cNvSpPr txBox="1"/>
          <p:nvPr/>
        </p:nvSpPr>
        <p:spPr>
          <a:xfrm>
            <a:off x="2833688" y="18519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SM +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a real singlet scalar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515B91-9895-06A7-8500-AF56BF469AB9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15/38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3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2A1149D-76BB-E343-572A-FF8C19587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56" y="1916832"/>
            <a:ext cx="8704087" cy="455046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47618F2-2977-BF1F-FBD9-132D3E8A7863}"/>
              </a:ext>
            </a:extLst>
          </p:cNvPr>
          <p:cNvSpPr txBox="1"/>
          <p:nvPr/>
        </p:nvSpPr>
        <p:spPr>
          <a:xfrm>
            <a:off x="1743956" y="1268760"/>
            <a:ext cx="1615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EW-FOPT :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E37F96-0ECF-D8D5-4652-A43FB8B3D574}"/>
              </a:ext>
            </a:extLst>
          </p:cNvPr>
          <p:cNvSpPr txBox="1"/>
          <p:nvPr/>
        </p:nvSpPr>
        <p:spPr>
          <a:xfrm>
            <a:off x="1991544" y="388682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785B5D9-EFA2-DE37-F604-5C9DEF3F0822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16/38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15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F2F7573-BC35-3524-B14B-A26434AB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29" y="3356992"/>
            <a:ext cx="4906094" cy="30404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ACC17EB-2A2F-3E1E-6328-598984860C33}"/>
              </a:ext>
            </a:extLst>
          </p:cNvPr>
          <p:cNvSpPr txBox="1"/>
          <p:nvPr/>
        </p:nvSpPr>
        <p:spPr>
          <a:xfrm>
            <a:off x="2153308" y="332656"/>
            <a:ext cx="8424936" cy="736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lain" startAt="3"/>
              <a:defRPr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Nano-hertz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gravitational waves  in </a:t>
            </a:r>
            <a:r>
              <a:rPr lang="en-US" altLang="zh-C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xSM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B45795E-52EA-3793-C722-5EC1E59B2DEA}"/>
              </a:ext>
            </a:extLst>
          </p:cNvPr>
          <p:cNvSpPr txBox="1"/>
          <p:nvPr/>
        </p:nvSpPr>
        <p:spPr>
          <a:xfrm>
            <a:off x="7392144" y="1149012"/>
            <a:ext cx="38164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Yang Xiao, JMY, Yang Zhang</a:t>
            </a:r>
            <a:r>
              <a:rPr lang="zh-CN" altLang="en-US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Arial" panose="020B0604020202020204" pitchFamily="34" charset="0"/>
              </a:rPr>
              <a:t>2307.01072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53AD20-0A2F-C0BC-755E-D1F8372754EB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17/38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BF075A-443D-D356-9C85-8A41C1445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71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DBEDC92-FB17-0198-C451-35AB8D4B2952}"/>
              </a:ext>
            </a:extLst>
          </p:cNvPr>
          <p:cNvSpPr txBox="1"/>
          <p:nvPr/>
        </p:nvSpPr>
        <p:spPr>
          <a:xfrm>
            <a:off x="5519936" y="4653136"/>
            <a:ext cx="576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FAST</a:t>
            </a:r>
            <a:endParaRPr lang="en-US" sz="1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4CB350-D525-6119-A8C5-82C755BA479D}"/>
              </a:ext>
            </a:extLst>
          </p:cNvPr>
          <p:cNvSpPr txBox="1"/>
          <p:nvPr/>
        </p:nvSpPr>
        <p:spPr>
          <a:xfrm>
            <a:off x="5087888" y="4941168"/>
            <a:ext cx="2016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</a:schemeClr>
                </a:solidFill>
              </a:rPr>
              <a:t>tourist </a:t>
            </a:r>
            <a:r>
              <a:rPr lang="en-US" altLang="zh-CN" dirty="0">
                <a:solidFill>
                  <a:schemeClr val="tx1">
                    <a:lumMod val="85000"/>
                  </a:schemeClr>
                </a:solidFill>
              </a:rPr>
              <a:t>attraction</a:t>
            </a:r>
            <a:endParaRPr lang="zh-CN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83052A-02EC-7F5D-8584-308F3F26F90A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18/38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9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D9D9A96-52AC-B978-B0CE-1E752EFEE10B}"/>
              </a:ext>
            </a:extLst>
          </p:cNvPr>
          <p:cNvSpPr txBox="1"/>
          <p:nvPr/>
        </p:nvSpPr>
        <p:spPr>
          <a:xfrm>
            <a:off x="1055440" y="785527"/>
            <a:ext cx="2160240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2"/>
                </a:solidFill>
                <a:latin typeface="+mn-ea"/>
                <a:ea typeface="+mn-ea"/>
                <a:cs typeface="Arial" panose="020B0604020202020204" pitchFamily="34" charset="0"/>
              </a:rPr>
              <a:t>based on: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CD436E-2555-7097-26C0-4AFFFE372A22}"/>
              </a:ext>
            </a:extLst>
          </p:cNvPr>
          <p:cNvSpPr txBox="1"/>
          <p:nvPr/>
        </p:nvSpPr>
        <p:spPr>
          <a:xfrm>
            <a:off x="2135560" y="1988840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Implications of nano-Hertz gravitational waves on electroweak phase transition in the singlet dark matter model</a:t>
            </a:r>
            <a:r>
              <a:rPr lang="zh-CN" alt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，</a:t>
            </a:r>
            <a:endParaRPr lang="en-US" altLang="zh-CN" sz="18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0C00F2-5BE2-B84F-5F7B-4A9F25FAD666}"/>
              </a:ext>
            </a:extLst>
          </p:cNvPr>
          <p:cNvSpPr txBox="1"/>
          <p:nvPr/>
        </p:nvSpPr>
        <p:spPr>
          <a:xfrm>
            <a:off x="2134257" y="3490466"/>
            <a:ext cx="828092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Self-interacting dark matter implied by nano-Hertz gravitational waves</a:t>
            </a:r>
            <a:r>
              <a:rPr lang="zh-CN" alt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，</a:t>
            </a:r>
            <a:endParaRPr lang="en-US" altLang="zh-CN" sz="18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2"/>
                </a:solidFill>
                <a:cs typeface="Arial" panose="020B0604020202020204" pitchFamily="34" charset="0"/>
              </a:rPr>
              <a:t>Chengcheng</a:t>
            </a:r>
            <a:r>
              <a:rPr 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 Han, </a:t>
            </a:r>
            <a:r>
              <a:rPr lang="en-US" sz="1800" dirty="0" err="1">
                <a:solidFill>
                  <a:schemeClr val="bg2"/>
                </a:solidFill>
                <a:cs typeface="Arial" panose="020B0604020202020204" pitchFamily="34" charset="0"/>
              </a:rPr>
              <a:t>Kepan</a:t>
            </a:r>
            <a:r>
              <a:rPr 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 Xie, JMY, </a:t>
            </a:r>
            <a:r>
              <a:rPr lang="en-US" sz="1800" dirty="0" err="1">
                <a:solidFill>
                  <a:schemeClr val="bg2"/>
                </a:solidFill>
                <a:cs typeface="Arial" panose="020B0604020202020204" pitchFamily="34" charset="0"/>
              </a:rPr>
              <a:t>Mengchao</a:t>
            </a:r>
            <a:r>
              <a:rPr 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 Zhang,  2306.16966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87874B-2EEA-59F6-36AD-0536385DD43D}"/>
              </a:ext>
            </a:extLst>
          </p:cNvPr>
          <p:cNvSpPr txBox="1"/>
          <p:nvPr/>
        </p:nvSpPr>
        <p:spPr>
          <a:xfrm>
            <a:off x="2135560" y="2669906"/>
            <a:ext cx="6276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Yang Xiao, JMY, Yang Zhang</a:t>
            </a:r>
            <a:r>
              <a:rPr lang="zh-CN" altLang="en-US" sz="1800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，</a:t>
            </a:r>
            <a:r>
              <a:rPr lang="en-US" altLang="zh-CN" sz="1800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2"/>
                </a:solidFill>
                <a:cs typeface="Arial" panose="020B0604020202020204" pitchFamily="34" charset="0"/>
              </a:rPr>
              <a:t>2307.01072</a:t>
            </a:r>
          </a:p>
        </p:txBody>
      </p:sp>
    </p:spTree>
    <p:extLst>
      <p:ext uri="{BB962C8B-B14F-4D97-AF65-F5344CB8AC3E}">
        <p14:creationId xmlns:p14="http://schemas.microsoft.com/office/powerpoint/2010/main" val="308119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944990-54A2-A0BA-7E46-D7F7A64AC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308157"/>
            <a:ext cx="6351690" cy="42416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C633E6-84A4-9F99-1361-3B88226D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1412776"/>
            <a:ext cx="1883581" cy="18009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75B6D36-24BD-CEB4-780E-D55E0F90321A}"/>
              </a:ext>
            </a:extLst>
          </p:cNvPr>
          <p:cNvSpPr txBox="1"/>
          <p:nvPr/>
        </p:nvSpPr>
        <p:spPr>
          <a:xfrm>
            <a:off x="7752184" y="3285752"/>
            <a:ext cx="2880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Among various explanations, cosmic phase</a:t>
            </a:r>
            <a:r>
              <a:rPr lang="zh-CN" altLang="en-US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transition</a:t>
            </a:r>
            <a:r>
              <a:rPr lang="zh-CN" altLang="en-US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is</a:t>
            </a:r>
            <a:r>
              <a:rPr lang="zh-CN" altLang="en-US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one</a:t>
            </a:r>
            <a:r>
              <a:rPr lang="zh-CN" altLang="en-US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of them, which is most interesting and most relevant to particle physics.  </a:t>
            </a:r>
          </a:p>
          <a:p>
            <a:pPr algn="just"/>
            <a:r>
              <a:rPr lang="en-US" altLang="zh-CN" sz="1600" dirty="0">
                <a:solidFill>
                  <a:schemeClr val="tx1">
                    <a:lumMod val="65000"/>
                  </a:schemeClr>
                </a:solidFill>
                <a:ea typeface="+mn-ea"/>
                <a:cs typeface="Arial" panose="020B0604020202020204" pitchFamily="34" charset="0"/>
              </a:rPr>
              <a:t>To generate such a phase transition, the SM is not enough and we need to extend the SM. </a:t>
            </a:r>
            <a:endParaRPr lang="zh-CN" alt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3222DA-D444-15C1-AD67-1A1A38206903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19/38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4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D2824C-93A9-A95A-909D-056E3766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20" y="732924"/>
            <a:ext cx="2880320" cy="28336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AD4587-A6AF-F5FC-A545-2BBAB4C1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631082"/>
            <a:ext cx="3124200" cy="571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54A4C-F2E0-1422-C5BB-5B255F5D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7" y="2276872"/>
            <a:ext cx="3248025" cy="552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56306A-6D17-38F4-8A61-53448D787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3152694"/>
            <a:ext cx="400050" cy="361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C84899-91DB-A66A-2E70-683BBAE10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778" y="3676316"/>
            <a:ext cx="285750" cy="390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6E9AC3-A4C2-9E7A-52C9-797743AB9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66" y="4152786"/>
            <a:ext cx="342900" cy="3238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C726F1-B898-F149-3952-F0AB3A19C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692" y="4580898"/>
            <a:ext cx="333375" cy="295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402ED5-B681-CE00-5AF8-301EF2FC7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044" y="5424465"/>
            <a:ext cx="1485060" cy="2952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C9AC2F5-8DDE-4572-DE2E-49ECFCE3D423}"/>
              </a:ext>
            </a:extLst>
          </p:cNvPr>
          <p:cNvSpPr txBox="1"/>
          <p:nvPr/>
        </p:nvSpPr>
        <p:spPr>
          <a:xfrm>
            <a:off x="7351747" y="3174840"/>
            <a:ext cx="443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spectrum of GW generated by bubble collision</a:t>
            </a: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GW energy density / Universe energy density </a:t>
            </a: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）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16973C-05AB-3D69-407C-431079D891F8}"/>
              </a:ext>
            </a:extLst>
          </p:cNvPr>
          <p:cNvSpPr txBox="1"/>
          <p:nvPr/>
        </p:nvSpPr>
        <p:spPr>
          <a:xfrm>
            <a:off x="7383159" y="4177367"/>
            <a:ext cx="2812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Temperature of phase transition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D210F2F-3107-4063-2895-445E78D8A34E}"/>
              </a:ext>
            </a:extLst>
          </p:cNvPr>
          <p:cNvSpPr txBox="1"/>
          <p:nvPr/>
        </p:nvSpPr>
        <p:spPr>
          <a:xfrm>
            <a:off x="7384666" y="3752234"/>
            <a:ext cx="396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wave peak of the spectrum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98D9079-AC5C-8C3E-CBCC-BDE658B50F6C}"/>
              </a:ext>
            </a:extLst>
          </p:cNvPr>
          <p:cNvSpPr txBox="1"/>
          <p:nvPr/>
        </p:nvSpPr>
        <p:spPr>
          <a:xfrm>
            <a:off x="7384667" y="4568528"/>
            <a:ext cx="46159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strength factor of</a:t>
            </a:r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phase transition, </a:t>
            </a:r>
            <a:r>
              <a:rPr lang="en-US" altLang="zh-CN" sz="140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the ratio of </a:t>
            </a:r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vacuum </a:t>
            </a:r>
            <a:r>
              <a:rPr lang="en-US" altLang="zh-CN" sz="140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energy density released by phase transition to the energy density of the background radiation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0D6A106-2369-B9BC-4915-64F1CA3F6EC4}"/>
              </a:ext>
            </a:extLst>
          </p:cNvPr>
          <p:cNvSpPr txBox="1"/>
          <p:nvPr/>
        </p:nvSpPr>
        <p:spPr>
          <a:xfrm>
            <a:off x="8523372" y="5454196"/>
            <a:ext cx="3344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a</a:t>
            </a:r>
            <a:r>
              <a:rPr lang="en-US" altLang="zh-CN" sz="1400" b="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verage spacing of bubbles in unit Hubble radius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B240974-32C3-D739-85A9-93C7EA3FEEEA}"/>
              </a:ext>
            </a:extLst>
          </p:cNvPr>
          <p:cNvSpPr/>
          <p:nvPr/>
        </p:nvSpPr>
        <p:spPr bwMode="auto">
          <a:xfrm>
            <a:off x="5253981" y="1818334"/>
            <a:ext cx="1440158" cy="917079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2400" b="1">
              <a:latin typeface="Arial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0ADFC3B-C2AA-B10E-91C5-FB973A916C19}"/>
              </a:ext>
            </a:extLst>
          </p:cNvPr>
          <p:cNvSpPr txBox="1"/>
          <p:nvPr/>
        </p:nvSpPr>
        <p:spPr>
          <a:xfrm>
            <a:off x="5245776" y="2130750"/>
            <a:ext cx="2067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bubble collision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DF3423-D232-1A20-9B43-426B0BD0A97C}"/>
              </a:ext>
            </a:extLst>
          </p:cNvPr>
          <p:cNvSpPr txBox="1"/>
          <p:nvPr/>
        </p:nvSpPr>
        <p:spPr>
          <a:xfrm>
            <a:off x="2193639" y="53505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A2244D-05D3-42B8-BDF3-CEB13B812DDE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20/38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D2824C-93A9-A95A-909D-056E3766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20" y="732924"/>
            <a:ext cx="2880320" cy="28336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AD4587-A6AF-F5FC-A545-2BBAB4C1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631082"/>
            <a:ext cx="3124200" cy="571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54A4C-F2E0-1422-C5BB-5B255F5D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7" y="2276872"/>
            <a:ext cx="3248025" cy="552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56306A-6D17-38F4-8A61-53448D787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3152694"/>
            <a:ext cx="400050" cy="361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C84899-91DB-A66A-2E70-683BBAE10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778" y="3676316"/>
            <a:ext cx="285750" cy="390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6E9AC3-A4C2-9E7A-52C9-797743AB9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66" y="4152786"/>
            <a:ext cx="342900" cy="3238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C726F1-B898-F149-3952-F0AB3A19C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692" y="4580898"/>
            <a:ext cx="333375" cy="295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402ED5-B681-CE00-5AF8-301EF2FC7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044" y="5424465"/>
            <a:ext cx="1485060" cy="2952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C9AC2F5-8DDE-4572-DE2E-49ECFCE3D423}"/>
              </a:ext>
            </a:extLst>
          </p:cNvPr>
          <p:cNvSpPr txBox="1"/>
          <p:nvPr/>
        </p:nvSpPr>
        <p:spPr>
          <a:xfrm>
            <a:off x="7351747" y="3174840"/>
            <a:ext cx="443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spectrum of GW generated by bubble collision</a:t>
            </a: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GW energy density / Universe energy density </a:t>
            </a: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）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16973C-05AB-3D69-407C-431079D891F8}"/>
              </a:ext>
            </a:extLst>
          </p:cNvPr>
          <p:cNvSpPr txBox="1"/>
          <p:nvPr/>
        </p:nvSpPr>
        <p:spPr>
          <a:xfrm>
            <a:off x="7383159" y="4177367"/>
            <a:ext cx="2812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Temperature of phase transition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D210F2F-3107-4063-2895-445E78D8A34E}"/>
              </a:ext>
            </a:extLst>
          </p:cNvPr>
          <p:cNvSpPr txBox="1"/>
          <p:nvPr/>
        </p:nvSpPr>
        <p:spPr>
          <a:xfrm>
            <a:off x="7384666" y="3752234"/>
            <a:ext cx="396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wave peak of the spectrum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98D9079-AC5C-8C3E-CBCC-BDE658B50F6C}"/>
              </a:ext>
            </a:extLst>
          </p:cNvPr>
          <p:cNvSpPr txBox="1"/>
          <p:nvPr/>
        </p:nvSpPr>
        <p:spPr>
          <a:xfrm>
            <a:off x="7384667" y="4568528"/>
            <a:ext cx="46159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strength factor of</a:t>
            </a:r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phase transition, </a:t>
            </a:r>
            <a:r>
              <a:rPr lang="en-US" altLang="zh-CN" sz="140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the ratio of </a:t>
            </a:r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vacuum </a:t>
            </a:r>
            <a:r>
              <a:rPr lang="en-US" altLang="zh-CN" sz="140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energy density released by phase transition to the energy density of the background radiation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0D6A106-2369-B9BC-4915-64F1CA3F6EC4}"/>
              </a:ext>
            </a:extLst>
          </p:cNvPr>
          <p:cNvSpPr txBox="1"/>
          <p:nvPr/>
        </p:nvSpPr>
        <p:spPr>
          <a:xfrm>
            <a:off x="8523372" y="5454196"/>
            <a:ext cx="3344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a</a:t>
            </a:r>
            <a:r>
              <a:rPr lang="en-US" altLang="zh-CN" sz="1400" b="0" i="0" dirty="0">
                <a:solidFill>
                  <a:schemeClr val="tx1">
                    <a:lumMod val="50000"/>
                  </a:schemeClr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verage spacing of bubbles in unit Hubble radius</a:t>
            </a:r>
            <a:endParaRPr lang="en-US" sz="1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B240974-32C3-D739-85A9-93C7EA3FEEEA}"/>
              </a:ext>
            </a:extLst>
          </p:cNvPr>
          <p:cNvSpPr/>
          <p:nvPr/>
        </p:nvSpPr>
        <p:spPr bwMode="auto">
          <a:xfrm>
            <a:off x="5253981" y="1818334"/>
            <a:ext cx="1440158" cy="917079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2400" b="1">
              <a:latin typeface="Arial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0ADFC3B-C2AA-B10E-91C5-FB973A916C19}"/>
              </a:ext>
            </a:extLst>
          </p:cNvPr>
          <p:cNvSpPr txBox="1"/>
          <p:nvPr/>
        </p:nvSpPr>
        <p:spPr>
          <a:xfrm>
            <a:off x="5245776" y="2130750"/>
            <a:ext cx="2067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bubble collision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9AC09E9-F0F5-DB97-5238-86E9AAE839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3172" y="4074893"/>
            <a:ext cx="3111935" cy="2423869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C569540-9503-E950-43BD-A4C86B15CD08}"/>
              </a:ext>
            </a:extLst>
          </p:cNvPr>
          <p:cNvSpPr txBox="1"/>
          <p:nvPr/>
        </p:nvSpPr>
        <p:spPr>
          <a:xfrm rot="19587260">
            <a:off x="4470004" y="3855399"/>
            <a:ext cx="1599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EW-FOPT in </a:t>
            </a:r>
            <a:r>
              <a:rPr lang="en-US" altLang="zh-CN" sz="12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xSM</a:t>
            </a:r>
            <a:endParaRPr lang="en-US" sz="1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F87ABD84-08F3-E2CE-E69D-C300D4747344}"/>
              </a:ext>
            </a:extLst>
          </p:cNvPr>
          <p:cNvSpPr/>
          <p:nvPr/>
        </p:nvSpPr>
        <p:spPr bwMode="auto">
          <a:xfrm rot="19575434">
            <a:off x="4458753" y="4000209"/>
            <a:ext cx="1933381" cy="273432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2400" b="1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9C64710-5B74-CC9F-78FB-D28A515FD7A4}"/>
                  </a:ext>
                </a:extLst>
              </p:cNvPr>
              <p:cNvSpPr txBox="1"/>
              <p:nvPr/>
            </p:nvSpPr>
            <p:spPr>
              <a:xfrm rot="19623212">
                <a:off x="4848056" y="4107405"/>
                <a:ext cx="159976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200" b="1" i="1">
                            <a:solidFill>
                              <a:schemeClr val="bg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sz="1200" b="1" i="1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>
                    <a:solidFill>
                      <a:schemeClr val="bg1">
                        <a:lumMod val="60000"/>
                        <a:lumOff val="40000"/>
                      </a:schemeClr>
                    </a:solidFill>
                  </a:rPr>
                  <a:t>is too high</a:t>
                </a: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9C64710-5B74-CC9F-78FB-D28A515FD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3212">
                <a:off x="4848056" y="4107405"/>
                <a:ext cx="159976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C493CBA6-3C84-1D76-2191-CD6CA346171D}"/>
              </a:ext>
            </a:extLst>
          </p:cNvPr>
          <p:cNvSpPr txBox="1"/>
          <p:nvPr/>
        </p:nvSpPr>
        <p:spPr>
          <a:xfrm>
            <a:off x="2193639" y="53505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B1FC90-EA78-6980-BBF0-70E194F846DC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21/38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D2824C-93A9-A95A-909D-056E3766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20" y="732924"/>
            <a:ext cx="2880320" cy="28336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AD4587-A6AF-F5FC-A545-2BBAB4C1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631082"/>
            <a:ext cx="3124200" cy="571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54A4C-F2E0-1422-C5BB-5B255F5D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7" y="2276872"/>
            <a:ext cx="3248025" cy="5524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F56306A-6D17-38F4-8A61-53448D787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096" y="3152694"/>
            <a:ext cx="400050" cy="3619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C84899-91DB-A66A-2E70-683BBAE10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778" y="3676316"/>
            <a:ext cx="285750" cy="3905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6E9AC3-A4C2-9E7A-52C9-797743AB9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66" y="4152786"/>
            <a:ext cx="342900" cy="3238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C726F1-B898-F149-3952-F0AB3A19CD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692" y="4580898"/>
            <a:ext cx="333375" cy="2952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402ED5-B681-CE00-5AF8-301EF2FC7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044" y="5424465"/>
            <a:ext cx="1485060" cy="2952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C9AC2F5-8DDE-4572-DE2E-49ECFCE3D423}"/>
              </a:ext>
            </a:extLst>
          </p:cNvPr>
          <p:cNvSpPr txBox="1"/>
          <p:nvPr/>
        </p:nvSpPr>
        <p:spPr>
          <a:xfrm>
            <a:off x="7351747" y="3174840"/>
            <a:ext cx="443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chemeClr val="bg2"/>
                </a:solidFill>
                <a:effectLst/>
                <a:cs typeface="Arial" panose="020B0604020202020204" pitchFamily="34" charset="0"/>
              </a:rPr>
              <a:t>spectrum of GW generated by bubble collision</a:t>
            </a:r>
            <a:r>
              <a:rPr lang="zh-CN" altLang="en-US" sz="1400" dirty="0">
                <a:solidFill>
                  <a:schemeClr val="bg2"/>
                </a:solidFill>
                <a:cs typeface="Arial" panose="020B0604020202020204" pitchFamily="34" charset="0"/>
              </a:rPr>
              <a:t>（</a:t>
            </a:r>
            <a:r>
              <a:rPr lang="en-US" altLang="zh-CN" sz="1400" dirty="0">
                <a:solidFill>
                  <a:schemeClr val="bg2"/>
                </a:solidFill>
                <a:cs typeface="Arial" panose="020B0604020202020204" pitchFamily="34" charset="0"/>
              </a:rPr>
              <a:t>GW energy density / Universe energy density </a:t>
            </a:r>
            <a:r>
              <a:rPr lang="zh-CN" altLang="en-US" sz="1400" dirty="0">
                <a:solidFill>
                  <a:schemeClr val="bg2"/>
                </a:solidFill>
                <a:cs typeface="Arial" panose="020B0604020202020204" pitchFamily="34" charset="0"/>
              </a:rPr>
              <a:t>）</a:t>
            </a:r>
            <a:endParaRPr lang="en-US" sz="14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16973C-05AB-3D69-407C-431079D891F8}"/>
              </a:ext>
            </a:extLst>
          </p:cNvPr>
          <p:cNvSpPr txBox="1"/>
          <p:nvPr/>
        </p:nvSpPr>
        <p:spPr>
          <a:xfrm>
            <a:off x="7383159" y="4177367"/>
            <a:ext cx="2812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chemeClr val="bg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Temperature of phase transition</a:t>
            </a:r>
            <a:endParaRPr lang="en-US" sz="14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D210F2F-3107-4063-2895-445E78D8A34E}"/>
              </a:ext>
            </a:extLst>
          </p:cNvPr>
          <p:cNvSpPr txBox="1"/>
          <p:nvPr/>
        </p:nvSpPr>
        <p:spPr>
          <a:xfrm>
            <a:off x="7384666" y="3752234"/>
            <a:ext cx="3967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cs typeface="Arial" panose="020B0604020202020204" pitchFamily="34" charset="0"/>
              </a:rPr>
              <a:t>wave peak of the spectrum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98D9079-AC5C-8C3E-CBCC-BDE658B50F6C}"/>
              </a:ext>
            </a:extLst>
          </p:cNvPr>
          <p:cNvSpPr txBox="1"/>
          <p:nvPr/>
        </p:nvSpPr>
        <p:spPr>
          <a:xfrm>
            <a:off x="7384667" y="4568528"/>
            <a:ext cx="46159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0" dirty="0">
                <a:solidFill>
                  <a:schemeClr val="bg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strength factor of</a:t>
            </a:r>
            <a:r>
              <a:rPr lang="en-US" altLang="zh-CN" sz="1400" dirty="0">
                <a:solidFill>
                  <a:schemeClr val="bg2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 phase transition, </a:t>
            </a:r>
            <a:r>
              <a:rPr lang="en-US" altLang="zh-CN" sz="1400" i="0" dirty="0">
                <a:solidFill>
                  <a:schemeClr val="bg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the ratio of </a:t>
            </a:r>
            <a:r>
              <a:rPr lang="en-US" altLang="zh-CN" sz="1400" dirty="0">
                <a:solidFill>
                  <a:schemeClr val="bg2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vacuum </a:t>
            </a:r>
            <a:r>
              <a:rPr lang="en-US" altLang="zh-CN" sz="1400" i="0" dirty="0">
                <a:solidFill>
                  <a:schemeClr val="bg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energy density released by phase transition to the energy density of the background radiation</a:t>
            </a:r>
            <a:endParaRPr lang="en-US" sz="14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0D6A106-2369-B9BC-4915-64F1CA3F6EC4}"/>
              </a:ext>
            </a:extLst>
          </p:cNvPr>
          <p:cNvSpPr txBox="1"/>
          <p:nvPr/>
        </p:nvSpPr>
        <p:spPr>
          <a:xfrm>
            <a:off x="8523372" y="5454196"/>
            <a:ext cx="3344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/>
                </a:solidFill>
                <a:highlight>
                  <a:srgbClr val="FFFFFF"/>
                </a:highlight>
                <a:cs typeface="Arial" panose="020B0604020202020204" pitchFamily="34" charset="0"/>
              </a:rPr>
              <a:t>a</a:t>
            </a:r>
            <a:r>
              <a:rPr lang="en-US" altLang="zh-CN" sz="1400" b="0" i="0" dirty="0">
                <a:solidFill>
                  <a:schemeClr val="bg2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verage spacing of bubbles in unit Hubble radius</a:t>
            </a:r>
            <a:endParaRPr lang="en-US" sz="14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9B240974-32C3-D739-85A9-93C7EA3FEEEA}"/>
              </a:ext>
            </a:extLst>
          </p:cNvPr>
          <p:cNvSpPr/>
          <p:nvPr/>
        </p:nvSpPr>
        <p:spPr bwMode="auto">
          <a:xfrm>
            <a:off x="5253981" y="1818334"/>
            <a:ext cx="1440158" cy="917079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2400" b="1">
              <a:latin typeface="Arial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0ADFC3B-C2AA-B10E-91C5-FB973A916C19}"/>
              </a:ext>
            </a:extLst>
          </p:cNvPr>
          <p:cNvSpPr txBox="1"/>
          <p:nvPr/>
        </p:nvSpPr>
        <p:spPr>
          <a:xfrm>
            <a:off x="5245776" y="2130750"/>
            <a:ext cx="20677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bubble collision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730987-B9B1-0B3C-5CBC-733C2BCFB31C}"/>
              </a:ext>
            </a:extLst>
          </p:cNvPr>
          <p:cNvSpPr txBox="1"/>
          <p:nvPr/>
        </p:nvSpPr>
        <p:spPr>
          <a:xfrm rot="19474413">
            <a:off x="4335720" y="3844044"/>
            <a:ext cx="20001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supercooled EW-FOPT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CF73F085-E296-B829-9447-1807A5BB6A1E}"/>
              </a:ext>
            </a:extLst>
          </p:cNvPr>
          <p:cNvSpPr/>
          <p:nvPr/>
        </p:nvSpPr>
        <p:spPr bwMode="auto">
          <a:xfrm rot="19575434">
            <a:off x="4654136" y="3984318"/>
            <a:ext cx="1709900" cy="405041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2400" b="1">
              <a:latin typeface="Arial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3F9C7E-4B11-87BE-03CE-410086115480}"/>
              </a:ext>
            </a:extLst>
          </p:cNvPr>
          <p:cNvSpPr txBox="1"/>
          <p:nvPr/>
        </p:nvSpPr>
        <p:spPr>
          <a:xfrm>
            <a:off x="1739515" y="4728535"/>
            <a:ext cx="3996445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The </a:t>
            </a:r>
            <a:r>
              <a:rPr lang="en-US" altLang="zh-CN" sz="1400" b="1" i="0" dirty="0">
                <a:solidFill>
                  <a:srgbClr val="2A2B2E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critical temperature </a:t>
            </a:r>
            <a:r>
              <a:rPr lang="en-US" altLang="zh-CN" sz="1400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is about 100 GeV, while the </a:t>
            </a:r>
            <a:r>
              <a:rPr lang="en-US" altLang="zh-CN" sz="1400" b="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percolation</a:t>
            </a:r>
            <a:r>
              <a:rPr lang="en-US" altLang="zh-CN" sz="1400" b="1" i="0" dirty="0">
                <a:solidFill>
                  <a:srgbClr val="2A2B2E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 temperature </a:t>
            </a:r>
            <a:r>
              <a:rPr lang="en-US" altLang="zh-CN" sz="1400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cs typeface="Arial" panose="020B0604020202020204" pitchFamily="34" charset="0"/>
              </a:rPr>
              <a:t>can be as low as 1 GeV, similar to the freezing phase transition of supercooled water</a:t>
            </a:r>
            <a:endParaRPr lang="en-US" altLang="zh-CN" sz="1400" kern="100" dirty="0">
              <a:solidFill>
                <a:schemeClr val="bg2"/>
              </a:solidFill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C47060C-AA5F-A317-49DD-79ADE4E0E8A3}"/>
              </a:ext>
            </a:extLst>
          </p:cNvPr>
          <p:cNvSpPr/>
          <p:nvPr/>
        </p:nvSpPr>
        <p:spPr bwMode="auto">
          <a:xfrm>
            <a:off x="1703513" y="4718594"/>
            <a:ext cx="4032447" cy="135498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7CAA944-75C2-758A-0206-3F31D105F7E1}"/>
              </a:ext>
            </a:extLst>
          </p:cNvPr>
          <p:cNvSpPr txBox="1"/>
          <p:nvPr/>
        </p:nvSpPr>
        <p:spPr>
          <a:xfrm>
            <a:off x="2193639" y="53505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4C74E3E-4687-7010-B2D7-F9769955ECC5}"/>
              </a:ext>
            </a:extLst>
          </p:cNvPr>
          <p:cNvSpPr txBox="1"/>
          <p:nvPr/>
        </p:nvSpPr>
        <p:spPr>
          <a:xfrm>
            <a:off x="9959795" y="1982184"/>
            <a:ext cx="2040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0" dirty="0" err="1">
                <a:solidFill>
                  <a:schemeClr val="tx1">
                    <a:lumMod val="50000"/>
                  </a:schemeClr>
                </a:solidFill>
                <a:effectLst/>
                <a:latin typeface="CMR9"/>
              </a:rPr>
              <a:t>Huber,Konstandin</a:t>
            </a:r>
            <a:r>
              <a:rPr lang="en-US" altLang="zh-CN" sz="1200" b="0" dirty="0">
                <a:solidFill>
                  <a:schemeClr val="tx1">
                    <a:lumMod val="50000"/>
                  </a:schemeClr>
                </a:solidFill>
                <a:effectLst/>
                <a:latin typeface="CMR9"/>
              </a:rPr>
              <a:t>, </a:t>
            </a:r>
          </a:p>
          <a:p>
            <a:pPr algn="ctr"/>
            <a:r>
              <a:rPr lang="en-US" altLang="zh-CN" sz="1200" b="0" dirty="0">
                <a:solidFill>
                  <a:schemeClr val="tx1">
                    <a:lumMod val="50000"/>
                  </a:schemeClr>
                </a:solidFill>
                <a:effectLst/>
                <a:latin typeface="CMR9"/>
              </a:rPr>
              <a:t>0806.1828 </a:t>
            </a:r>
            <a:endParaRPr lang="zh-CN" alt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E3ECD6-3482-DF9D-B296-DBDE1A187D3F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22/38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9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1F9BC9C-374B-717C-3C76-254FE044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844823"/>
            <a:ext cx="6120680" cy="47342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BE0450-BB8B-CE4A-C0DE-03A7D3B45556}"/>
              </a:ext>
            </a:extLst>
          </p:cNvPr>
          <p:cNvSpPr txBox="1"/>
          <p:nvPr/>
        </p:nvSpPr>
        <p:spPr>
          <a:xfrm>
            <a:off x="4367808" y="1447582"/>
            <a:ext cx="3205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supercooled EW-FOPT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F52AB0-1B50-506F-C614-5750DDE31B48}"/>
              </a:ext>
            </a:extLst>
          </p:cNvPr>
          <p:cNvSpPr txBox="1"/>
          <p:nvPr/>
        </p:nvSpPr>
        <p:spPr>
          <a:xfrm>
            <a:off x="2193639" y="53505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152AE6-91BF-3D2E-472F-00CF8A578513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23/38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21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326673-E230-A4D5-FD01-6EB5DFB58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844824"/>
            <a:ext cx="6552728" cy="48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6D7B3C-3C87-D029-FC25-CECCC632F39B}"/>
              </a:ext>
            </a:extLst>
          </p:cNvPr>
          <p:cNvSpPr txBox="1"/>
          <p:nvPr/>
        </p:nvSpPr>
        <p:spPr>
          <a:xfrm>
            <a:off x="3106685" y="1102904"/>
            <a:ext cx="2989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supercooled EW-FOPT  </a:t>
            </a: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484CC980-B2BA-F136-B716-21D5C42F4264}"/>
              </a:ext>
            </a:extLst>
          </p:cNvPr>
          <p:cNvSpPr/>
          <p:nvPr/>
        </p:nvSpPr>
        <p:spPr bwMode="auto">
          <a:xfrm>
            <a:off x="6023993" y="1219752"/>
            <a:ext cx="648072" cy="216024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FCB972B-0CCA-9D18-0EB8-6AE8BD23D726}"/>
              </a:ext>
            </a:extLst>
          </p:cNvPr>
          <p:cNvSpPr txBox="1"/>
          <p:nvPr/>
        </p:nvSpPr>
        <p:spPr>
          <a:xfrm>
            <a:off x="6672065" y="1104844"/>
            <a:ext cx="4200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nano-hertz gravitational wave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F0FB58-89BC-F8F5-132D-35EF4356D9BA}"/>
              </a:ext>
            </a:extLst>
          </p:cNvPr>
          <p:cNvSpPr txBox="1"/>
          <p:nvPr/>
        </p:nvSpPr>
        <p:spPr>
          <a:xfrm>
            <a:off x="8040216" y="1963520"/>
            <a:ext cx="37444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Note that the energy released during the supercooled phase transition </a:t>
            </a:r>
            <a:r>
              <a:rPr lang="en-US" altLang="zh-CN" sz="1400" dirty="0">
                <a:solidFill>
                  <a:srgbClr val="000000"/>
                </a:solidFill>
                <a:latin typeface="CMR10"/>
              </a:rPr>
              <a:t>may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 heat up the surrounding plasma and cause a shift in the peak frequency of the stochastic GW background. </a:t>
            </a:r>
          </a:p>
          <a:p>
            <a:pPr algn="just"/>
            <a:endParaRPr lang="en-US" altLang="zh-CN" sz="1400" dirty="0">
              <a:solidFill>
                <a:srgbClr val="000000"/>
              </a:solidFill>
              <a:latin typeface="CMR10"/>
            </a:endParaRPr>
          </a:p>
          <a:p>
            <a:pPr algn="just"/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As studied in 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CMTI9"/>
              </a:rPr>
              <a:t>2306.17239 (</a:t>
            </a:r>
            <a:r>
              <a:rPr lang="fr-FR" altLang="zh-CN" sz="1400" b="1" dirty="0">
                <a:solidFill>
                  <a:srgbClr val="000000"/>
                </a:solidFill>
                <a:effectLst/>
                <a:latin typeface="CMR9"/>
              </a:rPr>
              <a:t>Athron,  Fowlie, Lu, Morris, Wu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CMTI9"/>
              </a:rPr>
              <a:t>)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, the reheating temperature is estimated to be approximately at the energy scale of the new physics, assuming conservation of energy density during the reheating process.</a:t>
            </a:r>
          </a:p>
          <a:p>
            <a:pPr algn="just"/>
            <a:endParaRPr lang="en-US" altLang="zh-CN" sz="1400" dirty="0">
              <a:solidFill>
                <a:srgbClr val="000000"/>
              </a:solidFill>
              <a:latin typeface="CMR10"/>
            </a:endParaRPr>
          </a:p>
          <a:p>
            <a:pPr algn="just"/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Meanwhile, as pointed in 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CMTT9"/>
              </a:rPr>
              <a:t>2109.06208 (</a:t>
            </a:r>
            <a:r>
              <a:rPr lang="en-US" altLang="zh-CN" sz="1400" b="1" dirty="0" err="1">
                <a:solidFill>
                  <a:srgbClr val="000000"/>
                </a:solidFill>
                <a:effectLst/>
                <a:latin typeface="CMR9"/>
              </a:rPr>
              <a:t>Ertas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CMR9"/>
              </a:rPr>
              <a:t>,  </a:t>
            </a:r>
            <a:r>
              <a:rPr lang="en-US" altLang="zh-CN" sz="1400" b="1" dirty="0" err="1">
                <a:solidFill>
                  <a:srgbClr val="000000"/>
                </a:solidFill>
                <a:effectLst/>
                <a:latin typeface="CMR9"/>
              </a:rPr>
              <a:t>Kahlhoefer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CMR9"/>
              </a:rPr>
              <a:t>, </a:t>
            </a:r>
            <a:r>
              <a:rPr lang="en-US" altLang="zh-CN" sz="1400" b="1" dirty="0" err="1">
                <a:solidFill>
                  <a:srgbClr val="000000"/>
                </a:solidFill>
                <a:effectLst/>
                <a:latin typeface="CMR9"/>
              </a:rPr>
              <a:t>Tasillo</a:t>
            </a:r>
            <a:r>
              <a:rPr lang="en-US" altLang="zh-CN" sz="1400" b="1" dirty="0">
                <a:solidFill>
                  <a:srgbClr val="000000"/>
                </a:solidFill>
                <a:effectLst/>
                <a:latin typeface="CMTT9"/>
              </a:rPr>
              <a:t>)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MTT9"/>
              </a:rPr>
              <a:t>,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 the entropy injection of phase transition could lead to a strong dilution of the GW signal. Consequently, the peak frequency of the GW background will undergo a red-shift from the desired nano-Hertz range.</a:t>
            </a:r>
          </a:p>
          <a:p>
            <a:pPr algn="just"/>
            <a:endParaRPr lang="en-US" altLang="zh-CN" sz="1400" dirty="0">
              <a:solidFill>
                <a:srgbClr val="000000"/>
              </a:solidFill>
              <a:latin typeface="CMR10"/>
            </a:endParaRPr>
          </a:p>
          <a:p>
            <a:pPr algn="just"/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We illustrate this shift by the green dashed-line, with a simplified estimate of 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MMI10"/>
              </a:rPr>
              <a:t>T</a:t>
            </a:r>
            <a:r>
              <a:rPr lang="en-US" altLang="zh-CN" sz="1400" b="0" dirty="0" err="1">
                <a:solidFill>
                  <a:srgbClr val="000000"/>
                </a:solidFill>
                <a:effectLst/>
                <a:latin typeface="CMR7"/>
              </a:rPr>
              <a:t>reh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MR7"/>
              </a:rPr>
              <a:t> 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MSY10"/>
              </a:rPr>
              <a:t>≈ </a:t>
            </a:r>
            <a:r>
              <a:rPr lang="en-US" altLang="zh-CN" sz="1400" b="0" dirty="0">
                <a:solidFill>
                  <a:srgbClr val="000000"/>
                </a:solidFill>
                <a:effectLst/>
                <a:latin typeface="CMR10"/>
              </a:rPr>
              <a:t>47 GeV</a:t>
            </a:r>
            <a:endParaRPr lang="zh-CN" altLang="en-US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D4536E-5F5D-C0AE-4EF1-32BE022752EC}"/>
              </a:ext>
            </a:extLst>
          </p:cNvPr>
          <p:cNvSpPr txBox="1"/>
          <p:nvPr/>
        </p:nvSpPr>
        <p:spPr>
          <a:xfrm>
            <a:off x="2193639" y="53505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35F1CB-E816-13CE-66FE-85836D1DFC26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24/38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56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D9FD6E1-094C-FED3-0701-F65A4392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618238"/>
            <a:ext cx="6408712" cy="505865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A9C8BD7-8928-0C15-54DD-5B158D50D109}"/>
              </a:ext>
            </a:extLst>
          </p:cNvPr>
          <p:cNvSpPr txBox="1"/>
          <p:nvPr/>
        </p:nvSpPr>
        <p:spPr>
          <a:xfrm>
            <a:off x="3106685" y="1102904"/>
            <a:ext cx="2989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supercooled EW-FOPT  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BF6BEE61-D8C4-E11C-E7FB-4DECA364D40F}"/>
              </a:ext>
            </a:extLst>
          </p:cNvPr>
          <p:cNvSpPr/>
          <p:nvPr/>
        </p:nvSpPr>
        <p:spPr bwMode="auto">
          <a:xfrm>
            <a:off x="6023993" y="1219752"/>
            <a:ext cx="648072" cy="216024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6E2ABB-947C-421E-C43F-F89689A32696}"/>
              </a:ext>
            </a:extLst>
          </p:cNvPr>
          <p:cNvSpPr txBox="1"/>
          <p:nvPr/>
        </p:nvSpPr>
        <p:spPr>
          <a:xfrm>
            <a:off x="6672065" y="1104844"/>
            <a:ext cx="4200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dilute relic density of DM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51F535-1216-6BEE-2947-5A7ECBE4FF82}"/>
              </a:ext>
            </a:extLst>
          </p:cNvPr>
          <p:cNvSpPr txBox="1"/>
          <p:nvPr/>
        </p:nvSpPr>
        <p:spPr>
          <a:xfrm>
            <a:off x="8472264" y="2636912"/>
            <a:ext cx="28083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rgbClr val="000000"/>
                </a:solidFill>
                <a:latin typeface="CMR10"/>
              </a:rPr>
              <a:t>T</a:t>
            </a:r>
            <a:r>
              <a:rPr lang="en-US" altLang="zh-CN" sz="2000" b="0" dirty="0">
                <a:solidFill>
                  <a:srgbClr val="000000"/>
                </a:solidFill>
                <a:effectLst/>
                <a:latin typeface="CMR10"/>
              </a:rPr>
              <a:t>he freeze-out of DM may occur before the completion of the phase transition, and thus the DM density can be diluted by the entropy release during the  first-order phase transition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ABA05A-6C0A-E9E5-9658-04F0F93243D5}"/>
              </a:ext>
            </a:extLst>
          </p:cNvPr>
          <p:cNvSpPr txBox="1"/>
          <p:nvPr/>
        </p:nvSpPr>
        <p:spPr>
          <a:xfrm>
            <a:off x="2193639" y="53505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9414754-0900-F31F-E627-B67207AD20BE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25/38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93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E0A142-65AF-A627-36DD-F5E972643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916831"/>
            <a:ext cx="10138752" cy="38690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6C0E7C4-9A6B-AF2E-422E-CF1D0185584B}"/>
              </a:ext>
            </a:extLst>
          </p:cNvPr>
          <p:cNvSpPr txBox="1"/>
          <p:nvPr/>
        </p:nvSpPr>
        <p:spPr>
          <a:xfrm>
            <a:off x="3106685" y="1102904"/>
            <a:ext cx="29893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supercooled EW-FOPT  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CCD42040-969F-7F1C-A53A-D988ED1883E4}"/>
              </a:ext>
            </a:extLst>
          </p:cNvPr>
          <p:cNvSpPr/>
          <p:nvPr/>
        </p:nvSpPr>
        <p:spPr bwMode="auto">
          <a:xfrm>
            <a:off x="6023993" y="1219752"/>
            <a:ext cx="648072" cy="216024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048719-FC83-B7A1-6F61-F0352A48E402}"/>
              </a:ext>
            </a:extLst>
          </p:cNvPr>
          <p:cNvSpPr txBox="1"/>
          <p:nvPr/>
        </p:nvSpPr>
        <p:spPr>
          <a:xfrm>
            <a:off x="6672065" y="1104844"/>
            <a:ext cx="4200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dilute relic density of DM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99EEE4-FA76-6451-FA4E-6A4C2D26C2B2}"/>
              </a:ext>
            </a:extLst>
          </p:cNvPr>
          <p:cNvSpPr txBox="1"/>
          <p:nvPr/>
        </p:nvSpPr>
        <p:spPr>
          <a:xfrm>
            <a:off x="2193639" y="53505"/>
            <a:ext cx="9001000" cy="57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A simple extension of SM for cosmic evolution: </a:t>
            </a:r>
            <a:r>
              <a:rPr lang="en-US" altLang="zh-CN" sz="2400" b="1" dirty="0" err="1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dobe Devanagari" panose="02040503050201020203" pitchFamily="18" charset="0"/>
              </a:rPr>
              <a:t>xSM</a:t>
            </a:r>
            <a:endParaRPr lang="en-US" altLang="zh-CN" sz="2400" b="1" dirty="0">
              <a:solidFill>
                <a:srgbClr val="FF0000"/>
              </a:solidFill>
              <a:latin typeface="Arial Rounded MT Bold" panose="020F0704030504030204" pitchFamily="34" charset="0"/>
              <a:ea typeface="华文楷体" panose="02010600040101010101" pitchFamily="2" charset="-122"/>
              <a:cs typeface="Adobe Devanagari" panose="02040503050201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B712682-AB5D-B941-3510-FEDE8F4D966E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26/38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87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07AB9C8-11F2-38AB-12ED-7EAD41D7ACF9}"/>
              </a:ext>
            </a:extLst>
          </p:cNvPr>
          <p:cNvSpPr txBox="1"/>
          <p:nvPr/>
        </p:nvSpPr>
        <p:spPr>
          <a:xfrm>
            <a:off x="2395536" y="1412777"/>
            <a:ext cx="8741023" cy="65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lain" startAt="3"/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Nano-hertz gravitational wave in a SIDM model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84D4D4-8C26-6B5B-181C-2679CF130515}"/>
              </a:ext>
            </a:extLst>
          </p:cNvPr>
          <p:cNvSpPr txBox="1"/>
          <p:nvPr/>
        </p:nvSpPr>
        <p:spPr>
          <a:xfrm>
            <a:off x="5663952" y="242088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CMR9"/>
              </a:rPr>
              <a:t>-- S</a:t>
            </a:r>
            <a:r>
              <a:rPr lang="en-US" b="1" dirty="0">
                <a:solidFill>
                  <a:schemeClr val="bg1"/>
                </a:solidFill>
                <a:latin typeface="CMR9"/>
              </a:rPr>
              <a:t>elf-interacting dark matter (SIDM)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31DDD8C-3387-2E27-0FAC-8474B85D2397}"/>
              </a:ext>
            </a:extLst>
          </p:cNvPr>
          <p:cNvSpPr txBox="1"/>
          <p:nvPr/>
        </p:nvSpPr>
        <p:spPr>
          <a:xfrm>
            <a:off x="6099418" y="283873"/>
            <a:ext cx="56132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Chengcheng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Han,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Kepan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Xie, JMY,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Mengchao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Zhang,  2306.16966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7EBEA66-1A3D-BA60-35BE-DD2E208D5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0">
            <a:off x="8384530" y="3162357"/>
            <a:ext cx="2889160" cy="24401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7ED3218-9E98-1147-1C9D-D9F5D2FDAFE9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27/38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C2880DD-4D0F-268E-592F-51C7ACD76EB0}"/>
              </a:ext>
            </a:extLst>
          </p:cNvPr>
          <p:cNvSpPr txBox="1"/>
          <p:nvPr/>
        </p:nvSpPr>
        <p:spPr>
          <a:xfrm>
            <a:off x="2638872" y="1988840"/>
            <a:ext cx="78748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CMR10"/>
              </a:rPr>
              <a:t>Small-scale </a:t>
            </a:r>
            <a:r>
              <a:rPr lang="en-US" b="1" dirty="0">
                <a:solidFill>
                  <a:schemeClr val="bg1"/>
                </a:solidFill>
                <a:latin typeface="CMR9"/>
              </a:rPr>
              <a:t>structure </a:t>
            </a:r>
            <a:r>
              <a:rPr lang="en-US" b="1" dirty="0">
                <a:solidFill>
                  <a:schemeClr val="bg1"/>
                </a:solidFill>
                <a:latin typeface="CMR10"/>
              </a:rPr>
              <a:t>problems</a:t>
            </a:r>
            <a:r>
              <a:rPr lang="en-US" dirty="0">
                <a:solidFill>
                  <a:schemeClr val="bg1"/>
                </a:solidFill>
                <a:latin typeface="CMR10"/>
              </a:rPr>
              <a:t>: </a:t>
            </a:r>
            <a:r>
              <a:rPr lang="en-US" dirty="0">
                <a:solidFill>
                  <a:schemeClr val="bg2"/>
                </a:solidFill>
                <a:latin typeface="CMR10"/>
              </a:rPr>
              <a:t>discrepancies between astrophysical observations and the simulation of </a:t>
            </a:r>
            <a:r>
              <a:rPr lang="en-US" sz="1800" dirty="0">
                <a:solidFill>
                  <a:schemeClr val="bg2"/>
                </a:solidFill>
                <a:latin typeface="CMR10"/>
              </a:rPr>
              <a:t>collision-less CDM at the scale smaller than </a:t>
            </a:r>
            <a:r>
              <a:rPr lang="en-US" sz="1800" dirty="0">
                <a:solidFill>
                  <a:schemeClr val="bg2"/>
                </a:solidFill>
                <a:latin typeface="CMSY10"/>
              </a:rPr>
              <a:t>O</a:t>
            </a:r>
            <a:r>
              <a:rPr lang="en-US" sz="1800" dirty="0">
                <a:solidFill>
                  <a:schemeClr val="bg2"/>
                </a:solidFill>
                <a:latin typeface="CMR10"/>
              </a:rPr>
              <a:t>(1) </a:t>
            </a:r>
            <a:r>
              <a:rPr lang="en-US" sz="1800" dirty="0" err="1">
                <a:solidFill>
                  <a:schemeClr val="bg2"/>
                </a:solidFill>
                <a:latin typeface="CMR10"/>
              </a:rPr>
              <a:t>Mpc</a:t>
            </a:r>
            <a:r>
              <a:rPr lang="en-US" sz="1800" dirty="0">
                <a:solidFill>
                  <a:schemeClr val="bg2"/>
                </a:solidFill>
                <a:latin typeface="CMR10"/>
              </a:rPr>
              <a:t>. For example, the </a:t>
            </a:r>
            <a:r>
              <a:rPr lang="en-US" sz="1800" b="1" dirty="0">
                <a:solidFill>
                  <a:schemeClr val="bg2"/>
                </a:solidFill>
                <a:latin typeface="CMR10"/>
              </a:rPr>
              <a:t>diversity of inner rotation curves </a:t>
            </a:r>
            <a:r>
              <a:rPr lang="en-US" sz="1800" dirty="0">
                <a:solidFill>
                  <a:schemeClr val="bg2"/>
                </a:solidFill>
                <a:latin typeface="CMR10"/>
              </a:rPr>
              <a:t>of spiral galaxies is difficult to be explained by CDM and also the </a:t>
            </a:r>
            <a:r>
              <a:rPr lang="en-US" sz="1800" b="1" dirty="0">
                <a:solidFill>
                  <a:schemeClr val="bg2"/>
                </a:solidFill>
                <a:latin typeface="CMR10"/>
              </a:rPr>
              <a:t>too-big-to-fail </a:t>
            </a:r>
            <a:r>
              <a:rPr lang="en-US" sz="1800" dirty="0">
                <a:solidFill>
                  <a:schemeClr val="bg2"/>
                </a:solidFill>
                <a:latin typeface="CMR10"/>
              </a:rPr>
              <a:t>problem (</a:t>
            </a:r>
            <a:r>
              <a:rPr lang="en-US" altLang="zh-CN" sz="1800" dirty="0">
                <a:solidFill>
                  <a:schemeClr val="bg2"/>
                </a:solidFill>
                <a:latin typeface="CMR10"/>
              </a:rPr>
              <a:t>collision-less CDM</a:t>
            </a:r>
            <a:r>
              <a:rPr lang="en-US" sz="1800" dirty="0">
                <a:solidFill>
                  <a:schemeClr val="bg2"/>
                </a:solidFill>
                <a:latin typeface="CMR10"/>
              </a:rPr>
              <a:t> could form very big (massive) </a:t>
            </a:r>
            <a:r>
              <a:rPr lang="en-US" sz="1800" dirty="0" err="1">
                <a:solidFill>
                  <a:schemeClr val="bg2"/>
                </a:solidFill>
                <a:latin typeface="CMR10"/>
              </a:rPr>
              <a:t>subhalos</a:t>
            </a:r>
            <a:r>
              <a:rPr lang="en-US" sz="1800" dirty="0">
                <a:solidFill>
                  <a:schemeClr val="bg2"/>
                </a:solidFill>
                <a:latin typeface="CMR10"/>
              </a:rPr>
              <a:t> in Milky Way, which are too big to fail to attract baryons to form very bright stars).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E07DA9-42CE-F6B8-B3D1-07445CA1F5E0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F02E96A-4AE6-4DE0-1319-C09BE256C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257016"/>
            <a:ext cx="2442220" cy="21442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A01D89F-ED72-CBDD-0474-62AAAD7F1E95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28/38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4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071664" y="3246841"/>
            <a:ext cx="7239739" cy="593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3 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Nano-hertz gravitational waves in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xSM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 (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SM+singlet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)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ea typeface="华文楷体" panose="0201060004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03712" y="2898869"/>
            <a:ext cx="290464" cy="509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矩形 13"/>
          <p:cNvSpPr/>
          <p:nvPr/>
        </p:nvSpPr>
        <p:spPr>
          <a:xfrm>
            <a:off x="1343472" y="1268760"/>
            <a:ext cx="1398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Outline</a:t>
            </a:r>
          </a:p>
        </p:txBody>
      </p:sp>
      <p:sp>
        <p:nvSpPr>
          <p:cNvPr id="15" name="矩形 14"/>
          <p:cNvSpPr/>
          <p:nvPr/>
        </p:nvSpPr>
        <p:spPr>
          <a:xfrm>
            <a:off x="3071664" y="4543284"/>
            <a:ext cx="1856470" cy="593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5   Summary </a:t>
            </a:r>
          </a:p>
        </p:txBody>
      </p:sp>
      <p:sp>
        <p:nvSpPr>
          <p:cNvPr id="16" name="矩形 15"/>
          <p:cNvSpPr/>
          <p:nvPr/>
        </p:nvSpPr>
        <p:spPr>
          <a:xfrm>
            <a:off x="2999656" y="2054838"/>
            <a:ext cx="2253309" cy="593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1    Introduction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6208DF-38E2-D4B0-C4AD-F35BAF951C3B}"/>
              </a:ext>
            </a:extLst>
          </p:cNvPr>
          <p:cNvSpPr/>
          <p:nvPr/>
        </p:nvSpPr>
        <p:spPr>
          <a:xfrm>
            <a:off x="2927648" y="2643566"/>
            <a:ext cx="7413953" cy="593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  2   Cosmic phase transition and </a:t>
            </a:r>
            <a:r>
              <a:rPr kumimoji="0"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gravitational waves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华文楷体" panose="0201060004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49BC678-9FE9-F7E4-6163-E961E33A7708}"/>
              </a:ext>
            </a:extLst>
          </p:cNvPr>
          <p:cNvSpPr/>
          <p:nvPr/>
        </p:nvSpPr>
        <p:spPr>
          <a:xfrm>
            <a:off x="3071664" y="3891955"/>
            <a:ext cx="6752426" cy="593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4  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Nano-hertz gravitational waves in a SIDM model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  <a:ea typeface="华文楷体" panose="02010600040101010101" pitchFamily="2" charset="-122"/>
              <a:cs typeface="Arial Unicode MS" panose="020B0604020202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A57314-7B0B-900D-8585-5D422D5D8141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03/38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6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DA065CE-80A7-0C98-D92B-11FDBCA84E45}"/>
              </a:ext>
            </a:extLst>
          </p:cNvPr>
          <p:cNvSpPr txBox="1"/>
          <p:nvPr/>
        </p:nvSpPr>
        <p:spPr>
          <a:xfrm>
            <a:off x="2639616" y="1988840"/>
            <a:ext cx="746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MR9"/>
              </a:rPr>
              <a:t>SIDM offers a potential solution to </a:t>
            </a:r>
            <a:r>
              <a:rPr lang="en-US" b="1" dirty="0">
                <a:solidFill>
                  <a:schemeClr val="bg1"/>
                </a:solidFill>
                <a:latin typeface="CMR9"/>
              </a:rPr>
              <a:t>small-scale structure problems</a:t>
            </a:r>
            <a:r>
              <a:rPr lang="en-US" b="1" dirty="0">
                <a:solidFill>
                  <a:schemeClr val="bg2"/>
                </a:solidFill>
                <a:latin typeface="CMR9"/>
              </a:rPr>
              <a:t> </a:t>
            </a:r>
            <a:r>
              <a:rPr lang="en-US" dirty="0">
                <a:solidFill>
                  <a:schemeClr val="bg2"/>
                </a:solidFill>
                <a:latin typeface="CMR9"/>
              </a:rPr>
              <a:t>faced by the collision-less cold dark matter.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A08806B-93C2-8D11-2301-23837DAFD217}"/>
              </a:ext>
            </a:extLst>
          </p:cNvPr>
          <p:cNvSpPr txBox="1"/>
          <p:nvPr/>
        </p:nvSpPr>
        <p:spPr>
          <a:xfrm>
            <a:off x="2639616" y="2798752"/>
            <a:ext cx="7560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MR10"/>
              </a:rPr>
              <a:t>DM particles interact through short-range forces mediated by a new particle called “</a:t>
            </a:r>
            <a:r>
              <a:rPr lang="en-US" b="1" dirty="0">
                <a:solidFill>
                  <a:schemeClr val="bg2"/>
                </a:solidFill>
                <a:latin typeface="CMR10"/>
              </a:rPr>
              <a:t>dark mediator</a:t>
            </a:r>
            <a:r>
              <a:rPr lang="en-US" dirty="0">
                <a:solidFill>
                  <a:schemeClr val="bg2"/>
                </a:solidFill>
                <a:latin typeface="CMR10"/>
              </a:rPr>
              <a:t>,” typically with a mass of </a:t>
            </a:r>
            <a:r>
              <a:rPr lang="en-US" b="1" dirty="0">
                <a:solidFill>
                  <a:schemeClr val="bg2"/>
                </a:solidFill>
                <a:latin typeface="CMR10"/>
              </a:rPr>
              <a:t>MeV</a:t>
            </a:r>
            <a:r>
              <a:rPr lang="en-US" dirty="0">
                <a:solidFill>
                  <a:schemeClr val="bg2"/>
                </a:solidFill>
                <a:latin typeface="CMR10"/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E07DA9-42CE-F6B8-B3D1-07445CA1F5E0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7BB79-6E6D-B6BC-F415-0903BB78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633297"/>
            <a:ext cx="4411941" cy="7078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B8D5B4-128F-AE1B-43E6-FF1ADB1F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375701"/>
            <a:ext cx="3812853" cy="248229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886DEA3-24CD-CC18-4DAC-EC920773358E}"/>
              </a:ext>
            </a:extLst>
          </p:cNvPr>
          <p:cNvSpPr txBox="1"/>
          <p:nvPr/>
        </p:nvSpPr>
        <p:spPr>
          <a:xfrm>
            <a:off x="7475708" y="4437112"/>
            <a:ext cx="2724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</a:schemeClr>
                </a:solidFill>
              </a:rPr>
              <a:t>Kaplinghat, Tulin, Yu, 2016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A05C56-C67A-B946-1AD3-44F71E64B14B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29/38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22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1E93742-0C30-C17E-397D-204C426DDE97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U(1)-SIDM 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479A52-E53F-7D4B-8C5F-F12B259B49A3}"/>
                  </a:ext>
                </a:extLst>
              </p:cNvPr>
              <p:cNvSpPr txBox="1"/>
              <p:nvPr/>
            </p:nvSpPr>
            <p:spPr>
              <a:xfrm>
                <a:off x="2711624" y="2132857"/>
                <a:ext cx="712879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chemeClr val="bg2"/>
                    </a:solidFill>
                    <a:latin typeface="CMR9"/>
                  </a:rPr>
                  <a:t>U(1)-SIDM</a:t>
                </a: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model: the mediator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is the gauge boson of a spontaneous broken dark U(1)</a:t>
                </a:r>
                <a:r>
                  <a:rPr lang="en-US" sz="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gauge symmetry.</a:t>
                </a:r>
              </a:p>
              <a:p>
                <a:pPr algn="l"/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The breaking of this U(1)</a:t>
                </a:r>
                <a:r>
                  <a:rPr lang="en-US" sz="8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is through a FOPT in the early Universe, which generates the </a:t>
                </a:r>
                <a:r>
                  <a:rPr lang="en-US" altLang="zh-CN" dirty="0">
                    <a:solidFill>
                      <a:schemeClr val="bg2"/>
                    </a:solidFill>
                    <a:ea typeface="华文楷体" panose="02010600040101010101" pitchFamily="2" charset="-122"/>
                    <a:cs typeface="Arial" panose="020B0604020202020204" pitchFamily="34" charset="0"/>
                  </a:rPr>
                  <a:t>Nano-hertz gravitational waves. </a:t>
                </a:r>
                <a:endParaRPr lang="en-US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8479A52-E53F-7D4B-8C5F-F12B259B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2132857"/>
                <a:ext cx="7128792" cy="1938992"/>
              </a:xfrm>
              <a:prstGeom prst="rect">
                <a:avLst/>
              </a:prstGeom>
              <a:blipFill>
                <a:blip r:embed="rId2"/>
                <a:stretch>
                  <a:fillRect l="-770" t="-2201" b="-5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329C794-3138-1A24-F4E2-55801F4A69DC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30/38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71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9B4330-2083-1F3E-548F-84579A8F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276872"/>
            <a:ext cx="5178103" cy="11521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C0A0E9-C0D8-4AFF-3A1F-7FDDA759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3501008"/>
            <a:ext cx="3253862" cy="6480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49E4C4-728A-BBBC-6361-133B2CC81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461" y="4509120"/>
            <a:ext cx="2181225" cy="3048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17DE40-EFBE-65BA-7697-9A89202D5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090" y="4994676"/>
            <a:ext cx="1304925" cy="285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9A114B-28F6-CDAB-B8B0-98476947F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652" y="4792380"/>
            <a:ext cx="990600" cy="2571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61DC27-1659-E351-16FF-145ED6F5AEAB}"/>
              </a:ext>
            </a:extLst>
          </p:cNvPr>
          <p:cNvSpPr txBox="1"/>
          <p:nvPr/>
        </p:nvSpPr>
        <p:spPr>
          <a:xfrm>
            <a:off x="4739015" y="4965249"/>
            <a:ext cx="2594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CMR9"/>
              </a:rPr>
              <a:t>is the dark scalar field 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92639D-83FA-9A56-D930-1BD2EEA65796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U(1)-SIDM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F8280D4-BBAD-8688-553B-4C193C99FB05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31/38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3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9B4330-2083-1F3E-548F-84579A8F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276872"/>
            <a:ext cx="5178103" cy="11521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C0A0E9-C0D8-4AFF-3A1F-7FDDA759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3501008"/>
            <a:ext cx="3253862" cy="64807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DE460CC3-3827-2830-36D6-782EBCEA6E10}"/>
              </a:ext>
            </a:extLst>
          </p:cNvPr>
          <p:cNvSpPr/>
          <p:nvPr/>
        </p:nvSpPr>
        <p:spPr bwMode="auto">
          <a:xfrm>
            <a:off x="5591944" y="2204864"/>
            <a:ext cx="3325870" cy="201622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C7629B-AF84-AD81-6AEB-28A760570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4167516"/>
            <a:ext cx="3096344" cy="2616257"/>
          </a:xfrm>
          <a:prstGeom prst="rect">
            <a:avLst/>
          </a:prstGeom>
        </p:spPr>
      </p:pic>
      <p:pic>
        <p:nvPicPr>
          <p:cNvPr id="13" name="Picture 4" descr="Higgs-photo">
            <a:extLst>
              <a:ext uri="{FF2B5EF4-FFF2-40B4-BE49-F238E27FC236}">
                <a16:creationId xmlns:a16="http://schemas.microsoft.com/office/drawing/2014/main" id="{36573E21-350D-7D75-2EFD-40264FA3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592" y="6257596"/>
            <a:ext cx="432048" cy="5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弧形 13">
            <a:extLst>
              <a:ext uri="{FF2B5EF4-FFF2-40B4-BE49-F238E27FC236}">
                <a16:creationId xmlns:a16="http://schemas.microsoft.com/office/drawing/2014/main" id="{78BD7A1F-94F5-203F-723B-8BE0BCD20814}"/>
              </a:ext>
            </a:extLst>
          </p:cNvPr>
          <p:cNvSpPr/>
          <p:nvPr/>
        </p:nvSpPr>
        <p:spPr bwMode="auto">
          <a:xfrm flipH="1" flipV="1">
            <a:off x="7608168" y="3386048"/>
            <a:ext cx="1948899" cy="2016224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C4EAED-7FBA-A826-B73D-EE851D005D8E}"/>
              </a:ext>
            </a:extLst>
          </p:cNvPr>
          <p:cNvSpPr txBox="1"/>
          <p:nvPr/>
        </p:nvSpPr>
        <p:spPr>
          <a:xfrm>
            <a:off x="6109896" y="4763564"/>
            <a:ext cx="1786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CMR9"/>
              </a:rPr>
              <a:t>similar to the work by Higgs 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37F751-2FD6-8E73-4363-9EE2B3A31F1A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U(1)-SIDM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A468926-31DE-1DA0-E669-45D4DE7D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7CD82-2476-423A-A521-D89A86954602}" type="slidenum">
              <a:rPr lang="en-US" altLang="zh-CN" smtClean="0"/>
              <a:pPr>
                <a:defRPr/>
              </a:pPr>
              <a:t>33</a:t>
            </a:fld>
            <a:fld id="{56D773E3-417C-4A7D-A76F-29CBC92C752E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91722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2FCF192-F634-6DB7-1975-9455BBD11E81}"/>
              </a:ext>
            </a:extLst>
          </p:cNvPr>
          <p:cNvSpPr txBox="1"/>
          <p:nvPr/>
        </p:nvSpPr>
        <p:spPr>
          <a:xfrm>
            <a:off x="2567608" y="1971834"/>
            <a:ext cx="8496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bg2"/>
                </a:solidFill>
                <a:latin typeface="CMR10"/>
              </a:rPr>
              <a:t>DM with mass </a:t>
            </a:r>
            <a:r>
              <a:rPr lang="en-US" b="1" dirty="0">
                <a:solidFill>
                  <a:schemeClr val="bg2"/>
                </a:solidFill>
                <a:latin typeface="CMSY10"/>
              </a:rPr>
              <a:t>O</a:t>
            </a:r>
            <a:r>
              <a:rPr lang="en-US" b="1" dirty="0">
                <a:solidFill>
                  <a:schemeClr val="bg2"/>
                </a:solidFill>
                <a:latin typeface="CMR10"/>
              </a:rPr>
              <a:t>(10) GeV </a:t>
            </a:r>
            <a:r>
              <a:rPr lang="en-US" dirty="0">
                <a:solidFill>
                  <a:schemeClr val="bg2"/>
                </a:solidFill>
                <a:latin typeface="CMR10"/>
              </a:rPr>
              <a:t>and </a:t>
            </a:r>
            <a:r>
              <a:rPr lang="en-US" b="1" dirty="0">
                <a:solidFill>
                  <a:schemeClr val="bg2"/>
                </a:solidFill>
                <a:latin typeface="CMR10"/>
              </a:rPr>
              <a:t>a mediator (dark photon) with mass </a:t>
            </a:r>
            <a:r>
              <a:rPr lang="en-US" b="1" dirty="0">
                <a:solidFill>
                  <a:schemeClr val="bg2"/>
                </a:solidFill>
                <a:latin typeface="CMSY10"/>
              </a:rPr>
              <a:t>O</a:t>
            </a:r>
            <a:r>
              <a:rPr lang="en-US" b="1" dirty="0">
                <a:solidFill>
                  <a:schemeClr val="bg2"/>
                </a:solidFill>
                <a:latin typeface="CMR10"/>
              </a:rPr>
              <a:t>(10) MeV </a:t>
            </a:r>
            <a:r>
              <a:rPr lang="en-US" dirty="0">
                <a:solidFill>
                  <a:schemeClr val="bg2"/>
                </a:solidFill>
                <a:latin typeface="CMR10"/>
              </a:rPr>
              <a:t>can well fit the DM data from dwarf galaxies to galaxy clusters</a:t>
            </a: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DF7724-3A52-5E6C-D7B4-91A65B5CC4C1}"/>
                  </a:ext>
                </a:extLst>
              </p:cNvPr>
              <p:cNvSpPr txBox="1"/>
              <p:nvPr/>
            </p:nvSpPr>
            <p:spPr>
              <a:xfrm>
                <a:off x="2551538" y="2806221"/>
                <a:ext cx="9017069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bg2"/>
                    </a:solidFill>
                    <a:latin typeface="CMR10"/>
                  </a:rPr>
                  <a:t>In this model,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800" b="1" dirty="0">
                    <a:solidFill>
                      <a:schemeClr val="bg2"/>
                    </a:solidFill>
                    <a:latin typeface="CMMI7"/>
                  </a:rPr>
                  <a:t> </a:t>
                </a:r>
                <a:r>
                  <a:rPr lang="en-US" b="1" dirty="0">
                    <a:solidFill>
                      <a:schemeClr val="bg2"/>
                    </a:solidFill>
                    <a:latin typeface="CMSY10"/>
                  </a:rPr>
                  <a:t>∼ O</a:t>
                </a:r>
                <a:r>
                  <a:rPr lang="en-US" b="1" dirty="0">
                    <a:solidFill>
                      <a:schemeClr val="bg2"/>
                    </a:solidFill>
                    <a:latin typeface="CMR10"/>
                  </a:rPr>
                  <a:t>(10) MeV </a:t>
                </a:r>
                <a:r>
                  <a:rPr lang="en-US" dirty="0">
                    <a:solidFill>
                      <a:schemeClr val="bg2"/>
                    </a:solidFill>
                    <a:latin typeface="CMR1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CMSY10"/>
                  </a:rPr>
                  <a:t>∼ O</a:t>
                </a:r>
                <a:r>
                  <a:rPr lang="en-US" dirty="0">
                    <a:solidFill>
                      <a:schemeClr val="bg2"/>
                    </a:solidFill>
                    <a:latin typeface="CMR10"/>
                  </a:rPr>
                  <a:t>(1), a mediator mass around 10 MeV can be easily generated. </a:t>
                </a:r>
              </a:p>
              <a:p>
                <a:pPr algn="l"/>
                <a:endParaRPr lang="en-US" dirty="0">
                  <a:solidFill>
                    <a:schemeClr val="bg2"/>
                  </a:solidFill>
                  <a:latin typeface="CMR10"/>
                </a:endParaRPr>
              </a:p>
              <a:p>
                <a:pPr algn="l"/>
                <a:r>
                  <a:rPr lang="en-US" dirty="0">
                    <a:solidFill>
                      <a:schemeClr val="bg2"/>
                    </a:solidFill>
                    <a:latin typeface="CMR10"/>
                  </a:rPr>
                  <a:t>On the other hand, the MeV scale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CMR10"/>
                  </a:rPr>
                  <a:t>indicates </a:t>
                </a:r>
                <a:r>
                  <a:rPr lang="en-US" b="1" dirty="0">
                    <a:solidFill>
                      <a:schemeClr val="bg2"/>
                    </a:solidFill>
                    <a:latin typeface="CMR10"/>
                  </a:rPr>
                  <a:t>a phase transition at a temperature around MeV</a:t>
                </a:r>
                <a:r>
                  <a:rPr lang="en-US" dirty="0">
                    <a:solidFill>
                      <a:schemeClr val="bg2"/>
                    </a:solidFill>
                    <a:latin typeface="CMR10"/>
                  </a:rPr>
                  <a:t>.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DDF7724-3A52-5E6C-D7B4-91A65B5CC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38" y="2806221"/>
                <a:ext cx="9017069" cy="1631216"/>
              </a:xfrm>
              <a:prstGeom prst="rect">
                <a:avLst/>
              </a:prstGeom>
              <a:blipFill>
                <a:blip r:embed="rId2"/>
                <a:stretch>
                  <a:fillRect l="-744" t="-2612" r="-1082" b="-5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6C82C40A-EECE-C680-8A98-1F35045B6C10}"/>
              </a:ext>
            </a:extLst>
          </p:cNvPr>
          <p:cNvSpPr txBox="1"/>
          <p:nvPr/>
        </p:nvSpPr>
        <p:spPr>
          <a:xfrm>
            <a:off x="2567608" y="4653136"/>
            <a:ext cx="6048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CMR10"/>
              </a:rPr>
              <a:t>The one-loop finite temperature potential: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C006FB4-3A00-D6D1-A9C5-E201F240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20" y="5053246"/>
            <a:ext cx="4486652" cy="86409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7A06B56-90E9-6015-7958-15BD30BBC8D9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U(1)-SIDM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67CC59-7CA2-18BA-EC59-68578E154EBE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33/38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70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6AC713-D704-ABB8-EF63-CC35A5B9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132856"/>
            <a:ext cx="8491861" cy="201622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FFC6855-8F2B-3244-5B60-B5188354A0CD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U(1)-SIDM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CF45731-D410-43E4-730B-8FF94D91D25E}"/>
              </a:ext>
            </a:extLst>
          </p:cNvPr>
          <p:cNvSpPr txBox="1"/>
          <p:nvPr/>
        </p:nvSpPr>
        <p:spPr>
          <a:xfrm>
            <a:off x="5015880" y="1932801"/>
            <a:ext cx="355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CMR10"/>
              </a:rPr>
              <a:t>Some benchmark points 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CE4DEED-8DB4-E2C2-D0A1-6D9AE1044E91}"/>
              </a:ext>
            </a:extLst>
          </p:cNvPr>
          <p:cNvSpPr txBox="1"/>
          <p:nvPr/>
        </p:nvSpPr>
        <p:spPr>
          <a:xfrm>
            <a:off x="2423592" y="4432231"/>
            <a:ext cx="80648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65000"/>
                  </a:schemeClr>
                </a:solidFill>
                <a:latin typeface="CMR10"/>
              </a:rPr>
              <a:t>So we see in this model for an O(1)</a:t>
            </a:r>
            <a:r>
              <a:rPr lang="zh-CN" altLang="en-US" dirty="0">
                <a:solidFill>
                  <a:schemeClr val="tx1">
                    <a:lumMod val="65000"/>
                  </a:schemeClr>
                </a:solidFill>
                <a:latin typeface="CMR10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</a:schemeClr>
                </a:solidFill>
                <a:latin typeface="CMR10"/>
              </a:rPr>
              <a:t>gauge coupling, the DM mass is of GeV scale, the mediator (dark photon)  mass and the dark-Higgs mass are of MeV scale, the transition temperature is around MeV   </a:t>
            </a:r>
            <a:endParaRPr lang="zh-CN" alt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8E60E0-447A-3B71-AC9F-F58A6248B76E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34/38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17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DA728F8-BE2B-C7B8-5A1C-FDFD98FBB799}"/>
              </a:ext>
            </a:extLst>
          </p:cNvPr>
          <p:cNvSpPr txBox="1"/>
          <p:nvPr/>
        </p:nvSpPr>
        <p:spPr>
          <a:xfrm>
            <a:off x="2711624" y="227687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2"/>
                </a:solidFill>
                <a:latin typeface="CMR10"/>
              </a:rPr>
              <a:t>The sound wave contribution to GWs</a:t>
            </a:r>
            <a:r>
              <a:rPr lang="zh-CN" altLang="en-US" dirty="0">
                <a:solidFill>
                  <a:schemeClr val="bg2"/>
                </a:solidFill>
                <a:latin typeface="CMR10"/>
              </a:rPr>
              <a:t>：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28B3A7-6D5E-34CC-CE94-019BA49C8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74" y="2675525"/>
            <a:ext cx="4701774" cy="15054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2F2E9D2-4BB2-F548-A84E-0F4A6CCAE4FF}"/>
              </a:ext>
            </a:extLst>
          </p:cNvPr>
          <p:cNvSpPr txBox="1"/>
          <p:nvPr/>
        </p:nvSpPr>
        <p:spPr>
          <a:xfrm>
            <a:off x="2999656" y="437961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MR10"/>
              </a:rPr>
              <a:t>The peak frequency</a:t>
            </a:r>
            <a:r>
              <a:rPr lang="zh-CN" altLang="en-US" dirty="0">
                <a:solidFill>
                  <a:schemeClr val="bg2"/>
                </a:solidFill>
                <a:latin typeface="CMR10"/>
              </a:rPr>
              <a:t>：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91608A-351D-67AB-70B3-4357CDEC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210" y="4978326"/>
            <a:ext cx="4835581" cy="111497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A6E19BC-F55C-6BB4-7514-97988BAE4402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U(1)-SIDM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DE4B0D5-B5AE-16D3-6EDA-1A5CEE065760}"/>
              </a:ext>
            </a:extLst>
          </p:cNvPr>
          <p:cNvSpPr txBox="1"/>
          <p:nvPr/>
        </p:nvSpPr>
        <p:spPr>
          <a:xfrm>
            <a:off x="7283624" y="2323037"/>
            <a:ext cx="40865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>
                <a:solidFill>
                  <a:schemeClr val="tx1">
                    <a:lumMod val="50000"/>
                  </a:schemeClr>
                </a:solidFill>
                <a:effectLst/>
                <a:latin typeface="CMR9"/>
              </a:rPr>
              <a:t>Hindmarsh, Huber, </a:t>
            </a:r>
            <a:r>
              <a:rPr lang="en-US" altLang="zh-CN" sz="1400" b="0" dirty="0" err="1">
                <a:solidFill>
                  <a:schemeClr val="tx1">
                    <a:lumMod val="50000"/>
                  </a:schemeClr>
                </a:solidFill>
                <a:effectLst/>
                <a:latin typeface="CMR9"/>
              </a:rPr>
              <a:t>Rummukainen</a:t>
            </a:r>
            <a:r>
              <a:rPr lang="en-US" altLang="zh-CN" sz="1400" b="0" dirty="0">
                <a:solidFill>
                  <a:schemeClr val="tx1">
                    <a:lumMod val="50000"/>
                  </a:schemeClr>
                </a:solidFill>
                <a:effectLst/>
                <a:latin typeface="CMR9"/>
              </a:rPr>
              <a:t>, Weir, 1504.03291 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C9F753-9092-88F0-B7CF-D7CB1F9E6D98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35/38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55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8FA46A-4054-5596-86E7-C7453486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9" y="1926705"/>
            <a:ext cx="10374101" cy="33843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5FE5C4F-8CE0-EB21-8ABE-3F37ED4C36F1}"/>
              </a:ext>
            </a:extLst>
          </p:cNvPr>
          <p:cNvSpPr txBox="1"/>
          <p:nvPr/>
        </p:nvSpPr>
        <p:spPr>
          <a:xfrm>
            <a:off x="1415480" y="5410092"/>
            <a:ext cx="9649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CMR9"/>
              </a:rPr>
              <a:t>Velocity-dependent DM elastic scattering cross sections (left) and GW spectra (right) for our benchmark points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92668E-2363-098B-54AA-D13A3E4FFD3C}"/>
              </a:ext>
            </a:extLst>
          </p:cNvPr>
          <p:cNvSpPr txBox="1"/>
          <p:nvPr/>
        </p:nvSpPr>
        <p:spPr>
          <a:xfrm>
            <a:off x="2639616" y="1196752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CMR9"/>
              </a:rPr>
              <a:t>elf-interacting dark matter (SIDM)</a:t>
            </a:r>
            <a:r>
              <a:rPr lang="zh-CN" altLang="en-US" sz="2400" b="1" dirty="0">
                <a:solidFill>
                  <a:srgbClr val="FF0000"/>
                </a:solidFill>
                <a:latin typeface="CMR9"/>
              </a:rPr>
              <a:t>：</a:t>
            </a:r>
            <a:r>
              <a:rPr lang="en-US" altLang="zh-CN" sz="2400" b="1" dirty="0">
                <a:solidFill>
                  <a:srgbClr val="FF0000"/>
                </a:solidFill>
                <a:latin typeface="CMR9"/>
              </a:rPr>
              <a:t>U(1)-SIDM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54BE08-16E6-095A-7CB2-678737655E96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36/38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9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E83039-5962-95AA-8263-4F1B5901B3FA}"/>
              </a:ext>
            </a:extLst>
          </p:cNvPr>
          <p:cNvSpPr/>
          <p:nvPr/>
        </p:nvSpPr>
        <p:spPr>
          <a:xfrm>
            <a:off x="4223793" y="369108"/>
            <a:ext cx="3369833" cy="897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6   Summary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CC1519-129A-1D64-C927-F3B4CD2914FB}"/>
              </a:ext>
            </a:extLst>
          </p:cNvPr>
          <p:cNvSpPr txBox="1"/>
          <p:nvPr/>
        </p:nvSpPr>
        <p:spPr>
          <a:xfrm>
            <a:off x="2855640" y="1988840"/>
            <a:ext cx="7920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6"/>
                </a:solidFill>
                <a:highlight>
                  <a:srgbClr val="FFFFFF"/>
                </a:highlight>
                <a:latin typeface="PingFang SC"/>
              </a:rPr>
              <a:t>EW-FOPT:  </a:t>
            </a:r>
            <a:r>
              <a:rPr lang="en-US" altLang="zh-CN" dirty="0">
                <a:solidFill>
                  <a:srgbClr val="2A2B2E"/>
                </a:solidFill>
                <a:highlight>
                  <a:srgbClr val="FFFFFF"/>
                </a:highlight>
                <a:latin typeface="PingFang SC"/>
              </a:rPr>
              <a:t>S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upercooled electroweak first-order phase transition, e.g., in </a:t>
            </a:r>
            <a:r>
              <a:rPr lang="en-US" altLang="zh-CN" b="0" i="0" dirty="0" err="1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PingFang SC"/>
              </a:rPr>
              <a:t>xSM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, where the </a:t>
            </a:r>
            <a:r>
              <a:rPr lang="en-US" altLang="zh-CN" b="0" i="0" dirty="0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PingFang SC"/>
              </a:rPr>
              <a:t>percolation temperature 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can be below 1 GeV, can  explain the nano-hertz gravitational waves (but with reheating problem)</a:t>
            </a:r>
            <a:endParaRPr lang="en-US" altLang="zh-CN" dirty="0">
              <a:solidFill>
                <a:srgbClr val="5B5B5B"/>
              </a:solidFill>
              <a:latin typeface="AAAAAK+STSongti-SC-Regular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20F691-4318-ABA8-5459-6A7F348E9B82}"/>
              </a:ext>
            </a:extLst>
          </p:cNvPr>
          <p:cNvSpPr txBox="1"/>
          <p:nvPr/>
        </p:nvSpPr>
        <p:spPr>
          <a:xfrm>
            <a:off x="2855640" y="3429000"/>
            <a:ext cx="79928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b="0" i="0" dirty="0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PingFang SC"/>
              </a:rPr>
              <a:t>Dark </a:t>
            </a:r>
            <a:r>
              <a:rPr lang="en-US" altLang="zh-CN" dirty="0">
                <a:solidFill>
                  <a:schemeClr val="accent6"/>
                </a:solidFill>
                <a:highlight>
                  <a:srgbClr val="FFFFFF"/>
                </a:highlight>
                <a:latin typeface="PingFang SC"/>
              </a:rPr>
              <a:t>sector-FOPT: 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The potential of a dark scalar of self-interacting dark matter</a:t>
            </a:r>
            <a:r>
              <a:rPr lang="zh-CN" altLang="en-US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（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e.g., </a:t>
            </a:r>
            <a:r>
              <a:rPr lang="en-US" altLang="zh-CN" b="0" i="0" dirty="0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PingFang SC"/>
              </a:rPr>
              <a:t>U(1)-SIDM</a:t>
            </a:r>
            <a:r>
              <a:rPr lang="zh-CN" altLang="en-US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）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can undergo a first-order phase transition at the temperature around  MeV, which can generate nanohertz gravitational waves</a:t>
            </a:r>
            <a:endParaRPr lang="en-US" altLang="zh-CN" dirty="0">
              <a:solidFill>
                <a:srgbClr val="5B5B5B"/>
              </a:solidFill>
              <a:latin typeface="AAAAAK+STSongti-SC-Regular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5B5B5B"/>
              </a:solidFill>
              <a:latin typeface="AAAAAK+STSongti-SC-Regular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A43413-BBE9-633C-0903-E23F8012AB71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37/38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88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39616" y="2721114"/>
            <a:ext cx="7416824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dirty="0">
                <a:solidFill>
                  <a:schemeClr val="accent6"/>
                </a:solidFill>
                <a:latin typeface="Amasis MT Pro Black" panose="02040A04050005020304" pitchFamily="18" charset="0"/>
                <a:ea typeface="微软雅黑" panose="020B0503020204020204" pitchFamily="34" charset="-122"/>
              </a:rPr>
              <a:t>Thanks for your attention</a:t>
            </a:r>
            <a:r>
              <a:rPr lang="zh-CN" altLang="en-US" sz="4000" dirty="0">
                <a:solidFill>
                  <a:schemeClr val="accent6"/>
                </a:solidFill>
                <a:latin typeface="Amasis MT Pro Black" panose="02040A04050005020304" pitchFamily="18" charset="0"/>
                <a:ea typeface="微软雅黑" panose="020B0503020204020204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07451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42954" y="343012"/>
            <a:ext cx="4306091" cy="816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  Introduction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936EA9B-B1EC-9D0D-D401-26C8CAD1FB18}"/>
              </a:ext>
            </a:extLst>
          </p:cNvPr>
          <p:cNvSpPr txBox="1"/>
          <p:nvPr/>
        </p:nvSpPr>
        <p:spPr>
          <a:xfrm>
            <a:off x="1135691" y="1689191"/>
            <a:ext cx="2569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particle physics </a:t>
            </a: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F948721A-93AA-9582-92B5-2C304BDFFAA9}"/>
              </a:ext>
            </a:extLst>
          </p:cNvPr>
          <p:cNvSpPr/>
          <p:nvPr/>
        </p:nvSpPr>
        <p:spPr bwMode="auto">
          <a:xfrm>
            <a:off x="1190943" y="2934810"/>
            <a:ext cx="2116641" cy="2063785"/>
          </a:xfrm>
          <a:custGeom>
            <a:avLst/>
            <a:gdLst>
              <a:gd name="T0" fmla="*/ 189 w 1063"/>
              <a:gd name="T1" fmla="*/ 189 h 1063"/>
              <a:gd name="T2" fmla="*/ 189 w 1063"/>
              <a:gd name="T3" fmla="*/ 874 h 1063"/>
              <a:gd name="T4" fmla="*/ 874 w 1063"/>
              <a:gd name="T5" fmla="*/ 874 h 1063"/>
              <a:gd name="T6" fmla="*/ 874 w 1063"/>
              <a:gd name="T7" fmla="*/ 189 h 1063"/>
              <a:gd name="T8" fmla="*/ 189 w 1063"/>
              <a:gd name="T9" fmla="*/ 18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1063">
                <a:moveTo>
                  <a:pt x="189" y="189"/>
                </a:moveTo>
                <a:cubicBezTo>
                  <a:pt x="0" y="378"/>
                  <a:pt x="0" y="685"/>
                  <a:pt x="189" y="874"/>
                </a:cubicBezTo>
                <a:cubicBezTo>
                  <a:pt x="378" y="1063"/>
                  <a:pt x="685" y="1063"/>
                  <a:pt x="874" y="874"/>
                </a:cubicBezTo>
                <a:cubicBezTo>
                  <a:pt x="1063" y="685"/>
                  <a:pt x="1063" y="378"/>
                  <a:pt x="874" y="189"/>
                </a:cubicBezTo>
                <a:cubicBezTo>
                  <a:pt x="685" y="0"/>
                  <a:pt x="378" y="0"/>
                  <a:pt x="189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b="1" dirty="0">
              <a:solidFill>
                <a:schemeClr val="bg2"/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cosmic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b="1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b="1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evolution</a:t>
            </a:r>
            <a:r>
              <a:rPr kumimoji="0" lang="zh-CN" altLang="en-US" b="1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b="1" dirty="0">
              <a:solidFill>
                <a:schemeClr val="bg2"/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4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sz="24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1188EC73-7712-DD77-D60A-F0FF7051D729}"/>
              </a:ext>
            </a:extLst>
          </p:cNvPr>
          <p:cNvSpPr/>
          <p:nvPr/>
        </p:nvSpPr>
        <p:spPr bwMode="auto">
          <a:xfrm>
            <a:off x="5037678" y="2924944"/>
            <a:ext cx="2116641" cy="2063785"/>
          </a:xfrm>
          <a:custGeom>
            <a:avLst/>
            <a:gdLst>
              <a:gd name="T0" fmla="*/ 189 w 1063"/>
              <a:gd name="T1" fmla="*/ 189 h 1063"/>
              <a:gd name="T2" fmla="*/ 189 w 1063"/>
              <a:gd name="T3" fmla="*/ 874 h 1063"/>
              <a:gd name="T4" fmla="*/ 874 w 1063"/>
              <a:gd name="T5" fmla="*/ 874 h 1063"/>
              <a:gd name="T6" fmla="*/ 874 w 1063"/>
              <a:gd name="T7" fmla="*/ 189 h 1063"/>
              <a:gd name="T8" fmla="*/ 189 w 1063"/>
              <a:gd name="T9" fmla="*/ 18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1063">
                <a:moveTo>
                  <a:pt x="189" y="189"/>
                </a:moveTo>
                <a:cubicBezTo>
                  <a:pt x="0" y="378"/>
                  <a:pt x="0" y="685"/>
                  <a:pt x="189" y="874"/>
                </a:cubicBezTo>
                <a:cubicBezTo>
                  <a:pt x="378" y="1063"/>
                  <a:pt x="685" y="1063"/>
                  <a:pt x="874" y="874"/>
                </a:cubicBezTo>
                <a:cubicBezTo>
                  <a:pt x="1063" y="685"/>
                  <a:pt x="1063" y="378"/>
                  <a:pt x="874" y="189"/>
                </a:cubicBezTo>
                <a:cubicBezTo>
                  <a:pt x="685" y="0"/>
                  <a:pt x="378" y="0"/>
                  <a:pt x="189" y="18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cosmic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phase transition</a:t>
            </a:r>
            <a:endParaRPr kumimoji="0" lang="en-US" altLang="zh-CN" b="1" dirty="0">
              <a:solidFill>
                <a:schemeClr val="accent2">
                  <a:lumMod val="75000"/>
                </a:schemeClr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 </a:t>
            </a:r>
            <a:endParaRPr kumimoji="0" lang="en-US" altLang="zh-CN" sz="15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B71A295-E981-7D9E-A4F8-CDDD896636DE}"/>
              </a:ext>
            </a:extLst>
          </p:cNvPr>
          <p:cNvSpPr/>
          <p:nvPr/>
        </p:nvSpPr>
        <p:spPr bwMode="auto">
          <a:xfrm>
            <a:off x="9055614" y="2949066"/>
            <a:ext cx="2116641" cy="2063785"/>
          </a:xfrm>
          <a:custGeom>
            <a:avLst/>
            <a:gdLst>
              <a:gd name="T0" fmla="*/ 189 w 1063"/>
              <a:gd name="T1" fmla="*/ 189 h 1063"/>
              <a:gd name="T2" fmla="*/ 189 w 1063"/>
              <a:gd name="T3" fmla="*/ 874 h 1063"/>
              <a:gd name="T4" fmla="*/ 874 w 1063"/>
              <a:gd name="T5" fmla="*/ 874 h 1063"/>
              <a:gd name="T6" fmla="*/ 874 w 1063"/>
              <a:gd name="T7" fmla="*/ 189 h 1063"/>
              <a:gd name="T8" fmla="*/ 189 w 1063"/>
              <a:gd name="T9" fmla="*/ 18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1063">
                <a:moveTo>
                  <a:pt x="189" y="189"/>
                </a:moveTo>
                <a:cubicBezTo>
                  <a:pt x="0" y="378"/>
                  <a:pt x="0" y="685"/>
                  <a:pt x="189" y="874"/>
                </a:cubicBezTo>
                <a:cubicBezTo>
                  <a:pt x="378" y="1063"/>
                  <a:pt x="685" y="1063"/>
                  <a:pt x="874" y="874"/>
                </a:cubicBezTo>
                <a:cubicBezTo>
                  <a:pt x="1063" y="685"/>
                  <a:pt x="1063" y="378"/>
                  <a:pt x="874" y="189"/>
                </a:cubicBezTo>
                <a:cubicBezTo>
                  <a:pt x="685" y="0"/>
                  <a:pt x="378" y="0"/>
                  <a:pt x="189" y="18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gravitational waves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kumimoji="0" lang="zh-CN" altLang="en-US" sz="15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sz="15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6274063E-2416-BE87-0E85-D52D16C59F3C}"/>
              </a:ext>
            </a:extLst>
          </p:cNvPr>
          <p:cNvSpPr/>
          <p:nvPr/>
        </p:nvSpPr>
        <p:spPr bwMode="auto">
          <a:xfrm>
            <a:off x="3430277" y="3508164"/>
            <a:ext cx="1447496" cy="917079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2400" b="1"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DF45AFE3-1A34-A1D6-1C5C-683EE5E652A6}"/>
              </a:ext>
            </a:extLst>
          </p:cNvPr>
          <p:cNvSpPr/>
          <p:nvPr/>
        </p:nvSpPr>
        <p:spPr bwMode="auto">
          <a:xfrm>
            <a:off x="7239919" y="3470516"/>
            <a:ext cx="1730094" cy="917079"/>
          </a:xfrm>
          <a:prstGeom prst="rightArrow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en-US" sz="2400" b="1">
              <a:solidFill>
                <a:srgbClr val="00B0F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0FBB842-7408-BEAC-6EDB-33E05F1E8768}"/>
              </a:ext>
            </a:extLst>
          </p:cNvPr>
          <p:cNvSpPr txBox="1"/>
          <p:nvPr/>
        </p:nvSpPr>
        <p:spPr>
          <a:xfrm>
            <a:off x="7032104" y="3224096"/>
            <a:ext cx="169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bubble</a:t>
            </a:r>
            <a:r>
              <a:rPr kumimoji="0" lang="zh-CN" altLang="en-US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sz="1400" b="1" dirty="0">
              <a:solidFill>
                <a:srgbClr val="00B0F0"/>
              </a:solidFill>
              <a:ea typeface="+mn-ea"/>
              <a:cs typeface="Arial" panose="020B0604020202020204" pitchFamily="34" charset="0"/>
            </a:endParaRPr>
          </a:p>
          <a:p>
            <a:pPr algn="ctr"/>
            <a:r>
              <a:rPr kumimoji="0" lang="en-US" altLang="zh-CN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collision</a:t>
            </a:r>
            <a:r>
              <a:rPr kumimoji="0" lang="zh-CN" altLang="en-US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B0F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B47144-7E4E-3B5E-4741-2F70FDEA8C31}"/>
              </a:ext>
            </a:extLst>
          </p:cNvPr>
          <p:cNvSpPr txBox="1"/>
          <p:nvPr/>
        </p:nvSpPr>
        <p:spPr>
          <a:xfrm>
            <a:off x="7020133" y="4117466"/>
            <a:ext cx="1693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sound</a:t>
            </a:r>
            <a:r>
              <a:rPr kumimoji="0" lang="zh-CN" altLang="en-US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waves</a:t>
            </a:r>
            <a:r>
              <a:rPr kumimoji="0" lang="zh-CN" altLang="en-US" sz="1400" b="1" dirty="0">
                <a:solidFill>
                  <a:srgbClr val="00B0F0"/>
                </a:solidFill>
                <a:ea typeface="+mn-ea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B0F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ACC70D-B889-AAB7-AA3D-5617CB01A64D}"/>
              </a:ext>
            </a:extLst>
          </p:cNvPr>
          <p:cNvSpPr txBox="1"/>
          <p:nvPr/>
        </p:nvSpPr>
        <p:spPr>
          <a:xfrm>
            <a:off x="1336179" y="2076281"/>
            <a:ext cx="2648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gravitational waves 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C10B742-8BB2-AB02-BBC7-AC0E2066DB5A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04/38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45BEC8D-B025-5AC5-B365-5E2F4FF21F3F}"/>
              </a:ext>
            </a:extLst>
          </p:cNvPr>
          <p:cNvSpPr txBox="1"/>
          <p:nvPr/>
        </p:nvSpPr>
        <p:spPr>
          <a:xfrm>
            <a:off x="4340312" y="1967929"/>
            <a:ext cx="3888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-- P5 </a:t>
            </a:r>
            <a:r>
              <a:rPr lang="zh-CN" altLang="en-US" sz="1200" dirty="0">
                <a:solidFill>
                  <a:srgbClr val="0070C0"/>
                </a:solidFill>
              </a:rPr>
              <a:t>（</a:t>
            </a:r>
            <a:r>
              <a:rPr lang="en-US" altLang="zh-CN" sz="1200" dirty="0">
                <a:solidFill>
                  <a:srgbClr val="0070C0"/>
                </a:solidFill>
              </a:rPr>
              <a:t>Particle Physics Project Prioritization Panel</a:t>
            </a:r>
            <a:r>
              <a:rPr lang="zh-CN" altLang="en-US" sz="1200" dirty="0">
                <a:solidFill>
                  <a:srgbClr val="0070C0"/>
                </a:solidFill>
              </a:rPr>
              <a:t>）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3F2AE35-7F18-CE2D-CB3E-86C0015EFF06}"/>
              </a:ext>
            </a:extLst>
          </p:cNvPr>
          <p:cNvSpPr txBox="1"/>
          <p:nvPr/>
        </p:nvSpPr>
        <p:spPr>
          <a:xfrm>
            <a:off x="3575720" y="1502475"/>
            <a:ext cx="5256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current frontiers of particle physics 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A73F328-2AFA-26A9-CD22-FD091D011A09}"/>
              </a:ext>
            </a:extLst>
          </p:cNvPr>
          <p:cNvSpPr/>
          <p:nvPr/>
        </p:nvSpPr>
        <p:spPr bwMode="auto">
          <a:xfrm>
            <a:off x="5079553" y="4212442"/>
            <a:ext cx="2116642" cy="2063784"/>
          </a:xfrm>
          <a:custGeom>
            <a:avLst/>
            <a:gdLst>
              <a:gd name="T0" fmla="*/ 190 w 1064"/>
              <a:gd name="T1" fmla="*/ 189 h 1063"/>
              <a:gd name="T2" fmla="*/ 190 w 1064"/>
              <a:gd name="T3" fmla="*/ 874 h 1063"/>
              <a:gd name="T4" fmla="*/ 874 w 1064"/>
              <a:gd name="T5" fmla="*/ 874 h 1063"/>
              <a:gd name="T6" fmla="*/ 874 w 1064"/>
              <a:gd name="T7" fmla="*/ 189 h 1063"/>
              <a:gd name="T8" fmla="*/ 190 w 1064"/>
              <a:gd name="T9" fmla="*/ 18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4" h="1063">
                <a:moveTo>
                  <a:pt x="190" y="189"/>
                </a:moveTo>
                <a:cubicBezTo>
                  <a:pt x="0" y="379"/>
                  <a:pt x="0" y="685"/>
                  <a:pt x="190" y="874"/>
                </a:cubicBezTo>
                <a:cubicBezTo>
                  <a:pt x="379" y="1063"/>
                  <a:pt x="685" y="1063"/>
                  <a:pt x="874" y="874"/>
                </a:cubicBezTo>
                <a:cubicBezTo>
                  <a:pt x="1064" y="685"/>
                  <a:pt x="1064" y="379"/>
                  <a:pt x="874" y="189"/>
                </a:cubicBezTo>
                <a:cubicBezTo>
                  <a:pt x="685" y="0"/>
                  <a:pt x="379" y="0"/>
                  <a:pt x="190" y="18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Neutrino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CB5D16D-689D-412E-9552-505C3405CD5D}"/>
              </a:ext>
            </a:extLst>
          </p:cNvPr>
          <p:cNvSpPr/>
          <p:nvPr/>
        </p:nvSpPr>
        <p:spPr bwMode="auto">
          <a:xfrm>
            <a:off x="4064923" y="3250756"/>
            <a:ext cx="2116640" cy="2063784"/>
          </a:xfrm>
          <a:custGeom>
            <a:avLst/>
            <a:gdLst>
              <a:gd name="T0" fmla="*/ 189 w 1063"/>
              <a:gd name="T1" fmla="*/ 189 h 1063"/>
              <a:gd name="T2" fmla="*/ 189 w 1063"/>
              <a:gd name="T3" fmla="*/ 874 h 1063"/>
              <a:gd name="T4" fmla="*/ 874 w 1063"/>
              <a:gd name="T5" fmla="*/ 874 h 1063"/>
              <a:gd name="T6" fmla="*/ 874 w 1063"/>
              <a:gd name="T7" fmla="*/ 189 h 1063"/>
              <a:gd name="T8" fmla="*/ 189 w 1063"/>
              <a:gd name="T9" fmla="*/ 18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1063">
                <a:moveTo>
                  <a:pt x="189" y="189"/>
                </a:moveTo>
                <a:cubicBezTo>
                  <a:pt x="0" y="378"/>
                  <a:pt x="0" y="685"/>
                  <a:pt x="189" y="874"/>
                </a:cubicBezTo>
                <a:cubicBezTo>
                  <a:pt x="378" y="1063"/>
                  <a:pt x="685" y="1063"/>
                  <a:pt x="874" y="874"/>
                </a:cubicBezTo>
                <a:cubicBezTo>
                  <a:pt x="1063" y="685"/>
                  <a:pt x="1063" y="378"/>
                  <a:pt x="874" y="189"/>
                </a:cubicBezTo>
                <a:cubicBezTo>
                  <a:pt x="685" y="0"/>
                  <a:pt x="378" y="0"/>
                  <a:pt x="189" y="1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Dark</a:t>
            </a:r>
            <a:r>
              <a:rPr kumimoji="0" lang="zh-CN" altLang="en-US" b="1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 </a:t>
            </a:r>
            <a:endParaRPr kumimoji="0" lang="en-US" altLang="zh-CN" b="1" dirty="0">
              <a:solidFill>
                <a:schemeClr val="tx1"/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chemeClr val="tx1"/>
                </a:solidFill>
                <a:ea typeface="+mn-ea"/>
                <a:cs typeface="Arial" panose="020B0604020202020204" pitchFamily="34" charset="0"/>
              </a:rPr>
              <a:t>Matter</a:t>
            </a:r>
            <a:r>
              <a:rPr kumimoji="0" lang="zh-CN" altLang="en-US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EBE3A12-185A-4F3A-9D17-658045B18048}"/>
              </a:ext>
            </a:extLst>
          </p:cNvPr>
          <p:cNvSpPr/>
          <p:nvPr/>
        </p:nvSpPr>
        <p:spPr bwMode="auto">
          <a:xfrm>
            <a:off x="5285484" y="2545026"/>
            <a:ext cx="1998088" cy="1912134"/>
          </a:xfrm>
          <a:custGeom>
            <a:avLst/>
            <a:gdLst>
              <a:gd name="T0" fmla="*/ 189 w 1063"/>
              <a:gd name="T1" fmla="*/ 189 h 1063"/>
              <a:gd name="T2" fmla="*/ 189 w 1063"/>
              <a:gd name="T3" fmla="*/ 874 h 1063"/>
              <a:gd name="T4" fmla="*/ 874 w 1063"/>
              <a:gd name="T5" fmla="*/ 874 h 1063"/>
              <a:gd name="T6" fmla="*/ 874 w 1063"/>
              <a:gd name="T7" fmla="*/ 189 h 1063"/>
              <a:gd name="T8" fmla="*/ 189 w 1063"/>
              <a:gd name="T9" fmla="*/ 18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1063">
                <a:moveTo>
                  <a:pt x="189" y="189"/>
                </a:moveTo>
                <a:cubicBezTo>
                  <a:pt x="0" y="378"/>
                  <a:pt x="0" y="685"/>
                  <a:pt x="189" y="874"/>
                </a:cubicBezTo>
                <a:cubicBezTo>
                  <a:pt x="378" y="1063"/>
                  <a:pt x="684" y="1063"/>
                  <a:pt x="874" y="874"/>
                </a:cubicBezTo>
                <a:cubicBezTo>
                  <a:pt x="1063" y="685"/>
                  <a:pt x="1063" y="378"/>
                  <a:pt x="874" y="189"/>
                </a:cubicBezTo>
                <a:cubicBezTo>
                  <a:pt x="684" y="0"/>
                  <a:pt x="378" y="0"/>
                  <a:pt x="189" y="18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15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5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1500" dirty="0"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b="1" dirty="0">
                <a:solidFill>
                  <a:srgbClr val="FF0000"/>
                </a:solidFill>
                <a:ea typeface="+mn-ea"/>
                <a:cs typeface="Arial" panose="020B0604020202020204" pitchFamily="34" charset="0"/>
              </a:rPr>
              <a:t>Higgs</a:t>
            </a:r>
            <a:endParaRPr kumimoji="0" lang="zh-CN" altLang="en-US" sz="2400" b="1" dirty="0">
              <a:solidFill>
                <a:srgbClr val="FF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0DB10F-F2C9-9F6F-5F49-053AB7E75468}"/>
              </a:ext>
            </a:extLst>
          </p:cNvPr>
          <p:cNvSpPr txBox="1"/>
          <p:nvPr/>
        </p:nvSpPr>
        <p:spPr>
          <a:xfrm>
            <a:off x="2135560" y="400464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Cosmic evolution</a:t>
            </a:r>
            <a:r>
              <a:rPr kumimoji="0" lang="zh-CN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is one </a:t>
            </a:r>
            <a:r>
              <a:rPr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frontier of particle physics</a:t>
            </a:r>
            <a:r>
              <a:rPr kumimoji="0"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948721A-93AA-9582-92B5-2C304BDFFAA9}"/>
              </a:ext>
            </a:extLst>
          </p:cNvPr>
          <p:cNvSpPr/>
          <p:nvPr/>
        </p:nvSpPr>
        <p:spPr bwMode="auto">
          <a:xfrm>
            <a:off x="6212520" y="3250756"/>
            <a:ext cx="2116641" cy="2063784"/>
          </a:xfrm>
          <a:custGeom>
            <a:avLst/>
            <a:gdLst>
              <a:gd name="T0" fmla="*/ 189 w 1063"/>
              <a:gd name="T1" fmla="*/ 189 h 1063"/>
              <a:gd name="T2" fmla="*/ 189 w 1063"/>
              <a:gd name="T3" fmla="*/ 874 h 1063"/>
              <a:gd name="T4" fmla="*/ 874 w 1063"/>
              <a:gd name="T5" fmla="*/ 874 h 1063"/>
              <a:gd name="T6" fmla="*/ 874 w 1063"/>
              <a:gd name="T7" fmla="*/ 189 h 1063"/>
              <a:gd name="T8" fmla="*/ 189 w 1063"/>
              <a:gd name="T9" fmla="*/ 18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3" h="1063">
                <a:moveTo>
                  <a:pt x="189" y="189"/>
                </a:moveTo>
                <a:cubicBezTo>
                  <a:pt x="0" y="378"/>
                  <a:pt x="0" y="685"/>
                  <a:pt x="189" y="874"/>
                </a:cubicBezTo>
                <a:cubicBezTo>
                  <a:pt x="378" y="1063"/>
                  <a:pt x="685" y="1063"/>
                  <a:pt x="874" y="874"/>
                </a:cubicBezTo>
                <a:cubicBezTo>
                  <a:pt x="1063" y="685"/>
                  <a:pt x="1063" y="378"/>
                  <a:pt x="874" y="189"/>
                </a:cubicBezTo>
                <a:cubicBezTo>
                  <a:pt x="685" y="0"/>
                  <a:pt x="378" y="0"/>
                  <a:pt x="189" y="1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zh-CN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Cosmic</a:t>
            </a:r>
            <a:r>
              <a:rPr kumimoji="0" lang="zh-CN" altLang="en-US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  </a:t>
            </a:r>
            <a:endParaRPr kumimoji="0" lang="en-US" altLang="zh-CN" b="1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1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  Evolution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1F297DD-DA7E-5002-90FB-3350166FB90D}"/>
              </a:ext>
            </a:extLst>
          </p:cNvPr>
          <p:cNvSpPr/>
          <p:nvPr/>
        </p:nvSpPr>
        <p:spPr bwMode="auto">
          <a:xfrm>
            <a:off x="2567608" y="1296851"/>
            <a:ext cx="7200800" cy="5148808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1DC655-F536-61BA-7014-A3F4F332DC1F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05/38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E52780C3-F081-273C-EAFB-87FC42095741}"/>
              </a:ext>
            </a:extLst>
          </p:cNvPr>
          <p:cNvSpPr txBox="1"/>
          <p:nvPr/>
        </p:nvSpPr>
        <p:spPr>
          <a:xfrm>
            <a:off x="6023992" y="4583262"/>
            <a:ext cx="43924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The natural world does not recognize the artificial separation of academia into traditional disciplines.</a:t>
            </a:r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 David Gross</a:t>
            </a:r>
          </a:p>
          <a:p>
            <a:pPr algn="r">
              <a:lnSpc>
                <a:spcPct val="100000"/>
              </a:lnSpc>
            </a:pPr>
            <a:r>
              <a:rPr lang="en-US" altLang="zh-CN" sz="1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Nature 467, s8, 14 Oct 2010</a:t>
            </a:r>
            <a:endParaRPr lang="zh-CN" altLang="en-US" sz="16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A98ADE-527F-571F-A1F8-5D76DD54E2B0}"/>
              </a:ext>
            </a:extLst>
          </p:cNvPr>
          <p:cNvSpPr txBox="1"/>
          <p:nvPr/>
        </p:nvSpPr>
        <p:spPr>
          <a:xfrm>
            <a:off x="2999656" y="1175713"/>
            <a:ext cx="7140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bg2"/>
                </a:solidFill>
                <a:latin typeface="Arial Rounded MT Bold" panose="020F0704030504030204" pitchFamily="34" charset="0"/>
                <a:cs typeface="+mn-ea"/>
                <a:sym typeface="+mn-lt"/>
              </a:rPr>
              <a:t>-- An interdisciplinary topic of particle physics and cosmology </a:t>
            </a:r>
            <a:endParaRPr lang="zh-CN" altLang="en-US" sz="1800" b="1" dirty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DC21BD-147D-51F2-0183-7606D9F4F9AB}"/>
              </a:ext>
            </a:extLst>
          </p:cNvPr>
          <p:cNvSpPr txBox="1"/>
          <p:nvPr/>
        </p:nvSpPr>
        <p:spPr>
          <a:xfrm>
            <a:off x="2135560" y="400464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Cosmic evolution</a:t>
            </a:r>
            <a:r>
              <a:rPr kumimoji="0" lang="zh-CN" altLang="en-US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is one </a:t>
            </a:r>
            <a:r>
              <a:rPr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frontier of particle physics</a:t>
            </a:r>
            <a:r>
              <a:rPr kumimoji="0" lang="en-US" altLang="zh-CN" sz="2400" b="1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5773FB-28B1-D184-7CF2-C755D2F8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126828"/>
            <a:ext cx="1843407" cy="19598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3FA0D45-6254-C634-1DCB-12612AB30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099109"/>
            <a:ext cx="1905165" cy="1920406"/>
          </a:xfrm>
          <a:prstGeom prst="rect">
            <a:avLst/>
          </a:prstGeom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27AAAD15-4B8B-8B6A-9F92-21FC9698CE7B}"/>
              </a:ext>
            </a:extLst>
          </p:cNvPr>
          <p:cNvSpPr/>
          <p:nvPr/>
        </p:nvSpPr>
        <p:spPr bwMode="auto">
          <a:xfrm>
            <a:off x="3863752" y="1858629"/>
            <a:ext cx="5184576" cy="240136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华文中宋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81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F183C06-8903-2219-25D1-B889030821B8}"/>
              </a:ext>
            </a:extLst>
          </p:cNvPr>
          <p:cNvSpPr txBox="1"/>
          <p:nvPr/>
        </p:nvSpPr>
        <p:spPr>
          <a:xfrm rot="18076112">
            <a:off x="6108074" y="2914637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hot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948E462-FCF2-97D5-EA11-A316FC1560B3}"/>
              </a:ext>
            </a:extLst>
          </p:cNvPr>
          <p:cNvSpPr txBox="1"/>
          <p:nvPr/>
        </p:nvSpPr>
        <p:spPr>
          <a:xfrm rot="17391045">
            <a:off x="6821573" y="3820507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cold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41E067-1D89-33A1-7BE8-B34D66FFB107}"/>
              </a:ext>
            </a:extLst>
          </p:cNvPr>
          <p:cNvSpPr txBox="1"/>
          <p:nvPr/>
        </p:nvSpPr>
        <p:spPr>
          <a:xfrm>
            <a:off x="1739514" y="465698"/>
            <a:ext cx="9037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 Rounded MT Bold" panose="020F0704030504030204" pitchFamily="34" charset="0"/>
                <a:ea typeface="华文楷体" panose="02010600040101010101" pitchFamily="2" charset="-122"/>
                <a:cs typeface="Arial Unicode MS" panose="020B0604020202020204" pitchFamily="34" charset="-122"/>
              </a:rPr>
              <a:t>2  Cosmic phase transition and </a:t>
            </a:r>
            <a:r>
              <a:rPr kumimoji="0" lang="en-US" altLang="zh-CN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gravitational waves</a:t>
            </a:r>
            <a:endParaRPr lang="zh-CN" alt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C8B8804-8765-9B91-5BBD-FE1D15D655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640" y="1618489"/>
          <a:ext cx="5976664" cy="52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76552" imgH="3038339" progId="Acrobat.Document.DC">
                  <p:embed/>
                </p:oleObj>
              </mc:Choice>
              <mc:Fallback>
                <p:oleObj name="Acrobat Document" r:id="rId2" imgW="3476552" imgH="3038339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9C70F70-85D7-6E2B-B580-1B8296AED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5640" y="1618489"/>
                        <a:ext cx="5976664" cy="522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6A54D3BD-2885-427C-3088-7C20A7628739}"/>
              </a:ext>
            </a:extLst>
          </p:cNvPr>
          <p:cNvSpPr/>
          <p:nvPr/>
        </p:nvSpPr>
        <p:spPr>
          <a:xfrm rot="17905583">
            <a:off x="6467270" y="324981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热宇宙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B913DB7-7B7B-F547-CDD4-D9FFC552935D}"/>
              </a:ext>
            </a:extLst>
          </p:cNvPr>
          <p:cNvSpPr/>
          <p:nvPr/>
        </p:nvSpPr>
        <p:spPr>
          <a:xfrm rot="17217318">
            <a:off x="7115255" y="418555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</a:rPr>
              <a:t>冷宇宙</a:t>
            </a:r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E7C9A9DA-9EE7-1219-ACE7-61171CE6D7C7}"/>
              </a:ext>
            </a:extLst>
          </p:cNvPr>
          <p:cNvSpPr/>
          <p:nvPr/>
        </p:nvSpPr>
        <p:spPr bwMode="auto">
          <a:xfrm>
            <a:off x="6884341" y="2845230"/>
            <a:ext cx="977885" cy="1296144"/>
          </a:xfrm>
          <a:prstGeom prst="arc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FE5B75-1130-DDEA-28F6-EA8EBCA5C677}"/>
              </a:ext>
            </a:extLst>
          </p:cNvPr>
          <p:cNvSpPr txBox="1"/>
          <p:nvPr/>
        </p:nvSpPr>
        <p:spPr>
          <a:xfrm rot="18076112">
            <a:off x="6279630" y="2879094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hot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556464-CF8B-A4C4-0636-9DCB17023E86}"/>
              </a:ext>
            </a:extLst>
          </p:cNvPr>
          <p:cNvSpPr txBox="1"/>
          <p:nvPr/>
        </p:nvSpPr>
        <p:spPr>
          <a:xfrm rot="17391045">
            <a:off x="6860383" y="3977275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cold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FC38D3-8219-94E2-9E7B-28F202FF998B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06/38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9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9C70F70-85D7-6E2B-B580-1B8296AED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640" y="1618489"/>
          <a:ext cx="5976664" cy="52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76552" imgH="3038339" progId="Acrobat.Document.DC">
                  <p:embed/>
                </p:oleObj>
              </mc:Choice>
              <mc:Fallback>
                <p:oleObj name="Acrobat Document" r:id="rId2" imgW="3476552" imgH="3038339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9C70F70-85D7-6E2B-B580-1B8296AED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5640" y="1618489"/>
                        <a:ext cx="5976664" cy="522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E934BC8-8760-72B2-19E8-F77FC47B4431}"/>
              </a:ext>
            </a:extLst>
          </p:cNvPr>
          <p:cNvSpPr/>
          <p:nvPr/>
        </p:nvSpPr>
        <p:spPr>
          <a:xfrm rot="17905583">
            <a:off x="6467270" y="324981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热宇宙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60B130-8C6D-83FF-9519-A5FB9F9133DF}"/>
              </a:ext>
            </a:extLst>
          </p:cNvPr>
          <p:cNvSpPr/>
          <p:nvPr/>
        </p:nvSpPr>
        <p:spPr>
          <a:xfrm rot="17217318">
            <a:off x="7115255" y="418555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</a:rPr>
              <a:t>冷宇宙</a:t>
            </a: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6B3AFA25-E9B6-400F-EF40-5F879DBFF142}"/>
              </a:ext>
            </a:extLst>
          </p:cNvPr>
          <p:cNvSpPr/>
          <p:nvPr/>
        </p:nvSpPr>
        <p:spPr bwMode="auto">
          <a:xfrm>
            <a:off x="6884341" y="2845230"/>
            <a:ext cx="977885" cy="1296144"/>
          </a:xfrm>
          <a:prstGeom prst="arc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98949F-7FFC-FFEA-01E6-CFF312691114}"/>
              </a:ext>
            </a:extLst>
          </p:cNvPr>
          <p:cNvSpPr txBox="1"/>
          <p:nvPr/>
        </p:nvSpPr>
        <p:spPr>
          <a:xfrm>
            <a:off x="7862224" y="2663044"/>
            <a:ext cx="2266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spc="225" dirty="0">
                <a:solidFill>
                  <a:schemeClr val="bg2"/>
                </a:solidFill>
                <a:latin typeface="Aptos" panose="020B0004020202020204" pitchFamily="34" charset="0"/>
                <a:ea typeface="+mn-ea"/>
                <a:cs typeface="+mn-ea"/>
                <a:sym typeface="+mn-lt"/>
              </a:rPr>
              <a:t>We need a </a:t>
            </a:r>
            <a:r>
              <a:rPr lang="en-US" sz="1200" b="1" spc="225" dirty="0">
                <a:solidFill>
                  <a:schemeClr val="bg2"/>
                </a:solidFill>
                <a:ea typeface="+mn-ea"/>
                <a:cs typeface="Arial" panose="020B0604020202020204" pitchFamily="34" charset="0"/>
                <a:sym typeface="+mn-lt"/>
              </a:rPr>
              <a:t>first</a:t>
            </a:r>
            <a:r>
              <a:rPr lang="en-US" sz="1200" b="1" spc="225" dirty="0">
                <a:solidFill>
                  <a:schemeClr val="bg2"/>
                </a:solidFill>
                <a:latin typeface="Aptos" panose="020B0004020202020204" pitchFamily="34" charset="0"/>
                <a:ea typeface="+mn-ea"/>
                <a:cs typeface="+mn-ea"/>
                <a:sym typeface="+mn-lt"/>
              </a:rPr>
              <a:t> order phase transition for EW baryogenesis </a:t>
            </a:r>
            <a:endParaRPr lang="en-US" sz="1200" b="1" dirty="0">
              <a:solidFill>
                <a:schemeClr val="bg2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BA74CF1-9E6F-23DF-736D-54943B50FE75}"/>
              </a:ext>
            </a:extLst>
          </p:cNvPr>
          <p:cNvSpPr txBox="1"/>
          <p:nvPr/>
        </p:nvSpPr>
        <p:spPr>
          <a:xfrm rot="18076112">
            <a:off x="6279630" y="2879094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hot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58C048-3E23-6759-329D-45A58A7A4808}"/>
              </a:ext>
            </a:extLst>
          </p:cNvPr>
          <p:cNvSpPr txBox="1"/>
          <p:nvPr/>
        </p:nvSpPr>
        <p:spPr>
          <a:xfrm rot="17391045">
            <a:off x="6860383" y="3977275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cold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0BB218-8928-A961-C024-E520481DD6CB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07/38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0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2A7243B-2579-E038-22AD-9213DD64E16E}"/>
              </a:ext>
            </a:extLst>
          </p:cNvPr>
          <p:cNvSpPr txBox="1"/>
          <p:nvPr/>
        </p:nvSpPr>
        <p:spPr>
          <a:xfrm rot="18076112">
            <a:off x="5892050" y="2554598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hot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95489B4-3547-2650-F1E2-284F142193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640" y="1618489"/>
          <a:ext cx="5976664" cy="522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476552" imgH="3038339" progId="Acrobat.Document.DC">
                  <p:embed/>
                </p:oleObj>
              </mc:Choice>
              <mc:Fallback>
                <p:oleObj name="Acrobat Document" r:id="rId2" imgW="3476552" imgH="3038339" progId="Acrobat.Document.DC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9C70F70-85D7-6E2B-B580-1B8296AED6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5640" y="1618489"/>
                        <a:ext cx="5976664" cy="522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8BFB323A-AEED-2558-4EF3-3C29E74253AF}"/>
              </a:ext>
            </a:extLst>
          </p:cNvPr>
          <p:cNvSpPr/>
          <p:nvPr/>
        </p:nvSpPr>
        <p:spPr>
          <a:xfrm rot="17905583">
            <a:off x="6467270" y="3249814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热宇宙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F8FE1DE-7726-63AE-A545-CD3C9D0CC120}"/>
              </a:ext>
            </a:extLst>
          </p:cNvPr>
          <p:cNvSpPr/>
          <p:nvPr/>
        </p:nvSpPr>
        <p:spPr>
          <a:xfrm rot="17217318">
            <a:off x="7115255" y="418555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</a:rPr>
              <a:t>冷宇宙</a:t>
            </a:r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6D5FB820-99B3-D7AD-EC59-DBC4335917BD}"/>
              </a:ext>
            </a:extLst>
          </p:cNvPr>
          <p:cNvSpPr/>
          <p:nvPr/>
        </p:nvSpPr>
        <p:spPr bwMode="auto">
          <a:xfrm>
            <a:off x="6884341" y="2845230"/>
            <a:ext cx="977885" cy="1296144"/>
          </a:xfrm>
          <a:prstGeom prst="arc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A75F5C-5C0D-6A53-B509-EB2166DACC30}"/>
              </a:ext>
            </a:extLst>
          </p:cNvPr>
          <p:cNvSpPr txBox="1"/>
          <p:nvPr/>
        </p:nvSpPr>
        <p:spPr>
          <a:xfrm rot="18076112">
            <a:off x="6279630" y="2879094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hot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840DCEA-05ED-B2CB-6DD1-2B829436C0F2}"/>
              </a:ext>
            </a:extLst>
          </p:cNvPr>
          <p:cNvSpPr txBox="1"/>
          <p:nvPr/>
        </p:nvSpPr>
        <p:spPr>
          <a:xfrm rot="17391045">
            <a:off x="6860383" y="3977275"/>
            <a:ext cx="96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b="1" dirty="0">
                <a:solidFill>
                  <a:schemeClr val="tx1"/>
                </a:solidFill>
                <a:latin typeface="+mn-ea"/>
                <a:ea typeface="+mn-ea"/>
              </a:rPr>
              <a:t>cold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B40259A-EF95-4860-F268-03FD2A7C9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92114">
            <a:off x="7371066" y="2195259"/>
            <a:ext cx="2158228" cy="10473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B54263-2D37-EA08-9074-2C0463ACF2A8}"/>
              </a:ext>
            </a:extLst>
          </p:cNvPr>
          <p:cNvSpPr txBox="1"/>
          <p:nvPr/>
        </p:nvSpPr>
        <p:spPr>
          <a:xfrm>
            <a:off x="11064552" y="6319115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 Unicode MS" panose="020B0604020202020204" pitchFamily="34" charset="-122"/>
              </a:rPr>
              <a:t>08/38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22219"/>
      </p:ext>
    </p:extLst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8_Soaring">
  <a:themeElements>
    <a:clrScheme name="1_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38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1_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9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39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0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0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1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2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2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3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43_Soar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华文中宋" pitchFamily="2" charset="-122"/>
            <a:sym typeface="Symbol" pitchFamily="18" charset="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Designs\Soaring.pot</Template>
  <TotalTime>38284</TotalTime>
  <Words>1705</Words>
  <Application>Microsoft Office PowerPoint</Application>
  <PresentationFormat>宽屏</PresentationFormat>
  <Paragraphs>235</Paragraphs>
  <Slides>39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70" baseType="lpstr">
      <vt:lpstr>AAAAAK+STSongti-SC-Regular</vt:lpstr>
      <vt:lpstr>CMMI10</vt:lpstr>
      <vt:lpstr>CMMI7</vt:lpstr>
      <vt:lpstr>CMR10</vt:lpstr>
      <vt:lpstr>CMR7</vt:lpstr>
      <vt:lpstr>CMR9</vt:lpstr>
      <vt:lpstr>CMSY10</vt:lpstr>
      <vt:lpstr>CMTI9</vt:lpstr>
      <vt:lpstr>CMTT9</vt:lpstr>
      <vt:lpstr>PingFang SC</vt:lpstr>
      <vt:lpstr>SFRM1095</vt:lpstr>
      <vt:lpstr>华文楷体</vt:lpstr>
      <vt:lpstr>微软雅黑</vt:lpstr>
      <vt:lpstr>微软雅黑 Light</vt:lpstr>
      <vt:lpstr>Amasis MT Pro Black</vt:lpstr>
      <vt:lpstr>Aptos</vt:lpstr>
      <vt:lpstr>Aptos Display</vt:lpstr>
      <vt:lpstr>Arial</vt:lpstr>
      <vt:lpstr>Arial Rounded MT Bold</vt:lpstr>
      <vt:lpstr>Calibri</vt:lpstr>
      <vt:lpstr>Cambria Math</vt:lpstr>
      <vt:lpstr>Times New Roman</vt:lpstr>
      <vt:lpstr>Wingdings</vt:lpstr>
      <vt:lpstr>Soaring</vt:lpstr>
      <vt:lpstr>38_Soaring</vt:lpstr>
      <vt:lpstr>39_Soaring</vt:lpstr>
      <vt:lpstr>40_Soaring</vt:lpstr>
      <vt:lpstr>41_Soaring</vt:lpstr>
      <vt:lpstr>42_Soaring</vt:lpstr>
      <vt:lpstr>43_Soaring</vt:lpstr>
      <vt:lpstr>Acrobat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河南省高校杰出科研人才创新      工程项目（HAIPURT） </dc:title>
  <dc:creator>理论物理2</dc:creator>
  <cp:lastModifiedBy>jm yang</cp:lastModifiedBy>
  <cp:revision>2439</cp:revision>
  <cp:lastPrinted>1601-01-01T00:00:00Z</cp:lastPrinted>
  <dcterms:created xsi:type="dcterms:W3CDTF">2001-06-13T07:15:09Z</dcterms:created>
  <dcterms:modified xsi:type="dcterms:W3CDTF">2024-07-19T13:12:22Z</dcterms:modified>
</cp:coreProperties>
</file>