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bookmarkIdSeed="5">
  <p:sldMasterIdLst>
    <p:sldMasterId id="2147483684" r:id="rId1"/>
  </p:sldMasterIdLst>
  <p:notesMasterIdLst>
    <p:notesMasterId r:id="rId40"/>
  </p:notesMasterIdLst>
  <p:handoutMasterIdLst>
    <p:handoutMasterId r:id="rId41"/>
  </p:handoutMasterIdLst>
  <p:sldIdLst>
    <p:sldId id="370" r:id="rId2"/>
    <p:sldId id="549" r:id="rId3"/>
    <p:sldId id="3369" r:id="rId4"/>
    <p:sldId id="259" r:id="rId5"/>
    <p:sldId id="2909" r:id="rId6"/>
    <p:sldId id="2923" r:id="rId7"/>
    <p:sldId id="3363" r:id="rId8"/>
    <p:sldId id="1267" r:id="rId9"/>
    <p:sldId id="608" r:id="rId10"/>
    <p:sldId id="3324" r:id="rId11"/>
    <p:sldId id="268" r:id="rId12"/>
    <p:sldId id="267" r:id="rId13"/>
    <p:sldId id="3360" r:id="rId14"/>
    <p:sldId id="1066" r:id="rId15"/>
    <p:sldId id="587" r:id="rId16"/>
    <p:sldId id="3378" r:id="rId17"/>
    <p:sldId id="3368" r:id="rId18"/>
    <p:sldId id="590" r:id="rId19"/>
    <p:sldId id="270" r:id="rId20"/>
    <p:sldId id="3385" r:id="rId21"/>
    <p:sldId id="3361" r:id="rId22"/>
    <p:sldId id="3387" r:id="rId23"/>
    <p:sldId id="3386" r:id="rId24"/>
    <p:sldId id="285" r:id="rId25"/>
    <p:sldId id="803" r:id="rId26"/>
    <p:sldId id="3389" r:id="rId27"/>
    <p:sldId id="3381" r:id="rId28"/>
    <p:sldId id="2971" r:id="rId29"/>
    <p:sldId id="3371" r:id="rId30"/>
    <p:sldId id="2990" r:id="rId31"/>
    <p:sldId id="3372" r:id="rId32"/>
    <p:sldId id="3325" r:id="rId33"/>
    <p:sldId id="2887" r:id="rId34"/>
    <p:sldId id="3365" r:id="rId35"/>
    <p:sldId id="2989" r:id="rId36"/>
    <p:sldId id="3370" r:id="rId37"/>
    <p:sldId id="610" r:id="rId38"/>
    <p:sldId id="3374" r:id="rId39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1" id="{045BFC5F-3438-4982-A2F9-45CE4DC08B6B}">
          <p14:sldIdLst>
            <p14:sldId id="370"/>
            <p14:sldId id="549"/>
            <p14:sldId id="3369"/>
            <p14:sldId id="259"/>
            <p14:sldId id="2909"/>
            <p14:sldId id="2923"/>
            <p14:sldId id="3363"/>
            <p14:sldId id="1267"/>
            <p14:sldId id="608"/>
            <p14:sldId id="3324"/>
            <p14:sldId id="268"/>
            <p14:sldId id="267"/>
            <p14:sldId id="3360"/>
            <p14:sldId id="1066"/>
            <p14:sldId id="587"/>
            <p14:sldId id="3378"/>
            <p14:sldId id="3368"/>
            <p14:sldId id="590"/>
            <p14:sldId id="270"/>
            <p14:sldId id="3385"/>
            <p14:sldId id="3361"/>
            <p14:sldId id="3387"/>
            <p14:sldId id="3386"/>
            <p14:sldId id="285"/>
            <p14:sldId id="803"/>
            <p14:sldId id="3389"/>
            <p14:sldId id="3381"/>
            <p14:sldId id="2971"/>
            <p14:sldId id="3371"/>
            <p14:sldId id="2990"/>
            <p14:sldId id="3372"/>
            <p14:sldId id="3325"/>
            <p14:sldId id="2887"/>
            <p14:sldId id="3365"/>
            <p14:sldId id="2989"/>
            <p14:sldId id="3370"/>
            <p14:sldId id="610"/>
            <p14:sldId id="3374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0000"/>
    <a:srgbClr val="6699FF"/>
    <a:srgbClr val="AFCFFF"/>
    <a:srgbClr val="5D9FFF"/>
    <a:srgbClr val="0066FF"/>
    <a:srgbClr val="FFAE93"/>
    <a:srgbClr val="BEA2C6"/>
    <a:srgbClr val="F15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主题样式 2 - 强调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90" autoAdjust="0"/>
    <p:restoredTop sz="95961" autoAdjust="0"/>
  </p:normalViewPr>
  <p:slideViewPr>
    <p:cSldViewPr snapToGrid="0">
      <p:cViewPr>
        <p:scale>
          <a:sx n="75" d="100"/>
          <a:sy n="75" d="100"/>
        </p:scale>
        <p:origin x="981" y="576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99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CB5150C-D1DA-4170-AA81-85307AA90539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32FD9C3-1704-4B69-8C82-54DDB58880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042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B444616-12F9-4133-854A-AC84D5B4CF5E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1D62006-F797-4065-98C3-90DBA280C52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38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62006-F797-4065-98C3-90DBA280C52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622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302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478" fontAlgn="base">
              <a:spcBef>
                <a:spcPct val="0"/>
              </a:spcBef>
              <a:spcAft>
                <a:spcPct val="0"/>
              </a:spcAft>
              <a:defRPr/>
            </a:pPr>
            <a:fld id="{3BA83EFC-01CC-4AEC-BA57-E4F0387734C9}" type="slidenum">
              <a:rPr lang="en-US" altLang="zh-CN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pPr defTabSz="990478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zh-CN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7562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788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62006-F797-4065-98C3-90DBA280C52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510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4312E-2014-4BA4-BECF-4968766413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11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62006-F797-4065-98C3-90DBA280C52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103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62006-F797-4065-98C3-90DBA280C52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048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62006-F797-4065-98C3-90DBA280C52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967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62006-F797-4065-98C3-90DBA280C52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34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62006-F797-4065-98C3-90DBA280C52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7463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62006-F797-4065-98C3-90DBA280C52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892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85D1E-0C92-4C98-9FE1-7EC7E00ED41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0738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0099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3009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979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4626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4312E-2014-4BA4-BECF-49687664139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293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289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75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62006-F797-4065-98C3-90DBA280C52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980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7620" algn="just">
              <a:lnSpc>
                <a:spcPct val="107000"/>
              </a:lnSpc>
            </a:pPr>
            <a:endParaRPr lang="en-US" sz="1900" dirty="0"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4312E-2014-4BA4-BECF-4968766413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91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53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zh-CN" sz="1300" dirty="0"/>
          </a:p>
        </p:txBody>
      </p:sp>
      <p:sp>
        <p:nvSpPr>
          <p:cNvPr id="22532" name="日期占位符 3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804763" indent="-309524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238098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733337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228576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21AD3D63-873C-445D-9154-217F20C3EB30}" type="datetime1">
              <a:rPr lang="zh-CN" altLang="en-US" smtClean="0">
                <a:latin typeface="Arial" panose="020B0604020202020204" pitchFamily="34" charset="0"/>
              </a:rPr>
              <a:t>2025/9/22</a:t>
            </a:fld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22533" name="灯片编号占位符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804763" indent="-309524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238098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733337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228576" indent="-247620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723815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3219054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714293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4209532" indent="-24762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23CD4EC2-D72C-41CE-ADC8-1AAE0C968972}" type="slidenum">
              <a:rPr lang="zh-CN" altLang="en-US" smtClean="0">
                <a:latin typeface="Arial" panose="020B0604020202020204" pitchFamily="34" charset="0"/>
              </a:rPr>
              <a:t>8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752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79425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62006-F797-4065-98C3-90DBA280C52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709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599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F18CA-5D32-4D59-960C-C603E4C3A9F5}" type="datetime1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11" name="矩形 10"/>
          <p:cNvSpPr/>
          <p:nvPr userDrawn="1"/>
        </p:nvSpPr>
        <p:spPr>
          <a:xfrm>
            <a:off x="9239273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</p:spTree>
    <p:extLst>
      <p:ext uri="{BB962C8B-B14F-4D97-AF65-F5344CB8AC3E}">
        <p14:creationId xmlns:p14="http://schemas.microsoft.com/office/powerpoint/2010/main" val="917988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B9DDACB-11B2-4D91-B6D0-E5726622B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315" b="15536"/>
          <a:stretch/>
        </p:blipFill>
        <p:spPr>
          <a:xfrm>
            <a:off x="8876885" y="64133"/>
            <a:ext cx="3229451" cy="760602"/>
          </a:xfrm>
          <a:prstGeom prst="rect">
            <a:avLst/>
          </a:prstGeom>
        </p:spPr>
      </p:pic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973E38E-A106-4951-9A75-1D6D2A963B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709" y="1071615"/>
            <a:ext cx="11906290" cy="397032"/>
          </a:xfrm>
        </p:spPr>
        <p:txBody>
          <a:bodyPr wrap="square" lIns="122400" tIns="61200" rIns="122400" bIns="61200" anchor="t" anchorCtr="0">
            <a:noAutofit/>
          </a:bodyPr>
          <a:lstStyle>
            <a:lvl1pPr marL="0" indent="0">
              <a:buNone/>
              <a:defRPr sz="22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6"/>
          </p:nvPr>
        </p:nvSpPr>
        <p:spPr>
          <a:xfrm>
            <a:off x="11432949" y="6326903"/>
            <a:ext cx="369201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1AAA9-15F6-4042-BC8F-E7DB7062B3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58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1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E535F-7918-485E-818A-FB7F462A74BE}" type="datetime1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07657"/>
            <a:ext cx="10763326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650343"/>
            <a:ext cx="12192000" cy="2076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650343"/>
            <a:ext cx="9715525" cy="20768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18" name="矩形 17"/>
          <p:cNvSpPr/>
          <p:nvPr userDrawn="1"/>
        </p:nvSpPr>
        <p:spPr>
          <a:xfrm>
            <a:off x="0" y="1008196"/>
            <a:ext cx="12192000" cy="17257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F49D9D3-3000-4C99-B837-5525D2C0A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315" b="15536"/>
          <a:stretch/>
        </p:blipFill>
        <p:spPr>
          <a:xfrm>
            <a:off x="9026634" y="132588"/>
            <a:ext cx="3165365" cy="745549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776856" y="6650343"/>
            <a:ext cx="1048657" cy="1825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BED3A6A-6F53-4074-8A60-1E50492E17E8}"/>
              </a:ext>
            </a:extLst>
          </p:cNvPr>
          <p:cNvSpPr/>
          <p:nvPr userDrawn="1"/>
        </p:nvSpPr>
        <p:spPr>
          <a:xfrm>
            <a:off x="0" y="-1"/>
            <a:ext cx="285709" cy="93312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</p:spTree>
    <p:extLst>
      <p:ext uri="{BB962C8B-B14F-4D97-AF65-F5344CB8AC3E}">
        <p14:creationId xmlns:p14="http://schemas.microsoft.com/office/powerpoint/2010/main" val="3158260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128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1039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0235677-573F-40E9-B1FA-A8201E8F1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82B250-74FC-48E6-A216-17805F174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7FCB0B-8BAF-41DD-8B29-5C307E7E4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C724EA-0AF4-4F29-B3AF-DEBF032D7423}" type="datetime1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C90942-ADF0-4DDE-8BFC-60B1A159D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726FBE-1CA2-4D81-A8AF-AB0CBE57F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1AAA9-15F6-4042-BC8F-E7DB7062B3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85" r:id="rId4"/>
    <p:sldLayoutId id="214748368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png"/><Relationship Id="rId9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t="7315" b="15536"/>
          <a:stretch/>
        </p:blipFill>
        <p:spPr>
          <a:xfrm>
            <a:off x="4524914" y="412653"/>
            <a:ext cx="3142171" cy="7400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EE483F-927B-4A7F-822B-0CE69392FF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97" y="445106"/>
            <a:ext cx="3635114" cy="67513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066D589-57E0-428A-9D29-AD76A1131C80}"/>
              </a:ext>
            </a:extLst>
          </p:cNvPr>
          <p:cNvSpPr/>
          <p:nvPr/>
        </p:nvSpPr>
        <p:spPr>
          <a:xfrm>
            <a:off x="4313461" y="6014973"/>
            <a:ext cx="3555782" cy="430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44000" indent="-1116000" algn="ctr">
              <a:lnSpc>
                <a:spcPct val="120000"/>
              </a:lnSpc>
              <a:spcBef>
                <a:spcPct val="0"/>
              </a:spcBef>
            </a:pPr>
            <a:r>
              <a:rPr lang="en-US" altLang="zh-CN" sz="2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2025.09.23           Qingdao</a:t>
            </a:r>
          </a:p>
        </p:txBody>
      </p:sp>
      <p:sp>
        <p:nvSpPr>
          <p:cNvPr id="14" name="标题 2">
            <a:extLst>
              <a:ext uri="{FF2B5EF4-FFF2-40B4-BE49-F238E27FC236}">
                <a16:creationId xmlns:a16="http://schemas.microsoft.com/office/drawing/2014/main" id="{D491F3FC-39BA-48D0-A041-B072C9906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064" y="1790924"/>
            <a:ext cx="11445868" cy="1470025"/>
          </a:xfrm>
          <a:effectLst/>
        </p:spPr>
        <p:txBody>
          <a:bodyPr/>
          <a:lstStyle/>
          <a:p>
            <a:pPr algn="ctr"/>
            <a:r>
              <a:rPr lang="en-US" altLang="zh-CN" sz="5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Development of Polarized </a:t>
            </a:r>
            <a:r>
              <a:rPr lang="en-US" altLang="zh-CN" sz="580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3</a:t>
            </a:r>
            <a:r>
              <a:rPr lang="en-US" altLang="zh-CN" sz="5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He  </a:t>
            </a:r>
            <a:br>
              <a:rPr lang="en-US" altLang="zh-CN" sz="5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r>
              <a:rPr lang="en-US" altLang="zh-CN" sz="5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at CSNS</a:t>
            </a:r>
            <a:endParaRPr lang="en-US" sz="5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副标题 6">
            <a:extLst>
              <a:ext uri="{FF2B5EF4-FFF2-40B4-BE49-F238E27FC236}">
                <a16:creationId xmlns:a16="http://schemas.microsoft.com/office/drawing/2014/main" id="{6C0AE7A8-3DE3-4A42-ADE6-CEE499CC2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92934" y="3826985"/>
            <a:ext cx="5606132" cy="45425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3200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Junpei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(Jupiter) Zhang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47B212E-5D99-4B2E-8D66-A6C98BD01A84}"/>
              </a:ext>
            </a:extLst>
          </p:cNvPr>
          <p:cNvSpPr/>
          <p:nvPr/>
        </p:nvSpPr>
        <p:spPr>
          <a:xfrm>
            <a:off x="2160451" y="4631585"/>
            <a:ext cx="7881257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Institute of High Energy Physics (IHEP) 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China Spallation Neutron Source (CSNS) 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Guangdong Provincial Key Laboratory of Extreme Conditions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1FCDE78-1641-4071-9639-AAC0F96C552B}"/>
              </a:ext>
            </a:extLst>
          </p:cNvPr>
          <p:cNvGrpSpPr/>
          <p:nvPr/>
        </p:nvGrpSpPr>
        <p:grpSpPr>
          <a:xfrm>
            <a:off x="7890210" y="486939"/>
            <a:ext cx="4301790" cy="676076"/>
            <a:chOff x="8048707" y="574002"/>
            <a:chExt cx="2956690" cy="464678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7E13883-3B53-4D4A-8EEE-96161F262BC2}"/>
                </a:ext>
              </a:extLst>
            </p:cNvPr>
            <p:cNvSpPr txBox="1"/>
            <p:nvPr/>
          </p:nvSpPr>
          <p:spPr>
            <a:xfrm>
              <a:off x="8629659" y="605379"/>
              <a:ext cx="2375738" cy="401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b="1" dirty="0"/>
                <a:t>Guangdong Provincial Key Laboratory of Extreme Conditions</a:t>
              </a: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21D01171-CC94-4CAA-B33C-259391C24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48707" y="574002"/>
              <a:ext cx="511392" cy="4646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3406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">
            <a:extLst>
              <a:ext uri="{FF2B5EF4-FFF2-40B4-BE49-F238E27FC236}">
                <a16:creationId xmlns:a16="http://schemas.microsoft.com/office/drawing/2014/main" id="{7D091530-A64A-4505-98D7-265E6B5ECB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7444" y="4130196"/>
            <a:ext cx="3154837" cy="2137294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729D1F76-1B8C-419F-8197-70A68062B0F7}"/>
              </a:ext>
            </a:extLst>
          </p:cNvPr>
          <p:cNvGrpSpPr/>
          <p:nvPr/>
        </p:nvGrpSpPr>
        <p:grpSpPr>
          <a:xfrm>
            <a:off x="2417136" y="4018237"/>
            <a:ext cx="1457124" cy="2356041"/>
            <a:chOff x="2497183" y="4028035"/>
            <a:chExt cx="1581550" cy="255722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5B4FE2A-A4FB-427F-9CEA-95542CE3C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97184" y="4028035"/>
              <a:ext cx="1531172" cy="1316689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C2EBEFF-5EF8-4D43-A3C1-CF96E42D9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7183" y="5344265"/>
              <a:ext cx="1581550" cy="1240997"/>
            </a:xfrm>
            <a:prstGeom prst="rect">
              <a:avLst/>
            </a:prstGeom>
          </p:spPr>
        </p:pic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0D256B18-6367-473B-A4DA-03A4D345C2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5845" y="1583104"/>
            <a:ext cx="2975400" cy="2044318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1479AE7-BB92-4AC3-9ECA-3FA2987905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558" y="4241639"/>
            <a:ext cx="3917404" cy="2076456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B864E4F-9B67-4AD5-A187-75D66ECEE6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"/>
          <a:stretch/>
        </p:blipFill>
        <p:spPr>
          <a:xfrm>
            <a:off x="739793" y="1583104"/>
            <a:ext cx="2802345" cy="2044318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6142B18-D4F2-47E0-9382-A7E7DC8FACB6}"/>
              </a:ext>
            </a:extLst>
          </p:cNvPr>
          <p:cNvSpPr txBox="1"/>
          <p:nvPr/>
        </p:nvSpPr>
        <p:spPr>
          <a:xfrm>
            <a:off x="71234" y="3664758"/>
            <a:ext cx="40712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67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High Power Pumping Laser</a:t>
            </a:r>
            <a:endParaRPr lang="zh-CN" altLang="en-US" sz="1867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BE86D74-8A84-4C0C-8964-B1FE9690D153}"/>
              </a:ext>
            </a:extLst>
          </p:cNvPr>
          <p:cNvSpPr txBox="1"/>
          <p:nvPr/>
        </p:nvSpPr>
        <p:spPr>
          <a:xfrm>
            <a:off x="7923240" y="6341819"/>
            <a:ext cx="375101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67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Pumping Station</a:t>
            </a:r>
            <a:endParaRPr lang="zh-CN" altLang="en-US" sz="1867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72A5353-152F-4FFF-8478-A632B5031D0F}"/>
              </a:ext>
            </a:extLst>
          </p:cNvPr>
          <p:cNvSpPr txBox="1"/>
          <p:nvPr/>
        </p:nvSpPr>
        <p:spPr>
          <a:xfrm>
            <a:off x="8074059" y="3676212"/>
            <a:ext cx="3378148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67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Uniform Heating System</a:t>
            </a:r>
            <a:endParaRPr lang="zh-CN" altLang="en-US" sz="1867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DBBEAA7-2DF2-463A-A296-C39B82C738EB}"/>
              </a:ext>
            </a:extLst>
          </p:cNvPr>
          <p:cNvSpPr txBox="1"/>
          <p:nvPr/>
        </p:nvSpPr>
        <p:spPr>
          <a:xfrm>
            <a:off x="421944" y="6335466"/>
            <a:ext cx="3378148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67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Uniform Magnetic Field</a:t>
            </a:r>
            <a:endParaRPr lang="zh-CN" altLang="en-US" sz="1867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FAEC187-A43D-452B-8131-92B09566656C}"/>
              </a:ext>
            </a:extLst>
          </p:cNvPr>
          <p:cNvSpPr txBox="1"/>
          <p:nvPr/>
        </p:nvSpPr>
        <p:spPr>
          <a:xfrm>
            <a:off x="4134463" y="6341819"/>
            <a:ext cx="3981966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67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NMR System</a:t>
            </a:r>
            <a:endParaRPr lang="zh-CN" altLang="en-US" sz="1867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箭头: 左 25">
            <a:extLst>
              <a:ext uri="{FF2B5EF4-FFF2-40B4-BE49-F238E27FC236}">
                <a16:creationId xmlns:a16="http://schemas.microsoft.com/office/drawing/2014/main" id="{412AD1E3-D825-4420-84DB-80013AEBBB76}"/>
              </a:ext>
            </a:extLst>
          </p:cNvPr>
          <p:cNvSpPr/>
          <p:nvPr/>
        </p:nvSpPr>
        <p:spPr>
          <a:xfrm>
            <a:off x="3614422" y="2613624"/>
            <a:ext cx="406419" cy="672525"/>
          </a:xfrm>
          <a:prstGeom prst="leftArrow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箭头: 左 26">
            <a:extLst>
              <a:ext uri="{FF2B5EF4-FFF2-40B4-BE49-F238E27FC236}">
                <a16:creationId xmlns:a16="http://schemas.microsoft.com/office/drawing/2014/main" id="{F23BD5A0-AF8B-454B-AF28-A2A1FE0A97C6}"/>
              </a:ext>
            </a:extLst>
          </p:cNvPr>
          <p:cNvSpPr/>
          <p:nvPr/>
        </p:nvSpPr>
        <p:spPr>
          <a:xfrm rot="10800000">
            <a:off x="8116312" y="2613624"/>
            <a:ext cx="406419" cy="672525"/>
          </a:xfrm>
          <a:prstGeom prst="leftArrow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箭头: 左 29">
            <a:extLst>
              <a:ext uri="{FF2B5EF4-FFF2-40B4-BE49-F238E27FC236}">
                <a16:creationId xmlns:a16="http://schemas.microsoft.com/office/drawing/2014/main" id="{FAB92E1F-4E9A-4D62-A7DE-926EB8F348DA}"/>
              </a:ext>
            </a:extLst>
          </p:cNvPr>
          <p:cNvSpPr/>
          <p:nvPr/>
        </p:nvSpPr>
        <p:spPr>
          <a:xfrm rot="16200000">
            <a:off x="5600335" y="3661447"/>
            <a:ext cx="406419" cy="672525"/>
          </a:xfrm>
          <a:prstGeom prst="leftArrow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935C7E8-0B74-46FF-99F7-C0DD2846D656}"/>
              </a:ext>
            </a:extLst>
          </p:cNvPr>
          <p:cNvSpPr txBox="1"/>
          <p:nvPr/>
        </p:nvSpPr>
        <p:spPr>
          <a:xfrm>
            <a:off x="3912742" y="1802371"/>
            <a:ext cx="3981966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67" b="1" baseline="30000" dirty="0">
                <a:solidFill>
                  <a:srgbClr val="0000FF"/>
                </a:solidFill>
                <a:effectLst>
                  <a:glow rad="2286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867" b="1" dirty="0">
                <a:solidFill>
                  <a:srgbClr val="0000FF"/>
                </a:solidFill>
                <a:effectLst>
                  <a:glow rad="2286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</a:t>
            </a:r>
            <a:r>
              <a:rPr lang="zh-CN" altLang="en-US" sz="1867" b="1" dirty="0">
                <a:solidFill>
                  <a:srgbClr val="0000FF"/>
                </a:solidFill>
                <a:effectLst>
                  <a:glow rad="2286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dirty="0">
                <a:solidFill>
                  <a:srgbClr val="0000FF"/>
                </a:solidFill>
                <a:effectLst>
                  <a:glow rad="2286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NSF Cell</a:t>
            </a:r>
            <a:endParaRPr lang="zh-CN" altLang="en-US" sz="1867" b="1" dirty="0">
              <a:solidFill>
                <a:srgbClr val="0000FF"/>
              </a:solidFill>
              <a:effectLst>
                <a:glow rad="228600">
                  <a:schemeClr val="bg1">
                    <a:alpha val="7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标题 1">
            <a:extLst>
              <a:ext uri="{FF2B5EF4-FFF2-40B4-BE49-F238E27FC236}">
                <a16:creationId xmlns:a16="http://schemas.microsoft.com/office/drawing/2014/main" id="{F2AA07AB-CD3B-4628-8E41-E327C5B99579}"/>
              </a:ext>
            </a:extLst>
          </p:cNvPr>
          <p:cNvSpPr>
            <a:spLocks noGrp="1"/>
          </p:cNvSpPr>
          <p:nvPr/>
        </p:nvSpPr>
        <p:spPr>
          <a:xfrm>
            <a:off x="298511" y="142878"/>
            <a:ext cx="10043668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2.3 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SEOP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604D522B-1568-46D2-91BF-3DE757A47F9B}"/>
              </a:ext>
            </a:extLst>
          </p:cNvPr>
          <p:cNvGrpSpPr/>
          <p:nvPr/>
        </p:nvGrpSpPr>
        <p:grpSpPr>
          <a:xfrm>
            <a:off x="7895782" y="1435088"/>
            <a:ext cx="3778470" cy="2241124"/>
            <a:chOff x="8054593" y="1451771"/>
            <a:chExt cx="4594484" cy="267967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0CFD3EE7-B7D1-40FA-A5BC-E43AF51D8422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6" t="59659" r="12708" b="27416"/>
            <a:stretch/>
          </p:blipFill>
          <p:spPr bwMode="auto">
            <a:xfrm>
              <a:off x="8054593" y="2777664"/>
              <a:ext cx="4594484" cy="135378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22E4CA9D-D0E2-4CEC-8CC4-BE1DBA82ED9D}"/>
                </a:ext>
              </a:extLst>
            </p:cNvPr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07" t="22209" b="62929"/>
            <a:stretch/>
          </p:blipFill>
          <p:spPr bwMode="auto">
            <a:xfrm>
              <a:off x="8116312" y="1451771"/>
              <a:ext cx="4532765" cy="13595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0" name="箭头: 左 39">
            <a:extLst>
              <a:ext uri="{FF2B5EF4-FFF2-40B4-BE49-F238E27FC236}">
                <a16:creationId xmlns:a16="http://schemas.microsoft.com/office/drawing/2014/main" id="{F6A04BD1-DC66-4194-B7DB-BD014F821448}"/>
              </a:ext>
            </a:extLst>
          </p:cNvPr>
          <p:cNvSpPr/>
          <p:nvPr/>
        </p:nvSpPr>
        <p:spPr>
          <a:xfrm rot="10800000">
            <a:off x="7416113" y="2281897"/>
            <a:ext cx="406419" cy="672525"/>
          </a:xfrm>
          <a:prstGeom prst="leftArrow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箭头: 左 27">
            <a:extLst>
              <a:ext uri="{FF2B5EF4-FFF2-40B4-BE49-F238E27FC236}">
                <a16:creationId xmlns:a16="http://schemas.microsoft.com/office/drawing/2014/main" id="{D1EF2B94-CF24-4D41-839B-052AB9CCA1A6}"/>
              </a:ext>
            </a:extLst>
          </p:cNvPr>
          <p:cNvSpPr/>
          <p:nvPr/>
        </p:nvSpPr>
        <p:spPr>
          <a:xfrm rot="13500000">
            <a:off x="7650627" y="3738721"/>
            <a:ext cx="406419" cy="672525"/>
          </a:xfrm>
          <a:prstGeom prst="leftArrow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1" name="图片 18">
            <a:extLst>
              <a:ext uri="{FF2B5EF4-FFF2-40B4-BE49-F238E27FC236}">
                <a16:creationId xmlns:a16="http://schemas.microsoft.com/office/drawing/2014/main" id="{3C1C3F06-2681-41B6-8BA6-22464AA3E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33" y="4046332"/>
            <a:ext cx="1611722" cy="2156628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箭头: 左 28">
            <a:extLst>
              <a:ext uri="{FF2B5EF4-FFF2-40B4-BE49-F238E27FC236}">
                <a16:creationId xmlns:a16="http://schemas.microsoft.com/office/drawing/2014/main" id="{68E416D9-473B-4165-B359-D1C467C2C554}"/>
              </a:ext>
            </a:extLst>
          </p:cNvPr>
          <p:cNvSpPr/>
          <p:nvPr/>
        </p:nvSpPr>
        <p:spPr>
          <a:xfrm rot="18900000">
            <a:off x="3646928" y="3624898"/>
            <a:ext cx="406419" cy="672525"/>
          </a:xfrm>
          <a:prstGeom prst="leftArrow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zh-CN" altLang="en-US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FA7F7D0-C6B2-482F-8E1E-E6DFE02565C6}"/>
              </a:ext>
            </a:extLst>
          </p:cNvPr>
          <p:cNvSpPr txBox="1"/>
          <p:nvPr/>
        </p:nvSpPr>
        <p:spPr>
          <a:xfrm>
            <a:off x="302125" y="1053902"/>
            <a:ext cx="1084920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Wingdings" panose="05000000000000000000" pitchFamily="2" charset="2"/>
              <a:buNone/>
              <a:defRPr sz="2200" b="1" u="none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dirty="0"/>
              <a:t>1. </a:t>
            </a:r>
            <a:r>
              <a:rPr lang="en-US" altLang="zh-CN" baseline="30000" dirty="0"/>
              <a:t>3</a:t>
            </a:r>
            <a:r>
              <a:rPr lang="en-US" altLang="zh-CN" dirty="0"/>
              <a:t>He-NSF R&amp;D at CSNS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423EED3-42B0-490F-8335-CF437E444BE5}"/>
              </a:ext>
            </a:extLst>
          </p:cNvPr>
          <p:cNvSpPr/>
          <p:nvPr/>
        </p:nvSpPr>
        <p:spPr>
          <a:xfrm>
            <a:off x="4231602" y="1546345"/>
            <a:ext cx="3184511" cy="21471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079033D-B6BB-469F-ADD0-41AC8F7D08FB}"/>
              </a:ext>
            </a:extLst>
          </p:cNvPr>
          <p:cNvSpPr/>
          <p:nvPr/>
        </p:nvSpPr>
        <p:spPr>
          <a:xfrm>
            <a:off x="8118862" y="4053686"/>
            <a:ext cx="3357209" cy="232059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id="{B0D07A23-8DD3-4F21-80C0-E2E4DE9B9C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7884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311623" y="1061166"/>
            <a:ext cx="8400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Wingdings" panose="05000000000000000000" pitchFamily="2" charset="2"/>
              <a:buNone/>
              <a:defRPr sz="2200" b="1" u="none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dirty="0">
                <a:solidFill>
                  <a:srgbClr val="0000FF"/>
                </a:solidFill>
              </a:rPr>
              <a:t>2. </a:t>
            </a:r>
            <a:r>
              <a:rPr lang="en-US" altLang="zh-CN" baseline="30000" dirty="0">
                <a:solidFill>
                  <a:srgbClr val="0000FF"/>
                </a:solidFill>
              </a:rPr>
              <a:t>3</a:t>
            </a:r>
            <a:r>
              <a:rPr lang="en-US" altLang="zh-CN" dirty="0">
                <a:solidFill>
                  <a:srgbClr val="0000FF"/>
                </a:solidFill>
              </a:rPr>
              <a:t>He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Cell Fabrication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139E90F-C23E-4669-8E71-B8A9E30658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7" t="11793" r="37895" b="27294"/>
          <a:stretch/>
        </p:blipFill>
        <p:spPr>
          <a:xfrm>
            <a:off x="9245483" y="4364769"/>
            <a:ext cx="2365257" cy="1957409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B291FB4-E876-4BCC-B75B-4C67489D3901}"/>
              </a:ext>
            </a:extLst>
          </p:cNvPr>
          <p:cNvSpPr txBox="1"/>
          <p:nvPr/>
        </p:nvSpPr>
        <p:spPr>
          <a:xfrm>
            <a:off x="10219656" y="5582931"/>
            <a:ext cx="984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≥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180°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CDB95704-1509-4760-8227-C178E7F081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5"/>
          <a:stretch/>
        </p:blipFill>
        <p:spPr>
          <a:xfrm>
            <a:off x="604110" y="1556990"/>
            <a:ext cx="2783931" cy="2367617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5EE059B-66B1-47EB-84E2-88F5F12FA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10" y="4364770"/>
            <a:ext cx="1931565" cy="1928532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515ED807-960B-4F8F-AD0E-0375EC2B99C4}"/>
              </a:ext>
            </a:extLst>
          </p:cNvPr>
          <p:cNvSpPr txBox="1"/>
          <p:nvPr/>
        </p:nvSpPr>
        <p:spPr>
          <a:xfrm>
            <a:off x="3491049" y="3946953"/>
            <a:ext cx="285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b="1" baseline="30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 Cell Blowing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9F11C34-6380-4FEB-A64B-199A1DF19CAC}"/>
              </a:ext>
            </a:extLst>
          </p:cNvPr>
          <p:cNvSpPr txBox="1"/>
          <p:nvPr/>
        </p:nvSpPr>
        <p:spPr>
          <a:xfrm>
            <a:off x="9383146" y="3946953"/>
            <a:ext cx="1749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4. Annealing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6FE1018-F4BD-4379-A53B-C43A282C6357}"/>
              </a:ext>
            </a:extLst>
          </p:cNvPr>
          <p:cNvSpPr txBox="1"/>
          <p:nvPr/>
        </p:nvSpPr>
        <p:spPr>
          <a:xfrm>
            <a:off x="9237269" y="6358195"/>
            <a:ext cx="242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Wide-Angle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9469A1F-0ECE-4108-B72B-A3D7B140183B}"/>
              </a:ext>
            </a:extLst>
          </p:cNvPr>
          <p:cNvSpPr txBox="1"/>
          <p:nvPr/>
        </p:nvSpPr>
        <p:spPr>
          <a:xfrm>
            <a:off x="6775002" y="6358195"/>
            <a:ext cx="242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Cylindrical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6322CAF-93F2-40E5-8B13-1145CED33A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 t="24524" r="24251" b="32282"/>
          <a:stretch/>
        </p:blipFill>
        <p:spPr>
          <a:xfrm rot="10800000">
            <a:off x="8928209" y="1556985"/>
            <a:ext cx="2659677" cy="2377937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2FF158C-F570-4FB3-A6DE-28D6143EDE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9" t="27222" r="12716" b="22157"/>
          <a:stretch/>
        </p:blipFill>
        <p:spPr>
          <a:xfrm>
            <a:off x="6482217" y="1556990"/>
            <a:ext cx="2332826" cy="2377939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416F70C8-A87D-498E-9D3A-C94D9BDC9642}"/>
              </a:ext>
            </a:extLst>
          </p:cNvPr>
          <p:cNvSpPr txBox="1"/>
          <p:nvPr/>
        </p:nvSpPr>
        <p:spPr>
          <a:xfrm>
            <a:off x="359660" y="3947024"/>
            <a:ext cx="326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1. Expansion</a:t>
            </a:r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03B6435E-7328-4BA5-8588-C0FC719FBB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20119" r="38749" b="3363"/>
          <a:stretch/>
        </p:blipFill>
        <p:spPr>
          <a:xfrm>
            <a:off x="3510099" y="1556990"/>
            <a:ext cx="2852601" cy="2377938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E6645A61-19D3-4110-958B-E0A21F4821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7938"/>
          <a:stretch/>
        </p:blipFill>
        <p:spPr>
          <a:xfrm rot="5400000">
            <a:off x="6995706" y="4162837"/>
            <a:ext cx="1957408" cy="2332825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C83F8947-6634-4DBD-8F40-EEA2310DA8B3}"/>
              </a:ext>
            </a:extLst>
          </p:cNvPr>
          <p:cNvSpPr txBox="1"/>
          <p:nvPr/>
        </p:nvSpPr>
        <p:spPr>
          <a:xfrm>
            <a:off x="6469517" y="3953064"/>
            <a:ext cx="232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3. Stress Check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DDDA459A-CEEF-47B9-893A-0B1F2EDEEBC7}"/>
              </a:ext>
            </a:extLst>
          </p:cNvPr>
          <p:cNvSpPr txBox="1"/>
          <p:nvPr/>
        </p:nvSpPr>
        <p:spPr>
          <a:xfrm>
            <a:off x="287064" y="6358195"/>
            <a:ext cx="255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5. Stress Verification 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CC608A2-2DC0-484C-897B-F5497D09A4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7" t="771" r="10715" b="30172"/>
          <a:stretch/>
        </p:blipFill>
        <p:spPr>
          <a:xfrm>
            <a:off x="2614935" y="4350543"/>
            <a:ext cx="4101102" cy="1957409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9" name="文本框 58">
            <a:extLst>
              <a:ext uri="{FF2B5EF4-FFF2-40B4-BE49-F238E27FC236}">
                <a16:creationId xmlns:a16="http://schemas.microsoft.com/office/drawing/2014/main" id="{57EB3A7E-15F9-429A-9D7E-BF01F58023A4}"/>
              </a:ext>
            </a:extLst>
          </p:cNvPr>
          <p:cNvSpPr txBox="1"/>
          <p:nvPr/>
        </p:nvSpPr>
        <p:spPr>
          <a:xfrm>
            <a:off x="3637464" y="6358195"/>
            <a:ext cx="2052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6. Pressure Test</a:t>
            </a:r>
          </a:p>
        </p:txBody>
      </p:sp>
      <p:sp>
        <p:nvSpPr>
          <p:cNvPr id="60" name="标题 1">
            <a:extLst>
              <a:ext uri="{FF2B5EF4-FFF2-40B4-BE49-F238E27FC236}">
                <a16:creationId xmlns:a16="http://schemas.microsoft.com/office/drawing/2014/main" id="{62556D6F-8974-4FEA-9B77-6C86E385DDA7}"/>
              </a:ext>
            </a:extLst>
          </p:cNvPr>
          <p:cNvSpPr>
            <a:spLocks noGrp="1"/>
          </p:cNvSpPr>
          <p:nvPr/>
        </p:nvSpPr>
        <p:spPr>
          <a:xfrm>
            <a:off x="298512" y="142878"/>
            <a:ext cx="8629698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2.3 SEOP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灯片编号占位符 3">
            <a:extLst>
              <a:ext uri="{FF2B5EF4-FFF2-40B4-BE49-F238E27FC236}">
                <a16:creationId xmlns:a16="http://schemas.microsoft.com/office/drawing/2014/main" id="{2598E664-96AD-4BD2-B15E-909C53C1F6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8649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1"/>
          <p:cNvSpPr txBox="1"/>
          <p:nvPr/>
        </p:nvSpPr>
        <p:spPr bwMode="auto">
          <a:xfrm>
            <a:off x="2943665" y="916459"/>
            <a:ext cx="624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4D5E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>
              <a:defRPr/>
            </a:pPr>
            <a:endParaRPr lang="en-US" u="sng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14746" y="1061739"/>
            <a:ext cx="8400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3. Filling Station for </a:t>
            </a:r>
            <a:r>
              <a:rPr lang="en-US" altLang="zh-CN" sz="2200" b="1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He-NSF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1213015" y="6303390"/>
            <a:ext cx="3941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baseline="30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 Filling Station (2022)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690" y="1953904"/>
            <a:ext cx="5696455" cy="4274007"/>
          </a:xfrm>
          <a:prstGeom prst="rect">
            <a:avLst/>
          </a:prstGeom>
        </p:spPr>
      </p:pic>
      <p:sp>
        <p:nvSpPr>
          <p:cNvPr id="27" name="内容占位符 2"/>
          <p:cNvSpPr txBox="1"/>
          <p:nvPr/>
        </p:nvSpPr>
        <p:spPr>
          <a:xfrm>
            <a:off x="238905" y="1504425"/>
            <a:ext cx="6098517" cy="3759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GE180 Cells Production: </a:t>
            </a:r>
            <a:r>
              <a:rPr lang="zh-CN" altLang="en-US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≥</a:t>
            </a: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10-20/Year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7080372" y="6303390"/>
            <a:ext cx="4492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Tip-off of </a:t>
            </a:r>
            <a:r>
              <a:rPr lang="en-US" altLang="zh-CN" sz="2000" b="1" baseline="30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He-NSF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6164933" y="4138268"/>
            <a:ext cx="2348154" cy="2089642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35352F1B-F0BB-4E23-9542-A99AC8508386}"/>
              </a:ext>
            </a:extLst>
          </p:cNvPr>
          <p:cNvGrpSpPr/>
          <p:nvPr/>
        </p:nvGrpSpPr>
        <p:grpSpPr>
          <a:xfrm>
            <a:off x="6528412" y="1083780"/>
            <a:ext cx="4923795" cy="3054488"/>
            <a:chOff x="735785" y="2110263"/>
            <a:chExt cx="2135738" cy="1719050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0C5BEB34-EBDC-4CA8-8CCE-3D94CA64C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345" t="5199" r="7781" b="10916"/>
            <a:stretch/>
          </p:blipFill>
          <p:spPr>
            <a:xfrm>
              <a:off x="920802" y="2110263"/>
              <a:ext cx="1950721" cy="1542818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3A2F55F-FD13-4B5D-9725-3D7A112FAA71}"/>
                </a:ext>
              </a:extLst>
            </p:cNvPr>
            <p:cNvSpPr/>
            <p:nvPr/>
          </p:nvSpPr>
          <p:spPr>
            <a:xfrm rot="16200000">
              <a:off x="304114" y="2748978"/>
              <a:ext cx="1028761" cy="1654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P*L (barn*cm)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6C38ADE-9029-487E-949D-D4FB0C2AB0DA}"/>
                </a:ext>
              </a:extLst>
            </p:cNvPr>
            <p:cNvSpPr/>
            <p:nvPr/>
          </p:nvSpPr>
          <p:spPr>
            <a:xfrm>
              <a:off x="1159637" y="3614683"/>
              <a:ext cx="1330536" cy="2146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Neutron Wavelength (Å)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标题 1">
            <a:extLst>
              <a:ext uri="{FF2B5EF4-FFF2-40B4-BE49-F238E27FC236}">
                <a16:creationId xmlns:a16="http://schemas.microsoft.com/office/drawing/2014/main" id="{D8B3E251-524C-496F-BB1E-0DAC8D5E1AAF}"/>
              </a:ext>
            </a:extLst>
          </p:cNvPr>
          <p:cNvSpPr>
            <a:spLocks noGrp="1"/>
          </p:cNvSpPr>
          <p:nvPr/>
        </p:nvSpPr>
        <p:spPr>
          <a:xfrm>
            <a:off x="298511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2.3 SEOP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 t="3673" r="19781" b="30459"/>
          <a:stretch/>
        </p:blipFill>
        <p:spPr>
          <a:xfrm rot="5400000">
            <a:off x="10109696" y="4430729"/>
            <a:ext cx="2086089" cy="150439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6" t="21238" r="25551" b="35409"/>
          <a:stretch/>
        </p:blipFill>
        <p:spPr>
          <a:xfrm>
            <a:off x="8583726" y="4138268"/>
            <a:ext cx="1753208" cy="2087701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07C60C6C-4686-4623-8A2C-C2772FE796DE}"/>
              </a:ext>
            </a:extLst>
          </p:cNvPr>
          <p:cNvSpPr/>
          <p:nvPr/>
        </p:nvSpPr>
        <p:spPr>
          <a:xfrm>
            <a:off x="8827432" y="5869821"/>
            <a:ext cx="12657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Cylindrical</a:t>
            </a:r>
            <a:endParaRPr lang="zh-CN" altLang="en-US" sz="16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7C60C6C-4686-4623-8A2C-C2772FE796DE}"/>
              </a:ext>
            </a:extLst>
          </p:cNvPr>
          <p:cNvSpPr/>
          <p:nvPr/>
        </p:nvSpPr>
        <p:spPr>
          <a:xfrm>
            <a:off x="10444052" y="5869821"/>
            <a:ext cx="14173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Wide-Angle</a:t>
            </a:r>
            <a:endParaRPr lang="zh-CN" altLang="en-US" sz="16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灯片编号占位符 3">
            <a:extLst>
              <a:ext uri="{FF2B5EF4-FFF2-40B4-BE49-F238E27FC236}">
                <a16:creationId xmlns:a16="http://schemas.microsoft.com/office/drawing/2014/main" id="{837B6932-9FC2-4327-B882-844B802054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4868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4DEAE830-46D4-4A66-878B-82430337F3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490" y="4766470"/>
            <a:ext cx="2700578" cy="1829549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29">
            <a:extLst>
              <a:ext uri="{FF2B5EF4-FFF2-40B4-BE49-F238E27FC236}">
                <a16:creationId xmlns:a16="http://schemas.microsoft.com/office/drawing/2014/main" id="{557E542F-55D3-4FF3-A34A-78107CDC9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7"/>
          <a:stretch/>
        </p:blipFill>
        <p:spPr bwMode="auto">
          <a:xfrm>
            <a:off x="8662490" y="2900053"/>
            <a:ext cx="2700578" cy="1777826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42E2E38-37D4-4322-8C7E-86C0C87A96C5}"/>
              </a:ext>
            </a:extLst>
          </p:cNvPr>
          <p:cNvSpPr txBox="1"/>
          <p:nvPr/>
        </p:nvSpPr>
        <p:spPr>
          <a:xfrm>
            <a:off x="314714" y="1053943"/>
            <a:ext cx="8400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4. Pumping Station R&amp;D</a:t>
            </a: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6F491FCE-E202-40B9-8AFB-3583B5063D93}"/>
              </a:ext>
            </a:extLst>
          </p:cNvPr>
          <p:cNvSpPr>
            <a:spLocks noGrp="1"/>
          </p:cNvSpPr>
          <p:nvPr/>
        </p:nvSpPr>
        <p:spPr>
          <a:xfrm>
            <a:off x="298511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2.3 SEOP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FD0B60BA-2114-4ED4-B1EF-C6858E6C2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15068" b="37888"/>
          <a:stretch/>
        </p:blipFill>
        <p:spPr bwMode="auto">
          <a:xfrm>
            <a:off x="8662490" y="1117592"/>
            <a:ext cx="2700578" cy="1693869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E210C12-9527-4087-9A60-4A9F0686F56E}"/>
              </a:ext>
            </a:extLst>
          </p:cNvPr>
          <p:cNvSpPr txBox="1"/>
          <p:nvPr/>
        </p:nvSpPr>
        <p:spPr>
          <a:xfrm>
            <a:off x="10334248" y="1197429"/>
            <a:ext cx="1047738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867" b="1" baseline="30000">
                <a:solidFill>
                  <a:srgbClr val="0000FF"/>
                </a:solidFill>
                <a:effectLst>
                  <a:glow rad="2286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baseline="0" dirty="0"/>
              <a:t>2019</a:t>
            </a:r>
            <a:endParaRPr lang="zh-CN" altLang="en-US" baseline="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87" y="1737551"/>
            <a:ext cx="7830768" cy="4781180"/>
          </a:xfrm>
          <a:prstGeom prst="rect">
            <a:avLst/>
          </a:prstGeom>
        </p:spPr>
      </p:pic>
      <p:sp>
        <p:nvSpPr>
          <p:cNvPr id="12" name="灯片编号占位符 3">
            <a:extLst>
              <a:ext uri="{FF2B5EF4-FFF2-40B4-BE49-F238E27FC236}">
                <a16:creationId xmlns:a16="http://schemas.microsoft.com/office/drawing/2014/main" id="{8394D047-1214-4F59-ABFE-36E0444BCE8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E210C12-9527-4087-9A60-4A9F0686F56E}"/>
              </a:ext>
            </a:extLst>
          </p:cNvPr>
          <p:cNvSpPr txBox="1"/>
          <p:nvPr/>
        </p:nvSpPr>
        <p:spPr>
          <a:xfrm>
            <a:off x="10315330" y="4850267"/>
            <a:ext cx="1047738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867" b="1" baseline="30000">
                <a:solidFill>
                  <a:srgbClr val="0000FF"/>
                </a:solidFill>
                <a:effectLst>
                  <a:glow rad="2286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baseline="0" dirty="0"/>
              <a:t>2020</a:t>
            </a:r>
            <a:endParaRPr lang="zh-CN" altLang="en-US" baseline="0" dirty="0"/>
          </a:p>
        </p:txBody>
      </p:sp>
    </p:spTree>
    <p:extLst>
      <p:ext uri="{BB962C8B-B14F-4D97-AF65-F5344CB8AC3E}">
        <p14:creationId xmlns:p14="http://schemas.microsoft.com/office/powerpoint/2010/main" val="542140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5A2E644C-FC2F-4C5C-B0B5-2C650F48B7D9}"/>
              </a:ext>
            </a:extLst>
          </p:cNvPr>
          <p:cNvGrpSpPr/>
          <p:nvPr/>
        </p:nvGrpSpPr>
        <p:grpSpPr>
          <a:xfrm>
            <a:off x="5725427" y="1680464"/>
            <a:ext cx="6018976" cy="4604093"/>
            <a:chOff x="4294070" y="1260348"/>
            <a:chExt cx="4419238" cy="338040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765C4EF-A858-4AFF-BA07-CFF64A5D4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070" y="1260348"/>
              <a:ext cx="4419238" cy="164909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BBB6923-D17C-44B0-86F2-2A650DFCB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5373" y="2991657"/>
              <a:ext cx="2197935" cy="1649097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C5DFB44-0378-44D0-AB0F-9FA686C9F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070" y="2991657"/>
              <a:ext cx="2197935" cy="1649097"/>
            </a:xfrm>
            <a:prstGeom prst="rect">
              <a:avLst/>
            </a:prstGeom>
          </p:spPr>
        </p:pic>
      </p:grp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263C8473-EAA0-49F4-8C01-A251E013B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113072"/>
              </p:ext>
            </p:extLst>
          </p:nvPr>
        </p:nvGraphicFramePr>
        <p:xfrm>
          <a:off x="527382" y="1688104"/>
          <a:ext cx="4975550" cy="4223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072">
                  <a:extLst>
                    <a:ext uri="{9D8B030D-6E8A-4147-A177-3AD203B41FA5}">
                      <a16:colId xmlns:a16="http://schemas.microsoft.com/office/drawing/2014/main" val="1150700253"/>
                    </a:ext>
                  </a:extLst>
                </a:gridCol>
                <a:gridCol w="1741239">
                  <a:extLst>
                    <a:ext uri="{9D8B030D-6E8A-4147-A177-3AD203B41FA5}">
                      <a16:colId xmlns:a16="http://schemas.microsoft.com/office/drawing/2014/main" val="2866382585"/>
                    </a:ext>
                  </a:extLst>
                </a:gridCol>
                <a:gridCol w="1741239">
                  <a:extLst>
                    <a:ext uri="{9D8B030D-6E8A-4147-A177-3AD203B41FA5}">
                      <a16:colId xmlns:a16="http://schemas.microsoft.com/office/drawing/2014/main" val="2043780431"/>
                    </a:ext>
                  </a:extLst>
                </a:gridCol>
              </a:tblGrid>
              <a:tr h="493552">
                <a:tc>
                  <a:txBody>
                    <a:bodyPr/>
                    <a:lstStyle/>
                    <a:p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Contents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Off-situ1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Off-situ2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extLst>
                  <a:ext uri="{0D108BD9-81ED-4DB2-BD59-A6C34878D82A}">
                    <a16:rowId xmlns:a16="http://schemas.microsoft.com/office/drawing/2014/main" val="3573558050"/>
                  </a:ext>
                </a:extLst>
              </a:tr>
              <a:tr h="391480">
                <a:tc>
                  <a:txBody>
                    <a:bodyPr/>
                    <a:lstStyle/>
                    <a:p>
                      <a:r>
                        <a:rPr lang="en-US" altLang="zh-CN" sz="15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Power</a:t>
                      </a:r>
                      <a:endParaRPr lang="zh-CN" altLang="en-US" sz="15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~ 160 W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~ 130 W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extLst>
                  <a:ext uri="{0D108BD9-81ED-4DB2-BD59-A6C34878D82A}">
                    <a16:rowId xmlns:a16="http://schemas.microsoft.com/office/drawing/2014/main" val="4264586936"/>
                  </a:ext>
                </a:extLst>
              </a:tr>
              <a:tr h="3914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Laser Type </a:t>
                      </a:r>
                      <a:endParaRPr lang="zh-CN" altLang="en-US" sz="15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Commercial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strike="noStrike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Home</a:t>
                      </a:r>
                      <a:r>
                        <a:rPr lang="en-US" altLang="zh-CN" sz="1500" b="1" strike="noStrike" baseline="0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Build</a:t>
                      </a:r>
                      <a:endParaRPr lang="zh-CN" altLang="en-US" sz="15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extLst>
                  <a:ext uri="{0D108BD9-81ED-4DB2-BD59-A6C34878D82A}">
                    <a16:rowId xmlns:a16="http://schemas.microsoft.com/office/drawing/2014/main" val="2464882214"/>
                  </a:ext>
                </a:extLst>
              </a:tr>
              <a:tr h="3914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Pumping Rate (</a:t>
                      </a:r>
                      <a:r>
                        <a:rPr lang="el-GR" altLang="zh-CN" sz="15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τ</a:t>
                      </a:r>
                      <a:r>
                        <a:rPr lang="en-US" altLang="zh-CN" sz="15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5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3-6 hours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4-6 hours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extLst>
                  <a:ext uri="{0D108BD9-81ED-4DB2-BD59-A6C34878D82A}">
                    <a16:rowId xmlns:a16="http://schemas.microsoft.com/office/drawing/2014/main" val="648981447"/>
                  </a:ext>
                </a:extLst>
              </a:tr>
              <a:tr h="391480">
                <a:tc>
                  <a:txBody>
                    <a:bodyPr/>
                    <a:lstStyle/>
                    <a:p>
                      <a:r>
                        <a:rPr lang="en-US" altLang="zh-CN" sz="15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Oven Size</a:t>
                      </a:r>
                      <a:endParaRPr lang="zh-CN" altLang="en-US" sz="15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~ 8000 cm</a:t>
                      </a:r>
                      <a:r>
                        <a:rPr lang="en-US" altLang="zh-CN" sz="1500" b="1" baseline="30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 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15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8000 cm</a:t>
                      </a:r>
                      <a:r>
                        <a:rPr lang="en-US" altLang="zh-CN" sz="1500" b="1" baseline="30000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 </a:t>
                      </a:r>
                      <a:endParaRPr lang="zh-CN" altLang="en-US" sz="1500" b="1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extLst>
                  <a:ext uri="{0D108BD9-81ED-4DB2-BD59-A6C34878D82A}">
                    <a16:rowId xmlns:a16="http://schemas.microsoft.com/office/drawing/2014/main" val="2919455244"/>
                  </a:ext>
                </a:extLst>
              </a:tr>
              <a:tr h="391480">
                <a:tc>
                  <a:txBody>
                    <a:bodyPr/>
                    <a:lstStyle/>
                    <a:p>
                      <a:r>
                        <a:rPr lang="en-US" altLang="zh-CN" sz="15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Magnetic Filed</a:t>
                      </a:r>
                      <a:endParaRPr lang="zh-CN" altLang="en-US" sz="15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 G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12 G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extLst>
                  <a:ext uri="{0D108BD9-81ED-4DB2-BD59-A6C34878D82A}">
                    <a16:rowId xmlns:a16="http://schemas.microsoft.com/office/drawing/2014/main" val="4182744557"/>
                  </a:ext>
                </a:extLst>
              </a:tr>
              <a:tr h="391480">
                <a:tc>
                  <a:txBody>
                    <a:bodyPr/>
                    <a:lstStyle/>
                    <a:p>
                      <a:r>
                        <a:rPr lang="en-US" altLang="zh-CN" sz="15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Gradient</a:t>
                      </a:r>
                      <a:endParaRPr lang="zh-CN" altLang="en-US" sz="15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~ 4.2 ×10 </a:t>
                      </a:r>
                      <a:r>
                        <a:rPr lang="en-US" altLang="zh-CN" sz="1500" b="1" baseline="30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-4</a:t>
                      </a:r>
                      <a:endParaRPr lang="zh-CN" altLang="en-US" sz="1500" b="1" baseline="30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~ 4.2 ×10 </a:t>
                      </a:r>
                      <a:r>
                        <a:rPr lang="en-US" altLang="zh-CN" sz="1500" b="1" baseline="30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-4</a:t>
                      </a:r>
                      <a:endParaRPr lang="zh-CN" altLang="en-US" sz="1500" b="1" baseline="300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extLst>
                  <a:ext uri="{0D108BD9-81ED-4DB2-BD59-A6C34878D82A}">
                    <a16:rowId xmlns:a16="http://schemas.microsoft.com/office/drawing/2014/main" val="3054329731"/>
                  </a:ext>
                </a:extLst>
              </a:tr>
              <a:tr h="391480">
                <a:tc>
                  <a:txBody>
                    <a:bodyPr/>
                    <a:lstStyle/>
                    <a:p>
                      <a:r>
                        <a:rPr lang="en-US" altLang="zh-CN" sz="15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Hating Power</a:t>
                      </a:r>
                      <a:endParaRPr lang="zh-CN" altLang="en-US" sz="15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200 </a:t>
                      </a: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℃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50 min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15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200 </a:t>
                      </a:r>
                      <a:r>
                        <a:rPr lang="zh-CN" altLang="en-US" sz="15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℃ </a:t>
                      </a:r>
                      <a:r>
                        <a:rPr lang="en-US" altLang="zh-CN" sz="15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 min</a:t>
                      </a:r>
                      <a:endParaRPr lang="zh-CN" altLang="en-US" sz="1500" b="1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extLst>
                  <a:ext uri="{0D108BD9-81ED-4DB2-BD59-A6C34878D82A}">
                    <a16:rowId xmlns:a16="http://schemas.microsoft.com/office/drawing/2014/main" val="2350149657"/>
                  </a:ext>
                </a:extLst>
              </a:tr>
              <a:tr h="685091">
                <a:tc>
                  <a:txBody>
                    <a:bodyPr/>
                    <a:lstStyle/>
                    <a:p>
                      <a:r>
                        <a:rPr lang="en-US" altLang="zh-CN" sz="15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NMR</a:t>
                      </a:r>
                      <a:endParaRPr lang="zh-CN" altLang="en-US" sz="15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>
                    <a:solidFill>
                      <a:srgbClr val="4F81B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FID</a:t>
                      </a: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AFP</a:t>
                      </a: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EPR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b="1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615957347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9A2591A6-ABA3-4192-8ED6-02116523DB23}"/>
              </a:ext>
            </a:extLst>
          </p:cNvPr>
          <p:cNvSpPr/>
          <p:nvPr/>
        </p:nvSpPr>
        <p:spPr>
          <a:xfrm>
            <a:off x="5725427" y="1188834"/>
            <a:ext cx="602511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867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Pumping Time</a:t>
            </a:r>
            <a:r>
              <a:rPr lang="zh-CN" altLang="en-US" sz="1867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：≤</a:t>
            </a:r>
            <a:r>
              <a:rPr lang="en-US" altLang="zh-CN" sz="1867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 hours</a:t>
            </a:r>
            <a:r>
              <a:rPr lang="zh-CN" altLang="en-US" sz="1867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867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Polarization</a:t>
            </a:r>
            <a:r>
              <a:rPr lang="zh-CN" altLang="en-US" sz="1867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：≥</a:t>
            </a:r>
            <a:r>
              <a:rPr lang="en-US" altLang="zh-CN" sz="1867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endParaRPr lang="zh-CN" altLang="en-US" sz="1867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0414712-6AD4-457F-B5D2-8DCA07859FB5}"/>
              </a:ext>
            </a:extLst>
          </p:cNvPr>
          <p:cNvSpPr txBox="1"/>
          <p:nvPr/>
        </p:nvSpPr>
        <p:spPr>
          <a:xfrm>
            <a:off x="314714" y="1060713"/>
            <a:ext cx="41919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4. Pumping Station R&amp;D</a:t>
            </a: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DC995E26-00C9-443E-959B-90F151ED29B2}"/>
              </a:ext>
            </a:extLst>
          </p:cNvPr>
          <p:cNvSpPr>
            <a:spLocks noGrp="1"/>
          </p:cNvSpPr>
          <p:nvPr/>
        </p:nvSpPr>
        <p:spPr>
          <a:xfrm>
            <a:off x="298511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2.3 SEOP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灯片编号占位符 3">
            <a:extLst>
              <a:ext uri="{FF2B5EF4-FFF2-40B4-BE49-F238E27FC236}">
                <a16:creationId xmlns:a16="http://schemas.microsoft.com/office/drawing/2014/main" id="{D53191E5-726B-43C0-B0C5-A4BD01FA727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2524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37A819F-1465-46EC-85E5-0C838338C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304" y="4219052"/>
            <a:ext cx="4328535" cy="20118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6B9E94-A7BB-4DA9-BD1A-B18B0E71C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073" y="4177726"/>
            <a:ext cx="2551405" cy="208331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FF32ABA-7A0F-4431-9886-9324D85824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315" b="15536"/>
          <a:stretch/>
        </p:blipFill>
        <p:spPr>
          <a:xfrm>
            <a:off x="8876885" y="64133"/>
            <a:ext cx="3229451" cy="76060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57" y="1711504"/>
            <a:ext cx="2914492" cy="1983294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43" name="文本框 42"/>
          <p:cNvSpPr txBox="1"/>
          <p:nvPr/>
        </p:nvSpPr>
        <p:spPr>
          <a:xfrm>
            <a:off x="7828451" y="3695844"/>
            <a:ext cx="4083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Polarized Neutron Experiment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4982847" y="3675758"/>
            <a:ext cx="2099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Transportation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016" y="1714781"/>
            <a:ext cx="2640023" cy="1980017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52" name="文本框 51"/>
          <p:cNvSpPr txBox="1"/>
          <p:nvPr/>
        </p:nvSpPr>
        <p:spPr>
          <a:xfrm>
            <a:off x="1609680" y="3691423"/>
            <a:ext cx="1354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Pumping</a:t>
            </a:r>
          </a:p>
        </p:txBody>
      </p:sp>
      <p:sp>
        <p:nvSpPr>
          <p:cNvPr id="5" name="右箭头 4"/>
          <p:cNvSpPr/>
          <p:nvPr/>
        </p:nvSpPr>
        <p:spPr>
          <a:xfrm>
            <a:off x="4000923" y="2388575"/>
            <a:ext cx="601883" cy="57873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右箭头 53"/>
          <p:cNvSpPr/>
          <p:nvPr/>
        </p:nvSpPr>
        <p:spPr>
          <a:xfrm>
            <a:off x="7679668" y="2388575"/>
            <a:ext cx="601883" cy="57873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491706" y="4073964"/>
            <a:ext cx="6307572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Pumping time: 10-12 hours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Transport: ~30 minutes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Decay Constant: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100 hours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Continuing Decay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Short Experiment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Calibrating Required</a:t>
            </a:r>
          </a:p>
        </p:txBody>
      </p:sp>
      <p:sp>
        <p:nvSpPr>
          <p:cNvPr id="6" name="矩形 5"/>
          <p:cNvSpPr/>
          <p:nvPr/>
        </p:nvSpPr>
        <p:spPr>
          <a:xfrm>
            <a:off x="7113953" y="1174053"/>
            <a:ext cx="49359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Chinese Physics Letters, </a:t>
            </a: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38(9), </a:t>
            </a:r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092801(2021).</a:t>
            </a:r>
            <a:endParaRPr lang="zh-CN" altLang="en-US" sz="16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68F001C-67CF-4704-A60E-606D10D7F035}"/>
              </a:ext>
            </a:extLst>
          </p:cNvPr>
          <p:cNvSpPr txBox="1"/>
          <p:nvPr/>
        </p:nvSpPr>
        <p:spPr>
          <a:xfrm>
            <a:off x="6437836" y="5463504"/>
            <a:ext cx="100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n w="0"/>
                <a:solidFill>
                  <a:srgbClr val="FF0000"/>
                </a:solidFill>
                <a:effectLst>
                  <a:reflection blurRad="88900" stA="0" endPos="35500" dist="889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77.4%</a:t>
            </a:r>
            <a:endParaRPr lang="zh-CN" altLang="en-US" b="1" dirty="0">
              <a:ln w="0"/>
              <a:solidFill>
                <a:srgbClr val="FF0000"/>
              </a:solidFill>
              <a:effectLst>
                <a:reflection blurRad="88900" stA="0" endPos="35500" dist="889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68F001C-67CF-4704-A60E-606D10D7F035}"/>
              </a:ext>
            </a:extLst>
          </p:cNvPr>
          <p:cNvSpPr txBox="1"/>
          <p:nvPr/>
        </p:nvSpPr>
        <p:spPr>
          <a:xfrm>
            <a:off x="8876885" y="4850053"/>
            <a:ext cx="277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n w="0"/>
                <a:solidFill>
                  <a:srgbClr val="FF0000"/>
                </a:solidFill>
                <a:effectLst>
                  <a:reflection blurRad="88900" stA="0" endPos="35500" dist="889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Decay Constant </a:t>
            </a:r>
            <a:r>
              <a:rPr lang="zh-CN" altLang="en-US" b="1" dirty="0">
                <a:ln w="0"/>
                <a:solidFill>
                  <a:srgbClr val="FF0000"/>
                </a:solidFill>
                <a:effectLst>
                  <a:reflection blurRad="88900" stA="0" endPos="35500" dist="889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≥</a:t>
            </a:r>
            <a:r>
              <a:rPr lang="en-US" altLang="zh-CN" b="1" dirty="0">
                <a:ln w="0"/>
                <a:solidFill>
                  <a:srgbClr val="FF0000"/>
                </a:solidFill>
                <a:effectLst>
                  <a:reflection blurRad="88900" stA="0" endPos="35500" dist="889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202.9 hours</a:t>
            </a:r>
            <a:endParaRPr lang="zh-CN" altLang="en-US" b="1" dirty="0">
              <a:ln w="0"/>
              <a:solidFill>
                <a:srgbClr val="FF0000"/>
              </a:solidFill>
              <a:effectLst>
                <a:reflection blurRad="88900" stA="0" endPos="35500" dist="889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5" name="内容占位符 5">
            <a:extLst>
              <a:ext uri="{FF2B5EF4-FFF2-40B4-BE49-F238E27FC236}">
                <a16:creationId xmlns:a16="http://schemas.microsoft.com/office/drawing/2014/main" id="{5C10F1F2-2998-4093-9794-E6B0039C5E7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95" y="1711504"/>
            <a:ext cx="2644548" cy="1983409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0E5A609C-72AD-48FD-B256-CCD1CCFA892F}"/>
              </a:ext>
            </a:extLst>
          </p:cNvPr>
          <p:cNvSpPr txBox="1"/>
          <p:nvPr/>
        </p:nvSpPr>
        <p:spPr>
          <a:xfrm>
            <a:off x="998179" y="6339313"/>
            <a:ext cx="10272970" cy="375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b="1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 Polarization 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77% and Decay constant 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≥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 hours are achieved since 2020.</a:t>
            </a:r>
            <a:endParaRPr lang="zh-CN" altLang="en-US" sz="1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A50267DA-C23D-4473-B36E-91B18349A1BC}"/>
              </a:ext>
            </a:extLst>
          </p:cNvPr>
          <p:cNvSpPr txBox="1"/>
          <p:nvPr/>
        </p:nvSpPr>
        <p:spPr>
          <a:xfrm>
            <a:off x="9124950" y="1744102"/>
            <a:ext cx="7152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</a:t>
            </a:r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NSF</a:t>
            </a:r>
            <a:endParaRPr lang="zh-CN" altLang="en-US" sz="1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245EE5A-31A5-44DF-ABBC-6985D98DDE06}"/>
              </a:ext>
            </a:extLst>
          </p:cNvPr>
          <p:cNvSpPr txBox="1"/>
          <p:nvPr/>
        </p:nvSpPr>
        <p:spPr>
          <a:xfrm rot="20917189">
            <a:off x="9119343" y="2602005"/>
            <a:ext cx="1314014" cy="276999"/>
          </a:xfrm>
          <a:prstGeom prst="rect">
            <a:avLst/>
          </a:prstGeom>
          <a:noFill/>
          <a:effectLst>
            <a:glow rad="228600">
              <a:schemeClr val="bg1">
                <a:alpha val="7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Neutron Beam</a:t>
            </a:r>
            <a:endParaRPr lang="zh-CN" altLang="en-US" sz="1200" b="1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标题 1">
            <a:extLst>
              <a:ext uri="{FF2B5EF4-FFF2-40B4-BE49-F238E27FC236}">
                <a16:creationId xmlns:a16="http://schemas.microsoft.com/office/drawing/2014/main" id="{D884D6F3-AC1A-441D-BD2F-F4A1F0D0432E}"/>
              </a:ext>
            </a:extLst>
          </p:cNvPr>
          <p:cNvSpPr>
            <a:spLocks noGrp="1"/>
          </p:cNvSpPr>
          <p:nvPr/>
        </p:nvSpPr>
        <p:spPr>
          <a:xfrm>
            <a:off x="298511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2.3 SEOP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E8CDD77-4463-448C-B00B-8609FCAE693A}"/>
              </a:ext>
            </a:extLst>
          </p:cNvPr>
          <p:cNvSpPr txBox="1"/>
          <p:nvPr/>
        </p:nvSpPr>
        <p:spPr>
          <a:xfrm>
            <a:off x="314746" y="1047225"/>
            <a:ext cx="37619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5. Off-situ </a:t>
            </a:r>
            <a:r>
              <a:rPr lang="en-US" altLang="zh-CN" sz="2200" b="1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He-NSF R&amp;D</a:t>
            </a:r>
          </a:p>
        </p:txBody>
      </p:sp>
      <p:sp>
        <p:nvSpPr>
          <p:cNvPr id="23" name="灯片编号占位符 3">
            <a:extLst>
              <a:ext uri="{FF2B5EF4-FFF2-40B4-BE49-F238E27FC236}">
                <a16:creationId xmlns:a16="http://schemas.microsoft.com/office/drawing/2014/main" id="{C250DEBD-4BC1-4683-BB4B-2EDF4C2760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5589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5" y="4098927"/>
            <a:ext cx="2702220" cy="22534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76" y="4098927"/>
            <a:ext cx="2721796" cy="2272068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6C66BD7-A35F-4DD3-9CD0-2857AF9A3B71}"/>
              </a:ext>
            </a:extLst>
          </p:cNvPr>
          <p:cNvSpPr txBox="1"/>
          <p:nvPr/>
        </p:nvSpPr>
        <p:spPr>
          <a:xfrm>
            <a:off x="970263" y="5253655"/>
            <a:ext cx="965765" cy="41780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</a:schemeClr>
            </a:glow>
          </a:effectLst>
        </p:spPr>
        <p:txBody>
          <a:bodyPr wrap="none" lIns="48000" tIns="24000" rIns="48000" bIns="24000" rtlCol="0">
            <a:spAutoFit/>
          </a:bodyPr>
          <a:lstStyle/>
          <a:p>
            <a:r>
              <a:rPr lang="en-US" altLang="zh-CN" sz="2400" b="1" i="1" dirty="0">
                <a:effectLst>
                  <a:glow rad="228600">
                    <a:schemeClr val="bg1">
                      <a:alpha val="9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pl </a:t>
            </a:r>
            <a:r>
              <a:rPr lang="zh-CN" altLang="en-US" sz="2400" b="1" dirty="0">
                <a:effectLst>
                  <a:glow rad="228600">
                    <a:schemeClr val="bg1">
                      <a:alpha val="9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1" dirty="0">
                <a:effectLst>
                  <a:glow rad="228600">
                    <a:schemeClr val="bg1">
                      <a:alpha val="9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2.1</a:t>
            </a:r>
            <a:endParaRPr lang="zh-CN" altLang="en-US" sz="2400" b="1" dirty="0">
              <a:effectLst>
                <a:glow rad="228600">
                  <a:schemeClr val="bg1">
                    <a:alpha val="9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6C66BD7-A35F-4DD3-9CD0-2857AF9A3B71}"/>
                  </a:ext>
                </a:extLst>
              </p:cNvPr>
              <p:cNvSpPr txBox="1"/>
              <p:nvPr/>
            </p:nvSpPr>
            <p:spPr>
              <a:xfrm>
                <a:off x="4092116" y="5530858"/>
                <a:ext cx="1616200" cy="450951"/>
              </a:xfrm>
              <a:prstGeom prst="rect">
                <a:avLst/>
              </a:prstGeom>
              <a:noFill/>
              <a:effectLst>
                <a:glow rad="228600">
                  <a:schemeClr val="accent1">
                    <a:satMod val="175000"/>
                  </a:schemeClr>
                </a:glow>
              </a:effectLst>
            </p:spPr>
            <p:txBody>
              <a:bodyPr wrap="none" lIns="48000" tIns="24000" rIns="48000" bIns="2400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1" i="1" smtClean="0">
                            <a:effectLst>
                              <a:glow rad="228600">
                                <a:schemeClr val="bg1">
                                  <a:alpha val="9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altLang="zh-CN" sz="2400" b="1" i="1">
                            <a:effectLst>
                              <a:glow rad="228600">
                                <a:schemeClr val="bg1">
                                  <a:alpha val="90000"/>
                                </a:schemeClr>
                              </a:glow>
                            </a:effectLst>
                            <a:latin typeface="Times New Roman" panose="02020603050405020304" pitchFamily="18" charset="0"/>
                            <a:ea typeface="微软雅黑" panose="020B0503020204020204" pitchFamily="34" charset="-122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  <m:sub>
                        <m:sSub>
                          <m:sSubPr>
                            <m:ctrlPr>
                              <a:rPr lang="en-US" altLang="zh-CN" sz="2400" b="1" i="1">
                                <a:effectLst>
                                  <a:glow rad="228600">
                                    <a:schemeClr val="bg1">
                                      <a:alpha val="90000"/>
                                    </a:schemeClr>
                                  </a:glow>
                                </a:effectLst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1" i="0">
                                <a:effectLst>
                                  <a:glow rad="228600">
                                    <a:schemeClr val="bg1">
                                      <a:alpha val="90000"/>
                                    </a:schemeClr>
                                  </a:glow>
                                </a:effectLst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  <m:sub>
                            <m:r>
                              <a:rPr lang="en-US" altLang="zh-CN" sz="2400" b="1" i="0">
                                <a:effectLst>
                                  <a:glow rad="228600">
                                    <a:schemeClr val="bg1">
                                      <a:alpha val="90000"/>
                                    </a:schemeClr>
                                  </a:glow>
                                </a:effectLst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Times New Roman" panose="02020603050405020304" pitchFamily="18" charset="0"/>
                              </a:rPr>
                              <m:t>𝐇𝐞</m:t>
                            </m:r>
                          </m:sub>
                        </m:sSub>
                      </m:sub>
                    </m:sSub>
                  </m:oMath>
                </a14:m>
                <a:r>
                  <a:rPr lang="zh-CN" altLang="en-US" sz="2400" b="1" dirty="0">
                    <a:effectLst>
                      <a:glow rad="2286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≈ </a:t>
                </a:r>
                <a:r>
                  <a:rPr lang="en-US" altLang="zh-CN" sz="2400" b="1" dirty="0">
                    <a:solidFill>
                      <a:srgbClr val="FF0000"/>
                    </a:solidFill>
                    <a:effectLst>
                      <a:glow rad="228600">
                        <a:schemeClr val="bg1">
                          <a:alpha val="90000"/>
                        </a:schemeClr>
                      </a:glo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40 %</a:t>
                </a:r>
                <a:endParaRPr lang="zh-CN" altLang="en-US" sz="2400" b="1" dirty="0">
                  <a:solidFill>
                    <a:srgbClr val="FF0000"/>
                  </a:solidFill>
                  <a:effectLst>
                    <a:glow rad="228600">
                      <a:schemeClr val="bg1">
                        <a:alpha val="90000"/>
                      </a:schemeClr>
                    </a:glo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E6C66BD7-A35F-4DD3-9CD0-2857AF9A3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116" y="5530858"/>
                <a:ext cx="1616200" cy="4509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glow rad="228600">
                  <a:schemeClr val="accent1">
                    <a:satMod val="175000"/>
                  </a:schemeClr>
                </a:glo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E6C66BD7-A35F-4DD3-9CD0-2857AF9A3B71}"/>
              </a:ext>
            </a:extLst>
          </p:cNvPr>
          <p:cNvSpPr txBox="1"/>
          <p:nvPr/>
        </p:nvSpPr>
        <p:spPr>
          <a:xfrm>
            <a:off x="836923" y="5683626"/>
            <a:ext cx="1964436" cy="41780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</a:schemeClr>
            </a:glow>
          </a:effectLst>
        </p:spPr>
        <p:txBody>
          <a:bodyPr wrap="none" lIns="48000" tIns="24000" rIns="48000" bIns="24000" rtlCol="0">
            <a:spAutoFit/>
          </a:bodyPr>
          <a:lstStyle/>
          <a:p>
            <a:r>
              <a:rPr lang="en-US" altLang="zh-CN" sz="2400" b="1" i="1" dirty="0">
                <a:effectLst>
                  <a:glow rad="228600">
                    <a:schemeClr val="bg1">
                      <a:alpha val="9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 </a:t>
            </a:r>
            <a:r>
              <a:rPr lang="zh-CN" altLang="en-US" sz="2400" b="1" dirty="0">
                <a:effectLst>
                  <a:glow rad="228600">
                    <a:schemeClr val="bg1">
                      <a:alpha val="9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≈</a:t>
            </a:r>
            <a:r>
              <a:rPr lang="en-US" altLang="zh-CN" sz="2400" b="1" dirty="0">
                <a:effectLst>
                  <a:glow rad="228600">
                    <a:schemeClr val="bg1">
                      <a:alpha val="90000"/>
                    </a:schemeClr>
                  </a:glo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0.4~0.5 bar</a:t>
            </a:r>
            <a:endParaRPr lang="zh-CN" altLang="en-US" sz="2400" b="1" dirty="0">
              <a:effectLst>
                <a:glow rad="228600">
                  <a:schemeClr val="bg1">
                    <a:alpha val="90000"/>
                  </a:schemeClr>
                </a:glo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文本占位符 1">
            <a:extLst>
              <a:ext uri="{FF2B5EF4-FFF2-40B4-BE49-F238E27FC236}">
                <a16:creationId xmlns:a16="http://schemas.microsoft.com/office/drawing/2014/main" id="{C090468E-90CD-44C0-84C7-4CCD8ECD7F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709" y="1071615"/>
            <a:ext cx="11906290" cy="397032"/>
          </a:xfrm>
        </p:spPr>
        <p:txBody>
          <a:bodyPr/>
          <a:lstStyle/>
          <a:p>
            <a:r>
              <a:rPr lang="en-US" altLang="zh-CN" dirty="0">
                <a:solidFill>
                  <a:srgbClr val="0000FF"/>
                </a:solidFill>
              </a:rPr>
              <a:t>6. Off-situ </a:t>
            </a:r>
            <a:r>
              <a:rPr lang="en-US" altLang="zh-CN" baseline="30000" dirty="0">
                <a:solidFill>
                  <a:srgbClr val="0000FF"/>
                </a:solidFill>
                <a:cs typeface="Times New Roman" panose="02020603050405020304" pitchFamily="18" charset="0"/>
              </a:rPr>
              <a:t>3</a:t>
            </a:r>
            <a:r>
              <a:rPr lang="en-US" altLang="zh-CN" dirty="0">
                <a:solidFill>
                  <a:srgbClr val="0000FF"/>
                </a:solidFill>
                <a:cs typeface="Times New Roman" panose="02020603050405020304" pitchFamily="18" charset="0"/>
              </a:rPr>
              <a:t>He-NSF-Wide Angle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956E68E2-89D0-4176-AFD9-A155084BF849}"/>
              </a:ext>
            </a:extLst>
          </p:cNvPr>
          <p:cNvSpPr>
            <a:spLocks noGrp="1"/>
          </p:cNvSpPr>
          <p:nvPr/>
        </p:nvSpPr>
        <p:spPr>
          <a:xfrm>
            <a:off x="288987" y="142878"/>
            <a:ext cx="6922560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2.3 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SEOP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25662" y="1468647"/>
            <a:ext cx="6558194" cy="2642303"/>
            <a:chOff x="718665" y="1603126"/>
            <a:chExt cx="5590417" cy="225238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" t="14179" r="15278" b="15450"/>
            <a:stretch/>
          </p:blipFill>
          <p:spPr>
            <a:xfrm rot="5400000">
              <a:off x="855404" y="1466388"/>
              <a:ext cx="2252384" cy="252586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5902" y="1603126"/>
              <a:ext cx="3003180" cy="2252385"/>
            </a:xfrm>
            <a:prstGeom prst="rect">
              <a:avLst/>
            </a:prstGeom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31" b="6099"/>
          <a:stretch/>
        </p:blipFill>
        <p:spPr>
          <a:xfrm>
            <a:off x="7090898" y="1134818"/>
            <a:ext cx="4820796" cy="5162174"/>
          </a:xfrm>
          <a:prstGeom prst="rect">
            <a:avLst/>
          </a:prstGeom>
        </p:spPr>
      </p:pic>
      <p:cxnSp>
        <p:nvCxnSpPr>
          <p:cNvPr id="15" name="直接箭头连接符 14"/>
          <p:cNvCxnSpPr/>
          <p:nvPr/>
        </p:nvCxnSpPr>
        <p:spPr>
          <a:xfrm>
            <a:off x="685800" y="2616200"/>
            <a:ext cx="232410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54C7C882-58C7-48B9-A42F-E7B40E798919}"/>
              </a:ext>
            </a:extLst>
          </p:cNvPr>
          <p:cNvSpPr txBox="1"/>
          <p:nvPr/>
        </p:nvSpPr>
        <p:spPr>
          <a:xfrm>
            <a:off x="684111" y="2117318"/>
            <a:ext cx="2523884" cy="41780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</a:schemeClr>
            </a:glow>
          </a:effectLst>
        </p:spPr>
        <p:txBody>
          <a:bodyPr wrap="none" lIns="48000" tIns="24000" rIns="48000" bIns="24000" rtlCol="0">
            <a:spAutoFit/>
          </a:bodyPr>
          <a:lstStyle/>
          <a:p>
            <a:r>
              <a:rPr lang="en-US" altLang="zh-CN" sz="2400" b="1" dirty="0">
                <a:effectLst>
                  <a:glow rad="228600">
                    <a:schemeClr val="bg1">
                      <a:alpha val="9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Length </a:t>
            </a:r>
            <a:r>
              <a:rPr lang="zh-CN" altLang="en-US" sz="2400" b="1" dirty="0">
                <a:effectLst>
                  <a:glow rad="228600">
                    <a:schemeClr val="bg1">
                      <a:alpha val="9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≈ </a:t>
            </a:r>
            <a:r>
              <a:rPr lang="en-US" altLang="zh-CN" sz="2400" b="1" dirty="0">
                <a:effectLst>
                  <a:glow rad="228600">
                    <a:schemeClr val="bg1">
                      <a:alpha val="9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16 cm</a:t>
            </a:r>
            <a:endParaRPr lang="zh-CN" altLang="en-US" sz="2400" b="1" dirty="0">
              <a:effectLst>
                <a:glow rad="228600">
                  <a:schemeClr val="bg1">
                    <a:alpha val="9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灯片编号占位符 3">
            <a:extLst>
              <a:ext uri="{FF2B5EF4-FFF2-40B4-BE49-F238E27FC236}">
                <a16:creationId xmlns:a16="http://schemas.microsoft.com/office/drawing/2014/main" id="{0C0C9938-8FD5-4BCB-91F3-627D3E3AC99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46A323C-1481-474F-A5ED-46B22BB687BC}"/>
              </a:ext>
            </a:extLst>
          </p:cNvPr>
          <p:cNvSpPr txBox="1"/>
          <p:nvPr/>
        </p:nvSpPr>
        <p:spPr>
          <a:xfrm>
            <a:off x="174977" y="6339313"/>
            <a:ext cx="8078686" cy="375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Established the capability for wide-angle cell production at CSNS.</a:t>
            </a:r>
            <a:endParaRPr lang="zh-CN" altLang="en-US" sz="1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54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11"/>
          <p:cNvSpPr txBox="1"/>
          <p:nvPr/>
        </p:nvSpPr>
        <p:spPr>
          <a:xfrm>
            <a:off x="2672356" y="4523374"/>
            <a:ext cx="6847287" cy="273748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>
            <a:defPPr>
              <a:defRPr lang="zh-CN"/>
            </a:defPPr>
            <a:lvl1pPr marL="36435" algn="ctr">
              <a:spcBef>
                <a:spcPts val="91"/>
              </a:spcBef>
              <a:defRPr b="1" spc="-9">
                <a:latin typeface="Times New Roman"/>
                <a:cs typeface="Times New Roman"/>
              </a:defRPr>
            </a:lvl1pPr>
          </a:lstStyle>
          <a:p>
            <a:r>
              <a:rPr lang="en-US" altLang="zh-CN" sz="1707" dirty="0">
                <a:latin typeface="微软雅黑" panose="020B0503020204020204" pitchFamily="34" charset="-122"/>
                <a:ea typeface="微软雅黑" panose="020B0503020204020204" pitchFamily="34" charset="-122"/>
              </a:rPr>
              <a:t>Key Performance of the Current Off-situ Pumping System</a:t>
            </a:r>
            <a:endParaRPr lang="zh-CN" altLang="en-US" sz="1707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EED3376D-4D1E-4C37-A7AC-688E6F626B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874703"/>
              </p:ext>
            </p:extLst>
          </p:nvPr>
        </p:nvGraphicFramePr>
        <p:xfrm>
          <a:off x="285811" y="4813583"/>
          <a:ext cx="11586007" cy="1718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1246">
                  <a:extLst>
                    <a:ext uri="{9D8B030D-6E8A-4147-A177-3AD203B41FA5}">
                      <a16:colId xmlns:a16="http://schemas.microsoft.com/office/drawing/2014/main" val="2168024406"/>
                    </a:ext>
                  </a:extLst>
                </a:gridCol>
                <a:gridCol w="1345594">
                  <a:extLst>
                    <a:ext uri="{9D8B030D-6E8A-4147-A177-3AD203B41FA5}">
                      <a16:colId xmlns:a16="http://schemas.microsoft.com/office/drawing/2014/main" val="571698890"/>
                    </a:ext>
                  </a:extLst>
                </a:gridCol>
                <a:gridCol w="1345594">
                  <a:extLst>
                    <a:ext uri="{9D8B030D-6E8A-4147-A177-3AD203B41FA5}">
                      <a16:colId xmlns:a16="http://schemas.microsoft.com/office/drawing/2014/main" val="403208577"/>
                    </a:ext>
                  </a:extLst>
                </a:gridCol>
                <a:gridCol w="1231449">
                  <a:extLst>
                    <a:ext uri="{9D8B030D-6E8A-4147-A177-3AD203B41FA5}">
                      <a16:colId xmlns:a16="http://schemas.microsoft.com/office/drawing/2014/main" val="4118109877"/>
                    </a:ext>
                  </a:extLst>
                </a:gridCol>
                <a:gridCol w="1568031">
                  <a:extLst>
                    <a:ext uri="{9D8B030D-6E8A-4147-A177-3AD203B41FA5}">
                      <a16:colId xmlns:a16="http://schemas.microsoft.com/office/drawing/2014/main" val="558959494"/>
                    </a:ext>
                  </a:extLst>
                </a:gridCol>
                <a:gridCol w="1132467">
                  <a:extLst>
                    <a:ext uri="{9D8B030D-6E8A-4147-A177-3AD203B41FA5}">
                      <a16:colId xmlns:a16="http://schemas.microsoft.com/office/drawing/2014/main" val="1336407237"/>
                    </a:ext>
                  </a:extLst>
                </a:gridCol>
                <a:gridCol w="1747057">
                  <a:extLst>
                    <a:ext uri="{9D8B030D-6E8A-4147-A177-3AD203B41FA5}">
                      <a16:colId xmlns:a16="http://schemas.microsoft.com/office/drawing/2014/main" val="2898981770"/>
                    </a:ext>
                  </a:extLst>
                </a:gridCol>
                <a:gridCol w="1824569">
                  <a:extLst>
                    <a:ext uri="{9D8B030D-6E8A-4147-A177-3AD203B41FA5}">
                      <a16:colId xmlns:a16="http://schemas.microsoft.com/office/drawing/2014/main" val="1422970781"/>
                    </a:ext>
                  </a:extLst>
                </a:gridCol>
              </a:tblGrid>
              <a:tr h="58239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System Type</a:t>
                      </a:r>
                      <a:endParaRPr lang="zh-CN" altLang="en-US" sz="15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System Length</a:t>
                      </a:r>
                      <a:endParaRPr lang="zh-CN" altLang="en-US" sz="1500" b="1" kern="1200" dirty="0">
                        <a:solidFill>
                          <a:schemeClr val="l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Cell Length</a:t>
                      </a:r>
                      <a:endParaRPr lang="zh-CN" altLang="en-US" sz="15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Cell Pressure</a:t>
                      </a:r>
                      <a:endParaRPr lang="zh-CN" altLang="en-US" sz="15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baseline="300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5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He Polarization</a:t>
                      </a:r>
                      <a:endParaRPr lang="zh-CN" altLang="en-US" sz="15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Lifetime</a:t>
                      </a:r>
                      <a:endParaRPr lang="zh-CN" altLang="en-US" sz="1500" b="1" kern="1200" dirty="0">
                        <a:solidFill>
                          <a:schemeClr val="l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Neutron Polarization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 Å</a:t>
                      </a:r>
                      <a:r>
                        <a:rPr lang="zh-CN" altLang="en-US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Neutron Transmission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 Å</a:t>
                      </a:r>
                      <a:r>
                        <a:rPr lang="zh-CN" altLang="en-US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86699" marR="86699" marT="43349" marB="43349" anchor="ctr" anchorCtr="1"/>
                </a:tc>
                <a:extLst>
                  <a:ext uri="{0D108BD9-81ED-4DB2-BD59-A6C34878D82A}">
                    <a16:rowId xmlns:a16="http://schemas.microsoft.com/office/drawing/2014/main" val="1403179490"/>
                  </a:ext>
                </a:extLst>
              </a:tr>
              <a:tr h="2372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Off-situ1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＜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160 cm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 cm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0.8 bar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40%-77%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 h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80%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30%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extLst>
                  <a:ext uri="{0D108BD9-81ED-4DB2-BD59-A6C34878D82A}">
                    <a16:rowId xmlns:a16="http://schemas.microsoft.com/office/drawing/2014/main" val="2736195146"/>
                  </a:ext>
                </a:extLst>
              </a:tr>
              <a:tr h="2372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Off-situ2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＜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240 cm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 cm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0.6 bar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50%-75%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 h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80%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30%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extLst>
                  <a:ext uri="{0D108BD9-81ED-4DB2-BD59-A6C34878D82A}">
                    <a16:rowId xmlns:a16="http://schemas.microsoft.com/office/drawing/2014/main" val="3582661664"/>
                  </a:ext>
                </a:extLst>
              </a:tr>
              <a:tr h="2372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Off-situ3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＜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150 cm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 cm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0.3 bar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30%-75%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 h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--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extLst>
                  <a:ext uri="{0D108BD9-81ED-4DB2-BD59-A6C34878D82A}">
                    <a16:rowId xmlns:a16="http://schemas.microsoft.com/office/drawing/2014/main" val="1590688632"/>
                  </a:ext>
                </a:extLst>
              </a:tr>
            </a:tbl>
          </a:graphicData>
        </a:graphic>
      </p:graphicFrame>
      <p:sp>
        <p:nvSpPr>
          <p:cNvPr id="33" name="矩形 32"/>
          <p:cNvSpPr/>
          <p:nvPr/>
        </p:nvSpPr>
        <p:spPr>
          <a:xfrm>
            <a:off x="7374162" y="6494562"/>
            <a:ext cx="4710923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fr-FR" sz="11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Chin. Phys. Lett., </a:t>
            </a:r>
            <a:r>
              <a:rPr lang="fr-FR" sz="11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38 </a:t>
            </a:r>
            <a:r>
              <a:rPr lang="fr-FR" sz="1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(2021), DOI: 10.1088/0256-307x/38/9/092801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00851" y="1526684"/>
            <a:ext cx="10809148" cy="3134756"/>
            <a:chOff x="482707" y="1814335"/>
            <a:chExt cx="10809148" cy="3134756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2507" y="1814335"/>
              <a:ext cx="3449348" cy="2585999"/>
            </a:xfrm>
            <a:prstGeom prst="rect">
              <a:avLst/>
            </a:prstGeom>
            <a:effectLst>
              <a:outerShdw blurRad="177800" dist="127000" dir="282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561DE0A-9FBB-4AD2-948D-1866E0DA709E}"/>
                </a:ext>
              </a:extLst>
            </p:cNvPr>
            <p:cNvGrpSpPr/>
            <p:nvPr/>
          </p:nvGrpSpPr>
          <p:grpSpPr>
            <a:xfrm>
              <a:off x="482707" y="1815888"/>
              <a:ext cx="10374629" cy="3133203"/>
              <a:chOff x="195789" y="1825742"/>
              <a:chExt cx="8125766" cy="2454030"/>
            </a:xfrm>
          </p:grpSpPr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E161B45D-0B9C-49F7-96AA-2F75403DD3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088"/>
              <a:stretch/>
            </p:blipFill>
            <p:spPr>
              <a:xfrm>
                <a:off x="355756" y="1830271"/>
                <a:ext cx="1613946" cy="2064755"/>
              </a:xfrm>
              <a:prstGeom prst="rect">
                <a:avLst/>
              </a:prstGeom>
              <a:effectLst>
                <a:outerShdw blurRad="177800" dist="127000" dir="282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ACC5FBA6-0973-424C-8866-AC3E89B11B1D}"/>
                  </a:ext>
                </a:extLst>
              </p:cNvPr>
              <p:cNvSpPr txBox="1"/>
              <p:nvPr/>
            </p:nvSpPr>
            <p:spPr>
              <a:xfrm>
                <a:off x="195789" y="3918437"/>
                <a:ext cx="1933513" cy="361335"/>
              </a:xfrm>
              <a:prstGeom prst="rect">
                <a:avLst/>
              </a:prstGeom>
              <a:noFill/>
            </p:spPr>
            <p:txBody>
              <a:bodyPr wrap="none" lIns="34133" tIns="34133" rIns="34133" bIns="34133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altLang="zh-CN" sz="1707" b="1" dirty="0">
                    <a:ln w="0"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Off-situ 1</a:t>
                </a:r>
                <a:endParaRPr lang="zh-CN" altLang="en-US" sz="1707" b="1" dirty="0">
                  <a:ln w="0"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28" name="内容占位符 5">
                <a:extLst>
                  <a:ext uri="{FF2B5EF4-FFF2-40B4-BE49-F238E27FC236}">
                    <a16:creationId xmlns:a16="http://schemas.microsoft.com/office/drawing/2014/main" id="{EDF92AE2-37CB-4ECB-BABC-BA2554B9E9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088"/>
              <a:stretch/>
            </p:blipFill>
            <p:spPr>
              <a:xfrm>
                <a:off x="2639559" y="1825742"/>
                <a:ext cx="2870361" cy="2064755"/>
              </a:xfrm>
              <a:prstGeom prst="rect">
                <a:avLst/>
              </a:prstGeom>
              <a:effectLst>
                <a:outerShdw blurRad="177800" dist="127000" dir="282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314BE70-0696-4241-8C0A-CD0CCAFCD33F}"/>
                  </a:ext>
                </a:extLst>
              </p:cNvPr>
              <p:cNvSpPr txBox="1"/>
              <p:nvPr/>
            </p:nvSpPr>
            <p:spPr>
              <a:xfrm>
                <a:off x="3182356" y="3886351"/>
                <a:ext cx="1933513" cy="361335"/>
              </a:xfrm>
              <a:prstGeom prst="rect">
                <a:avLst/>
              </a:prstGeom>
              <a:noFill/>
            </p:spPr>
            <p:txBody>
              <a:bodyPr wrap="none" lIns="34133" tIns="34133" rIns="34133" bIns="34133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altLang="zh-CN" sz="1707" b="1" dirty="0">
                    <a:ln w="0"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Off-situ 2</a:t>
                </a:r>
                <a:endParaRPr lang="zh-CN" altLang="en-US" sz="1707" b="1" dirty="0">
                  <a:ln w="0"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箭头: 右 37">
                <a:extLst>
                  <a:ext uri="{FF2B5EF4-FFF2-40B4-BE49-F238E27FC236}">
                    <a16:creationId xmlns:a16="http://schemas.microsoft.com/office/drawing/2014/main" id="{D7DB3A36-2931-4A51-A770-69A9CBB1051C}"/>
                  </a:ext>
                </a:extLst>
              </p:cNvPr>
              <p:cNvSpPr/>
              <p:nvPr/>
            </p:nvSpPr>
            <p:spPr>
              <a:xfrm>
                <a:off x="2033969" y="2504225"/>
                <a:ext cx="506046" cy="581817"/>
              </a:xfrm>
              <a:prstGeom prst="rightArrow">
                <a:avLst/>
              </a:prstGeom>
              <a:solidFill>
                <a:srgbClr val="3366FF"/>
              </a:solidFill>
              <a:ln w="22225">
                <a:noFill/>
              </a:ln>
              <a:effectLst>
                <a:outerShdw blurRad="50800" dist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箭头: 右 37">
                <a:extLst>
                  <a:ext uri="{FF2B5EF4-FFF2-40B4-BE49-F238E27FC236}">
                    <a16:creationId xmlns:a16="http://schemas.microsoft.com/office/drawing/2014/main" id="{E67B6E8D-F801-4EF5-BA67-DADD8A436901}"/>
                  </a:ext>
                </a:extLst>
              </p:cNvPr>
              <p:cNvSpPr/>
              <p:nvPr/>
            </p:nvSpPr>
            <p:spPr>
              <a:xfrm>
                <a:off x="5643366" y="2523204"/>
                <a:ext cx="506046" cy="581817"/>
              </a:xfrm>
              <a:prstGeom prst="rightArrow">
                <a:avLst/>
              </a:prstGeom>
              <a:solidFill>
                <a:srgbClr val="3366FF"/>
              </a:solidFill>
              <a:ln w="22225">
                <a:noFill/>
              </a:ln>
              <a:effectLst>
                <a:outerShdw blurRad="50800" dist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707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72A8604A-ECFB-4308-9A52-C35847F16E59}"/>
                  </a:ext>
                </a:extLst>
              </p:cNvPr>
              <p:cNvSpPr txBox="1"/>
              <p:nvPr/>
            </p:nvSpPr>
            <p:spPr>
              <a:xfrm>
                <a:off x="6388042" y="3894971"/>
                <a:ext cx="1933513" cy="361335"/>
              </a:xfrm>
              <a:prstGeom prst="rect">
                <a:avLst/>
              </a:prstGeom>
              <a:noFill/>
            </p:spPr>
            <p:txBody>
              <a:bodyPr wrap="none" lIns="34133" tIns="34133" rIns="34133" bIns="34133">
                <a:no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altLang="zh-CN" sz="1707" b="1" dirty="0">
                    <a:ln w="0"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Off-situ</a:t>
                </a:r>
                <a:r>
                  <a:rPr lang="en-US" altLang="zh-CN" sz="1707" b="1" i="1" dirty="0">
                    <a:ln w="0"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707" b="1" dirty="0">
                    <a:ln w="0"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3</a:t>
                </a:r>
                <a:endParaRPr lang="zh-CN" altLang="en-US" sz="1707" b="1" dirty="0">
                  <a:ln w="0"/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8" name="标题 1">
            <a:extLst>
              <a:ext uri="{FF2B5EF4-FFF2-40B4-BE49-F238E27FC236}">
                <a16:creationId xmlns:a16="http://schemas.microsoft.com/office/drawing/2014/main" id="{DC995E26-00C9-443E-959B-90F151ED29B2}"/>
              </a:ext>
            </a:extLst>
          </p:cNvPr>
          <p:cNvSpPr>
            <a:spLocks noGrp="1"/>
          </p:cNvSpPr>
          <p:nvPr/>
        </p:nvSpPr>
        <p:spPr>
          <a:xfrm>
            <a:off x="298511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2.3 SEOP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0414712-6AD4-457F-B5D2-8DCA07859FB5}"/>
              </a:ext>
            </a:extLst>
          </p:cNvPr>
          <p:cNvSpPr txBox="1"/>
          <p:nvPr/>
        </p:nvSpPr>
        <p:spPr>
          <a:xfrm>
            <a:off x="314714" y="1060713"/>
            <a:ext cx="56161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7. Off-situ </a:t>
            </a:r>
            <a:r>
              <a:rPr lang="en-US" altLang="zh-CN" sz="2200" b="1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 Pumping Stations</a:t>
            </a:r>
          </a:p>
        </p:txBody>
      </p:sp>
      <p:sp>
        <p:nvSpPr>
          <p:cNvPr id="22" name="灯片编号占位符 3">
            <a:extLst>
              <a:ext uri="{FF2B5EF4-FFF2-40B4-BE49-F238E27FC236}">
                <a16:creationId xmlns:a16="http://schemas.microsoft.com/office/drawing/2014/main" id="{860F85EE-7D58-46D6-83B2-5BA9ABBFEA3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1050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图片 18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666" y="2754302"/>
            <a:ext cx="4872542" cy="3744713"/>
          </a:xfrm>
          <a:prstGeom prst="rect">
            <a:avLst/>
          </a:prstGeom>
        </p:spPr>
      </p:pic>
      <p:sp>
        <p:nvSpPr>
          <p:cNvPr id="188" name="矩形 187"/>
          <p:cNvSpPr/>
          <p:nvPr/>
        </p:nvSpPr>
        <p:spPr>
          <a:xfrm>
            <a:off x="4690945" y="1393371"/>
            <a:ext cx="3101339" cy="1169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Stable Polarization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Integrated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、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Mobile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Easy Data Analysis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6" y="5089070"/>
            <a:ext cx="2067343" cy="14099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5" y="3423098"/>
            <a:ext cx="2045819" cy="1534364"/>
          </a:xfrm>
          <a:prstGeom prst="rect">
            <a:avLst/>
          </a:prstGeom>
        </p:spPr>
      </p:pic>
      <p:pic>
        <p:nvPicPr>
          <p:cNvPr id="17" name="内容占位符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5" y="1754493"/>
            <a:ext cx="2049325" cy="1536992"/>
          </a:xfrm>
          <a:prstGeom prst="rect">
            <a:avLst/>
          </a:prstGeom>
        </p:spPr>
      </p:pic>
      <p:sp>
        <p:nvSpPr>
          <p:cNvPr id="2" name="右大括号 1"/>
          <p:cNvSpPr/>
          <p:nvPr/>
        </p:nvSpPr>
        <p:spPr>
          <a:xfrm>
            <a:off x="2980308" y="2421571"/>
            <a:ext cx="640080" cy="3382527"/>
          </a:xfrm>
          <a:prstGeom prst="rightBrace">
            <a:avLst>
              <a:gd name="adj1" fmla="val 44047"/>
              <a:gd name="adj2" fmla="val 48754"/>
            </a:avLst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78971" y="1595457"/>
            <a:ext cx="2351316" cy="505208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43432B7-E2C3-4CDB-B225-FC044C996205}"/>
              </a:ext>
            </a:extLst>
          </p:cNvPr>
          <p:cNvSpPr txBox="1"/>
          <p:nvPr/>
        </p:nvSpPr>
        <p:spPr>
          <a:xfrm>
            <a:off x="9044820" y="6147918"/>
            <a:ext cx="2433814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In-situ </a:t>
            </a:r>
            <a:r>
              <a:rPr lang="en-US" altLang="zh-CN" sz="2000" b="1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He-NSF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/>
          </a:blip>
          <a:srcRect l="14716" t="4377" r="6363" b="494"/>
          <a:stretch/>
        </p:blipFill>
        <p:spPr>
          <a:xfrm>
            <a:off x="8940800" y="1393371"/>
            <a:ext cx="2565400" cy="4753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灯片编号占位符 3">
            <a:extLst>
              <a:ext uri="{FF2B5EF4-FFF2-40B4-BE49-F238E27FC236}">
                <a16:creationId xmlns:a16="http://schemas.microsoft.com/office/drawing/2014/main" id="{D5509014-FFD0-4233-A06E-9A7709CDC8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18</a:t>
            </a:fld>
            <a:endParaRPr lang="zh-CN" altLang="en-US" dirty="0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5772419F-0B86-46CA-A57D-FBCEDE2E8131}"/>
              </a:ext>
            </a:extLst>
          </p:cNvPr>
          <p:cNvSpPr>
            <a:spLocks noGrp="1"/>
          </p:cNvSpPr>
          <p:nvPr/>
        </p:nvSpPr>
        <p:spPr>
          <a:xfrm>
            <a:off x="288987" y="142878"/>
            <a:ext cx="6922560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2.3 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SEOP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1243092-E711-42C6-B3A2-7061DDE2A1F0}"/>
              </a:ext>
            </a:extLst>
          </p:cNvPr>
          <p:cNvSpPr txBox="1"/>
          <p:nvPr/>
        </p:nvSpPr>
        <p:spPr>
          <a:xfrm>
            <a:off x="302131" y="1053902"/>
            <a:ext cx="352453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q"/>
              <a:defRPr sz="1800" b="1" u="sng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CN" sz="2200" u="none" dirty="0">
                <a:solidFill>
                  <a:srgbClr val="0000FF"/>
                </a:solidFill>
              </a:rPr>
              <a:t>8. In-situ </a:t>
            </a:r>
            <a:r>
              <a:rPr lang="en-US" altLang="zh-CN" sz="2200" u="none" baseline="30000" dirty="0">
                <a:solidFill>
                  <a:srgbClr val="0000FF"/>
                </a:solidFill>
              </a:rPr>
              <a:t>3</a:t>
            </a:r>
            <a:r>
              <a:rPr lang="en-US" altLang="zh-CN" sz="2200" u="none" dirty="0">
                <a:solidFill>
                  <a:srgbClr val="0000FF"/>
                </a:solidFill>
              </a:rPr>
              <a:t>He-NSF R&amp;D</a:t>
            </a:r>
          </a:p>
        </p:txBody>
      </p:sp>
    </p:spTree>
    <p:extLst>
      <p:ext uri="{BB962C8B-B14F-4D97-AF65-F5344CB8AC3E}">
        <p14:creationId xmlns:p14="http://schemas.microsoft.com/office/powerpoint/2010/main" val="2674131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/>
        </p:nvSpPr>
        <p:spPr>
          <a:xfrm>
            <a:off x="2223406" y="1321503"/>
            <a:ext cx="8599435" cy="440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>
              <a:lnSpc>
                <a:spcPct val="150000"/>
              </a:lnSpc>
              <a:defRPr/>
            </a:pPr>
            <a:r>
              <a:rPr lang="en-US" altLang="zh-CN" sz="1707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In-situ SEOP NSF Provides Long-Time Stable Polarized Neutron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86782" y="1045533"/>
            <a:ext cx="10285144" cy="44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Wingdings" panose="05000000000000000000" pitchFamily="2" charset="2"/>
              <a:buNone/>
              <a:defRPr sz="2200" b="1" u="none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dirty="0"/>
              <a:t>9. In-situ </a:t>
            </a:r>
            <a:r>
              <a:rPr lang="en-US" altLang="zh-CN" baseline="30000" dirty="0"/>
              <a:t>3</a:t>
            </a:r>
            <a:r>
              <a:rPr lang="en-US" altLang="zh-CN" dirty="0"/>
              <a:t>He-NSFs</a:t>
            </a:r>
          </a:p>
        </p:txBody>
      </p:sp>
      <p:sp>
        <p:nvSpPr>
          <p:cNvPr id="37" name="矩形 36"/>
          <p:cNvSpPr/>
          <p:nvPr/>
        </p:nvSpPr>
        <p:spPr>
          <a:xfrm>
            <a:off x="9415689" y="1263961"/>
            <a:ext cx="26943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China. Phys. Lett., </a:t>
            </a:r>
            <a:r>
              <a:rPr lang="en-US" sz="11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42, </a:t>
            </a:r>
            <a:r>
              <a:rPr lang="en-US" sz="1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022901 (2025).</a:t>
            </a:r>
          </a:p>
        </p:txBody>
      </p:sp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4265D7D5-5532-4B89-A34D-FA158002244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6947" y="4835642"/>
          <a:ext cx="11498104" cy="1733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0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0052">
                  <a:extLst>
                    <a:ext uri="{9D8B030D-6E8A-4147-A177-3AD203B41FA5}">
                      <a16:colId xmlns:a16="http://schemas.microsoft.com/office/drawing/2014/main" val="1932651021"/>
                    </a:ext>
                  </a:extLst>
                </a:gridCol>
                <a:gridCol w="1480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4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1631">
                  <a:extLst>
                    <a:ext uri="{9D8B030D-6E8A-4147-A177-3AD203B41FA5}">
                      <a16:colId xmlns:a16="http://schemas.microsoft.com/office/drawing/2014/main" val="1809060072"/>
                    </a:ext>
                  </a:extLst>
                </a:gridCol>
                <a:gridCol w="2006887">
                  <a:extLst>
                    <a:ext uri="{9D8B030D-6E8A-4147-A177-3AD203B41FA5}">
                      <a16:colId xmlns:a16="http://schemas.microsoft.com/office/drawing/2014/main" val="3151961021"/>
                    </a:ext>
                  </a:extLst>
                </a:gridCol>
              </a:tblGrid>
              <a:tr h="7802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System Type</a:t>
                      </a:r>
                      <a:endParaRPr lang="zh-CN" altLang="en-US" sz="15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System Length</a:t>
                      </a:r>
                      <a:endParaRPr lang="zh-CN" altLang="en-US" sz="1500" b="1" kern="1200" dirty="0">
                        <a:solidFill>
                          <a:schemeClr val="lt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Cell Length</a:t>
                      </a:r>
                      <a:endParaRPr lang="zh-CN" altLang="en-US" sz="15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Cell Pressure</a:t>
                      </a:r>
                      <a:endParaRPr lang="zh-CN" altLang="en-US" sz="15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baseline="30000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5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He Polarization</a:t>
                      </a:r>
                      <a:endParaRPr lang="zh-CN" altLang="en-US" sz="1500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Neutron Polarization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 Å</a:t>
                      </a:r>
                      <a:r>
                        <a:rPr lang="zh-CN" altLang="en-US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Neutron Transmission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 Å</a:t>
                      </a:r>
                      <a:r>
                        <a:rPr lang="zh-CN" altLang="en-US" sz="1500" b="1" kern="1200" dirty="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86699" marR="86699" marT="43349" marB="43349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8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In-situ1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＜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70 cm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 cm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1.5 bar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74%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90%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20%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8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In-situ2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＜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55 cm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 cm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2.5 bar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75%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95%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15%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extLst>
                  <a:ext uri="{0D108BD9-81ED-4DB2-BD59-A6C34878D82A}">
                    <a16:rowId xmlns:a16="http://schemas.microsoft.com/office/drawing/2014/main" val="2578847140"/>
                  </a:ext>
                </a:extLst>
              </a:tr>
              <a:tr h="3178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In-situ3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＜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60 cm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 cm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~ 0.9 bar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65%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80%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≥ </a:t>
                      </a:r>
                      <a:r>
                        <a:rPr lang="en-US" altLang="zh-CN" sz="15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20%</a:t>
                      </a:r>
                      <a:endParaRPr lang="zh-CN" altLang="en-US" sz="15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6699" marR="86699" marT="43349" marB="43349" anchor="ctr" anchorCtr="1"/>
                </a:tc>
                <a:extLst>
                  <a:ext uri="{0D108BD9-81ED-4DB2-BD59-A6C34878D82A}">
                    <a16:rowId xmlns:a16="http://schemas.microsoft.com/office/drawing/2014/main" val="1777170325"/>
                  </a:ext>
                </a:extLst>
              </a:tr>
            </a:tbl>
          </a:graphicData>
        </a:graphic>
      </p:graphicFrame>
      <p:grpSp>
        <p:nvGrpSpPr>
          <p:cNvPr id="10" name="组合 9">
            <a:extLst>
              <a:ext uri="{FF2B5EF4-FFF2-40B4-BE49-F238E27FC236}">
                <a16:creationId xmlns:a16="http://schemas.microsoft.com/office/drawing/2014/main" id="{EC4C0009-9590-4241-AD6E-0E46E626F8A2}"/>
              </a:ext>
            </a:extLst>
          </p:cNvPr>
          <p:cNvGrpSpPr/>
          <p:nvPr/>
        </p:nvGrpSpPr>
        <p:grpSpPr>
          <a:xfrm>
            <a:off x="710613" y="1739600"/>
            <a:ext cx="10733329" cy="3163262"/>
            <a:chOff x="1081056" y="1880893"/>
            <a:chExt cx="11320307" cy="3336254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BB28DDF4-8D08-45D4-ADEE-4D65447E9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056" y="1920180"/>
              <a:ext cx="2202270" cy="29375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箭头: 右 31">
              <a:extLst>
                <a:ext uri="{FF2B5EF4-FFF2-40B4-BE49-F238E27FC236}">
                  <a16:creationId xmlns:a16="http://schemas.microsoft.com/office/drawing/2014/main" id="{A34A2D47-2855-4A54-A44C-D1DC5EC89EA7}"/>
                </a:ext>
              </a:extLst>
            </p:cNvPr>
            <p:cNvSpPr/>
            <p:nvPr/>
          </p:nvSpPr>
          <p:spPr>
            <a:xfrm>
              <a:off x="3384755" y="2999941"/>
              <a:ext cx="676663" cy="777981"/>
            </a:xfrm>
            <a:prstGeom prst="rightArrow">
              <a:avLst/>
            </a:prstGeom>
            <a:solidFill>
              <a:srgbClr val="3366FF"/>
            </a:solidFill>
            <a:ln w="22225">
              <a:noFill/>
            </a:ln>
            <a:effectLst>
              <a:outerShdw blurRad="50800" dist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88CFBB5-5F55-4DFC-A2C1-CC81E0BE1381}"/>
                </a:ext>
              </a:extLst>
            </p:cNvPr>
            <p:cNvSpPr txBox="1"/>
            <p:nvPr/>
          </p:nvSpPr>
          <p:spPr>
            <a:xfrm>
              <a:off x="1550977" y="4776964"/>
              <a:ext cx="1309493" cy="440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b="1" dirty="0">
                  <a:ln w="0"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In-situ 1</a:t>
              </a:r>
              <a:endParaRPr lang="zh-CN" altLang="en-US" b="1" dirty="0">
                <a:ln w="0"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97116A94-C851-4B9A-88B9-0F051AF65A26}"/>
                </a:ext>
              </a:extLst>
            </p:cNvPr>
            <p:cNvSpPr txBox="1"/>
            <p:nvPr/>
          </p:nvSpPr>
          <p:spPr>
            <a:xfrm>
              <a:off x="4563483" y="4776964"/>
              <a:ext cx="1309493" cy="440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b="1" dirty="0">
                  <a:ln w="0"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In-situ 2</a:t>
              </a:r>
              <a:endParaRPr lang="zh-CN" altLang="en-US" b="1" dirty="0">
                <a:ln w="0"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912E9200-E66B-4B1B-847E-36C7DEBD6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91872" y="1880893"/>
              <a:ext cx="1309491" cy="29375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D881BDBC-C2D5-4E4A-A9C2-5A4A066F0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3733555" y="2364434"/>
              <a:ext cx="2937511" cy="20490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3" name="箭头: 右 42">
              <a:extLst>
                <a:ext uri="{FF2B5EF4-FFF2-40B4-BE49-F238E27FC236}">
                  <a16:creationId xmlns:a16="http://schemas.microsoft.com/office/drawing/2014/main" id="{4D9860FD-CA88-4174-B54A-C9FA09EF2F83}"/>
                </a:ext>
              </a:extLst>
            </p:cNvPr>
            <p:cNvSpPr/>
            <p:nvPr/>
          </p:nvSpPr>
          <p:spPr>
            <a:xfrm>
              <a:off x="6322536" y="3009174"/>
              <a:ext cx="676663" cy="777981"/>
            </a:xfrm>
            <a:prstGeom prst="rightArrow">
              <a:avLst/>
            </a:prstGeom>
            <a:solidFill>
              <a:srgbClr val="3366FF"/>
            </a:solidFill>
            <a:ln w="22225">
              <a:noFill/>
            </a:ln>
            <a:effectLst>
              <a:outerShdw blurRad="50800" dist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A67605B3-AE14-4E24-B191-28B23202416B}"/>
                </a:ext>
              </a:extLst>
            </p:cNvPr>
            <p:cNvSpPr txBox="1"/>
            <p:nvPr/>
          </p:nvSpPr>
          <p:spPr>
            <a:xfrm>
              <a:off x="11091550" y="4738701"/>
              <a:ext cx="1309493" cy="440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b="1" dirty="0">
                  <a:ln w="0"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In-situ 3</a:t>
              </a:r>
              <a:endParaRPr lang="zh-CN" altLang="en-US" b="1" dirty="0">
                <a:ln w="0"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1656DB5-09FB-405F-8D48-F46B190B5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469" r="3316"/>
            <a:stretch/>
          </p:blipFill>
          <p:spPr>
            <a:xfrm>
              <a:off x="7121296" y="1897616"/>
              <a:ext cx="3140894" cy="29375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6" name="箭头: 右 45">
              <a:extLst>
                <a:ext uri="{FF2B5EF4-FFF2-40B4-BE49-F238E27FC236}">
                  <a16:creationId xmlns:a16="http://schemas.microsoft.com/office/drawing/2014/main" id="{AE4A804C-F913-4FF6-9552-E14565C996AF}"/>
                </a:ext>
              </a:extLst>
            </p:cNvPr>
            <p:cNvSpPr/>
            <p:nvPr/>
          </p:nvSpPr>
          <p:spPr>
            <a:xfrm>
              <a:off x="10345396" y="3009174"/>
              <a:ext cx="676663" cy="777981"/>
            </a:xfrm>
            <a:prstGeom prst="rightArrow">
              <a:avLst/>
            </a:prstGeom>
            <a:solidFill>
              <a:srgbClr val="3366FF"/>
            </a:solidFill>
            <a:ln w="22225">
              <a:noFill/>
            </a:ln>
            <a:effectLst>
              <a:outerShdw blurRad="50800" dist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DE382D54-CE02-4967-8249-FE810F8C9C4B}"/>
                </a:ext>
              </a:extLst>
            </p:cNvPr>
            <p:cNvSpPr txBox="1"/>
            <p:nvPr/>
          </p:nvSpPr>
          <p:spPr>
            <a:xfrm>
              <a:off x="7295102" y="4768525"/>
              <a:ext cx="2769681" cy="440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b="1" dirty="0">
                  <a:ln w="0"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In-situ 1+In-situ 2</a:t>
              </a:r>
              <a:endParaRPr lang="zh-CN" altLang="en-US" b="1" dirty="0">
                <a:ln w="0"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24F9657A-66B3-4CB6-B21D-8C68357B9BCB}"/>
              </a:ext>
            </a:extLst>
          </p:cNvPr>
          <p:cNvSpPr/>
          <p:nvPr/>
        </p:nvSpPr>
        <p:spPr>
          <a:xfrm>
            <a:off x="8587740" y="1073130"/>
            <a:ext cx="352227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Sci. China Phys. Mech. Astron</a:t>
            </a:r>
            <a:r>
              <a:rPr lang="en-US" sz="1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., </a:t>
            </a:r>
            <a:r>
              <a:rPr lang="en-US" sz="11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65,</a:t>
            </a:r>
            <a:r>
              <a:rPr lang="en-US" sz="11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241011 (2022). </a:t>
            </a: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5772419F-0B86-46CA-A57D-FBCEDE2E8131}"/>
              </a:ext>
            </a:extLst>
          </p:cNvPr>
          <p:cNvSpPr>
            <a:spLocks noGrp="1"/>
          </p:cNvSpPr>
          <p:nvPr/>
        </p:nvSpPr>
        <p:spPr>
          <a:xfrm>
            <a:off x="288987" y="142878"/>
            <a:ext cx="6922560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2.3 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SEOP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灯片编号占位符 3">
            <a:extLst>
              <a:ext uri="{FF2B5EF4-FFF2-40B4-BE49-F238E27FC236}">
                <a16:creationId xmlns:a16="http://schemas.microsoft.com/office/drawing/2014/main" id="{F91DD5EC-6543-45DF-B793-62603210BD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17374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/>
        </p:nvSpPr>
        <p:spPr>
          <a:xfrm>
            <a:off x="284055" y="142878"/>
            <a:ext cx="2720393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Outline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3637" y="1952634"/>
            <a:ext cx="11081299" cy="25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buSzPct val="80000"/>
              <a:defRPr/>
            </a:pP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I. Polarized Neutrons and Hyperpolarized ³He </a:t>
            </a:r>
          </a:p>
          <a:p>
            <a:pPr marL="432000" indent="-457200">
              <a:lnSpc>
                <a:spcPct val="150000"/>
              </a:lnSpc>
              <a:spcBef>
                <a:spcPts val="1000"/>
              </a:spcBef>
              <a:buSzPct val="80000"/>
              <a:defRPr/>
            </a:pP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II. Development and Applications of ³He-NSF </a:t>
            </a:r>
          </a:p>
          <a:p>
            <a:pPr>
              <a:lnSpc>
                <a:spcPct val="150000"/>
              </a:lnSpc>
              <a:spcBef>
                <a:spcPts val="1000"/>
              </a:spcBef>
              <a:buSzPct val="80000"/>
              <a:defRPr/>
            </a:pP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III. Conclusion and Future Plans </a:t>
            </a:r>
            <a:endParaRPr lang="en-US" altLang="zh-CN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FF32ABA-7A0F-4431-9886-9324D8582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15" b="15536"/>
          <a:stretch/>
        </p:blipFill>
        <p:spPr>
          <a:xfrm>
            <a:off x="8876885" y="64133"/>
            <a:ext cx="3229451" cy="760602"/>
          </a:xfrm>
          <a:prstGeom prst="rect">
            <a:avLst/>
          </a:prstGeom>
        </p:spPr>
      </p:pic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764529A0-89C8-46BF-B45C-E6921F9DBD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19099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文本框 71">
            <a:extLst>
              <a:ext uri="{FF2B5EF4-FFF2-40B4-BE49-F238E27FC236}">
                <a16:creationId xmlns:a16="http://schemas.microsoft.com/office/drawing/2014/main" id="{6ECA8E71-6199-48D5-B55B-D37394FF5226}"/>
              </a:ext>
            </a:extLst>
          </p:cNvPr>
          <p:cNvSpPr txBox="1"/>
          <p:nvPr/>
        </p:nvSpPr>
        <p:spPr>
          <a:xfrm>
            <a:off x="294682" y="1065546"/>
            <a:ext cx="412491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20000"/>
              </a:spcBef>
              <a:buNone/>
              <a:defRPr sz="2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solidFill>
                  <a:srgbClr val="0000FF"/>
                </a:solidFill>
              </a:rPr>
              <a:t>1. MEOP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System</a:t>
            </a:r>
          </a:p>
        </p:txBody>
      </p:sp>
      <p:sp>
        <p:nvSpPr>
          <p:cNvPr id="73" name="标题 1">
            <a:extLst>
              <a:ext uri="{FF2B5EF4-FFF2-40B4-BE49-F238E27FC236}">
                <a16:creationId xmlns:a16="http://schemas.microsoft.com/office/drawing/2014/main" id="{A35429DB-62BC-49EF-84E6-E6E21F5019F8}"/>
              </a:ext>
            </a:extLst>
          </p:cNvPr>
          <p:cNvSpPr>
            <a:spLocks noGrp="1"/>
          </p:cNvSpPr>
          <p:nvPr/>
        </p:nvSpPr>
        <p:spPr>
          <a:xfrm>
            <a:off x="288986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2.4 MEOP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He Pumping Station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CE8117EB-32B3-42A1-87BA-E77C701B88BF}"/>
              </a:ext>
            </a:extLst>
          </p:cNvPr>
          <p:cNvSpPr/>
          <p:nvPr/>
        </p:nvSpPr>
        <p:spPr>
          <a:xfrm>
            <a:off x="409875" y="4671964"/>
            <a:ext cx="2796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Polarimetry</a:t>
            </a:r>
            <a:endParaRPr lang="zh-CN" altLang="en-US" sz="2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E6C73ABF-5A1F-47F8-9A3E-BF2228B4C7E6}"/>
              </a:ext>
            </a:extLst>
          </p:cNvPr>
          <p:cNvSpPr/>
          <p:nvPr/>
        </p:nvSpPr>
        <p:spPr>
          <a:xfrm>
            <a:off x="409875" y="3409631"/>
            <a:ext cx="26388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Optical Pumping</a:t>
            </a: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11CD204A-14EC-48F4-95D9-9A8644CB512A}"/>
              </a:ext>
            </a:extLst>
          </p:cNvPr>
          <p:cNvSpPr/>
          <p:nvPr/>
        </p:nvSpPr>
        <p:spPr>
          <a:xfrm>
            <a:off x="409875" y="2753723"/>
            <a:ext cx="2150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 Discharge</a:t>
            </a: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4BBAD0ED-B3E1-42E2-BBE0-F6398D79F684}"/>
              </a:ext>
            </a:extLst>
          </p:cNvPr>
          <p:cNvSpPr/>
          <p:nvPr/>
        </p:nvSpPr>
        <p:spPr>
          <a:xfrm>
            <a:off x="409875" y="2040665"/>
            <a:ext cx="14766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Magnet</a:t>
            </a:r>
            <a:endParaRPr lang="zh-CN" altLang="en-US" sz="2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0" name="Freeform 48">
            <a:extLst>
              <a:ext uri="{FF2B5EF4-FFF2-40B4-BE49-F238E27FC236}">
                <a16:creationId xmlns:a16="http://schemas.microsoft.com/office/drawing/2014/main" id="{B0A160DD-BC5F-489F-BA80-33294B065CE3}"/>
              </a:ext>
            </a:extLst>
          </p:cNvPr>
          <p:cNvSpPr>
            <a:spLocks/>
          </p:cNvSpPr>
          <p:nvPr/>
        </p:nvSpPr>
        <p:spPr bwMode="auto">
          <a:xfrm>
            <a:off x="4552692" y="4342376"/>
            <a:ext cx="494913" cy="2006846"/>
          </a:xfrm>
          <a:custGeom>
            <a:avLst/>
            <a:gdLst>
              <a:gd name="T0" fmla="*/ 208 w 364"/>
              <a:gd name="T1" fmla="*/ 1240 h 1240"/>
              <a:gd name="T2" fmla="*/ 164 w 364"/>
              <a:gd name="T3" fmla="*/ 1212 h 1240"/>
              <a:gd name="T4" fmla="*/ 128 w 364"/>
              <a:gd name="T5" fmla="*/ 1184 h 1240"/>
              <a:gd name="T6" fmla="*/ 88 w 364"/>
              <a:gd name="T7" fmla="*/ 1136 h 1240"/>
              <a:gd name="T8" fmla="*/ 36 w 364"/>
              <a:gd name="T9" fmla="*/ 1052 h 1240"/>
              <a:gd name="T10" fmla="*/ 24 w 364"/>
              <a:gd name="T11" fmla="*/ 1024 h 1240"/>
              <a:gd name="T12" fmla="*/ 16 w 364"/>
              <a:gd name="T13" fmla="*/ 1000 h 1240"/>
              <a:gd name="T14" fmla="*/ 0 w 364"/>
              <a:gd name="T15" fmla="*/ 904 h 1240"/>
              <a:gd name="T16" fmla="*/ 40 w 364"/>
              <a:gd name="T17" fmla="*/ 676 h 1240"/>
              <a:gd name="T18" fmla="*/ 72 w 364"/>
              <a:gd name="T19" fmla="*/ 568 h 1240"/>
              <a:gd name="T20" fmla="*/ 84 w 364"/>
              <a:gd name="T21" fmla="*/ 520 h 1240"/>
              <a:gd name="T22" fmla="*/ 88 w 364"/>
              <a:gd name="T23" fmla="*/ 268 h 1240"/>
              <a:gd name="T24" fmla="*/ 96 w 364"/>
              <a:gd name="T25" fmla="*/ 76 h 1240"/>
              <a:gd name="T26" fmla="*/ 144 w 364"/>
              <a:gd name="T27" fmla="*/ 40 h 1240"/>
              <a:gd name="T28" fmla="*/ 308 w 364"/>
              <a:gd name="T29" fmla="*/ 0 h 1240"/>
              <a:gd name="T30" fmla="*/ 364 w 364"/>
              <a:gd name="T31" fmla="*/ 4 h 1240"/>
              <a:gd name="connsiteX0" fmla="*/ 6130 w 10000"/>
              <a:gd name="connsiteY0" fmla="*/ 9489 h 9785"/>
              <a:gd name="connsiteX1" fmla="*/ 4505 w 10000"/>
              <a:gd name="connsiteY1" fmla="*/ 9774 h 9785"/>
              <a:gd name="connsiteX2" fmla="*/ 3516 w 10000"/>
              <a:gd name="connsiteY2" fmla="*/ 9548 h 9785"/>
              <a:gd name="connsiteX3" fmla="*/ 2418 w 10000"/>
              <a:gd name="connsiteY3" fmla="*/ 9161 h 9785"/>
              <a:gd name="connsiteX4" fmla="*/ 989 w 10000"/>
              <a:gd name="connsiteY4" fmla="*/ 8484 h 9785"/>
              <a:gd name="connsiteX5" fmla="*/ 659 w 10000"/>
              <a:gd name="connsiteY5" fmla="*/ 8258 h 9785"/>
              <a:gd name="connsiteX6" fmla="*/ 440 w 10000"/>
              <a:gd name="connsiteY6" fmla="*/ 8065 h 9785"/>
              <a:gd name="connsiteX7" fmla="*/ 0 w 10000"/>
              <a:gd name="connsiteY7" fmla="*/ 7290 h 9785"/>
              <a:gd name="connsiteX8" fmla="*/ 1099 w 10000"/>
              <a:gd name="connsiteY8" fmla="*/ 5452 h 9785"/>
              <a:gd name="connsiteX9" fmla="*/ 1978 w 10000"/>
              <a:gd name="connsiteY9" fmla="*/ 4581 h 9785"/>
              <a:gd name="connsiteX10" fmla="*/ 2308 w 10000"/>
              <a:gd name="connsiteY10" fmla="*/ 4194 h 9785"/>
              <a:gd name="connsiteX11" fmla="*/ 2418 w 10000"/>
              <a:gd name="connsiteY11" fmla="*/ 2161 h 9785"/>
              <a:gd name="connsiteX12" fmla="*/ 2637 w 10000"/>
              <a:gd name="connsiteY12" fmla="*/ 613 h 9785"/>
              <a:gd name="connsiteX13" fmla="*/ 3956 w 10000"/>
              <a:gd name="connsiteY13" fmla="*/ 323 h 9785"/>
              <a:gd name="connsiteX14" fmla="*/ 8462 w 10000"/>
              <a:gd name="connsiteY14" fmla="*/ 0 h 9785"/>
              <a:gd name="connsiteX15" fmla="*/ 10000 w 10000"/>
              <a:gd name="connsiteY15" fmla="*/ 32 h 9785"/>
              <a:gd name="connsiteX0" fmla="*/ 6130 w 10000"/>
              <a:gd name="connsiteY0" fmla="*/ 9697 h 9774"/>
              <a:gd name="connsiteX1" fmla="*/ 3516 w 10000"/>
              <a:gd name="connsiteY1" fmla="*/ 9758 h 9774"/>
              <a:gd name="connsiteX2" fmla="*/ 2418 w 10000"/>
              <a:gd name="connsiteY2" fmla="*/ 9362 h 9774"/>
              <a:gd name="connsiteX3" fmla="*/ 989 w 10000"/>
              <a:gd name="connsiteY3" fmla="*/ 8670 h 9774"/>
              <a:gd name="connsiteX4" fmla="*/ 659 w 10000"/>
              <a:gd name="connsiteY4" fmla="*/ 8439 h 9774"/>
              <a:gd name="connsiteX5" fmla="*/ 440 w 10000"/>
              <a:gd name="connsiteY5" fmla="*/ 8242 h 9774"/>
              <a:gd name="connsiteX6" fmla="*/ 0 w 10000"/>
              <a:gd name="connsiteY6" fmla="*/ 7450 h 9774"/>
              <a:gd name="connsiteX7" fmla="*/ 1099 w 10000"/>
              <a:gd name="connsiteY7" fmla="*/ 5572 h 9774"/>
              <a:gd name="connsiteX8" fmla="*/ 1978 w 10000"/>
              <a:gd name="connsiteY8" fmla="*/ 4682 h 9774"/>
              <a:gd name="connsiteX9" fmla="*/ 2308 w 10000"/>
              <a:gd name="connsiteY9" fmla="*/ 4286 h 9774"/>
              <a:gd name="connsiteX10" fmla="*/ 2418 w 10000"/>
              <a:gd name="connsiteY10" fmla="*/ 2208 h 9774"/>
              <a:gd name="connsiteX11" fmla="*/ 2637 w 10000"/>
              <a:gd name="connsiteY11" fmla="*/ 626 h 9774"/>
              <a:gd name="connsiteX12" fmla="*/ 3956 w 10000"/>
              <a:gd name="connsiteY12" fmla="*/ 330 h 9774"/>
              <a:gd name="connsiteX13" fmla="*/ 8462 w 10000"/>
              <a:gd name="connsiteY13" fmla="*/ 0 h 9774"/>
              <a:gd name="connsiteX14" fmla="*/ 10000 w 10000"/>
              <a:gd name="connsiteY14" fmla="*/ 33 h 9774"/>
              <a:gd name="connsiteX0" fmla="*/ 6130 w 10000"/>
              <a:gd name="connsiteY0" fmla="*/ 9921 h 9921"/>
              <a:gd name="connsiteX1" fmla="*/ 2418 w 10000"/>
              <a:gd name="connsiteY1" fmla="*/ 9578 h 9921"/>
              <a:gd name="connsiteX2" fmla="*/ 989 w 10000"/>
              <a:gd name="connsiteY2" fmla="*/ 8870 h 9921"/>
              <a:gd name="connsiteX3" fmla="*/ 659 w 10000"/>
              <a:gd name="connsiteY3" fmla="*/ 8634 h 9921"/>
              <a:gd name="connsiteX4" fmla="*/ 440 w 10000"/>
              <a:gd name="connsiteY4" fmla="*/ 8433 h 9921"/>
              <a:gd name="connsiteX5" fmla="*/ 0 w 10000"/>
              <a:gd name="connsiteY5" fmla="*/ 7622 h 9921"/>
              <a:gd name="connsiteX6" fmla="*/ 1099 w 10000"/>
              <a:gd name="connsiteY6" fmla="*/ 5701 h 9921"/>
              <a:gd name="connsiteX7" fmla="*/ 1978 w 10000"/>
              <a:gd name="connsiteY7" fmla="*/ 4790 h 9921"/>
              <a:gd name="connsiteX8" fmla="*/ 2308 w 10000"/>
              <a:gd name="connsiteY8" fmla="*/ 4385 h 9921"/>
              <a:gd name="connsiteX9" fmla="*/ 2418 w 10000"/>
              <a:gd name="connsiteY9" fmla="*/ 2259 h 9921"/>
              <a:gd name="connsiteX10" fmla="*/ 2637 w 10000"/>
              <a:gd name="connsiteY10" fmla="*/ 640 h 9921"/>
              <a:gd name="connsiteX11" fmla="*/ 3956 w 10000"/>
              <a:gd name="connsiteY11" fmla="*/ 338 h 9921"/>
              <a:gd name="connsiteX12" fmla="*/ 8462 w 10000"/>
              <a:gd name="connsiteY12" fmla="*/ 0 h 9921"/>
              <a:gd name="connsiteX13" fmla="*/ 10000 w 10000"/>
              <a:gd name="connsiteY13" fmla="*/ 34 h 9921"/>
              <a:gd name="connsiteX0" fmla="*/ 6130 w 10000"/>
              <a:gd name="connsiteY0" fmla="*/ 10000 h 10000"/>
              <a:gd name="connsiteX1" fmla="*/ 2418 w 10000"/>
              <a:gd name="connsiteY1" fmla="*/ 9872 h 10000"/>
              <a:gd name="connsiteX2" fmla="*/ 989 w 10000"/>
              <a:gd name="connsiteY2" fmla="*/ 8941 h 10000"/>
              <a:gd name="connsiteX3" fmla="*/ 659 w 10000"/>
              <a:gd name="connsiteY3" fmla="*/ 8703 h 10000"/>
              <a:gd name="connsiteX4" fmla="*/ 440 w 10000"/>
              <a:gd name="connsiteY4" fmla="*/ 8500 h 10000"/>
              <a:gd name="connsiteX5" fmla="*/ 0 w 10000"/>
              <a:gd name="connsiteY5" fmla="*/ 7683 h 10000"/>
              <a:gd name="connsiteX6" fmla="*/ 1099 w 10000"/>
              <a:gd name="connsiteY6" fmla="*/ 5746 h 10000"/>
              <a:gd name="connsiteX7" fmla="*/ 1978 w 10000"/>
              <a:gd name="connsiteY7" fmla="*/ 4828 h 10000"/>
              <a:gd name="connsiteX8" fmla="*/ 2308 w 10000"/>
              <a:gd name="connsiteY8" fmla="*/ 4420 h 10000"/>
              <a:gd name="connsiteX9" fmla="*/ 2418 w 10000"/>
              <a:gd name="connsiteY9" fmla="*/ 2277 h 10000"/>
              <a:gd name="connsiteX10" fmla="*/ 2637 w 10000"/>
              <a:gd name="connsiteY10" fmla="*/ 645 h 10000"/>
              <a:gd name="connsiteX11" fmla="*/ 3956 w 10000"/>
              <a:gd name="connsiteY11" fmla="*/ 341 h 10000"/>
              <a:gd name="connsiteX12" fmla="*/ 8462 w 10000"/>
              <a:gd name="connsiteY12" fmla="*/ 0 h 10000"/>
              <a:gd name="connsiteX13" fmla="*/ 10000 w 10000"/>
              <a:gd name="connsiteY13" fmla="*/ 34 h 10000"/>
              <a:gd name="connsiteX0" fmla="*/ 6130 w 10000"/>
              <a:gd name="connsiteY0" fmla="*/ 10000 h 10002"/>
              <a:gd name="connsiteX1" fmla="*/ 2418 w 10000"/>
              <a:gd name="connsiteY1" fmla="*/ 9872 h 10002"/>
              <a:gd name="connsiteX2" fmla="*/ 989 w 10000"/>
              <a:gd name="connsiteY2" fmla="*/ 8941 h 10002"/>
              <a:gd name="connsiteX3" fmla="*/ 659 w 10000"/>
              <a:gd name="connsiteY3" fmla="*/ 8703 h 10002"/>
              <a:gd name="connsiteX4" fmla="*/ 440 w 10000"/>
              <a:gd name="connsiteY4" fmla="*/ 8500 h 10002"/>
              <a:gd name="connsiteX5" fmla="*/ 0 w 10000"/>
              <a:gd name="connsiteY5" fmla="*/ 7683 h 10002"/>
              <a:gd name="connsiteX6" fmla="*/ 1099 w 10000"/>
              <a:gd name="connsiteY6" fmla="*/ 5746 h 10002"/>
              <a:gd name="connsiteX7" fmla="*/ 1978 w 10000"/>
              <a:gd name="connsiteY7" fmla="*/ 4828 h 10002"/>
              <a:gd name="connsiteX8" fmla="*/ 2308 w 10000"/>
              <a:gd name="connsiteY8" fmla="*/ 4420 h 10002"/>
              <a:gd name="connsiteX9" fmla="*/ 2418 w 10000"/>
              <a:gd name="connsiteY9" fmla="*/ 2277 h 10002"/>
              <a:gd name="connsiteX10" fmla="*/ 2637 w 10000"/>
              <a:gd name="connsiteY10" fmla="*/ 645 h 10002"/>
              <a:gd name="connsiteX11" fmla="*/ 3956 w 10000"/>
              <a:gd name="connsiteY11" fmla="*/ 341 h 10002"/>
              <a:gd name="connsiteX12" fmla="*/ 8462 w 10000"/>
              <a:gd name="connsiteY12" fmla="*/ 0 h 10002"/>
              <a:gd name="connsiteX13" fmla="*/ 10000 w 10000"/>
              <a:gd name="connsiteY13" fmla="*/ 34 h 10002"/>
              <a:gd name="connsiteX0" fmla="*/ 6130 w 10000"/>
              <a:gd name="connsiteY0" fmla="*/ 10000 h 10000"/>
              <a:gd name="connsiteX1" fmla="*/ 2418 w 10000"/>
              <a:gd name="connsiteY1" fmla="*/ 9872 h 10000"/>
              <a:gd name="connsiteX2" fmla="*/ 989 w 10000"/>
              <a:gd name="connsiteY2" fmla="*/ 8941 h 10000"/>
              <a:gd name="connsiteX3" fmla="*/ 659 w 10000"/>
              <a:gd name="connsiteY3" fmla="*/ 8703 h 10000"/>
              <a:gd name="connsiteX4" fmla="*/ 440 w 10000"/>
              <a:gd name="connsiteY4" fmla="*/ 8500 h 10000"/>
              <a:gd name="connsiteX5" fmla="*/ 0 w 10000"/>
              <a:gd name="connsiteY5" fmla="*/ 7683 h 10000"/>
              <a:gd name="connsiteX6" fmla="*/ 1099 w 10000"/>
              <a:gd name="connsiteY6" fmla="*/ 5746 h 10000"/>
              <a:gd name="connsiteX7" fmla="*/ 1978 w 10000"/>
              <a:gd name="connsiteY7" fmla="*/ 4828 h 10000"/>
              <a:gd name="connsiteX8" fmla="*/ 2308 w 10000"/>
              <a:gd name="connsiteY8" fmla="*/ 4420 h 10000"/>
              <a:gd name="connsiteX9" fmla="*/ 2418 w 10000"/>
              <a:gd name="connsiteY9" fmla="*/ 2277 h 10000"/>
              <a:gd name="connsiteX10" fmla="*/ 2637 w 10000"/>
              <a:gd name="connsiteY10" fmla="*/ 645 h 10000"/>
              <a:gd name="connsiteX11" fmla="*/ 3956 w 10000"/>
              <a:gd name="connsiteY11" fmla="*/ 341 h 10000"/>
              <a:gd name="connsiteX12" fmla="*/ 8462 w 10000"/>
              <a:gd name="connsiteY12" fmla="*/ 0 h 10000"/>
              <a:gd name="connsiteX13" fmla="*/ 10000 w 10000"/>
              <a:gd name="connsiteY13" fmla="*/ 34 h 10000"/>
              <a:gd name="connsiteX0" fmla="*/ 6130 w 10000"/>
              <a:gd name="connsiteY0" fmla="*/ 10000 h 10000"/>
              <a:gd name="connsiteX1" fmla="*/ 2418 w 10000"/>
              <a:gd name="connsiteY1" fmla="*/ 9872 h 10000"/>
              <a:gd name="connsiteX2" fmla="*/ 989 w 10000"/>
              <a:gd name="connsiteY2" fmla="*/ 8941 h 10000"/>
              <a:gd name="connsiteX3" fmla="*/ 659 w 10000"/>
              <a:gd name="connsiteY3" fmla="*/ 8703 h 10000"/>
              <a:gd name="connsiteX4" fmla="*/ 440 w 10000"/>
              <a:gd name="connsiteY4" fmla="*/ 8500 h 10000"/>
              <a:gd name="connsiteX5" fmla="*/ 0 w 10000"/>
              <a:gd name="connsiteY5" fmla="*/ 7683 h 10000"/>
              <a:gd name="connsiteX6" fmla="*/ 1099 w 10000"/>
              <a:gd name="connsiteY6" fmla="*/ 5746 h 10000"/>
              <a:gd name="connsiteX7" fmla="*/ 1978 w 10000"/>
              <a:gd name="connsiteY7" fmla="*/ 4828 h 10000"/>
              <a:gd name="connsiteX8" fmla="*/ 2308 w 10000"/>
              <a:gd name="connsiteY8" fmla="*/ 4420 h 10000"/>
              <a:gd name="connsiteX9" fmla="*/ 2418 w 10000"/>
              <a:gd name="connsiteY9" fmla="*/ 2277 h 10000"/>
              <a:gd name="connsiteX10" fmla="*/ 2637 w 10000"/>
              <a:gd name="connsiteY10" fmla="*/ 645 h 10000"/>
              <a:gd name="connsiteX11" fmla="*/ 3956 w 10000"/>
              <a:gd name="connsiteY11" fmla="*/ 341 h 10000"/>
              <a:gd name="connsiteX12" fmla="*/ 8462 w 10000"/>
              <a:gd name="connsiteY12" fmla="*/ 0 h 10000"/>
              <a:gd name="connsiteX13" fmla="*/ 10000 w 10000"/>
              <a:gd name="connsiteY13" fmla="*/ 34 h 10000"/>
              <a:gd name="connsiteX0" fmla="*/ 6130 w 10000"/>
              <a:gd name="connsiteY0" fmla="*/ 10000 h 10000"/>
              <a:gd name="connsiteX1" fmla="*/ 2418 w 10000"/>
              <a:gd name="connsiteY1" fmla="*/ 9872 h 10000"/>
              <a:gd name="connsiteX2" fmla="*/ 989 w 10000"/>
              <a:gd name="connsiteY2" fmla="*/ 8941 h 10000"/>
              <a:gd name="connsiteX3" fmla="*/ 659 w 10000"/>
              <a:gd name="connsiteY3" fmla="*/ 8703 h 10000"/>
              <a:gd name="connsiteX4" fmla="*/ 440 w 10000"/>
              <a:gd name="connsiteY4" fmla="*/ 8500 h 10000"/>
              <a:gd name="connsiteX5" fmla="*/ 0 w 10000"/>
              <a:gd name="connsiteY5" fmla="*/ 7683 h 10000"/>
              <a:gd name="connsiteX6" fmla="*/ 1099 w 10000"/>
              <a:gd name="connsiteY6" fmla="*/ 5746 h 10000"/>
              <a:gd name="connsiteX7" fmla="*/ 1978 w 10000"/>
              <a:gd name="connsiteY7" fmla="*/ 4828 h 10000"/>
              <a:gd name="connsiteX8" fmla="*/ 2308 w 10000"/>
              <a:gd name="connsiteY8" fmla="*/ 4420 h 10000"/>
              <a:gd name="connsiteX9" fmla="*/ 2418 w 10000"/>
              <a:gd name="connsiteY9" fmla="*/ 2277 h 10000"/>
              <a:gd name="connsiteX10" fmla="*/ 2637 w 10000"/>
              <a:gd name="connsiteY10" fmla="*/ 645 h 10000"/>
              <a:gd name="connsiteX11" fmla="*/ 3956 w 10000"/>
              <a:gd name="connsiteY11" fmla="*/ 341 h 10000"/>
              <a:gd name="connsiteX12" fmla="*/ 8462 w 10000"/>
              <a:gd name="connsiteY12" fmla="*/ 0 h 10000"/>
              <a:gd name="connsiteX13" fmla="*/ 10000 w 10000"/>
              <a:gd name="connsiteY13" fmla="*/ 34 h 10000"/>
              <a:gd name="connsiteX0" fmla="*/ 6130 w 10000"/>
              <a:gd name="connsiteY0" fmla="*/ 10000 h 10013"/>
              <a:gd name="connsiteX1" fmla="*/ 2366 w 10000"/>
              <a:gd name="connsiteY1" fmla="*/ 10013 h 10013"/>
              <a:gd name="connsiteX2" fmla="*/ 989 w 10000"/>
              <a:gd name="connsiteY2" fmla="*/ 8941 h 10013"/>
              <a:gd name="connsiteX3" fmla="*/ 659 w 10000"/>
              <a:gd name="connsiteY3" fmla="*/ 8703 h 10013"/>
              <a:gd name="connsiteX4" fmla="*/ 440 w 10000"/>
              <a:gd name="connsiteY4" fmla="*/ 8500 h 10013"/>
              <a:gd name="connsiteX5" fmla="*/ 0 w 10000"/>
              <a:gd name="connsiteY5" fmla="*/ 7683 h 10013"/>
              <a:gd name="connsiteX6" fmla="*/ 1099 w 10000"/>
              <a:gd name="connsiteY6" fmla="*/ 5746 h 10013"/>
              <a:gd name="connsiteX7" fmla="*/ 1978 w 10000"/>
              <a:gd name="connsiteY7" fmla="*/ 4828 h 10013"/>
              <a:gd name="connsiteX8" fmla="*/ 2308 w 10000"/>
              <a:gd name="connsiteY8" fmla="*/ 4420 h 10013"/>
              <a:gd name="connsiteX9" fmla="*/ 2418 w 10000"/>
              <a:gd name="connsiteY9" fmla="*/ 2277 h 10013"/>
              <a:gd name="connsiteX10" fmla="*/ 2637 w 10000"/>
              <a:gd name="connsiteY10" fmla="*/ 645 h 10013"/>
              <a:gd name="connsiteX11" fmla="*/ 3956 w 10000"/>
              <a:gd name="connsiteY11" fmla="*/ 341 h 10013"/>
              <a:gd name="connsiteX12" fmla="*/ 8462 w 10000"/>
              <a:gd name="connsiteY12" fmla="*/ 0 h 10013"/>
              <a:gd name="connsiteX13" fmla="*/ 10000 w 10000"/>
              <a:gd name="connsiteY13" fmla="*/ 34 h 10013"/>
              <a:gd name="connsiteX0" fmla="*/ 6130 w 10000"/>
              <a:gd name="connsiteY0" fmla="*/ 10000 h 10043"/>
              <a:gd name="connsiteX1" fmla="*/ 2366 w 10000"/>
              <a:gd name="connsiteY1" fmla="*/ 10013 h 10043"/>
              <a:gd name="connsiteX2" fmla="*/ 989 w 10000"/>
              <a:gd name="connsiteY2" fmla="*/ 8941 h 10043"/>
              <a:gd name="connsiteX3" fmla="*/ 659 w 10000"/>
              <a:gd name="connsiteY3" fmla="*/ 8703 h 10043"/>
              <a:gd name="connsiteX4" fmla="*/ 440 w 10000"/>
              <a:gd name="connsiteY4" fmla="*/ 8500 h 10043"/>
              <a:gd name="connsiteX5" fmla="*/ 0 w 10000"/>
              <a:gd name="connsiteY5" fmla="*/ 7683 h 10043"/>
              <a:gd name="connsiteX6" fmla="*/ 1099 w 10000"/>
              <a:gd name="connsiteY6" fmla="*/ 5746 h 10043"/>
              <a:gd name="connsiteX7" fmla="*/ 1978 w 10000"/>
              <a:gd name="connsiteY7" fmla="*/ 4828 h 10043"/>
              <a:gd name="connsiteX8" fmla="*/ 2308 w 10000"/>
              <a:gd name="connsiteY8" fmla="*/ 4420 h 10043"/>
              <a:gd name="connsiteX9" fmla="*/ 2418 w 10000"/>
              <a:gd name="connsiteY9" fmla="*/ 2277 h 10043"/>
              <a:gd name="connsiteX10" fmla="*/ 2637 w 10000"/>
              <a:gd name="connsiteY10" fmla="*/ 645 h 10043"/>
              <a:gd name="connsiteX11" fmla="*/ 3956 w 10000"/>
              <a:gd name="connsiteY11" fmla="*/ 341 h 10043"/>
              <a:gd name="connsiteX12" fmla="*/ 8462 w 10000"/>
              <a:gd name="connsiteY12" fmla="*/ 0 h 10043"/>
              <a:gd name="connsiteX13" fmla="*/ 10000 w 10000"/>
              <a:gd name="connsiteY13" fmla="*/ 34 h 10043"/>
              <a:gd name="connsiteX0" fmla="*/ 6130 w 10000"/>
              <a:gd name="connsiteY0" fmla="*/ 10000 h 10043"/>
              <a:gd name="connsiteX1" fmla="*/ 2366 w 10000"/>
              <a:gd name="connsiteY1" fmla="*/ 10013 h 10043"/>
              <a:gd name="connsiteX2" fmla="*/ 989 w 10000"/>
              <a:gd name="connsiteY2" fmla="*/ 8941 h 10043"/>
              <a:gd name="connsiteX3" fmla="*/ 659 w 10000"/>
              <a:gd name="connsiteY3" fmla="*/ 8703 h 10043"/>
              <a:gd name="connsiteX4" fmla="*/ 440 w 10000"/>
              <a:gd name="connsiteY4" fmla="*/ 8500 h 10043"/>
              <a:gd name="connsiteX5" fmla="*/ 0 w 10000"/>
              <a:gd name="connsiteY5" fmla="*/ 7683 h 10043"/>
              <a:gd name="connsiteX6" fmla="*/ 1099 w 10000"/>
              <a:gd name="connsiteY6" fmla="*/ 5746 h 10043"/>
              <a:gd name="connsiteX7" fmla="*/ 1978 w 10000"/>
              <a:gd name="connsiteY7" fmla="*/ 4828 h 10043"/>
              <a:gd name="connsiteX8" fmla="*/ 2308 w 10000"/>
              <a:gd name="connsiteY8" fmla="*/ 4420 h 10043"/>
              <a:gd name="connsiteX9" fmla="*/ 2418 w 10000"/>
              <a:gd name="connsiteY9" fmla="*/ 2277 h 10043"/>
              <a:gd name="connsiteX10" fmla="*/ 2637 w 10000"/>
              <a:gd name="connsiteY10" fmla="*/ 645 h 10043"/>
              <a:gd name="connsiteX11" fmla="*/ 3956 w 10000"/>
              <a:gd name="connsiteY11" fmla="*/ 341 h 10043"/>
              <a:gd name="connsiteX12" fmla="*/ 8462 w 10000"/>
              <a:gd name="connsiteY12" fmla="*/ 0 h 10043"/>
              <a:gd name="connsiteX13" fmla="*/ 10000 w 10000"/>
              <a:gd name="connsiteY13" fmla="*/ 34 h 10043"/>
              <a:gd name="connsiteX0" fmla="*/ 6136 w 10006"/>
              <a:gd name="connsiteY0" fmla="*/ 10000 h 10043"/>
              <a:gd name="connsiteX1" fmla="*/ 2372 w 10006"/>
              <a:gd name="connsiteY1" fmla="*/ 10013 h 10043"/>
              <a:gd name="connsiteX2" fmla="*/ 995 w 10006"/>
              <a:gd name="connsiteY2" fmla="*/ 8941 h 10043"/>
              <a:gd name="connsiteX3" fmla="*/ 665 w 10006"/>
              <a:gd name="connsiteY3" fmla="*/ 8703 h 10043"/>
              <a:gd name="connsiteX4" fmla="*/ 6 w 10006"/>
              <a:gd name="connsiteY4" fmla="*/ 7683 h 10043"/>
              <a:gd name="connsiteX5" fmla="*/ 1105 w 10006"/>
              <a:gd name="connsiteY5" fmla="*/ 5746 h 10043"/>
              <a:gd name="connsiteX6" fmla="*/ 1984 w 10006"/>
              <a:gd name="connsiteY6" fmla="*/ 4828 h 10043"/>
              <a:gd name="connsiteX7" fmla="*/ 2314 w 10006"/>
              <a:gd name="connsiteY7" fmla="*/ 4420 h 10043"/>
              <a:gd name="connsiteX8" fmla="*/ 2424 w 10006"/>
              <a:gd name="connsiteY8" fmla="*/ 2277 h 10043"/>
              <a:gd name="connsiteX9" fmla="*/ 2643 w 10006"/>
              <a:gd name="connsiteY9" fmla="*/ 645 h 10043"/>
              <a:gd name="connsiteX10" fmla="*/ 3962 w 10006"/>
              <a:gd name="connsiteY10" fmla="*/ 341 h 10043"/>
              <a:gd name="connsiteX11" fmla="*/ 8468 w 10006"/>
              <a:gd name="connsiteY11" fmla="*/ 0 h 10043"/>
              <a:gd name="connsiteX12" fmla="*/ 10006 w 10006"/>
              <a:gd name="connsiteY12" fmla="*/ 34 h 10043"/>
              <a:gd name="connsiteX0" fmla="*/ 6131 w 10001"/>
              <a:gd name="connsiteY0" fmla="*/ 10000 h 10043"/>
              <a:gd name="connsiteX1" fmla="*/ 2367 w 10001"/>
              <a:gd name="connsiteY1" fmla="*/ 10013 h 10043"/>
              <a:gd name="connsiteX2" fmla="*/ 990 w 10001"/>
              <a:gd name="connsiteY2" fmla="*/ 8941 h 10043"/>
              <a:gd name="connsiteX3" fmla="*/ 1 w 10001"/>
              <a:gd name="connsiteY3" fmla="*/ 7683 h 10043"/>
              <a:gd name="connsiteX4" fmla="*/ 1100 w 10001"/>
              <a:gd name="connsiteY4" fmla="*/ 5746 h 10043"/>
              <a:gd name="connsiteX5" fmla="*/ 1979 w 10001"/>
              <a:gd name="connsiteY5" fmla="*/ 4828 h 10043"/>
              <a:gd name="connsiteX6" fmla="*/ 2309 w 10001"/>
              <a:gd name="connsiteY6" fmla="*/ 4420 h 10043"/>
              <a:gd name="connsiteX7" fmla="*/ 2419 w 10001"/>
              <a:gd name="connsiteY7" fmla="*/ 2277 h 10043"/>
              <a:gd name="connsiteX8" fmla="*/ 2638 w 10001"/>
              <a:gd name="connsiteY8" fmla="*/ 645 h 10043"/>
              <a:gd name="connsiteX9" fmla="*/ 3957 w 10001"/>
              <a:gd name="connsiteY9" fmla="*/ 341 h 10043"/>
              <a:gd name="connsiteX10" fmla="*/ 8463 w 10001"/>
              <a:gd name="connsiteY10" fmla="*/ 0 h 10043"/>
              <a:gd name="connsiteX11" fmla="*/ 10001 w 10001"/>
              <a:gd name="connsiteY11" fmla="*/ 34 h 10043"/>
              <a:gd name="connsiteX0" fmla="*/ 6130 w 10000"/>
              <a:gd name="connsiteY0" fmla="*/ 10000 h 10182"/>
              <a:gd name="connsiteX1" fmla="*/ 2366 w 10000"/>
              <a:gd name="connsiteY1" fmla="*/ 10013 h 10182"/>
              <a:gd name="connsiteX2" fmla="*/ 0 w 10000"/>
              <a:gd name="connsiteY2" fmla="*/ 7683 h 10182"/>
              <a:gd name="connsiteX3" fmla="*/ 1099 w 10000"/>
              <a:gd name="connsiteY3" fmla="*/ 5746 h 10182"/>
              <a:gd name="connsiteX4" fmla="*/ 1978 w 10000"/>
              <a:gd name="connsiteY4" fmla="*/ 4828 h 10182"/>
              <a:gd name="connsiteX5" fmla="*/ 2308 w 10000"/>
              <a:gd name="connsiteY5" fmla="*/ 4420 h 10182"/>
              <a:gd name="connsiteX6" fmla="*/ 2418 w 10000"/>
              <a:gd name="connsiteY6" fmla="*/ 2277 h 10182"/>
              <a:gd name="connsiteX7" fmla="*/ 2637 w 10000"/>
              <a:gd name="connsiteY7" fmla="*/ 645 h 10182"/>
              <a:gd name="connsiteX8" fmla="*/ 3956 w 10000"/>
              <a:gd name="connsiteY8" fmla="*/ 341 h 10182"/>
              <a:gd name="connsiteX9" fmla="*/ 8462 w 10000"/>
              <a:gd name="connsiteY9" fmla="*/ 0 h 10182"/>
              <a:gd name="connsiteX10" fmla="*/ 10000 w 10000"/>
              <a:gd name="connsiteY10" fmla="*/ 34 h 10182"/>
              <a:gd name="connsiteX0" fmla="*/ 6130 w 10000"/>
              <a:gd name="connsiteY0" fmla="*/ 10000 h 10093"/>
              <a:gd name="connsiteX1" fmla="*/ 2054 w 10000"/>
              <a:gd name="connsiteY1" fmla="*/ 9885 h 10093"/>
              <a:gd name="connsiteX2" fmla="*/ 0 w 10000"/>
              <a:gd name="connsiteY2" fmla="*/ 7683 h 10093"/>
              <a:gd name="connsiteX3" fmla="*/ 1099 w 10000"/>
              <a:gd name="connsiteY3" fmla="*/ 5746 h 10093"/>
              <a:gd name="connsiteX4" fmla="*/ 1978 w 10000"/>
              <a:gd name="connsiteY4" fmla="*/ 4828 h 10093"/>
              <a:gd name="connsiteX5" fmla="*/ 2308 w 10000"/>
              <a:gd name="connsiteY5" fmla="*/ 4420 h 10093"/>
              <a:gd name="connsiteX6" fmla="*/ 2418 w 10000"/>
              <a:gd name="connsiteY6" fmla="*/ 2277 h 10093"/>
              <a:gd name="connsiteX7" fmla="*/ 2637 w 10000"/>
              <a:gd name="connsiteY7" fmla="*/ 645 h 10093"/>
              <a:gd name="connsiteX8" fmla="*/ 3956 w 10000"/>
              <a:gd name="connsiteY8" fmla="*/ 341 h 10093"/>
              <a:gd name="connsiteX9" fmla="*/ 8462 w 10000"/>
              <a:gd name="connsiteY9" fmla="*/ 0 h 10093"/>
              <a:gd name="connsiteX10" fmla="*/ 10000 w 10000"/>
              <a:gd name="connsiteY10" fmla="*/ 34 h 10093"/>
              <a:gd name="connsiteX0" fmla="*/ 6130 w 10000"/>
              <a:gd name="connsiteY0" fmla="*/ 10000 h 10022"/>
              <a:gd name="connsiteX1" fmla="*/ 1429 w 10000"/>
              <a:gd name="connsiteY1" fmla="*/ 9744 h 10022"/>
              <a:gd name="connsiteX2" fmla="*/ 0 w 10000"/>
              <a:gd name="connsiteY2" fmla="*/ 7683 h 10022"/>
              <a:gd name="connsiteX3" fmla="*/ 1099 w 10000"/>
              <a:gd name="connsiteY3" fmla="*/ 5746 h 10022"/>
              <a:gd name="connsiteX4" fmla="*/ 1978 w 10000"/>
              <a:gd name="connsiteY4" fmla="*/ 4828 h 10022"/>
              <a:gd name="connsiteX5" fmla="*/ 2308 w 10000"/>
              <a:gd name="connsiteY5" fmla="*/ 4420 h 10022"/>
              <a:gd name="connsiteX6" fmla="*/ 2418 w 10000"/>
              <a:gd name="connsiteY6" fmla="*/ 2277 h 10022"/>
              <a:gd name="connsiteX7" fmla="*/ 2637 w 10000"/>
              <a:gd name="connsiteY7" fmla="*/ 645 h 10022"/>
              <a:gd name="connsiteX8" fmla="*/ 3956 w 10000"/>
              <a:gd name="connsiteY8" fmla="*/ 341 h 10022"/>
              <a:gd name="connsiteX9" fmla="*/ 8462 w 10000"/>
              <a:gd name="connsiteY9" fmla="*/ 0 h 10022"/>
              <a:gd name="connsiteX10" fmla="*/ 10000 w 10000"/>
              <a:gd name="connsiteY10" fmla="*/ 34 h 10022"/>
              <a:gd name="connsiteX0" fmla="*/ 6130 w 10000"/>
              <a:gd name="connsiteY0" fmla="*/ 10000 h 10022"/>
              <a:gd name="connsiteX1" fmla="*/ 1013 w 10000"/>
              <a:gd name="connsiteY1" fmla="*/ 9744 h 10022"/>
              <a:gd name="connsiteX2" fmla="*/ 0 w 10000"/>
              <a:gd name="connsiteY2" fmla="*/ 7683 h 10022"/>
              <a:gd name="connsiteX3" fmla="*/ 1099 w 10000"/>
              <a:gd name="connsiteY3" fmla="*/ 5746 h 10022"/>
              <a:gd name="connsiteX4" fmla="*/ 1978 w 10000"/>
              <a:gd name="connsiteY4" fmla="*/ 4828 h 10022"/>
              <a:gd name="connsiteX5" fmla="*/ 2308 w 10000"/>
              <a:gd name="connsiteY5" fmla="*/ 4420 h 10022"/>
              <a:gd name="connsiteX6" fmla="*/ 2418 w 10000"/>
              <a:gd name="connsiteY6" fmla="*/ 2277 h 10022"/>
              <a:gd name="connsiteX7" fmla="*/ 2637 w 10000"/>
              <a:gd name="connsiteY7" fmla="*/ 645 h 10022"/>
              <a:gd name="connsiteX8" fmla="*/ 3956 w 10000"/>
              <a:gd name="connsiteY8" fmla="*/ 341 h 10022"/>
              <a:gd name="connsiteX9" fmla="*/ 8462 w 10000"/>
              <a:gd name="connsiteY9" fmla="*/ 0 h 10022"/>
              <a:gd name="connsiteX10" fmla="*/ 10000 w 10000"/>
              <a:gd name="connsiteY10" fmla="*/ 34 h 10022"/>
              <a:gd name="connsiteX0" fmla="*/ 6130 w 10000"/>
              <a:gd name="connsiteY0" fmla="*/ 10000 h 10014"/>
              <a:gd name="connsiteX1" fmla="*/ 1013 w 10000"/>
              <a:gd name="connsiteY1" fmla="*/ 9718 h 10014"/>
              <a:gd name="connsiteX2" fmla="*/ 0 w 10000"/>
              <a:gd name="connsiteY2" fmla="*/ 7683 h 10014"/>
              <a:gd name="connsiteX3" fmla="*/ 1099 w 10000"/>
              <a:gd name="connsiteY3" fmla="*/ 5746 h 10014"/>
              <a:gd name="connsiteX4" fmla="*/ 1978 w 10000"/>
              <a:gd name="connsiteY4" fmla="*/ 4828 h 10014"/>
              <a:gd name="connsiteX5" fmla="*/ 2308 w 10000"/>
              <a:gd name="connsiteY5" fmla="*/ 4420 h 10014"/>
              <a:gd name="connsiteX6" fmla="*/ 2418 w 10000"/>
              <a:gd name="connsiteY6" fmla="*/ 2277 h 10014"/>
              <a:gd name="connsiteX7" fmla="*/ 2637 w 10000"/>
              <a:gd name="connsiteY7" fmla="*/ 645 h 10014"/>
              <a:gd name="connsiteX8" fmla="*/ 3956 w 10000"/>
              <a:gd name="connsiteY8" fmla="*/ 341 h 10014"/>
              <a:gd name="connsiteX9" fmla="*/ 8462 w 10000"/>
              <a:gd name="connsiteY9" fmla="*/ 0 h 10014"/>
              <a:gd name="connsiteX10" fmla="*/ 10000 w 10000"/>
              <a:gd name="connsiteY10" fmla="*/ 34 h 10014"/>
              <a:gd name="connsiteX0" fmla="*/ 6130 w 10000"/>
              <a:gd name="connsiteY0" fmla="*/ 10000 h 10014"/>
              <a:gd name="connsiteX1" fmla="*/ 1013 w 10000"/>
              <a:gd name="connsiteY1" fmla="*/ 9718 h 10014"/>
              <a:gd name="connsiteX2" fmla="*/ 0 w 10000"/>
              <a:gd name="connsiteY2" fmla="*/ 7683 h 10014"/>
              <a:gd name="connsiteX3" fmla="*/ 1099 w 10000"/>
              <a:gd name="connsiteY3" fmla="*/ 5746 h 10014"/>
              <a:gd name="connsiteX4" fmla="*/ 2308 w 10000"/>
              <a:gd name="connsiteY4" fmla="*/ 4420 h 10014"/>
              <a:gd name="connsiteX5" fmla="*/ 2418 w 10000"/>
              <a:gd name="connsiteY5" fmla="*/ 2277 h 10014"/>
              <a:gd name="connsiteX6" fmla="*/ 2637 w 10000"/>
              <a:gd name="connsiteY6" fmla="*/ 645 h 10014"/>
              <a:gd name="connsiteX7" fmla="*/ 3956 w 10000"/>
              <a:gd name="connsiteY7" fmla="*/ 341 h 10014"/>
              <a:gd name="connsiteX8" fmla="*/ 8462 w 10000"/>
              <a:gd name="connsiteY8" fmla="*/ 0 h 10014"/>
              <a:gd name="connsiteX9" fmla="*/ 10000 w 10000"/>
              <a:gd name="connsiteY9" fmla="*/ 34 h 10014"/>
              <a:gd name="connsiteX0" fmla="*/ 6130 w 10000"/>
              <a:gd name="connsiteY0" fmla="*/ 10000 h 10014"/>
              <a:gd name="connsiteX1" fmla="*/ 1013 w 10000"/>
              <a:gd name="connsiteY1" fmla="*/ 9718 h 10014"/>
              <a:gd name="connsiteX2" fmla="*/ 0 w 10000"/>
              <a:gd name="connsiteY2" fmla="*/ 7683 h 10014"/>
              <a:gd name="connsiteX3" fmla="*/ 1099 w 10000"/>
              <a:gd name="connsiteY3" fmla="*/ 5746 h 10014"/>
              <a:gd name="connsiteX4" fmla="*/ 2308 w 10000"/>
              <a:gd name="connsiteY4" fmla="*/ 4420 h 10014"/>
              <a:gd name="connsiteX5" fmla="*/ 2418 w 10000"/>
              <a:gd name="connsiteY5" fmla="*/ 2277 h 10014"/>
              <a:gd name="connsiteX6" fmla="*/ 2637 w 10000"/>
              <a:gd name="connsiteY6" fmla="*/ 645 h 10014"/>
              <a:gd name="connsiteX7" fmla="*/ 3956 w 10000"/>
              <a:gd name="connsiteY7" fmla="*/ 341 h 10014"/>
              <a:gd name="connsiteX8" fmla="*/ 7265 w 10000"/>
              <a:gd name="connsiteY8" fmla="*/ 0 h 10014"/>
              <a:gd name="connsiteX9" fmla="*/ 10000 w 10000"/>
              <a:gd name="connsiteY9" fmla="*/ 34 h 10014"/>
              <a:gd name="connsiteX0" fmla="*/ 6130 w 10000"/>
              <a:gd name="connsiteY0" fmla="*/ 10005 h 10019"/>
              <a:gd name="connsiteX1" fmla="*/ 1013 w 10000"/>
              <a:gd name="connsiteY1" fmla="*/ 9723 h 10019"/>
              <a:gd name="connsiteX2" fmla="*/ 0 w 10000"/>
              <a:gd name="connsiteY2" fmla="*/ 7688 h 10019"/>
              <a:gd name="connsiteX3" fmla="*/ 1099 w 10000"/>
              <a:gd name="connsiteY3" fmla="*/ 5751 h 10019"/>
              <a:gd name="connsiteX4" fmla="*/ 2308 w 10000"/>
              <a:gd name="connsiteY4" fmla="*/ 4425 h 10019"/>
              <a:gd name="connsiteX5" fmla="*/ 2418 w 10000"/>
              <a:gd name="connsiteY5" fmla="*/ 2282 h 10019"/>
              <a:gd name="connsiteX6" fmla="*/ 2637 w 10000"/>
              <a:gd name="connsiteY6" fmla="*/ 650 h 10019"/>
              <a:gd name="connsiteX7" fmla="*/ 3956 w 10000"/>
              <a:gd name="connsiteY7" fmla="*/ 346 h 10019"/>
              <a:gd name="connsiteX8" fmla="*/ 7265 w 10000"/>
              <a:gd name="connsiteY8" fmla="*/ 5 h 10019"/>
              <a:gd name="connsiteX9" fmla="*/ 10000 w 10000"/>
              <a:gd name="connsiteY9" fmla="*/ 0 h 10019"/>
              <a:gd name="connsiteX0" fmla="*/ 6130 w 10000"/>
              <a:gd name="connsiteY0" fmla="*/ 10005 h 10019"/>
              <a:gd name="connsiteX1" fmla="*/ 1013 w 10000"/>
              <a:gd name="connsiteY1" fmla="*/ 9723 h 10019"/>
              <a:gd name="connsiteX2" fmla="*/ 0 w 10000"/>
              <a:gd name="connsiteY2" fmla="*/ 7688 h 10019"/>
              <a:gd name="connsiteX3" fmla="*/ 1099 w 10000"/>
              <a:gd name="connsiteY3" fmla="*/ 5751 h 10019"/>
              <a:gd name="connsiteX4" fmla="*/ 2308 w 10000"/>
              <a:gd name="connsiteY4" fmla="*/ 4425 h 10019"/>
              <a:gd name="connsiteX5" fmla="*/ 2418 w 10000"/>
              <a:gd name="connsiteY5" fmla="*/ 2282 h 10019"/>
              <a:gd name="connsiteX6" fmla="*/ 2637 w 10000"/>
              <a:gd name="connsiteY6" fmla="*/ 650 h 10019"/>
              <a:gd name="connsiteX7" fmla="*/ 3956 w 10000"/>
              <a:gd name="connsiteY7" fmla="*/ 346 h 10019"/>
              <a:gd name="connsiteX8" fmla="*/ 7265 w 10000"/>
              <a:gd name="connsiteY8" fmla="*/ 5 h 10019"/>
              <a:gd name="connsiteX9" fmla="*/ 10000 w 10000"/>
              <a:gd name="connsiteY9" fmla="*/ 0 h 10019"/>
              <a:gd name="connsiteX0" fmla="*/ 6130 w 10000"/>
              <a:gd name="connsiteY0" fmla="*/ 10005 h 10019"/>
              <a:gd name="connsiteX1" fmla="*/ 1013 w 10000"/>
              <a:gd name="connsiteY1" fmla="*/ 9723 h 10019"/>
              <a:gd name="connsiteX2" fmla="*/ 0 w 10000"/>
              <a:gd name="connsiteY2" fmla="*/ 7688 h 10019"/>
              <a:gd name="connsiteX3" fmla="*/ 1099 w 10000"/>
              <a:gd name="connsiteY3" fmla="*/ 5751 h 10019"/>
              <a:gd name="connsiteX4" fmla="*/ 2308 w 10000"/>
              <a:gd name="connsiteY4" fmla="*/ 4425 h 10019"/>
              <a:gd name="connsiteX5" fmla="*/ 2418 w 10000"/>
              <a:gd name="connsiteY5" fmla="*/ 2282 h 10019"/>
              <a:gd name="connsiteX6" fmla="*/ 2637 w 10000"/>
              <a:gd name="connsiteY6" fmla="*/ 650 h 10019"/>
              <a:gd name="connsiteX7" fmla="*/ 3956 w 10000"/>
              <a:gd name="connsiteY7" fmla="*/ 346 h 10019"/>
              <a:gd name="connsiteX8" fmla="*/ 7265 w 10000"/>
              <a:gd name="connsiteY8" fmla="*/ 5 h 10019"/>
              <a:gd name="connsiteX9" fmla="*/ 10000 w 10000"/>
              <a:gd name="connsiteY9" fmla="*/ 0 h 10019"/>
              <a:gd name="connsiteX0" fmla="*/ 6130 w 10000"/>
              <a:gd name="connsiteY0" fmla="*/ 10005 h 10019"/>
              <a:gd name="connsiteX1" fmla="*/ 1013 w 10000"/>
              <a:gd name="connsiteY1" fmla="*/ 9723 h 10019"/>
              <a:gd name="connsiteX2" fmla="*/ 0 w 10000"/>
              <a:gd name="connsiteY2" fmla="*/ 7688 h 10019"/>
              <a:gd name="connsiteX3" fmla="*/ 1099 w 10000"/>
              <a:gd name="connsiteY3" fmla="*/ 5751 h 10019"/>
              <a:gd name="connsiteX4" fmla="*/ 2308 w 10000"/>
              <a:gd name="connsiteY4" fmla="*/ 4425 h 10019"/>
              <a:gd name="connsiteX5" fmla="*/ 2418 w 10000"/>
              <a:gd name="connsiteY5" fmla="*/ 2282 h 10019"/>
              <a:gd name="connsiteX6" fmla="*/ 2637 w 10000"/>
              <a:gd name="connsiteY6" fmla="*/ 650 h 10019"/>
              <a:gd name="connsiteX7" fmla="*/ 3956 w 10000"/>
              <a:gd name="connsiteY7" fmla="*/ 346 h 10019"/>
              <a:gd name="connsiteX8" fmla="*/ 7265 w 10000"/>
              <a:gd name="connsiteY8" fmla="*/ 5 h 10019"/>
              <a:gd name="connsiteX9" fmla="*/ 10000 w 10000"/>
              <a:gd name="connsiteY9" fmla="*/ 0 h 10019"/>
              <a:gd name="connsiteX0" fmla="*/ 6130 w 10000"/>
              <a:gd name="connsiteY0" fmla="*/ 10005 h 10019"/>
              <a:gd name="connsiteX1" fmla="*/ 1013 w 10000"/>
              <a:gd name="connsiteY1" fmla="*/ 9723 h 10019"/>
              <a:gd name="connsiteX2" fmla="*/ 0 w 10000"/>
              <a:gd name="connsiteY2" fmla="*/ 7688 h 10019"/>
              <a:gd name="connsiteX3" fmla="*/ 1099 w 10000"/>
              <a:gd name="connsiteY3" fmla="*/ 5751 h 10019"/>
              <a:gd name="connsiteX4" fmla="*/ 2308 w 10000"/>
              <a:gd name="connsiteY4" fmla="*/ 4425 h 10019"/>
              <a:gd name="connsiteX5" fmla="*/ 2418 w 10000"/>
              <a:gd name="connsiteY5" fmla="*/ 2282 h 10019"/>
              <a:gd name="connsiteX6" fmla="*/ 2637 w 10000"/>
              <a:gd name="connsiteY6" fmla="*/ 650 h 10019"/>
              <a:gd name="connsiteX7" fmla="*/ 3956 w 10000"/>
              <a:gd name="connsiteY7" fmla="*/ 346 h 10019"/>
              <a:gd name="connsiteX8" fmla="*/ 7265 w 10000"/>
              <a:gd name="connsiteY8" fmla="*/ 5 h 10019"/>
              <a:gd name="connsiteX9" fmla="*/ 10000 w 10000"/>
              <a:gd name="connsiteY9" fmla="*/ 0 h 10019"/>
              <a:gd name="connsiteX0" fmla="*/ 6130 w 10000"/>
              <a:gd name="connsiteY0" fmla="*/ 10016 h 10030"/>
              <a:gd name="connsiteX1" fmla="*/ 1013 w 10000"/>
              <a:gd name="connsiteY1" fmla="*/ 9734 h 10030"/>
              <a:gd name="connsiteX2" fmla="*/ 0 w 10000"/>
              <a:gd name="connsiteY2" fmla="*/ 7699 h 10030"/>
              <a:gd name="connsiteX3" fmla="*/ 1099 w 10000"/>
              <a:gd name="connsiteY3" fmla="*/ 5762 h 10030"/>
              <a:gd name="connsiteX4" fmla="*/ 2308 w 10000"/>
              <a:gd name="connsiteY4" fmla="*/ 4436 h 10030"/>
              <a:gd name="connsiteX5" fmla="*/ 2418 w 10000"/>
              <a:gd name="connsiteY5" fmla="*/ 2293 h 10030"/>
              <a:gd name="connsiteX6" fmla="*/ 2637 w 10000"/>
              <a:gd name="connsiteY6" fmla="*/ 661 h 10030"/>
              <a:gd name="connsiteX7" fmla="*/ 3800 w 10000"/>
              <a:gd name="connsiteY7" fmla="*/ 216 h 10030"/>
              <a:gd name="connsiteX8" fmla="*/ 7265 w 10000"/>
              <a:gd name="connsiteY8" fmla="*/ 16 h 10030"/>
              <a:gd name="connsiteX9" fmla="*/ 10000 w 10000"/>
              <a:gd name="connsiteY9" fmla="*/ 11 h 10030"/>
              <a:gd name="connsiteX0" fmla="*/ 6130 w 10000"/>
              <a:gd name="connsiteY0" fmla="*/ 10016 h 10030"/>
              <a:gd name="connsiteX1" fmla="*/ 1013 w 10000"/>
              <a:gd name="connsiteY1" fmla="*/ 9734 h 10030"/>
              <a:gd name="connsiteX2" fmla="*/ 0 w 10000"/>
              <a:gd name="connsiteY2" fmla="*/ 7699 h 10030"/>
              <a:gd name="connsiteX3" fmla="*/ 1099 w 10000"/>
              <a:gd name="connsiteY3" fmla="*/ 5762 h 10030"/>
              <a:gd name="connsiteX4" fmla="*/ 2308 w 10000"/>
              <a:gd name="connsiteY4" fmla="*/ 4436 h 10030"/>
              <a:gd name="connsiteX5" fmla="*/ 2418 w 10000"/>
              <a:gd name="connsiteY5" fmla="*/ 2293 h 10030"/>
              <a:gd name="connsiteX6" fmla="*/ 2637 w 10000"/>
              <a:gd name="connsiteY6" fmla="*/ 661 h 10030"/>
              <a:gd name="connsiteX7" fmla="*/ 3800 w 10000"/>
              <a:gd name="connsiteY7" fmla="*/ 216 h 10030"/>
              <a:gd name="connsiteX8" fmla="*/ 7265 w 10000"/>
              <a:gd name="connsiteY8" fmla="*/ 16 h 10030"/>
              <a:gd name="connsiteX9" fmla="*/ 10000 w 10000"/>
              <a:gd name="connsiteY9" fmla="*/ 11 h 10030"/>
              <a:gd name="connsiteX0" fmla="*/ 6130 w 10000"/>
              <a:gd name="connsiteY0" fmla="*/ 10016 h 10030"/>
              <a:gd name="connsiteX1" fmla="*/ 1013 w 10000"/>
              <a:gd name="connsiteY1" fmla="*/ 9734 h 10030"/>
              <a:gd name="connsiteX2" fmla="*/ 0 w 10000"/>
              <a:gd name="connsiteY2" fmla="*/ 7699 h 10030"/>
              <a:gd name="connsiteX3" fmla="*/ 1099 w 10000"/>
              <a:gd name="connsiteY3" fmla="*/ 5762 h 10030"/>
              <a:gd name="connsiteX4" fmla="*/ 2308 w 10000"/>
              <a:gd name="connsiteY4" fmla="*/ 4436 h 10030"/>
              <a:gd name="connsiteX5" fmla="*/ 2418 w 10000"/>
              <a:gd name="connsiteY5" fmla="*/ 2293 h 10030"/>
              <a:gd name="connsiteX6" fmla="*/ 2637 w 10000"/>
              <a:gd name="connsiteY6" fmla="*/ 661 h 10030"/>
              <a:gd name="connsiteX7" fmla="*/ 3800 w 10000"/>
              <a:gd name="connsiteY7" fmla="*/ 216 h 10030"/>
              <a:gd name="connsiteX8" fmla="*/ 7265 w 10000"/>
              <a:gd name="connsiteY8" fmla="*/ 16 h 10030"/>
              <a:gd name="connsiteX9" fmla="*/ 10000 w 10000"/>
              <a:gd name="connsiteY9" fmla="*/ 11 h 10030"/>
              <a:gd name="connsiteX0" fmla="*/ 6130 w 10000"/>
              <a:gd name="connsiteY0" fmla="*/ 10016 h 10030"/>
              <a:gd name="connsiteX1" fmla="*/ 1013 w 10000"/>
              <a:gd name="connsiteY1" fmla="*/ 9734 h 10030"/>
              <a:gd name="connsiteX2" fmla="*/ 0 w 10000"/>
              <a:gd name="connsiteY2" fmla="*/ 7699 h 10030"/>
              <a:gd name="connsiteX3" fmla="*/ 1099 w 10000"/>
              <a:gd name="connsiteY3" fmla="*/ 5762 h 10030"/>
              <a:gd name="connsiteX4" fmla="*/ 2308 w 10000"/>
              <a:gd name="connsiteY4" fmla="*/ 4436 h 10030"/>
              <a:gd name="connsiteX5" fmla="*/ 2418 w 10000"/>
              <a:gd name="connsiteY5" fmla="*/ 2293 h 10030"/>
              <a:gd name="connsiteX6" fmla="*/ 2585 w 10000"/>
              <a:gd name="connsiteY6" fmla="*/ 764 h 10030"/>
              <a:gd name="connsiteX7" fmla="*/ 3800 w 10000"/>
              <a:gd name="connsiteY7" fmla="*/ 216 h 10030"/>
              <a:gd name="connsiteX8" fmla="*/ 7265 w 10000"/>
              <a:gd name="connsiteY8" fmla="*/ 16 h 10030"/>
              <a:gd name="connsiteX9" fmla="*/ 10000 w 10000"/>
              <a:gd name="connsiteY9" fmla="*/ 11 h 10030"/>
              <a:gd name="connsiteX0" fmla="*/ 6130 w 10000"/>
              <a:gd name="connsiteY0" fmla="*/ 10016 h 10030"/>
              <a:gd name="connsiteX1" fmla="*/ 1013 w 10000"/>
              <a:gd name="connsiteY1" fmla="*/ 9734 h 10030"/>
              <a:gd name="connsiteX2" fmla="*/ 0 w 10000"/>
              <a:gd name="connsiteY2" fmla="*/ 7699 h 10030"/>
              <a:gd name="connsiteX3" fmla="*/ 1099 w 10000"/>
              <a:gd name="connsiteY3" fmla="*/ 5762 h 10030"/>
              <a:gd name="connsiteX4" fmla="*/ 2308 w 10000"/>
              <a:gd name="connsiteY4" fmla="*/ 4436 h 10030"/>
              <a:gd name="connsiteX5" fmla="*/ 2418 w 10000"/>
              <a:gd name="connsiteY5" fmla="*/ 2293 h 10030"/>
              <a:gd name="connsiteX6" fmla="*/ 2585 w 10000"/>
              <a:gd name="connsiteY6" fmla="*/ 764 h 10030"/>
              <a:gd name="connsiteX7" fmla="*/ 3800 w 10000"/>
              <a:gd name="connsiteY7" fmla="*/ 216 h 10030"/>
              <a:gd name="connsiteX8" fmla="*/ 7265 w 10000"/>
              <a:gd name="connsiteY8" fmla="*/ 16 h 10030"/>
              <a:gd name="connsiteX9" fmla="*/ 10000 w 10000"/>
              <a:gd name="connsiteY9" fmla="*/ 11 h 10030"/>
              <a:gd name="connsiteX0" fmla="*/ 6130 w 10000"/>
              <a:gd name="connsiteY0" fmla="*/ 10016 h 10030"/>
              <a:gd name="connsiteX1" fmla="*/ 1013 w 10000"/>
              <a:gd name="connsiteY1" fmla="*/ 9734 h 10030"/>
              <a:gd name="connsiteX2" fmla="*/ 0 w 10000"/>
              <a:gd name="connsiteY2" fmla="*/ 7699 h 10030"/>
              <a:gd name="connsiteX3" fmla="*/ 1099 w 10000"/>
              <a:gd name="connsiteY3" fmla="*/ 5762 h 10030"/>
              <a:gd name="connsiteX4" fmla="*/ 2308 w 10000"/>
              <a:gd name="connsiteY4" fmla="*/ 4436 h 10030"/>
              <a:gd name="connsiteX5" fmla="*/ 2418 w 10000"/>
              <a:gd name="connsiteY5" fmla="*/ 2293 h 10030"/>
              <a:gd name="connsiteX6" fmla="*/ 2585 w 10000"/>
              <a:gd name="connsiteY6" fmla="*/ 764 h 10030"/>
              <a:gd name="connsiteX7" fmla="*/ 3800 w 10000"/>
              <a:gd name="connsiteY7" fmla="*/ 216 h 10030"/>
              <a:gd name="connsiteX8" fmla="*/ 7265 w 10000"/>
              <a:gd name="connsiteY8" fmla="*/ 16 h 10030"/>
              <a:gd name="connsiteX9" fmla="*/ 10000 w 10000"/>
              <a:gd name="connsiteY9" fmla="*/ 11 h 10030"/>
              <a:gd name="connsiteX0" fmla="*/ 6130 w 10000"/>
              <a:gd name="connsiteY0" fmla="*/ 10016 h 10030"/>
              <a:gd name="connsiteX1" fmla="*/ 1013 w 10000"/>
              <a:gd name="connsiteY1" fmla="*/ 9734 h 10030"/>
              <a:gd name="connsiteX2" fmla="*/ 0 w 10000"/>
              <a:gd name="connsiteY2" fmla="*/ 7699 h 10030"/>
              <a:gd name="connsiteX3" fmla="*/ 1099 w 10000"/>
              <a:gd name="connsiteY3" fmla="*/ 5762 h 10030"/>
              <a:gd name="connsiteX4" fmla="*/ 2308 w 10000"/>
              <a:gd name="connsiteY4" fmla="*/ 4436 h 10030"/>
              <a:gd name="connsiteX5" fmla="*/ 2418 w 10000"/>
              <a:gd name="connsiteY5" fmla="*/ 2293 h 10030"/>
              <a:gd name="connsiteX6" fmla="*/ 2585 w 10000"/>
              <a:gd name="connsiteY6" fmla="*/ 764 h 10030"/>
              <a:gd name="connsiteX7" fmla="*/ 3800 w 10000"/>
              <a:gd name="connsiteY7" fmla="*/ 216 h 10030"/>
              <a:gd name="connsiteX8" fmla="*/ 7265 w 10000"/>
              <a:gd name="connsiteY8" fmla="*/ 16 h 10030"/>
              <a:gd name="connsiteX9" fmla="*/ 10000 w 10000"/>
              <a:gd name="connsiteY9" fmla="*/ 11 h 10030"/>
              <a:gd name="connsiteX0" fmla="*/ 6130 w 10000"/>
              <a:gd name="connsiteY0" fmla="*/ 10016 h 10030"/>
              <a:gd name="connsiteX1" fmla="*/ 1013 w 10000"/>
              <a:gd name="connsiteY1" fmla="*/ 9734 h 10030"/>
              <a:gd name="connsiteX2" fmla="*/ 0 w 10000"/>
              <a:gd name="connsiteY2" fmla="*/ 7699 h 10030"/>
              <a:gd name="connsiteX3" fmla="*/ 1099 w 10000"/>
              <a:gd name="connsiteY3" fmla="*/ 5762 h 10030"/>
              <a:gd name="connsiteX4" fmla="*/ 2308 w 10000"/>
              <a:gd name="connsiteY4" fmla="*/ 4436 h 10030"/>
              <a:gd name="connsiteX5" fmla="*/ 2418 w 10000"/>
              <a:gd name="connsiteY5" fmla="*/ 2293 h 10030"/>
              <a:gd name="connsiteX6" fmla="*/ 2585 w 10000"/>
              <a:gd name="connsiteY6" fmla="*/ 764 h 10030"/>
              <a:gd name="connsiteX7" fmla="*/ 3800 w 10000"/>
              <a:gd name="connsiteY7" fmla="*/ 216 h 10030"/>
              <a:gd name="connsiteX8" fmla="*/ 7265 w 10000"/>
              <a:gd name="connsiteY8" fmla="*/ 16 h 10030"/>
              <a:gd name="connsiteX9" fmla="*/ 10000 w 10000"/>
              <a:gd name="connsiteY9" fmla="*/ 11 h 10030"/>
              <a:gd name="connsiteX0" fmla="*/ 6130 w 10000"/>
              <a:gd name="connsiteY0" fmla="*/ 10016 h 10030"/>
              <a:gd name="connsiteX1" fmla="*/ 1013 w 10000"/>
              <a:gd name="connsiteY1" fmla="*/ 9734 h 10030"/>
              <a:gd name="connsiteX2" fmla="*/ 0 w 10000"/>
              <a:gd name="connsiteY2" fmla="*/ 7699 h 10030"/>
              <a:gd name="connsiteX3" fmla="*/ 1099 w 10000"/>
              <a:gd name="connsiteY3" fmla="*/ 5762 h 10030"/>
              <a:gd name="connsiteX4" fmla="*/ 2308 w 10000"/>
              <a:gd name="connsiteY4" fmla="*/ 4436 h 10030"/>
              <a:gd name="connsiteX5" fmla="*/ 2418 w 10000"/>
              <a:gd name="connsiteY5" fmla="*/ 2293 h 10030"/>
              <a:gd name="connsiteX6" fmla="*/ 2585 w 10000"/>
              <a:gd name="connsiteY6" fmla="*/ 764 h 10030"/>
              <a:gd name="connsiteX7" fmla="*/ 3800 w 10000"/>
              <a:gd name="connsiteY7" fmla="*/ 216 h 10030"/>
              <a:gd name="connsiteX8" fmla="*/ 7265 w 10000"/>
              <a:gd name="connsiteY8" fmla="*/ 16 h 10030"/>
              <a:gd name="connsiteX9" fmla="*/ 10000 w 10000"/>
              <a:gd name="connsiteY9" fmla="*/ 11 h 10030"/>
              <a:gd name="connsiteX0" fmla="*/ 6130 w 10000"/>
              <a:gd name="connsiteY0" fmla="*/ 10016 h 10030"/>
              <a:gd name="connsiteX1" fmla="*/ 1013 w 10000"/>
              <a:gd name="connsiteY1" fmla="*/ 9734 h 10030"/>
              <a:gd name="connsiteX2" fmla="*/ 0 w 10000"/>
              <a:gd name="connsiteY2" fmla="*/ 7699 h 10030"/>
              <a:gd name="connsiteX3" fmla="*/ 1099 w 10000"/>
              <a:gd name="connsiteY3" fmla="*/ 5762 h 10030"/>
              <a:gd name="connsiteX4" fmla="*/ 2308 w 10000"/>
              <a:gd name="connsiteY4" fmla="*/ 4436 h 10030"/>
              <a:gd name="connsiteX5" fmla="*/ 2418 w 10000"/>
              <a:gd name="connsiteY5" fmla="*/ 2293 h 10030"/>
              <a:gd name="connsiteX6" fmla="*/ 2585 w 10000"/>
              <a:gd name="connsiteY6" fmla="*/ 764 h 10030"/>
              <a:gd name="connsiteX7" fmla="*/ 3800 w 10000"/>
              <a:gd name="connsiteY7" fmla="*/ 216 h 10030"/>
              <a:gd name="connsiteX8" fmla="*/ 7265 w 10000"/>
              <a:gd name="connsiteY8" fmla="*/ 16 h 10030"/>
              <a:gd name="connsiteX9" fmla="*/ 10000 w 10000"/>
              <a:gd name="connsiteY9" fmla="*/ 11 h 10030"/>
              <a:gd name="connsiteX0" fmla="*/ 6130 w 10000"/>
              <a:gd name="connsiteY0" fmla="*/ 10016 h 10030"/>
              <a:gd name="connsiteX1" fmla="*/ 1013 w 10000"/>
              <a:gd name="connsiteY1" fmla="*/ 9734 h 10030"/>
              <a:gd name="connsiteX2" fmla="*/ 0 w 10000"/>
              <a:gd name="connsiteY2" fmla="*/ 7699 h 10030"/>
              <a:gd name="connsiteX3" fmla="*/ 2308 w 10000"/>
              <a:gd name="connsiteY3" fmla="*/ 4436 h 10030"/>
              <a:gd name="connsiteX4" fmla="*/ 2418 w 10000"/>
              <a:gd name="connsiteY4" fmla="*/ 2293 h 10030"/>
              <a:gd name="connsiteX5" fmla="*/ 2585 w 10000"/>
              <a:gd name="connsiteY5" fmla="*/ 764 h 10030"/>
              <a:gd name="connsiteX6" fmla="*/ 3800 w 10000"/>
              <a:gd name="connsiteY6" fmla="*/ 216 h 10030"/>
              <a:gd name="connsiteX7" fmla="*/ 7265 w 10000"/>
              <a:gd name="connsiteY7" fmla="*/ 16 h 10030"/>
              <a:gd name="connsiteX8" fmla="*/ 10000 w 10000"/>
              <a:gd name="connsiteY8" fmla="*/ 11 h 10030"/>
              <a:gd name="connsiteX0" fmla="*/ 6130 w 10000"/>
              <a:gd name="connsiteY0" fmla="*/ 10016 h 10030"/>
              <a:gd name="connsiteX1" fmla="*/ 1013 w 10000"/>
              <a:gd name="connsiteY1" fmla="*/ 9734 h 10030"/>
              <a:gd name="connsiteX2" fmla="*/ 0 w 10000"/>
              <a:gd name="connsiteY2" fmla="*/ 7699 h 10030"/>
              <a:gd name="connsiteX3" fmla="*/ 2308 w 10000"/>
              <a:gd name="connsiteY3" fmla="*/ 4436 h 10030"/>
              <a:gd name="connsiteX4" fmla="*/ 2418 w 10000"/>
              <a:gd name="connsiteY4" fmla="*/ 2293 h 10030"/>
              <a:gd name="connsiteX5" fmla="*/ 2585 w 10000"/>
              <a:gd name="connsiteY5" fmla="*/ 764 h 10030"/>
              <a:gd name="connsiteX6" fmla="*/ 3800 w 10000"/>
              <a:gd name="connsiteY6" fmla="*/ 216 h 10030"/>
              <a:gd name="connsiteX7" fmla="*/ 7265 w 10000"/>
              <a:gd name="connsiteY7" fmla="*/ 16 h 10030"/>
              <a:gd name="connsiteX8" fmla="*/ 10000 w 10000"/>
              <a:gd name="connsiteY8" fmla="*/ 11 h 10030"/>
              <a:gd name="connsiteX0" fmla="*/ 6190 w 10060"/>
              <a:gd name="connsiteY0" fmla="*/ 10016 h 10030"/>
              <a:gd name="connsiteX1" fmla="*/ 1073 w 10060"/>
              <a:gd name="connsiteY1" fmla="*/ 9734 h 10030"/>
              <a:gd name="connsiteX2" fmla="*/ 60 w 10060"/>
              <a:gd name="connsiteY2" fmla="*/ 7699 h 10030"/>
              <a:gd name="connsiteX3" fmla="*/ 2368 w 10060"/>
              <a:gd name="connsiteY3" fmla="*/ 4436 h 10030"/>
              <a:gd name="connsiteX4" fmla="*/ 2478 w 10060"/>
              <a:gd name="connsiteY4" fmla="*/ 2293 h 10030"/>
              <a:gd name="connsiteX5" fmla="*/ 2645 w 10060"/>
              <a:gd name="connsiteY5" fmla="*/ 764 h 10030"/>
              <a:gd name="connsiteX6" fmla="*/ 3860 w 10060"/>
              <a:gd name="connsiteY6" fmla="*/ 216 h 10030"/>
              <a:gd name="connsiteX7" fmla="*/ 7325 w 10060"/>
              <a:gd name="connsiteY7" fmla="*/ 16 h 10030"/>
              <a:gd name="connsiteX8" fmla="*/ 10060 w 10060"/>
              <a:gd name="connsiteY8" fmla="*/ 11 h 10030"/>
              <a:gd name="connsiteX0" fmla="*/ 6236 w 10106"/>
              <a:gd name="connsiteY0" fmla="*/ 10016 h 10030"/>
              <a:gd name="connsiteX1" fmla="*/ 1119 w 10106"/>
              <a:gd name="connsiteY1" fmla="*/ 9734 h 10030"/>
              <a:gd name="connsiteX2" fmla="*/ 106 w 10106"/>
              <a:gd name="connsiteY2" fmla="*/ 7699 h 10030"/>
              <a:gd name="connsiteX3" fmla="*/ 2414 w 10106"/>
              <a:gd name="connsiteY3" fmla="*/ 4436 h 10030"/>
              <a:gd name="connsiteX4" fmla="*/ 2524 w 10106"/>
              <a:gd name="connsiteY4" fmla="*/ 2293 h 10030"/>
              <a:gd name="connsiteX5" fmla="*/ 2691 w 10106"/>
              <a:gd name="connsiteY5" fmla="*/ 764 h 10030"/>
              <a:gd name="connsiteX6" fmla="*/ 3906 w 10106"/>
              <a:gd name="connsiteY6" fmla="*/ 216 h 10030"/>
              <a:gd name="connsiteX7" fmla="*/ 7371 w 10106"/>
              <a:gd name="connsiteY7" fmla="*/ 16 h 10030"/>
              <a:gd name="connsiteX8" fmla="*/ 10106 w 10106"/>
              <a:gd name="connsiteY8" fmla="*/ 11 h 10030"/>
              <a:gd name="connsiteX0" fmla="*/ 6208 w 10078"/>
              <a:gd name="connsiteY0" fmla="*/ 10016 h 10020"/>
              <a:gd name="connsiteX1" fmla="*/ 1091 w 10078"/>
              <a:gd name="connsiteY1" fmla="*/ 9683 h 10020"/>
              <a:gd name="connsiteX2" fmla="*/ 78 w 10078"/>
              <a:gd name="connsiteY2" fmla="*/ 7699 h 10020"/>
              <a:gd name="connsiteX3" fmla="*/ 2386 w 10078"/>
              <a:gd name="connsiteY3" fmla="*/ 4436 h 10020"/>
              <a:gd name="connsiteX4" fmla="*/ 2496 w 10078"/>
              <a:gd name="connsiteY4" fmla="*/ 2293 h 10020"/>
              <a:gd name="connsiteX5" fmla="*/ 2663 w 10078"/>
              <a:gd name="connsiteY5" fmla="*/ 764 h 10020"/>
              <a:gd name="connsiteX6" fmla="*/ 3878 w 10078"/>
              <a:gd name="connsiteY6" fmla="*/ 216 h 10020"/>
              <a:gd name="connsiteX7" fmla="*/ 7343 w 10078"/>
              <a:gd name="connsiteY7" fmla="*/ 16 h 10020"/>
              <a:gd name="connsiteX8" fmla="*/ 10078 w 10078"/>
              <a:gd name="connsiteY8" fmla="*/ 11 h 10020"/>
              <a:gd name="connsiteX0" fmla="*/ 6208 w 10078"/>
              <a:gd name="connsiteY0" fmla="*/ 10016 h 10020"/>
              <a:gd name="connsiteX1" fmla="*/ 1091 w 10078"/>
              <a:gd name="connsiteY1" fmla="*/ 9683 h 10020"/>
              <a:gd name="connsiteX2" fmla="*/ 78 w 10078"/>
              <a:gd name="connsiteY2" fmla="*/ 7699 h 10020"/>
              <a:gd name="connsiteX3" fmla="*/ 2386 w 10078"/>
              <a:gd name="connsiteY3" fmla="*/ 4436 h 10020"/>
              <a:gd name="connsiteX4" fmla="*/ 2496 w 10078"/>
              <a:gd name="connsiteY4" fmla="*/ 2293 h 10020"/>
              <a:gd name="connsiteX5" fmla="*/ 2663 w 10078"/>
              <a:gd name="connsiteY5" fmla="*/ 764 h 10020"/>
              <a:gd name="connsiteX6" fmla="*/ 4087 w 10078"/>
              <a:gd name="connsiteY6" fmla="*/ 203 h 10020"/>
              <a:gd name="connsiteX7" fmla="*/ 7343 w 10078"/>
              <a:gd name="connsiteY7" fmla="*/ 16 h 10020"/>
              <a:gd name="connsiteX8" fmla="*/ 10078 w 10078"/>
              <a:gd name="connsiteY8" fmla="*/ 11 h 10020"/>
              <a:gd name="connsiteX0" fmla="*/ 6208 w 10078"/>
              <a:gd name="connsiteY0" fmla="*/ 10016 h 10020"/>
              <a:gd name="connsiteX1" fmla="*/ 1091 w 10078"/>
              <a:gd name="connsiteY1" fmla="*/ 9683 h 10020"/>
              <a:gd name="connsiteX2" fmla="*/ 78 w 10078"/>
              <a:gd name="connsiteY2" fmla="*/ 7699 h 10020"/>
              <a:gd name="connsiteX3" fmla="*/ 2386 w 10078"/>
              <a:gd name="connsiteY3" fmla="*/ 4436 h 10020"/>
              <a:gd name="connsiteX4" fmla="*/ 2496 w 10078"/>
              <a:gd name="connsiteY4" fmla="*/ 2293 h 10020"/>
              <a:gd name="connsiteX5" fmla="*/ 2663 w 10078"/>
              <a:gd name="connsiteY5" fmla="*/ 764 h 10020"/>
              <a:gd name="connsiteX6" fmla="*/ 4087 w 10078"/>
              <a:gd name="connsiteY6" fmla="*/ 203 h 10020"/>
              <a:gd name="connsiteX7" fmla="*/ 6874 w 10078"/>
              <a:gd name="connsiteY7" fmla="*/ 16 h 10020"/>
              <a:gd name="connsiteX8" fmla="*/ 10078 w 10078"/>
              <a:gd name="connsiteY8" fmla="*/ 11 h 10020"/>
              <a:gd name="connsiteX0" fmla="*/ 6208 w 10078"/>
              <a:gd name="connsiteY0" fmla="*/ 10005 h 10009"/>
              <a:gd name="connsiteX1" fmla="*/ 1091 w 10078"/>
              <a:gd name="connsiteY1" fmla="*/ 9672 h 10009"/>
              <a:gd name="connsiteX2" fmla="*/ 78 w 10078"/>
              <a:gd name="connsiteY2" fmla="*/ 7688 h 10009"/>
              <a:gd name="connsiteX3" fmla="*/ 2386 w 10078"/>
              <a:gd name="connsiteY3" fmla="*/ 4425 h 10009"/>
              <a:gd name="connsiteX4" fmla="*/ 2496 w 10078"/>
              <a:gd name="connsiteY4" fmla="*/ 2282 h 10009"/>
              <a:gd name="connsiteX5" fmla="*/ 2663 w 10078"/>
              <a:gd name="connsiteY5" fmla="*/ 753 h 10009"/>
              <a:gd name="connsiteX6" fmla="*/ 4087 w 10078"/>
              <a:gd name="connsiteY6" fmla="*/ 192 h 10009"/>
              <a:gd name="connsiteX7" fmla="*/ 6874 w 10078"/>
              <a:gd name="connsiteY7" fmla="*/ 44 h 10009"/>
              <a:gd name="connsiteX8" fmla="*/ 10078 w 10078"/>
              <a:gd name="connsiteY8" fmla="*/ 0 h 10009"/>
              <a:gd name="connsiteX0" fmla="*/ 6208 w 10078"/>
              <a:gd name="connsiteY0" fmla="*/ 10015 h 10019"/>
              <a:gd name="connsiteX1" fmla="*/ 1091 w 10078"/>
              <a:gd name="connsiteY1" fmla="*/ 9682 h 10019"/>
              <a:gd name="connsiteX2" fmla="*/ 78 w 10078"/>
              <a:gd name="connsiteY2" fmla="*/ 7698 h 10019"/>
              <a:gd name="connsiteX3" fmla="*/ 2386 w 10078"/>
              <a:gd name="connsiteY3" fmla="*/ 4435 h 10019"/>
              <a:gd name="connsiteX4" fmla="*/ 2496 w 10078"/>
              <a:gd name="connsiteY4" fmla="*/ 2292 h 10019"/>
              <a:gd name="connsiteX5" fmla="*/ 2663 w 10078"/>
              <a:gd name="connsiteY5" fmla="*/ 763 h 10019"/>
              <a:gd name="connsiteX6" fmla="*/ 4087 w 10078"/>
              <a:gd name="connsiteY6" fmla="*/ 202 h 10019"/>
              <a:gd name="connsiteX7" fmla="*/ 6874 w 10078"/>
              <a:gd name="connsiteY7" fmla="*/ 15 h 10019"/>
              <a:gd name="connsiteX8" fmla="*/ 10078 w 10078"/>
              <a:gd name="connsiteY8" fmla="*/ 10 h 10019"/>
              <a:gd name="connsiteX0" fmla="*/ 6208 w 10078"/>
              <a:gd name="connsiteY0" fmla="*/ 10015 h 10019"/>
              <a:gd name="connsiteX1" fmla="*/ 1091 w 10078"/>
              <a:gd name="connsiteY1" fmla="*/ 9682 h 10019"/>
              <a:gd name="connsiteX2" fmla="*/ 78 w 10078"/>
              <a:gd name="connsiteY2" fmla="*/ 7698 h 10019"/>
              <a:gd name="connsiteX3" fmla="*/ 2386 w 10078"/>
              <a:gd name="connsiteY3" fmla="*/ 4435 h 10019"/>
              <a:gd name="connsiteX4" fmla="*/ 2496 w 10078"/>
              <a:gd name="connsiteY4" fmla="*/ 2292 h 10019"/>
              <a:gd name="connsiteX5" fmla="*/ 2663 w 10078"/>
              <a:gd name="connsiteY5" fmla="*/ 763 h 10019"/>
              <a:gd name="connsiteX6" fmla="*/ 4087 w 10078"/>
              <a:gd name="connsiteY6" fmla="*/ 202 h 10019"/>
              <a:gd name="connsiteX7" fmla="*/ 6874 w 10078"/>
              <a:gd name="connsiteY7" fmla="*/ 15 h 10019"/>
              <a:gd name="connsiteX8" fmla="*/ 10078 w 10078"/>
              <a:gd name="connsiteY8" fmla="*/ 10 h 10019"/>
              <a:gd name="connsiteX0" fmla="*/ 6214 w 10084"/>
              <a:gd name="connsiteY0" fmla="*/ 10015 h 10019"/>
              <a:gd name="connsiteX1" fmla="*/ 1097 w 10084"/>
              <a:gd name="connsiteY1" fmla="*/ 9682 h 10019"/>
              <a:gd name="connsiteX2" fmla="*/ 84 w 10084"/>
              <a:gd name="connsiteY2" fmla="*/ 7698 h 10019"/>
              <a:gd name="connsiteX3" fmla="*/ 2502 w 10084"/>
              <a:gd name="connsiteY3" fmla="*/ 2292 h 10019"/>
              <a:gd name="connsiteX4" fmla="*/ 2669 w 10084"/>
              <a:gd name="connsiteY4" fmla="*/ 763 h 10019"/>
              <a:gd name="connsiteX5" fmla="*/ 4093 w 10084"/>
              <a:gd name="connsiteY5" fmla="*/ 202 h 10019"/>
              <a:gd name="connsiteX6" fmla="*/ 6880 w 10084"/>
              <a:gd name="connsiteY6" fmla="*/ 15 h 10019"/>
              <a:gd name="connsiteX7" fmla="*/ 10084 w 10084"/>
              <a:gd name="connsiteY7" fmla="*/ 10 h 10019"/>
              <a:gd name="connsiteX0" fmla="*/ 6226 w 10096"/>
              <a:gd name="connsiteY0" fmla="*/ 10015 h 10019"/>
              <a:gd name="connsiteX1" fmla="*/ 1109 w 10096"/>
              <a:gd name="connsiteY1" fmla="*/ 9682 h 10019"/>
              <a:gd name="connsiteX2" fmla="*/ 96 w 10096"/>
              <a:gd name="connsiteY2" fmla="*/ 7698 h 10019"/>
              <a:gd name="connsiteX3" fmla="*/ 2681 w 10096"/>
              <a:gd name="connsiteY3" fmla="*/ 763 h 10019"/>
              <a:gd name="connsiteX4" fmla="*/ 4105 w 10096"/>
              <a:gd name="connsiteY4" fmla="*/ 202 h 10019"/>
              <a:gd name="connsiteX5" fmla="*/ 6892 w 10096"/>
              <a:gd name="connsiteY5" fmla="*/ 15 h 10019"/>
              <a:gd name="connsiteX6" fmla="*/ 10096 w 10096"/>
              <a:gd name="connsiteY6" fmla="*/ 10 h 10019"/>
              <a:gd name="connsiteX0" fmla="*/ 6170 w 10040"/>
              <a:gd name="connsiteY0" fmla="*/ 10015 h 10019"/>
              <a:gd name="connsiteX1" fmla="*/ 1053 w 10040"/>
              <a:gd name="connsiteY1" fmla="*/ 9682 h 10019"/>
              <a:gd name="connsiteX2" fmla="*/ 40 w 10040"/>
              <a:gd name="connsiteY2" fmla="*/ 7698 h 10019"/>
              <a:gd name="connsiteX3" fmla="*/ 1789 w 10040"/>
              <a:gd name="connsiteY3" fmla="*/ 1895 h 10019"/>
              <a:gd name="connsiteX4" fmla="*/ 4049 w 10040"/>
              <a:gd name="connsiteY4" fmla="*/ 202 h 10019"/>
              <a:gd name="connsiteX5" fmla="*/ 6836 w 10040"/>
              <a:gd name="connsiteY5" fmla="*/ 15 h 10019"/>
              <a:gd name="connsiteX6" fmla="*/ 10040 w 10040"/>
              <a:gd name="connsiteY6" fmla="*/ 10 h 10019"/>
              <a:gd name="connsiteX0" fmla="*/ 6153 w 10023"/>
              <a:gd name="connsiteY0" fmla="*/ 10056 h 10060"/>
              <a:gd name="connsiteX1" fmla="*/ 1036 w 10023"/>
              <a:gd name="connsiteY1" fmla="*/ 9723 h 10060"/>
              <a:gd name="connsiteX2" fmla="*/ 23 w 10023"/>
              <a:gd name="connsiteY2" fmla="*/ 7739 h 10060"/>
              <a:gd name="connsiteX3" fmla="*/ 1493 w 10023"/>
              <a:gd name="connsiteY3" fmla="*/ 2622 h 10060"/>
              <a:gd name="connsiteX4" fmla="*/ 4032 w 10023"/>
              <a:gd name="connsiteY4" fmla="*/ 243 h 10060"/>
              <a:gd name="connsiteX5" fmla="*/ 6819 w 10023"/>
              <a:gd name="connsiteY5" fmla="*/ 56 h 10060"/>
              <a:gd name="connsiteX6" fmla="*/ 10023 w 10023"/>
              <a:gd name="connsiteY6" fmla="*/ 51 h 10060"/>
              <a:gd name="connsiteX0" fmla="*/ 6153 w 10023"/>
              <a:gd name="connsiteY0" fmla="*/ 10028 h 10032"/>
              <a:gd name="connsiteX1" fmla="*/ 1036 w 10023"/>
              <a:gd name="connsiteY1" fmla="*/ 9695 h 10032"/>
              <a:gd name="connsiteX2" fmla="*/ 23 w 10023"/>
              <a:gd name="connsiteY2" fmla="*/ 7711 h 10032"/>
              <a:gd name="connsiteX3" fmla="*/ 1493 w 10023"/>
              <a:gd name="connsiteY3" fmla="*/ 2594 h 10032"/>
              <a:gd name="connsiteX4" fmla="*/ 2884 w 10023"/>
              <a:gd name="connsiteY4" fmla="*/ 382 h 10032"/>
              <a:gd name="connsiteX5" fmla="*/ 6819 w 10023"/>
              <a:gd name="connsiteY5" fmla="*/ 28 h 10032"/>
              <a:gd name="connsiteX6" fmla="*/ 10023 w 10023"/>
              <a:gd name="connsiteY6" fmla="*/ 23 h 10032"/>
              <a:gd name="connsiteX0" fmla="*/ 6153 w 10023"/>
              <a:gd name="connsiteY0" fmla="*/ 10005 h 10009"/>
              <a:gd name="connsiteX1" fmla="*/ 1036 w 10023"/>
              <a:gd name="connsiteY1" fmla="*/ 9672 h 10009"/>
              <a:gd name="connsiteX2" fmla="*/ 23 w 10023"/>
              <a:gd name="connsiteY2" fmla="*/ 7688 h 10009"/>
              <a:gd name="connsiteX3" fmla="*/ 1493 w 10023"/>
              <a:gd name="connsiteY3" fmla="*/ 2571 h 10009"/>
              <a:gd name="connsiteX4" fmla="*/ 2884 w 10023"/>
              <a:gd name="connsiteY4" fmla="*/ 359 h 10009"/>
              <a:gd name="connsiteX5" fmla="*/ 10023 w 10023"/>
              <a:gd name="connsiteY5" fmla="*/ 0 h 10009"/>
              <a:gd name="connsiteX0" fmla="*/ 6153 w 10023"/>
              <a:gd name="connsiteY0" fmla="*/ 10005 h 10009"/>
              <a:gd name="connsiteX1" fmla="*/ 1036 w 10023"/>
              <a:gd name="connsiteY1" fmla="*/ 9672 h 10009"/>
              <a:gd name="connsiteX2" fmla="*/ 23 w 10023"/>
              <a:gd name="connsiteY2" fmla="*/ 7688 h 10009"/>
              <a:gd name="connsiteX3" fmla="*/ 1493 w 10023"/>
              <a:gd name="connsiteY3" fmla="*/ 2571 h 10009"/>
              <a:gd name="connsiteX4" fmla="*/ 2884 w 10023"/>
              <a:gd name="connsiteY4" fmla="*/ 359 h 10009"/>
              <a:gd name="connsiteX5" fmla="*/ 10023 w 10023"/>
              <a:gd name="connsiteY5" fmla="*/ 0 h 10009"/>
              <a:gd name="connsiteX0" fmla="*/ 6153 w 10023"/>
              <a:gd name="connsiteY0" fmla="*/ 10032 h 10036"/>
              <a:gd name="connsiteX1" fmla="*/ 1036 w 10023"/>
              <a:gd name="connsiteY1" fmla="*/ 9699 h 10036"/>
              <a:gd name="connsiteX2" fmla="*/ 23 w 10023"/>
              <a:gd name="connsiteY2" fmla="*/ 7715 h 10036"/>
              <a:gd name="connsiteX3" fmla="*/ 1493 w 10023"/>
              <a:gd name="connsiteY3" fmla="*/ 2598 h 10036"/>
              <a:gd name="connsiteX4" fmla="*/ 2884 w 10023"/>
              <a:gd name="connsiteY4" fmla="*/ 386 h 10036"/>
              <a:gd name="connsiteX5" fmla="*/ 10023 w 10023"/>
              <a:gd name="connsiteY5" fmla="*/ 27 h 10036"/>
              <a:gd name="connsiteX0" fmla="*/ 6153 w 10023"/>
              <a:gd name="connsiteY0" fmla="*/ 10022 h 10026"/>
              <a:gd name="connsiteX1" fmla="*/ 1036 w 10023"/>
              <a:gd name="connsiteY1" fmla="*/ 9689 h 10026"/>
              <a:gd name="connsiteX2" fmla="*/ 23 w 10023"/>
              <a:gd name="connsiteY2" fmla="*/ 7705 h 10026"/>
              <a:gd name="connsiteX3" fmla="*/ 1493 w 10023"/>
              <a:gd name="connsiteY3" fmla="*/ 2588 h 10026"/>
              <a:gd name="connsiteX4" fmla="*/ 2884 w 10023"/>
              <a:gd name="connsiteY4" fmla="*/ 376 h 10026"/>
              <a:gd name="connsiteX5" fmla="*/ 10023 w 10023"/>
              <a:gd name="connsiteY5" fmla="*/ 17 h 1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23" h="10026">
                <a:moveTo>
                  <a:pt x="6153" y="10022"/>
                </a:moveTo>
                <a:cubicBezTo>
                  <a:pt x="4898" y="10026"/>
                  <a:pt x="2058" y="10075"/>
                  <a:pt x="1036" y="9689"/>
                </a:cubicBezTo>
                <a:cubicBezTo>
                  <a:pt x="14" y="9303"/>
                  <a:pt x="-53" y="8888"/>
                  <a:pt x="23" y="7705"/>
                </a:cubicBezTo>
                <a:cubicBezTo>
                  <a:pt x="99" y="6522"/>
                  <a:pt x="1016" y="3809"/>
                  <a:pt x="1493" y="2588"/>
                </a:cubicBezTo>
                <a:cubicBezTo>
                  <a:pt x="1970" y="1367"/>
                  <a:pt x="1462" y="804"/>
                  <a:pt x="2884" y="376"/>
                </a:cubicBezTo>
                <a:cubicBezTo>
                  <a:pt x="4306" y="-52"/>
                  <a:pt x="6137" y="-11"/>
                  <a:pt x="10023" y="17"/>
                </a:cubicBezTo>
              </a:path>
            </a:pathLst>
          </a:custGeom>
          <a:noFill/>
          <a:ln w="28575" cmpd="sng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9" name="Freeform 47">
            <a:extLst>
              <a:ext uri="{FF2B5EF4-FFF2-40B4-BE49-F238E27FC236}">
                <a16:creationId xmlns:a16="http://schemas.microsoft.com/office/drawing/2014/main" id="{5E23A714-1FB8-4BC9-9B6A-3CDA413B0938}"/>
              </a:ext>
            </a:extLst>
          </p:cNvPr>
          <p:cNvSpPr>
            <a:spLocks/>
          </p:cNvSpPr>
          <p:nvPr/>
        </p:nvSpPr>
        <p:spPr bwMode="auto">
          <a:xfrm>
            <a:off x="4666903" y="4899834"/>
            <a:ext cx="418773" cy="1082283"/>
          </a:xfrm>
          <a:custGeom>
            <a:avLst/>
            <a:gdLst>
              <a:gd name="T0" fmla="*/ 68 w 216"/>
              <a:gd name="T1" fmla="*/ 656 h 656"/>
              <a:gd name="T2" fmla="*/ 24 w 216"/>
              <a:gd name="T3" fmla="*/ 628 h 656"/>
              <a:gd name="T4" fmla="*/ 8 w 216"/>
              <a:gd name="T5" fmla="*/ 596 h 656"/>
              <a:gd name="T6" fmla="*/ 0 w 216"/>
              <a:gd name="T7" fmla="*/ 572 h 656"/>
              <a:gd name="T8" fmla="*/ 40 w 216"/>
              <a:gd name="T9" fmla="*/ 472 h 656"/>
              <a:gd name="T10" fmla="*/ 84 w 216"/>
              <a:gd name="T11" fmla="*/ 432 h 656"/>
              <a:gd name="T12" fmla="*/ 108 w 216"/>
              <a:gd name="T13" fmla="*/ 416 h 656"/>
              <a:gd name="T14" fmla="*/ 152 w 216"/>
              <a:gd name="T15" fmla="*/ 336 h 656"/>
              <a:gd name="T16" fmla="*/ 136 w 216"/>
              <a:gd name="T17" fmla="*/ 216 h 656"/>
              <a:gd name="T18" fmla="*/ 116 w 216"/>
              <a:gd name="T19" fmla="*/ 164 h 656"/>
              <a:gd name="T20" fmla="*/ 112 w 216"/>
              <a:gd name="T21" fmla="*/ 152 h 656"/>
              <a:gd name="T22" fmla="*/ 144 w 216"/>
              <a:gd name="T23" fmla="*/ 28 h 656"/>
              <a:gd name="T24" fmla="*/ 204 w 216"/>
              <a:gd name="T25" fmla="*/ 0 h 656"/>
              <a:gd name="T26" fmla="*/ 216 w 216"/>
              <a:gd name="T27" fmla="*/ 4 h 656"/>
              <a:gd name="connsiteX0" fmla="*/ 3148 w 9444"/>
              <a:gd name="connsiteY0" fmla="*/ 10000 h 10000"/>
              <a:gd name="connsiteX1" fmla="*/ 1111 w 9444"/>
              <a:gd name="connsiteY1" fmla="*/ 9573 h 10000"/>
              <a:gd name="connsiteX2" fmla="*/ 370 w 9444"/>
              <a:gd name="connsiteY2" fmla="*/ 9085 h 10000"/>
              <a:gd name="connsiteX3" fmla="*/ 0 w 9444"/>
              <a:gd name="connsiteY3" fmla="*/ 8720 h 10000"/>
              <a:gd name="connsiteX4" fmla="*/ 1852 w 9444"/>
              <a:gd name="connsiteY4" fmla="*/ 7195 h 10000"/>
              <a:gd name="connsiteX5" fmla="*/ 3889 w 9444"/>
              <a:gd name="connsiteY5" fmla="*/ 6585 h 10000"/>
              <a:gd name="connsiteX6" fmla="*/ 5000 w 9444"/>
              <a:gd name="connsiteY6" fmla="*/ 6341 h 10000"/>
              <a:gd name="connsiteX7" fmla="*/ 7037 w 9444"/>
              <a:gd name="connsiteY7" fmla="*/ 5122 h 10000"/>
              <a:gd name="connsiteX8" fmla="*/ 6296 w 9444"/>
              <a:gd name="connsiteY8" fmla="*/ 3293 h 10000"/>
              <a:gd name="connsiteX9" fmla="*/ 5370 w 9444"/>
              <a:gd name="connsiteY9" fmla="*/ 2500 h 10000"/>
              <a:gd name="connsiteX10" fmla="*/ 5185 w 9444"/>
              <a:gd name="connsiteY10" fmla="*/ 2317 h 10000"/>
              <a:gd name="connsiteX11" fmla="*/ 6667 w 9444"/>
              <a:gd name="connsiteY11" fmla="*/ 427 h 10000"/>
              <a:gd name="connsiteX12" fmla="*/ 9444 w 9444"/>
              <a:gd name="connsiteY12" fmla="*/ 0 h 10000"/>
              <a:gd name="connsiteX0" fmla="*/ 3348 w 10015"/>
              <a:gd name="connsiteY0" fmla="*/ 10000 h 10000"/>
              <a:gd name="connsiteX1" fmla="*/ 1191 w 10015"/>
              <a:gd name="connsiteY1" fmla="*/ 9573 h 10000"/>
              <a:gd name="connsiteX2" fmla="*/ 15 w 10015"/>
              <a:gd name="connsiteY2" fmla="*/ 8720 h 10000"/>
              <a:gd name="connsiteX3" fmla="*/ 1976 w 10015"/>
              <a:gd name="connsiteY3" fmla="*/ 7195 h 10000"/>
              <a:gd name="connsiteX4" fmla="*/ 4133 w 10015"/>
              <a:gd name="connsiteY4" fmla="*/ 6585 h 10000"/>
              <a:gd name="connsiteX5" fmla="*/ 5309 w 10015"/>
              <a:gd name="connsiteY5" fmla="*/ 6341 h 10000"/>
              <a:gd name="connsiteX6" fmla="*/ 7466 w 10015"/>
              <a:gd name="connsiteY6" fmla="*/ 5122 h 10000"/>
              <a:gd name="connsiteX7" fmla="*/ 6682 w 10015"/>
              <a:gd name="connsiteY7" fmla="*/ 3293 h 10000"/>
              <a:gd name="connsiteX8" fmla="*/ 5701 w 10015"/>
              <a:gd name="connsiteY8" fmla="*/ 2500 h 10000"/>
              <a:gd name="connsiteX9" fmla="*/ 5505 w 10015"/>
              <a:gd name="connsiteY9" fmla="*/ 2317 h 10000"/>
              <a:gd name="connsiteX10" fmla="*/ 7075 w 10015"/>
              <a:gd name="connsiteY10" fmla="*/ 427 h 10000"/>
              <a:gd name="connsiteX11" fmla="*/ 10015 w 10015"/>
              <a:gd name="connsiteY11" fmla="*/ 0 h 10000"/>
              <a:gd name="connsiteX0" fmla="*/ 5662 w 12329"/>
              <a:gd name="connsiteY0" fmla="*/ 10000 h 10000"/>
              <a:gd name="connsiteX1" fmla="*/ 3505 w 12329"/>
              <a:gd name="connsiteY1" fmla="*/ 9573 h 10000"/>
              <a:gd name="connsiteX2" fmla="*/ 4 w 12329"/>
              <a:gd name="connsiteY2" fmla="*/ 8720 h 10000"/>
              <a:gd name="connsiteX3" fmla="*/ 4290 w 12329"/>
              <a:gd name="connsiteY3" fmla="*/ 7195 h 10000"/>
              <a:gd name="connsiteX4" fmla="*/ 6447 w 12329"/>
              <a:gd name="connsiteY4" fmla="*/ 6585 h 10000"/>
              <a:gd name="connsiteX5" fmla="*/ 7623 w 12329"/>
              <a:gd name="connsiteY5" fmla="*/ 6341 h 10000"/>
              <a:gd name="connsiteX6" fmla="*/ 9780 w 12329"/>
              <a:gd name="connsiteY6" fmla="*/ 5122 h 10000"/>
              <a:gd name="connsiteX7" fmla="*/ 8996 w 12329"/>
              <a:gd name="connsiteY7" fmla="*/ 3293 h 10000"/>
              <a:gd name="connsiteX8" fmla="*/ 8015 w 12329"/>
              <a:gd name="connsiteY8" fmla="*/ 2500 h 10000"/>
              <a:gd name="connsiteX9" fmla="*/ 7819 w 12329"/>
              <a:gd name="connsiteY9" fmla="*/ 2317 h 10000"/>
              <a:gd name="connsiteX10" fmla="*/ 9389 w 12329"/>
              <a:gd name="connsiteY10" fmla="*/ 427 h 10000"/>
              <a:gd name="connsiteX11" fmla="*/ 12329 w 12329"/>
              <a:gd name="connsiteY11" fmla="*/ 0 h 10000"/>
              <a:gd name="connsiteX0" fmla="*/ 5676 w 12343"/>
              <a:gd name="connsiteY0" fmla="*/ 10000 h 10124"/>
              <a:gd name="connsiteX1" fmla="*/ 2777 w 12343"/>
              <a:gd name="connsiteY1" fmla="*/ 10063 h 10124"/>
              <a:gd name="connsiteX2" fmla="*/ 18 w 12343"/>
              <a:gd name="connsiteY2" fmla="*/ 8720 h 10124"/>
              <a:gd name="connsiteX3" fmla="*/ 4304 w 12343"/>
              <a:gd name="connsiteY3" fmla="*/ 7195 h 10124"/>
              <a:gd name="connsiteX4" fmla="*/ 6461 w 12343"/>
              <a:gd name="connsiteY4" fmla="*/ 6585 h 10124"/>
              <a:gd name="connsiteX5" fmla="*/ 7637 w 12343"/>
              <a:gd name="connsiteY5" fmla="*/ 6341 h 10124"/>
              <a:gd name="connsiteX6" fmla="*/ 9794 w 12343"/>
              <a:gd name="connsiteY6" fmla="*/ 5122 h 10124"/>
              <a:gd name="connsiteX7" fmla="*/ 9010 w 12343"/>
              <a:gd name="connsiteY7" fmla="*/ 3293 h 10124"/>
              <a:gd name="connsiteX8" fmla="*/ 8029 w 12343"/>
              <a:gd name="connsiteY8" fmla="*/ 2500 h 10124"/>
              <a:gd name="connsiteX9" fmla="*/ 7833 w 12343"/>
              <a:gd name="connsiteY9" fmla="*/ 2317 h 10124"/>
              <a:gd name="connsiteX10" fmla="*/ 9403 w 12343"/>
              <a:gd name="connsiteY10" fmla="*/ 427 h 10124"/>
              <a:gd name="connsiteX11" fmla="*/ 12343 w 12343"/>
              <a:gd name="connsiteY11" fmla="*/ 0 h 10124"/>
              <a:gd name="connsiteX0" fmla="*/ 6511 w 12343"/>
              <a:gd name="connsiteY0" fmla="*/ 9673 h 10101"/>
              <a:gd name="connsiteX1" fmla="*/ 2777 w 12343"/>
              <a:gd name="connsiteY1" fmla="*/ 10063 h 10101"/>
              <a:gd name="connsiteX2" fmla="*/ 18 w 12343"/>
              <a:gd name="connsiteY2" fmla="*/ 8720 h 10101"/>
              <a:gd name="connsiteX3" fmla="*/ 4304 w 12343"/>
              <a:gd name="connsiteY3" fmla="*/ 7195 h 10101"/>
              <a:gd name="connsiteX4" fmla="*/ 6461 w 12343"/>
              <a:gd name="connsiteY4" fmla="*/ 6585 h 10101"/>
              <a:gd name="connsiteX5" fmla="*/ 7637 w 12343"/>
              <a:gd name="connsiteY5" fmla="*/ 6341 h 10101"/>
              <a:gd name="connsiteX6" fmla="*/ 9794 w 12343"/>
              <a:gd name="connsiteY6" fmla="*/ 5122 h 10101"/>
              <a:gd name="connsiteX7" fmla="*/ 9010 w 12343"/>
              <a:gd name="connsiteY7" fmla="*/ 3293 h 10101"/>
              <a:gd name="connsiteX8" fmla="*/ 8029 w 12343"/>
              <a:gd name="connsiteY8" fmla="*/ 2500 h 10101"/>
              <a:gd name="connsiteX9" fmla="*/ 7833 w 12343"/>
              <a:gd name="connsiteY9" fmla="*/ 2317 h 10101"/>
              <a:gd name="connsiteX10" fmla="*/ 9403 w 12343"/>
              <a:gd name="connsiteY10" fmla="*/ 427 h 10101"/>
              <a:gd name="connsiteX11" fmla="*/ 12343 w 12343"/>
              <a:gd name="connsiteY11" fmla="*/ 0 h 10101"/>
              <a:gd name="connsiteX0" fmla="*/ 6511 w 12343"/>
              <a:gd name="connsiteY0" fmla="*/ 9673 h 10110"/>
              <a:gd name="connsiteX1" fmla="*/ 2777 w 12343"/>
              <a:gd name="connsiteY1" fmla="*/ 10063 h 10110"/>
              <a:gd name="connsiteX2" fmla="*/ 18 w 12343"/>
              <a:gd name="connsiteY2" fmla="*/ 8720 h 10110"/>
              <a:gd name="connsiteX3" fmla="*/ 4304 w 12343"/>
              <a:gd name="connsiteY3" fmla="*/ 7195 h 10110"/>
              <a:gd name="connsiteX4" fmla="*/ 6461 w 12343"/>
              <a:gd name="connsiteY4" fmla="*/ 6585 h 10110"/>
              <a:gd name="connsiteX5" fmla="*/ 7637 w 12343"/>
              <a:gd name="connsiteY5" fmla="*/ 6341 h 10110"/>
              <a:gd name="connsiteX6" fmla="*/ 9794 w 12343"/>
              <a:gd name="connsiteY6" fmla="*/ 5122 h 10110"/>
              <a:gd name="connsiteX7" fmla="*/ 9010 w 12343"/>
              <a:gd name="connsiteY7" fmla="*/ 3293 h 10110"/>
              <a:gd name="connsiteX8" fmla="*/ 8029 w 12343"/>
              <a:gd name="connsiteY8" fmla="*/ 2500 h 10110"/>
              <a:gd name="connsiteX9" fmla="*/ 7833 w 12343"/>
              <a:gd name="connsiteY9" fmla="*/ 2317 h 10110"/>
              <a:gd name="connsiteX10" fmla="*/ 9403 w 12343"/>
              <a:gd name="connsiteY10" fmla="*/ 427 h 10110"/>
              <a:gd name="connsiteX11" fmla="*/ 12343 w 12343"/>
              <a:gd name="connsiteY11" fmla="*/ 0 h 10110"/>
              <a:gd name="connsiteX0" fmla="*/ 6670 w 12502"/>
              <a:gd name="connsiteY0" fmla="*/ 9673 h 9823"/>
              <a:gd name="connsiteX1" fmla="*/ 1080 w 12502"/>
              <a:gd name="connsiteY1" fmla="*/ 9736 h 9823"/>
              <a:gd name="connsiteX2" fmla="*/ 177 w 12502"/>
              <a:gd name="connsiteY2" fmla="*/ 8720 h 9823"/>
              <a:gd name="connsiteX3" fmla="*/ 4463 w 12502"/>
              <a:gd name="connsiteY3" fmla="*/ 7195 h 9823"/>
              <a:gd name="connsiteX4" fmla="*/ 6620 w 12502"/>
              <a:gd name="connsiteY4" fmla="*/ 6585 h 9823"/>
              <a:gd name="connsiteX5" fmla="*/ 7796 w 12502"/>
              <a:gd name="connsiteY5" fmla="*/ 6341 h 9823"/>
              <a:gd name="connsiteX6" fmla="*/ 9953 w 12502"/>
              <a:gd name="connsiteY6" fmla="*/ 5122 h 9823"/>
              <a:gd name="connsiteX7" fmla="*/ 9169 w 12502"/>
              <a:gd name="connsiteY7" fmla="*/ 3293 h 9823"/>
              <a:gd name="connsiteX8" fmla="*/ 8188 w 12502"/>
              <a:gd name="connsiteY8" fmla="*/ 2500 h 9823"/>
              <a:gd name="connsiteX9" fmla="*/ 7992 w 12502"/>
              <a:gd name="connsiteY9" fmla="*/ 2317 h 9823"/>
              <a:gd name="connsiteX10" fmla="*/ 9562 w 12502"/>
              <a:gd name="connsiteY10" fmla="*/ 427 h 9823"/>
              <a:gd name="connsiteX11" fmla="*/ 12502 w 12502"/>
              <a:gd name="connsiteY11" fmla="*/ 0 h 9823"/>
              <a:gd name="connsiteX0" fmla="*/ 5335 w 10000"/>
              <a:gd name="connsiteY0" fmla="*/ 9847 h 9999"/>
              <a:gd name="connsiteX1" fmla="*/ 864 w 10000"/>
              <a:gd name="connsiteY1" fmla="*/ 9911 h 9999"/>
              <a:gd name="connsiteX2" fmla="*/ 142 w 10000"/>
              <a:gd name="connsiteY2" fmla="*/ 8877 h 9999"/>
              <a:gd name="connsiteX3" fmla="*/ 3570 w 10000"/>
              <a:gd name="connsiteY3" fmla="*/ 7325 h 9999"/>
              <a:gd name="connsiteX4" fmla="*/ 5295 w 10000"/>
              <a:gd name="connsiteY4" fmla="*/ 6704 h 9999"/>
              <a:gd name="connsiteX5" fmla="*/ 6236 w 10000"/>
              <a:gd name="connsiteY5" fmla="*/ 6455 h 9999"/>
              <a:gd name="connsiteX6" fmla="*/ 7961 w 10000"/>
              <a:gd name="connsiteY6" fmla="*/ 5214 h 9999"/>
              <a:gd name="connsiteX7" fmla="*/ 7334 w 10000"/>
              <a:gd name="connsiteY7" fmla="*/ 3352 h 9999"/>
              <a:gd name="connsiteX8" fmla="*/ 6549 w 10000"/>
              <a:gd name="connsiteY8" fmla="*/ 2545 h 9999"/>
              <a:gd name="connsiteX9" fmla="*/ 6393 w 10000"/>
              <a:gd name="connsiteY9" fmla="*/ 2359 h 9999"/>
              <a:gd name="connsiteX10" fmla="*/ 7648 w 10000"/>
              <a:gd name="connsiteY10" fmla="*/ 435 h 9999"/>
              <a:gd name="connsiteX11" fmla="*/ 10000 w 10000"/>
              <a:gd name="connsiteY11" fmla="*/ 0 h 9999"/>
              <a:gd name="connsiteX0" fmla="*/ 5365 w 10030"/>
              <a:gd name="connsiteY0" fmla="*/ 9848 h 9958"/>
              <a:gd name="connsiteX1" fmla="*/ 894 w 10030"/>
              <a:gd name="connsiteY1" fmla="*/ 9912 h 9958"/>
              <a:gd name="connsiteX2" fmla="*/ 172 w 10030"/>
              <a:gd name="connsiteY2" fmla="*/ 8878 h 9958"/>
              <a:gd name="connsiteX3" fmla="*/ 3600 w 10030"/>
              <a:gd name="connsiteY3" fmla="*/ 7326 h 9958"/>
              <a:gd name="connsiteX4" fmla="*/ 5325 w 10030"/>
              <a:gd name="connsiteY4" fmla="*/ 6705 h 9958"/>
              <a:gd name="connsiteX5" fmla="*/ 6266 w 10030"/>
              <a:gd name="connsiteY5" fmla="*/ 6456 h 9958"/>
              <a:gd name="connsiteX6" fmla="*/ 7991 w 10030"/>
              <a:gd name="connsiteY6" fmla="*/ 5215 h 9958"/>
              <a:gd name="connsiteX7" fmla="*/ 7364 w 10030"/>
              <a:gd name="connsiteY7" fmla="*/ 3352 h 9958"/>
              <a:gd name="connsiteX8" fmla="*/ 6579 w 10030"/>
              <a:gd name="connsiteY8" fmla="*/ 2545 h 9958"/>
              <a:gd name="connsiteX9" fmla="*/ 6423 w 10030"/>
              <a:gd name="connsiteY9" fmla="*/ 2359 h 9958"/>
              <a:gd name="connsiteX10" fmla="*/ 7678 w 10030"/>
              <a:gd name="connsiteY10" fmla="*/ 435 h 9958"/>
              <a:gd name="connsiteX11" fmla="*/ 10030 w 10030"/>
              <a:gd name="connsiteY11" fmla="*/ 0 h 9958"/>
              <a:gd name="connsiteX0" fmla="*/ 5317 w 9968"/>
              <a:gd name="connsiteY0" fmla="*/ 9890 h 9933"/>
              <a:gd name="connsiteX1" fmla="*/ 1007 w 9968"/>
              <a:gd name="connsiteY1" fmla="*/ 9858 h 9933"/>
              <a:gd name="connsiteX2" fmla="*/ 139 w 9968"/>
              <a:gd name="connsiteY2" fmla="*/ 8915 h 9933"/>
              <a:gd name="connsiteX3" fmla="*/ 3557 w 9968"/>
              <a:gd name="connsiteY3" fmla="*/ 7357 h 9933"/>
              <a:gd name="connsiteX4" fmla="*/ 5277 w 9968"/>
              <a:gd name="connsiteY4" fmla="*/ 6733 h 9933"/>
              <a:gd name="connsiteX5" fmla="*/ 6215 w 9968"/>
              <a:gd name="connsiteY5" fmla="*/ 6483 h 9933"/>
              <a:gd name="connsiteX6" fmla="*/ 7935 w 9968"/>
              <a:gd name="connsiteY6" fmla="*/ 5237 h 9933"/>
              <a:gd name="connsiteX7" fmla="*/ 7310 w 9968"/>
              <a:gd name="connsiteY7" fmla="*/ 3366 h 9933"/>
              <a:gd name="connsiteX8" fmla="*/ 6527 w 9968"/>
              <a:gd name="connsiteY8" fmla="*/ 2556 h 9933"/>
              <a:gd name="connsiteX9" fmla="*/ 6372 w 9968"/>
              <a:gd name="connsiteY9" fmla="*/ 2369 h 9933"/>
              <a:gd name="connsiteX10" fmla="*/ 7623 w 9968"/>
              <a:gd name="connsiteY10" fmla="*/ 437 h 9933"/>
              <a:gd name="connsiteX11" fmla="*/ 9968 w 9968"/>
              <a:gd name="connsiteY11" fmla="*/ 0 h 9933"/>
              <a:gd name="connsiteX0" fmla="*/ 6456 w 11122"/>
              <a:gd name="connsiteY0" fmla="*/ 9957 h 10068"/>
              <a:gd name="connsiteX1" fmla="*/ 2132 w 11122"/>
              <a:gd name="connsiteY1" fmla="*/ 9924 h 10068"/>
              <a:gd name="connsiteX2" fmla="*/ 77 w 11122"/>
              <a:gd name="connsiteY2" fmla="*/ 8252 h 10068"/>
              <a:gd name="connsiteX3" fmla="*/ 4690 w 11122"/>
              <a:gd name="connsiteY3" fmla="*/ 7407 h 10068"/>
              <a:gd name="connsiteX4" fmla="*/ 6416 w 11122"/>
              <a:gd name="connsiteY4" fmla="*/ 6778 h 10068"/>
              <a:gd name="connsiteX5" fmla="*/ 7357 w 11122"/>
              <a:gd name="connsiteY5" fmla="*/ 6527 h 10068"/>
              <a:gd name="connsiteX6" fmla="*/ 9082 w 11122"/>
              <a:gd name="connsiteY6" fmla="*/ 5272 h 10068"/>
              <a:gd name="connsiteX7" fmla="*/ 8455 w 11122"/>
              <a:gd name="connsiteY7" fmla="*/ 3389 h 10068"/>
              <a:gd name="connsiteX8" fmla="*/ 7670 w 11122"/>
              <a:gd name="connsiteY8" fmla="*/ 2573 h 10068"/>
              <a:gd name="connsiteX9" fmla="*/ 7514 w 11122"/>
              <a:gd name="connsiteY9" fmla="*/ 2385 h 10068"/>
              <a:gd name="connsiteX10" fmla="*/ 8769 w 11122"/>
              <a:gd name="connsiteY10" fmla="*/ 440 h 10068"/>
              <a:gd name="connsiteX11" fmla="*/ 11122 w 11122"/>
              <a:gd name="connsiteY11" fmla="*/ 0 h 10068"/>
              <a:gd name="connsiteX0" fmla="*/ 6407 w 11073"/>
              <a:gd name="connsiteY0" fmla="*/ 9957 h 10068"/>
              <a:gd name="connsiteX1" fmla="*/ 2083 w 11073"/>
              <a:gd name="connsiteY1" fmla="*/ 9924 h 10068"/>
              <a:gd name="connsiteX2" fmla="*/ 28 w 11073"/>
              <a:gd name="connsiteY2" fmla="*/ 8252 h 10068"/>
              <a:gd name="connsiteX3" fmla="*/ 3454 w 11073"/>
              <a:gd name="connsiteY3" fmla="*/ 6805 h 10068"/>
              <a:gd name="connsiteX4" fmla="*/ 6367 w 11073"/>
              <a:gd name="connsiteY4" fmla="*/ 6778 h 10068"/>
              <a:gd name="connsiteX5" fmla="*/ 7308 w 11073"/>
              <a:gd name="connsiteY5" fmla="*/ 6527 h 10068"/>
              <a:gd name="connsiteX6" fmla="*/ 9033 w 11073"/>
              <a:gd name="connsiteY6" fmla="*/ 5272 h 10068"/>
              <a:gd name="connsiteX7" fmla="*/ 8406 w 11073"/>
              <a:gd name="connsiteY7" fmla="*/ 3389 h 10068"/>
              <a:gd name="connsiteX8" fmla="*/ 7621 w 11073"/>
              <a:gd name="connsiteY8" fmla="*/ 2573 h 10068"/>
              <a:gd name="connsiteX9" fmla="*/ 7465 w 11073"/>
              <a:gd name="connsiteY9" fmla="*/ 2385 h 10068"/>
              <a:gd name="connsiteX10" fmla="*/ 8720 w 11073"/>
              <a:gd name="connsiteY10" fmla="*/ 440 h 10068"/>
              <a:gd name="connsiteX11" fmla="*/ 11073 w 11073"/>
              <a:gd name="connsiteY11" fmla="*/ 0 h 10068"/>
              <a:gd name="connsiteX0" fmla="*/ 6407 w 11073"/>
              <a:gd name="connsiteY0" fmla="*/ 9957 h 10068"/>
              <a:gd name="connsiteX1" fmla="*/ 2083 w 11073"/>
              <a:gd name="connsiteY1" fmla="*/ 9924 h 10068"/>
              <a:gd name="connsiteX2" fmla="*/ 28 w 11073"/>
              <a:gd name="connsiteY2" fmla="*/ 8252 h 10068"/>
              <a:gd name="connsiteX3" fmla="*/ 3454 w 11073"/>
              <a:gd name="connsiteY3" fmla="*/ 6805 h 10068"/>
              <a:gd name="connsiteX4" fmla="*/ 7308 w 11073"/>
              <a:gd name="connsiteY4" fmla="*/ 6527 h 10068"/>
              <a:gd name="connsiteX5" fmla="*/ 9033 w 11073"/>
              <a:gd name="connsiteY5" fmla="*/ 5272 h 10068"/>
              <a:gd name="connsiteX6" fmla="*/ 8406 w 11073"/>
              <a:gd name="connsiteY6" fmla="*/ 3389 h 10068"/>
              <a:gd name="connsiteX7" fmla="*/ 7621 w 11073"/>
              <a:gd name="connsiteY7" fmla="*/ 2573 h 10068"/>
              <a:gd name="connsiteX8" fmla="*/ 7465 w 11073"/>
              <a:gd name="connsiteY8" fmla="*/ 2385 h 10068"/>
              <a:gd name="connsiteX9" fmla="*/ 8720 w 11073"/>
              <a:gd name="connsiteY9" fmla="*/ 440 h 10068"/>
              <a:gd name="connsiteX10" fmla="*/ 11073 w 11073"/>
              <a:gd name="connsiteY10" fmla="*/ 0 h 10068"/>
              <a:gd name="connsiteX0" fmla="*/ 6407 w 11073"/>
              <a:gd name="connsiteY0" fmla="*/ 9957 h 10068"/>
              <a:gd name="connsiteX1" fmla="*/ 2083 w 11073"/>
              <a:gd name="connsiteY1" fmla="*/ 9924 h 10068"/>
              <a:gd name="connsiteX2" fmla="*/ 28 w 11073"/>
              <a:gd name="connsiteY2" fmla="*/ 8252 h 10068"/>
              <a:gd name="connsiteX3" fmla="*/ 3454 w 11073"/>
              <a:gd name="connsiteY3" fmla="*/ 6805 h 10068"/>
              <a:gd name="connsiteX4" fmla="*/ 9033 w 11073"/>
              <a:gd name="connsiteY4" fmla="*/ 5272 h 10068"/>
              <a:gd name="connsiteX5" fmla="*/ 8406 w 11073"/>
              <a:gd name="connsiteY5" fmla="*/ 3389 h 10068"/>
              <a:gd name="connsiteX6" fmla="*/ 7621 w 11073"/>
              <a:gd name="connsiteY6" fmla="*/ 2573 h 10068"/>
              <a:gd name="connsiteX7" fmla="*/ 7465 w 11073"/>
              <a:gd name="connsiteY7" fmla="*/ 2385 h 10068"/>
              <a:gd name="connsiteX8" fmla="*/ 8720 w 11073"/>
              <a:gd name="connsiteY8" fmla="*/ 440 h 10068"/>
              <a:gd name="connsiteX9" fmla="*/ 11073 w 11073"/>
              <a:gd name="connsiteY9" fmla="*/ 0 h 10068"/>
              <a:gd name="connsiteX0" fmla="*/ 6427 w 11093"/>
              <a:gd name="connsiteY0" fmla="*/ 9957 h 9973"/>
              <a:gd name="connsiteX1" fmla="*/ 1805 w 11093"/>
              <a:gd name="connsiteY1" fmla="*/ 9707 h 9973"/>
              <a:gd name="connsiteX2" fmla="*/ 48 w 11093"/>
              <a:gd name="connsiteY2" fmla="*/ 8252 h 9973"/>
              <a:gd name="connsiteX3" fmla="*/ 3474 w 11093"/>
              <a:gd name="connsiteY3" fmla="*/ 6805 h 9973"/>
              <a:gd name="connsiteX4" fmla="*/ 9053 w 11093"/>
              <a:gd name="connsiteY4" fmla="*/ 5272 h 9973"/>
              <a:gd name="connsiteX5" fmla="*/ 8426 w 11093"/>
              <a:gd name="connsiteY5" fmla="*/ 3389 h 9973"/>
              <a:gd name="connsiteX6" fmla="*/ 7641 w 11093"/>
              <a:gd name="connsiteY6" fmla="*/ 2573 h 9973"/>
              <a:gd name="connsiteX7" fmla="*/ 7485 w 11093"/>
              <a:gd name="connsiteY7" fmla="*/ 2385 h 9973"/>
              <a:gd name="connsiteX8" fmla="*/ 8740 w 11093"/>
              <a:gd name="connsiteY8" fmla="*/ 440 h 9973"/>
              <a:gd name="connsiteX9" fmla="*/ 11093 w 11093"/>
              <a:gd name="connsiteY9" fmla="*/ 0 h 9973"/>
              <a:gd name="connsiteX0" fmla="*/ 5730 w 9936"/>
              <a:gd name="connsiteY0" fmla="*/ 9984 h 10000"/>
              <a:gd name="connsiteX1" fmla="*/ 1563 w 9936"/>
              <a:gd name="connsiteY1" fmla="*/ 9733 h 10000"/>
              <a:gd name="connsiteX2" fmla="*/ 46 w 9936"/>
              <a:gd name="connsiteY2" fmla="*/ 8274 h 10000"/>
              <a:gd name="connsiteX3" fmla="*/ 3068 w 9936"/>
              <a:gd name="connsiteY3" fmla="*/ 6823 h 10000"/>
              <a:gd name="connsiteX4" fmla="*/ 8097 w 9936"/>
              <a:gd name="connsiteY4" fmla="*/ 5286 h 10000"/>
              <a:gd name="connsiteX5" fmla="*/ 7532 w 9936"/>
              <a:gd name="connsiteY5" fmla="*/ 3398 h 10000"/>
              <a:gd name="connsiteX6" fmla="*/ 6824 w 9936"/>
              <a:gd name="connsiteY6" fmla="*/ 2580 h 10000"/>
              <a:gd name="connsiteX7" fmla="*/ 6683 w 9936"/>
              <a:gd name="connsiteY7" fmla="*/ 2391 h 10000"/>
              <a:gd name="connsiteX8" fmla="*/ 7815 w 9936"/>
              <a:gd name="connsiteY8" fmla="*/ 441 h 10000"/>
              <a:gd name="connsiteX9" fmla="*/ 9936 w 9936"/>
              <a:gd name="connsiteY9" fmla="*/ 0 h 10000"/>
              <a:gd name="connsiteX0" fmla="*/ 5724 w 9957"/>
              <a:gd name="connsiteY0" fmla="*/ 9984 h 10000"/>
              <a:gd name="connsiteX1" fmla="*/ 1530 w 9957"/>
              <a:gd name="connsiteY1" fmla="*/ 9733 h 10000"/>
              <a:gd name="connsiteX2" fmla="*/ 3 w 9957"/>
              <a:gd name="connsiteY2" fmla="*/ 8274 h 10000"/>
              <a:gd name="connsiteX3" fmla="*/ 3045 w 9957"/>
              <a:gd name="connsiteY3" fmla="*/ 6823 h 10000"/>
              <a:gd name="connsiteX4" fmla="*/ 8106 w 9957"/>
              <a:gd name="connsiteY4" fmla="*/ 5286 h 10000"/>
              <a:gd name="connsiteX5" fmla="*/ 7538 w 9957"/>
              <a:gd name="connsiteY5" fmla="*/ 3398 h 10000"/>
              <a:gd name="connsiteX6" fmla="*/ 6825 w 9957"/>
              <a:gd name="connsiteY6" fmla="*/ 2580 h 10000"/>
              <a:gd name="connsiteX7" fmla="*/ 6683 w 9957"/>
              <a:gd name="connsiteY7" fmla="*/ 2391 h 10000"/>
              <a:gd name="connsiteX8" fmla="*/ 7822 w 9957"/>
              <a:gd name="connsiteY8" fmla="*/ 441 h 10000"/>
              <a:gd name="connsiteX9" fmla="*/ 9957 w 9957"/>
              <a:gd name="connsiteY9" fmla="*/ 0 h 10000"/>
              <a:gd name="connsiteX0" fmla="*/ 5749 w 10000"/>
              <a:gd name="connsiteY0" fmla="*/ 9984 h 10012"/>
              <a:gd name="connsiteX1" fmla="*/ 1537 w 10000"/>
              <a:gd name="connsiteY1" fmla="*/ 9733 h 10012"/>
              <a:gd name="connsiteX2" fmla="*/ 3 w 10000"/>
              <a:gd name="connsiteY2" fmla="*/ 7887 h 10012"/>
              <a:gd name="connsiteX3" fmla="*/ 3058 w 10000"/>
              <a:gd name="connsiteY3" fmla="*/ 6823 h 10012"/>
              <a:gd name="connsiteX4" fmla="*/ 8141 w 10000"/>
              <a:gd name="connsiteY4" fmla="*/ 5286 h 10012"/>
              <a:gd name="connsiteX5" fmla="*/ 7571 w 10000"/>
              <a:gd name="connsiteY5" fmla="*/ 3398 h 10012"/>
              <a:gd name="connsiteX6" fmla="*/ 6854 w 10000"/>
              <a:gd name="connsiteY6" fmla="*/ 2580 h 10012"/>
              <a:gd name="connsiteX7" fmla="*/ 6712 w 10000"/>
              <a:gd name="connsiteY7" fmla="*/ 2391 h 10012"/>
              <a:gd name="connsiteX8" fmla="*/ 7856 w 10000"/>
              <a:gd name="connsiteY8" fmla="*/ 441 h 10012"/>
              <a:gd name="connsiteX9" fmla="*/ 10000 w 10000"/>
              <a:gd name="connsiteY9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903 w 10049"/>
              <a:gd name="connsiteY6" fmla="*/ 2580 h 10012"/>
              <a:gd name="connsiteX7" fmla="*/ 6761 w 10049"/>
              <a:gd name="connsiteY7" fmla="*/ 2391 h 10012"/>
              <a:gd name="connsiteX8" fmla="*/ 7905 w 10049"/>
              <a:gd name="connsiteY8" fmla="*/ 441 h 10012"/>
              <a:gd name="connsiteX9" fmla="*/ 10049 w 10049"/>
              <a:gd name="connsiteY9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903 w 10049"/>
              <a:gd name="connsiteY6" fmla="*/ 2580 h 10012"/>
              <a:gd name="connsiteX7" fmla="*/ 6761 w 10049"/>
              <a:gd name="connsiteY7" fmla="*/ 2391 h 10012"/>
              <a:gd name="connsiteX8" fmla="*/ 7905 w 10049"/>
              <a:gd name="connsiteY8" fmla="*/ 441 h 10012"/>
              <a:gd name="connsiteX9" fmla="*/ 10049 w 10049"/>
              <a:gd name="connsiteY9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903 w 10049"/>
              <a:gd name="connsiteY6" fmla="*/ 2580 h 10012"/>
              <a:gd name="connsiteX7" fmla="*/ 6761 w 10049"/>
              <a:gd name="connsiteY7" fmla="*/ 2391 h 10012"/>
              <a:gd name="connsiteX8" fmla="*/ 7905 w 10049"/>
              <a:gd name="connsiteY8" fmla="*/ 441 h 10012"/>
              <a:gd name="connsiteX9" fmla="*/ 10049 w 10049"/>
              <a:gd name="connsiteY9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903 w 10049"/>
              <a:gd name="connsiteY6" fmla="*/ 2580 h 10012"/>
              <a:gd name="connsiteX7" fmla="*/ 6761 w 10049"/>
              <a:gd name="connsiteY7" fmla="*/ 2391 h 10012"/>
              <a:gd name="connsiteX8" fmla="*/ 7905 w 10049"/>
              <a:gd name="connsiteY8" fmla="*/ 441 h 10012"/>
              <a:gd name="connsiteX9" fmla="*/ 10049 w 10049"/>
              <a:gd name="connsiteY9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903 w 10049"/>
              <a:gd name="connsiteY6" fmla="*/ 2580 h 10012"/>
              <a:gd name="connsiteX7" fmla="*/ 6761 w 10049"/>
              <a:gd name="connsiteY7" fmla="*/ 2391 h 10012"/>
              <a:gd name="connsiteX8" fmla="*/ 7905 w 10049"/>
              <a:gd name="connsiteY8" fmla="*/ 441 h 10012"/>
              <a:gd name="connsiteX9" fmla="*/ 10049 w 10049"/>
              <a:gd name="connsiteY9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903 w 10049"/>
              <a:gd name="connsiteY6" fmla="*/ 2580 h 10012"/>
              <a:gd name="connsiteX7" fmla="*/ 6761 w 10049"/>
              <a:gd name="connsiteY7" fmla="*/ 2391 h 10012"/>
              <a:gd name="connsiteX8" fmla="*/ 7905 w 10049"/>
              <a:gd name="connsiteY8" fmla="*/ 441 h 10012"/>
              <a:gd name="connsiteX9" fmla="*/ 10049 w 10049"/>
              <a:gd name="connsiteY9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903 w 10049"/>
              <a:gd name="connsiteY6" fmla="*/ 2580 h 10012"/>
              <a:gd name="connsiteX7" fmla="*/ 6761 w 10049"/>
              <a:gd name="connsiteY7" fmla="*/ 2391 h 10012"/>
              <a:gd name="connsiteX8" fmla="*/ 7905 w 10049"/>
              <a:gd name="connsiteY8" fmla="*/ 441 h 10012"/>
              <a:gd name="connsiteX9" fmla="*/ 10049 w 10049"/>
              <a:gd name="connsiteY9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903 w 10049"/>
              <a:gd name="connsiteY6" fmla="*/ 2580 h 10012"/>
              <a:gd name="connsiteX7" fmla="*/ 6761 w 10049"/>
              <a:gd name="connsiteY7" fmla="*/ 2391 h 10012"/>
              <a:gd name="connsiteX8" fmla="*/ 7905 w 10049"/>
              <a:gd name="connsiteY8" fmla="*/ 441 h 10012"/>
              <a:gd name="connsiteX9" fmla="*/ 10049 w 10049"/>
              <a:gd name="connsiteY9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903 w 10049"/>
              <a:gd name="connsiteY6" fmla="*/ 2580 h 10012"/>
              <a:gd name="connsiteX7" fmla="*/ 6761 w 10049"/>
              <a:gd name="connsiteY7" fmla="*/ 2391 h 10012"/>
              <a:gd name="connsiteX8" fmla="*/ 7905 w 10049"/>
              <a:gd name="connsiteY8" fmla="*/ 441 h 10012"/>
              <a:gd name="connsiteX9" fmla="*/ 10049 w 10049"/>
              <a:gd name="connsiteY9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903 w 10049"/>
              <a:gd name="connsiteY6" fmla="*/ 2580 h 10012"/>
              <a:gd name="connsiteX7" fmla="*/ 6421 w 10049"/>
              <a:gd name="connsiteY7" fmla="*/ 2125 h 10012"/>
              <a:gd name="connsiteX8" fmla="*/ 7905 w 10049"/>
              <a:gd name="connsiteY8" fmla="*/ 441 h 10012"/>
              <a:gd name="connsiteX9" fmla="*/ 10049 w 10049"/>
              <a:gd name="connsiteY9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903 w 10049"/>
              <a:gd name="connsiteY6" fmla="*/ 2580 h 10012"/>
              <a:gd name="connsiteX7" fmla="*/ 6421 w 10049"/>
              <a:gd name="connsiteY7" fmla="*/ 2125 h 10012"/>
              <a:gd name="connsiteX8" fmla="*/ 7225 w 10049"/>
              <a:gd name="connsiteY8" fmla="*/ 417 h 10012"/>
              <a:gd name="connsiteX9" fmla="*/ 10049 w 10049"/>
              <a:gd name="connsiteY9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903 w 10049"/>
              <a:gd name="connsiteY6" fmla="*/ 2580 h 10012"/>
              <a:gd name="connsiteX7" fmla="*/ 6149 w 10049"/>
              <a:gd name="connsiteY7" fmla="*/ 1883 h 10012"/>
              <a:gd name="connsiteX8" fmla="*/ 7225 w 10049"/>
              <a:gd name="connsiteY8" fmla="*/ 417 h 10012"/>
              <a:gd name="connsiteX9" fmla="*/ 10049 w 10049"/>
              <a:gd name="connsiteY9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903 w 10049"/>
              <a:gd name="connsiteY6" fmla="*/ 2580 h 10012"/>
              <a:gd name="connsiteX7" fmla="*/ 6149 w 10049"/>
              <a:gd name="connsiteY7" fmla="*/ 1883 h 10012"/>
              <a:gd name="connsiteX8" fmla="*/ 7225 w 10049"/>
              <a:gd name="connsiteY8" fmla="*/ 417 h 10012"/>
              <a:gd name="connsiteX9" fmla="*/ 10049 w 10049"/>
              <a:gd name="connsiteY9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903 w 10049"/>
              <a:gd name="connsiteY6" fmla="*/ 2580 h 10012"/>
              <a:gd name="connsiteX7" fmla="*/ 6149 w 10049"/>
              <a:gd name="connsiteY7" fmla="*/ 1883 h 10012"/>
              <a:gd name="connsiteX8" fmla="*/ 7225 w 10049"/>
              <a:gd name="connsiteY8" fmla="*/ 417 h 10012"/>
              <a:gd name="connsiteX9" fmla="*/ 10049 w 10049"/>
              <a:gd name="connsiteY9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149 w 10049"/>
              <a:gd name="connsiteY6" fmla="*/ 1883 h 10012"/>
              <a:gd name="connsiteX7" fmla="*/ 7225 w 10049"/>
              <a:gd name="connsiteY7" fmla="*/ 417 h 10012"/>
              <a:gd name="connsiteX8" fmla="*/ 10049 w 10049"/>
              <a:gd name="connsiteY8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149 w 10049"/>
              <a:gd name="connsiteY6" fmla="*/ 1883 h 10012"/>
              <a:gd name="connsiteX7" fmla="*/ 7225 w 10049"/>
              <a:gd name="connsiteY7" fmla="*/ 417 h 10012"/>
              <a:gd name="connsiteX8" fmla="*/ 10049 w 10049"/>
              <a:gd name="connsiteY8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149 w 10049"/>
              <a:gd name="connsiteY6" fmla="*/ 1883 h 10012"/>
              <a:gd name="connsiteX7" fmla="*/ 7225 w 10049"/>
              <a:gd name="connsiteY7" fmla="*/ 417 h 10012"/>
              <a:gd name="connsiteX8" fmla="*/ 10049 w 10049"/>
              <a:gd name="connsiteY8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149 w 10049"/>
              <a:gd name="connsiteY6" fmla="*/ 1883 h 10012"/>
              <a:gd name="connsiteX7" fmla="*/ 7225 w 10049"/>
              <a:gd name="connsiteY7" fmla="*/ 417 h 10012"/>
              <a:gd name="connsiteX8" fmla="*/ 10049 w 10049"/>
              <a:gd name="connsiteY8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149 w 10049"/>
              <a:gd name="connsiteY6" fmla="*/ 1883 h 10012"/>
              <a:gd name="connsiteX7" fmla="*/ 7225 w 10049"/>
              <a:gd name="connsiteY7" fmla="*/ 417 h 10012"/>
              <a:gd name="connsiteX8" fmla="*/ 10049 w 10049"/>
              <a:gd name="connsiteY8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149 w 10049"/>
              <a:gd name="connsiteY6" fmla="*/ 1883 h 10012"/>
              <a:gd name="connsiteX7" fmla="*/ 6477 w 10049"/>
              <a:gd name="connsiteY7" fmla="*/ 223 h 10012"/>
              <a:gd name="connsiteX8" fmla="*/ 10049 w 10049"/>
              <a:gd name="connsiteY8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489 w 10049"/>
              <a:gd name="connsiteY6" fmla="*/ 1883 h 10012"/>
              <a:gd name="connsiteX7" fmla="*/ 6477 w 10049"/>
              <a:gd name="connsiteY7" fmla="*/ 223 h 10012"/>
              <a:gd name="connsiteX8" fmla="*/ 10049 w 10049"/>
              <a:gd name="connsiteY8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489 w 10049"/>
              <a:gd name="connsiteY6" fmla="*/ 1883 h 10012"/>
              <a:gd name="connsiteX7" fmla="*/ 6477 w 10049"/>
              <a:gd name="connsiteY7" fmla="*/ 223 h 10012"/>
              <a:gd name="connsiteX8" fmla="*/ 10049 w 10049"/>
              <a:gd name="connsiteY8" fmla="*/ 0 h 10012"/>
              <a:gd name="connsiteX0" fmla="*/ 5798 w 10049"/>
              <a:gd name="connsiteY0" fmla="*/ 9984 h 10012"/>
              <a:gd name="connsiteX1" fmla="*/ 1586 w 10049"/>
              <a:gd name="connsiteY1" fmla="*/ 9733 h 10012"/>
              <a:gd name="connsiteX2" fmla="*/ 52 w 10049"/>
              <a:gd name="connsiteY2" fmla="*/ 7887 h 10012"/>
              <a:gd name="connsiteX3" fmla="*/ 3243 w 10049"/>
              <a:gd name="connsiteY3" fmla="*/ 6460 h 10012"/>
              <a:gd name="connsiteX4" fmla="*/ 8190 w 10049"/>
              <a:gd name="connsiteY4" fmla="*/ 5286 h 10012"/>
              <a:gd name="connsiteX5" fmla="*/ 7620 w 10049"/>
              <a:gd name="connsiteY5" fmla="*/ 3398 h 10012"/>
              <a:gd name="connsiteX6" fmla="*/ 6489 w 10049"/>
              <a:gd name="connsiteY6" fmla="*/ 1883 h 10012"/>
              <a:gd name="connsiteX7" fmla="*/ 6477 w 10049"/>
              <a:gd name="connsiteY7" fmla="*/ 223 h 10012"/>
              <a:gd name="connsiteX8" fmla="*/ 10049 w 10049"/>
              <a:gd name="connsiteY8" fmla="*/ 0 h 10012"/>
              <a:gd name="connsiteX0" fmla="*/ 5798 w 11749"/>
              <a:gd name="connsiteY0" fmla="*/ 10081 h 10109"/>
              <a:gd name="connsiteX1" fmla="*/ 1586 w 11749"/>
              <a:gd name="connsiteY1" fmla="*/ 9830 h 10109"/>
              <a:gd name="connsiteX2" fmla="*/ 52 w 11749"/>
              <a:gd name="connsiteY2" fmla="*/ 7984 h 10109"/>
              <a:gd name="connsiteX3" fmla="*/ 3243 w 11749"/>
              <a:gd name="connsiteY3" fmla="*/ 6557 h 10109"/>
              <a:gd name="connsiteX4" fmla="*/ 8190 w 11749"/>
              <a:gd name="connsiteY4" fmla="*/ 5383 h 10109"/>
              <a:gd name="connsiteX5" fmla="*/ 7620 w 11749"/>
              <a:gd name="connsiteY5" fmla="*/ 3495 h 10109"/>
              <a:gd name="connsiteX6" fmla="*/ 6489 w 11749"/>
              <a:gd name="connsiteY6" fmla="*/ 1980 h 10109"/>
              <a:gd name="connsiteX7" fmla="*/ 6477 w 11749"/>
              <a:gd name="connsiteY7" fmla="*/ 320 h 10109"/>
              <a:gd name="connsiteX8" fmla="*/ 11749 w 11749"/>
              <a:gd name="connsiteY8" fmla="*/ 0 h 10109"/>
              <a:gd name="connsiteX0" fmla="*/ 5798 w 11749"/>
              <a:gd name="connsiteY0" fmla="*/ 10081 h 10109"/>
              <a:gd name="connsiteX1" fmla="*/ 1586 w 11749"/>
              <a:gd name="connsiteY1" fmla="*/ 9830 h 10109"/>
              <a:gd name="connsiteX2" fmla="*/ 52 w 11749"/>
              <a:gd name="connsiteY2" fmla="*/ 7984 h 10109"/>
              <a:gd name="connsiteX3" fmla="*/ 3243 w 11749"/>
              <a:gd name="connsiteY3" fmla="*/ 6557 h 10109"/>
              <a:gd name="connsiteX4" fmla="*/ 8190 w 11749"/>
              <a:gd name="connsiteY4" fmla="*/ 5383 h 10109"/>
              <a:gd name="connsiteX5" fmla="*/ 7620 w 11749"/>
              <a:gd name="connsiteY5" fmla="*/ 3495 h 10109"/>
              <a:gd name="connsiteX6" fmla="*/ 6489 w 11749"/>
              <a:gd name="connsiteY6" fmla="*/ 1980 h 10109"/>
              <a:gd name="connsiteX7" fmla="*/ 6341 w 11749"/>
              <a:gd name="connsiteY7" fmla="*/ 489 h 10109"/>
              <a:gd name="connsiteX8" fmla="*/ 11749 w 11749"/>
              <a:gd name="connsiteY8" fmla="*/ 0 h 10109"/>
              <a:gd name="connsiteX0" fmla="*/ 5798 w 11749"/>
              <a:gd name="connsiteY0" fmla="*/ 10081 h 10109"/>
              <a:gd name="connsiteX1" fmla="*/ 1586 w 11749"/>
              <a:gd name="connsiteY1" fmla="*/ 9830 h 10109"/>
              <a:gd name="connsiteX2" fmla="*/ 52 w 11749"/>
              <a:gd name="connsiteY2" fmla="*/ 7984 h 10109"/>
              <a:gd name="connsiteX3" fmla="*/ 3243 w 11749"/>
              <a:gd name="connsiteY3" fmla="*/ 6557 h 10109"/>
              <a:gd name="connsiteX4" fmla="*/ 8190 w 11749"/>
              <a:gd name="connsiteY4" fmla="*/ 5383 h 10109"/>
              <a:gd name="connsiteX5" fmla="*/ 7620 w 11749"/>
              <a:gd name="connsiteY5" fmla="*/ 3495 h 10109"/>
              <a:gd name="connsiteX6" fmla="*/ 6489 w 11749"/>
              <a:gd name="connsiteY6" fmla="*/ 1980 h 10109"/>
              <a:gd name="connsiteX7" fmla="*/ 6477 w 11749"/>
              <a:gd name="connsiteY7" fmla="*/ 223 h 10109"/>
              <a:gd name="connsiteX8" fmla="*/ 11749 w 11749"/>
              <a:gd name="connsiteY8" fmla="*/ 0 h 10109"/>
              <a:gd name="connsiteX0" fmla="*/ 5798 w 11749"/>
              <a:gd name="connsiteY0" fmla="*/ 10154 h 10182"/>
              <a:gd name="connsiteX1" fmla="*/ 1586 w 11749"/>
              <a:gd name="connsiteY1" fmla="*/ 9903 h 10182"/>
              <a:gd name="connsiteX2" fmla="*/ 52 w 11749"/>
              <a:gd name="connsiteY2" fmla="*/ 8057 h 10182"/>
              <a:gd name="connsiteX3" fmla="*/ 3243 w 11749"/>
              <a:gd name="connsiteY3" fmla="*/ 6630 h 10182"/>
              <a:gd name="connsiteX4" fmla="*/ 8190 w 11749"/>
              <a:gd name="connsiteY4" fmla="*/ 5456 h 10182"/>
              <a:gd name="connsiteX5" fmla="*/ 7620 w 11749"/>
              <a:gd name="connsiteY5" fmla="*/ 3568 h 10182"/>
              <a:gd name="connsiteX6" fmla="*/ 6489 w 11749"/>
              <a:gd name="connsiteY6" fmla="*/ 2053 h 10182"/>
              <a:gd name="connsiteX7" fmla="*/ 6477 w 11749"/>
              <a:gd name="connsiteY7" fmla="*/ 296 h 10182"/>
              <a:gd name="connsiteX8" fmla="*/ 11749 w 11749"/>
              <a:gd name="connsiteY8" fmla="*/ 73 h 10182"/>
              <a:gd name="connsiteX0" fmla="*/ 5798 w 11749"/>
              <a:gd name="connsiteY0" fmla="*/ 10081 h 10109"/>
              <a:gd name="connsiteX1" fmla="*/ 1586 w 11749"/>
              <a:gd name="connsiteY1" fmla="*/ 9830 h 10109"/>
              <a:gd name="connsiteX2" fmla="*/ 52 w 11749"/>
              <a:gd name="connsiteY2" fmla="*/ 7984 h 10109"/>
              <a:gd name="connsiteX3" fmla="*/ 3243 w 11749"/>
              <a:gd name="connsiteY3" fmla="*/ 6557 h 10109"/>
              <a:gd name="connsiteX4" fmla="*/ 8190 w 11749"/>
              <a:gd name="connsiteY4" fmla="*/ 5383 h 10109"/>
              <a:gd name="connsiteX5" fmla="*/ 7620 w 11749"/>
              <a:gd name="connsiteY5" fmla="*/ 3495 h 10109"/>
              <a:gd name="connsiteX6" fmla="*/ 6489 w 11749"/>
              <a:gd name="connsiteY6" fmla="*/ 1980 h 10109"/>
              <a:gd name="connsiteX7" fmla="*/ 5934 w 11749"/>
              <a:gd name="connsiteY7" fmla="*/ 416 h 10109"/>
              <a:gd name="connsiteX8" fmla="*/ 11749 w 11749"/>
              <a:gd name="connsiteY8" fmla="*/ 0 h 10109"/>
              <a:gd name="connsiteX0" fmla="*/ 5798 w 11749"/>
              <a:gd name="connsiteY0" fmla="*/ 10081 h 10109"/>
              <a:gd name="connsiteX1" fmla="*/ 1586 w 11749"/>
              <a:gd name="connsiteY1" fmla="*/ 9830 h 10109"/>
              <a:gd name="connsiteX2" fmla="*/ 52 w 11749"/>
              <a:gd name="connsiteY2" fmla="*/ 7984 h 10109"/>
              <a:gd name="connsiteX3" fmla="*/ 3243 w 11749"/>
              <a:gd name="connsiteY3" fmla="*/ 6557 h 10109"/>
              <a:gd name="connsiteX4" fmla="*/ 8190 w 11749"/>
              <a:gd name="connsiteY4" fmla="*/ 5383 h 10109"/>
              <a:gd name="connsiteX5" fmla="*/ 7620 w 11749"/>
              <a:gd name="connsiteY5" fmla="*/ 3495 h 10109"/>
              <a:gd name="connsiteX6" fmla="*/ 6489 w 11749"/>
              <a:gd name="connsiteY6" fmla="*/ 2657 h 10109"/>
              <a:gd name="connsiteX7" fmla="*/ 5934 w 11749"/>
              <a:gd name="connsiteY7" fmla="*/ 416 h 10109"/>
              <a:gd name="connsiteX8" fmla="*/ 11749 w 11749"/>
              <a:gd name="connsiteY8" fmla="*/ 0 h 10109"/>
              <a:gd name="connsiteX0" fmla="*/ 5798 w 11749"/>
              <a:gd name="connsiteY0" fmla="*/ 10081 h 10109"/>
              <a:gd name="connsiteX1" fmla="*/ 1586 w 11749"/>
              <a:gd name="connsiteY1" fmla="*/ 9830 h 10109"/>
              <a:gd name="connsiteX2" fmla="*/ 52 w 11749"/>
              <a:gd name="connsiteY2" fmla="*/ 7984 h 10109"/>
              <a:gd name="connsiteX3" fmla="*/ 3243 w 11749"/>
              <a:gd name="connsiteY3" fmla="*/ 6557 h 10109"/>
              <a:gd name="connsiteX4" fmla="*/ 8190 w 11749"/>
              <a:gd name="connsiteY4" fmla="*/ 5383 h 10109"/>
              <a:gd name="connsiteX5" fmla="*/ 7620 w 11749"/>
              <a:gd name="connsiteY5" fmla="*/ 3495 h 10109"/>
              <a:gd name="connsiteX6" fmla="*/ 5934 w 11749"/>
              <a:gd name="connsiteY6" fmla="*/ 416 h 10109"/>
              <a:gd name="connsiteX7" fmla="*/ 11749 w 11749"/>
              <a:gd name="connsiteY7" fmla="*/ 0 h 10109"/>
              <a:gd name="connsiteX0" fmla="*/ 5798 w 11749"/>
              <a:gd name="connsiteY0" fmla="*/ 10081 h 10109"/>
              <a:gd name="connsiteX1" fmla="*/ 1586 w 11749"/>
              <a:gd name="connsiteY1" fmla="*/ 9830 h 10109"/>
              <a:gd name="connsiteX2" fmla="*/ 52 w 11749"/>
              <a:gd name="connsiteY2" fmla="*/ 7984 h 10109"/>
              <a:gd name="connsiteX3" fmla="*/ 3243 w 11749"/>
              <a:gd name="connsiteY3" fmla="*/ 6557 h 10109"/>
              <a:gd name="connsiteX4" fmla="*/ 8190 w 11749"/>
              <a:gd name="connsiteY4" fmla="*/ 5383 h 10109"/>
              <a:gd name="connsiteX5" fmla="*/ 7620 w 11749"/>
              <a:gd name="connsiteY5" fmla="*/ 3495 h 10109"/>
              <a:gd name="connsiteX6" fmla="*/ 5934 w 11749"/>
              <a:gd name="connsiteY6" fmla="*/ 416 h 10109"/>
              <a:gd name="connsiteX7" fmla="*/ 11749 w 11749"/>
              <a:gd name="connsiteY7" fmla="*/ 0 h 10109"/>
              <a:gd name="connsiteX0" fmla="*/ 5821 w 11772"/>
              <a:gd name="connsiteY0" fmla="*/ 10081 h 10109"/>
              <a:gd name="connsiteX1" fmla="*/ 1405 w 11772"/>
              <a:gd name="connsiteY1" fmla="*/ 9830 h 10109"/>
              <a:gd name="connsiteX2" fmla="*/ 75 w 11772"/>
              <a:gd name="connsiteY2" fmla="*/ 7984 h 10109"/>
              <a:gd name="connsiteX3" fmla="*/ 3266 w 11772"/>
              <a:gd name="connsiteY3" fmla="*/ 6557 h 10109"/>
              <a:gd name="connsiteX4" fmla="*/ 8213 w 11772"/>
              <a:gd name="connsiteY4" fmla="*/ 5383 h 10109"/>
              <a:gd name="connsiteX5" fmla="*/ 7643 w 11772"/>
              <a:gd name="connsiteY5" fmla="*/ 3495 h 10109"/>
              <a:gd name="connsiteX6" fmla="*/ 5957 w 11772"/>
              <a:gd name="connsiteY6" fmla="*/ 416 h 10109"/>
              <a:gd name="connsiteX7" fmla="*/ 11772 w 11772"/>
              <a:gd name="connsiteY7" fmla="*/ 0 h 10109"/>
              <a:gd name="connsiteX0" fmla="*/ 5821 w 11772"/>
              <a:gd name="connsiteY0" fmla="*/ 10171 h 10199"/>
              <a:gd name="connsiteX1" fmla="*/ 1405 w 11772"/>
              <a:gd name="connsiteY1" fmla="*/ 9920 h 10199"/>
              <a:gd name="connsiteX2" fmla="*/ 75 w 11772"/>
              <a:gd name="connsiteY2" fmla="*/ 8074 h 10199"/>
              <a:gd name="connsiteX3" fmla="*/ 3266 w 11772"/>
              <a:gd name="connsiteY3" fmla="*/ 6647 h 10199"/>
              <a:gd name="connsiteX4" fmla="*/ 8213 w 11772"/>
              <a:gd name="connsiteY4" fmla="*/ 5473 h 10199"/>
              <a:gd name="connsiteX5" fmla="*/ 5957 w 11772"/>
              <a:gd name="connsiteY5" fmla="*/ 506 h 10199"/>
              <a:gd name="connsiteX6" fmla="*/ 11772 w 11772"/>
              <a:gd name="connsiteY6" fmla="*/ 90 h 10199"/>
              <a:gd name="connsiteX0" fmla="*/ 5821 w 11772"/>
              <a:gd name="connsiteY0" fmla="*/ 10253 h 10281"/>
              <a:gd name="connsiteX1" fmla="*/ 1405 w 11772"/>
              <a:gd name="connsiteY1" fmla="*/ 10002 h 10281"/>
              <a:gd name="connsiteX2" fmla="*/ 75 w 11772"/>
              <a:gd name="connsiteY2" fmla="*/ 8156 h 10281"/>
              <a:gd name="connsiteX3" fmla="*/ 3266 w 11772"/>
              <a:gd name="connsiteY3" fmla="*/ 6729 h 10281"/>
              <a:gd name="connsiteX4" fmla="*/ 5957 w 11772"/>
              <a:gd name="connsiteY4" fmla="*/ 588 h 10281"/>
              <a:gd name="connsiteX5" fmla="*/ 11772 w 11772"/>
              <a:gd name="connsiteY5" fmla="*/ 172 h 10281"/>
              <a:gd name="connsiteX0" fmla="*/ 5994 w 11945"/>
              <a:gd name="connsiteY0" fmla="*/ 10354 h 10382"/>
              <a:gd name="connsiteX1" fmla="*/ 1578 w 11945"/>
              <a:gd name="connsiteY1" fmla="*/ 10103 h 10382"/>
              <a:gd name="connsiteX2" fmla="*/ 248 w 11945"/>
              <a:gd name="connsiteY2" fmla="*/ 8257 h 10382"/>
              <a:gd name="connsiteX3" fmla="*/ 6130 w 11945"/>
              <a:gd name="connsiteY3" fmla="*/ 689 h 10382"/>
              <a:gd name="connsiteX4" fmla="*/ 11945 w 11945"/>
              <a:gd name="connsiteY4" fmla="*/ 273 h 10382"/>
              <a:gd name="connsiteX0" fmla="*/ 4910 w 10861"/>
              <a:gd name="connsiteY0" fmla="*/ 10139 h 10361"/>
              <a:gd name="connsiteX1" fmla="*/ 494 w 10861"/>
              <a:gd name="connsiteY1" fmla="*/ 9888 h 10361"/>
              <a:gd name="connsiteX2" fmla="*/ 618 w 10861"/>
              <a:gd name="connsiteY2" fmla="*/ 4949 h 10361"/>
              <a:gd name="connsiteX3" fmla="*/ 5046 w 10861"/>
              <a:gd name="connsiteY3" fmla="*/ 474 h 10361"/>
              <a:gd name="connsiteX4" fmla="*/ 10861 w 10861"/>
              <a:gd name="connsiteY4" fmla="*/ 58 h 10361"/>
              <a:gd name="connsiteX0" fmla="*/ 5294 w 11245"/>
              <a:gd name="connsiteY0" fmla="*/ 10139 h 10150"/>
              <a:gd name="connsiteX1" fmla="*/ 333 w 11245"/>
              <a:gd name="connsiteY1" fmla="*/ 9308 h 10150"/>
              <a:gd name="connsiteX2" fmla="*/ 1002 w 11245"/>
              <a:gd name="connsiteY2" fmla="*/ 4949 h 10150"/>
              <a:gd name="connsiteX3" fmla="*/ 5430 w 11245"/>
              <a:gd name="connsiteY3" fmla="*/ 474 h 10150"/>
              <a:gd name="connsiteX4" fmla="*/ 11245 w 11245"/>
              <a:gd name="connsiteY4" fmla="*/ 58 h 10150"/>
              <a:gd name="connsiteX0" fmla="*/ 5126 w 11077"/>
              <a:gd name="connsiteY0" fmla="*/ 10139 h 10150"/>
              <a:gd name="connsiteX1" fmla="*/ 165 w 11077"/>
              <a:gd name="connsiteY1" fmla="*/ 9308 h 10150"/>
              <a:gd name="connsiteX2" fmla="*/ 1562 w 11077"/>
              <a:gd name="connsiteY2" fmla="*/ 4949 h 10150"/>
              <a:gd name="connsiteX3" fmla="*/ 5262 w 11077"/>
              <a:gd name="connsiteY3" fmla="*/ 474 h 10150"/>
              <a:gd name="connsiteX4" fmla="*/ 11077 w 11077"/>
              <a:gd name="connsiteY4" fmla="*/ 58 h 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77" h="10150">
                <a:moveTo>
                  <a:pt x="5126" y="10139"/>
                </a:moveTo>
                <a:cubicBezTo>
                  <a:pt x="3887" y="10175"/>
                  <a:pt x="759" y="10173"/>
                  <a:pt x="165" y="9308"/>
                </a:cubicBezTo>
                <a:cubicBezTo>
                  <a:pt x="-429" y="8443"/>
                  <a:pt x="712" y="6421"/>
                  <a:pt x="1562" y="4949"/>
                </a:cubicBezTo>
                <a:cubicBezTo>
                  <a:pt x="2412" y="3477"/>
                  <a:pt x="3676" y="1289"/>
                  <a:pt x="5262" y="474"/>
                </a:cubicBezTo>
                <a:cubicBezTo>
                  <a:pt x="6848" y="-341"/>
                  <a:pt x="10292" y="168"/>
                  <a:pt x="11077" y="58"/>
                </a:cubicBezTo>
              </a:path>
            </a:pathLst>
          </a:custGeom>
          <a:noFill/>
          <a:ln w="28575" cmpd="sng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Oval 8">
            <a:extLst>
              <a:ext uri="{FF2B5EF4-FFF2-40B4-BE49-F238E27FC236}">
                <a16:creationId xmlns:a16="http://schemas.microsoft.com/office/drawing/2014/main" id="{A507B3F5-C176-4397-A1FD-5CA74DA8C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6567" y="1519739"/>
            <a:ext cx="587370" cy="4503167"/>
          </a:xfrm>
          <a:prstGeom prst="ellipse">
            <a:avLst/>
          </a:prstGeom>
          <a:noFill/>
          <a:ln w="10795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Oval 9">
            <a:extLst>
              <a:ext uri="{FF2B5EF4-FFF2-40B4-BE49-F238E27FC236}">
                <a16:creationId xmlns:a16="http://schemas.microsoft.com/office/drawing/2014/main" id="{44302960-A7B4-46C1-914D-23F121ECC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2172" y="6071853"/>
            <a:ext cx="459562" cy="443247"/>
          </a:xfrm>
          <a:prstGeom prst="ellipse">
            <a:avLst/>
          </a:prstGeom>
          <a:solidFill>
            <a:srgbClr val="3399FF"/>
          </a:solidFill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AutoShape 10">
            <a:extLst>
              <a:ext uri="{FF2B5EF4-FFF2-40B4-BE49-F238E27FC236}">
                <a16:creationId xmlns:a16="http://schemas.microsoft.com/office/drawing/2014/main" id="{0AC713EA-48B0-4A83-866A-82CBC6E5941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526204" y="4255359"/>
            <a:ext cx="954476" cy="165878"/>
          </a:xfrm>
          <a:prstGeom prst="homePlate">
            <a:avLst>
              <a:gd name="adj" fmla="val 196465"/>
            </a:avLst>
          </a:prstGeom>
          <a:solidFill>
            <a:srgbClr val="A50021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Oval 11">
            <a:extLst>
              <a:ext uri="{FF2B5EF4-FFF2-40B4-BE49-F238E27FC236}">
                <a16:creationId xmlns:a16="http://schemas.microsoft.com/office/drawing/2014/main" id="{BAB7914B-42DC-448D-B204-D902153D0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2691" y="1519739"/>
            <a:ext cx="587370" cy="4503167"/>
          </a:xfrm>
          <a:prstGeom prst="ellipse">
            <a:avLst/>
          </a:prstGeom>
          <a:noFill/>
          <a:ln w="107950">
            <a:solidFill>
              <a:srgbClr val="FFC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AutoShape 12">
            <a:extLst>
              <a:ext uri="{FF2B5EF4-FFF2-40B4-BE49-F238E27FC236}">
                <a16:creationId xmlns:a16="http://schemas.microsoft.com/office/drawing/2014/main" id="{3FD0C21C-6E5F-4C99-92B8-3CBD39222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111" y="3485796"/>
            <a:ext cx="916406" cy="704300"/>
          </a:xfrm>
          <a:prstGeom prst="rightArrow">
            <a:avLst>
              <a:gd name="adj1" fmla="val 50000"/>
              <a:gd name="adj2" fmla="val 32529"/>
            </a:avLst>
          </a:pr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2" name="Text Box 13">
            <a:extLst>
              <a:ext uri="{FF2B5EF4-FFF2-40B4-BE49-F238E27FC236}">
                <a16:creationId xmlns:a16="http://schemas.microsoft.com/office/drawing/2014/main" id="{7022B053-3717-40D0-B9A6-E6A55F1AD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0691" y="3696173"/>
            <a:ext cx="9164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en-GB" altLang="zh-CN" sz="1200" b="1" baseline="-25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endParaRPr lang="en-GB" altLang="zh-CN" sz="1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3" name="Rectangle 14">
            <a:extLst>
              <a:ext uri="{FF2B5EF4-FFF2-40B4-BE49-F238E27FC236}">
                <a16:creationId xmlns:a16="http://schemas.microsoft.com/office/drawing/2014/main" id="{89821D2F-13A4-4218-BC51-3DDAD9C02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679" y="4187376"/>
            <a:ext cx="2545269" cy="315439"/>
          </a:xfrm>
          <a:prstGeom prst="rect">
            <a:avLst/>
          </a:prstGeom>
          <a:gradFill rotWithShape="0">
            <a:gsLst>
              <a:gs pos="0">
                <a:srgbClr val="990099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zh-CN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OPC</a:t>
            </a:r>
          </a:p>
        </p:txBody>
      </p:sp>
      <p:sp>
        <p:nvSpPr>
          <p:cNvPr id="124" name="Rectangle 15">
            <a:extLst>
              <a:ext uri="{FF2B5EF4-FFF2-40B4-BE49-F238E27FC236}">
                <a16:creationId xmlns:a16="http://schemas.microsoft.com/office/drawing/2014/main" id="{4BC273CF-877D-4C9A-B0B3-BB177D1F9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380" y="6071853"/>
            <a:ext cx="1373249" cy="443247"/>
          </a:xfrm>
          <a:prstGeom prst="rect">
            <a:avLst/>
          </a:prstGeom>
          <a:solidFill>
            <a:srgbClr val="3399FF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zh-CN" sz="1200" b="1" baseline="300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GB" altLang="zh-CN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He Bottle</a:t>
            </a:r>
          </a:p>
        </p:txBody>
      </p:sp>
      <p:sp>
        <p:nvSpPr>
          <p:cNvPr id="125" name="Rectangle 16">
            <a:extLst>
              <a:ext uri="{FF2B5EF4-FFF2-40B4-BE49-F238E27FC236}">
                <a16:creationId xmlns:a16="http://schemas.microsoft.com/office/drawing/2014/main" id="{7E2D3D59-744C-43AA-B671-5E3848F22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4366" y="6224134"/>
            <a:ext cx="2218953" cy="127807"/>
          </a:xfrm>
          <a:prstGeom prst="rect">
            <a:avLst/>
          </a:prstGeom>
          <a:solidFill>
            <a:srgbClr val="3399FF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6" name="Rectangle 17">
            <a:extLst>
              <a:ext uri="{FF2B5EF4-FFF2-40B4-BE49-F238E27FC236}">
                <a16:creationId xmlns:a16="http://schemas.microsoft.com/office/drawing/2014/main" id="{9415368D-F043-4EF3-8AF7-06C418D66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0159" y="5285975"/>
            <a:ext cx="717896" cy="100614"/>
          </a:xfrm>
          <a:prstGeom prst="rect">
            <a:avLst/>
          </a:prstGeom>
          <a:solidFill>
            <a:srgbClr val="3399FF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Rectangle 18">
            <a:extLst>
              <a:ext uri="{FF2B5EF4-FFF2-40B4-BE49-F238E27FC236}">
                <a16:creationId xmlns:a16="http://schemas.microsoft.com/office/drawing/2014/main" id="{E0506833-E0CD-48BB-ACB0-44456BB3B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4631" y="6041941"/>
            <a:ext cx="1044213" cy="456843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zh-CN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Purifier</a:t>
            </a:r>
          </a:p>
        </p:txBody>
      </p:sp>
      <p:sp>
        <p:nvSpPr>
          <p:cNvPr id="128" name="Line 19">
            <a:extLst>
              <a:ext uri="{FF2B5EF4-FFF2-40B4-BE49-F238E27FC236}">
                <a16:creationId xmlns:a16="http://schemas.microsoft.com/office/drawing/2014/main" id="{210E0CB0-0A86-42E9-896B-B9156FD870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80687" y="5566063"/>
            <a:ext cx="0" cy="456843"/>
          </a:xfrm>
          <a:prstGeom prst="line">
            <a:avLst/>
          </a:prstGeom>
          <a:noFill/>
          <a:ln w="952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9" name="Rectangle 20">
            <a:extLst>
              <a:ext uri="{FF2B5EF4-FFF2-40B4-BE49-F238E27FC236}">
                <a16:creationId xmlns:a16="http://schemas.microsoft.com/office/drawing/2014/main" id="{1EB67FB1-B37F-483B-865B-364FAF539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8055" y="6022906"/>
            <a:ext cx="65263" cy="293685"/>
          </a:xfrm>
          <a:prstGeom prst="rect">
            <a:avLst/>
          </a:prstGeom>
          <a:solidFill>
            <a:srgbClr val="3399FF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0" name="Text Box 21">
            <a:extLst>
              <a:ext uri="{FF2B5EF4-FFF2-40B4-BE49-F238E27FC236}">
                <a16:creationId xmlns:a16="http://schemas.microsoft.com/office/drawing/2014/main" id="{EC9A4342-17CF-45AC-9265-3348F4A45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0070" y="5615010"/>
            <a:ext cx="118017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CN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Capillary</a:t>
            </a:r>
          </a:p>
        </p:txBody>
      </p:sp>
      <p:sp>
        <p:nvSpPr>
          <p:cNvPr id="131" name="Rectangle 22">
            <a:extLst>
              <a:ext uri="{FF2B5EF4-FFF2-40B4-BE49-F238E27FC236}">
                <a16:creationId xmlns:a16="http://schemas.microsoft.com/office/drawing/2014/main" id="{4564E1A1-349E-4DE6-98AA-8A131A023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8055" y="5291413"/>
            <a:ext cx="65263" cy="290966"/>
          </a:xfrm>
          <a:prstGeom prst="rect">
            <a:avLst/>
          </a:prstGeom>
          <a:solidFill>
            <a:srgbClr val="3399FF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2" name="Rectangle 23">
            <a:extLst>
              <a:ext uri="{FF2B5EF4-FFF2-40B4-BE49-F238E27FC236}">
                <a16:creationId xmlns:a16="http://schemas.microsoft.com/office/drawing/2014/main" id="{3469DD64-94D2-4C7F-849D-9502E2FF0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0159" y="5041237"/>
            <a:ext cx="65263" cy="293685"/>
          </a:xfrm>
          <a:prstGeom prst="rect">
            <a:avLst/>
          </a:prstGeom>
          <a:solidFill>
            <a:srgbClr val="3399FF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" name="Rectangle 24">
            <a:extLst>
              <a:ext uri="{FF2B5EF4-FFF2-40B4-BE49-F238E27FC236}">
                <a16:creationId xmlns:a16="http://schemas.microsoft.com/office/drawing/2014/main" id="{8B846B16-6A3B-4371-8B7A-07E92A94E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8487" y="4510973"/>
            <a:ext cx="65263" cy="285527"/>
          </a:xfrm>
          <a:prstGeom prst="rect">
            <a:avLst/>
          </a:prstGeom>
          <a:solidFill>
            <a:srgbClr val="3399FF"/>
          </a:solidFill>
          <a:ln w="9525">
            <a:solidFill>
              <a:srgbClr val="3399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4" name="Text Box 25">
            <a:extLst>
              <a:ext uri="{FF2B5EF4-FFF2-40B4-BE49-F238E27FC236}">
                <a16:creationId xmlns:a16="http://schemas.microsoft.com/office/drawing/2014/main" id="{1745A25B-7C24-4CDF-A10B-BFD78F790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013" y="5158167"/>
            <a:ext cx="247456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CN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Optical Pumping Cells</a:t>
            </a:r>
          </a:p>
        </p:txBody>
      </p:sp>
      <p:sp>
        <p:nvSpPr>
          <p:cNvPr id="138" name="Rectangle 26">
            <a:extLst>
              <a:ext uri="{FF2B5EF4-FFF2-40B4-BE49-F238E27FC236}">
                <a16:creationId xmlns:a16="http://schemas.microsoft.com/office/drawing/2014/main" id="{F1E2469F-9EE4-4E70-B9CD-99464AB93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10" y="4190095"/>
            <a:ext cx="261053" cy="2991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Line 27">
            <a:extLst>
              <a:ext uri="{FF2B5EF4-FFF2-40B4-BE49-F238E27FC236}">
                <a16:creationId xmlns:a16="http://schemas.microsoft.com/office/drawing/2014/main" id="{FC66143D-29F5-4D76-A0C2-BDBE2DF2ADD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8310" y="4190095"/>
            <a:ext cx="261053" cy="2991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0" name="Rectangle 28">
            <a:extLst>
              <a:ext uri="{FF2B5EF4-FFF2-40B4-BE49-F238E27FC236}">
                <a16:creationId xmlns:a16="http://schemas.microsoft.com/office/drawing/2014/main" id="{4D9B2433-6C28-41E5-B1EF-2EE3A0F4B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4714" y="4190095"/>
            <a:ext cx="65263" cy="299123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1" name="Oval 29">
            <a:extLst>
              <a:ext uri="{FF2B5EF4-FFF2-40B4-BE49-F238E27FC236}">
                <a16:creationId xmlns:a16="http://schemas.microsoft.com/office/drawing/2014/main" id="{CF2408B0-A59F-4313-B79A-A7D7A9BDC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5327" y="4113955"/>
            <a:ext cx="65263" cy="44324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2" name="Rectangle 30">
            <a:extLst>
              <a:ext uri="{FF2B5EF4-FFF2-40B4-BE49-F238E27FC236}">
                <a16:creationId xmlns:a16="http://schemas.microsoft.com/office/drawing/2014/main" id="{06E18BFD-65BC-4741-93AD-BFC7AC716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204" y="4255359"/>
            <a:ext cx="65263" cy="1658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" name="Line 31">
            <a:extLst>
              <a:ext uri="{FF2B5EF4-FFF2-40B4-BE49-F238E27FC236}">
                <a16:creationId xmlns:a16="http://schemas.microsoft.com/office/drawing/2014/main" id="{B707BC43-B036-4B31-A8E8-5D5736533A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37957" y="4345096"/>
            <a:ext cx="288246" cy="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4" name="Rectangle 32">
            <a:extLst>
              <a:ext uri="{FF2B5EF4-FFF2-40B4-BE49-F238E27FC236}">
                <a16:creationId xmlns:a16="http://schemas.microsoft.com/office/drawing/2014/main" id="{20C788BC-9408-432D-9C5E-7A26A449B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167" y="4255359"/>
            <a:ext cx="195790" cy="165878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5" name="Rectangle 33">
            <a:extLst>
              <a:ext uri="{FF2B5EF4-FFF2-40B4-BE49-F238E27FC236}">
                <a16:creationId xmlns:a16="http://schemas.microsoft.com/office/drawing/2014/main" id="{8FE167F4-0420-4B0F-91A0-8580347A2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6475" y="4190095"/>
            <a:ext cx="65263" cy="299123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6" name="Rectangle 34">
            <a:extLst>
              <a:ext uri="{FF2B5EF4-FFF2-40B4-BE49-F238E27FC236}">
                <a16:creationId xmlns:a16="http://schemas.microsoft.com/office/drawing/2014/main" id="{D0232902-28C0-47A5-904B-B597F3421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5949" y="4263516"/>
            <a:ext cx="130527" cy="163158"/>
          </a:xfrm>
          <a:prstGeom prst="rect">
            <a:avLst/>
          </a:prstGeom>
          <a:solidFill>
            <a:srgbClr val="A50021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7" name="Rectangle 35">
            <a:extLst>
              <a:ext uri="{FF2B5EF4-FFF2-40B4-BE49-F238E27FC236}">
                <a16:creationId xmlns:a16="http://schemas.microsoft.com/office/drawing/2014/main" id="{FEDF4FD9-DB33-465B-91C3-71A6EA1E4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6377" y="5813520"/>
            <a:ext cx="1182898" cy="331755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Yb Fiber Laser</a:t>
            </a:r>
          </a:p>
        </p:txBody>
      </p:sp>
      <p:sp>
        <p:nvSpPr>
          <p:cNvPr id="148" name="AutoShape 36">
            <a:extLst>
              <a:ext uri="{FF2B5EF4-FFF2-40B4-BE49-F238E27FC236}">
                <a16:creationId xmlns:a16="http://schemas.microsoft.com/office/drawing/2014/main" id="{9158B5AE-D68C-4370-8554-7558CCF70AC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526204" y="4823693"/>
            <a:ext cx="954476" cy="163158"/>
          </a:xfrm>
          <a:prstGeom prst="homePlate">
            <a:avLst>
              <a:gd name="adj" fmla="val 199740"/>
            </a:avLst>
          </a:prstGeom>
          <a:solidFill>
            <a:srgbClr val="A50021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9" name="Rectangle 37">
            <a:extLst>
              <a:ext uri="{FF2B5EF4-FFF2-40B4-BE49-F238E27FC236}">
                <a16:creationId xmlns:a16="http://schemas.microsoft.com/office/drawing/2014/main" id="{34503444-FCFC-4367-9714-D608C5502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679" y="4761149"/>
            <a:ext cx="2545269" cy="299123"/>
          </a:xfrm>
          <a:prstGeom prst="rect">
            <a:avLst/>
          </a:prstGeom>
          <a:gradFill rotWithShape="0">
            <a:gsLst>
              <a:gs pos="0">
                <a:srgbClr val="990099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zh-CN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OPC</a:t>
            </a:r>
            <a:endParaRPr lang="en-GB" altLang="zh-CN" sz="1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0" name="Rectangle 38">
            <a:extLst>
              <a:ext uri="{FF2B5EF4-FFF2-40B4-BE49-F238E27FC236}">
                <a16:creationId xmlns:a16="http://schemas.microsoft.com/office/drawing/2014/main" id="{086CA159-7498-4192-9F57-3D3F49E22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8310" y="4755710"/>
            <a:ext cx="261053" cy="2991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1" name="Line 39">
            <a:extLst>
              <a:ext uri="{FF2B5EF4-FFF2-40B4-BE49-F238E27FC236}">
                <a16:creationId xmlns:a16="http://schemas.microsoft.com/office/drawing/2014/main" id="{B10B414B-BDDD-4C20-8E62-B8FD3E8847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8310" y="4755710"/>
            <a:ext cx="261053" cy="2991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2" name="Rectangle 40">
            <a:extLst>
              <a:ext uri="{FF2B5EF4-FFF2-40B4-BE49-F238E27FC236}">
                <a16:creationId xmlns:a16="http://schemas.microsoft.com/office/drawing/2014/main" id="{0F0A0BDE-B0E6-4A03-BEAC-16861AA0E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4714" y="4755710"/>
            <a:ext cx="65263" cy="299123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" name="Oval 41">
            <a:extLst>
              <a:ext uri="{FF2B5EF4-FFF2-40B4-BE49-F238E27FC236}">
                <a16:creationId xmlns:a16="http://schemas.microsoft.com/office/drawing/2014/main" id="{C2FEA321-793F-437F-94C4-02FA60C01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5327" y="4682289"/>
            <a:ext cx="65263" cy="44052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4" name="Rectangle 42">
            <a:extLst>
              <a:ext uri="{FF2B5EF4-FFF2-40B4-BE49-F238E27FC236}">
                <a16:creationId xmlns:a16="http://schemas.microsoft.com/office/drawing/2014/main" id="{AC452CAB-951C-46DF-BFFB-443DA4B5A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6204" y="4823693"/>
            <a:ext cx="65263" cy="1631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5" name="Line 43">
            <a:extLst>
              <a:ext uri="{FF2B5EF4-FFF2-40B4-BE49-F238E27FC236}">
                <a16:creationId xmlns:a16="http://schemas.microsoft.com/office/drawing/2014/main" id="{6FFE4301-8731-47DB-AF07-9813D7846C1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37957" y="4910711"/>
            <a:ext cx="288246" cy="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6" name="Rectangle 44">
            <a:extLst>
              <a:ext uri="{FF2B5EF4-FFF2-40B4-BE49-F238E27FC236}">
                <a16:creationId xmlns:a16="http://schemas.microsoft.com/office/drawing/2014/main" id="{76926628-41FD-4371-B1DA-D9CC73093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167" y="4823693"/>
            <a:ext cx="195790" cy="163158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7" name="Rectangle 45">
            <a:extLst>
              <a:ext uri="{FF2B5EF4-FFF2-40B4-BE49-F238E27FC236}">
                <a16:creationId xmlns:a16="http://schemas.microsoft.com/office/drawing/2014/main" id="{75D1C669-54E3-4DD9-A848-7A5C07A88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6475" y="4755710"/>
            <a:ext cx="65263" cy="299123"/>
          </a:xfrm>
          <a:prstGeom prst="rect">
            <a:avLst/>
          </a:pr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8" name="Rectangle 46">
            <a:extLst>
              <a:ext uri="{FF2B5EF4-FFF2-40B4-BE49-F238E27FC236}">
                <a16:creationId xmlns:a16="http://schemas.microsoft.com/office/drawing/2014/main" id="{757261F7-5C9E-415C-BE46-B74F226FD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5949" y="4829132"/>
            <a:ext cx="130527" cy="163158"/>
          </a:xfrm>
          <a:prstGeom prst="rect">
            <a:avLst/>
          </a:prstGeom>
          <a:solidFill>
            <a:srgbClr val="A50021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1" name="Line 49">
            <a:extLst>
              <a:ext uri="{FF2B5EF4-FFF2-40B4-BE49-F238E27FC236}">
                <a16:creationId xmlns:a16="http://schemas.microsoft.com/office/drawing/2014/main" id="{3D4D8BB1-5DA3-480E-8C97-6F06B46A312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43396" y="3235620"/>
            <a:ext cx="48131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2" name="Line 50">
            <a:extLst>
              <a:ext uri="{FF2B5EF4-FFF2-40B4-BE49-F238E27FC236}">
                <a16:creationId xmlns:a16="http://schemas.microsoft.com/office/drawing/2014/main" id="{0B4CF9C6-77E4-4CA6-BDFC-B9E9C5E31A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99632" y="3485796"/>
            <a:ext cx="0" cy="70158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3" name="Line 51">
            <a:extLst>
              <a:ext uri="{FF2B5EF4-FFF2-40B4-BE49-F238E27FC236}">
                <a16:creationId xmlns:a16="http://schemas.microsoft.com/office/drawing/2014/main" id="{8D70BFB0-43CD-4795-9176-2B931A4E27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21911" y="3485796"/>
            <a:ext cx="777721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4" name="Oval 52">
            <a:extLst>
              <a:ext uri="{FF2B5EF4-FFF2-40B4-BE49-F238E27FC236}">
                <a16:creationId xmlns:a16="http://schemas.microsoft.com/office/drawing/2014/main" id="{1B30433E-5CE7-4701-A1FB-3E149C5C2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5944" y="2011933"/>
            <a:ext cx="995266" cy="4894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zh-CN" sz="11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Buffer 2.5 L</a:t>
            </a:r>
          </a:p>
        </p:txBody>
      </p:sp>
      <p:sp>
        <p:nvSpPr>
          <p:cNvPr id="165" name="Text Box 53">
            <a:extLst>
              <a:ext uri="{FF2B5EF4-FFF2-40B4-BE49-F238E27FC236}">
                <a16:creationId xmlns:a16="http://schemas.microsoft.com/office/drawing/2014/main" id="{E59AF0DB-0B85-4737-99DD-810508B52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7434" y="3523866"/>
            <a:ext cx="2221672" cy="27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CN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5.2 L Compressor</a:t>
            </a:r>
          </a:p>
        </p:txBody>
      </p:sp>
      <p:sp>
        <p:nvSpPr>
          <p:cNvPr id="166" name="Text Box 54">
            <a:extLst>
              <a:ext uri="{FF2B5EF4-FFF2-40B4-BE49-F238E27FC236}">
                <a16:creationId xmlns:a16="http://schemas.microsoft.com/office/drawing/2014/main" id="{1A123BFF-65E1-4157-9C88-0DBDCE174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781" y="2629215"/>
            <a:ext cx="12100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zh-CN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Hydraulic Piston</a:t>
            </a:r>
          </a:p>
        </p:txBody>
      </p:sp>
      <p:sp>
        <p:nvSpPr>
          <p:cNvPr id="167" name="Line 55">
            <a:extLst>
              <a:ext uri="{FF2B5EF4-FFF2-40B4-BE49-F238E27FC236}">
                <a16:creationId xmlns:a16="http://schemas.microsoft.com/office/drawing/2014/main" id="{8D0FB260-81A7-4D58-8894-93D1CA52A5BA}"/>
              </a:ext>
            </a:extLst>
          </p:cNvPr>
          <p:cNvSpPr>
            <a:spLocks noChangeShapeType="1"/>
          </p:cNvSpPr>
          <p:nvPr/>
        </p:nvSpPr>
        <p:spPr bwMode="auto">
          <a:xfrm>
            <a:off x="7921911" y="2912023"/>
            <a:ext cx="451405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8" name="Line 56">
            <a:extLst>
              <a:ext uri="{FF2B5EF4-FFF2-40B4-BE49-F238E27FC236}">
                <a16:creationId xmlns:a16="http://schemas.microsoft.com/office/drawing/2014/main" id="{4A3ED556-ABEA-4884-93E2-846A472576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73316" y="2256670"/>
            <a:ext cx="0" cy="655352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9" name="Line 57">
            <a:extLst>
              <a:ext uri="{FF2B5EF4-FFF2-40B4-BE49-F238E27FC236}">
                <a16:creationId xmlns:a16="http://schemas.microsoft.com/office/drawing/2014/main" id="{62ADB0F2-8B4E-4C47-B6DA-E13DF6A281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51209" y="2256670"/>
            <a:ext cx="522106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0" name="Line 58">
            <a:extLst>
              <a:ext uri="{FF2B5EF4-FFF2-40B4-BE49-F238E27FC236}">
                <a16:creationId xmlns:a16="http://schemas.microsoft.com/office/drawing/2014/main" id="{8267EAF9-C724-42DD-A71A-9338239C9630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9981" y="3110532"/>
            <a:ext cx="1065967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1" name="Line 59">
            <a:extLst>
              <a:ext uri="{FF2B5EF4-FFF2-40B4-BE49-F238E27FC236}">
                <a16:creationId xmlns:a16="http://schemas.microsoft.com/office/drawing/2014/main" id="{8DD76D34-025B-40DD-A3FE-4EF03D8E17E1}"/>
              </a:ext>
            </a:extLst>
          </p:cNvPr>
          <p:cNvSpPr>
            <a:spLocks noChangeShapeType="1"/>
          </p:cNvSpPr>
          <p:nvPr/>
        </p:nvSpPr>
        <p:spPr bwMode="auto">
          <a:xfrm>
            <a:off x="7959981" y="3273690"/>
            <a:ext cx="1318863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AutoShape 60">
            <a:extLst>
              <a:ext uri="{FF2B5EF4-FFF2-40B4-BE49-F238E27FC236}">
                <a16:creationId xmlns:a16="http://schemas.microsoft.com/office/drawing/2014/main" id="{836BDE85-B7AD-4CE9-9FD2-9DA8B6153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6999" y="2849479"/>
            <a:ext cx="87018" cy="127807"/>
          </a:xfrm>
          <a:prstGeom prst="flowChartCollat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3" name="Line 61">
            <a:extLst>
              <a:ext uri="{FF2B5EF4-FFF2-40B4-BE49-F238E27FC236}">
                <a16:creationId xmlns:a16="http://schemas.microsoft.com/office/drawing/2014/main" id="{8FF9B435-706B-417F-965C-95DB2796740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25949" y="2912023"/>
            <a:ext cx="0" cy="198509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" name="Line 62">
            <a:extLst>
              <a:ext uri="{FF2B5EF4-FFF2-40B4-BE49-F238E27FC236}">
                <a16:creationId xmlns:a16="http://schemas.microsoft.com/office/drawing/2014/main" id="{26486151-07D0-445C-8387-7E21A0F73F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025949" y="2501408"/>
            <a:ext cx="0" cy="331755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5" name="Line 63">
            <a:extLst>
              <a:ext uri="{FF2B5EF4-FFF2-40B4-BE49-F238E27FC236}">
                <a16:creationId xmlns:a16="http://schemas.microsoft.com/office/drawing/2014/main" id="{190A3256-5135-44A6-BBA5-4B85D89CEF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0685" y="2844040"/>
            <a:ext cx="130527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6" name="Line 64">
            <a:extLst>
              <a:ext uri="{FF2B5EF4-FFF2-40B4-BE49-F238E27FC236}">
                <a16:creationId xmlns:a16="http://schemas.microsoft.com/office/drawing/2014/main" id="{35BDE814-DBD0-41B7-AAAA-EB4D4CDAB2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60685" y="2912023"/>
            <a:ext cx="130527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7" name="Line 65">
            <a:extLst>
              <a:ext uri="{FF2B5EF4-FFF2-40B4-BE49-F238E27FC236}">
                <a16:creationId xmlns:a16="http://schemas.microsoft.com/office/drawing/2014/main" id="{4439F586-1FB3-49F7-9DDD-35F11A46393E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9588845" y="3047988"/>
            <a:ext cx="0" cy="448685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8" name="Line 66">
            <a:extLst>
              <a:ext uri="{FF2B5EF4-FFF2-40B4-BE49-F238E27FC236}">
                <a16:creationId xmlns:a16="http://schemas.microsoft.com/office/drawing/2014/main" id="{94430FB3-F76D-4FDD-A248-651A7D618167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9281563" y="3273690"/>
            <a:ext cx="163158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9" name="Line 67">
            <a:extLst>
              <a:ext uri="{FF2B5EF4-FFF2-40B4-BE49-F238E27FC236}">
                <a16:creationId xmlns:a16="http://schemas.microsoft.com/office/drawing/2014/main" id="{732D71B9-ADA6-4783-8AF0-725D5F8B4BE3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9197265" y="3273690"/>
            <a:ext cx="163158" cy="0"/>
          </a:xfrm>
          <a:prstGeom prst="line">
            <a:avLst/>
          </a:prstGeom>
          <a:noFill/>
          <a:ln w="28575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0" name="AutoShape 68">
            <a:extLst>
              <a:ext uri="{FF2B5EF4-FFF2-40B4-BE49-F238E27FC236}">
                <a16:creationId xmlns:a16="http://schemas.microsoft.com/office/drawing/2014/main" id="{F6F82CA3-FBED-4C99-823C-46580D31BAF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79106" y="2101670"/>
            <a:ext cx="315439" cy="484036"/>
          </a:xfrm>
          <a:prstGeom prst="can">
            <a:avLst>
              <a:gd name="adj" fmla="val 38362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1" name="Group 69">
            <a:extLst>
              <a:ext uri="{FF2B5EF4-FFF2-40B4-BE49-F238E27FC236}">
                <a16:creationId xmlns:a16="http://schemas.microsoft.com/office/drawing/2014/main" id="{9DD0EEC4-EA2A-4940-84CB-9E272A1A97B2}"/>
              </a:ext>
            </a:extLst>
          </p:cNvPr>
          <p:cNvGrpSpPr>
            <a:grpSpLocks/>
          </p:cNvGrpSpPr>
          <p:nvPr/>
        </p:nvGrpSpPr>
        <p:grpSpPr bwMode="auto">
          <a:xfrm>
            <a:off x="5852520" y="2833163"/>
            <a:ext cx="2194479" cy="734212"/>
            <a:chOff x="1844" y="1730"/>
            <a:chExt cx="1612" cy="430"/>
          </a:xfrm>
        </p:grpSpPr>
        <p:sp>
          <p:nvSpPr>
            <p:cNvPr id="218" name="Rectangle 70">
              <a:extLst>
                <a:ext uri="{FF2B5EF4-FFF2-40B4-BE49-F238E27FC236}">
                  <a16:creationId xmlns:a16="http://schemas.microsoft.com/office/drawing/2014/main" id="{E84ACCC0-EF3D-4BED-9D45-AE0FE79261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2" y="1730"/>
              <a:ext cx="1092" cy="430"/>
            </a:xfrm>
            <a:prstGeom prst="rect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9" name="Rectangle 71">
              <a:extLst>
                <a:ext uri="{FF2B5EF4-FFF2-40B4-BE49-F238E27FC236}">
                  <a16:creationId xmlns:a16="http://schemas.microsoft.com/office/drawing/2014/main" id="{EDF0BE4F-4553-4156-8330-B7D5147E3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4" y="1921"/>
              <a:ext cx="1019" cy="84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0" name="Oval 72">
              <a:extLst>
                <a:ext uri="{FF2B5EF4-FFF2-40B4-BE49-F238E27FC236}">
                  <a16:creationId xmlns:a16="http://schemas.microsoft.com/office/drawing/2014/main" id="{59460AC6-44B5-4968-8963-1E94A99DC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1" y="1730"/>
              <a:ext cx="181" cy="42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altLang="zh-CN" sz="1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1" name="Oval 73">
              <a:extLst>
                <a:ext uri="{FF2B5EF4-FFF2-40B4-BE49-F238E27FC236}">
                  <a16:creationId xmlns:a16="http://schemas.microsoft.com/office/drawing/2014/main" id="{153E3E7F-F4DC-4ADA-8E7C-E4AAD6107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7" y="1921"/>
              <a:ext cx="48" cy="84"/>
            </a:xfrm>
            <a:prstGeom prst="ellipse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2" name="Rectangle 74">
              <a:extLst>
                <a:ext uri="{FF2B5EF4-FFF2-40B4-BE49-F238E27FC236}">
                  <a16:creationId xmlns:a16="http://schemas.microsoft.com/office/drawing/2014/main" id="{DC1668DC-ADBB-4092-9F44-71C571270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1921"/>
              <a:ext cx="143" cy="80"/>
            </a:xfrm>
            <a:prstGeom prst="rect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3" name="Oval 75">
              <a:extLst>
                <a:ext uri="{FF2B5EF4-FFF2-40B4-BE49-F238E27FC236}">
                  <a16:creationId xmlns:a16="http://schemas.microsoft.com/office/drawing/2014/main" id="{6F9D527E-F021-42BF-81EB-37B6BF356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5" y="1731"/>
              <a:ext cx="181" cy="427"/>
            </a:xfrm>
            <a:prstGeom prst="ellipse">
              <a:avLst/>
            </a:pr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GB" altLang="zh-CN" sz="12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4" name="Line 76">
              <a:extLst>
                <a:ext uri="{FF2B5EF4-FFF2-40B4-BE49-F238E27FC236}">
                  <a16:creationId xmlns:a16="http://schemas.microsoft.com/office/drawing/2014/main" id="{6D768E65-3BC7-434F-9DE8-B9AE6DCC6B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0" y="1925"/>
              <a:ext cx="0" cy="76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5" name="Line 77">
              <a:extLst>
                <a:ext uri="{FF2B5EF4-FFF2-40B4-BE49-F238E27FC236}">
                  <a16:creationId xmlns:a16="http://schemas.microsoft.com/office/drawing/2014/main" id="{F2433A71-7DAC-4B9B-A2EA-D7632EBEC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6" y="1922"/>
              <a:ext cx="0" cy="76"/>
            </a:xfrm>
            <a:prstGeom prst="line">
              <a:avLst/>
            </a:prstGeom>
            <a:noFill/>
            <a:ln w="1270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6" name="AutoShape 78">
              <a:extLst>
                <a:ext uri="{FF2B5EF4-FFF2-40B4-BE49-F238E27FC236}">
                  <a16:creationId xmlns:a16="http://schemas.microsoft.com/office/drawing/2014/main" id="{163CED2C-8B67-4CF7-B0FD-FD27A4F27A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765" y="1765"/>
              <a:ext cx="421" cy="356"/>
            </a:xfrm>
            <a:prstGeom prst="can">
              <a:avLst>
                <a:gd name="adj" fmla="val 45505"/>
              </a:avLst>
            </a:prstGeom>
            <a:solidFill>
              <a:srgbClr val="5F5F5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2" name="AutoShape 79">
            <a:extLst>
              <a:ext uri="{FF2B5EF4-FFF2-40B4-BE49-F238E27FC236}">
                <a16:creationId xmlns:a16="http://schemas.microsoft.com/office/drawing/2014/main" id="{A8E7E5D4-6A2B-43C7-886A-C806CCE42B6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840225" y="2880532"/>
            <a:ext cx="736931" cy="777716"/>
          </a:xfrm>
          <a:custGeom>
            <a:avLst/>
            <a:gdLst>
              <a:gd name="G0" fmla="+- 540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400"/>
              <a:gd name="G18" fmla="*/ 540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40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40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2700 w 21600"/>
              <a:gd name="T15" fmla="*/ 10800 h 21600"/>
              <a:gd name="T16" fmla="*/ 10800 w 21600"/>
              <a:gd name="T17" fmla="*/ 5400 h 21600"/>
              <a:gd name="T18" fmla="*/ 18900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199" y="7817"/>
                  <a:pt x="1619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3" name="AutoShape 80">
            <a:extLst>
              <a:ext uri="{FF2B5EF4-FFF2-40B4-BE49-F238E27FC236}">
                <a16:creationId xmlns:a16="http://schemas.microsoft.com/office/drawing/2014/main" id="{C009EA4E-C452-4430-A133-7C91FDB8B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6999" y="3420532"/>
            <a:ext cx="87018" cy="127807"/>
          </a:xfrm>
          <a:prstGeom prst="flowChartCollat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" name="AutoShape 81">
            <a:extLst>
              <a:ext uri="{FF2B5EF4-FFF2-40B4-BE49-F238E27FC236}">
                <a16:creationId xmlns:a16="http://schemas.microsoft.com/office/drawing/2014/main" id="{7644B0DF-CE62-417E-A683-BC1249788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0508" y="3045268"/>
            <a:ext cx="87018" cy="127807"/>
          </a:xfrm>
          <a:prstGeom prst="flowChartCollat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5" name="AutoShape 82">
            <a:extLst>
              <a:ext uri="{FF2B5EF4-FFF2-40B4-BE49-F238E27FC236}">
                <a16:creationId xmlns:a16="http://schemas.microsoft.com/office/drawing/2014/main" id="{783B3E85-7768-4A97-99D8-FB055581E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227" y="3208427"/>
            <a:ext cx="87018" cy="127807"/>
          </a:xfrm>
          <a:prstGeom prst="flowChartCollat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6" name="AutoShape 83">
            <a:extLst>
              <a:ext uri="{FF2B5EF4-FFF2-40B4-BE49-F238E27FC236}">
                <a16:creationId xmlns:a16="http://schemas.microsoft.com/office/drawing/2014/main" id="{6235AC5D-C912-4913-B3C8-BF1B7E168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6125" y="3208427"/>
            <a:ext cx="87018" cy="127807"/>
          </a:xfrm>
          <a:prstGeom prst="flowChartCollat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7" name="AutoShape 84">
            <a:extLst>
              <a:ext uri="{FF2B5EF4-FFF2-40B4-BE49-F238E27FC236}">
                <a16:creationId xmlns:a16="http://schemas.microsoft.com/office/drawing/2014/main" id="{680A3E72-ABE7-4064-98D0-09657E6DE8B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968843" y="2588425"/>
            <a:ext cx="111491" cy="100614"/>
          </a:xfrm>
          <a:prstGeom prst="flowChartCollat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8" name="Text Box 85">
            <a:extLst>
              <a:ext uri="{FF2B5EF4-FFF2-40B4-BE49-F238E27FC236}">
                <a16:creationId xmlns:a16="http://schemas.microsoft.com/office/drawing/2014/main" id="{A6CCD921-1EBB-4380-B68A-DCC59AA0E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1826" y="2422548"/>
            <a:ext cx="13678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zh-CN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Polarized </a:t>
            </a:r>
            <a:r>
              <a:rPr lang="en-GB" altLang="zh-CN" sz="1200" b="1" baseline="3000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GB" altLang="zh-CN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He Cells</a:t>
            </a:r>
          </a:p>
        </p:txBody>
      </p:sp>
      <p:sp>
        <p:nvSpPr>
          <p:cNvPr id="189" name="AutoShape 86">
            <a:extLst>
              <a:ext uri="{FF2B5EF4-FFF2-40B4-BE49-F238E27FC236}">
                <a16:creationId xmlns:a16="http://schemas.microsoft.com/office/drawing/2014/main" id="{034D20BF-68EA-4235-979F-FDC2E8035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7700" y="6164310"/>
            <a:ext cx="174035" cy="242018"/>
          </a:xfrm>
          <a:prstGeom prst="flowChartCollate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0" name="Text Box 87">
            <a:extLst>
              <a:ext uri="{FF2B5EF4-FFF2-40B4-BE49-F238E27FC236}">
                <a16:creationId xmlns:a16="http://schemas.microsoft.com/office/drawing/2014/main" id="{797F9E7E-F313-495F-9012-2FA63EC1E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0424" y="4260797"/>
            <a:ext cx="14602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Optical Polarimeter</a:t>
            </a:r>
          </a:p>
        </p:txBody>
      </p:sp>
      <p:grpSp>
        <p:nvGrpSpPr>
          <p:cNvPr id="191" name="Group 88">
            <a:extLst>
              <a:ext uri="{FF2B5EF4-FFF2-40B4-BE49-F238E27FC236}">
                <a16:creationId xmlns:a16="http://schemas.microsoft.com/office/drawing/2014/main" id="{023E2CB0-4770-4356-8F28-219253178AB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9314195" y="4173779"/>
            <a:ext cx="677107" cy="375264"/>
            <a:chOff x="4352" y="2481"/>
            <a:chExt cx="598" cy="244"/>
          </a:xfrm>
        </p:grpSpPr>
        <p:sp>
          <p:nvSpPr>
            <p:cNvPr id="198" name="Freeform 89">
              <a:extLst>
                <a:ext uri="{FF2B5EF4-FFF2-40B4-BE49-F238E27FC236}">
                  <a16:creationId xmlns:a16="http://schemas.microsoft.com/office/drawing/2014/main" id="{659C3693-137F-47C4-BCE6-F001B7A83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4" y="2518"/>
              <a:ext cx="63" cy="112"/>
            </a:xfrm>
            <a:custGeom>
              <a:avLst/>
              <a:gdLst>
                <a:gd name="T0" fmla="*/ 24 w 63"/>
                <a:gd name="T1" fmla="*/ 0 h 112"/>
                <a:gd name="T2" fmla="*/ 63 w 63"/>
                <a:gd name="T3" fmla="*/ 0 h 112"/>
                <a:gd name="T4" fmla="*/ 63 w 63"/>
                <a:gd name="T5" fmla="*/ 112 h 112"/>
                <a:gd name="T6" fmla="*/ 24 w 63"/>
                <a:gd name="T7" fmla="*/ 112 h 112"/>
                <a:gd name="T8" fmla="*/ 23 w 63"/>
                <a:gd name="T9" fmla="*/ 112 h 112"/>
                <a:gd name="T10" fmla="*/ 21 w 63"/>
                <a:gd name="T11" fmla="*/ 112 h 112"/>
                <a:gd name="T12" fmla="*/ 19 w 63"/>
                <a:gd name="T13" fmla="*/ 111 h 112"/>
                <a:gd name="T14" fmla="*/ 17 w 63"/>
                <a:gd name="T15" fmla="*/ 110 h 112"/>
                <a:gd name="T16" fmla="*/ 16 w 63"/>
                <a:gd name="T17" fmla="*/ 108 h 112"/>
                <a:gd name="T18" fmla="*/ 14 w 63"/>
                <a:gd name="T19" fmla="*/ 107 h 112"/>
                <a:gd name="T20" fmla="*/ 12 w 63"/>
                <a:gd name="T21" fmla="*/ 105 h 112"/>
                <a:gd name="T22" fmla="*/ 11 w 63"/>
                <a:gd name="T23" fmla="*/ 102 h 112"/>
                <a:gd name="T24" fmla="*/ 8 w 63"/>
                <a:gd name="T25" fmla="*/ 99 h 112"/>
                <a:gd name="T26" fmla="*/ 7 w 63"/>
                <a:gd name="T27" fmla="*/ 96 h 112"/>
                <a:gd name="T28" fmla="*/ 6 w 63"/>
                <a:gd name="T29" fmla="*/ 94 h 112"/>
                <a:gd name="T30" fmla="*/ 4 w 63"/>
                <a:gd name="T31" fmla="*/ 90 h 112"/>
                <a:gd name="T32" fmla="*/ 3 w 63"/>
                <a:gd name="T33" fmla="*/ 88 h 112"/>
                <a:gd name="T34" fmla="*/ 3 w 63"/>
                <a:gd name="T35" fmla="*/ 84 h 112"/>
                <a:gd name="T36" fmla="*/ 2 w 63"/>
                <a:gd name="T37" fmla="*/ 81 h 112"/>
                <a:gd name="T38" fmla="*/ 1 w 63"/>
                <a:gd name="T39" fmla="*/ 79 h 112"/>
                <a:gd name="T40" fmla="*/ 1 w 63"/>
                <a:gd name="T41" fmla="*/ 76 h 112"/>
                <a:gd name="T42" fmla="*/ 0 w 63"/>
                <a:gd name="T43" fmla="*/ 73 h 112"/>
                <a:gd name="T44" fmla="*/ 0 w 63"/>
                <a:gd name="T45" fmla="*/ 70 h 112"/>
                <a:gd name="T46" fmla="*/ 0 w 63"/>
                <a:gd name="T47" fmla="*/ 66 h 112"/>
                <a:gd name="T48" fmla="*/ 0 w 63"/>
                <a:gd name="T49" fmla="*/ 63 h 112"/>
                <a:gd name="T50" fmla="*/ 0 w 63"/>
                <a:gd name="T51" fmla="*/ 60 h 112"/>
                <a:gd name="T52" fmla="*/ 0 w 63"/>
                <a:gd name="T53" fmla="*/ 56 h 112"/>
                <a:gd name="T54" fmla="*/ 0 w 63"/>
                <a:gd name="T55" fmla="*/ 51 h 112"/>
                <a:gd name="T56" fmla="*/ 0 w 63"/>
                <a:gd name="T57" fmla="*/ 47 h 112"/>
                <a:gd name="T58" fmla="*/ 0 w 63"/>
                <a:gd name="T59" fmla="*/ 42 h 112"/>
                <a:gd name="T60" fmla="*/ 1 w 63"/>
                <a:gd name="T61" fmla="*/ 37 h 112"/>
                <a:gd name="T62" fmla="*/ 2 w 63"/>
                <a:gd name="T63" fmla="*/ 32 h 112"/>
                <a:gd name="T64" fmla="*/ 3 w 63"/>
                <a:gd name="T65" fmla="*/ 27 h 112"/>
                <a:gd name="T66" fmla="*/ 4 w 63"/>
                <a:gd name="T67" fmla="*/ 22 h 112"/>
                <a:gd name="T68" fmla="*/ 5 w 63"/>
                <a:gd name="T69" fmla="*/ 19 h 112"/>
                <a:gd name="T70" fmla="*/ 7 w 63"/>
                <a:gd name="T71" fmla="*/ 16 h 112"/>
                <a:gd name="T72" fmla="*/ 8 w 63"/>
                <a:gd name="T73" fmla="*/ 13 h 112"/>
                <a:gd name="T74" fmla="*/ 10 w 63"/>
                <a:gd name="T75" fmla="*/ 11 h 112"/>
                <a:gd name="T76" fmla="*/ 12 w 63"/>
                <a:gd name="T77" fmla="*/ 7 h 112"/>
                <a:gd name="T78" fmla="*/ 14 w 63"/>
                <a:gd name="T79" fmla="*/ 5 h 112"/>
                <a:gd name="T80" fmla="*/ 16 w 63"/>
                <a:gd name="T81" fmla="*/ 3 h 112"/>
                <a:gd name="T82" fmla="*/ 18 w 63"/>
                <a:gd name="T83" fmla="*/ 2 h 112"/>
                <a:gd name="T84" fmla="*/ 20 w 63"/>
                <a:gd name="T85" fmla="*/ 1 h 112"/>
                <a:gd name="T86" fmla="*/ 22 w 63"/>
                <a:gd name="T87" fmla="*/ 0 h 112"/>
                <a:gd name="T88" fmla="*/ 24 w 63"/>
                <a:gd name="T8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3" h="112">
                  <a:moveTo>
                    <a:pt x="24" y="0"/>
                  </a:moveTo>
                  <a:lnTo>
                    <a:pt x="63" y="0"/>
                  </a:lnTo>
                  <a:lnTo>
                    <a:pt x="63" y="112"/>
                  </a:lnTo>
                  <a:lnTo>
                    <a:pt x="24" y="112"/>
                  </a:lnTo>
                  <a:lnTo>
                    <a:pt x="23" y="112"/>
                  </a:lnTo>
                  <a:lnTo>
                    <a:pt x="21" y="112"/>
                  </a:lnTo>
                  <a:lnTo>
                    <a:pt x="19" y="111"/>
                  </a:lnTo>
                  <a:lnTo>
                    <a:pt x="17" y="110"/>
                  </a:lnTo>
                  <a:lnTo>
                    <a:pt x="16" y="108"/>
                  </a:lnTo>
                  <a:lnTo>
                    <a:pt x="14" y="107"/>
                  </a:lnTo>
                  <a:lnTo>
                    <a:pt x="12" y="105"/>
                  </a:lnTo>
                  <a:lnTo>
                    <a:pt x="11" y="102"/>
                  </a:lnTo>
                  <a:lnTo>
                    <a:pt x="8" y="99"/>
                  </a:lnTo>
                  <a:lnTo>
                    <a:pt x="7" y="96"/>
                  </a:lnTo>
                  <a:lnTo>
                    <a:pt x="6" y="94"/>
                  </a:lnTo>
                  <a:lnTo>
                    <a:pt x="4" y="90"/>
                  </a:lnTo>
                  <a:lnTo>
                    <a:pt x="3" y="88"/>
                  </a:lnTo>
                  <a:lnTo>
                    <a:pt x="3" y="84"/>
                  </a:lnTo>
                  <a:lnTo>
                    <a:pt x="2" y="81"/>
                  </a:lnTo>
                  <a:lnTo>
                    <a:pt x="1" y="79"/>
                  </a:lnTo>
                  <a:lnTo>
                    <a:pt x="1" y="76"/>
                  </a:lnTo>
                  <a:lnTo>
                    <a:pt x="0" y="73"/>
                  </a:lnTo>
                  <a:lnTo>
                    <a:pt x="0" y="70"/>
                  </a:lnTo>
                  <a:lnTo>
                    <a:pt x="0" y="66"/>
                  </a:lnTo>
                  <a:lnTo>
                    <a:pt x="0" y="63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0" y="51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1" y="37"/>
                  </a:lnTo>
                  <a:lnTo>
                    <a:pt x="2" y="32"/>
                  </a:lnTo>
                  <a:lnTo>
                    <a:pt x="3" y="27"/>
                  </a:lnTo>
                  <a:lnTo>
                    <a:pt x="4" y="22"/>
                  </a:lnTo>
                  <a:lnTo>
                    <a:pt x="5" y="19"/>
                  </a:lnTo>
                  <a:lnTo>
                    <a:pt x="7" y="16"/>
                  </a:lnTo>
                  <a:lnTo>
                    <a:pt x="8" y="13"/>
                  </a:lnTo>
                  <a:lnTo>
                    <a:pt x="10" y="11"/>
                  </a:lnTo>
                  <a:lnTo>
                    <a:pt x="12" y="7"/>
                  </a:lnTo>
                  <a:lnTo>
                    <a:pt x="14" y="5"/>
                  </a:lnTo>
                  <a:lnTo>
                    <a:pt x="16" y="3"/>
                  </a:lnTo>
                  <a:lnTo>
                    <a:pt x="18" y="2"/>
                  </a:lnTo>
                  <a:lnTo>
                    <a:pt x="20" y="1"/>
                  </a:lnTo>
                  <a:lnTo>
                    <a:pt x="22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9" name="Oval 90">
              <a:extLst>
                <a:ext uri="{FF2B5EF4-FFF2-40B4-BE49-F238E27FC236}">
                  <a16:creationId xmlns:a16="http://schemas.microsoft.com/office/drawing/2014/main" id="{603CB64C-7E9A-4506-9192-6DF50D265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1" y="2518"/>
              <a:ext cx="51" cy="112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0" name="Freeform 91">
              <a:extLst>
                <a:ext uri="{FF2B5EF4-FFF2-40B4-BE49-F238E27FC236}">
                  <a16:creationId xmlns:a16="http://schemas.microsoft.com/office/drawing/2014/main" id="{95D5E560-CF79-4570-BA79-5D60B622D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1" y="2579"/>
              <a:ext cx="45" cy="49"/>
            </a:xfrm>
            <a:custGeom>
              <a:avLst/>
              <a:gdLst>
                <a:gd name="T0" fmla="*/ 16 w 45"/>
                <a:gd name="T1" fmla="*/ 49 h 49"/>
                <a:gd name="T2" fmla="*/ 45 w 45"/>
                <a:gd name="T3" fmla="*/ 49 h 49"/>
                <a:gd name="T4" fmla="*/ 42 w 45"/>
                <a:gd name="T5" fmla="*/ 46 h 49"/>
                <a:gd name="T6" fmla="*/ 39 w 45"/>
                <a:gd name="T7" fmla="*/ 42 h 49"/>
                <a:gd name="T8" fmla="*/ 36 w 45"/>
                <a:gd name="T9" fmla="*/ 39 h 49"/>
                <a:gd name="T10" fmla="*/ 34 w 45"/>
                <a:gd name="T11" fmla="*/ 35 h 49"/>
                <a:gd name="T12" fmla="*/ 33 w 45"/>
                <a:gd name="T13" fmla="*/ 32 h 49"/>
                <a:gd name="T14" fmla="*/ 31 w 45"/>
                <a:gd name="T15" fmla="*/ 27 h 49"/>
                <a:gd name="T16" fmla="*/ 30 w 45"/>
                <a:gd name="T17" fmla="*/ 20 h 49"/>
                <a:gd name="T18" fmla="*/ 29 w 45"/>
                <a:gd name="T19" fmla="*/ 15 h 49"/>
                <a:gd name="T20" fmla="*/ 28 w 45"/>
                <a:gd name="T21" fmla="*/ 7 h 49"/>
                <a:gd name="T22" fmla="*/ 28 w 45"/>
                <a:gd name="T23" fmla="*/ 0 h 49"/>
                <a:gd name="T24" fmla="*/ 26 w 45"/>
                <a:gd name="T25" fmla="*/ 5 h 49"/>
                <a:gd name="T26" fmla="*/ 25 w 45"/>
                <a:gd name="T27" fmla="*/ 10 h 49"/>
                <a:gd name="T28" fmla="*/ 17 w 45"/>
                <a:gd name="T29" fmla="*/ 13 h 49"/>
                <a:gd name="T30" fmla="*/ 14 w 45"/>
                <a:gd name="T31" fmla="*/ 14 h 49"/>
                <a:gd name="T32" fmla="*/ 22 w 45"/>
                <a:gd name="T33" fmla="*/ 20 h 49"/>
                <a:gd name="T34" fmla="*/ 18 w 45"/>
                <a:gd name="T35" fmla="*/ 22 h 49"/>
                <a:gd name="T36" fmla="*/ 14 w 45"/>
                <a:gd name="T37" fmla="*/ 23 h 49"/>
                <a:gd name="T38" fmla="*/ 8 w 45"/>
                <a:gd name="T39" fmla="*/ 22 h 49"/>
                <a:gd name="T40" fmla="*/ 4 w 45"/>
                <a:gd name="T41" fmla="*/ 19 h 49"/>
                <a:gd name="T42" fmla="*/ 1 w 45"/>
                <a:gd name="T43" fmla="*/ 16 h 49"/>
                <a:gd name="T44" fmla="*/ 0 w 45"/>
                <a:gd name="T45" fmla="*/ 15 h 49"/>
                <a:gd name="T46" fmla="*/ 0 w 45"/>
                <a:gd name="T47" fmla="*/ 20 h 49"/>
                <a:gd name="T48" fmla="*/ 0 w 45"/>
                <a:gd name="T49" fmla="*/ 23 h 49"/>
                <a:gd name="T50" fmla="*/ 3 w 45"/>
                <a:gd name="T51" fmla="*/ 30 h 49"/>
                <a:gd name="T52" fmla="*/ 4 w 45"/>
                <a:gd name="T53" fmla="*/ 33 h 49"/>
                <a:gd name="T54" fmla="*/ 6 w 45"/>
                <a:gd name="T55" fmla="*/ 36 h 49"/>
                <a:gd name="T56" fmla="*/ 7 w 45"/>
                <a:gd name="T57" fmla="*/ 39 h 49"/>
                <a:gd name="T58" fmla="*/ 9 w 45"/>
                <a:gd name="T59" fmla="*/ 42 h 49"/>
                <a:gd name="T60" fmla="*/ 11 w 45"/>
                <a:gd name="T61" fmla="*/ 45 h 49"/>
                <a:gd name="T62" fmla="*/ 13 w 45"/>
                <a:gd name="T63" fmla="*/ 47 h 49"/>
                <a:gd name="T64" fmla="*/ 16 w 45"/>
                <a:gd name="T6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" h="49">
                  <a:moveTo>
                    <a:pt x="16" y="49"/>
                  </a:moveTo>
                  <a:lnTo>
                    <a:pt x="45" y="49"/>
                  </a:lnTo>
                  <a:lnTo>
                    <a:pt x="42" y="46"/>
                  </a:lnTo>
                  <a:lnTo>
                    <a:pt x="39" y="42"/>
                  </a:lnTo>
                  <a:lnTo>
                    <a:pt x="36" y="39"/>
                  </a:lnTo>
                  <a:lnTo>
                    <a:pt x="34" y="35"/>
                  </a:lnTo>
                  <a:lnTo>
                    <a:pt x="33" y="32"/>
                  </a:lnTo>
                  <a:lnTo>
                    <a:pt x="31" y="27"/>
                  </a:lnTo>
                  <a:lnTo>
                    <a:pt x="30" y="20"/>
                  </a:lnTo>
                  <a:lnTo>
                    <a:pt x="29" y="15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26" y="5"/>
                  </a:lnTo>
                  <a:lnTo>
                    <a:pt x="25" y="10"/>
                  </a:lnTo>
                  <a:lnTo>
                    <a:pt x="17" y="13"/>
                  </a:lnTo>
                  <a:lnTo>
                    <a:pt x="14" y="14"/>
                  </a:lnTo>
                  <a:lnTo>
                    <a:pt x="22" y="20"/>
                  </a:lnTo>
                  <a:lnTo>
                    <a:pt x="18" y="22"/>
                  </a:lnTo>
                  <a:lnTo>
                    <a:pt x="14" y="23"/>
                  </a:lnTo>
                  <a:lnTo>
                    <a:pt x="8" y="22"/>
                  </a:lnTo>
                  <a:lnTo>
                    <a:pt x="4" y="19"/>
                  </a:lnTo>
                  <a:lnTo>
                    <a:pt x="1" y="16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3" y="30"/>
                  </a:lnTo>
                  <a:lnTo>
                    <a:pt x="4" y="33"/>
                  </a:lnTo>
                  <a:lnTo>
                    <a:pt x="6" y="36"/>
                  </a:lnTo>
                  <a:lnTo>
                    <a:pt x="7" y="39"/>
                  </a:lnTo>
                  <a:lnTo>
                    <a:pt x="9" y="42"/>
                  </a:lnTo>
                  <a:lnTo>
                    <a:pt x="11" y="45"/>
                  </a:lnTo>
                  <a:lnTo>
                    <a:pt x="13" y="47"/>
                  </a:lnTo>
                  <a:lnTo>
                    <a:pt x="16" y="4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1" name="Freeform 92">
              <a:extLst>
                <a:ext uri="{FF2B5EF4-FFF2-40B4-BE49-F238E27FC236}">
                  <a16:creationId xmlns:a16="http://schemas.microsoft.com/office/drawing/2014/main" id="{72C1092A-4DD8-4DB3-9C29-99F36C70E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1" y="2481"/>
              <a:ext cx="283" cy="186"/>
            </a:xfrm>
            <a:custGeom>
              <a:avLst/>
              <a:gdLst>
                <a:gd name="T0" fmla="*/ 23 w 283"/>
                <a:gd name="T1" fmla="*/ 43 h 186"/>
                <a:gd name="T2" fmla="*/ 283 w 283"/>
                <a:gd name="T3" fmla="*/ 0 h 186"/>
                <a:gd name="T4" fmla="*/ 283 w 283"/>
                <a:gd name="T5" fmla="*/ 186 h 186"/>
                <a:gd name="T6" fmla="*/ 22 w 283"/>
                <a:gd name="T7" fmla="*/ 144 h 186"/>
                <a:gd name="T8" fmla="*/ 21 w 283"/>
                <a:gd name="T9" fmla="*/ 143 h 186"/>
                <a:gd name="T10" fmla="*/ 19 w 283"/>
                <a:gd name="T11" fmla="*/ 143 h 186"/>
                <a:gd name="T12" fmla="*/ 17 w 283"/>
                <a:gd name="T13" fmla="*/ 142 h 186"/>
                <a:gd name="T14" fmla="*/ 16 w 283"/>
                <a:gd name="T15" fmla="*/ 140 h 186"/>
                <a:gd name="T16" fmla="*/ 13 w 283"/>
                <a:gd name="T17" fmla="*/ 138 h 186"/>
                <a:gd name="T18" fmla="*/ 11 w 283"/>
                <a:gd name="T19" fmla="*/ 137 h 186"/>
                <a:gd name="T20" fmla="*/ 10 w 283"/>
                <a:gd name="T21" fmla="*/ 135 h 186"/>
                <a:gd name="T22" fmla="*/ 9 w 283"/>
                <a:gd name="T23" fmla="*/ 133 h 186"/>
                <a:gd name="T24" fmla="*/ 7 w 283"/>
                <a:gd name="T25" fmla="*/ 131 h 186"/>
                <a:gd name="T26" fmla="*/ 6 w 283"/>
                <a:gd name="T27" fmla="*/ 128 h 186"/>
                <a:gd name="T28" fmla="*/ 5 w 283"/>
                <a:gd name="T29" fmla="*/ 126 h 186"/>
                <a:gd name="T30" fmla="*/ 4 w 283"/>
                <a:gd name="T31" fmla="*/ 124 h 186"/>
                <a:gd name="T32" fmla="*/ 3 w 283"/>
                <a:gd name="T33" fmla="*/ 120 h 186"/>
                <a:gd name="T34" fmla="*/ 3 w 283"/>
                <a:gd name="T35" fmla="*/ 117 h 186"/>
                <a:gd name="T36" fmla="*/ 2 w 283"/>
                <a:gd name="T37" fmla="*/ 114 h 186"/>
                <a:gd name="T38" fmla="*/ 1 w 283"/>
                <a:gd name="T39" fmla="*/ 110 h 186"/>
                <a:gd name="T40" fmla="*/ 1 w 283"/>
                <a:gd name="T41" fmla="*/ 107 h 186"/>
                <a:gd name="T42" fmla="*/ 0 w 283"/>
                <a:gd name="T43" fmla="*/ 103 h 186"/>
                <a:gd name="T44" fmla="*/ 0 w 283"/>
                <a:gd name="T45" fmla="*/ 100 h 186"/>
                <a:gd name="T46" fmla="*/ 0 w 283"/>
                <a:gd name="T47" fmla="*/ 97 h 186"/>
                <a:gd name="T48" fmla="*/ 0 w 283"/>
                <a:gd name="T49" fmla="*/ 93 h 186"/>
                <a:gd name="T50" fmla="*/ 0 w 283"/>
                <a:gd name="T51" fmla="*/ 90 h 186"/>
                <a:gd name="T52" fmla="*/ 0 w 283"/>
                <a:gd name="T53" fmla="*/ 87 h 186"/>
                <a:gd name="T54" fmla="*/ 0 w 283"/>
                <a:gd name="T55" fmla="*/ 82 h 186"/>
                <a:gd name="T56" fmla="*/ 1 w 283"/>
                <a:gd name="T57" fmla="*/ 79 h 186"/>
                <a:gd name="T58" fmla="*/ 1 w 283"/>
                <a:gd name="T59" fmla="*/ 75 h 186"/>
                <a:gd name="T60" fmla="*/ 2 w 283"/>
                <a:gd name="T61" fmla="*/ 71 h 186"/>
                <a:gd name="T62" fmla="*/ 3 w 283"/>
                <a:gd name="T63" fmla="*/ 68 h 186"/>
                <a:gd name="T64" fmla="*/ 4 w 283"/>
                <a:gd name="T65" fmla="*/ 63 h 186"/>
                <a:gd name="T66" fmla="*/ 5 w 283"/>
                <a:gd name="T67" fmla="*/ 61 h 186"/>
                <a:gd name="T68" fmla="*/ 6 w 283"/>
                <a:gd name="T69" fmla="*/ 58 h 186"/>
                <a:gd name="T70" fmla="*/ 7 w 283"/>
                <a:gd name="T71" fmla="*/ 56 h 186"/>
                <a:gd name="T72" fmla="*/ 8 w 283"/>
                <a:gd name="T73" fmla="*/ 53 h 186"/>
                <a:gd name="T74" fmla="*/ 10 w 283"/>
                <a:gd name="T75" fmla="*/ 50 h 186"/>
                <a:gd name="T76" fmla="*/ 12 w 283"/>
                <a:gd name="T77" fmla="*/ 48 h 186"/>
                <a:gd name="T78" fmla="*/ 15 w 283"/>
                <a:gd name="T79" fmla="*/ 46 h 186"/>
                <a:gd name="T80" fmla="*/ 16 w 283"/>
                <a:gd name="T81" fmla="*/ 45 h 186"/>
                <a:gd name="T82" fmla="*/ 18 w 283"/>
                <a:gd name="T83" fmla="*/ 44 h 186"/>
                <a:gd name="T84" fmla="*/ 20 w 283"/>
                <a:gd name="T85" fmla="*/ 43 h 186"/>
                <a:gd name="T86" fmla="*/ 23 w 283"/>
                <a:gd name="T87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3" h="186">
                  <a:moveTo>
                    <a:pt x="23" y="43"/>
                  </a:moveTo>
                  <a:lnTo>
                    <a:pt x="283" y="0"/>
                  </a:lnTo>
                  <a:lnTo>
                    <a:pt x="283" y="186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19" y="143"/>
                  </a:lnTo>
                  <a:lnTo>
                    <a:pt x="17" y="142"/>
                  </a:lnTo>
                  <a:lnTo>
                    <a:pt x="16" y="140"/>
                  </a:lnTo>
                  <a:lnTo>
                    <a:pt x="13" y="138"/>
                  </a:lnTo>
                  <a:lnTo>
                    <a:pt x="11" y="137"/>
                  </a:lnTo>
                  <a:lnTo>
                    <a:pt x="10" y="135"/>
                  </a:lnTo>
                  <a:lnTo>
                    <a:pt x="9" y="133"/>
                  </a:lnTo>
                  <a:lnTo>
                    <a:pt x="7" y="131"/>
                  </a:lnTo>
                  <a:lnTo>
                    <a:pt x="6" y="128"/>
                  </a:lnTo>
                  <a:lnTo>
                    <a:pt x="5" y="126"/>
                  </a:lnTo>
                  <a:lnTo>
                    <a:pt x="4" y="124"/>
                  </a:lnTo>
                  <a:lnTo>
                    <a:pt x="3" y="120"/>
                  </a:lnTo>
                  <a:lnTo>
                    <a:pt x="3" y="117"/>
                  </a:lnTo>
                  <a:lnTo>
                    <a:pt x="2" y="114"/>
                  </a:lnTo>
                  <a:lnTo>
                    <a:pt x="1" y="110"/>
                  </a:lnTo>
                  <a:lnTo>
                    <a:pt x="1" y="107"/>
                  </a:lnTo>
                  <a:lnTo>
                    <a:pt x="0" y="103"/>
                  </a:lnTo>
                  <a:lnTo>
                    <a:pt x="0" y="100"/>
                  </a:lnTo>
                  <a:lnTo>
                    <a:pt x="0" y="97"/>
                  </a:lnTo>
                  <a:lnTo>
                    <a:pt x="0" y="93"/>
                  </a:lnTo>
                  <a:lnTo>
                    <a:pt x="0" y="90"/>
                  </a:lnTo>
                  <a:lnTo>
                    <a:pt x="0" y="87"/>
                  </a:lnTo>
                  <a:lnTo>
                    <a:pt x="0" y="82"/>
                  </a:lnTo>
                  <a:lnTo>
                    <a:pt x="1" y="79"/>
                  </a:lnTo>
                  <a:lnTo>
                    <a:pt x="1" y="75"/>
                  </a:lnTo>
                  <a:lnTo>
                    <a:pt x="2" y="71"/>
                  </a:lnTo>
                  <a:lnTo>
                    <a:pt x="3" y="68"/>
                  </a:lnTo>
                  <a:lnTo>
                    <a:pt x="4" y="63"/>
                  </a:lnTo>
                  <a:lnTo>
                    <a:pt x="5" y="61"/>
                  </a:lnTo>
                  <a:lnTo>
                    <a:pt x="6" y="58"/>
                  </a:lnTo>
                  <a:lnTo>
                    <a:pt x="7" y="56"/>
                  </a:lnTo>
                  <a:lnTo>
                    <a:pt x="8" y="53"/>
                  </a:lnTo>
                  <a:lnTo>
                    <a:pt x="10" y="50"/>
                  </a:lnTo>
                  <a:lnTo>
                    <a:pt x="12" y="48"/>
                  </a:lnTo>
                  <a:lnTo>
                    <a:pt x="15" y="46"/>
                  </a:lnTo>
                  <a:lnTo>
                    <a:pt x="16" y="45"/>
                  </a:lnTo>
                  <a:lnTo>
                    <a:pt x="18" y="44"/>
                  </a:lnTo>
                  <a:lnTo>
                    <a:pt x="20" y="43"/>
                  </a:lnTo>
                  <a:lnTo>
                    <a:pt x="23" y="43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2" name="Freeform 93">
              <a:extLst>
                <a:ext uri="{FF2B5EF4-FFF2-40B4-BE49-F238E27FC236}">
                  <a16:creationId xmlns:a16="http://schemas.microsoft.com/office/drawing/2014/main" id="{D898EC61-CDE1-4E06-A31F-84C768B2A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3" y="2481"/>
              <a:ext cx="156" cy="186"/>
            </a:xfrm>
            <a:custGeom>
              <a:avLst/>
              <a:gdLst>
                <a:gd name="T0" fmla="*/ 41 w 156"/>
                <a:gd name="T1" fmla="*/ 0 h 186"/>
                <a:gd name="T2" fmla="*/ 156 w 156"/>
                <a:gd name="T3" fmla="*/ 0 h 186"/>
                <a:gd name="T4" fmla="*/ 156 w 156"/>
                <a:gd name="T5" fmla="*/ 186 h 186"/>
                <a:gd name="T6" fmla="*/ 41 w 156"/>
                <a:gd name="T7" fmla="*/ 186 h 186"/>
                <a:gd name="T8" fmla="*/ 40 w 156"/>
                <a:gd name="T9" fmla="*/ 186 h 186"/>
                <a:gd name="T10" fmla="*/ 38 w 156"/>
                <a:gd name="T11" fmla="*/ 186 h 186"/>
                <a:gd name="T12" fmla="*/ 36 w 156"/>
                <a:gd name="T13" fmla="*/ 186 h 186"/>
                <a:gd name="T14" fmla="*/ 34 w 156"/>
                <a:gd name="T15" fmla="*/ 185 h 186"/>
                <a:gd name="T16" fmla="*/ 32 w 156"/>
                <a:gd name="T17" fmla="*/ 184 h 186"/>
                <a:gd name="T18" fmla="*/ 30 w 156"/>
                <a:gd name="T19" fmla="*/ 183 h 186"/>
                <a:gd name="T20" fmla="*/ 27 w 156"/>
                <a:gd name="T21" fmla="*/ 182 h 186"/>
                <a:gd name="T22" fmla="*/ 25 w 156"/>
                <a:gd name="T23" fmla="*/ 180 h 186"/>
                <a:gd name="T24" fmla="*/ 24 w 156"/>
                <a:gd name="T25" fmla="*/ 177 h 186"/>
                <a:gd name="T26" fmla="*/ 22 w 156"/>
                <a:gd name="T27" fmla="*/ 175 h 186"/>
                <a:gd name="T28" fmla="*/ 20 w 156"/>
                <a:gd name="T29" fmla="*/ 173 h 186"/>
                <a:gd name="T30" fmla="*/ 18 w 156"/>
                <a:gd name="T31" fmla="*/ 170 h 186"/>
                <a:gd name="T32" fmla="*/ 16 w 156"/>
                <a:gd name="T33" fmla="*/ 167 h 186"/>
                <a:gd name="T34" fmla="*/ 14 w 156"/>
                <a:gd name="T35" fmla="*/ 164 h 186"/>
                <a:gd name="T36" fmla="*/ 13 w 156"/>
                <a:gd name="T37" fmla="*/ 161 h 186"/>
                <a:gd name="T38" fmla="*/ 11 w 156"/>
                <a:gd name="T39" fmla="*/ 157 h 186"/>
                <a:gd name="T40" fmla="*/ 9 w 156"/>
                <a:gd name="T41" fmla="*/ 154 h 186"/>
                <a:gd name="T42" fmla="*/ 8 w 156"/>
                <a:gd name="T43" fmla="*/ 150 h 186"/>
                <a:gd name="T44" fmla="*/ 6 w 156"/>
                <a:gd name="T45" fmla="*/ 145 h 186"/>
                <a:gd name="T46" fmla="*/ 5 w 156"/>
                <a:gd name="T47" fmla="*/ 140 h 186"/>
                <a:gd name="T48" fmla="*/ 4 w 156"/>
                <a:gd name="T49" fmla="*/ 137 h 186"/>
                <a:gd name="T50" fmla="*/ 4 w 156"/>
                <a:gd name="T51" fmla="*/ 133 h 186"/>
                <a:gd name="T52" fmla="*/ 3 w 156"/>
                <a:gd name="T53" fmla="*/ 129 h 186"/>
                <a:gd name="T54" fmla="*/ 2 w 156"/>
                <a:gd name="T55" fmla="*/ 126 h 186"/>
                <a:gd name="T56" fmla="*/ 1 w 156"/>
                <a:gd name="T57" fmla="*/ 121 h 186"/>
                <a:gd name="T58" fmla="*/ 1 w 156"/>
                <a:gd name="T59" fmla="*/ 116 h 186"/>
                <a:gd name="T60" fmla="*/ 0 w 156"/>
                <a:gd name="T61" fmla="*/ 112 h 186"/>
                <a:gd name="T62" fmla="*/ 0 w 156"/>
                <a:gd name="T63" fmla="*/ 106 h 186"/>
                <a:gd name="T64" fmla="*/ 0 w 156"/>
                <a:gd name="T65" fmla="*/ 102 h 186"/>
                <a:gd name="T66" fmla="*/ 0 w 156"/>
                <a:gd name="T67" fmla="*/ 98 h 186"/>
                <a:gd name="T68" fmla="*/ 0 w 156"/>
                <a:gd name="T69" fmla="*/ 93 h 186"/>
                <a:gd name="T70" fmla="*/ 0 w 156"/>
                <a:gd name="T71" fmla="*/ 88 h 186"/>
                <a:gd name="T72" fmla="*/ 0 w 156"/>
                <a:gd name="T73" fmla="*/ 79 h 186"/>
                <a:gd name="T74" fmla="*/ 1 w 156"/>
                <a:gd name="T75" fmla="*/ 69 h 186"/>
                <a:gd name="T76" fmla="*/ 2 w 156"/>
                <a:gd name="T77" fmla="*/ 59 h 186"/>
                <a:gd name="T78" fmla="*/ 4 w 156"/>
                <a:gd name="T79" fmla="*/ 49 h 186"/>
                <a:gd name="T80" fmla="*/ 6 w 156"/>
                <a:gd name="T81" fmla="*/ 41 h 186"/>
                <a:gd name="T82" fmla="*/ 9 w 156"/>
                <a:gd name="T83" fmla="*/ 34 h 186"/>
                <a:gd name="T84" fmla="*/ 10 w 156"/>
                <a:gd name="T85" fmla="*/ 29 h 186"/>
                <a:gd name="T86" fmla="*/ 13 w 156"/>
                <a:gd name="T87" fmla="*/ 23 h 186"/>
                <a:gd name="T88" fmla="*/ 16 w 156"/>
                <a:gd name="T89" fmla="*/ 19 h 186"/>
                <a:gd name="T90" fmla="*/ 17 w 156"/>
                <a:gd name="T91" fmla="*/ 16 h 186"/>
                <a:gd name="T92" fmla="*/ 19 w 156"/>
                <a:gd name="T93" fmla="*/ 14 h 186"/>
                <a:gd name="T94" fmla="*/ 21 w 156"/>
                <a:gd name="T95" fmla="*/ 11 h 186"/>
                <a:gd name="T96" fmla="*/ 24 w 156"/>
                <a:gd name="T97" fmla="*/ 8 h 186"/>
                <a:gd name="T98" fmla="*/ 26 w 156"/>
                <a:gd name="T99" fmla="*/ 5 h 186"/>
                <a:gd name="T100" fmla="*/ 28 w 156"/>
                <a:gd name="T101" fmla="*/ 4 h 186"/>
                <a:gd name="T102" fmla="*/ 31 w 156"/>
                <a:gd name="T103" fmla="*/ 2 h 186"/>
                <a:gd name="T104" fmla="*/ 34 w 156"/>
                <a:gd name="T105" fmla="*/ 1 h 186"/>
                <a:gd name="T106" fmla="*/ 36 w 156"/>
                <a:gd name="T107" fmla="*/ 0 h 186"/>
                <a:gd name="T108" fmla="*/ 39 w 156"/>
                <a:gd name="T109" fmla="*/ 0 h 186"/>
                <a:gd name="T110" fmla="*/ 41 w 156"/>
                <a:gd name="T111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6" h="186">
                  <a:moveTo>
                    <a:pt x="41" y="0"/>
                  </a:moveTo>
                  <a:lnTo>
                    <a:pt x="156" y="0"/>
                  </a:lnTo>
                  <a:lnTo>
                    <a:pt x="156" y="186"/>
                  </a:lnTo>
                  <a:lnTo>
                    <a:pt x="41" y="186"/>
                  </a:lnTo>
                  <a:lnTo>
                    <a:pt x="40" y="186"/>
                  </a:lnTo>
                  <a:lnTo>
                    <a:pt x="38" y="186"/>
                  </a:lnTo>
                  <a:lnTo>
                    <a:pt x="36" y="186"/>
                  </a:lnTo>
                  <a:lnTo>
                    <a:pt x="34" y="185"/>
                  </a:lnTo>
                  <a:lnTo>
                    <a:pt x="32" y="184"/>
                  </a:lnTo>
                  <a:lnTo>
                    <a:pt x="30" y="183"/>
                  </a:lnTo>
                  <a:lnTo>
                    <a:pt x="27" y="182"/>
                  </a:lnTo>
                  <a:lnTo>
                    <a:pt x="25" y="180"/>
                  </a:lnTo>
                  <a:lnTo>
                    <a:pt x="24" y="177"/>
                  </a:lnTo>
                  <a:lnTo>
                    <a:pt x="22" y="175"/>
                  </a:lnTo>
                  <a:lnTo>
                    <a:pt x="20" y="173"/>
                  </a:lnTo>
                  <a:lnTo>
                    <a:pt x="18" y="170"/>
                  </a:lnTo>
                  <a:lnTo>
                    <a:pt x="16" y="167"/>
                  </a:lnTo>
                  <a:lnTo>
                    <a:pt x="14" y="164"/>
                  </a:lnTo>
                  <a:lnTo>
                    <a:pt x="13" y="161"/>
                  </a:lnTo>
                  <a:lnTo>
                    <a:pt x="11" y="157"/>
                  </a:lnTo>
                  <a:lnTo>
                    <a:pt x="9" y="154"/>
                  </a:lnTo>
                  <a:lnTo>
                    <a:pt x="8" y="150"/>
                  </a:lnTo>
                  <a:lnTo>
                    <a:pt x="6" y="145"/>
                  </a:lnTo>
                  <a:lnTo>
                    <a:pt x="5" y="140"/>
                  </a:lnTo>
                  <a:lnTo>
                    <a:pt x="4" y="137"/>
                  </a:lnTo>
                  <a:lnTo>
                    <a:pt x="4" y="133"/>
                  </a:lnTo>
                  <a:lnTo>
                    <a:pt x="3" y="129"/>
                  </a:lnTo>
                  <a:lnTo>
                    <a:pt x="2" y="126"/>
                  </a:lnTo>
                  <a:lnTo>
                    <a:pt x="1" y="121"/>
                  </a:lnTo>
                  <a:lnTo>
                    <a:pt x="1" y="116"/>
                  </a:lnTo>
                  <a:lnTo>
                    <a:pt x="0" y="112"/>
                  </a:lnTo>
                  <a:lnTo>
                    <a:pt x="0" y="106"/>
                  </a:lnTo>
                  <a:lnTo>
                    <a:pt x="0" y="102"/>
                  </a:lnTo>
                  <a:lnTo>
                    <a:pt x="0" y="98"/>
                  </a:lnTo>
                  <a:lnTo>
                    <a:pt x="0" y="93"/>
                  </a:lnTo>
                  <a:lnTo>
                    <a:pt x="0" y="88"/>
                  </a:lnTo>
                  <a:lnTo>
                    <a:pt x="0" y="79"/>
                  </a:lnTo>
                  <a:lnTo>
                    <a:pt x="1" y="69"/>
                  </a:lnTo>
                  <a:lnTo>
                    <a:pt x="2" y="59"/>
                  </a:lnTo>
                  <a:lnTo>
                    <a:pt x="4" y="49"/>
                  </a:lnTo>
                  <a:lnTo>
                    <a:pt x="6" y="41"/>
                  </a:lnTo>
                  <a:lnTo>
                    <a:pt x="9" y="34"/>
                  </a:lnTo>
                  <a:lnTo>
                    <a:pt x="10" y="29"/>
                  </a:lnTo>
                  <a:lnTo>
                    <a:pt x="13" y="23"/>
                  </a:lnTo>
                  <a:lnTo>
                    <a:pt x="16" y="19"/>
                  </a:lnTo>
                  <a:lnTo>
                    <a:pt x="17" y="16"/>
                  </a:lnTo>
                  <a:lnTo>
                    <a:pt x="19" y="14"/>
                  </a:lnTo>
                  <a:lnTo>
                    <a:pt x="21" y="11"/>
                  </a:lnTo>
                  <a:lnTo>
                    <a:pt x="24" y="8"/>
                  </a:lnTo>
                  <a:lnTo>
                    <a:pt x="26" y="5"/>
                  </a:lnTo>
                  <a:lnTo>
                    <a:pt x="28" y="4"/>
                  </a:lnTo>
                  <a:lnTo>
                    <a:pt x="31" y="2"/>
                  </a:lnTo>
                  <a:lnTo>
                    <a:pt x="34" y="1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3" name="Freeform 94">
              <a:extLst>
                <a:ext uri="{FF2B5EF4-FFF2-40B4-BE49-F238E27FC236}">
                  <a16:creationId xmlns:a16="http://schemas.microsoft.com/office/drawing/2014/main" id="{40D686FA-3DAE-4B11-96F5-017500F8B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0" y="2574"/>
              <a:ext cx="128" cy="88"/>
            </a:xfrm>
            <a:custGeom>
              <a:avLst/>
              <a:gdLst>
                <a:gd name="T0" fmla="*/ 30 w 128"/>
                <a:gd name="T1" fmla="*/ 88 h 88"/>
                <a:gd name="T2" fmla="*/ 128 w 128"/>
                <a:gd name="T3" fmla="*/ 88 h 88"/>
                <a:gd name="T4" fmla="*/ 121 w 128"/>
                <a:gd name="T5" fmla="*/ 81 h 88"/>
                <a:gd name="T6" fmla="*/ 117 w 128"/>
                <a:gd name="T7" fmla="*/ 77 h 88"/>
                <a:gd name="T8" fmla="*/ 113 w 128"/>
                <a:gd name="T9" fmla="*/ 71 h 88"/>
                <a:gd name="T10" fmla="*/ 110 w 128"/>
                <a:gd name="T11" fmla="*/ 66 h 88"/>
                <a:gd name="T12" fmla="*/ 106 w 128"/>
                <a:gd name="T13" fmla="*/ 60 h 88"/>
                <a:gd name="T14" fmla="*/ 102 w 128"/>
                <a:gd name="T15" fmla="*/ 51 h 88"/>
                <a:gd name="T16" fmla="*/ 100 w 128"/>
                <a:gd name="T17" fmla="*/ 42 h 88"/>
                <a:gd name="T18" fmla="*/ 98 w 128"/>
                <a:gd name="T19" fmla="*/ 32 h 88"/>
                <a:gd name="T20" fmla="*/ 97 w 128"/>
                <a:gd name="T21" fmla="*/ 24 h 88"/>
                <a:gd name="T22" fmla="*/ 96 w 128"/>
                <a:gd name="T23" fmla="*/ 16 h 88"/>
                <a:gd name="T24" fmla="*/ 97 w 128"/>
                <a:gd name="T25" fmla="*/ 0 h 88"/>
                <a:gd name="T26" fmla="*/ 97 w 128"/>
                <a:gd name="T27" fmla="*/ 0 h 88"/>
                <a:gd name="T28" fmla="*/ 66 w 128"/>
                <a:gd name="T29" fmla="*/ 0 h 88"/>
                <a:gd name="T30" fmla="*/ 84 w 128"/>
                <a:gd name="T31" fmla="*/ 0 h 88"/>
                <a:gd name="T32" fmla="*/ 84 w 128"/>
                <a:gd name="T33" fmla="*/ 7 h 88"/>
                <a:gd name="T34" fmla="*/ 83 w 128"/>
                <a:gd name="T35" fmla="*/ 10 h 88"/>
                <a:gd name="T36" fmla="*/ 36 w 128"/>
                <a:gd name="T37" fmla="*/ 12 h 88"/>
                <a:gd name="T38" fmla="*/ 66 w 128"/>
                <a:gd name="T39" fmla="*/ 17 h 88"/>
                <a:gd name="T40" fmla="*/ 11 w 128"/>
                <a:gd name="T41" fmla="*/ 17 h 88"/>
                <a:gd name="T42" fmla="*/ 35 w 128"/>
                <a:gd name="T43" fmla="*/ 21 h 88"/>
                <a:gd name="T44" fmla="*/ 40 w 128"/>
                <a:gd name="T45" fmla="*/ 25 h 88"/>
                <a:gd name="T46" fmla="*/ 13 w 128"/>
                <a:gd name="T47" fmla="*/ 25 h 88"/>
                <a:gd name="T48" fmla="*/ 3 w 128"/>
                <a:gd name="T49" fmla="*/ 23 h 88"/>
                <a:gd name="T50" fmla="*/ 0 w 128"/>
                <a:gd name="T51" fmla="*/ 18 h 88"/>
                <a:gd name="T52" fmla="*/ 0 w 128"/>
                <a:gd name="T53" fmla="*/ 27 h 88"/>
                <a:gd name="T54" fmla="*/ 1 w 128"/>
                <a:gd name="T55" fmla="*/ 38 h 88"/>
                <a:gd name="T56" fmla="*/ 3 w 128"/>
                <a:gd name="T57" fmla="*/ 45 h 88"/>
                <a:gd name="T58" fmla="*/ 6 w 128"/>
                <a:gd name="T59" fmla="*/ 53 h 88"/>
                <a:gd name="T60" fmla="*/ 9 w 128"/>
                <a:gd name="T61" fmla="*/ 60 h 88"/>
                <a:gd name="T62" fmla="*/ 12 w 128"/>
                <a:gd name="T63" fmla="*/ 66 h 88"/>
                <a:gd name="T64" fmla="*/ 16 w 128"/>
                <a:gd name="T65" fmla="*/ 72 h 88"/>
                <a:gd name="T66" fmla="*/ 21 w 128"/>
                <a:gd name="T67" fmla="*/ 78 h 88"/>
                <a:gd name="T68" fmla="*/ 25 w 128"/>
                <a:gd name="T69" fmla="*/ 82 h 88"/>
                <a:gd name="T70" fmla="*/ 30 w 128"/>
                <a:gd name="T71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88">
                  <a:moveTo>
                    <a:pt x="30" y="88"/>
                  </a:moveTo>
                  <a:lnTo>
                    <a:pt x="128" y="88"/>
                  </a:lnTo>
                  <a:lnTo>
                    <a:pt x="121" y="81"/>
                  </a:lnTo>
                  <a:lnTo>
                    <a:pt x="117" y="77"/>
                  </a:lnTo>
                  <a:lnTo>
                    <a:pt x="113" y="71"/>
                  </a:lnTo>
                  <a:lnTo>
                    <a:pt x="110" y="66"/>
                  </a:lnTo>
                  <a:lnTo>
                    <a:pt x="106" y="60"/>
                  </a:lnTo>
                  <a:lnTo>
                    <a:pt x="102" y="51"/>
                  </a:lnTo>
                  <a:lnTo>
                    <a:pt x="100" y="42"/>
                  </a:lnTo>
                  <a:lnTo>
                    <a:pt x="98" y="32"/>
                  </a:lnTo>
                  <a:lnTo>
                    <a:pt x="97" y="24"/>
                  </a:lnTo>
                  <a:lnTo>
                    <a:pt x="96" y="16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66" y="0"/>
                  </a:lnTo>
                  <a:lnTo>
                    <a:pt x="84" y="0"/>
                  </a:lnTo>
                  <a:lnTo>
                    <a:pt x="84" y="7"/>
                  </a:lnTo>
                  <a:lnTo>
                    <a:pt x="83" y="10"/>
                  </a:lnTo>
                  <a:lnTo>
                    <a:pt x="36" y="12"/>
                  </a:lnTo>
                  <a:lnTo>
                    <a:pt x="66" y="17"/>
                  </a:lnTo>
                  <a:lnTo>
                    <a:pt x="11" y="17"/>
                  </a:lnTo>
                  <a:lnTo>
                    <a:pt x="35" y="21"/>
                  </a:lnTo>
                  <a:lnTo>
                    <a:pt x="40" y="25"/>
                  </a:lnTo>
                  <a:lnTo>
                    <a:pt x="13" y="25"/>
                  </a:lnTo>
                  <a:lnTo>
                    <a:pt x="3" y="23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1" y="38"/>
                  </a:lnTo>
                  <a:lnTo>
                    <a:pt x="3" y="45"/>
                  </a:lnTo>
                  <a:lnTo>
                    <a:pt x="6" y="53"/>
                  </a:lnTo>
                  <a:lnTo>
                    <a:pt x="9" y="60"/>
                  </a:lnTo>
                  <a:lnTo>
                    <a:pt x="12" y="66"/>
                  </a:lnTo>
                  <a:lnTo>
                    <a:pt x="16" y="72"/>
                  </a:lnTo>
                  <a:lnTo>
                    <a:pt x="21" y="78"/>
                  </a:lnTo>
                  <a:lnTo>
                    <a:pt x="25" y="82"/>
                  </a:lnTo>
                  <a:lnTo>
                    <a:pt x="30" y="88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4" name="Oval 95">
              <a:extLst>
                <a:ext uri="{FF2B5EF4-FFF2-40B4-BE49-F238E27FC236}">
                  <a16:creationId xmlns:a16="http://schemas.microsoft.com/office/drawing/2014/main" id="{2811D6C9-D0A5-4B11-9D77-C6AF60872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7" y="2481"/>
              <a:ext cx="93" cy="186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5" name="Oval 96">
              <a:extLst>
                <a:ext uri="{FF2B5EF4-FFF2-40B4-BE49-F238E27FC236}">
                  <a16:creationId xmlns:a16="http://schemas.microsoft.com/office/drawing/2014/main" id="{4F00A4DF-2BC9-4187-A82D-E3031D5C8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3" y="2486"/>
              <a:ext cx="81" cy="175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6" name="Oval 97">
              <a:extLst>
                <a:ext uri="{FF2B5EF4-FFF2-40B4-BE49-F238E27FC236}">
                  <a16:creationId xmlns:a16="http://schemas.microsoft.com/office/drawing/2014/main" id="{ED7B2D86-F4CE-4D32-914F-3C953CDD2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4" y="2505"/>
              <a:ext cx="67" cy="138"/>
            </a:xfrm>
            <a:prstGeom prst="ellipse">
              <a:avLst/>
            </a:prstGeom>
            <a:solidFill>
              <a:srgbClr val="0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7" name="Freeform 98">
              <a:extLst>
                <a:ext uri="{FF2B5EF4-FFF2-40B4-BE49-F238E27FC236}">
                  <a16:creationId xmlns:a16="http://schemas.microsoft.com/office/drawing/2014/main" id="{0F948054-22E2-4C19-A976-1B12D808E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2" y="2539"/>
              <a:ext cx="12" cy="69"/>
            </a:xfrm>
            <a:custGeom>
              <a:avLst/>
              <a:gdLst>
                <a:gd name="T0" fmla="*/ 0 w 12"/>
                <a:gd name="T1" fmla="*/ 3 h 69"/>
                <a:gd name="T2" fmla="*/ 1 w 12"/>
                <a:gd name="T3" fmla="*/ 1 h 69"/>
                <a:gd name="T4" fmla="*/ 2 w 12"/>
                <a:gd name="T5" fmla="*/ 0 h 69"/>
                <a:gd name="T6" fmla="*/ 5 w 12"/>
                <a:gd name="T7" fmla="*/ 0 h 69"/>
                <a:gd name="T8" fmla="*/ 6 w 12"/>
                <a:gd name="T9" fmla="*/ 1 h 69"/>
                <a:gd name="T10" fmla="*/ 7 w 12"/>
                <a:gd name="T11" fmla="*/ 1 h 69"/>
                <a:gd name="T12" fmla="*/ 8 w 12"/>
                <a:gd name="T13" fmla="*/ 4 h 69"/>
                <a:gd name="T14" fmla="*/ 9 w 12"/>
                <a:gd name="T15" fmla="*/ 7 h 69"/>
                <a:gd name="T16" fmla="*/ 9 w 12"/>
                <a:gd name="T17" fmla="*/ 11 h 69"/>
                <a:gd name="T18" fmla="*/ 10 w 12"/>
                <a:gd name="T19" fmla="*/ 14 h 69"/>
                <a:gd name="T20" fmla="*/ 11 w 12"/>
                <a:gd name="T21" fmla="*/ 19 h 69"/>
                <a:gd name="T22" fmla="*/ 12 w 12"/>
                <a:gd name="T23" fmla="*/ 24 h 69"/>
                <a:gd name="T24" fmla="*/ 12 w 12"/>
                <a:gd name="T25" fmla="*/ 30 h 69"/>
                <a:gd name="T26" fmla="*/ 12 w 12"/>
                <a:gd name="T27" fmla="*/ 35 h 69"/>
                <a:gd name="T28" fmla="*/ 12 w 12"/>
                <a:gd name="T29" fmla="*/ 39 h 69"/>
                <a:gd name="T30" fmla="*/ 12 w 12"/>
                <a:gd name="T31" fmla="*/ 42 h 69"/>
                <a:gd name="T32" fmla="*/ 12 w 12"/>
                <a:gd name="T33" fmla="*/ 47 h 69"/>
                <a:gd name="T34" fmla="*/ 11 w 12"/>
                <a:gd name="T35" fmla="*/ 51 h 69"/>
                <a:gd name="T36" fmla="*/ 11 w 12"/>
                <a:gd name="T37" fmla="*/ 53 h 69"/>
                <a:gd name="T38" fmla="*/ 10 w 12"/>
                <a:gd name="T39" fmla="*/ 57 h 69"/>
                <a:gd name="T40" fmla="*/ 9 w 12"/>
                <a:gd name="T41" fmla="*/ 60 h 69"/>
                <a:gd name="T42" fmla="*/ 8 w 12"/>
                <a:gd name="T43" fmla="*/ 65 h 69"/>
                <a:gd name="T44" fmla="*/ 7 w 12"/>
                <a:gd name="T45" fmla="*/ 68 h 69"/>
                <a:gd name="T46" fmla="*/ 5 w 12"/>
                <a:gd name="T47" fmla="*/ 69 h 69"/>
                <a:gd name="T48" fmla="*/ 2 w 12"/>
                <a:gd name="T49" fmla="*/ 69 h 69"/>
                <a:gd name="T50" fmla="*/ 1 w 12"/>
                <a:gd name="T51" fmla="*/ 68 h 69"/>
                <a:gd name="T52" fmla="*/ 1 w 12"/>
                <a:gd name="T53" fmla="*/ 65 h 69"/>
                <a:gd name="T54" fmla="*/ 2 w 12"/>
                <a:gd name="T55" fmla="*/ 62 h 69"/>
                <a:gd name="T56" fmla="*/ 3 w 12"/>
                <a:gd name="T57" fmla="*/ 59 h 69"/>
                <a:gd name="T58" fmla="*/ 4 w 12"/>
                <a:gd name="T59" fmla="*/ 56 h 69"/>
                <a:gd name="T60" fmla="*/ 5 w 12"/>
                <a:gd name="T61" fmla="*/ 52 h 69"/>
                <a:gd name="T62" fmla="*/ 6 w 12"/>
                <a:gd name="T63" fmla="*/ 48 h 69"/>
                <a:gd name="T64" fmla="*/ 6 w 12"/>
                <a:gd name="T65" fmla="*/ 43 h 69"/>
                <a:gd name="T66" fmla="*/ 6 w 12"/>
                <a:gd name="T67" fmla="*/ 39 h 69"/>
                <a:gd name="T68" fmla="*/ 6 w 12"/>
                <a:gd name="T69" fmla="*/ 35 h 69"/>
                <a:gd name="T70" fmla="*/ 6 w 12"/>
                <a:gd name="T71" fmla="*/ 31 h 69"/>
                <a:gd name="T72" fmla="*/ 6 w 12"/>
                <a:gd name="T73" fmla="*/ 26 h 69"/>
                <a:gd name="T74" fmla="*/ 6 w 12"/>
                <a:gd name="T75" fmla="*/ 23 h 69"/>
                <a:gd name="T76" fmla="*/ 5 w 12"/>
                <a:gd name="T77" fmla="*/ 19 h 69"/>
                <a:gd name="T78" fmla="*/ 5 w 12"/>
                <a:gd name="T79" fmla="*/ 16 h 69"/>
                <a:gd name="T80" fmla="*/ 4 w 12"/>
                <a:gd name="T81" fmla="*/ 13 h 69"/>
                <a:gd name="T82" fmla="*/ 3 w 12"/>
                <a:gd name="T83" fmla="*/ 10 h 69"/>
                <a:gd name="T84" fmla="*/ 2 w 12"/>
                <a:gd name="T85" fmla="*/ 6 h 69"/>
                <a:gd name="T86" fmla="*/ 0 w 12"/>
                <a:gd name="T87" fmla="*/ 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" h="69">
                  <a:moveTo>
                    <a:pt x="0" y="3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4"/>
                  </a:lnTo>
                  <a:lnTo>
                    <a:pt x="9" y="7"/>
                  </a:lnTo>
                  <a:lnTo>
                    <a:pt x="9" y="11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5"/>
                  </a:lnTo>
                  <a:lnTo>
                    <a:pt x="12" y="39"/>
                  </a:lnTo>
                  <a:lnTo>
                    <a:pt x="12" y="42"/>
                  </a:lnTo>
                  <a:lnTo>
                    <a:pt x="12" y="47"/>
                  </a:lnTo>
                  <a:lnTo>
                    <a:pt x="11" y="51"/>
                  </a:lnTo>
                  <a:lnTo>
                    <a:pt x="11" y="53"/>
                  </a:lnTo>
                  <a:lnTo>
                    <a:pt x="10" y="57"/>
                  </a:lnTo>
                  <a:lnTo>
                    <a:pt x="9" y="60"/>
                  </a:lnTo>
                  <a:lnTo>
                    <a:pt x="8" y="65"/>
                  </a:lnTo>
                  <a:lnTo>
                    <a:pt x="7" y="68"/>
                  </a:lnTo>
                  <a:lnTo>
                    <a:pt x="5" y="69"/>
                  </a:lnTo>
                  <a:lnTo>
                    <a:pt x="2" y="69"/>
                  </a:lnTo>
                  <a:lnTo>
                    <a:pt x="1" y="68"/>
                  </a:lnTo>
                  <a:lnTo>
                    <a:pt x="1" y="65"/>
                  </a:lnTo>
                  <a:lnTo>
                    <a:pt x="2" y="62"/>
                  </a:lnTo>
                  <a:lnTo>
                    <a:pt x="3" y="59"/>
                  </a:lnTo>
                  <a:lnTo>
                    <a:pt x="4" y="56"/>
                  </a:lnTo>
                  <a:lnTo>
                    <a:pt x="5" y="52"/>
                  </a:lnTo>
                  <a:lnTo>
                    <a:pt x="6" y="48"/>
                  </a:lnTo>
                  <a:lnTo>
                    <a:pt x="6" y="43"/>
                  </a:lnTo>
                  <a:lnTo>
                    <a:pt x="6" y="39"/>
                  </a:lnTo>
                  <a:lnTo>
                    <a:pt x="6" y="35"/>
                  </a:lnTo>
                  <a:lnTo>
                    <a:pt x="6" y="31"/>
                  </a:lnTo>
                  <a:lnTo>
                    <a:pt x="6" y="26"/>
                  </a:lnTo>
                  <a:lnTo>
                    <a:pt x="6" y="23"/>
                  </a:lnTo>
                  <a:lnTo>
                    <a:pt x="5" y="19"/>
                  </a:lnTo>
                  <a:lnTo>
                    <a:pt x="5" y="16"/>
                  </a:lnTo>
                  <a:lnTo>
                    <a:pt x="4" y="13"/>
                  </a:lnTo>
                  <a:lnTo>
                    <a:pt x="3" y="10"/>
                  </a:lnTo>
                  <a:lnTo>
                    <a:pt x="2" y="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8" name="Freeform 99">
              <a:extLst>
                <a:ext uri="{FF2B5EF4-FFF2-40B4-BE49-F238E27FC236}">
                  <a16:creationId xmlns:a16="http://schemas.microsoft.com/office/drawing/2014/main" id="{AE8AE8D6-7D43-4A75-9068-6860DC623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2" y="2573"/>
              <a:ext cx="63" cy="114"/>
            </a:xfrm>
            <a:custGeom>
              <a:avLst/>
              <a:gdLst>
                <a:gd name="T0" fmla="*/ 24 w 63"/>
                <a:gd name="T1" fmla="*/ 0 h 114"/>
                <a:gd name="T2" fmla="*/ 63 w 63"/>
                <a:gd name="T3" fmla="*/ 0 h 114"/>
                <a:gd name="T4" fmla="*/ 63 w 63"/>
                <a:gd name="T5" fmla="*/ 114 h 114"/>
                <a:gd name="T6" fmla="*/ 24 w 63"/>
                <a:gd name="T7" fmla="*/ 114 h 114"/>
                <a:gd name="T8" fmla="*/ 23 w 63"/>
                <a:gd name="T9" fmla="*/ 114 h 114"/>
                <a:gd name="T10" fmla="*/ 21 w 63"/>
                <a:gd name="T11" fmla="*/ 113 h 114"/>
                <a:gd name="T12" fmla="*/ 19 w 63"/>
                <a:gd name="T13" fmla="*/ 112 h 114"/>
                <a:gd name="T14" fmla="*/ 17 w 63"/>
                <a:gd name="T15" fmla="*/ 111 h 114"/>
                <a:gd name="T16" fmla="*/ 16 w 63"/>
                <a:gd name="T17" fmla="*/ 110 h 114"/>
                <a:gd name="T18" fmla="*/ 14 w 63"/>
                <a:gd name="T19" fmla="*/ 108 h 114"/>
                <a:gd name="T20" fmla="*/ 12 w 63"/>
                <a:gd name="T21" fmla="*/ 105 h 114"/>
                <a:gd name="T22" fmla="*/ 11 w 63"/>
                <a:gd name="T23" fmla="*/ 103 h 114"/>
                <a:gd name="T24" fmla="*/ 8 w 63"/>
                <a:gd name="T25" fmla="*/ 100 h 114"/>
                <a:gd name="T26" fmla="*/ 7 w 63"/>
                <a:gd name="T27" fmla="*/ 98 h 114"/>
                <a:gd name="T28" fmla="*/ 6 w 63"/>
                <a:gd name="T29" fmla="*/ 95 h 114"/>
                <a:gd name="T30" fmla="*/ 4 w 63"/>
                <a:gd name="T31" fmla="*/ 92 h 114"/>
                <a:gd name="T32" fmla="*/ 3 w 63"/>
                <a:gd name="T33" fmla="*/ 89 h 114"/>
                <a:gd name="T34" fmla="*/ 3 w 63"/>
                <a:gd name="T35" fmla="*/ 85 h 114"/>
                <a:gd name="T36" fmla="*/ 2 w 63"/>
                <a:gd name="T37" fmla="*/ 82 h 114"/>
                <a:gd name="T38" fmla="*/ 1 w 63"/>
                <a:gd name="T39" fmla="*/ 80 h 114"/>
                <a:gd name="T40" fmla="*/ 1 w 63"/>
                <a:gd name="T41" fmla="*/ 77 h 114"/>
                <a:gd name="T42" fmla="*/ 0 w 63"/>
                <a:gd name="T43" fmla="*/ 74 h 114"/>
                <a:gd name="T44" fmla="*/ 0 w 63"/>
                <a:gd name="T45" fmla="*/ 71 h 114"/>
                <a:gd name="T46" fmla="*/ 0 w 63"/>
                <a:gd name="T47" fmla="*/ 67 h 114"/>
                <a:gd name="T48" fmla="*/ 0 w 63"/>
                <a:gd name="T49" fmla="*/ 64 h 114"/>
                <a:gd name="T50" fmla="*/ 0 w 63"/>
                <a:gd name="T51" fmla="*/ 60 h 114"/>
                <a:gd name="T52" fmla="*/ 0 w 63"/>
                <a:gd name="T53" fmla="*/ 57 h 114"/>
                <a:gd name="T54" fmla="*/ 0 w 63"/>
                <a:gd name="T55" fmla="*/ 52 h 114"/>
                <a:gd name="T56" fmla="*/ 0 w 63"/>
                <a:gd name="T57" fmla="*/ 47 h 114"/>
                <a:gd name="T58" fmla="*/ 0 w 63"/>
                <a:gd name="T59" fmla="*/ 42 h 114"/>
                <a:gd name="T60" fmla="*/ 1 w 63"/>
                <a:gd name="T61" fmla="*/ 37 h 114"/>
                <a:gd name="T62" fmla="*/ 2 w 63"/>
                <a:gd name="T63" fmla="*/ 32 h 114"/>
                <a:gd name="T64" fmla="*/ 3 w 63"/>
                <a:gd name="T65" fmla="*/ 27 h 114"/>
                <a:gd name="T66" fmla="*/ 4 w 63"/>
                <a:gd name="T67" fmla="*/ 22 h 114"/>
                <a:gd name="T68" fmla="*/ 5 w 63"/>
                <a:gd name="T69" fmla="*/ 19 h 114"/>
                <a:gd name="T70" fmla="*/ 7 w 63"/>
                <a:gd name="T71" fmla="*/ 16 h 114"/>
                <a:gd name="T72" fmla="*/ 8 w 63"/>
                <a:gd name="T73" fmla="*/ 13 h 114"/>
                <a:gd name="T74" fmla="*/ 10 w 63"/>
                <a:gd name="T75" fmla="*/ 10 h 114"/>
                <a:gd name="T76" fmla="*/ 12 w 63"/>
                <a:gd name="T77" fmla="*/ 7 h 114"/>
                <a:gd name="T78" fmla="*/ 14 w 63"/>
                <a:gd name="T79" fmla="*/ 5 h 114"/>
                <a:gd name="T80" fmla="*/ 16 w 63"/>
                <a:gd name="T81" fmla="*/ 3 h 114"/>
                <a:gd name="T82" fmla="*/ 18 w 63"/>
                <a:gd name="T83" fmla="*/ 2 h 114"/>
                <a:gd name="T84" fmla="*/ 20 w 63"/>
                <a:gd name="T85" fmla="*/ 0 h 114"/>
                <a:gd name="T86" fmla="*/ 22 w 63"/>
                <a:gd name="T87" fmla="*/ 0 h 114"/>
                <a:gd name="T88" fmla="*/ 24 w 63"/>
                <a:gd name="T8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3" h="114">
                  <a:moveTo>
                    <a:pt x="24" y="0"/>
                  </a:moveTo>
                  <a:lnTo>
                    <a:pt x="63" y="0"/>
                  </a:lnTo>
                  <a:lnTo>
                    <a:pt x="63" y="114"/>
                  </a:lnTo>
                  <a:lnTo>
                    <a:pt x="24" y="114"/>
                  </a:lnTo>
                  <a:lnTo>
                    <a:pt x="23" y="114"/>
                  </a:lnTo>
                  <a:lnTo>
                    <a:pt x="21" y="113"/>
                  </a:lnTo>
                  <a:lnTo>
                    <a:pt x="19" y="112"/>
                  </a:lnTo>
                  <a:lnTo>
                    <a:pt x="17" y="111"/>
                  </a:lnTo>
                  <a:lnTo>
                    <a:pt x="16" y="110"/>
                  </a:lnTo>
                  <a:lnTo>
                    <a:pt x="14" y="108"/>
                  </a:lnTo>
                  <a:lnTo>
                    <a:pt x="12" y="105"/>
                  </a:lnTo>
                  <a:lnTo>
                    <a:pt x="11" y="103"/>
                  </a:lnTo>
                  <a:lnTo>
                    <a:pt x="8" y="100"/>
                  </a:lnTo>
                  <a:lnTo>
                    <a:pt x="7" y="98"/>
                  </a:lnTo>
                  <a:lnTo>
                    <a:pt x="6" y="95"/>
                  </a:lnTo>
                  <a:lnTo>
                    <a:pt x="4" y="92"/>
                  </a:lnTo>
                  <a:lnTo>
                    <a:pt x="3" y="89"/>
                  </a:lnTo>
                  <a:lnTo>
                    <a:pt x="3" y="85"/>
                  </a:lnTo>
                  <a:lnTo>
                    <a:pt x="2" y="82"/>
                  </a:lnTo>
                  <a:lnTo>
                    <a:pt x="1" y="80"/>
                  </a:lnTo>
                  <a:lnTo>
                    <a:pt x="1" y="77"/>
                  </a:lnTo>
                  <a:lnTo>
                    <a:pt x="0" y="74"/>
                  </a:lnTo>
                  <a:lnTo>
                    <a:pt x="0" y="71"/>
                  </a:lnTo>
                  <a:lnTo>
                    <a:pt x="0" y="67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1" y="37"/>
                  </a:lnTo>
                  <a:lnTo>
                    <a:pt x="2" y="32"/>
                  </a:lnTo>
                  <a:lnTo>
                    <a:pt x="3" y="27"/>
                  </a:lnTo>
                  <a:lnTo>
                    <a:pt x="4" y="22"/>
                  </a:lnTo>
                  <a:lnTo>
                    <a:pt x="5" y="19"/>
                  </a:lnTo>
                  <a:lnTo>
                    <a:pt x="7" y="16"/>
                  </a:lnTo>
                  <a:lnTo>
                    <a:pt x="8" y="13"/>
                  </a:lnTo>
                  <a:lnTo>
                    <a:pt x="10" y="10"/>
                  </a:lnTo>
                  <a:lnTo>
                    <a:pt x="12" y="7"/>
                  </a:lnTo>
                  <a:lnTo>
                    <a:pt x="14" y="5"/>
                  </a:lnTo>
                  <a:lnTo>
                    <a:pt x="16" y="3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9" name="Oval 100">
              <a:extLst>
                <a:ext uri="{FF2B5EF4-FFF2-40B4-BE49-F238E27FC236}">
                  <a16:creationId xmlns:a16="http://schemas.microsoft.com/office/drawing/2014/main" id="{95C81BA9-8660-4433-A9D8-DA6E15086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9" y="2573"/>
              <a:ext cx="51" cy="114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0" name="Freeform 101">
              <a:extLst>
                <a:ext uri="{FF2B5EF4-FFF2-40B4-BE49-F238E27FC236}">
                  <a16:creationId xmlns:a16="http://schemas.microsoft.com/office/drawing/2014/main" id="{B8FCC1EC-1913-4CD7-970F-9E3A142BD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9" y="2535"/>
              <a:ext cx="283" cy="190"/>
            </a:xfrm>
            <a:custGeom>
              <a:avLst/>
              <a:gdLst>
                <a:gd name="T0" fmla="*/ 23 w 283"/>
                <a:gd name="T1" fmla="*/ 43 h 190"/>
                <a:gd name="T2" fmla="*/ 283 w 283"/>
                <a:gd name="T3" fmla="*/ 0 h 190"/>
                <a:gd name="T4" fmla="*/ 283 w 283"/>
                <a:gd name="T5" fmla="*/ 190 h 190"/>
                <a:gd name="T6" fmla="*/ 22 w 283"/>
                <a:gd name="T7" fmla="*/ 146 h 190"/>
                <a:gd name="T8" fmla="*/ 21 w 283"/>
                <a:gd name="T9" fmla="*/ 146 h 190"/>
                <a:gd name="T10" fmla="*/ 19 w 283"/>
                <a:gd name="T11" fmla="*/ 145 h 190"/>
                <a:gd name="T12" fmla="*/ 17 w 283"/>
                <a:gd name="T13" fmla="*/ 143 h 190"/>
                <a:gd name="T14" fmla="*/ 16 w 283"/>
                <a:gd name="T15" fmla="*/ 142 h 190"/>
                <a:gd name="T16" fmla="*/ 14 w 283"/>
                <a:gd name="T17" fmla="*/ 141 h 190"/>
                <a:gd name="T18" fmla="*/ 11 w 283"/>
                <a:gd name="T19" fmla="*/ 139 h 190"/>
                <a:gd name="T20" fmla="*/ 10 w 283"/>
                <a:gd name="T21" fmla="*/ 137 h 190"/>
                <a:gd name="T22" fmla="*/ 9 w 283"/>
                <a:gd name="T23" fmla="*/ 135 h 190"/>
                <a:gd name="T24" fmla="*/ 7 w 283"/>
                <a:gd name="T25" fmla="*/ 133 h 190"/>
                <a:gd name="T26" fmla="*/ 6 w 283"/>
                <a:gd name="T27" fmla="*/ 131 h 190"/>
                <a:gd name="T28" fmla="*/ 5 w 283"/>
                <a:gd name="T29" fmla="*/ 128 h 190"/>
                <a:gd name="T30" fmla="*/ 4 w 283"/>
                <a:gd name="T31" fmla="*/ 126 h 190"/>
                <a:gd name="T32" fmla="*/ 3 w 283"/>
                <a:gd name="T33" fmla="*/ 122 h 190"/>
                <a:gd name="T34" fmla="*/ 3 w 283"/>
                <a:gd name="T35" fmla="*/ 119 h 190"/>
                <a:gd name="T36" fmla="*/ 2 w 283"/>
                <a:gd name="T37" fmla="*/ 116 h 190"/>
                <a:gd name="T38" fmla="*/ 1 w 283"/>
                <a:gd name="T39" fmla="*/ 112 h 190"/>
                <a:gd name="T40" fmla="*/ 1 w 283"/>
                <a:gd name="T41" fmla="*/ 109 h 190"/>
                <a:gd name="T42" fmla="*/ 0 w 283"/>
                <a:gd name="T43" fmla="*/ 105 h 190"/>
                <a:gd name="T44" fmla="*/ 0 w 283"/>
                <a:gd name="T45" fmla="*/ 102 h 190"/>
                <a:gd name="T46" fmla="*/ 0 w 283"/>
                <a:gd name="T47" fmla="*/ 98 h 190"/>
                <a:gd name="T48" fmla="*/ 0 w 283"/>
                <a:gd name="T49" fmla="*/ 95 h 190"/>
                <a:gd name="T50" fmla="*/ 0 w 283"/>
                <a:gd name="T51" fmla="*/ 92 h 190"/>
                <a:gd name="T52" fmla="*/ 0 w 283"/>
                <a:gd name="T53" fmla="*/ 88 h 190"/>
                <a:gd name="T54" fmla="*/ 0 w 283"/>
                <a:gd name="T55" fmla="*/ 84 h 190"/>
                <a:gd name="T56" fmla="*/ 1 w 283"/>
                <a:gd name="T57" fmla="*/ 80 h 190"/>
                <a:gd name="T58" fmla="*/ 1 w 283"/>
                <a:gd name="T59" fmla="*/ 76 h 190"/>
                <a:gd name="T60" fmla="*/ 2 w 283"/>
                <a:gd name="T61" fmla="*/ 73 h 190"/>
                <a:gd name="T62" fmla="*/ 3 w 283"/>
                <a:gd name="T63" fmla="*/ 69 h 190"/>
                <a:gd name="T64" fmla="*/ 4 w 283"/>
                <a:gd name="T65" fmla="*/ 65 h 190"/>
                <a:gd name="T66" fmla="*/ 5 w 283"/>
                <a:gd name="T67" fmla="*/ 62 h 190"/>
                <a:gd name="T68" fmla="*/ 6 w 283"/>
                <a:gd name="T69" fmla="*/ 59 h 190"/>
                <a:gd name="T70" fmla="*/ 7 w 283"/>
                <a:gd name="T71" fmla="*/ 57 h 190"/>
                <a:gd name="T72" fmla="*/ 8 w 283"/>
                <a:gd name="T73" fmla="*/ 54 h 190"/>
                <a:gd name="T74" fmla="*/ 10 w 283"/>
                <a:gd name="T75" fmla="*/ 51 h 190"/>
                <a:gd name="T76" fmla="*/ 12 w 283"/>
                <a:gd name="T77" fmla="*/ 48 h 190"/>
                <a:gd name="T78" fmla="*/ 15 w 283"/>
                <a:gd name="T79" fmla="*/ 47 h 190"/>
                <a:gd name="T80" fmla="*/ 16 w 283"/>
                <a:gd name="T81" fmla="*/ 45 h 190"/>
                <a:gd name="T82" fmla="*/ 18 w 283"/>
                <a:gd name="T83" fmla="*/ 44 h 190"/>
                <a:gd name="T84" fmla="*/ 20 w 283"/>
                <a:gd name="T85" fmla="*/ 44 h 190"/>
                <a:gd name="T86" fmla="*/ 23 w 283"/>
                <a:gd name="T87" fmla="*/ 4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83" h="190">
                  <a:moveTo>
                    <a:pt x="23" y="43"/>
                  </a:moveTo>
                  <a:lnTo>
                    <a:pt x="283" y="0"/>
                  </a:lnTo>
                  <a:lnTo>
                    <a:pt x="283" y="190"/>
                  </a:lnTo>
                  <a:lnTo>
                    <a:pt x="22" y="146"/>
                  </a:lnTo>
                  <a:lnTo>
                    <a:pt x="21" y="146"/>
                  </a:lnTo>
                  <a:lnTo>
                    <a:pt x="19" y="145"/>
                  </a:lnTo>
                  <a:lnTo>
                    <a:pt x="17" y="143"/>
                  </a:lnTo>
                  <a:lnTo>
                    <a:pt x="16" y="142"/>
                  </a:lnTo>
                  <a:lnTo>
                    <a:pt x="14" y="141"/>
                  </a:lnTo>
                  <a:lnTo>
                    <a:pt x="11" y="139"/>
                  </a:lnTo>
                  <a:lnTo>
                    <a:pt x="10" y="137"/>
                  </a:lnTo>
                  <a:lnTo>
                    <a:pt x="9" y="135"/>
                  </a:lnTo>
                  <a:lnTo>
                    <a:pt x="7" y="133"/>
                  </a:lnTo>
                  <a:lnTo>
                    <a:pt x="6" y="131"/>
                  </a:lnTo>
                  <a:lnTo>
                    <a:pt x="5" y="128"/>
                  </a:lnTo>
                  <a:lnTo>
                    <a:pt x="4" y="126"/>
                  </a:lnTo>
                  <a:lnTo>
                    <a:pt x="3" y="122"/>
                  </a:lnTo>
                  <a:lnTo>
                    <a:pt x="3" y="119"/>
                  </a:lnTo>
                  <a:lnTo>
                    <a:pt x="2" y="116"/>
                  </a:lnTo>
                  <a:lnTo>
                    <a:pt x="1" y="112"/>
                  </a:lnTo>
                  <a:lnTo>
                    <a:pt x="1" y="109"/>
                  </a:lnTo>
                  <a:lnTo>
                    <a:pt x="0" y="105"/>
                  </a:lnTo>
                  <a:lnTo>
                    <a:pt x="0" y="102"/>
                  </a:lnTo>
                  <a:lnTo>
                    <a:pt x="0" y="98"/>
                  </a:lnTo>
                  <a:lnTo>
                    <a:pt x="0" y="95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1" y="80"/>
                  </a:lnTo>
                  <a:lnTo>
                    <a:pt x="1" y="76"/>
                  </a:lnTo>
                  <a:lnTo>
                    <a:pt x="2" y="73"/>
                  </a:lnTo>
                  <a:lnTo>
                    <a:pt x="3" y="69"/>
                  </a:lnTo>
                  <a:lnTo>
                    <a:pt x="4" y="65"/>
                  </a:lnTo>
                  <a:lnTo>
                    <a:pt x="5" y="62"/>
                  </a:lnTo>
                  <a:lnTo>
                    <a:pt x="6" y="59"/>
                  </a:lnTo>
                  <a:lnTo>
                    <a:pt x="7" y="57"/>
                  </a:lnTo>
                  <a:lnTo>
                    <a:pt x="8" y="54"/>
                  </a:lnTo>
                  <a:lnTo>
                    <a:pt x="10" y="51"/>
                  </a:lnTo>
                  <a:lnTo>
                    <a:pt x="12" y="48"/>
                  </a:lnTo>
                  <a:lnTo>
                    <a:pt x="15" y="47"/>
                  </a:lnTo>
                  <a:lnTo>
                    <a:pt x="16" y="45"/>
                  </a:lnTo>
                  <a:lnTo>
                    <a:pt x="18" y="44"/>
                  </a:lnTo>
                  <a:lnTo>
                    <a:pt x="20" y="44"/>
                  </a:lnTo>
                  <a:lnTo>
                    <a:pt x="23" y="43"/>
                  </a:ln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1" name="Freeform 102">
              <a:extLst>
                <a:ext uri="{FF2B5EF4-FFF2-40B4-BE49-F238E27FC236}">
                  <a16:creationId xmlns:a16="http://schemas.microsoft.com/office/drawing/2014/main" id="{9B160503-8001-4DAF-9799-E61F2189F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9" y="2634"/>
              <a:ext cx="45" cy="51"/>
            </a:xfrm>
            <a:custGeom>
              <a:avLst/>
              <a:gdLst>
                <a:gd name="T0" fmla="*/ 16 w 45"/>
                <a:gd name="T1" fmla="*/ 51 h 51"/>
                <a:gd name="T2" fmla="*/ 45 w 45"/>
                <a:gd name="T3" fmla="*/ 51 h 51"/>
                <a:gd name="T4" fmla="*/ 42 w 45"/>
                <a:gd name="T5" fmla="*/ 47 h 51"/>
                <a:gd name="T6" fmla="*/ 39 w 45"/>
                <a:gd name="T7" fmla="*/ 43 h 51"/>
                <a:gd name="T8" fmla="*/ 37 w 45"/>
                <a:gd name="T9" fmla="*/ 40 h 51"/>
                <a:gd name="T10" fmla="*/ 34 w 45"/>
                <a:gd name="T11" fmla="*/ 37 h 51"/>
                <a:gd name="T12" fmla="*/ 33 w 45"/>
                <a:gd name="T13" fmla="*/ 33 h 51"/>
                <a:gd name="T14" fmla="*/ 31 w 45"/>
                <a:gd name="T15" fmla="*/ 28 h 51"/>
                <a:gd name="T16" fmla="*/ 30 w 45"/>
                <a:gd name="T17" fmla="*/ 21 h 51"/>
                <a:gd name="T18" fmla="*/ 29 w 45"/>
                <a:gd name="T19" fmla="*/ 16 h 51"/>
                <a:gd name="T20" fmla="*/ 28 w 45"/>
                <a:gd name="T21" fmla="*/ 8 h 51"/>
                <a:gd name="T22" fmla="*/ 28 w 45"/>
                <a:gd name="T23" fmla="*/ 0 h 51"/>
                <a:gd name="T24" fmla="*/ 26 w 45"/>
                <a:gd name="T25" fmla="*/ 6 h 51"/>
                <a:gd name="T26" fmla="*/ 25 w 45"/>
                <a:gd name="T27" fmla="*/ 11 h 51"/>
                <a:gd name="T28" fmla="*/ 17 w 45"/>
                <a:gd name="T29" fmla="*/ 14 h 51"/>
                <a:gd name="T30" fmla="*/ 14 w 45"/>
                <a:gd name="T31" fmla="*/ 15 h 51"/>
                <a:gd name="T32" fmla="*/ 22 w 45"/>
                <a:gd name="T33" fmla="*/ 21 h 51"/>
                <a:gd name="T34" fmla="*/ 18 w 45"/>
                <a:gd name="T35" fmla="*/ 23 h 51"/>
                <a:gd name="T36" fmla="*/ 14 w 45"/>
                <a:gd name="T37" fmla="*/ 24 h 51"/>
                <a:gd name="T38" fmla="*/ 8 w 45"/>
                <a:gd name="T39" fmla="*/ 23 h 51"/>
                <a:gd name="T40" fmla="*/ 4 w 45"/>
                <a:gd name="T41" fmla="*/ 20 h 51"/>
                <a:gd name="T42" fmla="*/ 1 w 45"/>
                <a:gd name="T43" fmla="*/ 17 h 51"/>
                <a:gd name="T44" fmla="*/ 0 w 45"/>
                <a:gd name="T45" fmla="*/ 16 h 51"/>
                <a:gd name="T46" fmla="*/ 0 w 45"/>
                <a:gd name="T47" fmla="*/ 21 h 51"/>
                <a:gd name="T48" fmla="*/ 0 w 45"/>
                <a:gd name="T49" fmla="*/ 24 h 51"/>
                <a:gd name="T50" fmla="*/ 3 w 45"/>
                <a:gd name="T51" fmla="*/ 31 h 51"/>
                <a:gd name="T52" fmla="*/ 4 w 45"/>
                <a:gd name="T53" fmla="*/ 34 h 51"/>
                <a:gd name="T54" fmla="*/ 6 w 45"/>
                <a:gd name="T55" fmla="*/ 37 h 51"/>
                <a:gd name="T56" fmla="*/ 7 w 45"/>
                <a:gd name="T57" fmla="*/ 40 h 51"/>
                <a:gd name="T58" fmla="*/ 9 w 45"/>
                <a:gd name="T59" fmla="*/ 43 h 51"/>
                <a:gd name="T60" fmla="*/ 11 w 45"/>
                <a:gd name="T61" fmla="*/ 46 h 51"/>
                <a:gd name="T62" fmla="*/ 13 w 45"/>
                <a:gd name="T63" fmla="*/ 48 h 51"/>
                <a:gd name="T64" fmla="*/ 16 w 45"/>
                <a:gd name="T6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5" h="51">
                  <a:moveTo>
                    <a:pt x="16" y="51"/>
                  </a:moveTo>
                  <a:lnTo>
                    <a:pt x="45" y="51"/>
                  </a:lnTo>
                  <a:lnTo>
                    <a:pt x="42" y="47"/>
                  </a:lnTo>
                  <a:lnTo>
                    <a:pt x="39" y="43"/>
                  </a:lnTo>
                  <a:lnTo>
                    <a:pt x="37" y="40"/>
                  </a:lnTo>
                  <a:lnTo>
                    <a:pt x="34" y="37"/>
                  </a:lnTo>
                  <a:lnTo>
                    <a:pt x="33" y="33"/>
                  </a:lnTo>
                  <a:lnTo>
                    <a:pt x="31" y="28"/>
                  </a:lnTo>
                  <a:lnTo>
                    <a:pt x="30" y="21"/>
                  </a:lnTo>
                  <a:lnTo>
                    <a:pt x="29" y="16"/>
                  </a:lnTo>
                  <a:lnTo>
                    <a:pt x="28" y="8"/>
                  </a:lnTo>
                  <a:lnTo>
                    <a:pt x="28" y="0"/>
                  </a:lnTo>
                  <a:lnTo>
                    <a:pt x="26" y="6"/>
                  </a:lnTo>
                  <a:lnTo>
                    <a:pt x="25" y="11"/>
                  </a:lnTo>
                  <a:lnTo>
                    <a:pt x="17" y="14"/>
                  </a:lnTo>
                  <a:lnTo>
                    <a:pt x="14" y="15"/>
                  </a:lnTo>
                  <a:lnTo>
                    <a:pt x="22" y="21"/>
                  </a:lnTo>
                  <a:lnTo>
                    <a:pt x="18" y="23"/>
                  </a:lnTo>
                  <a:lnTo>
                    <a:pt x="14" y="24"/>
                  </a:lnTo>
                  <a:lnTo>
                    <a:pt x="8" y="23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3" y="31"/>
                  </a:lnTo>
                  <a:lnTo>
                    <a:pt x="4" y="34"/>
                  </a:lnTo>
                  <a:lnTo>
                    <a:pt x="6" y="37"/>
                  </a:lnTo>
                  <a:lnTo>
                    <a:pt x="7" y="40"/>
                  </a:lnTo>
                  <a:lnTo>
                    <a:pt x="9" y="43"/>
                  </a:lnTo>
                  <a:lnTo>
                    <a:pt x="11" y="46"/>
                  </a:lnTo>
                  <a:lnTo>
                    <a:pt x="13" y="48"/>
                  </a:lnTo>
                  <a:lnTo>
                    <a:pt x="16" y="5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2" name="Freeform 103">
              <a:extLst>
                <a:ext uri="{FF2B5EF4-FFF2-40B4-BE49-F238E27FC236}">
                  <a16:creationId xmlns:a16="http://schemas.microsoft.com/office/drawing/2014/main" id="{A09A491C-D715-4296-8DE6-B04F69833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" y="2535"/>
              <a:ext cx="156" cy="190"/>
            </a:xfrm>
            <a:custGeom>
              <a:avLst/>
              <a:gdLst>
                <a:gd name="T0" fmla="*/ 41 w 156"/>
                <a:gd name="T1" fmla="*/ 0 h 190"/>
                <a:gd name="T2" fmla="*/ 156 w 156"/>
                <a:gd name="T3" fmla="*/ 0 h 190"/>
                <a:gd name="T4" fmla="*/ 156 w 156"/>
                <a:gd name="T5" fmla="*/ 190 h 190"/>
                <a:gd name="T6" fmla="*/ 41 w 156"/>
                <a:gd name="T7" fmla="*/ 190 h 190"/>
                <a:gd name="T8" fmla="*/ 40 w 156"/>
                <a:gd name="T9" fmla="*/ 189 h 190"/>
                <a:gd name="T10" fmla="*/ 38 w 156"/>
                <a:gd name="T11" fmla="*/ 189 h 190"/>
                <a:gd name="T12" fmla="*/ 36 w 156"/>
                <a:gd name="T13" fmla="*/ 189 h 190"/>
                <a:gd name="T14" fmla="*/ 34 w 156"/>
                <a:gd name="T15" fmla="*/ 188 h 190"/>
                <a:gd name="T16" fmla="*/ 32 w 156"/>
                <a:gd name="T17" fmla="*/ 187 h 190"/>
                <a:gd name="T18" fmla="*/ 30 w 156"/>
                <a:gd name="T19" fmla="*/ 186 h 190"/>
                <a:gd name="T20" fmla="*/ 27 w 156"/>
                <a:gd name="T21" fmla="*/ 185 h 190"/>
                <a:gd name="T22" fmla="*/ 25 w 156"/>
                <a:gd name="T23" fmla="*/ 183 h 190"/>
                <a:gd name="T24" fmla="*/ 24 w 156"/>
                <a:gd name="T25" fmla="*/ 180 h 190"/>
                <a:gd name="T26" fmla="*/ 22 w 156"/>
                <a:gd name="T27" fmla="*/ 178 h 190"/>
                <a:gd name="T28" fmla="*/ 20 w 156"/>
                <a:gd name="T29" fmla="*/ 175 h 190"/>
                <a:gd name="T30" fmla="*/ 18 w 156"/>
                <a:gd name="T31" fmla="*/ 173 h 190"/>
                <a:gd name="T32" fmla="*/ 16 w 156"/>
                <a:gd name="T33" fmla="*/ 170 h 190"/>
                <a:gd name="T34" fmla="*/ 14 w 156"/>
                <a:gd name="T35" fmla="*/ 167 h 190"/>
                <a:gd name="T36" fmla="*/ 13 w 156"/>
                <a:gd name="T37" fmla="*/ 164 h 190"/>
                <a:gd name="T38" fmla="*/ 12 w 156"/>
                <a:gd name="T39" fmla="*/ 160 h 190"/>
                <a:gd name="T40" fmla="*/ 9 w 156"/>
                <a:gd name="T41" fmla="*/ 156 h 190"/>
                <a:gd name="T42" fmla="*/ 8 w 156"/>
                <a:gd name="T43" fmla="*/ 153 h 190"/>
                <a:gd name="T44" fmla="*/ 6 w 156"/>
                <a:gd name="T45" fmla="*/ 148 h 190"/>
                <a:gd name="T46" fmla="*/ 5 w 156"/>
                <a:gd name="T47" fmla="*/ 143 h 190"/>
                <a:gd name="T48" fmla="*/ 4 w 156"/>
                <a:gd name="T49" fmla="*/ 139 h 190"/>
                <a:gd name="T50" fmla="*/ 4 w 156"/>
                <a:gd name="T51" fmla="*/ 136 h 190"/>
                <a:gd name="T52" fmla="*/ 3 w 156"/>
                <a:gd name="T53" fmla="*/ 131 h 190"/>
                <a:gd name="T54" fmla="*/ 2 w 156"/>
                <a:gd name="T55" fmla="*/ 128 h 190"/>
                <a:gd name="T56" fmla="*/ 1 w 156"/>
                <a:gd name="T57" fmla="*/ 123 h 190"/>
                <a:gd name="T58" fmla="*/ 1 w 156"/>
                <a:gd name="T59" fmla="*/ 118 h 190"/>
                <a:gd name="T60" fmla="*/ 0 w 156"/>
                <a:gd name="T61" fmla="*/ 114 h 190"/>
                <a:gd name="T62" fmla="*/ 0 w 156"/>
                <a:gd name="T63" fmla="*/ 108 h 190"/>
                <a:gd name="T64" fmla="*/ 0 w 156"/>
                <a:gd name="T65" fmla="*/ 104 h 190"/>
                <a:gd name="T66" fmla="*/ 0 w 156"/>
                <a:gd name="T67" fmla="*/ 99 h 190"/>
                <a:gd name="T68" fmla="*/ 0 w 156"/>
                <a:gd name="T69" fmla="*/ 95 h 190"/>
                <a:gd name="T70" fmla="*/ 0 w 156"/>
                <a:gd name="T71" fmla="*/ 90 h 190"/>
                <a:gd name="T72" fmla="*/ 0 w 156"/>
                <a:gd name="T73" fmla="*/ 80 h 190"/>
                <a:gd name="T74" fmla="*/ 1 w 156"/>
                <a:gd name="T75" fmla="*/ 70 h 190"/>
                <a:gd name="T76" fmla="*/ 2 w 156"/>
                <a:gd name="T77" fmla="*/ 60 h 190"/>
                <a:gd name="T78" fmla="*/ 4 w 156"/>
                <a:gd name="T79" fmla="*/ 49 h 190"/>
                <a:gd name="T80" fmla="*/ 6 w 156"/>
                <a:gd name="T81" fmla="*/ 41 h 190"/>
                <a:gd name="T82" fmla="*/ 9 w 156"/>
                <a:gd name="T83" fmla="*/ 35 h 190"/>
                <a:gd name="T84" fmla="*/ 10 w 156"/>
                <a:gd name="T85" fmla="*/ 29 h 190"/>
                <a:gd name="T86" fmla="*/ 13 w 156"/>
                <a:gd name="T87" fmla="*/ 24 h 190"/>
                <a:gd name="T88" fmla="*/ 16 w 156"/>
                <a:gd name="T89" fmla="*/ 20 h 190"/>
                <a:gd name="T90" fmla="*/ 17 w 156"/>
                <a:gd name="T91" fmla="*/ 17 h 190"/>
                <a:gd name="T92" fmla="*/ 19 w 156"/>
                <a:gd name="T93" fmla="*/ 14 h 190"/>
                <a:gd name="T94" fmla="*/ 21 w 156"/>
                <a:gd name="T95" fmla="*/ 10 h 190"/>
                <a:gd name="T96" fmla="*/ 24 w 156"/>
                <a:gd name="T97" fmla="*/ 8 h 190"/>
                <a:gd name="T98" fmla="*/ 26 w 156"/>
                <a:gd name="T99" fmla="*/ 6 h 190"/>
                <a:gd name="T100" fmla="*/ 29 w 156"/>
                <a:gd name="T101" fmla="*/ 4 h 190"/>
                <a:gd name="T102" fmla="*/ 31 w 156"/>
                <a:gd name="T103" fmla="*/ 2 h 190"/>
                <a:gd name="T104" fmla="*/ 34 w 156"/>
                <a:gd name="T105" fmla="*/ 1 h 190"/>
                <a:gd name="T106" fmla="*/ 36 w 156"/>
                <a:gd name="T107" fmla="*/ 0 h 190"/>
                <a:gd name="T108" fmla="*/ 39 w 156"/>
                <a:gd name="T109" fmla="*/ 0 h 190"/>
                <a:gd name="T110" fmla="*/ 41 w 156"/>
                <a:gd name="T11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6" h="190">
                  <a:moveTo>
                    <a:pt x="41" y="0"/>
                  </a:moveTo>
                  <a:lnTo>
                    <a:pt x="156" y="0"/>
                  </a:lnTo>
                  <a:lnTo>
                    <a:pt x="156" y="190"/>
                  </a:lnTo>
                  <a:lnTo>
                    <a:pt x="41" y="190"/>
                  </a:lnTo>
                  <a:lnTo>
                    <a:pt x="40" y="189"/>
                  </a:lnTo>
                  <a:lnTo>
                    <a:pt x="38" y="189"/>
                  </a:lnTo>
                  <a:lnTo>
                    <a:pt x="36" y="189"/>
                  </a:lnTo>
                  <a:lnTo>
                    <a:pt x="34" y="188"/>
                  </a:lnTo>
                  <a:lnTo>
                    <a:pt x="32" y="187"/>
                  </a:lnTo>
                  <a:lnTo>
                    <a:pt x="30" y="186"/>
                  </a:lnTo>
                  <a:lnTo>
                    <a:pt x="27" y="185"/>
                  </a:lnTo>
                  <a:lnTo>
                    <a:pt x="25" y="183"/>
                  </a:lnTo>
                  <a:lnTo>
                    <a:pt x="24" y="180"/>
                  </a:lnTo>
                  <a:lnTo>
                    <a:pt x="22" y="178"/>
                  </a:lnTo>
                  <a:lnTo>
                    <a:pt x="20" y="175"/>
                  </a:lnTo>
                  <a:lnTo>
                    <a:pt x="18" y="173"/>
                  </a:lnTo>
                  <a:lnTo>
                    <a:pt x="16" y="170"/>
                  </a:lnTo>
                  <a:lnTo>
                    <a:pt x="14" y="167"/>
                  </a:lnTo>
                  <a:lnTo>
                    <a:pt x="13" y="164"/>
                  </a:lnTo>
                  <a:lnTo>
                    <a:pt x="12" y="160"/>
                  </a:lnTo>
                  <a:lnTo>
                    <a:pt x="9" y="156"/>
                  </a:lnTo>
                  <a:lnTo>
                    <a:pt x="8" y="153"/>
                  </a:lnTo>
                  <a:lnTo>
                    <a:pt x="6" y="148"/>
                  </a:lnTo>
                  <a:lnTo>
                    <a:pt x="5" y="143"/>
                  </a:lnTo>
                  <a:lnTo>
                    <a:pt x="4" y="139"/>
                  </a:lnTo>
                  <a:lnTo>
                    <a:pt x="4" y="136"/>
                  </a:lnTo>
                  <a:lnTo>
                    <a:pt x="3" y="131"/>
                  </a:lnTo>
                  <a:lnTo>
                    <a:pt x="2" y="128"/>
                  </a:lnTo>
                  <a:lnTo>
                    <a:pt x="1" y="123"/>
                  </a:lnTo>
                  <a:lnTo>
                    <a:pt x="1" y="118"/>
                  </a:lnTo>
                  <a:lnTo>
                    <a:pt x="0" y="114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0" y="90"/>
                  </a:lnTo>
                  <a:lnTo>
                    <a:pt x="0" y="80"/>
                  </a:lnTo>
                  <a:lnTo>
                    <a:pt x="1" y="70"/>
                  </a:lnTo>
                  <a:lnTo>
                    <a:pt x="2" y="60"/>
                  </a:lnTo>
                  <a:lnTo>
                    <a:pt x="4" y="49"/>
                  </a:lnTo>
                  <a:lnTo>
                    <a:pt x="6" y="41"/>
                  </a:lnTo>
                  <a:lnTo>
                    <a:pt x="9" y="35"/>
                  </a:lnTo>
                  <a:lnTo>
                    <a:pt x="10" y="29"/>
                  </a:lnTo>
                  <a:lnTo>
                    <a:pt x="13" y="24"/>
                  </a:lnTo>
                  <a:lnTo>
                    <a:pt x="16" y="20"/>
                  </a:lnTo>
                  <a:lnTo>
                    <a:pt x="17" y="17"/>
                  </a:lnTo>
                  <a:lnTo>
                    <a:pt x="19" y="14"/>
                  </a:lnTo>
                  <a:lnTo>
                    <a:pt x="21" y="10"/>
                  </a:lnTo>
                  <a:lnTo>
                    <a:pt x="24" y="8"/>
                  </a:lnTo>
                  <a:lnTo>
                    <a:pt x="26" y="6"/>
                  </a:lnTo>
                  <a:lnTo>
                    <a:pt x="29" y="4"/>
                  </a:lnTo>
                  <a:lnTo>
                    <a:pt x="31" y="2"/>
                  </a:lnTo>
                  <a:lnTo>
                    <a:pt x="34" y="1"/>
                  </a:lnTo>
                  <a:lnTo>
                    <a:pt x="36" y="0"/>
                  </a:lnTo>
                  <a:lnTo>
                    <a:pt x="39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3" name="Freeform 104">
              <a:extLst>
                <a:ext uri="{FF2B5EF4-FFF2-40B4-BE49-F238E27FC236}">
                  <a16:creationId xmlns:a16="http://schemas.microsoft.com/office/drawing/2014/main" id="{F9957641-FB8F-4AEC-9653-E9AD8A69E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" y="2630"/>
              <a:ext cx="128" cy="89"/>
            </a:xfrm>
            <a:custGeom>
              <a:avLst/>
              <a:gdLst>
                <a:gd name="T0" fmla="*/ 30 w 128"/>
                <a:gd name="T1" fmla="*/ 89 h 89"/>
                <a:gd name="T2" fmla="*/ 128 w 128"/>
                <a:gd name="T3" fmla="*/ 89 h 89"/>
                <a:gd name="T4" fmla="*/ 121 w 128"/>
                <a:gd name="T5" fmla="*/ 82 h 89"/>
                <a:gd name="T6" fmla="*/ 117 w 128"/>
                <a:gd name="T7" fmla="*/ 78 h 89"/>
                <a:gd name="T8" fmla="*/ 113 w 128"/>
                <a:gd name="T9" fmla="*/ 72 h 89"/>
                <a:gd name="T10" fmla="*/ 110 w 128"/>
                <a:gd name="T11" fmla="*/ 67 h 89"/>
                <a:gd name="T12" fmla="*/ 106 w 128"/>
                <a:gd name="T13" fmla="*/ 60 h 89"/>
                <a:gd name="T14" fmla="*/ 102 w 128"/>
                <a:gd name="T15" fmla="*/ 52 h 89"/>
                <a:gd name="T16" fmla="*/ 100 w 128"/>
                <a:gd name="T17" fmla="*/ 42 h 89"/>
                <a:gd name="T18" fmla="*/ 98 w 128"/>
                <a:gd name="T19" fmla="*/ 32 h 89"/>
                <a:gd name="T20" fmla="*/ 97 w 128"/>
                <a:gd name="T21" fmla="*/ 24 h 89"/>
                <a:gd name="T22" fmla="*/ 96 w 128"/>
                <a:gd name="T23" fmla="*/ 16 h 89"/>
                <a:gd name="T24" fmla="*/ 97 w 128"/>
                <a:gd name="T25" fmla="*/ 0 h 89"/>
                <a:gd name="T26" fmla="*/ 97 w 128"/>
                <a:gd name="T27" fmla="*/ 0 h 89"/>
                <a:gd name="T28" fmla="*/ 66 w 128"/>
                <a:gd name="T29" fmla="*/ 0 h 89"/>
                <a:gd name="T30" fmla="*/ 66 w 128"/>
                <a:gd name="T31" fmla="*/ 0 h 89"/>
                <a:gd name="T32" fmla="*/ 84 w 128"/>
                <a:gd name="T33" fmla="*/ 0 h 89"/>
                <a:gd name="T34" fmla="*/ 84 w 128"/>
                <a:gd name="T35" fmla="*/ 7 h 89"/>
                <a:gd name="T36" fmla="*/ 83 w 128"/>
                <a:gd name="T37" fmla="*/ 10 h 89"/>
                <a:gd name="T38" fmla="*/ 36 w 128"/>
                <a:gd name="T39" fmla="*/ 12 h 89"/>
                <a:gd name="T40" fmla="*/ 66 w 128"/>
                <a:gd name="T41" fmla="*/ 16 h 89"/>
                <a:gd name="T42" fmla="*/ 11 w 128"/>
                <a:gd name="T43" fmla="*/ 16 h 89"/>
                <a:gd name="T44" fmla="*/ 35 w 128"/>
                <a:gd name="T45" fmla="*/ 21 h 89"/>
                <a:gd name="T46" fmla="*/ 40 w 128"/>
                <a:gd name="T47" fmla="*/ 25 h 89"/>
                <a:gd name="T48" fmla="*/ 13 w 128"/>
                <a:gd name="T49" fmla="*/ 25 h 89"/>
                <a:gd name="T50" fmla="*/ 3 w 128"/>
                <a:gd name="T51" fmla="*/ 22 h 89"/>
                <a:gd name="T52" fmla="*/ 0 w 128"/>
                <a:gd name="T53" fmla="*/ 18 h 89"/>
                <a:gd name="T54" fmla="*/ 0 w 128"/>
                <a:gd name="T55" fmla="*/ 27 h 89"/>
                <a:gd name="T56" fmla="*/ 1 w 128"/>
                <a:gd name="T57" fmla="*/ 38 h 89"/>
                <a:gd name="T58" fmla="*/ 3 w 128"/>
                <a:gd name="T59" fmla="*/ 45 h 89"/>
                <a:gd name="T60" fmla="*/ 6 w 128"/>
                <a:gd name="T61" fmla="*/ 54 h 89"/>
                <a:gd name="T62" fmla="*/ 9 w 128"/>
                <a:gd name="T63" fmla="*/ 60 h 89"/>
                <a:gd name="T64" fmla="*/ 12 w 128"/>
                <a:gd name="T65" fmla="*/ 66 h 89"/>
                <a:gd name="T66" fmla="*/ 16 w 128"/>
                <a:gd name="T67" fmla="*/ 73 h 89"/>
                <a:gd name="T68" fmla="*/ 22 w 128"/>
                <a:gd name="T69" fmla="*/ 79 h 89"/>
                <a:gd name="T70" fmla="*/ 25 w 128"/>
                <a:gd name="T71" fmla="*/ 83 h 89"/>
                <a:gd name="T72" fmla="*/ 30 w 128"/>
                <a:gd name="T73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89">
                  <a:moveTo>
                    <a:pt x="30" y="89"/>
                  </a:moveTo>
                  <a:lnTo>
                    <a:pt x="128" y="89"/>
                  </a:lnTo>
                  <a:lnTo>
                    <a:pt x="121" y="82"/>
                  </a:lnTo>
                  <a:lnTo>
                    <a:pt x="117" y="78"/>
                  </a:lnTo>
                  <a:lnTo>
                    <a:pt x="113" y="72"/>
                  </a:lnTo>
                  <a:lnTo>
                    <a:pt x="110" y="67"/>
                  </a:lnTo>
                  <a:lnTo>
                    <a:pt x="106" y="60"/>
                  </a:lnTo>
                  <a:lnTo>
                    <a:pt x="102" y="52"/>
                  </a:lnTo>
                  <a:lnTo>
                    <a:pt x="100" y="42"/>
                  </a:lnTo>
                  <a:lnTo>
                    <a:pt x="98" y="32"/>
                  </a:lnTo>
                  <a:lnTo>
                    <a:pt x="97" y="24"/>
                  </a:lnTo>
                  <a:lnTo>
                    <a:pt x="96" y="16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84" y="0"/>
                  </a:lnTo>
                  <a:lnTo>
                    <a:pt x="84" y="7"/>
                  </a:lnTo>
                  <a:lnTo>
                    <a:pt x="83" y="10"/>
                  </a:lnTo>
                  <a:lnTo>
                    <a:pt x="36" y="12"/>
                  </a:lnTo>
                  <a:lnTo>
                    <a:pt x="66" y="16"/>
                  </a:lnTo>
                  <a:lnTo>
                    <a:pt x="11" y="16"/>
                  </a:lnTo>
                  <a:lnTo>
                    <a:pt x="35" y="21"/>
                  </a:lnTo>
                  <a:lnTo>
                    <a:pt x="40" y="25"/>
                  </a:lnTo>
                  <a:lnTo>
                    <a:pt x="13" y="25"/>
                  </a:lnTo>
                  <a:lnTo>
                    <a:pt x="3" y="22"/>
                  </a:lnTo>
                  <a:lnTo>
                    <a:pt x="0" y="18"/>
                  </a:lnTo>
                  <a:lnTo>
                    <a:pt x="0" y="27"/>
                  </a:lnTo>
                  <a:lnTo>
                    <a:pt x="1" y="38"/>
                  </a:lnTo>
                  <a:lnTo>
                    <a:pt x="3" y="45"/>
                  </a:lnTo>
                  <a:lnTo>
                    <a:pt x="6" y="54"/>
                  </a:lnTo>
                  <a:lnTo>
                    <a:pt x="9" y="60"/>
                  </a:lnTo>
                  <a:lnTo>
                    <a:pt x="12" y="66"/>
                  </a:lnTo>
                  <a:lnTo>
                    <a:pt x="16" y="73"/>
                  </a:lnTo>
                  <a:lnTo>
                    <a:pt x="22" y="79"/>
                  </a:lnTo>
                  <a:lnTo>
                    <a:pt x="25" y="83"/>
                  </a:lnTo>
                  <a:lnTo>
                    <a:pt x="30" y="89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4" name="Oval 105">
              <a:extLst>
                <a:ext uri="{FF2B5EF4-FFF2-40B4-BE49-F238E27FC236}">
                  <a16:creationId xmlns:a16="http://schemas.microsoft.com/office/drawing/2014/main" id="{108F4AB5-CF96-45DC-ACD5-BE6E43869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6" y="2535"/>
              <a:ext cx="92" cy="189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" name="Oval 106">
              <a:extLst>
                <a:ext uri="{FF2B5EF4-FFF2-40B4-BE49-F238E27FC236}">
                  <a16:creationId xmlns:a16="http://schemas.microsoft.com/office/drawing/2014/main" id="{E8D24510-866F-48E6-B73D-35203F1E7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1" y="2541"/>
              <a:ext cx="81" cy="177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6" name="Oval 107">
              <a:extLst>
                <a:ext uri="{FF2B5EF4-FFF2-40B4-BE49-F238E27FC236}">
                  <a16:creationId xmlns:a16="http://schemas.microsoft.com/office/drawing/2014/main" id="{BB7268FE-681F-45A1-B57B-6542EB2CB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2" y="2560"/>
              <a:ext cx="67" cy="139"/>
            </a:xfrm>
            <a:prstGeom prst="ellipse">
              <a:avLst/>
            </a:prstGeom>
            <a:solidFill>
              <a:srgbClr val="006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7" name="Freeform 108">
              <a:extLst>
                <a:ext uri="{FF2B5EF4-FFF2-40B4-BE49-F238E27FC236}">
                  <a16:creationId xmlns:a16="http://schemas.microsoft.com/office/drawing/2014/main" id="{3FCB6F05-461F-4D9E-9054-262149434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0" y="2594"/>
              <a:ext cx="12" cy="70"/>
            </a:xfrm>
            <a:custGeom>
              <a:avLst/>
              <a:gdLst>
                <a:gd name="T0" fmla="*/ 0 w 12"/>
                <a:gd name="T1" fmla="*/ 3 h 70"/>
                <a:gd name="T2" fmla="*/ 1 w 12"/>
                <a:gd name="T3" fmla="*/ 1 h 70"/>
                <a:gd name="T4" fmla="*/ 2 w 12"/>
                <a:gd name="T5" fmla="*/ 0 h 70"/>
                <a:gd name="T6" fmla="*/ 5 w 12"/>
                <a:gd name="T7" fmla="*/ 0 h 70"/>
                <a:gd name="T8" fmla="*/ 6 w 12"/>
                <a:gd name="T9" fmla="*/ 1 h 70"/>
                <a:gd name="T10" fmla="*/ 7 w 12"/>
                <a:gd name="T11" fmla="*/ 1 h 70"/>
                <a:gd name="T12" fmla="*/ 8 w 12"/>
                <a:gd name="T13" fmla="*/ 4 h 70"/>
                <a:gd name="T14" fmla="*/ 9 w 12"/>
                <a:gd name="T15" fmla="*/ 7 h 70"/>
                <a:gd name="T16" fmla="*/ 9 w 12"/>
                <a:gd name="T17" fmla="*/ 11 h 70"/>
                <a:gd name="T18" fmla="*/ 10 w 12"/>
                <a:gd name="T19" fmla="*/ 14 h 70"/>
                <a:gd name="T20" fmla="*/ 11 w 12"/>
                <a:gd name="T21" fmla="*/ 20 h 70"/>
                <a:gd name="T22" fmla="*/ 12 w 12"/>
                <a:gd name="T23" fmla="*/ 24 h 70"/>
                <a:gd name="T24" fmla="*/ 12 w 12"/>
                <a:gd name="T25" fmla="*/ 31 h 70"/>
                <a:gd name="T26" fmla="*/ 12 w 12"/>
                <a:gd name="T27" fmla="*/ 36 h 70"/>
                <a:gd name="T28" fmla="*/ 12 w 12"/>
                <a:gd name="T29" fmla="*/ 40 h 70"/>
                <a:gd name="T30" fmla="*/ 12 w 12"/>
                <a:gd name="T31" fmla="*/ 43 h 70"/>
                <a:gd name="T32" fmla="*/ 12 w 12"/>
                <a:gd name="T33" fmla="*/ 48 h 70"/>
                <a:gd name="T34" fmla="*/ 11 w 12"/>
                <a:gd name="T35" fmla="*/ 51 h 70"/>
                <a:gd name="T36" fmla="*/ 11 w 12"/>
                <a:gd name="T37" fmla="*/ 54 h 70"/>
                <a:gd name="T38" fmla="*/ 10 w 12"/>
                <a:gd name="T39" fmla="*/ 58 h 70"/>
                <a:gd name="T40" fmla="*/ 9 w 12"/>
                <a:gd name="T41" fmla="*/ 61 h 70"/>
                <a:gd name="T42" fmla="*/ 8 w 12"/>
                <a:gd name="T43" fmla="*/ 65 h 70"/>
                <a:gd name="T44" fmla="*/ 7 w 12"/>
                <a:gd name="T45" fmla="*/ 69 h 70"/>
                <a:gd name="T46" fmla="*/ 5 w 12"/>
                <a:gd name="T47" fmla="*/ 70 h 70"/>
                <a:gd name="T48" fmla="*/ 2 w 12"/>
                <a:gd name="T49" fmla="*/ 70 h 70"/>
                <a:gd name="T50" fmla="*/ 1 w 12"/>
                <a:gd name="T51" fmla="*/ 69 h 70"/>
                <a:gd name="T52" fmla="*/ 1 w 12"/>
                <a:gd name="T53" fmla="*/ 65 h 70"/>
                <a:gd name="T54" fmla="*/ 2 w 12"/>
                <a:gd name="T55" fmla="*/ 63 h 70"/>
                <a:gd name="T56" fmla="*/ 3 w 12"/>
                <a:gd name="T57" fmla="*/ 60 h 70"/>
                <a:gd name="T58" fmla="*/ 4 w 12"/>
                <a:gd name="T59" fmla="*/ 57 h 70"/>
                <a:gd name="T60" fmla="*/ 5 w 12"/>
                <a:gd name="T61" fmla="*/ 53 h 70"/>
                <a:gd name="T62" fmla="*/ 6 w 12"/>
                <a:gd name="T63" fmla="*/ 49 h 70"/>
                <a:gd name="T64" fmla="*/ 6 w 12"/>
                <a:gd name="T65" fmla="*/ 44 h 70"/>
                <a:gd name="T66" fmla="*/ 6 w 12"/>
                <a:gd name="T67" fmla="*/ 40 h 70"/>
                <a:gd name="T68" fmla="*/ 6 w 12"/>
                <a:gd name="T69" fmla="*/ 36 h 70"/>
                <a:gd name="T70" fmla="*/ 6 w 12"/>
                <a:gd name="T71" fmla="*/ 32 h 70"/>
                <a:gd name="T72" fmla="*/ 6 w 12"/>
                <a:gd name="T73" fmla="*/ 27 h 70"/>
                <a:gd name="T74" fmla="*/ 6 w 12"/>
                <a:gd name="T75" fmla="*/ 23 h 70"/>
                <a:gd name="T76" fmla="*/ 5 w 12"/>
                <a:gd name="T77" fmla="*/ 19 h 70"/>
                <a:gd name="T78" fmla="*/ 5 w 12"/>
                <a:gd name="T79" fmla="*/ 16 h 70"/>
                <a:gd name="T80" fmla="*/ 4 w 12"/>
                <a:gd name="T81" fmla="*/ 13 h 70"/>
                <a:gd name="T82" fmla="*/ 3 w 12"/>
                <a:gd name="T83" fmla="*/ 10 h 70"/>
                <a:gd name="T84" fmla="*/ 2 w 12"/>
                <a:gd name="T85" fmla="*/ 6 h 70"/>
                <a:gd name="T86" fmla="*/ 0 w 12"/>
                <a:gd name="T87" fmla="*/ 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" h="70">
                  <a:moveTo>
                    <a:pt x="0" y="3"/>
                  </a:moveTo>
                  <a:lnTo>
                    <a:pt x="1" y="1"/>
                  </a:lnTo>
                  <a:lnTo>
                    <a:pt x="2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4"/>
                  </a:lnTo>
                  <a:lnTo>
                    <a:pt x="9" y="7"/>
                  </a:lnTo>
                  <a:lnTo>
                    <a:pt x="9" y="11"/>
                  </a:lnTo>
                  <a:lnTo>
                    <a:pt x="10" y="14"/>
                  </a:lnTo>
                  <a:lnTo>
                    <a:pt x="11" y="20"/>
                  </a:lnTo>
                  <a:lnTo>
                    <a:pt x="12" y="24"/>
                  </a:lnTo>
                  <a:lnTo>
                    <a:pt x="12" y="31"/>
                  </a:lnTo>
                  <a:lnTo>
                    <a:pt x="12" y="36"/>
                  </a:lnTo>
                  <a:lnTo>
                    <a:pt x="12" y="40"/>
                  </a:lnTo>
                  <a:lnTo>
                    <a:pt x="12" y="43"/>
                  </a:lnTo>
                  <a:lnTo>
                    <a:pt x="12" y="48"/>
                  </a:lnTo>
                  <a:lnTo>
                    <a:pt x="11" y="51"/>
                  </a:lnTo>
                  <a:lnTo>
                    <a:pt x="11" y="54"/>
                  </a:lnTo>
                  <a:lnTo>
                    <a:pt x="10" y="58"/>
                  </a:lnTo>
                  <a:lnTo>
                    <a:pt x="9" y="61"/>
                  </a:lnTo>
                  <a:lnTo>
                    <a:pt x="8" y="65"/>
                  </a:lnTo>
                  <a:lnTo>
                    <a:pt x="7" y="69"/>
                  </a:lnTo>
                  <a:lnTo>
                    <a:pt x="5" y="70"/>
                  </a:lnTo>
                  <a:lnTo>
                    <a:pt x="2" y="70"/>
                  </a:lnTo>
                  <a:lnTo>
                    <a:pt x="1" y="69"/>
                  </a:lnTo>
                  <a:lnTo>
                    <a:pt x="1" y="65"/>
                  </a:lnTo>
                  <a:lnTo>
                    <a:pt x="2" y="63"/>
                  </a:lnTo>
                  <a:lnTo>
                    <a:pt x="3" y="60"/>
                  </a:lnTo>
                  <a:lnTo>
                    <a:pt x="4" y="57"/>
                  </a:lnTo>
                  <a:lnTo>
                    <a:pt x="5" y="53"/>
                  </a:lnTo>
                  <a:lnTo>
                    <a:pt x="6" y="49"/>
                  </a:lnTo>
                  <a:lnTo>
                    <a:pt x="6" y="44"/>
                  </a:lnTo>
                  <a:lnTo>
                    <a:pt x="6" y="40"/>
                  </a:lnTo>
                  <a:lnTo>
                    <a:pt x="6" y="36"/>
                  </a:lnTo>
                  <a:lnTo>
                    <a:pt x="6" y="32"/>
                  </a:lnTo>
                  <a:lnTo>
                    <a:pt x="6" y="27"/>
                  </a:lnTo>
                  <a:lnTo>
                    <a:pt x="6" y="23"/>
                  </a:lnTo>
                  <a:lnTo>
                    <a:pt x="5" y="19"/>
                  </a:lnTo>
                  <a:lnTo>
                    <a:pt x="5" y="16"/>
                  </a:lnTo>
                  <a:lnTo>
                    <a:pt x="4" y="13"/>
                  </a:lnTo>
                  <a:lnTo>
                    <a:pt x="3" y="10"/>
                  </a:lnTo>
                  <a:lnTo>
                    <a:pt x="2" y="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 altLang="zh-CN" sz="28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92" name="Text Box 109">
            <a:extLst>
              <a:ext uri="{FF2B5EF4-FFF2-40B4-BE49-F238E27FC236}">
                <a16:creationId xmlns:a16="http://schemas.microsoft.com/office/drawing/2014/main" id="{A228259D-491B-499B-A50D-87B04ED95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0949" y="4763868"/>
            <a:ext cx="9381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Mirrors</a:t>
            </a:r>
          </a:p>
        </p:txBody>
      </p:sp>
      <p:sp>
        <p:nvSpPr>
          <p:cNvPr id="193" name="Line 110">
            <a:extLst>
              <a:ext uri="{FF2B5EF4-FFF2-40B4-BE49-F238E27FC236}">
                <a16:creationId xmlns:a16="http://schemas.microsoft.com/office/drawing/2014/main" id="{3E0554EE-21A7-439B-92F4-B12006B87CD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0679" y="5095623"/>
            <a:ext cx="254526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" name="Line 111">
            <a:extLst>
              <a:ext uri="{FF2B5EF4-FFF2-40B4-BE49-F238E27FC236}">
                <a16:creationId xmlns:a16="http://schemas.microsoft.com/office/drawing/2014/main" id="{A655A8D2-2C8C-4B41-A231-9C14B0C7CD60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0679" y="4725798"/>
            <a:ext cx="254526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5" name="Line 112">
            <a:extLst>
              <a:ext uri="{FF2B5EF4-FFF2-40B4-BE49-F238E27FC236}">
                <a16:creationId xmlns:a16="http://schemas.microsoft.com/office/drawing/2014/main" id="{3B56B3FC-1CEE-42A8-9F85-C30DB290BFA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0679" y="4535447"/>
            <a:ext cx="254526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6" name="Line 113">
            <a:extLst>
              <a:ext uri="{FF2B5EF4-FFF2-40B4-BE49-F238E27FC236}">
                <a16:creationId xmlns:a16="http://schemas.microsoft.com/office/drawing/2014/main" id="{599A120F-AC82-457F-8F55-57C507033E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0679" y="4154744"/>
            <a:ext cx="254526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 altLang="zh-CN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7" name="Text Box 114">
            <a:extLst>
              <a:ext uri="{FF2B5EF4-FFF2-40B4-BE49-F238E27FC236}">
                <a16:creationId xmlns:a16="http://schemas.microsoft.com/office/drawing/2014/main" id="{BEBD7D2E-8DC3-4B7B-9202-E51ABA952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645" y="3888253"/>
            <a:ext cx="221895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CN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Discharge</a:t>
            </a:r>
          </a:p>
        </p:txBody>
      </p:sp>
      <p:sp>
        <p:nvSpPr>
          <p:cNvPr id="227" name="Text Box 25">
            <a:extLst>
              <a:ext uri="{FF2B5EF4-FFF2-40B4-BE49-F238E27FC236}">
                <a16:creationId xmlns:a16="http://schemas.microsoft.com/office/drawing/2014/main" id="{9FD32071-5EB9-43B9-8745-7725D83C7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816" y="5552466"/>
            <a:ext cx="95447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zh-CN" sz="1200" b="1">
                <a:latin typeface="微软雅黑" panose="020B0503020204020204" pitchFamily="34" charset="-122"/>
                <a:ea typeface="微软雅黑" panose="020B0503020204020204" pitchFamily="34" charset="-122"/>
              </a:rPr>
              <a:t>1083 nm</a:t>
            </a:r>
          </a:p>
        </p:txBody>
      </p:sp>
      <p:sp>
        <p:nvSpPr>
          <p:cNvPr id="228" name="Rectangle 35">
            <a:extLst>
              <a:ext uri="{FF2B5EF4-FFF2-40B4-BE49-F238E27FC236}">
                <a16:creationId xmlns:a16="http://schemas.microsoft.com/office/drawing/2014/main" id="{B9A68EC8-03F6-4FF3-B12F-12131CF65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6377" y="6183345"/>
            <a:ext cx="1182898" cy="331755"/>
          </a:xfrm>
          <a:prstGeom prst="rect">
            <a:avLst/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Yb Fiber Laser</a:t>
            </a:r>
          </a:p>
        </p:txBody>
      </p:sp>
      <p:sp>
        <p:nvSpPr>
          <p:cNvPr id="229" name="矩形 228">
            <a:extLst>
              <a:ext uri="{FF2B5EF4-FFF2-40B4-BE49-F238E27FC236}">
                <a16:creationId xmlns:a16="http://schemas.microsoft.com/office/drawing/2014/main" id="{4191FE4E-CB45-4E98-AF8F-7FFCB66F6E7B}"/>
              </a:ext>
            </a:extLst>
          </p:cNvPr>
          <p:cNvSpPr/>
          <p:nvPr/>
        </p:nvSpPr>
        <p:spPr>
          <a:xfrm>
            <a:off x="618063" y="2435734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Holding field for 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0" name="矩形 229">
            <a:extLst>
              <a:ext uri="{FF2B5EF4-FFF2-40B4-BE49-F238E27FC236}">
                <a16:creationId xmlns:a16="http://schemas.microsoft.com/office/drawing/2014/main" id="{2848DDB4-B044-4612-83D5-7A0FE77C4770}"/>
              </a:ext>
            </a:extLst>
          </p:cNvPr>
          <p:cNvSpPr/>
          <p:nvPr/>
        </p:nvSpPr>
        <p:spPr>
          <a:xfrm>
            <a:off x="618063" y="3084725"/>
            <a:ext cx="3162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Generate metastable 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1" name="矩形 230">
            <a:extLst>
              <a:ext uri="{FF2B5EF4-FFF2-40B4-BE49-F238E27FC236}">
                <a16:creationId xmlns:a16="http://schemas.microsoft.com/office/drawing/2014/main" id="{3C0722AF-0C5D-4594-ADB9-84410EDC2E9A}"/>
              </a:ext>
            </a:extLst>
          </p:cNvPr>
          <p:cNvSpPr/>
          <p:nvPr/>
        </p:nvSpPr>
        <p:spPr>
          <a:xfrm>
            <a:off x="618062" y="3752766"/>
            <a:ext cx="33717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1083 nm circular polarized narrow line laser for 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 pumping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2" name="矩形 231">
            <a:extLst>
              <a:ext uri="{FF2B5EF4-FFF2-40B4-BE49-F238E27FC236}">
                <a16:creationId xmlns:a16="http://schemas.microsoft.com/office/drawing/2014/main" id="{317761B6-0F41-4173-978D-DEC1D3336F41}"/>
              </a:ext>
            </a:extLst>
          </p:cNvPr>
          <p:cNvSpPr/>
          <p:nvPr/>
        </p:nvSpPr>
        <p:spPr>
          <a:xfrm>
            <a:off x="618063" y="5027232"/>
            <a:ext cx="2991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Calibrate the polarization of 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 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3" name="矩形 232">
            <a:extLst>
              <a:ext uri="{FF2B5EF4-FFF2-40B4-BE49-F238E27FC236}">
                <a16:creationId xmlns:a16="http://schemas.microsoft.com/office/drawing/2014/main" id="{333C674B-8C7F-441E-88C8-2CCA93833893}"/>
              </a:ext>
            </a:extLst>
          </p:cNvPr>
          <p:cNvSpPr/>
          <p:nvPr/>
        </p:nvSpPr>
        <p:spPr>
          <a:xfrm>
            <a:off x="409875" y="5651722"/>
            <a:ext cx="24027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Compressor</a:t>
            </a:r>
            <a:endParaRPr lang="zh-CN" altLang="en-US" sz="2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4" name="矩形 233">
            <a:extLst>
              <a:ext uri="{FF2B5EF4-FFF2-40B4-BE49-F238E27FC236}">
                <a16:creationId xmlns:a16="http://schemas.microsoft.com/office/drawing/2014/main" id="{63B4318E-E81F-4DFC-9D18-190574861558}"/>
              </a:ext>
            </a:extLst>
          </p:cNvPr>
          <p:cNvSpPr/>
          <p:nvPr/>
        </p:nvSpPr>
        <p:spPr>
          <a:xfrm>
            <a:off x="618064" y="6019124"/>
            <a:ext cx="33717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Compress polarized 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 from mbar to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≥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bar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6" name="矩形 235">
            <a:extLst>
              <a:ext uri="{FF2B5EF4-FFF2-40B4-BE49-F238E27FC236}">
                <a16:creationId xmlns:a16="http://schemas.microsoft.com/office/drawing/2014/main" id="{BC2531A9-3604-45DB-A9C8-6BE524439647}"/>
              </a:ext>
            </a:extLst>
          </p:cNvPr>
          <p:cNvSpPr/>
          <p:nvPr/>
        </p:nvSpPr>
        <p:spPr>
          <a:xfrm>
            <a:off x="409875" y="1403149"/>
            <a:ext cx="9460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Cell</a:t>
            </a:r>
            <a:endParaRPr lang="zh-CN" altLang="en-US" sz="2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7" name="矩形 236">
            <a:extLst>
              <a:ext uri="{FF2B5EF4-FFF2-40B4-BE49-F238E27FC236}">
                <a16:creationId xmlns:a16="http://schemas.microsoft.com/office/drawing/2014/main" id="{EDF23309-59FB-4ED5-9F6E-33174C46FD9E}"/>
              </a:ext>
            </a:extLst>
          </p:cNvPr>
          <p:cNvSpPr/>
          <p:nvPr/>
        </p:nvSpPr>
        <p:spPr>
          <a:xfrm>
            <a:off x="618063" y="1730004"/>
            <a:ext cx="195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Filling with 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5" name="灯片编号占位符 3">
            <a:extLst>
              <a:ext uri="{FF2B5EF4-FFF2-40B4-BE49-F238E27FC236}">
                <a16:creationId xmlns:a16="http://schemas.microsoft.com/office/drawing/2014/main" id="{4BDF5122-0FD4-4F52-9B80-901C32583AA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20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1101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文本框 71">
            <a:extLst>
              <a:ext uri="{FF2B5EF4-FFF2-40B4-BE49-F238E27FC236}">
                <a16:creationId xmlns:a16="http://schemas.microsoft.com/office/drawing/2014/main" id="{6ECA8E71-6199-48D5-B55B-D37394FF5226}"/>
              </a:ext>
            </a:extLst>
          </p:cNvPr>
          <p:cNvSpPr txBox="1"/>
          <p:nvPr/>
        </p:nvSpPr>
        <p:spPr>
          <a:xfrm>
            <a:off x="294682" y="1065546"/>
            <a:ext cx="412491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20000"/>
              </a:spcBef>
              <a:buNone/>
              <a:defRPr sz="2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solidFill>
                  <a:srgbClr val="0000FF"/>
                </a:solidFill>
              </a:rPr>
              <a:t>2. MEOP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R&amp;D</a:t>
            </a:r>
          </a:p>
        </p:txBody>
      </p:sp>
      <p:sp>
        <p:nvSpPr>
          <p:cNvPr id="73" name="标题 1">
            <a:extLst>
              <a:ext uri="{FF2B5EF4-FFF2-40B4-BE49-F238E27FC236}">
                <a16:creationId xmlns:a16="http://schemas.microsoft.com/office/drawing/2014/main" id="{A35429DB-62BC-49EF-84E6-E6E21F5019F8}"/>
              </a:ext>
            </a:extLst>
          </p:cNvPr>
          <p:cNvSpPr>
            <a:spLocks noGrp="1"/>
          </p:cNvSpPr>
          <p:nvPr/>
        </p:nvSpPr>
        <p:spPr>
          <a:xfrm>
            <a:off x="288986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2.4 MEOP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He Pumping Station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0" name="图片 159">
            <a:extLst>
              <a:ext uri="{FF2B5EF4-FFF2-40B4-BE49-F238E27FC236}">
                <a16:creationId xmlns:a16="http://schemas.microsoft.com/office/drawing/2014/main" id="{634D545B-3014-4F49-BB9E-0E486CF95B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767" y="2045906"/>
            <a:ext cx="3580170" cy="3208230"/>
          </a:xfrm>
          <a:prstGeom prst="rect">
            <a:avLst/>
          </a:prstGeom>
        </p:spPr>
      </p:pic>
      <p:grpSp>
        <p:nvGrpSpPr>
          <p:cNvPr id="173" name="组合 172">
            <a:extLst>
              <a:ext uri="{FF2B5EF4-FFF2-40B4-BE49-F238E27FC236}">
                <a16:creationId xmlns:a16="http://schemas.microsoft.com/office/drawing/2014/main" id="{DA2A4BEC-6AB6-445F-A7F4-0E6FB36FE3CB}"/>
              </a:ext>
            </a:extLst>
          </p:cNvPr>
          <p:cNvGrpSpPr/>
          <p:nvPr/>
        </p:nvGrpSpPr>
        <p:grpSpPr>
          <a:xfrm>
            <a:off x="3427054" y="2045905"/>
            <a:ext cx="4766451" cy="3208230"/>
            <a:chOff x="3338406" y="4418475"/>
            <a:chExt cx="3064488" cy="2062664"/>
          </a:xfrm>
        </p:grpSpPr>
        <p:pic>
          <p:nvPicPr>
            <p:cNvPr id="161" name="图片 160">
              <a:extLst>
                <a:ext uri="{FF2B5EF4-FFF2-40B4-BE49-F238E27FC236}">
                  <a16:creationId xmlns:a16="http://schemas.microsoft.com/office/drawing/2014/main" id="{6F83A5DC-BEA9-406B-8B9B-7933C26A03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50" t="9238" r="5997" b="14258"/>
            <a:stretch/>
          </p:blipFill>
          <p:spPr>
            <a:xfrm>
              <a:off x="5397207" y="4418475"/>
              <a:ext cx="1005687" cy="2062664"/>
            </a:xfrm>
            <a:prstGeom prst="rect">
              <a:avLst/>
            </a:prstGeom>
          </p:spPr>
        </p:pic>
        <p:pic>
          <p:nvPicPr>
            <p:cNvPr id="163" name="图片 162">
              <a:extLst>
                <a:ext uri="{FF2B5EF4-FFF2-40B4-BE49-F238E27FC236}">
                  <a16:creationId xmlns:a16="http://schemas.microsoft.com/office/drawing/2014/main" id="{10B739F6-0D39-41F8-B303-434A7AD40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4" r="17012"/>
            <a:stretch/>
          </p:blipFill>
          <p:spPr>
            <a:xfrm>
              <a:off x="3338406" y="4418475"/>
              <a:ext cx="1974409" cy="2062663"/>
            </a:xfrm>
            <a:prstGeom prst="rect">
              <a:avLst/>
            </a:prstGeom>
          </p:spPr>
        </p:pic>
      </p:grpSp>
      <p:pic>
        <p:nvPicPr>
          <p:cNvPr id="170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id="{335940CF-4E47-4D3B-A99B-F068D62D33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008"/>
          <a:stretch>
            <a:fillRect/>
          </a:stretch>
        </p:blipFill>
        <p:spPr>
          <a:xfrm>
            <a:off x="146772" y="2045906"/>
            <a:ext cx="3106968" cy="3208229"/>
          </a:xfrm>
          <a:prstGeom prst="rect">
            <a:avLst/>
          </a:prstGeom>
          <a:ln>
            <a:noFill/>
          </a:ln>
        </p:spPr>
      </p:pic>
      <p:sp>
        <p:nvSpPr>
          <p:cNvPr id="171" name="矩形 170">
            <a:extLst>
              <a:ext uri="{FF2B5EF4-FFF2-40B4-BE49-F238E27FC236}">
                <a16:creationId xmlns:a16="http://schemas.microsoft.com/office/drawing/2014/main" id="{EBEA9AD8-791B-4AA9-B72F-A319BB2FDEAF}"/>
              </a:ext>
            </a:extLst>
          </p:cNvPr>
          <p:cNvSpPr/>
          <p:nvPr/>
        </p:nvSpPr>
        <p:spPr>
          <a:xfrm>
            <a:off x="409875" y="1488874"/>
            <a:ext cx="9460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Cell</a:t>
            </a:r>
            <a:endParaRPr lang="zh-CN" altLang="en-US" sz="2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矩形 171">
            <a:extLst>
              <a:ext uri="{FF2B5EF4-FFF2-40B4-BE49-F238E27FC236}">
                <a16:creationId xmlns:a16="http://schemas.microsoft.com/office/drawing/2014/main" id="{EBADE36C-F3F4-492C-A1BF-7BD29200DCD6}"/>
              </a:ext>
            </a:extLst>
          </p:cNvPr>
          <p:cNvSpPr/>
          <p:nvPr/>
        </p:nvSpPr>
        <p:spPr>
          <a:xfrm>
            <a:off x="1206370" y="5423122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Design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4" name="矩形 173">
            <a:extLst>
              <a:ext uri="{FF2B5EF4-FFF2-40B4-BE49-F238E27FC236}">
                <a16:creationId xmlns:a16="http://schemas.microsoft.com/office/drawing/2014/main" id="{D8EEC28E-B9E3-4425-8568-9458F588E29D}"/>
              </a:ext>
            </a:extLst>
          </p:cNvPr>
          <p:cNvSpPr/>
          <p:nvPr/>
        </p:nvSpPr>
        <p:spPr>
          <a:xfrm>
            <a:off x="3929908" y="5423122"/>
            <a:ext cx="2252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Cleaning &amp; Filling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5" name="矩形 174">
            <a:extLst>
              <a:ext uri="{FF2B5EF4-FFF2-40B4-BE49-F238E27FC236}">
                <a16:creationId xmlns:a16="http://schemas.microsoft.com/office/drawing/2014/main" id="{77A1B068-7759-456C-A7EA-3413EF0858AA}"/>
              </a:ext>
            </a:extLst>
          </p:cNvPr>
          <p:cNvSpPr/>
          <p:nvPr/>
        </p:nvSpPr>
        <p:spPr>
          <a:xfrm>
            <a:off x="9391737" y="5423122"/>
            <a:ext cx="1446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Sealed Cell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6" name="矩形 175">
            <a:extLst>
              <a:ext uri="{FF2B5EF4-FFF2-40B4-BE49-F238E27FC236}">
                <a16:creationId xmlns:a16="http://schemas.microsoft.com/office/drawing/2014/main" id="{0AE83EA3-D058-44C5-9B49-1B67F25A2C50}"/>
              </a:ext>
            </a:extLst>
          </p:cNvPr>
          <p:cNvSpPr/>
          <p:nvPr/>
        </p:nvSpPr>
        <p:spPr>
          <a:xfrm>
            <a:off x="6933854" y="5423122"/>
            <a:ext cx="955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Tip off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灯片编号占位符 3">
            <a:extLst>
              <a:ext uri="{FF2B5EF4-FFF2-40B4-BE49-F238E27FC236}">
                <a16:creationId xmlns:a16="http://schemas.microsoft.com/office/drawing/2014/main" id="{67401106-6CA2-48C6-9CEB-8A43E0E8BB9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3104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文本框 71">
            <a:extLst>
              <a:ext uri="{FF2B5EF4-FFF2-40B4-BE49-F238E27FC236}">
                <a16:creationId xmlns:a16="http://schemas.microsoft.com/office/drawing/2014/main" id="{6ECA8E71-6199-48D5-B55B-D37394FF5226}"/>
              </a:ext>
            </a:extLst>
          </p:cNvPr>
          <p:cNvSpPr txBox="1"/>
          <p:nvPr/>
        </p:nvSpPr>
        <p:spPr>
          <a:xfrm>
            <a:off x="294682" y="1065546"/>
            <a:ext cx="412491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20000"/>
              </a:spcBef>
              <a:buNone/>
              <a:defRPr sz="2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solidFill>
                  <a:srgbClr val="0000FF"/>
                </a:solidFill>
              </a:rPr>
              <a:t>2. MEOP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R&amp;D</a:t>
            </a:r>
          </a:p>
        </p:txBody>
      </p:sp>
      <p:sp>
        <p:nvSpPr>
          <p:cNvPr id="73" name="标题 1">
            <a:extLst>
              <a:ext uri="{FF2B5EF4-FFF2-40B4-BE49-F238E27FC236}">
                <a16:creationId xmlns:a16="http://schemas.microsoft.com/office/drawing/2014/main" id="{A35429DB-62BC-49EF-84E6-E6E21F5019F8}"/>
              </a:ext>
            </a:extLst>
          </p:cNvPr>
          <p:cNvSpPr>
            <a:spLocks noGrp="1"/>
          </p:cNvSpPr>
          <p:nvPr/>
        </p:nvSpPr>
        <p:spPr>
          <a:xfrm>
            <a:off x="288986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2.4 MEOP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He Pumping Station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1" name="矩形 170">
            <a:extLst>
              <a:ext uri="{FF2B5EF4-FFF2-40B4-BE49-F238E27FC236}">
                <a16:creationId xmlns:a16="http://schemas.microsoft.com/office/drawing/2014/main" id="{EBEA9AD8-791B-4AA9-B72F-A319BB2FDEAF}"/>
              </a:ext>
            </a:extLst>
          </p:cNvPr>
          <p:cNvSpPr/>
          <p:nvPr/>
        </p:nvSpPr>
        <p:spPr>
          <a:xfrm>
            <a:off x="409875" y="1536499"/>
            <a:ext cx="23743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Magnetic Field</a:t>
            </a:r>
            <a:endParaRPr lang="zh-CN" altLang="en-US" sz="2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2" name="矩形 171">
            <a:extLst>
              <a:ext uri="{FF2B5EF4-FFF2-40B4-BE49-F238E27FC236}">
                <a16:creationId xmlns:a16="http://schemas.microsoft.com/office/drawing/2014/main" id="{EBADE36C-F3F4-492C-A1BF-7BD29200DCD6}"/>
              </a:ext>
            </a:extLst>
          </p:cNvPr>
          <p:cNvSpPr/>
          <p:nvPr/>
        </p:nvSpPr>
        <p:spPr>
          <a:xfrm>
            <a:off x="6876130" y="1888823"/>
            <a:ext cx="3490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Magnetic Field Optimization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E4AD390-DAD5-4193-BEC4-E4F29C2AE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7" y="2171641"/>
            <a:ext cx="4854514" cy="36503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70F46C5-B8CC-456D-A96F-3FF7682747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r="6550"/>
          <a:stretch/>
        </p:blipFill>
        <p:spPr>
          <a:xfrm>
            <a:off x="5339305" y="2335387"/>
            <a:ext cx="6563708" cy="3699707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2E035342-E8DA-4473-A76A-117A382F32BD}"/>
              </a:ext>
            </a:extLst>
          </p:cNvPr>
          <p:cNvSpPr/>
          <p:nvPr/>
        </p:nvSpPr>
        <p:spPr>
          <a:xfrm>
            <a:off x="1719432" y="5927660"/>
            <a:ext cx="1993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Magnet System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D9C5E9E-44D8-4CA8-A341-5078A4D1A9D9}"/>
              </a:ext>
            </a:extLst>
          </p:cNvPr>
          <p:cNvSpPr/>
          <p:nvPr/>
        </p:nvSpPr>
        <p:spPr>
          <a:xfrm>
            <a:off x="6197634" y="5927660"/>
            <a:ext cx="5035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Distribution of Magnetic Field &amp; Gradient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灯片编号占位符 3">
            <a:extLst>
              <a:ext uri="{FF2B5EF4-FFF2-40B4-BE49-F238E27FC236}">
                <a16:creationId xmlns:a16="http://schemas.microsoft.com/office/drawing/2014/main" id="{888662D1-230F-490C-B36E-96FED33467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4586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文本框 71">
            <a:extLst>
              <a:ext uri="{FF2B5EF4-FFF2-40B4-BE49-F238E27FC236}">
                <a16:creationId xmlns:a16="http://schemas.microsoft.com/office/drawing/2014/main" id="{6ECA8E71-6199-48D5-B55B-D37394FF5226}"/>
              </a:ext>
            </a:extLst>
          </p:cNvPr>
          <p:cNvSpPr txBox="1"/>
          <p:nvPr/>
        </p:nvSpPr>
        <p:spPr>
          <a:xfrm>
            <a:off x="294682" y="1065546"/>
            <a:ext cx="412491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20000"/>
              </a:spcBef>
              <a:buNone/>
              <a:defRPr sz="2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solidFill>
                  <a:srgbClr val="0000FF"/>
                </a:solidFill>
              </a:rPr>
              <a:t>2. MEOP</a:t>
            </a:r>
            <a:r>
              <a:rPr lang="zh-CN" altLang="en-US" dirty="0">
                <a:solidFill>
                  <a:srgbClr val="0000FF"/>
                </a:solidFill>
              </a:rPr>
              <a:t> </a:t>
            </a:r>
            <a:r>
              <a:rPr lang="en-US" altLang="zh-CN" dirty="0">
                <a:solidFill>
                  <a:srgbClr val="0000FF"/>
                </a:solidFill>
              </a:rPr>
              <a:t>R&amp;D</a:t>
            </a:r>
          </a:p>
        </p:txBody>
      </p:sp>
      <p:sp>
        <p:nvSpPr>
          <p:cNvPr id="73" name="标题 1">
            <a:extLst>
              <a:ext uri="{FF2B5EF4-FFF2-40B4-BE49-F238E27FC236}">
                <a16:creationId xmlns:a16="http://schemas.microsoft.com/office/drawing/2014/main" id="{A35429DB-62BC-49EF-84E6-E6E21F5019F8}"/>
              </a:ext>
            </a:extLst>
          </p:cNvPr>
          <p:cNvSpPr>
            <a:spLocks noGrp="1"/>
          </p:cNvSpPr>
          <p:nvPr/>
        </p:nvSpPr>
        <p:spPr>
          <a:xfrm>
            <a:off x="288986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2.4 MEOP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He Pumping Station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1376C9C2-D48C-4167-A28E-303D445B6FC1}"/>
              </a:ext>
            </a:extLst>
          </p:cNvPr>
          <p:cNvSpPr/>
          <p:nvPr/>
        </p:nvSpPr>
        <p:spPr>
          <a:xfrm>
            <a:off x="350433" y="1486459"/>
            <a:ext cx="2395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Optical System</a:t>
            </a:r>
          </a:p>
        </p:txBody>
      </p: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3E6373D0-A3B7-459E-877D-7503C342F55B}"/>
              </a:ext>
            </a:extLst>
          </p:cNvPr>
          <p:cNvGrpSpPr/>
          <p:nvPr/>
        </p:nvGrpSpPr>
        <p:grpSpPr>
          <a:xfrm>
            <a:off x="1551381" y="1838760"/>
            <a:ext cx="8941994" cy="4814367"/>
            <a:chOff x="913206" y="1783134"/>
            <a:chExt cx="8941994" cy="4814367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AFC700DB-EC88-4185-8A9E-AEB320380859}"/>
                </a:ext>
              </a:extLst>
            </p:cNvPr>
            <p:cNvSpPr/>
            <p:nvPr/>
          </p:nvSpPr>
          <p:spPr bwMode="auto">
            <a:xfrm rot="375843">
              <a:off x="2018032" y="2563894"/>
              <a:ext cx="609200" cy="58335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6685043A-16DF-4830-9C61-F773F994465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01197" y="2607614"/>
              <a:ext cx="651521" cy="497124"/>
            </a:xfrm>
            <a:prstGeom prst="line">
              <a:avLst/>
            </a:prstGeom>
            <a:solidFill>
              <a:srgbClr val="00B0F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4B4263C7-4D13-488A-98D2-E987B7BBFAFA}"/>
                </a:ext>
              </a:extLst>
            </p:cNvPr>
            <p:cNvSpPr txBox="1"/>
            <p:nvPr/>
          </p:nvSpPr>
          <p:spPr>
            <a:xfrm>
              <a:off x="8251378" y="5079355"/>
              <a:ext cx="8867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Magnet</a:t>
              </a:r>
              <a:endPara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38" name="图片 137">
              <a:extLst>
                <a:ext uri="{FF2B5EF4-FFF2-40B4-BE49-F238E27FC236}">
                  <a16:creationId xmlns:a16="http://schemas.microsoft.com/office/drawing/2014/main" id="{3E53A008-2DA0-48EE-B26C-F34989789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21" t="16050" r="16400" b="21872"/>
            <a:stretch/>
          </p:blipFill>
          <p:spPr>
            <a:xfrm>
              <a:off x="2702870" y="4588572"/>
              <a:ext cx="2568832" cy="1572420"/>
            </a:xfrm>
            <a:prstGeom prst="rect">
              <a:avLst/>
            </a:prstGeom>
          </p:spPr>
        </p:pic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B29F5ACD-A986-4B2A-ABAC-6B606671CDD0}"/>
                </a:ext>
              </a:extLst>
            </p:cNvPr>
            <p:cNvGrpSpPr/>
            <p:nvPr/>
          </p:nvGrpSpPr>
          <p:grpSpPr>
            <a:xfrm rot="21175681">
              <a:off x="1222718" y="5445240"/>
              <a:ext cx="978884" cy="565369"/>
              <a:chOff x="465745" y="4411172"/>
              <a:chExt cx="767289" cy="415028"/>
            </a:xfrm>
          </p:grpSpPr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E358731C-DF42-4C04-A4E0-9A56D03540EE}"/>
                  </a:ext>
                </a:extLst>
              </p:cNvPr>
              <p:cNvSpPr/>
              <p:nvPr/>
            </p:nvSpPr>
            <p:spPr bwMode="auto">
              <a:xfrm>
                <a:off x="465745" y="4411172"/>
                <a:ext cx="767289" cy="415028"/>
              </a:xfrm>
              <a:prstGeom prst="rect">
                <a:avLst/>
              </a:prstGeom>
              <a:solidFill>
                <a:srgbClr val="005CE7">
                  <a:lumMod val="60000"/>
                  <a:lumOff val="40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椭圆 58">
                <a:extLst>
                  <a:ext uri="{FF2B5EF4-FFF2-40B4-BE49-F238E27FC236}">
                    <a16:creationId xmlns:a16="http://schemas.microsoft.com/office/drawing/2014/main" id="{7A60ABB4-1557-4E8D-BE27-AB21A56C1AF2}"/>
                  </a:ext>
                </a:extLst>
              </p:cNvPr>
              <p:cNvSpPr/>
              <p:nvPr/>
            </p:nvSpPr>
            <p:spPr bwMode="auto">
              <a:xfrm>
                <a:off x="571230" y="4561474"/>
                <a:ext cx="139243" cy="125994"/>
              </a:xfrm>
              <a:prstGeom prst="ellipse">
                <a:avLst/>
              </a:prstGeom>
              <a:solidFill>
                <a:srgbClr val="DCDCDC">
                  <a:lumMod val="90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57AB2B9D-07A8-43F2-A92D-0541EFB4BCE7}"/>
                  </a:ext>
                </a:extLst>
              </p:cNvPr>
              <p:cNvSpPr/>
              <p:nvPr/>
            </p:nvSpPr>
            <p:spPr bwMode="auto">
              <a:xfrm>
                <a:off x="1006976" y="4563340"/>
                <a:ext cx="139243" cy="125652"/>
              </a:xfrm>
              <a:prstGeom prst="ellipse">
                <a:avLst/>
              </a:prstGeom>
              <a:solidFill>
                <a:srgbClr val="DCDCDC">
                  <a:lumMod val="90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B316C8E8-E2DE-4911-8217-FCE94BD6F9D2}"/>
                </a:ext>
              </a:extLst>
            </p:cNvPr>
            <p:cNvGrpSpPr/>
            <p:nvPr/>
          </p:nvGrpSpPr>
          <p:grpSpPr>
            <a:xfrm rot="15864746">
              <a:off x="1604523" y="4360733"/>
              <a:ext cx="541085" cy="614162"/>
              <a:chOff x="2113078" y="2660463"/>
              <a:chExt cx="533400" cy="561637"/>
            </a:xfrm>
            <a:solidFill>
              <a:srgbClr val="00B0F0"/>
            </a:solidFill>
          </p:grpSpPr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B6209335-BEA3-4A2A-8399-8BEA02BC562F}"/>
                  </a:ext>
                </a:extLst>
              </p:cNvPr>
              <p:cNvSpPr/>
              <p:nvPr/>
            </p:nvSpPr>
            <p:spPr bwMode="auto">
              <a:xfrm>
                <a:off x="2113078" y="2682640"/>
                <a:ext cx="533400" cy="515910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4F4725E0-402F-4A3A-87F8-7D34E2385CF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5735254">
                <a:off x="2106505" y="2710501"/>
                <a:ext cx="561637" cy="461562"/>
              </a:xfrm>
              <a:prstGeom prst="line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507BB834-ECE7-42F8-B5E7-18CFE84670A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867986" y="4654292"/>
              <a:ext cx="133210" cy="1047589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" name="直角三角形 20">
              <a:extLst>
                <a:ext uri="{FF2B5EF4-FFF2-40B4-BE49-F238E27FC236}">
                  <a16:creationId xmlns:a16="http://schemas.microsoft.com/office/drawing/2014/main" id="{6A6EB9EC-5E3A-4B07-9719-362915E94011}"/>
                </a:ext>
              </a:extLst>
            </p:cNvPr>
            <p:cNvSpPr/>
            <p:nvPr/>
          </p:nvSpPr>
          <p:spPr bwMode="auto">
            <a:xfrm rot="5046524">
              <a:off x="1061873" y="4504444"/>
              <a:ext cx="509046" cy="469045"/>
            </a:xfrm>
            <a:prstGeom prst="rtTriangle">
              <a:avLst/>
            </a:prstGeom>
            <a:solidFill>
              <a:srgbClr val="7030A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文本框 417">
              <a:extLst>
                <a:ext uri="{FF2B5EF4-FFF2-40B4-BE49-F238E27FC236}">
                  <a16:creationId xmlns:a16="http://schemas.microsoft.com/office/drawing/2014/main" id="{40CEF131-6A90-4E8B-B9AF-E474FF7F5D88}"/>
                </a:ext>
              </a:extLst>
            </p:cNvPr>
            <p:cNvSpPr txBox="1"/>
            <p:nvPr/>
          </p:nvSpPr>
          <p:spPr>
            <a:xfrm rot="21264746">
              <a:off x="2038044" y="4933823"/>
              <a:ext cx="6469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QWP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6FD5E25-66A5-40D2-BB8F-80A5533CB1E0}"/>
                </a:ext>
              </a:extLst>
            </p:cNvPr>
            <p:cNvSpPr/>
            <p:nvPr/>
          </p:nvSpPr>
          <p:spPr bwMode="auto">
            <a:xfrm rot="21204746">
              <a:off x="2221014" y="4116357"/>
              <a:ext cx="97214" cy="825132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DD280C72-3496-482C-868D-8E31F3BC45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823186" y="3359220"/>
              <a:ext cx="0" cy="141261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E4C86422-0555-458C-AC17-EFAB9570FD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63576" y="3358829"/>
              <a:ext cx="0" cy="141261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DF42E7C0-0D52-41E9-AD57-9E9A2E440406}"/>
                </a:ext>
              </a:extLst>
            </p:cNvPr>
            <p:cNvCxnSpPr/>
            <p:nvPr/>
          </p:nvCxnSpPr>
          <p:spPr bwMode="auto">
            <a:xfrm flipH="1">
              <a:off x="4715856" y="3494759"/>
              <a:ext cx="404457" cy="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7BD5C01E-6201-4297-90FD-AA64B98FF9AC}"/>
                </a:ext>
              </a:extLst>
            </p:cNvPr>
            <p:cNvCxnSpPr/>
            <p:nvPr/>
          </p:nvCxnSpPr>
          <p:spPr bwMode="auto">
            <a:xfrm flipH="1" flipV="1">
              <a:off x="4839871" y="3949376"/>
              <a:ext cx="255756" cy="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2014E01E-0412-4D15-8B82-38C68C005A51}"/>
                </a:ext>
              </a:extLst>
            </p:cNvPr>
            <p:cNvCxnSpPr>
              <a:cxnSpLocks/>
              <a:endCxn id="21" idx="5"/>
            </p:cNvCxnSpPr>
            <p:nvPr/>
          </p:nvCxnSpPr>
          <p:spPr bwMode="auto">
            <a:xfrm flipH="1" flipV="1">
              <a:off x="1316397" y="4738967"/>
              <a:ext cx="132711" cy="1029534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25E18D0-215D-4E14-A050-DDFC807BF54E}"/>
                </a:ext>
              </a:extLst>
            </p:cNvPr>
            <p:cNvSpPr/>
            <p:nvPr/>
          </p:nvSpPr>
          <p:spPr bwMode="auto">
            <a:xfrm>
              <a:off x="2174220" y="3473653"/>
              <a:ext cx="853932" cy="49678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Pump Laser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BC0C1E6-0DB9-49BE-9A6C-4F00A110C875}"/>
                </a:ext>
              </a:extLst>
            </p:cNvPr>
            <p:cNvSpPr/>
            <p:nvPr/>
          </p:nvSpPr>
          <p:spPr bwMode="auto">
            <a:xfrm rot="16200000">
              <a:off x="4536888" y="3034777"/>
              <a:ext cx="114850" cy="583284"/>
            </a:xfrm>
            <a:prstGeom prst="rect">
              <a:avLst/>
            </a:prstGeom>
            <a:solidFill>
              <a:srgbClr val="DCDCDC">
                <a:lumMod val="5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圆角矩形 42">
              <a:extLst>
                <a:ext uri="{FF2B5EF4-FFF2-40B4-BE49-F238E27FC236}">
                  <a16:creationId xmlns:a16="http://schemas.microsoft.com/office/drawing/2014/main" id="{B07F8D84-8FBF-41F0-85A3-7245C38E09FE}"/>
                </a:ext>
              </a:extLst>
            </p:cNvPr>
            <p:cNvSpPr/>
            <p:nvPr/>
          </p:nvSpPr>
          <p:spPr bwMode="auto">
            <a:xfrm>
              <a:off x="6090322" y="3208595"/>
              <a:ext cx="2527555" cy="1069006"/>
            </a:xfrm>
            <a:prstGeom prst="roundRect">
              <a:avLst>
                <a:gd name="adj" fmla="val 6178"/>
              </a:avLst>
            </a:prstGeom>
            <a:solidFill>
              <a:srgbClr val="0066FF">
                <a:lumMod val="20000"/>
                <a:lumOff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45">
              <a:extLst>
                <a:ext uri="{FF2B5EF4-FFF2-40B4-BE49-F238E27FC236}">
                  <a16:creationId xmlns:a16="http://schemas.microsoft.com/office/drawing/2014/main" id="{F62DBDA2-9153-41EC-822D-2CD825F43BB9}"/>
                </a:ext>
              </a:extLst>
            </p:cNvPr>
            <p:cNvSpPr txBox="1"/>
            <p:nvPr/>
          </p:nvSpPr>
          <p:spPr>
            <a:xfrm>
              <a:off x="9077491" y="4140978"/>
              <a:ext cx="7777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Mirror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任意多边形 45">
              <a:extLst>
                <a:ext uri="{FF2B5EF4-FFF2-40B4-BE49-F238E27FC236}">
                  <a16:creationId xmlns:a16="http://schemas.microsoft.com/office/drawing/2014/main" id="{54C0EE05-F601-432A-BE2A-54581E2C6130}"/>
                </a:ext>
              </a:extLst>
            </p:cNvPr>
            <p:cNvSpPr/>
            <p:nvPr/>
          </p:nvSpPr>
          <p:spPr bwMode="auto">
            <a:xfrm>
              <a:off x="6229631" y="3157152"/>
              <a:ext cx="2283127" cy="1171991"/>
            </a:xfrm>
            <a:custGeom>
              <a:avLst/>
              <a:gdLst>
                <a:gd name="connsiteX0" fmla="*/ 14425 w 1784502"/>
                <a:gd name="connsiteY0" fmla="*/ 704740 h 740294"/>
                <a:gd name="connsiteX1" fmla="*/ 31203 w 1784502"/>
                <a:gd name="connsiteY1" fmla="*/ 25232 h 740294"/>
                <a:gd name="connsiteX2" fmla="*/ 291262 w 1784502"/>
                <a:gd name="connsiteY2" fmla="*/ 704740 h 740294"/>
                <a:gd name="connsiteX3" fmla="*/ 643599 w 1784502"/>
                <a:gd name="connsiteY3" fmla="*/ 65 h 740294"/>
                <a:gd name="connsiteX4" fmla="*/ 937214 w 1784502"/>
                <a:gd name="connsiteY4" fmla="*/ 713129 h 740294"/>
                <a:gd name="connsiteX5" fmla="*/ 1348275 w 1784502"/>
                <a:gd name="connsiteY5" fmla="*/ 8454 h 740294"/>
                <a:gd name="connsiteX6" fmla="*/ 1499276 w 1784502"/>
                <a:gd name="connsiteY6" fmla="*/ 713129 h 740294"/>
                <a:gd name="connsiteX7" fmla="*/ 1734168 w 1784502"/>
                <a:gd name="connsiteY7" fmla="*/ 65 h 740294"/>
                <a:gd name="connsiteX8" fmla="*/ 1767724 w 1784502"/>
                <a:gd name="connsiteY8" fmla="*/ 671184 h 740294"/>
                <a:gd name="connsiteX9" fmla="*/ 1784502 w 1784502"/>
                <a:gd name="connsiteY9" fmla="*/ 721518 h 740294"/>
                <a:gd name="connsiteX0" fmla="*/ 14425 w 1784502"/>
                <a:gd name="connsiteY0" fmla="*/ 704740 h 740294"/>
                <a:gd name="connsiteX1" fmla="*/ 31203 w 1784502"/>
                <a:gd name="connsiteY1" fmla="*/ 25232 h 740294"/>
                <a:gd name="connsiteX2" fmla="*/ 291262 w 1784502"/>
                <a:gd name="connsiteY2" fmla="*/ 704740 h 740294"/>
                <a:gd name="connsiteX3" fmla="*/ 580124 w 1784502"/>
                <a:gd name="connsiteY3" fmla="*/ 65 h 740294"/>
                <a:gd name="connsiteX4" fmla="*/ 937214 w 1784502"/>
                <a:gd name="connsiteY4" fmla="*/ 713129 h 740294"/>
                <a:gd name="connsiteX5" fmla="*/ 1348275 w 1784502"/>
                <a:gd name="connsiteY5" fmla="*/ 8454 h 740294"/>
                <a:gd name="connsiteX6" fmla="*/ 1499276 w 1784502"/>
                <a:gd name="connsiteY6" fmla="*/ 713129 h 740294"/>
                <a:gd name="connsiteX7" fmla="*/ 1734168 w 1784502"/>
                <a:gd name="connsiteY7" fmla="*/ 65 h 740294"/>
                <a:gd name="connsiteX8" fmla="*/ 1767724 w 1784502"/>
                <a:gd name="connsiteY8" fmla="*/ 671184 h 740294"/>
                <a:gd name="connsiteX9" fmla="*/ 1784502 w 1784502"/>
                <a:gd name="connsiteY9" fmla="*/ 721518 h 740294"/>
                <a:gd name="connsiteX0" fmla="*/ 14425 w 1784502"/>
                <a:gd name="connsiteY0" fmla="*/ 704740 h 740294"/>
                <a:gd name="connsiteX1" fmla="*/ 31203 w 1784502"/>
                <a:gd name="connsiteY1" fmla="*/ 25232 h 740294"/>
                <a:gd name="connsiteX2" fmla="*/ 291262 w 1784502"/>
                <a:gd name="connsiteY2" fmla="*/ 704740 h 740294"/>
                <a:gd name="connsiteX3" fmla="*/ 580124 w 1784502"/>
                <a:gd name="connsiteY3" fmla="*/ 65 h 740294"/>
                <a:gd name="connsiteX4" fmla="*/ 937214 w 1784502"/>
                <a:gd name="connsiteY4" fmla="*/ 713129 h 740294"/>
                <a:gd name="connsiteX5" fmla="*/ 1250621 w 1784502"/>
                <a:gd name="connsiteY5" fmla="*/ 8454 h 740294"/>
                <a:gd name="connsiteX6" fmla="*/ 1499276 w 1784502"/>
                <a:gd name="connsiteY6" fmla="*/ 713129 h 740294"/>
                <a:gd name="connsiteX7" fmla="*/ 1734168 w 1784502"/>
                <a:gd name="connsiteY7" fmla="*/ 65 h 740294"/>
                <a:gd name="connsiteX8" fmla="*/ 1767724 w 1784502"/>
                <a:gd name="connsiteY8" fmla="*/ 671184 h 740294"/>
                <a:gd name="connsiteX9" fmla="*/ 1784502 w 1784502"/>
                <a:gd name="connsiteY9" fmla="*/ 721518 h 740294"/>
                <a:gd name="connsiteX0" fmla="*/ 14425 w 1784502"/>
                <a:gd name="connsiteY0" fmla="*/ 704740 h 740294"/>
                <a:gd name="connsiteX1" fmla="*/ 31203 w 1784502"/>
                <a:gd name="connsiteY1" fmla="*/ 25232 h 740294"/>
                <a:gd name="connsiteX2" fmla="*/ 291262 w 1784502"/>
                <a:gd name="connsiteY2" fmla="*/ 704740 h 740294"/>
                <a:gd name="connsiteX3" fmla="*/ 580124 w 1784502"/>
                <a:gd name="connsiteY3" fmla="*/ 65 h 740294"/>
                <a:gd name="connsiteX4" fmla="*/ 937214 w 1784502"/>
                <a:gd name="connsiteY4" fmla="*/ 713129 h 740294"/>
                <a:gd name="connsiteX5" fmla="*/ 1250621 w 1784502"/>
                <a:gd name="connsiteY5" fmla="*/ 8454 h 740294"/>
                <a:gd name="connsiteX6" fmla="*/ 1499276 w 1784502"/>
                <a:gd name="connsiteY6" fmla="*/ 713129 h 740294"/>
                <a:gd name="connsiteX7" fmla="*/ 1690224 w 1784502"/>
                <a:gd name="connsiteY7" fmla="*/ 65 h 740294"/>
                <a:gd name="connsiteX8" fmla="*/ 1767724 w 1784502"/>
                <a:gd name="connsiteY8" fmla="*/ 671184 h 740294"/>
                <a:gd name="connsiteX9" fmla="*/ 1784502 w 1784502"/>
                <a:gd name="connsiteY9" fmla="*/ 721518 h 740294"/>
                <a:gd name="connsiteX0" fmla="*/ 4261 w 1774338"/>
                <a:gd name="connsiteY0" fmla="*/ 704740 h 740294"/>
                <a:gd name="connsiteX1" fmla="*/ 60101 w 1774338"/>
                <a:gd name="connsiteY1" fmla="*/ 25232 h 740294"/>
                <a:gd name="connsiteX2" fmla="*/ 281098 w 1774338"/>
                <a:gd name="connsiteY2" fmla="*/ 704740 h 740294"/>
                <a:gd name="connsiteX3" fmla="*/ 569960 w 1774338"/>
                <a:gd name="connsiteY3" fmla="*/ 65 h 740294"/>
                <a:gd name="connsiteX4" fmla="*/ 927050 w 1774338"/>
                <a:gd name="connsiteY4" fmla="*/ 713129 h 740294"/>
                <a:gd name="connsiteX5" fmla="*/ 1240457 w 1774338"/>
                <a:gd name="connsiteY5" fmla="*/ 8454 h 740294"/>
                <a:gd name="connsiteX6" fmla="*/ 1489112 w 1774338"/>
                <a:gd name="connsiteY6" fmla="*/ 713129 h 740294"/>
                <a:gd name="connsiteX7" fmla="*/ 1680060 w 1774338"/>
                <a:gd name="connsiteY7" fmla="*/ 65 h 740294"/>
                <a:gd name="connsiteX8" fmla="*/ 1757560 w 1774338"/>
                <a:gd name="connsiteY8" fmla="*/ 671184 h 740294"/>
                <a:gd name="connsiteX9" fmla="*/ 1774338 w 1774338"/>
                <a:gd name="connsiteY9" fmla="*/ 721518 h 740294"/>
                <a:gd name="connsiteX0" fmla="*/ 3040 w 1792648"/>
                <a:gd name="connsiteY0" fmla="*/ 704740 h 740294"/>
                <a:gd name="connsiteX1" fmla="*/ 78411 w 1792648"/>
                <a:gd name="connsiteY1" fmla="*/ 25232 h 740294"/>
                <a:gd name="connsiteX2" fmla="*/ 299408 w 1792648"/>
                <a:gd name="connsiteY2" fmla="*/ 704740 h 740294"/>
                <a:gd name="connsiteX3" fmla="*/ 588270 w 1792648"/>
                <a:gd name="connsiteY3" fmla="*/ 65 h 740294"/>
                <a:gd name="connsiteX4" fmla="*/ 945360 w 1792648"/>
                <a:gd name="connsiteY4" fmla="*/ 713129 h 740294"/>
                <a:gd name="connsiteX5" fmla="*/ 1258767 w 1792648"/>
                <a:gd name="connsiteY5" fmla="*/ 8454 h 740294"/>
                <a:gd name="connsiteX6" fmla="*/ 1507422 w 1792648"/>
                <a:gd name="connsiteY6" fmla="*/ 713129 h 740294"/>
                <a:gd name="connsiteX7" fmla="*/ 1698370 w 1792648"/>
                <a:gd name="connsiteY7" fmla="*/ 65 h 740294"/>
                <a:gd name="connsiteX8" fmla="*/ 1775870 w 1792648"/>
                <a:gd name="connsiteY8" fmla="*/ 671184 h 740294"/>
                <a:gd name="connsiteX9" fmla="*/ 1792648 w 1792648"/>
                <a:gd name="connsiteY9" fmla="*/ 721518 h 740294"/>
                <a:gd name="connsiteX0" fmla="*/ 0 w 1789608"/>
                <a:gd name="connsiteY0" fmla="*/ 704740 h 740294"/>
                <a:gd name="connsiteX1" fmla="*/ 75371 w 1789608"/>
                <a:gd name="connsiteY1" fmla="*/ 25232 h 740294"/>
                <a:gd name="connsiteX2" fmla="*/ 296368 w 1789608"/>
                <a:gd name="connsiteY2" fmla="*/ 704740 h 740294"/>
                <a:gd name="connsiteX3" fmla="*/ 585230 w 1789608"/>
                <a:gd name="connsiteY3" fmla="*/ 65 h 740294"/>
                <a:gd name="connsiteX4" fmla="*/ 942320 w 1789608"/>
                <a:gd name="connsiteY4" fmla="*/ 713129 h 740294"/>
                <a:gd name="connsiteX5" fmla="*/ 1255727 w 1789608"/>
                <a:gd name="connsiteY5" fmla="*/ 8454 h 740294"/>
                <a:gd name="connsiteX6" fmla="*/ 1504382 w 1789608"/>
                <a:gd name="connsiteY6" fmla="*/ 713129 h 740294"/>
                <a:gd name="connsiteX7" fmla="*/ 1695330 w 1789608"/>
                <a:gd name="connsiteY7" fmla="*/ 65 h 740294"/>
                <a:gd name="connsiteX8" fmla="*/ 1772830 w 1789608"/>
                <a:gd name="connsiteY8" fmla="*/ 671184 h 740294"/>
                <a:gd name="connsiteX9" fmla="*/ 1789608 w 1789608"/>
                <a:gd name="connsiteY9" fmla="*/ 721518 h 740294"/>
                <a:gd name="connsiteX0" fmla="*/ 0 w 1789608"/>
                <a:gd name="connsiteY0" fmla="*/ 704678 h 721456"/>
                <a:gd name="connsiteX1" fmla="*/ 75371 w 1789608"/>
                <a:gd name="connsiteY1" fmla="*/ 25170 h 721456"/>
                <a:gd name="connsiteX2" fmla="*/ 296368 w 1789608"/>
                <a:gd name="connsiteY2" fmla="*/ 704678 h 721456"/>
                <a:gd name="connsiteX3" fmla="*/ 585230 w 1789608"/>
                <a:gd name="connsiteY3" fmla="*/ 3 h 721456"/>
                <a:gd name="connsiteX4" fmla="*/ 942320 w 1789608"/>
                <a:gd name="connsiteY4" fmla="*/ 713067 h 721456"/>
                <a:gd name="connsiteX5" fmla="*/ 1255727 w 1789608"/>
                <a:gd name="connsiteY5" fmla="*/ 8392 h 721456"/>
                <a:gd name="connsiteX6" fmla="*/ 1504382 w 1789608"/>
                <a:gd name="connsiteY6" fmla="*/ 713067 h 721456"/>
                <a:gd name="connsiteX7" fmla="*/ 1695330 w 1789608"/>
                <a:gd name="connsiteY7" fmla="*/ 3 h 721456"/>
                <a:gd name="connsiteX8" fmla="*/ 1789608 w 1789608"/>
                <a:gd name="connsiteY8" fmla="*/ 721456 h 721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89608" h="721456">
                  <a:moveTo>
                    <a:pt x="0" y="704678"/>
                  </a:moveTo>
                  <a:cubicBezTo>
                    <a:pt x="9733" y="364924"/>
                    <a:pt x="25976" y="25170"/>
                    <a:pt x="75371" y="25170"/>
                  </a:cubicBezTo>
                  <a:cubicBezTo>
                    <a:pt x="124766" y="25170"/>
                    <a:pt x="211392" y="708872"/>
                    <a:pt x="296368" y="704678"/>
                  </a:cubicBezTo>
                  <a:cubicBezTo>
                    <a:pt x="381344" y="700484"/>
                    <a:pt x="477571" y="-1395"/>
                    <a:pt x="585230" y="3"/>
                  </a:cubicBezTo>
                  <a:cubicBezTo>
                    <a:pt x="692889" y="1401"/>
                    <a:pt x="830571" y="711669"/>
                    <a:pt x="942320" y="713067"/>
                  </a:cubicBezTo>
                  <a:cubicBezTo>
                    <a:pt x="1054069" y="714465"/>
                    <a:pt x="1162050" y="8392"/>
                    <a:pt x="1255727" y="8392"/>
                  </a:cubicBezTo>
                  <a:cubicBezTo>
                    <a:pt x="1349404" y="8392"/>
                    <a:pt x="1431115" y="714465"/>
                    <a:pt x="1504382" y="713067"/>
                  </a:cubicBezTo>
                  <a:cubicBezTo>
                    <a:pt x="1577649" y="711669"/>
                    <a:pt x="1647792" y="-1395"/>
                    <a:pt x="1695330" y="3"/>
                  </a:cubicBezTo>
                  <a:cubicBezTo>
                    <a:pt x="1742868" y="1401"/>
                    <a:pt x="1769967" y="571153"/>
                    <a:pt x="1789608" y="721456"/>
                  </a:cubicBezTo>
                </a:path>
              </a:pathLst>
            </a:custGeom>
            <a:noFill/>
            <a:ln w="1016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53957C88-2787-4681-A745-E3B78A16CDCC}"/>
                </a:ext>
              </a:extLst>
            </p:cNvPr>
            <p:cNvSpPr/>
            <p:nvPr/>
          </p:nvSpPr>
          <p:spPr bwMode="auto">
            <a:xfrm rot="401634">
              <a:off x="913206" y="2478410"/>
              <a:ext cx="962059" cy="523412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Probe Laser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F29833AE-F148-40C3-BBF7-4F546F23F806}"/>
                </a:ext>
              </a:extLst>
            </p:cNvPr>
            <p:cNvSpPr/>
            <p:nvPr/>
          </p:nvSpPr>
          <p:spPr bwMode="auto">
            <a:xfrm>
              <a:off x="3780142" y="3406298"/>
              <a:ext cx="146980" cy="64045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A6C736F4-E281-42BA-AFDF-7E32E04A17BF}"/>
                </a:ext>
              </a:extLst>
            </p:cNvPr>
            <p:cNvCxnSpPr>
              <a:cxnSpLocks/>
              <a:endCxn id="13" idx="3"/>
            </p:cNvCxnSpPr>
            <p:nvPr/>
          </p:nvCxnSpPr>
          <p:spPr bwMode="auto">
            <a:xfrm flipH="1" flipV="1">
              <a:off x="3028153" y="3722044"/>
              <a:ext cx="381830" cy="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CD35E092-FA5A-4B72-B0DF-7408DFDB4E07}"/>
                </a:ext>
              </a:extLst>
            </p:cNvPr>
            <p:cNvCxnSpPr>
              <a:cxnSpLocks/>
              <a:stCxn id="25" idx="1"/>
            </p:cNvCxnSpPr>
            <p:nvPr/>
          </p:nvCxnSpPr>
          <p:spPr bwMode="auto">
            <a:xfrm flipH="1">
              <a:off x="3409982" y="3500090"/>
              <a:ext cx="391685" cy="223305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A48220CF-75A1-43A5-97B5-ACF70C3662AC}"/>
                </a:ext>
              </a:extLst>
            </p:cNvPr>
            <p:cNvCxnSpPr>
              <a:cxnSpLocks/>
              <a:stCxn id="25" idx="3"/>
            </p:cNvCxnSpPr>
            <p:nvPr/>
          </p:nvCxnSpPr>
          <p:spPr bwMode="auto">
            <a:xfrm flipH="1" flipV="1">
              <a:off x="3409982" y="3723398"/>
              <a:ext cx="391685" cy="229561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FE94E90D-9F86-4D04-B44A-25F3BF58722E}"/>
                </a:ext>
              </a:extLst>
            </p:cNvPr>
            <p:cNvCxnSpPr/>
            <p:nvPr/>
          </p:nvCxnSpPr>
          <p:spPr bwMode="auto">
            <a:xfrm flipH="1">
              <a:off x="3907997" y="3497731"/>
              <a:ext cx="393584" cy="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99B26079-26E8-4277-B139-014674EF9DA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120314" y="3952374"/>
              <a:ext cx="970008" cy="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F48CB71E-E47A-4100-80B9-F524D0C35BF9}"/>
                </a:ext>
              </a:extLst>
            </p:cNvPr>
            <p:cNvCxnSpPr/>
            <p:nvPr/>
          </p:nvCxnSpPr>
          <p:spPr bwMode="auto">
            <a:xfrm flipH="1">
              <a:off x="3907997" y="3952374"/>
              <a:ext cx="413349" cy="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1E709FA2-6506-4643-8DEE-3DC43DD0967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144236" y="3485425"/>
              <a:ext cx="946086" cy="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B6755DE1-77E8-4B7F-9321-51B60B6CD5A5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617877" y="3498736"/>
              <a:ext cx="689553" cy="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3FD985A5-251F-49DD-92C4-37390658D61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617877" y="3933143"/>
              <a:ext cx="711043" cy="0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EA4FBFAD-3D72-45D5-A26C-BA9278C2D42B}"/>
                </a:ext>
              </a:extLst>
            </p:cNvPr>
            <p:cNvSpPr/>
            <p:nvPr/>
          </p:nvSpPr>
          <p:spPr bwMode="auto">
            <a:xfrm>
              <a:off x="9307429" y="3296868"/>
              <a:ext cx="97214" cy="8251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408">
              <a:extLst>
                <a:ext uri="{FF2B5EF4-FFF2-40B4-BE49-F238E27FC236}">
                  <a16:creationId xmlns:a16="http://schemas.microsoft.com/office/drawing/2014/main" id="{6DA87D91-93A7-414E-B69C-30E2166329CB}"/>
                </a:ext>
              </a:extLst>
            </p:cNvPr>
            <p:cNvSpPr txBox="1"/>
            <p:nvPr/>
          </p:nvSpPr>
          <p:spPr>
            <a:xfrm>
              <a:off x="2927301" y="3183221"/>
              <a:ext cx="13682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Beam Shaping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文本框 409">
              <a:extLst>
                <a:ext uri="{FF2B5EF4-FFF2-40B4-BE49-F238E27FC236}">
                  <a16:creationId xmlns:a16="http://schemas.microsoft.com/office/drawing/2014/main" id="{914A2173-EC2A-446A-B34C-66F0940742DC}"/>
                </a:ext>
              </a:extLst>
            </p:cNvPr>
            <p:cNvSpPr txBox="1"/>
            <p:nvPr/>
          </p:nvSpPr>
          <p:spPr>
            <a:xfrm>
              <a:off x="4668790" y="4021912"/>
              <a:ext cx="9555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QWP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文本框 411">
              <a:extLst>
                <a:ext uri="{FF2B5EF4-FFF2-40B4-BE49-F238E27FC236}">
                  <a16:creationId xmlns:a16="http://schemas.microsoft.com/office/drawing/2014/main" id="{BCD5F75A-4631-44F3-B565-56BCA123ACA9}"/>
                </a:ext>
              </a:extLst>
            </p:cNvPr>
            <p:cNvSpPr txBox="1"/>
            <p:nvPr/>
          </p:nvSpPr>
          <p:spPr>
            <a:xfrm rot="21192005">
              <a:off x="1259065" y="5985230"/>
              <a:ext cx="1104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Balanced Photodiode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0C3394A5-B586-42FF-8013-CD1BD8B46B1D}"/>
                </a:ext>
              </a:extLst>
            </p:cNvPr>
            <p:cNvCxnSpPr>
              <a:cxnSpLocks/>
              <a:stCxn id="64" idx="3"/>
              <a:endCxn id="37" idx="1"/>
            </p:cNvCxnSpPr>
            <p:nvPr/>
          </p:nvCxnSpPr>
          <p:spPr bwMode="auto">
            <a:xfrm>
              <a:off x="1871986" y="2796187"/>
              <a:ext cx="7435443" cy="913247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7" name="矩形标注 74">
              <a:extLst>
                <a:ext uri="{FF2B5EF4-FFF2-40B4-BE49-F238E27FC236}">
                  <a16:creationId xmlns:a16="http://schemas.microsoft.com/office/drawing/2014/main" id="{F46E113C-8DA8-41FF-8C27-032AA8E4927D}"/>
                </a:ext>
              </a:extLst>
            </p:cNvPr>
            <p:cNvSpPr/>
            <p:nvPr/>
          </p:nvSpPr>
          <p:spPr bwMode="auto">
            <a:xfrm>
              <a:off x="5664170" y="4484427"/>
              <a:ext cx="1093567" cy="299675"/>
            </a:xfrm>
            <a:prstGeom prst="wedgeRectCallout">
              <a:avLst>
                <a:gd name="adj1" fmla="val -20504"/>
                <a:gd name="adj2" fmla="val -117850"/>
              </a:avLst>
            </a:prstGeom>
            <a:noFill/>
            <a:ln w="9525" cap="flat" cmpd="sng" algn="ctr">
              <a:solidFill>
                <a:srgbClr val="0066FF">
                  <a:lumMod val="75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RF </a:t>
              </a:r>
              <a:r>
                <a:rPr lang="en-US" altLang="zh-CN" sz="1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D</a:t>
              </a:r>
              <a:r>
                <a:rPr kumimoji="0" lang="en-US" altLang="zh-CN" sz="1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ischarge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CC989157-A4E8-4849-9CA2-EBADE3DA5C90}"/>
                </a:ext>
              </a:extLst>
            </p:cNvPr>
            <p:cNvSpPr/>
            <p:nvPr/>
          </p:nvSpPr>
          <p:spPr bwMode="auto">
            <a:xfrm>
              <a:off x="4066961" y="3424810"/>
              <a:ext cx="64989" cy="658902"/>
            </a:xfrm>
            <a:prstGeom prst="rect">
              <a:avLst/>
            </a:prstGeom>
            <a:solidFill>
              <a:srgbClr val="0066FF">
                <a:lumMod val="40000"/>
                <a:lumOff val="6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文本框 419">
              <a:extLst>
                <a:ext uri="{FF2B5EF4-FFF2-40B4-BE49-F238E27FC236}">
                  <a16:creationId xmlns:a16="http://schemas.microsoft.com/office/drawing/2014/main" id="{5E21C452-106F-4028-854A-11F4573053C5}"/>
                </a:ext>
              </a:extLst>
            </p:cNvPr>
            <p:cNvSpPr txBox="1"/>
            <p:nvPr/>
          </p:nvSpPr>
          <p:spPr>
            <a:xfrm>
              <a:off x="3624773" y="4046751"/>
              <a:ext cx="95556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HWP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7689275C-7802-46D3-B017-0554BEBD6BDD}"/>
                </a:ext>
              </a:extLst>
            </p:cNvPr>
            <p:cNvSpPr/>
            <p:nvPr/>
          </p:nvSpPr>
          <p:spPr bwMode="auto">
            <a:xfrm>
              <a:off x="5078109" y="3359219"/>
              <a:ext cx="113861" cy="699655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49530B51-8D8F-4123-8533-9845D4895CB1}"/>
                </a:ext>
              </a:extLst>
            </p:cNvPr>
            <p:cNvGrpSpPr/>
            <p:nvPr/>
          </p:nvGrpSpPr>
          <p:grpSpPr>
            <a:xfrm>
              <a:off x="4291999" y="3436056"/>
              <a:ext cx="609201" cy="622821"/>
              <a:chOff x="4291999" y="3436056"/>
              <a:chExt cx="609201" cy="622821"/>
            </a:xfrm>
          </p:grpSpPr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F39BB9C8-6540-40EA-9374-640629673F8E}"/>
                  </a:ext>
                </a:extLst>
              </p:cNvPr>
              <p:cNvSpPr/>
              <p:nvPr/>
            </p:nvSpPr>
            <p:spPr bwMode="auto">
              <a:xfrm>
                <a:off x="4292000" y="3436056"/>
                <a:ext cx="609200" cy="62282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57" name="直接连接符 56">
                <a:extLst>
                  <a:ext uri="{FF2B5EF4-FFF2-40B4-BE49-F238E27FC236}">
                    <a16:creationId xmlns:a16="http://schemas.microsoft.com/office/drawing/2014/main" id="{B14C5102-9A6B-463A-AED4-E8F58A36EFBB}"/>
                  </a:ext>
                </a:extLst>
              </p:cNvPr>
              <p:cNvCxnSpPr/>
              <p:nvPr/>
            </p:nvCxnSpPr>
            <p:spPr bwMode="auto">
              <a:xfrm flipH="1">
                <a:off x="4291999" y="3436056"/>
                <a:ext cx="609200" cy="622821"/>
              </a:xfrm>
              <a:prstGeom prst="line">
                <a:avLst/>
              </a:prstGeom>
              <a:solidFill>
                <a:srgbClr val="00B0F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" name="文本框 88">
                <a:extLst>
                  <a:ext uri="{FF2B5EF4-FFF2-40B4-BE49-F238E27FC236}">
                    <a16:creationId xmlns:a16="http://schemas.microsoft.com/office/drawing/2014/main" id="{9A91CD3A-C86C-41AF-B4C1-F870F57BF3AA}"/>
                  </a:ext>
                </a:extLst>
              </p:cNvPr>
              <p:cNvSpPr txBox="1"/>
              <p:nvPr/>
            </p:nvSpPr>
            <p:spPr>
              <a:xfrm>
                <a:off x="4369906" y="3635692"/>
                <a:ext cx="46996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PBS</a:t>
                </a:r>
                <a:endParaRPr kumimoji="0" lang="zh-CN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D433A844-ADBE-40E0-896F-3684BC790A85}"/>
                </a:ext>
              </a:extLst>
            </p:cNvPr>
            <p:cNvGrpSpPr/>
            <p:nvPr/>
          </p:nvGrpSpPr>
          <p:grpSpPr>
            <a:xfrm>
              <a:off x="5399576" y="2307482"/>
              <a:ext cx="243719" cy="226014"/>
              <a:chOff x="5098256" y="2088879"/>
              <a:chExt cx="248444" cy="230396"/>
            </a:xfrm>
          </p:grpSpPr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4A2CED80-B092-48D1-98F5-CE0D259A5A8B}"/>
                  </a:ext>
                </a:extLst>
              </p:cNvPr>
              <p:cNvSpPr/>
              <p:nvPr/>
            </p:nvSpPr>
            <p:spPr bwMode="auto">
              <a:xfrm rot="16200000">
                <a:off x="5107397" y="2079971"/>
                <a:ext cx="230322" cy="248285"/>
              </a:xfrm>
              <a:prstGeom prst="rect">
                <a:avLst/>
              </a:prstGeom>
              <a:solidFill>
                <a:srgbClr val="DCDCDC">
                  <a:lumMod val="50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80" name="直接连接符 79">
                <a:extLst>
                  <a:ext uri="{FF2B5EF4-FFF2-40B4-BE49-F238E27FC236}">
                    <a16:creationId xmlns:a16="http://schemas.microsoft.com/office/drawing/2014/main" id="{A27B7481-5085-4532-8EB1-72B346CFE7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8415" y="2088952"/>
                <a:ext cx="247491" cy="22800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>
                <a:extLst>
                  <a:ext uri="{FF2B5EF4-FFF2-40B4-BE49-F238E27FC236}">
                    <a16:creationId xmlns:a16="http://schemas.microsoft.com/office/drawing/2014/main" id="{EFC740B3-089B-4666-A868-73E6F4BCDA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98256" y="2088879"/>
                <a:ext cx="238312" cy="2256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710988C6-B5E8-41D6-83B7-0FEFB426CDA8}"/>
                </a:ext>
              </a:extLst>
            </p:cNvPr>
            <p:cNvGrpSpPr/>
            <p:nvPr/>
          </p:nvGrpSpPr>
          <p:grpSpPr>
            <a:xfrm>
              <a:off x="5399576" y="4911772"/>
              <a:ext cx="243719" cy="226014"/>
              <a:chOff x="5098256" y="2088879"/>
              <a:chExt cx="248444" cy="230396"/>
            </a:xfrm>
          </p:grpSpPr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72302B24-39EF-43AA-9A56-071219B61677}"/>
                  </a:ext>
                </a:extLst>
              </p:cNvPr>
              <p:cNvSpPr/>
              <p:nvPr/>
            </p:nvSpPr>
            <p:spPr bwMode="auto">
              <a:xfrm rot="16200000">
                <a:off x="5107397" y="2079971"/>
                <a:ext cx="230322" cy="248285"/>
              </a:xfrm>
              <a:prstGeom prst="rect">
                <a:avLst/>
              </a:prstGeom>
              <a:solidFill>
                <a:srgbClr val="DCDCDC">
                  <a:lumMod val="50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88" name="直接连接符 87">
                <a:extLst>
                  <a:ext uri="{FF2B5EF4-FFF2-40B4-BE49-F238E27FC236}">
                    <a16:creationId xmlns:a16="http://schemas.microsoft.com/office/drawing/2014/main" id="{3AC2DDD6-E169-48F0-B95C-46200490B5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8415" y="2088952"/>
                <a:ext cx="247491" cy="22800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>
                <a:extLst>
                  <a:ext uri="{FF2B5EF4-FFF2-40B4-BE49-F238E27FC236}">
                    <a16:creationId xmlns:a16="http://schemas.microsoft.com/office/drawing/2014/main" id="{921B9E6F-370B-4A7C-958B-EADA740E45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98256" y="2088879"/>
                <a:ext cx="238312" cy="2256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A4F4F3D8-73FE-446B-874D-CC138FC66B7C}"/>
                </a:ext>
              </a:extLst>
            </p:cNvPr>
            <p:cNvGrpSpPr/>
            <p:nvPr/>
          </p:nvGrpSpPr>
          <p:grpSpPr>
            <a:xfrm>
              <a:off x="6829688" y="4911455"/>
              <a:ext cx="243719" cy="226014"/>
              <a:chOff x="5098256" y="2088879"/>
              <a:chExt cx="248444" cy="230396"/>
            </a:xfrm>
          </p:grpSpPr>
          <p:sp>
            <p:nvSpPr>
              <p:cNvPr id="91" name="矩形 90">
                <a:extLst>
                  <a:ext uri="{FF2B5EF4-FFF2-40B4-BE49-F238E27FC236}">
                    <a16:creationId xmlns:a16="http://schemas.microsoft.com/office/drawing/2014/main" id="{89E0303D-2509-43DE-8034-B4A049E936CA}"/>
                  </a:ext>
                </a:extLst>
              </p:cNvPr>
              <p:cNvSpPr/>
              <p:nvPr/>
            </p:nvSpPr>
            <p:spPr bwMode="auto">
              <a:xfrm rot="16200000">
                <a:off x="5107397" y="2079971"/>
                <a:ext cx="230322" cy="248285"/>
              </a:xfrm>
              <a:prstGeom prst="rect">
                <a:avLst/>
              </a:prstGeom>
              <a:solidFill>
                <a:srgbClr val="DCDCDC">
                  <a:lumMod val="50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92" name="直接连接符 91">
                <a:extLst>
                  <a:ext uri="{FF2B5EF4-FFF2-40B4-BE49-F238E27FC236}">
                    <a16:creationId xmlns:a16="http://schemas.microsoft.com/office/drawing/2014/main" id="{20CED9D0-10E7-40D6-ABEB-1C806968A6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8415" y="2088952"/>
                <a:ext cx="247491" cy="22800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>
                <a:extLst>
                  <a:ext uri="{FF2B5EF4-FFF2-40B4-BE49-F238E27FC236}">
                    <a16:creationId xmlns:a16="http://schemas.microsoft.com/office/drawing/2014/main" id="{869D84BE-9439-4370-A9CD-ABD0DE6E75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98256" y="2088879"/>
                <a:ext cx="238312" cy="2256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组合 93">
              <a:extLst>
                <a:ext uri="{FF2B5EF4-FFF2-40B4-BE49-F238E27FC236}">
                  <a16:creationId xmlns:a16="http://schemas.microsoft.com/office/drawing/2014/main" id="{F2AC7B0E-59A2-4867-B16C-3E1FAAAF71B4}"/>
                </a:ext>
              </a:extLst>
            </p:cNvPr>
            <p:cNvGrpSpPr/>
            <p:nvPr/>
          </p:nvGrpSpPr>
          <p:grpSpPr>
            <a:xfrm>
              <a:off x="7851283" y="4911462"/>
              <a:ext cx="243719" cy="226014"/>
              <a:chOff x="5098256" y="2088879"/>
              <a:chExt cx="248444" cy="230396"/>
            </a:xfrm>
          </p:grpSpPr>
          <p:sp>
            <p:nvSpPr>
              <p:cNvPr id="95" name="矩形 94">
                <a:extLst>
                  <a:ext uri="{FF2B5EF4-FFF2-40B4-BE49-F238E27FC236}">
                    <a16:creationId xmlns:a16="http://schemas.microsoft.com/office/drawing/2014/main" id="{1966DCEA-6F32-4C09-84DE-8B41FD1E60EE}"/>
                  </a:ext>
                </a:extLst>
              </p:cNvPr>
              <p:cNvSpPr/>
              <p:nvPr/>
            </p:nvSpPr>
            <p:spPr bwMode="auto">
              <a:xfrm rot="16200000">
                <a:off x="5107397" y="2079971"/>
                <a:ext cx="230322" cy="248285"/>
              </a:xfrm>
              <a:prstGeom prst="rect">
                <a:avLst/>
              </a:prstGeom>
              <a:solidFill>
                <a:srgbClr val="DCDCDC">
                  <a:lumMod val="50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96" name="直接连接符 95">
                <a:extLst>
                  <a:ext uri="{FF2B5EF4-FFF2-40B4-BE49-F238E27FC236}">
                    <a16:creationId xmlns:a16="http://schemas.microsoft.com/office/drawing/2014/main" id="{803A1CB8-729D-46F8-A681-986CC1CB9E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8415" y="2088952"/>
                <a:ext cx="247491" cy="22800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>
                <a:extLst>
                  <a:ext uri="{FF2B5EF4-FFF2-40B4-BE49-F238E27FC236}">
                    <a16:creationId xmlns:a16="http://schemas.microsoft.com/office/drawing/2014/main" id="{6A7BFAE8-A4D1-4E31-B2B0-44A01A53AB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98256" y="2088879"/>
                <a:ext cx="238312" cy="2256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组合 97">
              <a:extLst>
                <a:ext uri="{FF2B5EF4-FFF2-40B4-BE49-F238E27FC236}">
                  <a16:creationId xmlns:a16="http://schemas.microsoft.com/office/drawing/2014/main" id="{29E94110-38A5-43D6-B66B-AEE99CEAAD45}"/>
                </a:ext>
              </a:extLst>
            </p:cNvPr>
            <p:cNvGrpSpPr/>
            <p:nvPr/>
          </p:nvGrpSpPr>
          <p:grpSpPr>
            <a:xfrm>
              <a:off x="9168708" y="4906217"/>
              <a:ext cx="243719" cy="226014"/>
              <a:chOff x="5098256" y="2088879"/>
              <a:chExt cx="248444" cy="230396"/>
            </a:xfrm>
          </p:grpSpPr>
          <p:sp>
            <p:nvSpPr>
              <p:cNvPr id="99" name="矩形 98">
                <a:extLst>
                  <a:ext uri="{FF2B5EF4-FFF2-40B4-BE49-F238E27FC236}">
                    <a16:creationId xmlns:a16="http://schemas.microsoft.com/office/drawing/2014/main" id="{F7792DFA-0AA8-4BFA-8D4F-D2F163A6CB27}"/>
                  </a:ext>
                </a:extLst>
              </p:cNvPr>
              <p:cNvSpPr/>
              <p:nvPr/>
            </p:nvSpPr>
            <p:spPr bwMode="auto">
              <a:xfrm rot="16200000">
                <a:off x="5107397" y="2079971"/>
                <a:ext cx="230322" cy="248285"/>
              </a:xfrm>
              <a:prstGeom prst="rect">
                <a:avLst/>
              </a:prstGeom>
              <a:solidFill>
                <a:srgbClr val="DCDCDC">
                  <a:lumMod val="50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00" name="直接连接符 99">
                <a:extLst>
                  <a:ext uri="{FF2B5EF4-FFF2-40B4-BE49-F238E27FC236}">
                    <a16:creationId xmlns:a16="http://schemas.microsoft.com/office/drawing/2014/main" id="{89D5A99B-D2F8-44F9-A227-6C4F19B9E5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8415" y="2088952"/>
                <a:ext cx="247491" cy="22800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直接连接符 100">
                <a:extLst>
                  <a:ext uri="{FF2B5EF4-FFF2-40B4-BE49-F238E27FC236}">
                    <a16:creationId xmlns:a16="http://schemas.microsoft.com/office/drawing/2014/main" id="{5D8EFA77-9743-4A4A-B449-9853E3FB4A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98256" y="2088879"/>
                <a:ext cx="238312" cy="2256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00EA45E0-C331-46CF-AC87-90A0F59AFDBF}"/>
                </a:ext>
              </a:extLst>
            </p:cNvPr>
            <p:cNvGrpSpPr/>
            <p:nvPr/>
          </p:nvGrpSpPr>
          <p:grpSpPr>
            <a:xfrm>
              <a:off x="6746181" y="2312720"/>
              <a:ext cx="243719" cy="226014"/>
              <a:chOff x="5098256" y="2088879"/>
              <a:chExt cx="248444" cy="230396"/>
            </a:xfrm>
          </p:grpSpPr>
          <p:sp>
            <p:nvSpPr>
              <p:cNvPr id="103" name="矩形 102">
                <a:extLst>
                  <a:ext uri="{FF2B5EF4-FFF2-40B4-BE49-F238E27FC236}">
                    <a16:creationId xmlns:a16="http://schemas.microsoft.com/office/drawing/2014/main" id="{D8BFB013-3101-497F-9349-FB830923DD3D}"/>
                  </a:ext>
                </a:extLst>
              </p:cNvPr>
              <p:cNvSpPr/>
              <p:nvPr/>
            </p:nvSpPr>
            <p:spPr bwMode="auto">
              <a:xfrm rot="16200000">
                <a:off x="5107397" y="2079971"/>
                <a:ext cx="230322" cy="248285"/>
              </a:xfrm>
              <a:prstGeom prst="rect">
                <a:avLst/>
              </a:prstGeom>
              <a:solidFill>
                <a:srgbClr val="DCDCDC">
                  <a:lumMod val="50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04" name="直接连接符 103">
                <a:extLst>
                  <a:ext uri="{FF2B5EF4-FFF2-40B4-BE49-F238E27FC236}">
                    <a16:creationId xmlns:a16="http://schemas.microsoft.com/office/drawing/2014/main" id="{A4CA2FBC-4904-43C6-973A-2C7502435E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8415" y="2088952"/>
                <a:ext cx="247491" cy="22800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直接连接符 104">
                <a:extLst>
                  <a:ext uri="{FF2B5EF4-FFF2-40B4-BE49-F238E27FC236}">
                    <a16:creationId xmlns:a16="http://schemas.microsoft.com/office/drawing/2014/main" id="{BF18FB33-84F1-42B9-AEC6-7271FF4BCD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98256" y="2088879"/>
                <a:ext cx="238312" cy="2256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6E4A0C04-288D-4AC4-8A00-8D25A914D1AC}"/>
                </a:ext>
              </a:extLst>
            </p:cNvPr>
            <p:cNvGrpSpPr/>
            <p:nvPr/>
          </p:nvGrpSpPr>
          <p:grpSpPr>
            <a:xfrm>
              <a:off x="7767776" y="2312727"/>
              <a:ext cx="243719" cy="226014"/>
              <a:chOff x="5098256" y="2088879"/>
              <a:chExt cx="248444" cy="230396"/>
            </a:xfrm>
          </p:grpSpPr>
          <p:sp>
            <p:nvSpPr>
              <p:cNvPr id="107" name="矩形 106">
                <a:extLst>
                  <a:ext uri="{FF2B5EF4-FFF2-40B4-BE49-F238E27FC236}">
                    <a16:creationId xmlns:a16="http://schemas.microsoft.com/office/drawing/2014/main" id="{CC55616E-5B47-41EC-A746-05321B562567}"/>
                  </a:ext>
                </a:extLst>
              </p:cNvPr>
              <p:cNvSpPr/>
              <p:nvPr/>
            </p:nvSpPr>
            <p:spPr bwMode="auto">
              <a:xfrm rot="16200000">
                <a:off x="5107397" y="2079971"/>
                <a:ext cx="230322" cy="248285"/>
              </a:xfrm>
              <a:prstGeom prst="rect">
                <a:avLst/>
              </a:prstGeom>
              <a:solidFill>
                <a:srgbClr val="DCDCDC">
                  <a:lumMod val="50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08" name="直接连接符 107">
                <a:extLst>
                  <a:ext uri="{FF2B5EF4-FFF2-40B4-BE49-F238E27FC236}">
                    <a16:creationId xmlns:a16="http://schemas.microsoft.com/office/drawing/2014/main" id="{91F4AFB9-476E-4B23-9CB9-F67784F9CB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8415" y="2088952"/>
                <a:ext cx="247491" cy="22800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>
                <a:extLst>
                  <a:ext uri="{FF2B5EF4-FFF2-40B4-BE49-F238E27FC236}">
                    <a16:creationId xmlns:a16="http://schemas.microsoft.com/office/drawing/2014/main" id="{36CF5E40-9A3C-4BE0-8CBF-85B987E487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98256" y="2088879"/>
                <a:ext cx="238312" cy="2256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0" name="组合 109">
              <a:extLst>
                <a:ext uri="{FF2B5EF4-FFF2-40B4-BE49-F238E27FC236}">
                  <a16:creationId xmlns:a16="http://schemas.microsoft.com/office/drawing/2014/main" id="{21C2E870-EEC5-47D6-8CA9-D0B3B2F01AFA}"/>
                </a:ext>
              </a:extLst>
            </p:cNvPr>
            <p:cNvGrpSpPr/>
            <p:nvPr/>
          </p:nvGrpSpPr>
          <p:grpSpPr>
            <a:xfrm>
              <a:off x="9085200" y="2307482"/>
              <a:ext cx="243719" cy="226014"/>
              <a:chOff x="5098256" y="2088879"/>
              <a:chExt cx="248444" cy="230396"/>
            </a:xfrm>
          </p:grpSpPr>
          <p:sp>
            <p:nvSpPr>
              <p:cNvPr id="111" name="矩形 110">
                <a:extLst>
                  <a:ext uri="{FF2B5EF4-FFF2-40B4-BE49-F238E27FC236}">
                    <a16:creationId xmlns:a16="http://schemas.microsoft.com/office/drawing/2014/main" id="{3595DAAC-1D07-44A6-95DA-CD6112546E52}"/>
                  </a:ext>
                </a:extLst>
              </p:cNvPr>
              <p:cNvSpPr/>
              <p:nvPr/>
            </p:nvSpPr>
            <p:spPr bwMode="auto">
              <a:xfrm rot="16200000">
                <a:off x="5107397" y="2079971"/>
                <a:ext cx="230322" cy="248285"/>
              </a:xfrm>
              <a:prstGeom prst="rect">
                <a:avLst/>
              </a:prstGeom>
              <a:solidFill>
                <a:srgbClr val="DCDCDC">
                  <a:lumMod val="50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12" name="直接连接符 111">
                <a:extLst>
                  <a:ext uri="{FF2B5EF4-FFF2-40B4-BE49-F238E27FC236}">
                    <a16:creationId xmlns:a16="http://schemas.microsoft.com/office/drawing/2014/main" id="{D6AD74F9-857C-42B6-B111-8BA13EF96B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8415" y="2088952"/>
                <a:ext cx="247491" cy="22800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>
                <a:extLst>
                  <a:ext uri="{FF2B5EF4-FFF2-40B4-BE49-F238E27FC236}">
                    <a16:creationId xmlns:a16="http://schemas.microsoft.com/office/drawing/2014/main" id="{EF51D2EC-9DAB-45CB-B908-469840BB3B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98256" y="2088879"/>
                <a:ext cx="238312" cy="2256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0" name="直接连接符 119">
              <a:extLst>
                <a:ext uri="{FF2B5EF4-FFF2-40B4-BE49-F238E27FC236}">
                  <a16:creationId xmlns:a16="http://schemas.microsoft.com/office/drawing/2014/main" id="{DB91C83B-7D94-4DAE-A583-11D056E2553D}"/>
                </a:ext>
              </a:extLst>
            </p:cNvPr>
            <p:cNvCxnSpPr>
              <a:cxnSpLocks/>
              <a:stCxn id="21" idx="5"/>
              <a:endCxn id="37" idx="1"/>
            </p:cNvCxnSpPr>
            <p:nvPr/>
          </p:nvCxnSpPr>
          <p:spPr bwMode="auto">
            <a:xfrm flipV="1">
              <a:off x="1316397" y="3709434"/>
              <a:ext cx="7991032" cy="1029534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5" name="矩形 134">
              <a:extLst>
                <a:ext uri="{FF2B5EF4-FFF2-40B4-BE49-F238E27FC236}">
                  <a16:creationId xmlns:a16="http://schemas.microsoft.com/office/drawing/2014/main" id="{A9678747-CA13-4678-8650-E9F3F02E38DC}"/>
                </a:ext>
              </a:extLst>
            </p:cNvPr>
            <p:cNvSpPr/>
            <p:nvPr/>
          </p:nvSpPr>
          <p:spPr>
            <a:xfrm>
              <a:off x="2468973" y="4019585"/>
              <a:ext cx="136447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1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C9: 1083.327 nm</a:t>
              </a:r>
            </a:p>
          </p:txBody>
        </p:sp>
        <p:sp>
          <p:nvSpPr>
            <p:cNvPr id="136" name="矩形 135">
              <a:extLst>
                <a:ext uri="{FF2B5EF4-FFF2-40B4-BE49-F238E27FC236}">
                  <a16:creationId xmlns:a16="http://schemas.microsoft.com/office/drawing/2014/main" id="{D25CA310-B0A6-46F4-99E7-54DD528D0F07}"/>
                </a:ext>
              </a:extLst>
            </p:cNvPr>
            <p:cNvSpPr/>
            <p:nvPr/>
          </p:nvSpPr>
          <p:spPr>
            <a:xfrm rot="457068">
              <a:off x="3119429" y="2797140"/>
              <a:ext cx="136447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100" b="1" dirty="0">
                  <a:solidFill>
                    <a:srgbClr val="FF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C8: 1083.356 nm</a:t>
              </a:r>
            </a:p>
          </p:txBody>
        </p:sp>
        <p:sp>
          <p:nvSpPr>
            <p:cNvPr id="20" name="文本框 45">
              <a:extLst>
                <a:ext uri="{FF2B5EF4-FFF2-40B4-BE49-F238E27FC236}">
                  <a16:creationId xmlns:a16="http://schemas.microsoft.com/office/drawing/2014/main" id="{17C8FAA1-75EE-46E1-B90F-2C5F3E216BB5}"/>
                </a:ext>
              </a:extLst>
            </p:cNvPr>
            <p:cNvSpPr txBox="1"/>
            <p:nvPr/>
          </p:nvSpPr>
          <p:spPr>
            <a:xfrm>
              <a:off x="4112854" y="3055317"/>
              <a:ext cx="104504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Light Trap</a:t>
              </a:r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0EAFE718-6435-4113-8EBC-962AC1E3BD79}"/>
                </a:ext>
              </a:extLst>
            </p:cNvPr>
            <p:cNvSpPr/>
            <p:nvPr/>
          </p:nvSpPr>
          <p:spPr bwMode="auto">
            <a:xfrm>
              <a:off x="3365928" y="3465016"/>
              <a:ext cx="100501" cy="517795"/>
            </a:xfrm>
            <a:custGeom>
              <a:avLst/>
              <a:gdLst>
                <a:gd name="connsiteX0" fmla="*/ 0 w 190819"/>
                <a:gd name="connsiteY0" fmla="*/ 0 h 672234"/>
                <a:gd name="connsiteX1" fmla="*/ 190819 w 190819"/>
                <a:gd name="connsiteY1" fmla="*/ 0 h 672234"/>
                <a:gd name="connsiteX2" fmla="*/ 190819 w 190819"/>
                <a:gd name="connsiteY2" fmla="*/ 9588 h 672234"/>
                <a:gd name="connsiteX3" fmla="*/ 179952 w 190819"/>
                <a:gd name="connsiteY3" fmla="*/ 21621 h 672234"/>
                <a:gd name="connsiteX4" fmla="*/ 121680 w 190819"/>
                <a:gd name="connsiteY4" fmla="*/ 335215 h 672234"/>
                <a:gd name="connsiteX5" fmla="*/ 179952 w 190819"/>
                <a:gd name="connsiteY5" fmla="*/ 648809 h 672234"/>
                <a:gd name="connsiteX6" fmla="*/ 190819 w 190819"/>
                <a:gd name="connsiteY6" fmla="*/ 660842 h 672234"/>
                <a:gd name="connsiteX7" fmla="*/ 190819 w 190819"/>
                <a:gd name="connsiteY7" fmla="*/ 672234 h 672234"/>
                <a:gd name="connsiteX8" fmla="*/ 0 w 190819"/>
                <a:gd name="connsiteY8" fmla="*/ 672234 h 672234"/>
                <a:gd name="connsiteX9" fmla="*/ 0 w 190819"/>
                <a:gd name="connsiteY9" fmla="*/ 0 h 672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819" h="672234">
                  <a:moveTo>
                    <a:pt x="0" y="0"/>
                  </a:moveTo>
                  <a:lnTo>
                    <a:pt x="190819" y="0"/>
                  </a:lnTo>
                  <a:lnTo>
                    <a:pt x="190819" y="9588"/>
                  </a:lnTo>
                  <a:lnTo>
                    <a:pt x="179952" y="21621"/>
                  </a:lnTo>
                  <a:cubicBezTo>
                    <a:pt x="145709" y="73287"/>
                    <a:pt x="121680" y="194241"/>
                    <a:pt x="121680" y="335215"/>
                  </a:cubicBezTo>
                  <a:cubicBezTo>
                    <a:pt x="121680" y="476189"/>
                    <a:pt x="145709" y="597143"/>
                    <a:pt x="179952" y="648809"/>
                  </a:cubicBezTo>
                  <a:lnTo>
                    <a:pt x="190819" y="660842"/>
                  </a:lnTo>
                  <a:lnTo>
                    <a:pt x="190819" y="672234"/>
                  </a:lnTo>
                  <a:lnTo>
                    <a:pt x="0" y="6722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ctr" anchorCtr="0" compatLnSpc="1">
              <a:no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FE1A3C07-4654-4A6C-88E7-C307A8E7F837}"/>
                </a:ext>
              </a:extLst>
            </p:cNvPr>
            <p:cNvSpPr/>
            <p:nvPr/>
          </p:nvSpPr>
          <p:spPr>
            <a:xfrm>
              <a:off x="6871699" y="3579803"/>
              <a:ext cx="99899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b="1" baseline="30000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16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He Cell</a:t>
              </a:r>
              <a:endPara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A12B6D73-45CC-46AC-BA88-587FB2538BE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18817" y="2050917"/>
              <a:ext cx="71315" cy="787232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8" name="文本框 88">
              <a:extLst>
                <a:ext uri="{FF2B5EF4-FFF2-40B4-BE49-F238E27FC236}">
                  <a16:creationId xmlns:a16="http://schemas.microsoft.com/office/drawing/2014/main" id="{1736FF12-BB03-4346-80E5-4ECFF032EDB2}"/>
                </a:ext>
              </a:extLst>
            </p:cNvPr>
            <p:cNvSpPr txBox="1"/>
            <p:nvPr/>
          </p:nvSpPr>
          <p:spPr>
            <a:xfrm rot="301630">
              <a:off x="2088513" y="2827722"/>
              <a:ext cx="46996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PBS</a:t>
              </a:r>
              <a:endPara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1" name="矩形 120">
              <a:extLst>
                <a:ext uri="{FF2B5EF4-FFF2-40B4-BE49-F238E27FC236}">
                  <a16:creationId xmlns:a16="http://schemas.microsoft.com/office/drawing/2014/main" id="{CD1138FC-E8FD-40A7-9B83-F4648FD053D0}"/>
                </a:ext>
              </a:extLst>
            </p:cNvPr>
            <p:cNvSpPr/>
            <p:nvPr/>
          </p:nvSpPr>
          <p:spPr bwMode="auto">
            <a:xfrm rot="13500000">
              <a:off x="2330031" y="1719010"/>
              <a:ext cx="70413" cy="58514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22" name="直接连接符 121">
              <a:extLst>
                <a:ext uri="{FF2B5EF4-FFF2-40B4-BE49-F238E27FC236}">
                  <a16:creationId xmlns:a16="http://schemas.microsoft.com/office/drawing/2014/main" id="{F043A499-18C6-4EEB-9EEC-EDC2B3201AAA}"/>
                </a:ext>
              </a:extLst>
            </p:cNvPr>
            <p:cNvCxnSpPr>
              <a:cxnSpLocks/>
              <a:stCxn id="123" idx="1"/>
              <a:endCxn id="121" idx="1"/>
            </p:cNvCxnSpPr>
            <p:nvPr/>
          </p:nvCxnSpPr>
          <p:spPr bwMode="auto">
            <a:xfrm flipH="1" flipV="1">
              <a:off x="2390132" y="2036478"/>
              <a:ext cx="5005914" cy="64124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3" name="矩形 122">
              <a:extLst>
                <a:ext uri="{FF2B5EF4-FFF2-40B4-BE49-F238E27FC236}">
                  <a16:creationId xmlns:a16="http://schemas.microsoft.com/office/drawing/2014/main" id="{C00931DC-2D0D-46A5-9DB6-39EE1826C3FA}"/>
                </a:ext>
              </a:extLst>
            </p:cNvPr>
            <p:cNvSpPr/>
            <p:nvPr/>
          </p:nvSpPr>
          <p:spPr bwMode="auto">
            <a:xfrm rot="18900000">
              <a:off x="7385734" y="1783134"/>
              <a:ext cx="70413" cy="58514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6" name="组合 125">
              <a:extLst>
                <a:ext uri="{FF2B5EF4-FFF2-40B4-BE49-F238E27FC236}">
                  <a16:creationId xmlns:a16="http://schemas.microsoft.com/office/drawing/2014/main" id="{CACF8883-AE90-44FA-998C-D1DBB96AF02C}"/>
                </a:ext>
              </a:extLst>
            </p:cNvPr>
            <p:cNvGrpSpPr/>
            <p:nvPr/>
          </p:nvGrpSpPr>
          <p:grpSpPr>
            <a:xfrm rot="10800000">
              <a:off x="7118680" y="5340379"/>
              <a:ext cx="541086" cy="512330"/>
              <a:chOff x="2133602" y="2700265"/>
              <a:chExt cx="533401" cy="468514"/>
            </a:xfrm>
            <a:solidFill>
              <a:srgbClr val="00B0F0"/>
            </a:solidFill>
          </p:grpSpPr>
          <p:sp>
            <p:nvSpPr>
              <p:cNvPr id="127" name="矩形 126">
                <a:extLst>
                  <a:ext uri="{FF2B5EF4-FFF2-40B4-BE49-F238E27FC236}">
                    <a16:creationId xmlns:a16="http://schemas.microsoft.com/office/drawing/2014/main" id="{A9BDA370-C67F-4B50-B140-323788D8E2D6}"/>
                  </a:ext>
                </a:extLst>
              </p:cNvPr>
              <p:cNvSpPr/>
              <p:nvPr/>
            </p:nvSpPr>
            <p:spPr bwMode="auto">
              <a:xfrm>
                <a:off x="2133602" y="2700265"/>
                <a:ext cx="533400" cy="468514"/>
              </a:xfrm>
              <a:prstGeom prst="rect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28" name="直接连接符 127">
                <a:extLst>
                  <a:ext uri="{FF2B5EF4-FFF2-40B4-BE49-F238E27FC236}">
                    <a16:creationId xmlns:a16="http://schemas.microsoft.com/office/drawing/2014/main" id="{C466B0F5-49C5-41DF-B936-2D735480605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rot="10800000" flipV="1">
                <a:off x="2140552" y="2707113"/>
                <a:ext cx="526451" cy="450438"/>
              </a:xfrm>
              <a:prstGeom prst="line">
                <a:avLst/>
              </a:prstGeom>
              <a:grp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29" name="直角三角形 128">
              <a:extLst>
                <a:ext uri="{FF2B5EF4-FFF2-40B4-BE49-F238E27FC236}">
                  <a16:creationId xmlns:a16="http://schemas.microsoft.com/office/drawing/2014/main" id="{DC1809AA-59F3-4F53-883D-1078E0D10AC2}"/>
                </a:ext>
              </a:extLst>
            </p:cNvPr>
            <p:cNvSpPr/>
            <p:nvPr/>
          </p:nvSpPr>
          <p:spPr bwMode="auto">
            <a:xfrm rot="5400000">
              <a:off x="6582593" y="5363665"/>
              <a:ext cx="509046" cy="469045"/>
            </a:xfrm>
            <a:prstGeom prst="rtTriangle">
              <a:avLst/>
            </a:prstGeom>
            <a:solidFill>
              <a:srgbClr val="7030A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rtlCol="0" anchor="ctr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0" name="组合 129">
              <a:extLst>
                <a:ext uri="{FF2B5EF4-FFF2-40B4-BE49-F238E27FC236}">
                  <a16:creationId xmlns:a16="http://schemas.microsoft.com/office/drawing/2014/main" id="{A65F3F74-65C0-4A3A-8636-296B2E0F923C}"/>
                </a:ext>
              </a:extLst>
            </p:cNvPr>
            <p:cNvGrpSpPr/>
            <p:nvPr/>
          </p:nvGrpSpPr>
          <p:grpSpPr>
            <a:xfrm>
              <a:off x="6616175" y="6032132"/>
              <a:ext cx="978884" cy="565369"/>
              <a:chOff x="465745" y="4411172"/>
              <a:chExt cx="767289" cy="415028"/>
            </a:xfrm>
          </p:grpSpPr>
          <p:sp>
            <p:nvSpPr>
              <p:cNvPr id="131" name="矩形 130">
                <a:extLst>
                  <a:ext uri="{FF2B5EF4-FFF2-40B4-BE49-F238E27FC236}">
                    <a16:creationId xmlns:a16="http://schemas.microsoft.com/office/drawing/2014/main" id="{032B032A-3477-41BF-BDA1-ACECCD70AF3A}"/>
                  </a:ext>
                </a:extLst>
              </p:cNvPr>
              <p:cNvSpPr/>
              <p:nvPr/>
            </p:nvSpPr>
            <p:spPr bwMode="auto">
              <a:xfrm>
                <a:off x="465745" y="4411172"/>
                <a:ext cx="767289" cy="415028"/>
              </a:xfrm>
              <a:prstGeom prst="rect">
                <a:avLst/>
              </a:prstGeom>
              <a:solidFill>
                <a:srgbClr val="005CE7">
                  <a:lumMod val="60000"/>
                  <a:lumOff val="40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8036A4F3-A988-4CCF-B589-5E4D9AC8D6A8}"/>
                  </a:ext>
                </a:extLst>
              </p:cNvPr>
              <p:cNvSpPr/>
              <p:nvPr/>
            </p:nvSpPr>
            <p:spPr bwMode="auto">
              <a:xfrm>
                <a:off x="571230" y="4561474"/>
                <a:ext cx="139243" cy="125994"/>
              </a:xfrm>
              <a:prstGeom prst="ellipse">
                <a:avLst/>
              </a:prstGeom>
              <a:solidFill>
                <a:srgbClr val="DCDCDC">
                  <a:lumMod val="90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D924F17B-93CE-4549-B530-EB1E47329801}"/>
                  </a:ext>
                </a:extLst>
              </p:cNvPr>
              <p:cNvSpPr/>
              <p:nvPr/>
            </p:nvSpPr>
            <p:spPr bwMode="auto">
              <a:xfrm>
                <a:off x="1006976" y="4563340"/>
                <a:ext cx="139243" cy="125652"/>
              </a:xfrm>
              <a:prstGeom prst="ellipse">
                <a:avLst/>
              </a:prstGeom>
              <a:solidFill>
                <a:srgbClr val="DCDCDC">
                  <a:lumMod val="90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none" lIns="91440" tIns="45720" rIns="91440" bIns="45720" numCol="1" rtlCol="0" anchor="ctr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sz="1400"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4" name="文本框 411">
              <a:extLst>
                <a:ext uri="{FF2B5EF4-FFF2-40B4-BE49-F238E27FC236}">
                  <a16:creationId xmlns:a16="http://schemas.microsoft.com/office/drawing/2014/main" id="{DA043E82-B478-4A62-9AFD-5DF852B42C32}"/>
                </a:ext>
              </a:extLst>
            </p:cNvPr>
            <p:cNvSpPr txBox="1"/>
            <p:nvPr/>
          </p:nvSpPr>
          <p:spPr>
            <a:xfrm rot="16324">
              <a:off x="7470300" y="6163613"/>
              <a:ext cx="1104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Balanced Photodiode</a:t>
              </a:r>
              <a:endPara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24" name="直接连接符 123">
              <a:extLst>
                <a:ext uri="{FF2B5EF4-FFF2-40B4-BE49-F238E27FC236}">
                  <a16:creationId xmlns:a16="http://schemas.microsoft.com/office/drawing/2014/main" id="{23D6518E-3D51-466C-975E-F91F50EFE9E8}"/>
                </a:ext>
              </a:extLst>
            </p:cNvPr>
            <p:cNvCxnSpPr>
              <a:cxnSpLocks/>
              <a:endCxn id="123" idx="1"/>
            </p:cNvCxnSpPr>
            <p:nvPr/>
          </p:nvCxnSpPr>
          <p:spPr bwMode="auto">
            <a:xfrm flipV="1">
              <a:off x="7396046" y="2100602"/>
              <a:ext cx="0" cy="4222095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直接连接符 136">
              <a:extLst>
                <a:ext uri="{FF2B5EF4-FFF2-40B4-BE49-F238E27FC236}">
                  <a16:creationId xmlns:a16="http://schemas.microsoft.com/office/drawing/2014/main" id="{48CCB74E-0D37-489D-B085-E73EA93E2670}"/>
                </a:ext>
              </a:extLst>
            </p:cNvPr>
            <p:cNvCxnSpPr>
              <a:cxnSpLocks/>
              <a:stCxn id="129" idx="5"/>
            </p:cNvCxnSpPr>
            <p:nvPr/>
          </p:nvCxnSpPr>
          <p:spPr bwMode="auto">
            <a:xfrm flipV="1">
              <a:off x="6837116" y="5597444"/>
              <a:ext cx="558930" cy="744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直接连接符 139">
              <a:extLst>
                <a:ext uri="{FF2B5EF4-FFF2-40B4-BE49-F238E27FC236}">
                  <a16:creationId xmlns:a16="http://schemas.microsoft.com/office/drawing/2014/main" id="{DD45F8C6-D04D-4A4E-9BAF-E94237DCF39D}"/>
                </a:ext>
              </a:extLst>
            </p:cNvPr>
            <p:cNvCxnSpPr>
              <a:cxnSpLocks/>
              <a:endCxn id="129" idx="5"/>
            </p:cNvCxnSpPr>
            <p:nvPr/>
          </p:nvCxnSpPr>
          <p:spPr bwMode="auto">
            <a:xfrm flipV="1">
              <a:off x="6837116" y="5598188"/>
              <a:ext cx="0" cy="715243"/>
            </a:xfrm>
            <a:prstGeom prst="line">
              <a:avLst/>
            </a:prstGeom>
            <a:solidFill>
              <a:srgbClr val="FFFF00"/>
            </a:solidFill>
            <a:ln w="1905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" name="文本框 412">
              <a:extLst>
                <a:ext uri="{FF2B5EF4-FFF2-40B4-BE49-F238E27FC236}">
                  <a16:creationId xmlns:a16="http://schemas.microsoft.com/office/drawing/2014/main" id="{AEA9F220-B90A-42F5-A970-ED894B8C5A2C}"/>
                </a:ext>
              </a:extLst>
            </p:cNvPr>
            <p:cNvSpPr txBox="1"/>
            <p:nvPr/>
          </p:nvSpPr>
          <p:spPr>
            <a:xfrm rot="21264746">
              <a:off x="954332" y="4257704"/>
              <a:ext cx="8046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lvl="0" defTabSz="914400">
                <a:defRPr/>
              </a:pPr>
              <a:r>
                <a:rPr lang="en-US" altLang="zh-CN" sz="1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Mirror</a:t>
              </a:r>
            </a:p>
          </p:txBody>
        </p:sp>
        <p:sp>
          <p:nvSpPr>
            <p:cNvPr id="260" name="文本框 412">
              <a:extLst>
                <a:ext uri="{FF2B5EF4-FFF2-40B4-BE49-F238E27FC236}">
                  <a16:creationId xmlns:a16="http://schemas.microsoft.com/office/drawing/2014/main" id="{7C3DDDE5-2786-4376-A8DC-14955FB02F99}"/>
                </a:ext>
              </a:extLst>
            </p:cNvPr>
            <p:cNvSpPr txBox="1"/>
            <p:nvPr/>
          </p:nvSpPr>
          <p:spPr>
            <a:xfrm>
              <a:off x="6050349" y="5443691"/>
              <a:ext cx="8046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4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lvl="0" defTabSz="914400">
                <a:defRPr/>
              </a:pPr>
              <a:r>
                <a:rPr lang="en-US" altLang="zh-CN" sz="100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Mirror</a:t>
              </a:r>
            </a:p>
          </p:txBody>
        </p:sp>
      </p:grpSp>
      <p:sp>
        <p:nvSpPr>
          <p:cNvPr id="148" name="文本框 88">
            <a:extLst>
              <a:ext uri="{FF2B5EF4-FFF2-40B4-BE49-F238E27FC236}">
                <a16:creationId xmlns:a16="http://schemas.microsoft.com/office/drawing/2014/main" id="{20DD358B-78B1-4194-AEAD-A54886ED7878}"/>
              </a:ext>
            </a:extLst>
          </p:cNvPr>
          <p:cNvSpPr txBox="1"/>
          <p:nvPr/>
        </p:nvSpPr>
        <p:spPr>
          <a:xfrm rot="21105440">
            <a:off x="2278662" y="4509557"/>
            <a:ext cx="4699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PBS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7" name="文本框 88">
            <a:extLst>
              <a:ext uri="{FF2B5EF4-FFF2-40B4-BE49-F238E27FC236}">
                <a16:creationId xmlns:a16="http://schemas.microsoft.com/office/drawing/2014/main" id="{95AB43AD-AE63-4CDA-835B-FA46965C41E5}"/>
              </a:ext>
            </a:extLst>
          </p:cNvPr>
          <p:cNvSpPr txBox="1"/>
          <p:nvPr/>
        </p:nvSpPr>
        <p:spPr>
          <a:xfrm>
            <a:off x="7824132" y="5455691"/>
            <a:ext cx="4699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PBS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5" name="灯片编号占位符 3">
            <a:extLst>
              <a:ext uri="{FF2B5EF4-FFF2-40B4-BE49-F238E27FC236}">
                <a16:creationId xmlns:a16="http://schemas.microsoft.com/office/drawing/2014/main" id="{5E015BB2-AA4A-4275-9CDE-C88C44723F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2034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1"/>
          <p:cNvSpPr txBox="1"/>
          <p:nvPr/>
        </p:nvSpPr>
        <p:spPr bwMode="auto">
          <a:xfrm>
            <a:off x="2506477" y="907769"/>
            <a:ext cx="71790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4D5E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endParaRPr lang="en-US" u="sng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5078" y="1065590"/>
            <a:ext cx="84005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20000"/>
              </a:spcBef>
              <a:buNone/>
              <a:defRPr sz="2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solidFill>
                  <a:srgbClr val="0000FF"/>
                </a:solidFill>
              </a:rPr>
              <a:t>3. Current Status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75411-A70B-438C-8D85-D9384DF0A0E7}"/>
              </a:ext>
            </a:extLst>
          </p:cNvPr>
          <p:cNvGrpSpPr/>
          <p:nvPr/>
        </p:nvGrpSpPr>
        <p:grpSpPr>
          <a:xfrm>
            <a:off x="288986" y="1522790"/>
            <a:ext cx="4870703" cy="5229466"/>
            <a:chOff x="6917724" y="1668274"/>
            <a:chExt cx="4443168" cy="4770438"/>
          </a:xfrm>
        </p:grpSpPr>
        <p:pic>
          <p:nvPicPr>
            <p:cNvPr id="5" name="Picture 1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8703249" y="1668277"/>
              <a:ext cx="2657643" cy="1390834"/>
            </a:xfrm>
            <a:prstGeom prst="rect">
              <a:avLst/>
            </a:prstGeom>
          </p:spPr>
        </p:pic>
        <p:pic>
          <p:nvPicPr>
            <p:cNvPr id="11" name="Picture 11" descr="A small glass container with a wire&#10;&#10;Description automatically generated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6917724" y="1668274"/>
              <a:ext cx="1535573" cy="1390835"/>
            </a:xfrm>
            <a:prstGeom prst="rect">
              <a:avLst/>
            </a:prstGeom>
          </p:spPr>
        </p:pic>
        <p:sp>
          <p:nvSpPr>
            <p:cNvPr id="17" name="标题 1"/>
            <p:cNvSpPr txBox="1"/>
            <p:nvPr/>
          </p:nvSpPr>
          <p:spPr>
            <a:xfrm>
              <a:off x="7649962" y="3101987"/>
              <a:ext cx="2981287" cy="324014"/>
            </a:xfrm>
            <a:prstGeom prst="rect">
              <a:avLst/>
            </a:prstGeom>
          </p:spPr>
          <p:txBody>
            <a:bodyPr vert="horz" wrap="square" lIns="91440" tIns="45720" rIns="91440" bIns="45720" numCol="1" rtlCol="0" anchor="ctr" anchorCtr="0" compatLnSpc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RF Electrode &amp; Probe Laser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标题 1"/>
            <p:cNvSpPr txBox="1"/>
            <p:nvPr/>
          </p:nvSpPr>
          <p:spPr>
            <a:xfrm>
              <a:off x="7944312" y="6114698"/>
              <a:ext cx="2392589" cy="324014"/>
            </a:xfrm>
            <a:prstGeom prst="rect">
              <a:avLst/>
            </a:prstGeom>
          </p:spPr>
          <p:txBody>
            <a:bodyPr vert="horz" wrap="square" lIns="91440" tIns="45720" rIns="91440" bIns="45720" numCol="1" rtlCol="0" anchor="ctr" anchorCtr="0" compatLnSpc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Ionization &amp; Pumping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标题 1">
            <a:extLst>
              <a:ext uri="{FF2B5EF4-FFF2-40B4-BE49-F238E27FC236}">
                <a16:creationId xmlns:a16="http://schemas.microsoft.com/office/drawing/2014/main" id="{C3E53D38-B5D4-44C0-872A-D08EBDAAF13D}"/>
              </a:ext>
            </a:extLst>
          </p:cNvPr>
          <p:cNvSpPr>
            <a:spLocks noGrp="1"/>
          </p:cNvSpPr>
          <p:nvPr/>
        </p:nvSpPr>
        <p:spPr>
          <a:xfrm>
            <a:off x="288986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2.4 MEOP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 Pumping Station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598" y="1522790"/>
            <a:ext cx="6493891" cy="487041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397802" y="6392187"/>
            <a:ext cx="2635145" cy="313932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noAutofit/>
          </a:bodyPr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16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Current Status of MEOP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E618DE1-6772-4C67-BED4-D37514D169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t="16050" r="16400" b="21872"/>
          <a:stretch/>
        </p:blipFill>
        <p:spPr>
          <a:xfrm>
            <a:off x="292919" y="3413166"/>
            <a:ext cx="4866769" cy="2979021"/>
          </a:xfrm>
          <a:prstGeom prst="rect">
            <a:avLst/>
          </a:prstGeom>
        </p:spPr>
      </p:pic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id="{997B8C86-1733-441F-A7CC-D1CD6585AA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24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08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FB45B1F-6475-4702-90A0-B8BD6E104D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78"/>
          <a:stretch/>
        </p:blipFill>
        <p:spPr>
          <a:xfrm>
            <a:off x="4188280" y="1128601"/>
            <a:ext cx="7575096" cy="5350953"/>
          </a:xfrm>
          <a:prstGeom prst="rect">
            <a:avLst/>
          </a:prstGeom>
        </p:spPr>
      </p:pic>
      <p:sp>
        <p:nvSpPr>
          <p:cNvPr id="15" name="标题 1">
            <a:extLst>
              <a:ext uri="{FF2B5EF4-FFF2-40B4-BE49-F238E27FC236}">
                <a16:creationId xmlns:a16="http://schemas.microsoft.com/office/drawing/2014/main" id="{975DF9B3-7612-4A81-8D45-DADC52991C22}"/>
              </a:ext>
            </a:extLst>
          </p:cNvPr>
          <p:cNvSpPr>
            <a:spLocks noGrp="1"/>
          </p:cNvSpPr>
          <p:nvPr/>
        </p:nvSpPr>
        <p:spPr>
          <a:xfrm>
            <a:off x="288986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2.4 MEOP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 Pumping Station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F647398-BF49-497D-A32B-451F39ED1FA9}"/>
              </a:ext>
            </a:extLst>
          </p:cNvPr>
          <p:cNvSpPr txBox="1"/>
          <p:nvPr/>
        </p:nvSpPr>
        <p:spPr>
          <a:xfrm>
            <a:off x="566447" y="1683999"/>
            <a:ext cx="336818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20000"/>
              </a:spcBef>
              <a:buNone/>
              <a:defRPr sz="2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>
                <a:solidFill>
                  <a:srgbClr val="0000FF"/>
                </a:solidFill>
              </a:rPr>
              <a:t>Pumping Parameters: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29E03BF-4126-4B9A-B627-8A19807D8AAC}"/>
              </a:ext>
            </a:extLst>
          </p:cNvPr>
          <p:cNvSpPr txBox="1"/>
          <p:nvPr/>
        </p:nvSpPr>
        <p:spPr>
          <a:xfrm>
            <a:off x="294682" y="1065546"/>
            <a:ext cx="412491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20000"/>
              </a:spcBef>
              <a:buNone/>
              <a:defRPr sz="2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solidFill>
                  <a:srgbClr val="0000FF"/>
                </a:solidFill>
              </a:rPr>
              <a:t>3. Current Status</a:t>
            </a:r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678A7E8D-7668-45A7-890C-7AF2F791C94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397D589-4816-477A-B506-32A55D7F62B9}"/>
              </a:ext>
            </a:extLst>
          </p:cNvPr>
          <p:cNvSpPr txBox="1"/>
          <p:nvPr/>
        </p:nvSpPr>
        <p:spPr>
          <a:xfrm>
            <a:off x="818368" y="3068577"/>
            <a:ext cx="31546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20000"/>
              </a:spcBef>
              <a:buNone/>
              <a:defRPr sz="2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>
                <a:solidFill>
                  <a:schemeClr val="tx1"/>
                </a:solidFill>
              </a:rPr>
              <a:t>Pressure: ~1 mbar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A226A42-9C10-4C6B-9CE7-3D3EB56E1274}"/>
              </a:ext>
            </a:extLst>
          </p:cNvPr>
          <p:cNvSpPr txBox="1"/>
          <p:nvPr/>
        </p:nvSpPr>
        <p:spPr>
          <a:xfrm>
            <a:off x="566447" y="4148528"/>
            <a:ext cx="28625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20000"/>
              </a:spcBef>
              <a:buNone/>
              <a:defRPr sz="2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>
                <a:solidFill>
                  <a:srgbClr val="0000FF"/>
                </a:solidFill>
              </a:rPr>
              <a:t>Pumping Results: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8BAF85C-DFA1-4212-A2E5-62E48474903B}"/>
              </a:ext>
            </a:extLst>
          </p:cNvPr>
          <p:cNvSpPr txBox="1"/>
          <p:nvPr/>
        </p:nvSpPr>
        <p:spPr>
          <a:xfrm>
            <a:off x="805310" y="4701139"/>
            <a:ext cx="367144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20000"/>
              </a:spcBef>
              <a:buNone/>
              <a:defRPr sz="2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>
                <a:solidFill>
                  <a:schemeClr val="tx1"/>
                </a:solidFill>
              </a:rPr>
              <a:t>Pumping Rate: 5 s/15 s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40AA3C6-47C8-4E34-BB6E-2CF2281403CB}"/>
              </a:ext>
            </a:extLst>
          </p:cNvPr>
          <p:cNvSpPr txBox="1"/>
          <p:nvPr/>
        </p:nvSpPr>
        <p:spPr>
          <a:xfrm>
            <a:off x="805309" y="5114360"/>
            <a:ext cx="304914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20000"/>
              </a:spcBef>
              <a:buNone/>
              <a:defRPr sz="2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>
                <a:solidFill>
                  <a:schemeClr val="tx1"/>
                </a:solidFill>
              </a:rPr>
              <a:t>Decay Time: 195 s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3E5B025-3ADC-43DE-8E71-CEA5FC52193E}"/>
              </a:ext>
            </a:extLst>
          </p:cNvPr>
          <p:cNvSpPr txBox="1"/>
          <p:nvPr/>
        </p:nvSpPr>
        <p:spPr>
          <a:xfrm>
            <a:off x="818367" y="3451503"/>
            <a:ext cx="33699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20000"/>
              </a:spcBef>
              <a:buNone/>
              <a:defRPr sz="2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>
                <a:solidFill>
                  <a:schemeClr val="tx1"/>
                </a:solidFill>
              </a:rPr>
              <a:t>Pumping Power: 4 W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6AA0C30-6C28-4D0B-ADFE-F49593C26204}"/>
              </a:ext>
            </a:extLst>
          </p:cNvPr>
          <p:cNvSpPr txBox="1"/>
          <p:nvPr/>
        </p:nvSpPr>
        <p:spPr>
          <a:xfrm>
            <a:off x="818367" y="2254113"/>
            <a:ext cx="31546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20000"/>
              </a:spcBef>
              <a:buNone/>
              <a:defRPr sz="2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>
                <a:solidFill>
                  <a:schemeClr val="tx1"/>
                </a:solidFill>
              </a:rPr>
              <a:t>Cell Diameter: 5 cm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92C7D6D-D680-4E20-ACA6-6EDB8F3A88CB}"/>
              </a:ext>
            </a:extLst>
          </p:cNvPr>
          <p:cNvSpPr txBox="1"/>
          <p:nvPr/>
        </p:nvSpPr>
        <p:spPr>
          <a:xfrm>
            <a:off x="798444" y="5545247"/>
            <a:ext cx="357670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20000"/>
              </a:spcBef>
              <a:buNone/>
              <a:defRPr sz="2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baseline="30000" dirty="0">
                <a:solidFill>
                  <a:schemeClr val="tx1"/>
                </a:solidFill>
              </a:rPr>
              <a:t>3</a:t>
            </a:r>
            <a:r>
              <a:rPr lang="en-US" altLang="zh-CN" sz="2000" dirty="0">
                <a:solidFill>
                  <a:schemeClr val="tx1"/>
                </a:solidFill>
              </a:rPr>
              <a:t>He Polarization: ~65%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B581FE3-4901-4D62-9808-F0466311CBB5}"/>
              </a:ext>
            </a:extLst>
          </p:cNvPr>
          <p:cNvSpPr txBox="1"/>
          <p:nvPr/>
        </p:nvSpPr>
        <p:spPr>
          <a:xfrm>
            <a:off x="818367" y="2673999"/>
            <a:ext cx="315465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20000"/>
              </a:spcBef>
              <a:buNone/>
              <a:defRPr sz="2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>
                <a:solidFill>
                  <a:schemeClr val="tx1"/>
                </a:solidFill>
              </a:rPr>
              <a:t>Cell Length: 10 cm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72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1AAA9-15F6-4042-BC8F-E7DB7062B3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5077" y="1065590"/>
            <a:ext cx="988669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20000"/>
              </a:spcBef>
              <a:buNone/>
              <a:defRPr sz="2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solidFill>
                  <a:srgbClr val="0000FF"/>
                </a:solidFill>
              </a:rPr>
              <a:t>4. Next step                        </a:t>
            </a:r>
            <a:r>
              <a:rPr lang="en-US" altLang="zh-CN" dirty="0">
                <a:solidFill>
                  <a:srgbClr val="7030A0"/>
                </a:solidFill>
              </a:rPr>
              <a:t>Horizontal </a:t>
            </a:r>
            <a:r>
              <a:rPr lang="en-US" altLang="zh-CN" dirty="0">
                <a:solidFill>
                  <a:schemeClr val="tx1"/>
                </a:solidFill>
              </a:rPr>
              <a:t>or</a:t>
            </a:r>
            <a:r>
              <a:rPr lang="en-US" altLang="zh-CN" dirty="0">
                <a:solidFill>
                  <a:srgbClr val="7030A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Vertical</a:t>
            </a:r>
            <a:endParaRPr lang="en-US" altLang="zh-CN" dirty="0">
              <a:solidFill>
                <a:srgbClr val="FF00FF"/>
              </a:solidFill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C3E53D38-B5D4-44C0-872A-D08EBDAAF13D}"/>
              </a:ext>
            </a:extLst>
          </p:cNvPr>
          <p:cNvSpPr>
            <a:spLocks noGrp="1"/>
          </p:cNvSpPr>
          <p:nvPr/>
        </p:nvSpPr>
        <p:spPr>
          <a:xfrm>
            <a:off x="288986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2.4 MEOP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 Pumping Station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DFB4044-ABC3-442F-A7CF-557F70F60B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9"/>
          <a:stretch/>
        </p:blipFill>
        <p:spPr>
          <a:xfrm>
            <a:off x="653142" y="1496477"/>
            <a:ext cx="6724888" cy="47582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b="6248"/>
          <a:stretch/>
        </p:blipFill>
        <p:spPr>
          <a:xfrm>
            <a:off x="7620000" y="1494088"/>
            <a:ext cx="3884607" cy="475827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A34178B-5CEF-4998-8514-6AC3793F6FEB}"/>
              </a:ext>
            </a:extLst>
          </p:cNvPr>
          <p:cNvSpPr/>
          <p:nvPr/>
        </p:nvSpPr>
        <p:spPr>
          <a:xfrm>
            <a:off x="2297911" y="6326903"/>
            <a:ext cx="3435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Horizontal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ILL 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Tyrex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GB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B3B6773-ABB2-4F9E-8D2F-54B668703180}"/>
              </a:ext>
            </a:extLst>
          </p:cNvPr>
          <p:cNvSpPr/>
          <p:nvPr/>
        </p:nvSpPr>
        <p:spPr>
          <a:xfrm>
            <a:off x="7844628" y="6326903"/>
            <a:ext cx="3435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Vertical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ANSTO Flynn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GB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2344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31DDD8E-54B0-6E69-D518-B9E0FAD133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2" r="25867"/>
          <a:stretch/>
        </p:blipFill>
        <p:spPr>
          <a:xfrm>
            <a:off x="4012812" y="1214488"/>
            <a:ext cx="3624598" cy="520224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AF433E9-5A91-2768-3D2D-A0E30ABA6E23}"/>
              </a:ext>
            </a:extLst>
          </p:cNvPr>
          <p:cNvSpPr txBox="1"/>
          <p:nvPr/>
        </p:nvSpPr>
        <p:spPr>
          <a:xfrm>
            <a:off x="4078329" y="6341970"/>
            <a:ext cx="3281895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285750" indent="-285750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16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In-situ NSF</a:t>
            </a:r>
            <a:endParaRPr lang="en-US" altLang="zh-CN" sz="1800" dirty="0">
              <a:solidFill>
                <a:prstClr val="black"/>
              </a:solidFill>
            </a:endParaRPr>
          </a:p>
        </p:txBody>
      </p:sp>
      <p:cxnSp>
        <p:nvCxnSpPr>
          <p:cNvPr id="20" name="连接符: 肘形 19">
            <a:extLst>
              <a:ext uri="{FF2B5EF4-FFF2-40B4-BE49-F238E27FC236}">
                <a16:creationId xmlns:a16="http://schemas.microsoft.com/office/drawing/2014/main" id="{E0ECDCB2-9E08-6050-2A31-41761AF5AC55}"/>
              </a:ext>
            </a:extLst>
          </p:cNvPr>
          <p:cNvCxnSpPr>
            <a:cxnSpLocks/>
          </p:cNvCxnSpPr>
          <p:nvPr/>
        </p:nvCxnSpPr>
        <p:spPr>
          <a:xfrm rot="10800000">
            <a:off x="2449594" y="1777326"/>
            <a:ext cx="1887518" cy="1339821"/>
          </a:xfrm>
          <a:prstGeom prst="bentConnector3">
            <a:avLst>
              <a:gd name="adj1" fmla="val 17199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4C2A9B2C-85F1-D109-44FD-1914A73E6CE5}"/>
              </a:ext>
            </a:extLst>
          </p:cNvPr>
          <p:cNvSpPr txBox="1"/>
          <p:nvPr/>
        </p:nvSpPr>
        <p:spPr>
          <a:xfrm>
            <a:off x="2590657" y="1812252"/>
            <a:ext cx="14817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Calibration of Neutron Spin Control Devices</a:t>
            </a:r>
            <a:endParaRPr lang="zh-CN" altLang="en-US" sz="1200" dirty="0"/>
          </a:p>
        </p:txBody>
      </p:sp>
      <p:cxnSp>
        <p:nvCxnSpPr>
          <p:cNvPr id="30" name="连接符: 肘形 29">
            <a:extLst>
              <a:ext uri="{FF2B5EF4-FFF2-40B4-BE49-F238E27FC236}">
                <a16:creationId xmlns:a16="http://schemas.microsoft.com/office/drawing/2014/main" id="{061CEF93-9A5F-562A-023E-76895AA44EE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10480" y="5205852"/>
            <a:ext cx="1926632" cy="595370"/>
          </a:xfrm>
          <a:prstGeom prst="bentConnector3">
            <a:avLst>
              <a:gd name="adj1" fmla="val 17371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>
            <a:extLst>
              <a:ext uri="{FF2B5EF4-FFF2-40B4-BE49-F238E27FC236}">
                <a16:creationId xmlns:a16="http://schemas.microsoft.com/office/drawing/2014/main" id="{75AE2F67-1870-4F8E-3800-42318CDDC0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111" r="6415" b="30344"/>
          <a:stretch/>
        </p:blipFill>
        <p:spPr>
          <a:xfrm>
            <a:off x="8731306" y="1353114"/>
            <a:ext cx="2928855" cy="1669637"/>
          </a:xfrm>
          <a:prstGeom prst="rect">
            <a:avLst/>
          </a:prstGeom>
        </p:spPr>
      </p:pic>
      <p:cxnSp>
        <p:nvCxnSpPr>
          <p:cNvPr id="37" name="连接符: 肘形 36">
            <a:extLst>
              <a:ext uri="{FF2B5EF4-FFF2-40B4-BE49-F238E27FC236}">
                <a16:creationId xmlns:a16="http://schemas.microsoft.com/office/drawing/2014/main" id="{1F6737A9-0B86-5630-39D1-9945FC5A278A}"/>
              </a:ext>
            </a:extLst>
          </p:cNvPr>
          <p:cNvCxnSpPr>
            <a:cxnSpLocks/>
          </p:cNvCxnSpPr>
          <p:nvPr/>
        </p:nvCxnSpPr>
        <p:spPr>
          <a:xfrm flipV="1">
            <a:off x="6837275" y="1812253"/>
            <a:ext cx="1894031" cy="1242874"/>
          </a:xfrm>
          <a:prstGeom prst="bentConnector3">
            <a:avLst>
              <a:gd name="adj1" fmla="val 35416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65DDE473-E8A0-69BF-39CD-A4D65921774D}"/>
              </a:ext>
            </a:extLst>
          </p:cNvPr>
          <p:cNvCxnSpPr>
            <a:cxnSpLocks/>
          </p:cNvCxnSpPr>
          <p:nvPr/>
        </p:nvCxnSpPr>
        <p:spPr>
          <a:xfrm>
            <a:off x="7105650" y="3916545"/>
            <a:ext cx="15885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>
            <a:extLst>
              <a:ext uri="{FF2B5EF4-FFF2-40B4-BE49-F238E27FC236}">
                <a16:creationId xmlns:a16="http://schemas.microsoft.com/office/drawing/2014/main" id="{02B8B954-CE51-D48A-75B7-55BE8F2B26BF}"/>
              </a:ext>
            </a:extLst>
          </p:cNvPr>
          <p:cNvSpPr txBox="1"/>
          <p:nvPr/>
        </p:nvSpPr>
        <p:spPr>
          <a:xfrm>
            <a:off x="7366250" y="3588160"/>
            <a:ext cx="13634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CARR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lang="zh-CN" altLang="en-US" sz="1200" dirty="0"/>
          </a:p>
        </p:txBody>
      </p:sp>
      <p:cxnSp>
        <p:nvCxnSpPr>
          <p:cNvPr id="54" name="连接符: 肘形 53">
            <a:extLst>
              <a:ext uri="{FF2B5EF4-FFF2-40B4-BE49-F238E27FC236}">
                <a16:creationId xmlns:a16="http://schemas.microsoft.com/office/drawing/2014/main" id="{484093FA-2144-F989-1664-3DDF9F7D9014}"/>
              </a:ext>
            </a:extLst>
          </p:cNvPr>
          <p:cNvCxnSpPr>
            <a:cxnSpLocks/>
          </p:cNvCxnSpPr>
          <p:nvPr/>
        </p:nvCxnSpPr>
        <p:spPr>
          <a:xfrm>
            <a:off x="7360224" y="4824057"/>
            <a:ext cx="1430955" cy="906166"/>
          </a:xfrm>
          <a:prstGeom prst="bentConnector3">
            <a:avLst>
              <a:gd name="adj1" fmla="val 3668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>
            <a:extLst>
              <a:ext uri="{FF2B5EF4-FFF2-40B4-BE49-F238E27FC236}">
                <a16:creationId xmlns:a16="http://schemas.microsoft.com/office/drawing/2014/main" id="{33F1E24E-2940-DD04-77AA-1113535F98B1}"/>
              </a:ext>
            </a:extLst>
          </p:cNvPr>
          <p:cNvSpPr txBox="1"/>
          <p:nvPr/>
        </p:nvSpPr>
        <p:spPr>
          <a:xfrm>
            <a:off x="7884995" y="5376992"/>
            <a:ext cx="8343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MR</a:t>
            </a:r>
            <a:endParaRPr lang="zh-CN" altLang="en-US" sz="1200" dirty="0"/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AEAFE2E8-F48F-D63F-4174-AB387C3BD5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7" t="22440" r="21319" b="10539"/>
          <a:stretch/>
        </p:blipFill>
        <p:spPr>
          <a:xfrm>
            <a:off x="685420" y="4841223"/>
            <a:ext cx="1725499" cy="1500747"/>
          </a:xfrm>
          <a:prstGeom prst="rect">
            <a:avLst/>
          </a:prstGeom>
        </p:spPr>
      </p:pic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E75BDC24-82CC-64FA-0235-AE6F59B9B0D6}"/>
              </a:ext>
            </a:extLst>
          </p:cNvPr>
          <p:cNvCxnSpPr>
            <a:cxnSpLocks/>
          </p:cNvCxnSpPr>
          <p:nvPr/>
        </p:nvCxnSpPr>
        <p:spPr>
          <a:xfrm>
            <a:off x="2401034" y="3896578"/>
            <a:ext cx="18280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本框 71">
            <a:extLst>
              <a:ext uri="{FF2B5EF4-FFF2-40B4-BE49-F238E27FC236}">
                <a16:creationId xmlns:a16="http://schemas.microsoft.com/office/drawing/2014/main" id="{C537874D-D885-272C-4770-37C47A87F21C}"/>
              </a:ext>
            </a:extLst>
          </p:cNvPr>
          <p:cNvSpPr txBox="1"/>
          <p:nvPr/>
        </p:nvSpPr>
        <p:spPr>
          <a:xfrm>
            <a:off x="2302509" y="3337879"/>
            <a:ext cx="20346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Back-n</a:t>
            </a:r>
          </a:p>
          <a:p>
            <a:pPr algn="ctr"/>
            <a:r>
              <a:rPr lang="en-US" altLang="zh-CN" sz="1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NOPTREX</a:t>
            </a:r>
            <a:endParaRPr lang="zh-CN" altLang="en-US" sz="1200" dirty="0"/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C8A53D5D-9C77-04C0-2526-A2F1CF28FCE6}"/>
              </a:ext>
            </a:extLst>
          </p:cNvPr>
          <p:cNvSpPr txBox="1"/>
          <p:nvPr/>
        </p:nvSpPr>
        <p:spPr>
          <a:xfrm>
            <a:off x="2442847" y="5460924"/>
            <a:ext cx="18768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P-SANS</a:t>
            </a:r>
            <a:endParaRPr lang="zh-CN" altLang="en-US" sz="1200" dirty="0"/>
          </a:p>
        </p:txBody>
      </p:sp>
      <p:cxnSp>
        <p:nvCxnSpPr>
          <p:cNvPr id="75" name="直接箭头连接符 74">
            <a:extLst>
              <a:ext uri="{FF2B5EF4-FFF2-40B4-BE49-F238E27FC236}">
                <a16:creationId xmlns:a16="http://schemas.microsoft.com/office/drawing/2014/main" id="{3E543675-162D-E082-36D9-7334C3FF54E9}"/>
              </a:ext>
            </a:extLst>
          </p:cNvPr>
          <p:cNvCxnSpPr>
            <a:cxnSpLocks/>
          </p:cNvCxnSpPr>
          <p:nvPr/>
        </p:nvCxnSpPr>
        <p:spPr>
          <a:xfrm>
            <a:off x="791095" y="5257654"/>
            <a:ext cx="1587456" cy="0"/>
          </a:xfrm>
          <a:prstGeom prst="straightConnector1">
            <a:avLst/>
          </a:prstGeom>
          <a:ln w="28575">
            <a:solidFill>
              <a:schemeClr val="bg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本框 76">
            <a:extLst>
              <a:ext uri="{FF2B5EF4-FFF2-40B4-BE49-F238E27FC236}">
                <a16:creationId xmlns:a16="http://schemas.microsoft.com/office/drawing/2014/main" id="{3384C2BE-B743-5418-1AE2-BDADCB62F84E}"/>
              </a:ext>
            </a:extLst>
          </p:cNvPr>
          <p:cNvSpPr txBox="1"/>
          <p:nvPr/>
        </p:nvSpPr>
        <p:spPr>
          <a:xfrm>
            <a:off x="1042640" y="5279747"/>
            <a:ext cx="13175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Neutron Beam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D9B6FCF9-49A4-2BE2-C2DB-B82FE0ADC3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20" y="1353862"/>
            <a:ext cx="1775670" cy="1331753"/>
          </a:xfrm>
          <a:prstGeom prst="rect">
            <a:avLst/>
          </a:prstGeom>
        </p:spPr>
      </p:pic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E45471BD-CE89-59AE-D94F-AA14349E87F5}"/>
              </a:ext>
            </a:extLst>
          </p:cNvPr>
          <p:cNvCxnSpPr>
            <a:cxnSpLocks/>
          </p:cNvCxnSpPr>
          <p:nvPr/>
        </p:nvCxnSpPr>
        <p:spPr>
          <a:xfrm flipV="1">
            <a:off x="568268" y="1584926"/>
            <a:ext cx="1707259" cy="1000664"/>
          </a:xfrm>
          <a:prstGeom prst="straightConnector1">
            <a:avLst/>
          </a:prstGeom>
          <a:ln w="3810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FFCB903E-DAB9-3665-28D9-312EF1A2B682}"/>
              </a:ext>
            </a:extLst>
          </p:cNvPr>
          <p:cNvGrpSpPr/>
          <p:nvPr/>
        </p:nvGrpSpPr>
        <p:grpSpPr>
          <a:xfrm>
            <a:off x="8731306" y="4766140"/>
            <a:ext cx="3014634" cy="1423383"/>
            <a:chOff x="2467155" y="1737419"/>
            <a:chExt cx="8177616" cy="3861124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A953B903-30B6-208F-D3F6-2185FFEA10B9}"/>
                </a:ext>
              </a:extLst>
            </p:cNvPr>
            <p:cNvGrpSpPr/>
            <p:nvPr/>
          </p:nvGrpSpPr>
          <p:grpSpPr>
            <a:xfrm>
              <a:off x="2467155" y="1737419"/>
              <a:ext cx="8177616" cy="3861124"/>
              <a:chOff x="2467155" y="1737419"/>
              <a:chExt cx="8177616" cy="3861124"/>
            </a:xfrm>
          </p:grpSpPr>
          <p:pic>
            <p:nvPicPr>
              <p:cNvPr id="35" name="图片 34">
                <a:extLst>
                  <a:ext uri="{FF2B5EF4-FFF2-40B4-BE49-F238E27FC236}">
                    <a16:creationId xmlns:a16="http://schemas.microsoft.com/office/drawing/2014/main" id="{3CE8880F-A45A-00E0-C7FC-A3D5A0AC4E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77" r="12570"/>
              <a:stretch/>
            </p:blipFill>
            <p:spPr>
              <a:xfrm>
                <a:off x="2467155" y="1737419"/>
                <a:ext cx="7944928" cy="3861124"/>
              </a:xfrm>
              <a:prstGeom prst="rect">
                <a:avLst/>
              </a:prstGeom>
            </p:spPr>
          </p:pic>
          <p:cxnSp>
            <p:nvCxnSpPr>
              <p:cNvPr id="38" name="直接箭头连接符 37">
                <a:extLst>
                  <a:ext uri="{FF2B5EF4-FFF2-40B4-BE49-F238E27FC236}">
                    <a16:creationId xmlns:a16="http://schemas.microsoft.com/office/drawing/2014/main" id="{84F776B3-3759-F2AE-D78B-0959AC8F18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70672" y="3159440"/>
                <a:ext cx="5150242" cy="13106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文本框 12">
                <a:extLst>
                  <a:ext uri="{FF2B5EF4-FFF2-40B4-BE49-F238E27FC236}">
                    <a16:creationId xmlns:a16="http://schemas.microsoft.com/office/drawing/2014/main" id="{011F04A3-1745-9D9A-A808-4ED0A9BD0A52}"/>
                  </a:ext>
                </a:extLst>
              </p:cNvPr>
              <p:cNvSpPr txBox="1"/>
              <p:nvPr/>
            </p:nvSpPr>
            <p:spPr>
              <a:xfrm>
                <a:off x="4080099" y="2658862"/>
                <a:ext cx="2983687" cy="542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Neutron Beam</a:t>
                </a:r>
                <a:endParaRPr kumimoji="0" lang="zh-CN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0" name="文本框 13">
                <a:extLst>
                  <a:ext uri="{FF2B5EF4-FFF2-40B4-BE49-F238E27FC236}">
                    <a16:creationId xmlns:a16="http://schemas.microsoft.com/office/drawing/2014/main" id="{BB4C4716-7EC8-E3A9-E283-673BF2E1B82E}"/>
                  </a:ext>
                </a:extLst>
              </p:cNvPr>
              <p:cNvSpPr txBox="1"/>
              <p:nvPr/>
            </p:nvSpPr>
            <p:spPr>
              <a:xfrm>
                <a:off x="3449312" y="4140904"/>
                <a:ext cx="1394677" cy="542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Sample</a:t>
                </a:r>
                <a:endParaRPr kumimoji="0" lang="zh-CN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cxnSp>
            <p:nvCxnSpPr>
              <p:cNvPr id="41" name="直接箭头连接符 40">
                <a:extLst>
                  <a:ext uri="{FF2B5EF4-FFF2-40B4-BE49-F238E27FC236}">
                    <a16:creationId xmlns:a16="http://schemas.microsoft.com/office/drawing/2014/main" id="{C83E3362-C45B-915C-5AA9-CAA9576C7FF7}"/>
                  </a:ext>
                </a:extLst>
              </p:cNvPr>
              <p:cNvCxnSpPr/>
              <p:nvPr/>
            </p:nvCxnSpPr>
            <p:spPr>
              <a:xfrm flipV="1">
                <a:off x="4054415" y="3333633"/>
                <a:ext cx="0" cy="91504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箭头连接符 41">
                <a:extLst>
                  <a:ext uri="{FF2B5EF4-FFF2-40B4-BE49-F238E27FC236}">
                    <a16:creationId xmlns:a16="http://schemas.microsoft.com/office/drawing/2014/main" id="{E4D93C7A-6630-87C9-7D6C-054DE00DA2C2}"/>
                  </a:ext>
                </a:extLst>
              </p:cNvPr>
              <p:cNvCxnSpPr/>
              <p:nvPr/>
            </p:nvCxnSpPr>
            <p:spPr>
              <a:xfrm flipV="1">
                <a:off x="6093124" y="3519737"/>
                <a:ext cx="0" cy="64800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文本框 16">
                <a:extLst>
                  <a:ext uri="{FF2B5EF4-FFF2-40B4-BE49-F238E27FC236}">
                    <a16:creationId xmlns:a16="http://schemas.microsoft.com/office/drawing/2014/main" id="{0B8B562F-8E49-46DB-D043-4EDF15E1EE38}"/>
                  </a:ext>
                </a:extLst>
              </p:cNvPr>
              <p:cNvSpPr txBox="1"/>
              <p:nvPr/>
            </p:nvSpPr>
            <p:spPr>
              <a:xfrm>
                <a:off x="5286890" y="4244106"/>
                <a:ext cx="1571448" cy="834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In-situ </a:t>
                </a:r>
                <a:r>
                  <a:rPr kumimoji="0" lang="en-US" altLang="zh-CN" sz="7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3</a:t>
                </a:r>
                <a:r>
                  <a:rPr kumimoji="0" lang="en-US" altLang="zh-CN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He NSF</a:t>
                </a:r>
                <a:endParaRPr kumimoji="0" lang="zh-CN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cxnSp>
            <p:nvCxnSpPr>
              <p:cNvPr id="46" name="直接箭头连接符 45">
                <a:extLst>
                  <a:ext uri="{FF2B5EF4-FFF2-40B4-BE49-F238E27FC236}">
                    <a16:creationId xmlns:a16="http://schemas.microsoft.com/office/drawing/2014/main" id="{4CE28FD4-BBA4-1A5E-F3E2-9AD8B269A3A0}"/>
                  </a:ext>
                </a:extLst>
              </p:cNvPr>
              <p:cNvCxnSpPr/>
              <p:nvPr/>
            </p:nvCxnSpPr>
            <p:spPr>
              <a:xfrm flipV="1">
                <a:off x="8039600" y="3487884"/>
                <a:ext cx="0" cy="64800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箭头连接符 46">
                <a:extLst>
                  <a:ext uri="{FF2B5EF4-FFF2-40B4-BE49-F238E27FC236}">
                    <a16:creationId xmlns:a16="http://schemas.microsoft.com/office/drawing/2014/main" id="{6528C28A-8C41-D847-B2B8-D8F4B2A97796}"/>
                  </a:ext>
                </a:extLst>
              </p:cNvPr>
              <p:cNvCxnSpPr/>
              <p:nvPr/>
            </p:nvCxnSpPr>
            <p:spPr>
              <a:xfrm flipV="1">
                <a:off x="9455638" y="4295675"/>
                <a:ext cx="0" cy="648000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文本框 19">
                <a:extLst>
                  <a:ext uri="{FF2B5EF4-FFF2-40B4-BE49-F238E27FC236}">
                    <a16:creationId xmlns:a16="http://schemas.microsoft.com/office/drawing/2014/main" id="{C75F5475-C034-1892-EECE-917F8739967E}"/>
                  </a:ext>
                </a:extLst>
              </p:cNvPr>
              <p:cNvSpPr txBox="1"/>
              <p:nvPr/>
            </p:nvSpPr>
            <p:spPr>
              <a:xfrm>
                <a:off x="7323716" y="4052366"/>
                <a:ext cx="1666543" cy="5453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Detector</a:t>
                </a:r>
                <a:endParaRPr kumimoji="0" lang="zh-CN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9" name="文本框 20">
                <a:extLst>
                  <a:ext uri="{FF2B5EF4-FFF2-40B4-BE49-F238E27FC236}">
                    <a16:creationId xmlns:a16="http://schemas.microsoft.com/office/drawing/2014/main" id="{20AFBFE6-1E9D-F931-5C44-F60128447119}"/>
                  </a:ext>
                </a:extLst>
              </p:cNvPr>
              <p:cNvSpPr txBox="1"/>
              <p:nvPr/>
            </p:nvSpPr>
            <p:spPr>
              <a:xfrm>
                <a:off x="8322244" y="4857740"/>
                <a:ext cx="2322527" cy="542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00" b="1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3</a:t>
                </a:r>
                <a:r>
                  <a:rPr kumimoji="0" lang="en-US" altLang="zh-CN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He</a:t>
                </a:r>
                <a:r>
                  <a:rPr kumimoji="0" lang="zh-CN" altLang="en-US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Supports</a:t>
                </a:r>
                <a:endParaRPr kumimoji="0" lang="zh-CN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34" name="文本框 9">
              <a:extLst>
                <a:ext uri="{FF2B5EF4-FFF2-40B4-BE49-F238E27FC236}">
                  <a16:creationId xmlns:a16="http://schemas.microsoft.com/office/drawing/2014/main" id="{76CBB605-4605-D5B7-F711-7EED231FA62A}"/>
                </a:ext>
              </a:extLst>
            </p:cNvPr>
            <p:cNvSpPr txBox="1"/>
            <p:nvPr/>
          </p:nvSpPr>
          <p:spPr>
            <a:xfrm>
              <a:off x="2733086" y="2699855"/>
              <a:ext cx="1575978" cy="54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SM</a:t>
              </a:r>
              <a:endParaRPr kumimoji="0" lang="zh-CN" altLang="en-US" sz="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74FA87ED-8862-2971-3A83-E25D409CCAD9}"/>
              </a:ext>
            </a:extLst>
          </p:cNvPr>
          <p:cNvGrpSpPr/>
          <p:nvPr/>
        </p:nvGrpSpPr>
        <p:grpSpPr>
          <a:xfrm>
            <a:off x="8731306" y="3232789"/>
            <a:ext cx="2963038" cy="1359609"/>
            <a:chOff x="5782598" y="3530687"/>
            <a:chExt cx="5157056" cy="2366348"/>
          </a:xfrm>
        </p:grpSpPr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37E0C45D-729E-2DB3-BC62-00F3B9659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58" r="3898" b="27837"/>
            <a:stretch/>
          </p:blipFill>
          <p:spPr>
            <a:xfrm>
              <a:off x="5782598" y="3530687"/>
              <a:ext cx="5086729" cy="2366348"/>
            </a:xfrm>
            <a:prstGeom prst="rect">
              <a:avLst/>
            </a:prstGeom>
          </p:spPr>
        </p:pic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CDFF56AD-5533-5EFC-3B42-94F17AAD22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82598" y="4416324"/>
              <a:ext cx="5086729" cy="456618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63">
              <a:extLst>
                <a:ext uri="{FF2B5EF4-FFF2-40B4-BE49-F238E27FC236}">
                  <a16:creationId xmlns:a16="http://schemas.microsoft.com/office/drawing/2014/main" id="{9AC41A8C-F7E8-6502-EA85-22CA0B40A2CE}"/>
                </a:ext>
              </a:extLst>
            </p:cNvPr>
            <p:cNvSpPr txBox="1"/>
            <p:nvPr/>
          </p:nvSpPr>
          <p:spPr>
            <a:xfrm rot="21290711">
              <a:off x="8655868" y="3989205"/>
              <a:ext cx="2283786" cy="462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Neutron Beam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8" name="文本框 64">
              <a:extLst>
                <a:ext uri="{FF2B5EF4-FFF2-40B4-BE49-F238E27FC236}">
                  <a16:creationId xmlns:a16="http://schemas.microsoft.com/office/drawing/2014/main" id="{7303F28A-1EB9-8DD3-F61E-7E69CB20F2C9}"/>
                </a:ext>
              </a:extLst>
            </p:cNvPr>
            <p:cNvSpPr txBox="1"/>
            <p:nvPr/>
          </p:nvSpPr>
          <p:spPr>
            <a:xfrm rot="21449719">
              <a:off x="6298839" y="4695453"/>
              <a:ext cx="1457082" cy="771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In-situ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1200" cap="none" spc="0" normalizeH="0" baseline="30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3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He NSF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9" name="文本框 65">
              <a:extLst>
                <a:ext uri="{FF2B5EF4-FFF2-40B4-BE49-F238E27FC236}">
                  <a16:creationId xmlns:a16="http://schemas.microsoft.com/office/drawing/2014/main" id="{7AE52EC4-D03B-994F-7CF8-02F14B526A2A}"/>
                </a:ext>
              </a:extLst>
            </p:cNvPr>
            <p:cNvSpPr txBox="1"/>
            <p:nvPr/>
          </p:nvSpPr>
          <p:spPr>
            <a:xfrm rot="21449719">
              <a:off x="7269804" y="4066243"/>
              <a:ext cx="1457082" cy="462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Sample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85420" y="2791067"/>
            <a:ext cx="1714472" cy="2032990"/>
            <a:chOff x="685421" y="2791067"/>
            <a:chExt cx="3125047" cy="3705626"/>
          </a:xfrm>
        </p:grpSpPr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428241FC-0BE6-6B8A-1DD7-6F30A0DD4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720" b="21520"/>
            <a:stretch/>
          </p:blipFill>
          <p:spPr>
            <a:xfrm>
              <a:off x="685421" y="2791067"/>
              <a:ext cx="3125047" cy="3705626"/>
            </a:xfrm>
            <a:prstGeom prst="rect">
              <a:avLst/>
            </a:prstGeom>
          </p:spPr>
        </p:pic>
        <p:cxnSp>
          <p:nvCxnSpPr>
            <p:cNvPr id="61" name="直接箭头连接符 60">
              <a:extLst>
                <a:ext uri="{FF2B5EF4-FFF2-40B4-BE49-F238E27FC236}">
                  <a16:creationId xmlns:a16="http://schemas.microsoft.com/office/drawing/2014/main" id="{CDF5630F-9239-56F8-454F-874E00C614E0}"/>
                </a:ext>
              </a:extLst>
            </p:cNvPr>
            <p:cNvCxnSpPr/>
            <p:nvPr/>
          </p:nvCxnSpPr>
          <p:spPr>
            <a:xfrm flipH="1">
              <a:off x="1718195" y="4161640"/>
              <a:ext cx="2038580" cy="1159808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本框 27">
              <a:extLst>
                <a:ext uri="{FF2B5EF4-FFF2-40B4-BE49-F238E27FC236}">
                  <a16:creationId xmlns:a16="http://schemas.microsoft.com/office/drawing/2014/main" id="{4FB82B72-1095-6C43-BA8E-BC02D71B51DB}"/>
                </a:ext>
              </a:extLst>
            </p:cNvPr>
            <p:cNvSpPr txBox="1"/>
            <p:nvPr/>
          </p:nvSpPr>
          <p:spPr>
            <a:xfrm rot="19762899">
              <a:off x="1125654" y="4402127"/>
              <a:ext cx="2468542" cy="5048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Neutron Beam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66" name="文本框 27">
            <a:extLst>
              <a:ext uri="{FF2B5EF4-FFF2-40B4-BE49-F238E27FC236}">
                <a16:creationId xmlns:a16="http://schemas.microsoft.com/office/drawing/2014/main" id="{4FB82B72-1095-6C43-BA8E-BC02D71B51DB}"/>
              </a:ext>
            </a:extLst>
          </p:cNvPr>
          <p:cNvSpPr txBox="1"/>
          <p:nvPr/>
        </p:nvSpPr>
        <p:spPr>
          <a:xfrm rot="19762899">
            <a:off x="787375" y="1789111"/>
            <a:ext cx="13542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Neutron Beam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986C4540-DB07-2639-638D-E1FED74A1CD7}"/>
              </a:ext>
            </a:extLst>
          </p:cNvPr>
          <p:cNvGrpSpPr/>
          <p:nvPr/>
        </p:nvGrpSpPr>
        <p:grpSpPr>
          <a:xfrm>
            <a:off x="8719394" y="1349094"/>
            <a:ext cx="2962383" cy="1723369"/>
            <a:chOff x="2903272" y="1284043"/>
            <a:chExt cx="8035220" cy="4674498"/>
          </a:xfrm>
        </p:grpSpPr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4660BCE8-F702-9940-BB9F-5B2A50089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5" t="17778" r="9443"/>
            <a:stretch/>
          </p:blipFill>
          <p:spPr>
            <a:xfrm rot="16200000">
              <a:off x="4638042" y="-422867"/>
              <a:ext cx="4507049" cy="7920869"/>
            </a:xfrm>
            <a:prstGeom prst="rect">
              <a:avLst/>
            </a:prstGeom>
            <a:ln w="38100">
              <a:solidFill>
                <a:schemeClr val="bg1"/>
              </a:solidFill>
              <a:prstDash val="sysDash"/>
              <a:tailEnd type="triangle"/>
            </a:ln>
          </p:spPr>
        </p:pic>
        <p:sp>
          <p:nvSpPr>
            <p:cNvPr id="74" name="文本框 16">
              <a:extLst>
                <a:ext uri="{FF2B5EF4-FFF2-40B4-BE49-F238E27FC236}">
                  <a16:creationId xmlns:a16="http://schemas.microsoft.com/office/drawing/2014/main" id="{7D7114BA-B94A-FB80-588A-14A1385A4476}"/>
                </a:ext>
              </a:extLst>
            </p:cNvPr>
            <p:cNvSpPr txBox="1"/>
            <p:nvPr/>
          </p:nvSpPr>
          <p:spPr>
            <a:xfrm>
              <a:off x="2903272" y="2340652"/>
              <a:ext cx="1911338" cy="6198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Supports</a:t>
              </a:r>
              <a:endParaRPr kumimoji="0" lang="zh-CN" altLang="en-US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cxnSp>
          <p:nvCxnSpPr>
            <p:cNvPr id="76" name="直接箭头连接符 75">
              <a:extLst>
                <a:ext uri="{FF2B5EF4-FFF2-40B4-BE49-F238E27FC236}">
                  <a16:creationId xmlns:a16="http://schemas.microsoft.com/office/drawing/2014/main" id="{65DF680F-EE9D-82C7-AB95-5216DE49C6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3884" y="4016415"/>
              <a:ext cx="2844000" cy="231494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文本框 25">
              <a:extLst>
                <a:ext uri="{FF2B5EF4-FFF2-40B4-BE49-F238E27FC236}">
                  <a16:creationId xmlns:a16="http://schemas.microsoft.com/office/drawing/2014/main" id="{CD844C05-4931-B628-3CA7-F79D5445D6B0}"/>
                </a:ext>
              </a:extLst>
            </p:cNvPr>
            <p:cNvSpPr txBox="1"/>
            <p:nvPr/>
          </p:nvSpPr>
          <p:spPr>
            <a:xfrm rot="21438905">
              <a:off x="4942047" y="2800513"/>
              <a:ext cx="1911338" cy="953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In-situ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700" b="1" baseline="300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r>
                <a:rPr lang="en-US" altLang="zh-CN" sz="7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He-NSF</a:t>
              </a:r>
              <a:endParaRPr kumimoji="0" lang="zh-CN" altLang="en-US" sz="7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9" name="文本框 28">
              <a:extLst>
                <a:ext uri="{FF2B5EF4-FFF2-40B4-BE49-F238E27FC236}">
                  <a16:creationId xmlns:a16="http://schemas.microsoft.com/office/drawing/2014/main" id="{A4465AEC-6996-E2E5-9656-4B80C0C11669}"/>
                </a:ext>
              </a:extLst>
            </p:cNvPr>
            <p:cNvSpPr txBox="1"/>
            <p:nvPr/>
          </p:nvSpPr>
          <p:spPr>
            <a:xfrm rot="21323425">
              <a:off x="5987177" y="4077994"/>
              <a:ext cx="1911338" cy="953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Neutron Beam</a:t>
              </a:r>
              <a:endParaRPr kumimoji="0" lang="zh-CN" altLang="en-US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0" name="爆炸形: 8 pt  29">
              <a:extLst>
                <a:ext uri="{FF2B5EF4-FFF2-40B4-BE49-F238E27FC236}">
                  <a16:creationId xmlns:a16="http://schemas.microsoft.com/office/drawing/2014/main" id="{7EEA058B-02E2-4E1B-9ECD-A96E3E98F8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6273" y="3857765"/>
              <a:ext cx="360000" cy="300207"/>
            </a:xfrm>
            <a:prstGeom prst="irregularSeal1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文本框 30">
              <a:extLst>
                <a:ext uri="{FF2B5EF4-FFF2-40B4-BE49-F238E27FC236}">
                  <a16:creationId xmlns:a16="http://schemas.microsoft.com/office/drawing/2014/main" id="{AD05CF6C-3D7D-21E7-FC4C-AF4030C6B1F9}"/>
                </a:ext>
              </a:extLst>
            </p:cNvPr>
            <p:cNvSpPr txBox="1"/>
            <p:nvPr/>
          </p:nvSpPr>
          <p:spPr>
            <a:xfrm rot="21438905">
              <a:off x="9027154" y="2762516"/>
              <a:ext cx="1911338" cy="619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Detector</a:t>
              </a:r>
              <a:endParaRPr kumimoji="0" lang="zh-CN" altLang="en-US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2" name="不完整圆 31">
              <a:extLst>
                <a:ext uri="{FF2B5EF4-FFF2-40B4-BE49-F238E27FC236}">
                  <a16:creationId xmlns:a16="http://schemas.microsoft.com/office/drawing/2014/main" id="{D8A57830-0B7D-7B6A-7B80-C43BBA844B29}"/>
                </a:ext>
              </a:extLst>
            </p:cNvPr>
            <p:cNvSpPr>
              <a:spLocks noChangeAspect="1"/>
            </p:cNvSpPr>
            <p:nvPr/>
          </p:nvSpPr>
          <p:spPr>
            <a:xfrm rot="18152563">
              <a:off x="6475599" y="2057193"/>
              <a:ext cx="3901348" cy="3901348"/>
            </a:xfrm>
            <a:prstGeom prst="pie">
              <a:avLst>
                <a:gd name="adj1" fmla="val 0"/>
                <a:gd name="adj2" fmla="val 5373615"/>
              </a:avLst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  <a:alpha val="0"/>
                    <a:lumMod val="99000"/>
                    <a:lumOff val="1000"/>
                  </a:srgbClr>
                </a:gs>
                <a:gs pos="10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50800" dist="50800" dir="5400000" algn="ctr" rotWithShape="0">
                <a:srgbClr val="000000">
                  <a:alpha val="0"/>
                </a:srgbClr>
              </a:outerShdw>
              <a:reflection stA="0" endPos="65000" dist="508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文本框 1">
              <a:extLst>
                <a:ext uri="{FF2B5EF4-FFF2-40B4-BE49-F238E27FC236}">
                  <a16:creationId xmlns:a16="http://schemas.microsoft.com/office/drawing/2014/main" id="{94125BF9-10F3-ED6B-07BF-AFB0C80D52F9}"/>
                </a:ext>
              </a:extLst>
            </p:cNvPr>
            <p:cNvSpPr txBox="1"/>
            <p:nvPr/>
          </p:nvSpPr>
          <p:spPr>
            <a:xfrm rot="21438905">
              <a:off x="7290603" y="3411324"/>
              <a:ext cx="1911338" cy="619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Sample</a:t>
              </a:r>
              <a:endParaRPr kumimoji="0" lang="zh-CN" altLang="en-US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64" name="标题 1">
            <a:extLst>
              <a:ext uri="{FF2B5EF4-FFF2-40B4-BE49-F238E27FC236}">
                <a16:creationId xmlns:a16="http://schemas.microsoft.com/office/drawing/2014/main" id="{F8492C2D-0319-487A-A1FD-BCCA230E4D40}"/>
              </a:ext>
            </a:extLst>
          </p:cNvPr>
          <p:cNvSpPr>
            <a:spLocks noGrp="1"/>
          </p:cNvSpPr>
          <p:nvPr/>
        </p:nvSpPr>
        <p:spPr>
          <a:xfrm>
            <a:off x="298511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2.5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 Commissioning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A104152E-D682-7AEB-7B52-E5C1E83254A2}"/>
              </a:ext>
            </a:extLst>
          </p:cNvPr>
          <p:cNvSpPr txBox="1"/>
          <p:nvPr/>
        </p:nvSpPr>
        <p:spPr>
          <a:xfrm>
            <a:off x="7366251" y="1829630"/>
            <a:ext cx="15288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Inelastic Spectrometer</a:t>
            </a:r>
            <a:endParaRPr lang="zh-CN" altLang="en-US" sz="1200" dirty="0"/>
          </a:p>
        </p:txBody>
      </p:sp>
      <p:sp>
        <p:nvSpPr>
          <p:cNvPr id="69" name="灯片编号占位符 3">
            <a:extLst>
              <a:ext uri="{FF2B5EF4-FFF2-40B4-BE49-F238E27FC236}">
                <a16:creationId xmlns:a16="http://schemas.microsoft.com/office/drawing/2014/main" id="{FE80CF63-DECC-44A5-97DD-4CF327E97D5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9559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 descr="房间的摆设布局&#10;&#10;中度可信度描述已自动生成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" t="40000" r="1" b="16966"/>
          <a:stretch>
            <a:fillRect/>
          </a:stretch>
        </p:blipFill>
        <p:spPr>
          <a:xfrm>
            <a:off x="393700" y="4116388"/>
            <a:ext cx="6754813" cy="2289175"/>
          </a:xfrm>
        </p:spPr>
      </p:pic>
      <p:pic>
        <p:nvPicPr>
          <p:cNvPr id="8" name="图片 7" descr="图片包含 室内, 游戏机, 桌子, 房间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16297" r="34046" b="27272"/>
          <a:stretch>
            <a:fillRect/>
          </a:stretch>
        </p:blipFill>
        <p:spPr>
          <a:xfrm>
            <a:off x="7297397" y="4115686"/>
            <a:ext cx="4463232" cy="2289645"/>
          </a:xfrm>
          <a:prstGeom prst="rect">
            <a:avLst/>
          </a:prstGeom>
        </p:spPr>
      </p:pic>
      <p:pic>
        <p:nvPicPr>
          <p:cNvPr id="9" name="内容占位符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b="30723"/>
          <a:stretch>
            <a:fillRect/>
          </a:stretch>
        </p:blipFill>
        <p:spPr>
          <a:xfrm>
            <a:off x="408228" y="1625063"/>
            <a:ext cx="8314115" cy="230967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937507" y="1333181"/>
            <a:ext cx="3044943" cy="2698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Multiple Calibration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39994" indent="-287993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2433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Supper Mirror</a:t>
            </a:r>
          </a:p>
          <a:p>
            <a:pPr marL="239994" indent="-287993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altLang="zh-CN" b="1" dirty="0" err="1">
                <a:solidFill>
                  <a:srgbClr val="2433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Mezei</a:t>
            </a:r>
            <a:r>
              <a:rPr lang="en-US" altLang="zh-CN" b="1" dirty="0">
                <a:solidFill>
                  <a:srgbClr val="2433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Flipper</a:t>
            </a:r>
          </a:p>
          <a:p>
            <a:pPr marL="239994" indent="-287993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 Spin Flipper</a:t>
            </a:r>
          </a:p>
          <a:p>
            <a:pPr marL="239994" indent="-287993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Supper conducting</a:t>
            </a:r>
          </a:p>
          <a:p>
            <a:pPr>
              <a:spcBef>
                <a:spcPts val="400"/>
              </a:spcBef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Flipper </a:t>
            </a:r>
          </a:p>
          <a:p>
            <a:pPr marL="239994" indent="-287993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Zero Field Chamber</a:t>
            </a:r>
          </a:p>
          <a:p>
            <a:pPr marL="239994" indent="-287993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··· ···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13045" y="1065393"/>
            <a:ext cx="896476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1. Calibrating </a:t>
            </a: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R&amp;D Devices</a:t>
            </a:r>
            <a:endParaRPr lang="zh-CN" altLang="en-US" sz="2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DEB1C1A-42B1-44DC-BD70-B70D5DCC5478}"/>
              </a:ext>
            </a:extLst>
          </p:cNvPr>
          <p:cNvSpPr/>
          <p:nvPr/>
        </p:nvSpPr>
        <p:spPr>
          <a:xfrm>
            <a:off x="623392" y="2631425"/>
            <a:ext cx="1682512" cy="666977"/>
          </a:xfrm>
          <a:prstGeom prst="rect">
            <a:avLst/>
          </a:prstGeom>
          <a:noFill/>
          <a:ln w="19050"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Supper Mirror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671F70A-B368-4288-8B33-D968F4DD1B3F}"/>
              </a:ext>
            </a:extLst>
          </p:cNvPr>
          <p:cNvSpPr/>
          <p:nvPr/>
        </p:nvSpPr>
        <p:spPr>
          <a:xfrm>
            <a:off x="5016499" y="2139005"/>
            <a:ext cx="1137713" cy="666977"/>
          </a:xfrm>
          <a:prstGeom prst="rect">
            <a:avLst/>
          </a:prstGeom>
          <a:noFill/>
          <a:ln w="19050"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RF Spin Flipper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F7D7585-E55E-430A-93A8-4BFAFE3A76DD}"/>
              </a:ext>
            </a:extLst>
          </p:cNvPr>
          <p:cNvSpPr/>
          <p:nvPr/>
        </p:nvSpPr>
        <p:spPr>
          <a:xfrm>
            <a:off x="7039831" y="2978773"/>
            <a:ext cx="1682512" cy="666977"/>
          </a:xfrm>
          <a:prstGeom prst="rect">
            <a:avLst/>
          </a:prstGeom>
          <a:noFill/>
          <a:ln w="19050"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Off-situ </a:t>
            </a:r>
            <a:r>
              <a:rPr lang="en-US" altLang="zh-CN" b="1" baseline="30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He-NSF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8E25B96-367B-49FD-B250-1C627F8E5ADB}"/>
              </a:ext>
            </a:extLst>
          </p:cNvPr>
          <p:cNvSpPr/>
          <p:nvPr/>
        </p:nvSpPr>
        <p:spPr>
          <a:xfrm>
            <a:off x="10427164" y="5470465"/>
            <a:ext cx="1284754" cy="666977"/>
          </a:xfrm>
          <a:prstGeom prst="rect">
            <a:avLst/>
          </a:prstGeom>
          <a:noFill/>
          <a:ln w="19050"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In-situ </a:t>
            </a:r>
          </a:p>
          <a:p>
            <a:pPr algn="ctr"/>
            <a:r>
              <a:rPr lang="en-US" altLang="zh-CN" b="1" baseline="30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He-NSF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B974915-EAD0-4924-AF88-163406E0EF0A}"/>
              </a:ext>
            </a:extLst>
          </p:cNvPr>
          <p:cNvSpPr/>
          <p:nvPr/>
        </p:nvSpPr>
        <p:spPr>
          <a:xfrm>
            <a:off x="7297397" y="4219068"/>
            <a:ext cx="1682512" cy="666977"/>
          </a:xfrm>
          <a:prstGeom prst="rect">
            <a:avLst/>
          </a:prstGeom>
          <a:noFill/>
          <a:ln w="19050"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Off-situ </a:t>
            </a:r>
          </a:p>
          <a:p>
            <a:pPr algn="ctr"/>
            <a:r>
              <a:rPr lang="en-US" altLang="zh-CN" b="1" baseline="30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He-NSF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7900803-5007-41B8-B0C2-CFA444F50FC2}"/>
              </a:ext>
            </a:extLst>
          </p:cNvPr>
          <p:cNvSpPr/>
          <p:nvPr/>
        </p:nvSpPr>
        <p:spPr>
          <a:xfrm>
            <a:off x="8234287" y="5385066"/>
            <a:ext cx="1682512" cy="954300"/>
          </a:xfrm>
          <a:prstGeom prst="rect">
            <a:avLst/>
          </a:prstGeom>
          <a:noFill/>
          <a:ln w="19050"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Supper conducting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Flipper 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E649B21-2522-4831-8478-6CDF56FFED51}"/>
              </a:ext>
            </a:extLst>
          </p:cNvPr>
          <p:cNvSpPr/>
          <p:nvPr/>
        </p:nvSpPr>
        <p:spPr>
          <a:xfrm>
            <a:off x="3249860" y="5326804"/>
            <a:ext cx="1682512" cy="954300"/>
          </a:xfrm>
          <a:prstGeom prst="rect">
            <a:avLst/>
          </a:prstGeom>
          <a:noFill/>
          <a:ln w="19050"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67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Supper conducting</a:t>
            </a:r>
          </a:p>
          <a:p>
            <a:pPr algn="ctr"/>
            <a:r>
              <a:rPr lang="en-US" altLang="zh-CN" sz="1867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Flipper 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110054F-4A9F-4A09-AA34-7FF9E42003A1}"/>
              </a:ext>
            </a:extLst>
          </p:cNvPr>
          <p:cNvSpPr/>
          <p:nvPr/>
        </p:nvSpPr>
        <p:spPr>
          <a:xfrm>
            <a:off x="515693" y="5120217"/>
            <a:ext cx="1682512" cy="954300"/>
          </a:xfrm>
          <a:prstGeom prst="rect">
            <a:avLst/>
          </a:prstGeom>
          <a:noFill/>
          <a:ln w="19050"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67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Supper conducting</a:t>
            </a:r>
          </a:p>
          <a:p>
            <a:pPr algn="ctr"/>
            <a:r>
              <a:rPr lang="en-US" altLang="zh-CN" sz="1867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Flipper 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5C560CA-7EDF-4A44-8C78-291C49D1F4FF}"/>
              </a:ext>
            </a:extLst>
          </p:cNvPr>
          <p:cNvSpPr/>
          <p:nvPr/>
        </p:nvSpPr>
        <p:spPr>
          <a:xfrm>
            <a:off x="5099960" y="5354239"/>
            <a:ext cx="1682512" cy="666977"/>
          </a:xfrm>
          <a:prstGeom prst="rect">
            <a:avLst/>
          </a:prstGeom>
          <a:noFill/>
          <a:ln w="19050"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67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Off-situ </a:t>
            </a:r>
            <a:r>
              <a:rPr lang="en-US" altLang="zh-CN" sz="1867" b="1" baseline="30000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1867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He-NSF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FB12CDE0-847E-4C27-B06F-67E09D9F9C4E}"/>
              </a:ext>
            </a:extLst>
          </p:cNvPr>
          <p:cNvSpPr/>
          <p:nvPr/>
        </p:nvSpPr>
        <p:spPr>
          <a:xfrm>
            <a:off x="1983968" y="5015801"/>
            <a:ext cx="1480129" cy="666977"/>
          </a:xfrm>
          <a:prstGeom prst="rect">
            <a:avLst/>
          </a:prstGeom>
          <a:noFill/>
          <a:ln w="19050"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67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Zero Field Chamber</a:t>
            </a: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F8492C2D-0319-487A-A1FD-BCCA230E4D40}"/>
              </a:ext>
            </a:extLst>
          </p:cNvPr>
          <p:cNvSpPr>
            <a:spLocks noGrp="1"/>
          </p:cNvSpPr>
          <p:nvPr/>
        </p:nvSpPr>
        <p:spPr>
          <a:xfrm>
            <a:off x="298511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2.5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 Commissioning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灯片编号占位符 3">
            <a:extLst>
              <a:ext uri="{FF2B5EF4-FFF2-40B4-BE49-F238E27FC236}">
                <a16:creationId xmlns:a16="http://schemas.microsoft.com/office/drawing/2014/main" id="{7DFEAB8C-65DF-4A38-80C1-9A94B906E0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28</a:t>
            </a:fld>
            <a:endParaRPr lang="zh-CN" alt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D0E362B-25A0-46F8-AFBC-7E33493A25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7"/>
          <a:stretch/>
        </p:blipFill>
        <p:spPr>
          <a:xfrm>
            <a:off x="7745085" y="1528708"/>
            <a:ext cx="4017678" cy="502952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DF854111-46AD-4CF6-A9FB-659F64DA02C8}"/>
              </a:ext>
            </a:extLst>
          </p:cNvPr>
          <p:cNvGrpSpPr/>
          <p:nvPr/>
        </p:nvGrpSpPr>
        <p:grpSpPr>
          <a:xfrm>
            <a:off x="429237" y="1653869"/>
            <a:ext cx="7108475" cy="4779198"/>
            <a:chOff x="236687" y="1816125"/>
            <a:chExt cx="7029007" cy="4725769"/>
          </a:xfrm>
        </p:grpSpPr>
        <p:pic>
          <p:nvPicPr>
            <p:cNvPr id="7" name="Picture 8" descr="A group of people working in a room&#10;&#10;Description automatically generated with low confidence">
              <a:extLst>
                <a:ext uri="{FF2B5EF4-FFF2-40B4-BE49-F238E27FC236}">
                  <a16:creationId xmlns:a16="http://schemas.microsoft.com/office/drawing/2014/main" id="{FDBEC24A-5078-42A0-A153-0BFC74072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6687" y="1816125"/>
              <a:ext cx="7029007" cy="4725769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AAE22063-0599-4AEA-BC0C-65A66D644503}"/>
                </a:ext>
              </a:extLst>
            </p:cNvPr>
            <p:cNvSpPr txBox="1"/>
            <p:nvPr/>
          </p:nvSpPr>
          <p:spPr>
            <a:xfrm>
              <a:off x="3926633" y="2282941"/>
              <a:ext cx="3128664" cy="107608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618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Polarized </a:t>
              </a:r>
              <a:r>
                <a:rPr lang="en-US" altLang="zh-CN" sz="1618" b="1" baseline="300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US" altLang="zh-CN" sz="1618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He</a:t>
              </a:r>
              <a:r>
                <a:rPr lang="zh-CN" altLang="en-US" sz="1618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：</a:t>
              </a:r>
              <a:r>
                <a:rPr lang="en-US" altLang="zh-CN" sz="1618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In-situ2</a:t>
              </a:r>
            </a:p>
            <a:p>
              <a:r>
                <a:rPr lang="en-US" altLang="zh-CN" sz="1618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Polarization</a:t>
              </a:r>
              <a:r>
                <a:rPr lang="zh-CN" altLang="en-US" sz="1618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：≥</a:t>
              </a:r>
              <a:r>
                <a:rPr lang="en-US" altLang="zh-CN" sz="1618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68%</a:t>
              </a:r>
            </a:p>
            <a:p>
              <a:r>
                <a:rPr lang="en-US" altLang="zh-CN" sz="1618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Pressure</a:t>
              </a:r>
              <a:r>
                <a:rPr lang="zh-CN" altLang="en-US" sz="1618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：</a:t>
              </a:r>
              <a:r>
                <a:rPr lang="en-US" altLang="zh-CN" sz="1618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2.53 bar</a:t>
              </a:r>
            </a:p>
            <a:p>
              <a:r>
                <a:rPr lang="en-US" altLang="zh-CN" sz="1618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Beam diameter: </a:t>
              </a:r>
              <a:r>
                <a:rPr lang="el-GR" altLang="zh-CN" sz="1618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Φ</a:t>
              </a:r>
              <a:r>
                <a:rPr lang="en-US" altLang="zh-CN" sz="1618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= 50 mm</a:t>
              </a:r>
              <a:endParaRPr lang="zh-CN" altLang="en-US" sz="1618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660019AD-8E93-4A68-92A5-B36F8DA75BAB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flipH="1">
              <a:off x="3622921" y="3354684"/>
              <a:ext cx="1868045" cy="84303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标题 1">
            <a:extLst>
              <a:ext uri="{FF2B5EF4-FFF2-40B4-BE49-F238E27FC236}">
                <a16:creationId xmlns:a16="http://schemas.microsoft.com/office/drawing/2014/main" id="{05602948-8DE8-4A16-A8F6-7E02915C5B20}"/>
              </a:ext>
            </a:extLst>
          </p:cNvPr>
          <p:cNvSpPr>
            <a:spLocks noGrp="1"/>
          </p:cNvSpPr>
          <p:nvPr/>
        </p:nvSpPr>
        <p:spPr>
          <a:xfrm>
            <a:off x="298511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2.5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 Commissioning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4493" y="1065541"/>
            <a:ext cx="10468757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20000"/>
              </a:spcBef>
              <a:defRPr sz="2200" b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solidFill>
                  <a:srgbClr val="0000FF"/>
                </a:solidFill>
                <a:sym typeface="Wingdings" panose="05000000000000000000" pitchFamily="2" charset="2"/>
              </a:rPr>
              <a:t>2. </a:t>
            </a:r>
            <a:r>
              <a:rPr lang="en-US" altLang="zh-CN" baseline="30000" dirty="0">
                <a:solidFill>
                  <a:srgbClr val="0000FF"/>
                </a:solidFill>
              </a:rPr>
              <a:t>3</a:t>
            </a:r>
            <a:r>
              <a:rPr lang="en-US" altLang="zh-CN" dirty="0">
                <a:solidFill>
                  <a:srgbClr val="0000FF"/>
                </a:solidFill>
              </a:rPr>
              <a:t>He-NSF for NOPTREX @ Back-n (1</a:t>
            </a:r>
            <a:r>
              <a:rPr lang="en-US" altLang="zh-CN" baseline="30000" dirty="0">
                <a:solidFill>
                  <a:srgbClr val="0000FF"/>
                </a:solidFill>
              </a:rPr>
              <a:t>st</a:t>
            </a:r>
            <a:r>
              <a:rPr lang="en-US" altLang="zh-CN" dirty="0">
                <a:solidFill>
                  <a:srgbClr val="0000FF"/>
                </a:solidFill>
              </a:rPr>
              <a:t>)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CCE5B25-AB72-4FE7-AD89-3353DAEBCCFC}"/>
              </a:ext>
            </a:extLst>
          </p:cNvPr>
          <p:cNvSpPr/>
          <p:nvPr/>
        </p:nvSpPr>
        <p:spPr>
          <a:xfrm>
            <a:off x="7872216" y="1003934"/>
            <a:ext cx="4017678" cy="84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 defTabSz="914400">
              <a:lnSpc>
                <a:spcPct val="90000"/>
              </a:lnSpc>
              <a:spcBef>
                <a:spcPct val="20000"/>
              </a:spcBef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First use of a polarized </a:t>
            </a:r>
            <a:r>
              <a:rPr lang="en-US" altLang="zh-CN" b="1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 neutron spin filter on the Back-n White Neutron Source of CSNS</a:t>
            </a:r>
            <a:endParaRPr lang="zh-CN" altLang="en-US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灯片编号占位符 3">
            <a:extLst>
              <a:ext uri="{FF2B5EF4-FFF2-40B4-BE49-F238E27FC236}">
                <a16:creationId xmlns:a16="http://schemas.microsoft.com/office/drawing/2014/main" id="{FCD4C4B6-B394-411C-AB25-7EC76625EF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29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1964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/>
        </p:nvSpPr>
        <p:spPr>
          <a:xfrm>
            <a:off x="284055" y="142878"/>
            <a:ext cx="2720393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3637" y="1952634"/>
            <a:ext cx="11081299" cy="25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buSzPct val="80000"/>
              <a:defRPr/>
            </a:pP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I. Polarized Neutrons and Hyperpolarized ³He </a:t>
            </a:r>
          </a:p>
          <a:p>
            <a:pPr marL="432000" indent="-457200">
              <a:lnSpc>
                <a:spcPct val="150000"/>
              </a:lnSpc>
              <a:spcBef>
                <a:spcPts val="1000"/>
              </a:spcBef>
              <a:buSzPct val="80000"/>
              <a:defRPr/>
            </a:pPr>
            <a:r>
              <a:rPr lang="en-US" altLang="zh-CN" sz="3200" b="1" dirty="0">
                <a:ln w="0"/>
                <a:solidFill>
                  <a:srgbClr val="AFC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II. Development and Applications of ³He-NSF </a:t>
            </a:r>
          </a:p>
          <a:p>
            <a:pPr marL="432000" indent="-457200">
              <a:lnSpc>
                <a:spcPct val="150000"/>
              </a:lnSpc>
              <a:spcBef>
                <a:spcPts val="1000"/>
              </a:spcBef>
              <a:buSzPct val="80000"/>
              <a:defRPr/>
            </a:pPr>
            <a:r>
              <a:rPr lang="en-US" altLang="zh-CN" sz="3200" b="1" dirty="0">
                <a:ln w="0"/>
                <a:solidFill>
                  <a:srgbClr val="AFC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III. Conclusion and Future Plans </a:t>
            </a:r>
            <a:endParaRPr lang="en-US" altLang="zh-CN" sz="3200" b="1" dirty="0">
              <a:ln w="0"/>
              <a:solidFill>
                <a:srgbClr val="AFC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FF32ABA-7A0F-4431-9886-9324D8582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15" b="15536"/>
          <a:stretch/>
        </p:blipFill>
        <p:spPr>
          <a:xfrm>
            <a:off x="8876885" y="64133"/>
            <a:ext cx="3229451" cy="760602"/>
          </a:xfrm>
          <a:prstGeom prst="rect">
            <a:avLst/>
          </a:prstGeom>
        </p:spPr>
      </p:pic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7F129D9-7793-4714-B46D-2126A8AFC8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3829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8EC31F7C-B2EF-47B7-9824-60C2BA793DD7}"/>
              </a:ext>
            </a:extLst>
          </p:cNvPr>
          <p:cNvSpPr txBox="1"/>
          <p:nvPr/>
        </p:nvSpPr>
        <p:spPr bwMode="auto">
          <a:xfrm>
            <a:off x="298511" y="1065198"/>
            <a:ext cx="9583424" cy="84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400" rIns="122400" rtlCol="0">
            <a:spAutoFit/>
          </a:bodyPr>
          <a:lstStyle/>
          <a:p>
            <a:pPr marL="457189" indent="-457189">
              <a:spcBef>
                <a:spcPts val="800"/>
              </a:spcBef>
              <a:buClr>
                <a:schemeClr val="tx1"/>
              </a:buClr>
            </a:pP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2. </a:t>
            </a:r>
            <a:r>
              <a:rPr lang="en-US" altLang="zh-CN" sz="2200" b="1" baseline="300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3</a:t>
            </a: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He-NSF for NOPTREX @ Back-n (1</a:t>
            </a:r>
            <a:r>
              <a:rPr lang="en-US" altLang="zh-CN" sz="2200" b="1" baseline="300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st</a:t>
            </a: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)</a:t>
            </a:r>
          </a:p>
          <a:p>
            <a:pPr marL="457189" indent="-457189">
              <a:spcBef>
                <a:spcPts val="800"/>
              </a:spcBef>
              <a:buClr>
                <a:schemeClr val="tx1"/>
              </a:buClr>
            </a:pPr>
            <a:r>
              <a:rPr lang="en-US" altLang="zh-CN" sz="2000" b="1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Polarization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＞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68%,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Statablity~100 hours.</a:t>
            </a:r>
            <a:endParaRPr lang="zh-CN" altLang="en-US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F051986-6C07-4844-8210-87BCA02AA775}"/>
              </a:ext>
            </a:extLst>
          </p:cNvPr>
          <p:cNvSpPr txBox="1"/>
          <p:nvPr/>
        </p:nvSpPr>
        <p:spPr>
          <a:xfrm>
            <a:off x="322574" y="6369437"/>
            <a:ext cx="11893489" cy="310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q"/>
              <a:defRPr sz="1800" b="1" u="sng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zh-CN" sz="1600" b="0" u="none" dirty="0">
                <a:solidFill>
                  <a:srgbClr val="2433F8"/>
                </a:solidFill>
                <a:latin typeface="Times New Roman" panose="02020603050405020304" pitchFamily="18" charset="0"/>
              </a:rPr>
              <a:t>First use of a polarized </a:t>
            </a:r>
            <a:r>
              <a:rPr lang="en-US" altLang="zh-CN" sz="1600" b="0" u="none" baseline="30000" dirty="0">
                <a:solidFill>
                  <a:srgbClr val="2433F8"/>
                </a:solidFill>
                <a:latin typeface="Times New Roman" panose="02020603050405020304" pitchFamily="18" charset="0"/>
              </a:rPr>
              <a:t>3</a:t>
            </a:r>
            <a:r>
              <a:rPr lang="en-US" altLang="zh-CN" sz="1600" b="0" u="none" dirty="0">
                <a:solidFill>
                  <a:srgbClr val="2433F8"/>
                </a:solidFill>
                <a:latin typeface="Times New Roman" panose="02020603050405020304" pitchFamily="18" charset="0"/>
              </a:rPr>
              <a:t>He neutron spin filter on the Back-n White Neutron Source of CSNS, </a:t>
            </a:r>
            <a:r>
              <a:rPr lang="en-US" altLang="zh-CN" sz="1600" b="0" i="1" u="none" dirty="0">
                <a:solidFill>
                  <a:srgbClr val="2433F8"/>
                </a:solidFill>
                <a:latin typeface="Times New Roman" panose="02020603050405020304" pitchFamily="18" charset="0"/>
              </a:rPr>
              <a:t>NIMA</a:t>
            </a:r>
            <a:r>
              <a:rPr lang="en-US" altLang="zh-CN" sz="1600" b="0" u="none" dirty="0">
                <a:solidFill>
                  <a:srgbClr val="2433F8"/>
                </a:solidFill>
                <a:latin typeface="Times New Roman" panose="02020603050405020304" pitchFamily="18" charset="0"/>
              </a:rPr>
              <a:t>, </a:t>
            </a:r>
            <a:r>
              <a:rPr lang="en-US" altLang="zh-CN" sz="1600" u="none" dirty="0">
                <a:solidFill>
                  <a:srgbClr val="2433F8"/>
                </a:solidFill>
                <a:latin typeface="Times New Roman" panose="02020603050405020304" pitchFamily="18" charset="0"/>
              </a:rPr>
              <a:t>1072</a:t>
            </a:r>
            <a:r>
              <a:rPr lang="en-US" altLang="zh-CN" sz="1600" b="0" u="none" dirty="0">
                <a:solidFill>
                  <a:srgbClr val="2433F8"/>
                </a:solidFill>
                <a:latin typeface="Times New Roman" panose="02020603050405020304" pitchFamily="18" charset="0"/>
              </a:rPr>
              <a:t> (2025) 170184.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3706C0B-CDC5-4BE5-B0BC-CCCA56EF8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39" y="1981410"/>
            <a:ext cx="4932712" cy="429783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F60F261-AB24-4D09-ABD1-3AE871F62872}"/>
              </a:ext>
            </a:extLst>
          </p:cNvPr>
          <p:cNvGrpSpPr/>
          <p:nvPr/>
        </p:nvGrpSpPr>
        <p:grpSpPr>
          <a:xfrm>
            <a:off x="4979475" y="1943133"/>
            <a:ext cx="7034791" cy="4408532"/>
            <a:chOff x="-670214" y="771550"/>
            <a:chExt cx="10102754" cy="573391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81FE429-086E-4ECD-90AE-8B676C4C7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51" r="1502"/>
            <a:stretch/>
          </p:blipFill>
          <p:spPr>
            <a:xfrm>
              <a:off x="-288540" y="771550"/>
              <a:ext cx="9721080" cy="5478555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F03AA31-5856-4E54-A3D7-0D87F36F4EB2}"/>
                </a:ext>
              </a:extLst>
            </p:cNvPr>
            <p:cNvSpPr txBox="1"/>
            <p:nvPr/>
          </p:nvSpPr>
          <p:spPr>
            <a:xfrm>
              <a:off x="5914350" y="3510826"/>
              <a:ext cx="2506704" cy="48036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Polarized </a:t>
              </a:r>
              <a:r>
                <a:rPr lang="en-US" altLang="zh-CN" b="1" baseline="30000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He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FD152F8-E4EE-44B4-A9D0-607217603628}"/>
                </a:ext>
              </a:extLst>
            </p:cNvPr>
            <p:cNvSpPr txBox="1"/>
            <p:nvPr/>
          </p:nvSpPr>
          <p:spPr>
            <a:xfrm>
              <a:off x="5698323" y="4041034"/>
              <a:ext cx="3123665" cy="48036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Un-Polarized </a:t>
              </a:r>
              <a:r>
                <a:rPr lang="en-US" altLang="zh-CN" b="1" baseline="300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US" altLang="zh-CN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He</a:t>
              </a:r>
              <a:endPara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E40C335-25D9-4157-BACC-969B70A0256B}"/>
                </a:ext>
              </a:extLst>
            </p:cNvPr>
            <p:cNvSpPr txBox="1"/>
            <p:nvPr/>
          </p:nvSpPr>
          <p:spPr>
            <a:xfrm>
              <a:off x="2367484" y="6025095"/>
              <a:ext cx="4002788" cy="48036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Neutron Energy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（</a:t>
              </a: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eV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）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67B0A173-467B-491C-9459-C8A6054AEEAD}"/>
                </a:ext>
              </a:extLst>
            </p:cNvPr>
            <p:cNvSpPr txBox="1"/>
            <p:nvPr/>
          </p:nvSpPr>
          <p:spPr>
            <a:xfrm rot="16200000">
              <a:off x="-1733614" y="2936492"/>
              <a:ext cx="2657201" cy="53040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Neutron Counts</a:t>
              </a:r>
              <a:endPara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54D6C818-5FB2-4024-BF3A-EDB6118D0DCD}"/>
              </a:ext>
            </a:extLst>
          </p:cNvPr>
          <p:cNvSpPr txBox="1"/>
          <p:nvPr/>
        </p:nvSpPr>
        <p:spPr bwMode="auto">
          <a:xfrm>
            <a:off x="979501" y="4012689"/>
            <a:ext cx="2787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marL="457189" indent="-457189" algn="ctr" eaLnBrk="0" hangingPunct="0">
              <a:spcBef>
                <a:spcPts val="800"/>
              </a:spcBef>
              <a:buClr>
                <a:schemeClr val="tx1"/>
              </a:buClr>
            </a:pPr>
            <a:r>
              <a:rPr lang="en-US" altLang="zh-CN" b="1" baseline="30000" dirty="0">
                <a:solidFill>
                  <a:srgbClr val="2433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b="1" dirty="0">
                <a:solidFill>
                  <a:srgbClr val="2433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</a:t>
            </a:r>
            <a:r>
              <a:rPr lang="zh-CN" altLang="en-US" b="1" dirty="0">
                <a:solidFill>
                  <a:srgbClr val="2433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rgbClr val="2433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Polarization</a:t>
            </a:r>
            <a:r>
              <a:rPr lang="zh-CN" altLang="en-US" b="1" dirty="0">
                <a:solidFill>
                  <a:srgbClr val="2433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＞</a:t>
            </a:r>
            <a:r>
              <a:rPr lang="en-US" altLang="zh-CN" b="1" dirty="0">
                <a:solidFill>
                  <a:srgbClr val="2433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68%</a:t>
            </a:r>
            <a:endParaRPr lang="zh-CN" altLang="en-US" b="1" dirty="0">
              <a:solidFill>
                <a:srgbClr val="2433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C804AE58-EEBE-4721-B333-9559529E9008}"/>
              </a:ext>
            </a:extLst>
          </p:cNvPr>
          <p:cNvSpPr>
            <a:spLocks noGrp="1"/>
          </p:cNvSpPr>
          <p:nvPr/>
        </p:nvSpPr>
        <p:spPr>
          <a:xfrm>
            <a:off x="298511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2.5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 Commissioning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灯片编号占位符 3">
            <a:extLst>
              <a:ext uri="{FF2B5EF4-FFF2-40B4-BE49-F238E27FC236}">
                <a16:creationId xmlns:a16="http://schemas.microsoft.com/office/drawing/2014/main" id="{068F2493-2761-4D66-9E5D-0BAE1E2726E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9583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B10AA484-5B06-4B3A-B4D9-21DE5A2A24CD}"/>
              </a:ext>
            </a:extLst>
          </p:cNvPr>
          <p:cNvGrpSpPr/>
          <p:nvPr/>
        </p:nvGrpSpPr>
        <p:grpSpPr>
          <a:xfrm>
            <a:off x="1628598" y="1930399"/>
            <a:ext cx="9631635" cy="4731717"/>
            <a:chOff x="1914176" y="1946929"/>
            <a:chExt cx="10870876" cy="5293459"/>
          </a:xfrm>
        </p:grpSpPr>
        <p:pic>
          <p:nvPicPr>
            <p:cNvPr id="11" name="内容占位符 4" descr="图片包含 室内, 卡车, 房间, 旧&#10;&#10;描述已自动生成">
              <a:extLst>
                <a:ext uri="{FF2B5EF4-FFF2-40B4-BE49-F238E27FC236}">
                  <a16:creationId xmlns:a16="http://schemas.microsoft.com/office/drawing/2014/main" id="{AD302D34-7A35-43BF-81E0-B8E3AC3775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8" t="24767" b="7896"/>
            <a:stretch/>
          </p:blipFill>
          <p:spPr>
            <a:xfrm>
              <a:off x="1914176" y="1946929"/>
              <a:ext cx="9816743" cy="5293459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C8CFE0B-496C-47F0-A75A-9753CFE9D567}"/>
                </a:ext>
              </a:extLst>
            </p:cNvPr>
            <p:cNvSpPr/>
            <p:nvPr/>
          </p:nvSpPr>
          <p:spPr>
            <a:xfrm>
              <a:off x="5064536" y="5240310"/>
              <a:ext cx="2120842" cy="746159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GTAF BaF</a:t>
              </a:r>
              <a:r>
                <a:rPr lang="en-US" altLang="zh-CN" b="1" baseline="-25000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 Array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942C521-DACB-48E2-85F5-33F7BAB954D4}"/>
                </a:ext>
              </a:extLst>
            </p:cNvPr>
            <p:cNvSpPr/>
            <p:nvPr/>
          </p:nvSpPr>
          <p:spPr>
            <a:xfrm>
              <a:off x="4319853" y="3026716"/>
              <a:ext cx="3783747" cy="3076985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72D05E3-AA69-421A-8608-FB09896E369B}"/>
                </a:ext>
              </a:extLst>
            </p:cNvPr>
            <p:cNvSpPr/>
            <p:nvPr/>
          </p:nvSpPr>
          <p:spPr>
            <a:xfrm>
              <a:off x="8452444" y="5569100"/>
              <a:ext cx="1541727" cy="746159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In-situ #2 </a:t>
              </a:r>
            </a:p>
            <a:p>
              <a:pPr algn="ctr"/>
              <a:r>
                <a:rPr lang="en-US" altLang="zh-CN" b="1" baseline="30000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He-NSF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EC806585-BB89-4A09-BEBE-1F5AF11DFAEA}"/>
                </a:ext>
              </a:extLst>
            </p:cNvPr>
            <p:cNvSpPr/>
            <p:nvPr/>
          </p:nvSpPr>
          <p:spPr>
            <a:xfrm>
              <a:off x="2156518" y="2355100"/>
              <a:ext cx="2206105" cy="1067593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baseline="30000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6</a:t>
              </a:r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Li &amp; 5 cm La</a:t>
              </a:r>
            </a:p>
            <a:p>
              <a:pPr algn="ctr"/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Neutron Detector</a:t>
              </a:r>
            </a:p>
          </p:txBody>
        </p: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F694F80B-2DEF-41E2-ACC4-097AA8BBB768}"/>
                </a:ext>
              </a:extLst>
            </p:cNvPr>
            <p:cNvCxnSpPr>
              <a:cxnSpLocks/>
              <a:stCxn id="16" idx="2"/>
              <a:endCxn id="18" idx="0"/>
            </p:cNvCxnSpPr>
            <p:nvPr/>
          </p:nvCxnSpPr>
          <p:spPr>
            <a:xfrm>
              <a:off x="3259571" y="3422693"/>
              <a:ext cx="574933" cy="575356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</p:cxn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765F01EA-4796-469E-84DA-FEAD6F452C85}"/>
                </a:ext>
              </a:extLst>
            </p:cNvPr>
            <p:cNvSpPr/>
            <p:nvPr/>
          </p:nvSpPr>
          <p:spPr>
            <a:xfrm>
              <a:off x="3435862" y="3998049"/>
              <a:ext cx="797286" cy="642903"/>
            </a:xfrm>
            <a:prstGeom prst="rect">
              <a:avLst/>
            </a:prstGeom>
            <a:noFill/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2FB0CFA-63DF-4B8B-B9AE-210B49608F0B}"/>
                </a:ext>
              </a:extLst>
            </p:cNvPr>
            <p:cNvSpPr/>
            <p:nvPr/>
          </p:nvSpPr>
          <p:spPr>
            <a:xfrm>
              <a:off x="8277009" y="3549358"/>
              <a:ext cx="1892599" cy="1968887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55">
              <a:extLst>
                <a:ext uri="{FF2B5EF4-FFF2-40B4-BE49-F238E27FC236}">
                  <a16:creationId xmlns:a16="http://schemas.microsoft.com/office/drawing/2014/main" id="{1A552E7D-FFE4-43DC-AF6C-95ABA8F10C23}"/>
                </a:ext>
              </a:extLst>
            </p:cNvPr>
            <p:cNvSpPr txBox="1"/>
            <p:nvPr/>
          </p:nvSpPr>
          <p:spPr>
            <a:xfrm>
              <a:off x="10352499" y="3980510"/>
              <a:ext cx="2432553" cy="1210384"/>
            </a:xfrm>
            <a:prstGeom prst="left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1">
              <a:noAutofit/>
            </a:bodyPr>
            <a:lstStyle/>
            <a:p>
              <a:pPr algn="ctr" defTabSz="914255">
                <a:defRPr/>
              </a:pPr>
              <a:r>
                <a:rPr lang="en-US" altLang="zh-CN" b="1" kern="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Un-polarized </a:t>
              </a:r>
              <a:r>
                <a:rPr lang="en-US" b="1" kern="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Beam</a:t>
              </a:r>
            </a:p>
          </p:txBody>
        </p:sp>
      </p:grpSp>
      <p:sp>
        <p:nvSpPr>
          <p:cNvPr id="22" name="标题 1">
            <a:extLst>
              <a:ext uri="{FF2B5EF4-FFF2-40B4-BE49-F238E27FC236}">
                <a16:creationId xmlns:a16="http://schemas.microsoft.com/office/drawing/2014/main" id="{7EB43B13-57DF-4742-8E5C-4C87EFBBA0FA}"/>
              </a:ext>
            </a:extLst>
          </p:cNvPr>
          <p:cNvSpPr>
            <a:spLocks noGrp="1"/>
          </p:cNvSpPr>
          <p:nvPr/>
        </p:nvSpPr>
        <p:spPr>
          <a:xfrm>
            <a:off x="298511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2.5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 Commissioning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EC31F7C-B2EF-47B7-9824-60C2BA793DD7}"/>
              </a:ext>
            </a:extLst>
          </p:cNvPr>
          <p:cNvSpPr txBox="1"/>
          <p:nvPr/>
        </p:nvSpPr>
        <p:spPr bwMode="auto">
          <a:xfrm>
            <a:off x="298511" y="1065198"/>
            <a:ext cx="5913357" cy="84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2400" rIns="122400" rtlCol="0">
            <a:spAutoFit/>
          </a:bodyPr>
          <a:lstStyle/>
          <a:p>
            <a:pPr marL="457189" indent="-457189">
              <a:spcBef>
                <a:spcPts val="800"/>
              </a:spcBef>
              <a:buClr>
                <a:schemeClr val="tx1"/>
              </a:buClr>
            </a:pP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2. </a:t>
            </a:r>
            <a:r>
              <a:rPr lang="en-US" altLang="zh-CN" sz="2200" b="1" baseline="300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3</a:t>
            </a: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He-NSF for NOPTREX @ Back-n (2</a:t>
            </a:r>
            <a:r>
              <a:rPr lang="en-US" altLang="zh-CN" sz="2200" b="1" baseline="300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nd</a:t>
            </a: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)</a:t>
            </a:r>
          </a:p>
          <a:p>
            <a:pPr marL="457189" indent="-457189">
              <a:spcBef>
                <a:spcPts val="800"/>
              </a:spcBef>
              <a:buClr>
                <a:schemeClr val="tx1"/>
              </a:buClr>
            </a:pPr>
            <a:r>
              <a:rPr lang="en-US" altLang="zh-CN" sz="2000" b="1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Polarization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＞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68%,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Statablity~80 hours.</a:t>
            </a:r>
            <a:endParaRPr lang="zh-CN" altLang="en-US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灯片编号占位符 3">
            <a:extLst>
              <a:ext uri="{FF2B5EF4-FFF2-40B4-BE49-F238E27FC236}">
                <a16:creationId xmlns:a16="http://schemas.microsoft.com/office/drawing/2014/main" id="{F5914DA4-AEB2-43A0-BF0C-679AC4344E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1134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灯片编号占位符 3">
            <a:extLst>
              <a:ext uri="{FF2B5EF4-FFF2-40B4-BE49-F238E27FC236}">
                <a16:creationId xmlns:a16="http://schemas.microsoft.com/office/drawing/2014/main" id="{CFCB3624-EFF2-4B52-98F2-C36DE6D718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32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7E92016-5868-4998-8B2E-E2ED44179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150" y="3981734"/>
            <a:ext cx="2771393" cy="231395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C0E00E40-5025-4008-8B19-FF3F82CDAD44}"/>
              </a:ext>
            </a:extLst>
          </p:cNvPr>
          <p:cNvGrpSpPr/>
          <p:nvPr/>
        </p:nvGrpSpPr>
        <p:grpSpPr>
          <a:xfrm>
            <a:off x="122985" y="3899356"/>
            <a:ext cx="8771299" cy="2216516"/>
            <a:chOff x="1103200" y="1117402"/>
            <a:chExt cx="6578474" cy="166238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8583B54-10A4-4CD9-B630-825BAB087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176" r="14032" b="25529"/>
            <a:stretch/>
          </p:blipFill>
          <p:spPr>
            <a:xfrm>
              <a:off x="1128946" y="1117402"/>
              <a:ext cx="6552728" cy="1662387"/>
            </a:xfrm>
            <a:prstGeom prst="rect">
              <a:avLst/>
            </a:prstGeom>
          </p:spPr>
        </p:pic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530A7482-9B3B-4F7C-BAD1-D1DA965C8795}"/>
                </a:ext>
              </a:extLst>
            </p:cNvPr>
            <p:cNvSpPr txBox="1"/>
            <p:nvPr/>
          </p:nvSpPr>
          <p:spPr>
            <a:xfrm>
              <a:off x="3137444" y="1925749"/>
              <a:ext cx="1584176" cy="284742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In-situ NSF</a:t>
              </a:r>
              <a:endParaRPr lang="zh-CN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B12EDF2B-ECD4-43BD-991B-C2A3E09A9E30}"/>
                </a:ext>
              </a:extLst>
            </p:cNvPr>
            <p:cNvSpPr txBox="1"/>
            <p:nvPr/>
          </p:nvSpPr>
          <p:spPr>
            <a:xfrm>
              <a:off x="4644008" y="1484819"/>
              <a:ext cx="1273711" cy="284742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Guide Field</a:t>
              </a:r>
              <a:endParaRPr lang="zh-CN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11">
              <a:extLst>
                <a:ext uri="{FF2B5EF4-FFF2-40B4-BE49-F238E27FC236}">
                  <a16:creationId xmlns:a16="http://schemas.microsoft.com/office/drawing/2014/main" id="{42DE77DF-A796-4C56-8185-63F3AE3328C0}"/>
                </a:ext>
              </a:extLst>
            </p:cNvPr>
            <p:cNvSpPr txBox="1"/>
            <p:nvPr/>
          </p:nvSpPr>
          <p:spPr>
            <a:xfrm>
              <a:off x="6049882" y="1256121"/>
              <a:ext cx="1273711" cy="284742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Flipper</a:t>
              </a:r>
              <a:endParaRPr lang="zh-CN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11">
              <a:extLst>
                <a:ext uri="{FF2B5EF4-FFF2-40B4-BE49-F238E27FC236}">
                  <a16:creationId xmlns:a16="http://schemas.microsoft.com/office/drawing/2014/main" id="{64780A54-49DA-43E0-8F33-A6721A0087B8}"/>
                </a:ext>
              </a:extLst>
            </p:cNvPr>
            <p:cNvSpPr txBox="1"/>
            <p:nvPr/>
          </p:nvSpPr>
          <p:spPr>
            <a:xfrm>
              <a:off x="6745571" y="1761925"/>
              <a:ext cx="936103" cy="500233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Supper Mirror</a:t>
              </a:r>
              <a:endParaRPr lang="zh-CN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11">
              <a:extLst>
                <a:ext uri="{FF2B5EF4-FFF2-40B4-BE49-F238E27FC236}">
                  <a16:creationId xmlns:a16="http://schemas.microsoft.com/office/drawing/2014/main" id="{80A29AE4-BB86-48DA-8A0C-80BEDDE336CC}"/>
                </a:ext>
              </a:extLst>
            </p:cNvPr>
            <p:cNvSpPr txBox="1"/>
            <p:nvPr/>
          </p:nvSpPr>
          <p:spPr>
            <a:xfrm>
              <a:off x="1103200" y="1563898"/>
              <a:ext cx="1273711" cy="500233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Neutron Detector</a:t>
              </a:r>
              <a:endParaRPr lang="zh-CN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764DAAC8-C884-4AD5-9707-C3E932013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2136" y="1186210"/>
            <a:ext cx="2771393" cy="225710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B00EEAB-F652-4611-B1D3-9AF7AEA503D0}"/>
              </a:ext>
            </a:extLst>
          </p:cNvPr>
          <p:cNvSpPr/>
          <p:nvPr/>
        </p:nvSpPr>
        <p:spPr>
          <a:xfrm>
            <a:off x="237482" y="6295687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600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NUCL. SCI. TECH., </a:t>
            </a: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2022, 33:145.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29A97A30-EABE-43C7-9033-9FF98EA05498}"/>
              </a:ext>
            </a:extLst>
          </p:cNvPr>
          <p:cNvSpPr/>
          <p:nvPr/>
        </p:nvSpPr>
        <p:spPr>
          <a:xfrm>
            <a:off x="9086109" y="3397306"/>
            <a:ext cx="299723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867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Flipping Ratio vs λ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A8A17FAB-1EA5-4C39-BAA5-218AD31EEEA8}"/>
              </a:ext>
            </a:extLst>
          </p:cNvPr>
          <p:cNvSpPr/>
          <p:nvPr/>
        </p:nvSpPr>
        <p:spPr>
          <a:xfrm>
            <a:off x="8380887" y="6189552"/>
            <a:ext cx="4310315" cy="472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867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Transmission vs λ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87670236-E8C7-4288-9A6E-4EDD94182B74}"/>
              </a:ext>
            </a:extLst>
          </p:cNvPr>
          <p:cNvSpPr txBox="1"/>
          <p:nvPr/>
        </p:nvSpPr>
        <p:spPr>
          <a:xfrm>
            <a:off x="300982" y="1066161"/>
            <a:ext cx="101628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3. </a:t>
            </a:r>
            <a:r>
              <a:rPr lang="en-US" altLang="zh-CN" sz="2200" b="1" baseline="300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3</a:t>
            </a: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He-NSF for </a:t>
            </a: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Superconducting Neutron Spin Flipper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C6A1A08-BC42-4278-A5B2-E0ECF26BED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120"/>
          <a:stretch/>
        </p:blipFill>
        <p:spPr>
          <a:xfrm>
            <a:off x="177668" y="1672544"/>
            <a:ext cx="8702643" cy="1998495"/>
          </a:xfrm>
          <a:prstGeom prst="rect">
            <a:avLst/>
          </a:prstGeom>
        </p:spPr>
      </p:pic>
      <p:sp>
        <p:nvSpPr>
          <p:cNvPr id="18" name="标题 1">
            <a:extLst>
              <a:ext uri="{FF2B5EF4-FFF2-40B4-BE49-F238E27FC236}">
                <a16:creationId xmlns:a16="http://schemas.microsoft.com/office/drawing/2014/main" id="{7EB43B13-57DF-4742-8E5C-4C87EFBBA0FA}"/>
              </a:ext>
            </a:extLst>
          </p:cNvPr>
          <p:cNvSpPr>
            <a:spLocks noGrp="1"/>
          </p:cNvSpPr>
          <p:nvPr/>
        </p:nvSpPr>
        <p:spPr>
          <a:xfrm>
            <a:off x="298511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2.5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 Commissioning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818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>
            <a:extLst>
              <a:ext uri="{FF2B5EF4-FFF2-40B4-BE49-F238E27FC236}">
                <a16:creationId xmlns:a16="http://schemas.microsoft.com/office/drawing/2014/main" id="{AA19A84F-7409-49A0-9805-D375FBC92662}"/>
              </a:ext>
            </a:extLst>
          </p:cNvPr>
          <p:cNvSpPr txBox="1"/>
          <p:nvPr/>
        </p:nvSpPr>
        <p:spPr>
          <a:xfrm>
            <a:off x="298063" y="1054227"/>
            <a:ext cx="101628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4. </a:t>
            </a:r>
            <a:r>
              <a:rPr lang="en-US" altLang="zh-CN" sz="2200" b="1" baseline="300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3</a:t>
            </a: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He-NSF based Time-of-Flight Neutron Imaging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CSNS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0B0332F7-A123-44BB-A379-D4D42AB4FF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989384"/>
              </p:ext>
            </p:extLst>
          </p:nvPr>
        </p:nvGraphicFramePr>
        <p:xfrm>
          <a:off x="7772400" y="1807087"/>
          <a:ext cx="4353521" cy="41727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372">
                  <a:extLst>
                    <a:ext uri="{9D8B030D-6E8A-4147-A177-3AD203B41FA5}">
                      <a16:colId xmlns:a16="http://schemas.microsoft.com/office/drawing/2014/main" val="3766378196"/>
                    </a:ext>
                  </a:extLst>
                </a:gridCol>
                <a:gridCol w="2834149">
                  <a:extLst>
                    <a:ext uri="{9D8B030D-6E8A-4147-A177-3AD203B41FA5}">
                      <a16:colId xmlns:a16="http://schemas.microsoft.com/office/drawing/2014/main" val="1165370316"/>
                    </a:ext>
                  </a:extLst>
                </a:gridCol>
              </a:tblGrid>
              <a:tr h="526684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Contents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17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r>
                        <a:rPr lang="en-US" altLang="zh-CN" sz="20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Parameters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888476"/>
                  </a:ext>
                </a:extLst>
              </a:tr>
              <a:tr h="52668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b="1" i="0" kern="1200" baseline="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Type</a:t>
                      </a:r>
                      <a:endParaRPr lang="en-US" sz="1900" b="1" i="0" kern="1200" baseline="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Time-of-Flight</a:t>
                      </a:r>
                      <a:endParaRPr lang="en-US" sz="19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6269399"/>
                  </a:ext>
                </a:extLst>
              </a:tr>
              <a:tr h="759655">
                <a:tc>
                  <a:txBody>
                    <a:bodyPr/>
                    <a:lstStyle/>
                    <a:p>
                      <a:pPr algn="ctr"/>
                      <a:r>
                        <a:rPr lang="en-US" sz="1900" b="1" i="0" kern="1200" baseline="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Neutron Band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altLang="zh-CN" sz="19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– 5 Å</a:t>
                      </a:r>
                      <a:endParaRPr lang="en-US" sz="19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2304106"/>
                  </a:ext>
                </a:extLst>
              </a:tr>
              <a:tr h="10734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Flipper</a:t>
                      </a:r>
                      <a:endParaRPr kumimoji="0" lang="en-US" sz="1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kumimoji="0" lang="zh-CN" altLang="en-US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CN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Superconducting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 Spin Flipper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Out</a:t>
                      </a:r>
                      <a:r>
                        <a:rPr kumimoji="0" lang="zh-CN" altLang="en-US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CN" sz="19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2433F8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zh-CN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33F8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He-NSF</a:t>
                      </a:r>
                      <a:endParaRPr kumimoji="0" lang="en-US" sz="1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266437"/>
                  </a:ext>
                </a:extLst>
              </a:tr>
              <a:tr h="7596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Polarizing</a:t>
                      </a:r>
                      <a:endParaRPr kumimoji="0" lang="en-US" sz="1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kumimoji="0" lang="zh-CN" altLang="en-US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CN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Supper Mirror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Out</a:t>
                      </a:r>
                      <a:r>
                        <a:rPr kumimoji="0" lang="zh-CN" altLang="en-US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：</a:t>
                      </a:r>
                      <a:r>
                        <a:rPr kumimoji="0" lang="en-US" altLang="zh-CN" sz="19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2433F8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zh-CN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33F8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He-NSF</a:t>
                      </a:r>
                      <a:endParaRPr kumimoji="0" lang="en-US" sz="19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srgbClr val="2433F8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227255"/>
                  </a:ext>
                </a:extLst>
              </a:tr>
              <a:tr h="5266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Sample</a:t>
                      </a:r>
                      <a:endParaRPr kumimoji="0" lang="en-US" sz="1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9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Electrified Solenoid </a:t>
                      </a:r>
                      <a:endParaRPr lang="zh-CN" altLang="en-US" sz="19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594415"/>
                  </a:ext>
                </a:extLst>
              </a:tr>
            </a:tbl>
          </a:graphicData>
        </a:graphic>
      </p:graphicFrame>
      <p:sp>
        <p:nvSpPr>
          <p:cNvPr id="29" name="文本框 28">
            <a:extLst>
              <a:ext uri="{FF2B5EF4-FFF2-40B4-BE49-F238E27FC236}">
                <a16:creationId xmlns:a16="http://schemas.microsoft.com/office/drawing/2014/main" id="{9FF4A6C4-470B-4EB6-A04D-5DBFB9766D4B}"/>
              </a:ext>
            </a:extLst>
          </p:cNvPr>
          <p:cNvSpPr txBox="1"/>
          <p:nvPr/>
        </p:nvSpPr>
        <p:spPr>
          <a:xfrm>
            <a:off x="8287358" y="1345422"/>
            <a:ext cx="3438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Parameters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FD138D38-42D3-453E-A028-DC9D581DE4EF}"/>
              </a:ext>
            </a:extLst>
          </p:cNvPr>
          <p:cNvSpPr/>
          <p:nvPr/>
        </p:nvSpPr>
        <p:spPr>
          <a:xfrm>
            <a:off x="7761577" y="5979875"/>
            <a:ext cx="4364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i="1" dirty="0">
                <a:solidFill>
                  <a:srgbClr val="2433F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Chin. Phys. Lett.,</a:t>
            </a:r>
            <a:r>
              <a:rPr lang="en-US" sz="1400" b="1" dirty="0">
                <a:solidFill>
                  <a:srgbClr val="2433F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2022, 39  (6): 062901.</a:t>
            </a:r>
          </a:p>
          <a:p>
            <a:pPr algn="r"/>
            <a:r>
              <a:rPr lang="en-US" altLang="zh-CN" sz="1400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NUCL. SCI. TECH., 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2022, 33, 145.</a:t>
            </a:r>
            <a:endParaRPr lang="en-US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940D1DD-BBC9-4F44-A6E8-6DA92BEEC8BD}"/>
              </a:ext>
            </a:extLst>
          </p:cNvPr>
          <p:cNvGrpSpPr/>
          <p:nvPr/>
        </p:nvGrpSpPr>
        <p:grpSpPr>
          <a:xfrm>
            <a:off x="505685" y="1585069"/>
            <a:ext cx="7070516" cy="2447898"/>
            <a:chOff x="345474" y="3088729"/>
            <a:chExt cx="5302887" cy="183592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7819D18-5DF4-41BD-B9B3-5B067C798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5474" y="3088729"/>
              <a:ext cx="5302887" cy="1835923"/>
            </a:xfrm>
            <a:prstGeom prst="rect">
              <a:avLst/>
            </a:prstGeom>
          </p:spPr>
        </p:pic>
        <p:sp>
          <p:nvSpPr>
            <p:cNvPr id="31" name="TextBox 11">
              <a:extLst>
                <a:ext uri="{FF2B5EF4-FFF2-40B4-BE49-F238E27FC236}">
                  <a16:creationId xmlns:a16="http://schemas.microsoft.com/office/drawing/2014/main" id="{DF10B23A-A211-4012-94B3-081FB2A9F8FD}"/>
                </a:ext>
              </a:extLst>
            </p:cNvPr>
            <p:cNvSpPr txBox="1"/>
            <p:nvPr/>
          </p:nvSpPr>
          <p:spPr>
            <a:xfrm>
              <a:off x="3032300" y="4506517"/>
              <a:ext cx="1584176" cy="284742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In-situ </a:t>
              </a:r>
              <a:r>
                <a:rPr lang="en-US" altLang="zh-CN" b="1" baseline="30000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He NSF</a:t>
              </a:r>
              <a:endParaRPr lang="zh-CN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11">
              <a:extLst>
                <a:ext uri="{FF2B5EF4-FFF2-40B4-BE49-F238E27FC236}">
                  <a16:creationId xmlns:a16="http://schemas.microsoft.com/office/drawing/2014/main" id="{57EBD732-2873-412E-97C4-E1807BC9EA76}"/>
                </a:ext>
              </a:extLst>
            </p:cNvPr>
            <p:cNvSpPr txBox="1"/>
            <p:nvPr/>
          </p:nvSpPr>
          <p:spPr>
            <a:xfrm>
              <a:off x="4268745" y="4228458"/>
              <a:ext cx="1273711" cy="284742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Camera</a:t>
              </a:r>
              <a:endParaRPr lang="zh-CN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11">
              <a:extLst>
                <a:ext uri="{FF2B5EF4-FFF2-40B4-BE49-F238E27FC236}">
                  <a16:creationId xmlns:a16="http://schemas.microsoft.com/office/drawing/2014/main" id="{3F9D3985-4249-4C2C-B305-5B91E7326A96}"/>
                </a:ext>
              </a:extLst>
            </p:cNvPr>
            <p:cNvSpPr txBox="1"/>
            <p:nvPr/>
          </p:nvSpPr>
          <p:spPr>
            <a:xfrm>
              <a:off x="2005688" y="4382346"/>
              <a:ext cx="1273711" cy="284742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Guide Field</a:t>
              </a:r>
              <a:endParaRPr lang="zh-CN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11">
              <a:extLst>
                <a:ext uri="{FF2B5EF4-FFF2-40B4-BE49-F238E27FC236}">
                  <a16:creationId xmlns:a16="http://schemas.microsoft.com/office/drawing/2014/main" id="{D40ABA55-7E50-4E5F-A8F4-20B9B516D0E2}"/>
                </a:ext>
              </a:extLst>
            </p:cNvPr>
            <p:cNvSpPr txBox="1"/>
            <p:nvPr/>
          </p:nvSpPr>
          <p:spPr>
            <a:xfrm>
              <a:off x="1495082" y="4065150"/>
              <a:ext cx="796112" cy="284742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Flipper</a:t>
              </a:r>
              <a:endParaRPr lang="zh-CN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11">
              <a:extLst>
                <a:ext uri="{FF2B5EF4-FFF2-40B4-BE49-F238E27FC236}">
                  <a16:creationId xmlns:a16="http://schemas.microsoft.com/office/drawing/2014/main" id="{5F75D4AE-1300-4FE2-B562-C0D23FD1430B}"/>
                </a:ext>
              </a:extLst>
            </p:cNvPr>
            <p:cNvSpPr txBox="1"/>
            <p:nvPr/>
          </p:nvSpPr>
          <p:spPr>
            <a:xfrm>
              <a:off x="381334" y="4024483"/>
              <a:ext cx="1273711" cy="500233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Supper Mirror</a:t>
              </a:r>
              <a:endParaRPr lang="zh-CN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326FAD01-9297-49B9-A5E8-B02B91C05754}"/>
                </a:ext>
              </a:extLst>
            </p:cNvPr>
            <p:cNvSpPr txBox="1"/>
            <p:nvPr/>
          </p:nvSpPr>
          <p:spPr>
            <a:xfrm>
              <a:off x="2206988" y="3591698"/>
              <a:ext cx="1273711" cy="284742"/>
            </a:xfrm>
            <a:prstGeom prst="rect">
              <a:avLst/>
            </a:prstGeom>
            <a:noFill/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Sample</a:t>
              </a:r>
              <a:endParaRPr lang="zh-CN" alt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6A35BE7A-C1E8-4D64-8891-12CF9A873D30}"/>
              </a:ext>
            </a:extLst>
          </p:cNvPr>
          <p:cNvGrpSpPr/>
          <p:nvPr/>
        </p:nvGrpSpPr>
        <p:grpSpPr>
          <a:xfrm>
            <a:off x="455496" y="4068972"/>
            <a:ext cx="7220974" cy="2630581"/>
            <a:chOff x="341622" y="2951716"/>
            <a:chExt cx="5415730" cy="1972936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993F61CA-8A68-4C42-8F13-911A4B0D9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8" t="13342"/>
            <a:stretch/>
          </p:blipFill>
          <p:spPr>
            <a:xfrm>
              <a:off x="354914" y="3219450"/>
              <a:ext cx="5402438" cy="1705202"/>
            </a:xfrm>
            <a:prstGeom prst="rect">
              <a:avLst/>
            </a:prstGeom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BEFED5FC-3F45-47B6-8146-FF166261BE5E}"/>
                </a:ext>
              </a:extLst>
            </p:cNvPr>
            <p:cNvSpPr/>
            <p:nvPr/>
          </p:nvSpPr>
          <p:spPr>
            <a:xfrm>
              <a:off x="341622" y="2951716"/>
              <a:ext cx="1621597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867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Energy Resolved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41FBB9DC-ED85-40FF-B86C-C0FF718E7E6C}"/>
                </a:ext>
              </a:extLst>
            </p:cNvPr>
            <p:cNvSpPr/>
            <p:nvPr/>
          </p:nvSpPr>
          <p:spPr>
            <a:xfrm>
              <a:off x="1875020" y="2984170"/>
              <a:ext cx="1921247" cy="2847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867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Real-space resolved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8D14F2F8-A12B-4961-AF02-883213ED12DF}"/>
                </a:ext>
              </a:extLst>
            </p:cNvPr>
            <p:cNvSpPr/>
            <p:nvPr/>
          </p:nvSpPr>
          <p:spPr>
            <a:xfrm>
              <a:off x="4156858" y="3159993"/>
              <a:ext cx="1522292" cy="5002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867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Magnetic Field </a:t>
              </a:r>
            </a:p>
            <a:p>
              <a:pPr algn="ctr"/>
              <a:r>
                <a:rPr lang="en-US" altLang="zh-CN" sz="1867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Reconstruction</a:t>
              </a: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C82C6A13-AA57-48DA-AD11-784894D2FA87}"/>
                </a:ext>
              </a:extLst>
            </p:cNvPr>
            <p:cNvSpPr/>
            <p:nvPr/>
          </p:nvSpPr>
          <p:spPr>
            <a:xfrm>
              <a:off x="3548063" y="3218866"/>
              <a:ext cx="422802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4000" rIns="24000">
              <a:spAutoFit/>
            </a:bodyPr>
            <a:lstStyle/>
            <a:p>
              <a:pPr algn="ctr"/>
              <a:r>
                <a: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P</a:t>
              </a:r>
            </a:p>
          </p:txBody>
        </p:sp>
      </p:grpSp>
      <p:sp>
        <p:nvSpPr>
          <p:cNvPr id="28" name="标题 1">
            <a:extLst>
              <a:ext uri="{FF2B5EF4-FFF2-40B4-BE49-F238E27FC236}">
                <a16:creationId xmlns:a16="http://schemas.microsoft.com/office/drawing/2014/main" id="{7D1F06A6-3CCA-4F3D-9634-A136ED51818C}"/>
              </a:ext>
            </a:extLst>
          </p:cNvPr>
          <p:cNvSpPr>
            <a:spLocks noGrp="1"/>
          </p:cNvSpPr>
          <p:nvPr/>
        </p:nvSpPr>
        <p:spPr>
          <a:xfrm>
            <a:off x="298511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2.5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 Commissioning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7" name="灯片编号占位符 3">
            <a:extLst>
              <a:ext uri="{FF2B5EF4-FFF2-40B4-BE49-F238E27FC236}">
                <a16:creationId xmlns:a16="http://schemas.microsoft.com/office/drawing/2014/main" id="{1967D5F3-A74F-479D-8856-F224EBEA637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33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9126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标题 1"/>
          <p:cNvSpPr txBox="1"/>
          <p:nvPr/>
        </p:nvSpPr>
        <p:spPr bwMode="auto">
          <a:xfrm>
            <a:off x="1754524" y="892889"/>
            <a:ext cx="850822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4D5E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/>
            <a:endParaRPr lang="en-US" altLang="zh-CN" sz="2000" u="sng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879945" y="1809989"/>
            <a:ext cx="6591037" cy="2813051"/>
            <a:chOff x="724038" y="2983307"/>
            <a:chExt cx="6146900" cy="2488244"/>
          </a:xfrm>
        </p:grpSpPr>
        <p:pic>
          <p:nvPicPr>
            <p:cNvPr id="30" name="Picture 3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724038" y="2983307"/>
              <a:ext cx="6031427" cy="2488244"/>
            </a:xfrm>
            <a:prstGeom prst="rect">
              <a:avLst/>
            </a:prstGeom>
          </p:spPr>
        </p:pic>
        <p:sp>
          <p:nvSpPr>
            <p:cNvPr id="31" name="TextBox 5"/>
            <p:cNvSpPr txBox="1"/>
            <p:nvPr/>
          </p:nvSpPr>
          <p:spPr>
            <a:xfrm>
              <a:off x="4331128" y="3887378"/>
              <a:ext cx="2533857" cy="326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Guide field</a:t>
              </a:r>
              <a:endParaRPr 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6"/>
            <p:cNvSpPr txBox="1"/>
            <p:nvPr/>
          </p:nvSpPr>
          <p:spPr>
            <a:xfrm>
              <a:off x="2633507" y="3888546"/>
              <a:ext cx="2124475" cy="326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Guide field</a:t>
              </a:r>
              <a:endParaRPr 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11"/>
            <p:cNvSpPr txBox="1"/>
            <p:nvPr/>
          </p:nvSpPr>
          <p:spPr>
            <a:xfrm>
              <a:off x="1938967" y="3551984"/>
              <a:ext cx="1991974" cy="326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In-situ </a:t>
              </a:r>
              <a:r>
                <a:rPr lang="en-US" altLang="zh-CN" b="1" baseline="30000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He</a:t>
              </a:r>
              <a:endParaRPr 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12"/>
            <p:cNvSpPr txBox="1"/>
            <p:nvPr/>
          </p:nvSpPr>
          <p:spPr>
            <a:xfrm>
              <a:off x="1931453" y="3238792"/>
              <a:ext cx="1166938" cy="326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Camera</a:t>
              </a:r>
            </a:p>
          </p:txBody>
        </p:sp>
        <p:cxnSp>
          <p:nvCxnSpPr>
            <p:cNvPr id="36" name="Straight Arrow Connector 14"/>
            <p:cNvCxnSpPr/>
            <p:nvPr/>
          </p:nvCxnSpPr>
          <p:spPr>
            <a:xfrm>
              <a:off x="5553432" y="4232075"/>
              <a:ext cx="0" cy="45242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18"/>
            <p:cNvCxnSpPr/>
            <p:nvPr/>
          </p:nvCxnSpPr>
          <p:spPr>
            <a:xfrm flipH="1" flipV="1">
              <a:off x="1465209" y="3394121"/>
              <a:ext cx="430352" cy="1125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20"/>
            <p:cNvCxnSpPr/>
            <p:nvPr/>
          </p:nvCxnSpPr>
          <p:spPr>
            <a:xfrm>
              <a:off x="3642989" y="4221712"/>
              <a:ext cx="0" cy="5092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23"/>
            <p:cNvCxnSpPr/>
            <p:nvPr/>
          </p:nvCxnSpPr>
          <p:spPr>
            <a:xfrm>
              <a:off x="2597611" y="3924691"/>
              <a:ext cx="1" cy="59352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25"/>
            <p:cNvCxnSpPr/>
            <p:nvPr/>
          </p:nvCxnSpPr>
          <p:spPr>
            <a:xfrm flipH="1">
              <a:off x="830426" y="4750136"/>
              <a:ext cx="6040512" cy="291304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28"/>
            <p:cNvSpPr txBox="1"/>
            <p:nvPr/>
          </p:nvSpPr>
          <p:spPr>
            <a:xfrm rot="21362808">
              <a:off x="1231038" y="4916210"/>
              <a:ext cx="2257136" cy="326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b="1" dirty="0">
                  <a:solidFill>
                    <a:schemeClr val="bg1"/>
                  </a:solidFill>
                  <a:effectLst>
                    <a:glow rad="228600">
                      <a:schemeClr val="tx1">
                        <a:alpha val="40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Neutron</a:t>
              </a:r>
              <a:endParaRPr lang="en-US" b="1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3" name="Picture 5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440834" y="1809989"/>
            <a:ext cx="3750735" cy="2813051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7426748" y="4608883"/>
            <a:ext cx="3764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baseline="300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He-NSF in Front of Camera</a:t>
            </a:r>
            <a:endParaRPr lang="en-US" altLang="zh-CN" b="1" baseline="300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616468" y="4792212"/>
            <a:ext cx="3914749" cy="1868937"/>
          </a:xfrm>
          <a:prstGeom prst="rect">
            <a:avLst/>
          </a:prstGeom>
        </p:spPr>
      </p:pic>
      <p:pic>
        <p:nvPicPr>
          <p:cNvPr id="60" name="Picture 36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6604868" y="4938424"/>
            <a:ext cx="4975480" cy="1769482"/>
          </a:xfrm>
          <a:prstGeom prst="rect">
            <a:avLst/>
          </a:prstGeom>
        </p:spPr>
      </p:pic>
      <p:sp>
        <p:nvSpPr>
          <p:cNvPr id="62" name="文本框 61"/>
          <p:cNvSpPr txBox="1"/>
          <p:nvPr/>
        </p:nvSpPr>
        <p:spPr>
          <a:xfrm>
            <a:off x="618686" y="5495528"/>
            <a:ext cx="1903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Uniform Polarization </a:t>
            </a:r>
            <a:r>
              <a:rPr lang="en-US" altLang="zh-CN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within FOV (65%, 2.7 </a:t>
            </a:r>
            <a:r>
              <a:rPr lang="en-US" altLang="zh-CN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Romantic" panose="00000400000000000000" pitchFamily="2" charset="2"/>
              </a:rPr>
              <a:t></a:t>
            </a:r>
            <a:r>
              <a:rPr lang="en-US" altLang="zh-CN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400050" y="4671981"/>
            <a:ext cx="2216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Resolution: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400 μm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FOV: </a:t>
            </a:r>
            <a:r>
              <a:rPr lang="en-US" altLang="zh-CN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5 cm×5 cm</a:t>
            </a:r>
          </a:p>
        </p:txBody>
      </p:sp>
      <p:sp>
        <p:nvSpPr>
          <p:cNvPr id="64" name="文本框 63"/>
          <p:cNvSpPr txBox="1">
            <a:spLocks noChangeAspect="1"/>
          </p:cNvSpPr>
          <p:nvPr/>
        </p:nvSpPr>
        <p:spPr>
          <a:xfrm>
            <a:off x="298511" y="1379102"/>
            <a:ext cx="10536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Deliver In-situ#2 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He-NSF from CSNS (Dongguan) to CARR (Beijing)  - 2023.09</a:t>
            </a: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A39B38BD-4F99-4DF9-9A42-1AD8399F4E31}"/>
              </a:ext>
            </a:extLst>
          </p:cNvPr>
          <p:cNvSpPr>
            <a:spLocks noGrp="1"/>
          </p:cNvSpPr>
          <p:nvPr/>
        </p:nvSpPr>
        <p:spPr>
          <a:xfrm>
            <a:off x="298511" y="142878"/>
            <a:ext cx="60006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2.5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 Commissioning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4DE811F-F356-443B-AC55-9CF800FA5CAA}"/>
              </a:ext>
            </a:extLst>
          </p:cNvPr>
          <p:cNvSpPr txBox="1"/>
          <p:nvPr/>
        </p:nvSpPr>
        <p:spPr>
          <a:xfrm>
            <a:off x="253613" y="1025199"/>
            <a:ext cx="10967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5. </a:t>
            </a:r>
            <a:r>
              <a:rPr lang="en-US" altLang="zh-CN" sz="2200" b="1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He-NSF Based Polarized Neutron Imaging at CARR  (Beijing)</a:t>
            </a:r>
          </a:p>
        </p:txBody>
      </p:sp>
      <p:sp>
        <p:nvSpPr>
          <p:cNvPr id="25" name="灯片编号占位符 3">
            <a:extLst>
              <a:ext uri="{FF2B5EF4-FFF2-40B4-BE49-F238E27FC236}">
                <a16:creationId xmlns:a16="http://schemas.microsoft.com/office/drawing/2014/main" id="{9C3B974A-6360-49C7-84B2-59B508E792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34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32050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1DBBBECA-6556-4C74-9E12-C9CD97DD2E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0" r="1795" b="14227"/>
          <a:stretch/>
        </p:blipFill>
        <p:spPr>
          <a:xfrm>
            <a:off x="6703408" y="1485464"/>
            <a:ext cx="4962415" cy="200816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73FDB4A-1F47-4587-A808-2CEECE5272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6" y="1702776"/>
            <a:ext cx="6269087" cy="469997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2A91C9C-7C41-49CE-92D6-BCFB0E549D8F}"/>
              </a:ext>
            </a:extLst>
          </p:cNvPr>
          <p:cNvSpPr/>
          <p:nvPr/>
        </p:nvSpPr>
        <p:spPr>
          <a:xfrm>
            <a:off x="294040" y="1054577"/>
            <a:ext cx="101076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6.</a:t>
            </a:r>
            <a:r>
              <a:rPr lang="zh-CN" altLang="en-US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 </a:t>
            </a:r>
            <a:r>
              <a:rPr lang="en-US" altLang="zh-CN" sz="2200" b="1" baseline="30000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3</a:t>
            </a:r>
            <a:r>
              <a:rPr lang="en-US" altLang="zh-CN" sz="2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He-NSF for Very Small Angle Scattering Spectrometer</a:t>
            </a:r>
            <a:endParaRPr lang="zh-CN" altLang="en-US" sz="22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FB434EE-519D-4B89-9C25-1A861FD0ACC9}"/>
              </a:ext>
            </a:extLst>
          </p:cNvPr>
          <p:cNvSpPr txBox="1"/>
          <p:nvPr/>
        </p:nvSpPr>
        <p:spPr>
          <a:xfrm>
            <a:off x="1932052" y="3154204"/>
            <a:ext cx="161614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67" b="1" dirty="0">
                <a:solidFill>
                  <a:srgbClr val="2433F8"/>
                </a:solidFill>
                <a:effectLst>
                  <a:glow rad="2286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Spin Flipper</a:t>
            </a:r>
            <a:endParaRPr lang="zh-CN" altLang="en-US" sz="1867" b="1" dirty="0">
              <a:solidFill>
                <a:srgbClr val="2433F8"/>
              </a:solidFill>
              <a:effectLst>
                <a:glow rad="228600">
                  <a:schemeClr val="bg1">
                    <a:alpha val="7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F7AF23A-AFE2-45F3-9C55-F53659DFBDEA}"/>
              </a:ext>
            </a:extLst>
          </p:cNvPr>
          <p:cNvSpPr txBox="1"/>
          <p:nvPr/>
        </p:nvSpPr>
        <p:spPr>
          <a:xfrm>
            <a:off x="3215680" y="4474473"/>
            <a:ext cx="107112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67" b="1" dirty="0">
                <a:solidFill>
                  <a:srgbClr val="2433F8"/>
                </a:solidFill>
                <a:effectLst>
                  <a:glow rad="2286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Sample</a:t>
            </a:r>
            <a:endParaRPr lang="zh-CN" altLang="en-US" sz="1867" b="1" dirty="0">
              <a:solidFill>
                <a:srgbClr val="2433F8"/>
              </a:solidFill>
              <a:effectLst>
                <a:glow rad="228600">
                  <a:schemeClr val="bg1">
                    <a:alpha val="7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700DBF2-94D8-4563-BD5A-0CD936845647}"/>
              </a:ext>
            </a:extLst>
          </p:cNvPr>
          <p:cNvSpPr txBox="1"/>
          <p:nvPr/>
        </p:nvSpPr>
        <p:spPr>
          <a:xfrm>
            <a:off x="4745758" y="3434149"/>
            <a:ext cx="1204176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867" b="1" dirty="0">
                <a:solidFill>
                  <a:srgbClr val="2433F8"/>
                </a:solidFill>
                <a:effectLst>
                  <a:glow rad="2286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In-situ</a:t>
            </a:r>
          </a:p>
          <a:p>
            <a:pPr algn="ctr"/>
            <a:r>
              <a:rPr lang="en-US" altLang="zh-CN" sz="1867" b="1" baseline="30000" dirty="0">
                <a:solidFill>
                  <a:srgbClr val="2433F8"/>
                </a:solidFill>
                <a:effectLst>
                  <a:glow rad="2286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1867" b="1" dirty="0">
                <a:solidFill>
                  <a:srgbClr val="2433F8"/>
                </a:solidFill>
                <a:effectLst>
                  <a:glow rad="228600">
                    <a:schemeClr val="bg1">
                      <a:alpha val="7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</a:t>
            </a:r>
            <a:endParaRPr lang="zh-CN" altLang="en-US" sz="1867" b="1" dirty="0">
              <a:solidFill>
                <a:srgbClr val="2433F8"/>
              </a:solidFill>
              <a:effectLst>
                <a:glow rad="228600">
                  <a:schemeClr val="bg1">
                    <a:alpha val="7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A1BF0D33-63B4-406C-9E85-170C9C79E57A}"/>
              </a:ext>
            </a:extLst>
          </p:cNvPr>
          <p:cNvCxnSpPr>
            <a:cxnSpLocks/>
          </p:cNvCxnSpPr>
          <p:nvPr/>
        </p:nvCxnSpPr>
        <p:spPr>
          <a:xfrm>
            <a:off x="3001690" y="3554413"/>
            <a:ext cx="200135" cy="322212"/>
          </a:xfrm>
          <a:prstGeom prst="straightConnector1">
            <a:avLst/>
          </a:prstGeom>
          <a:ln w="38100">
            <a:solidFill>
              <a:srgbClr val="2433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519FE26E-8753-414E-ACF8-6F7078E747A0}"/>
              </a:ext>
            </a:extLst>
          </p:cNvPr>
          <p:cNvCxnSpPr/>
          <p:nvPr/>
        </p:nvCxnSpPr>
        <p:spPr>
          <a:xfrm flipV="1">
            <a:off x="3785914" y="4084110"/>
            <a:ext cx="136065" cy="370741"/>
          </a:xfrm>
          <a:prstGeom prst="straightConnector1">
            <a:avLst/>
          </a:prstGeom>
          <a:ln w="38100">
            <a:solidFill>
              <a:srgbClr val="2433F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8630875D-B36B-4758-9E1B-CF5D9A0110E2}"/>
              </a:ext>
            </a:extLst>
          </p:cNvPr>
          <p:cNvSpPr/>
          <p:nvPr/>
        </p:nvSpPr>
        <p:spPr>
          <a:xfrm>
            <a:off x="7230644" y="3434149"/>
            <a:ext cx="4310315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Results of C</a:t>
            </a:r>
            <a:r>
              <a:rPr lang="en-US" altLang="zh-CN" sz="16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en-US" altLang="zh-CN" sz="16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43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AgO</a:t>
            </a:r>
            <a:r>
              <a:rPr lang="en-US" altLang="zh-CN" sz="16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Powder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C3AFE5E-6D41-4C37-93A1-B306CFF4F02D}"/>
              </a:ext>
            </a:extLst>
          </p:cNvPr>
          <p:cNvSpPr/>
          <p:nvPr/>
        </p:nvSpPr>
        <p:spPr>
          <a:xfrm>
            <a:off x="7230993" y="6183086"/>
            <a:ext cx="4102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Results for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BiFeO</a:t>
            </a:r>
            <a:r>
              <a:rPr lang="zh-CN" altLang="en-US" sz="1600" b="1" baseline="-25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SDW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Spin Density Wave (SDW) Hexagonal Structure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735346" y="3889224"/>
            <a:ext cx="4930477" cy="2293862"/>
            <a:chOff x="7168103" y="4009518"/>
            <a:chExt cx="4449903" cy="2070279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1E15ED71-8808-4D8A-9D40-49310EA03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750"/>
            <a:stretch/>
          </p:blipFill>
          <p:spPr>
            <a:xfrm>
              <a:off x="7168103" y="4009518"/>
              <a:ext cx="2112624" cy="207027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E516DE0-B4A0-4134-BE4E-A77549F5F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36" r="-1"/>
            <a:stretch/>
          </p:blipFill>
          <p:spPr>
            <a:xfrm>
              <a:off x="9466927" y="4052765"/>
              <a:ext cx="2151079" cy="1957251"/>
            </a:xfrm>
            <a:prstGeom prst="rect">
              <a:avLst/>
            </a:prstGeom>
          </p:spPr>
        </p:pic>
      </p:grpSp>
      <p:sp>
        <p:nvSpPr>
          <p:cNvPr id="26" name="标题 1">
            <a:extLst>
              <a:ext uri="{FF2B5EF4-FFF2-40B4-BE49-F238E27FC236}">
                <a16:creationId xmlns:a16="http://schemas.microsoft.com/office/drawing/2014/main" id="{9205818C-7527-443C-811B-AB524CC79867}"/>
              </a:ext>
            </a:extLst>
          </p:cNvPr>
          <p:cNvSpPr>
            <a:spLocks noGrp="1"/>
          </p:cNvSpPr>
          <p:nvPr/>
        </p:nvSpPr>
        <p:spPr>
          <a:xfrm>
            <a:off x="298511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2.5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 Commissioning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灯片编号占位符 3">
            <a:extLst>
              <a:ext uri="{FF2B5EF4-FFF2-40B4-BE49-F238E27FC236}">
                <a16:creationId xmlns:a16="http://schemas.microsoft.com/office/drawing/2014/main" id="{32B7B664-61DF-4EF7-B074-6DD9112EDFC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35</a:t>
            </a:fld>
            <a:endParaRPr lang="zh-CN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60B69E4-FCB0-416B-891C-9F38FD3190F4}"/>
              </a:ext>
            </a:extLst>
          </p:cNvPr>
          <p:cNvSpPr/>
          <p:nvPr/>
        </p:nvSpPr>
        <p:spPr>
          <a:xfrm>
            <a:off x="232669" y="636523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600" b="1" i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NUCL. SCI. TECH., </a:t>
            </a:r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2025, Accept.</a:t>
            </a:r>
          </a:p>
        </p:txBody>
      </p:sp>
    </p:spTree>
    <p:extLst>
      <p:ext uri="{BB962C8B-B14F-4D97-AF65-F5344CB8AC3E}">
        <p14:creationId xmlns:p14="http://schemas.microsoft.com/office/powerpoint/2010/main" val="22437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/>
        </p:nvSpPr>
        <p:spPr>
          <a:xfrm>
            <a:off x="284055" y="142878"/>
            <a:ext cx="2720393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3637" y="1952634"/>
            <a:ext cx="11081299" cy="25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buSzPct val="80000"/>
              <a:defRPr/>
            </a:pPr>
            <a:r>
              <a:rPr lang="en-US" altLang="zh-CN" sz="3200" b="1" dirty="0">
                <a:ln w="0"/>
                <a:solidFill>
                  <a:srgbClr val="AFC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I. Polarized Neutrons and Hyperpolarized ³He </a:t>
            </a:r>
          </a:p>
          <a:p>
            <a:pPr marL="432000" indent="-457200">
              <a:lnSpc>
                <a:spcPct val="150000"/>
              </a:lnSpc>
              <a:spcBef>
                <a:spcPts val="1000"/>
              </a:spcBef>
              <a:buSzPct val="80000"/>
              <a:defRPr/>
            </a:pPr>
            <a:r>
              <a:rPr lang="en-US" altLang="zh-CN" sz="3200" b="1" dirty="0">
                <a:ln w="0"/>
                <a:solidFill>
                  <a:srgbClr val="AFC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II. Development and Applications of ³He-NSF  </a:t>
            </a:r>
          </a:p>
          <a:p>
            <a:pPr>
              <a:lnSpc>
                <a:spcPct val="150000"/>
              </a:lnSpc>
              <a:spcBef>
                <a:spcPts val="1000"/>
              </a:spcBef>
              <a:buSzPct val="80000"/>
              <a:defRPr/>
            </a:pP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III. Conclusion and Future Plans </a:t>
            </a:r>
            <a:endParaRPr lang="en-US" altLang="zh-CN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FF32ABA-7A0F-4431-9886-9324D8582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15" b="15536"/>
          <a:stretch/>
        </p:blipFill>
        <p:spPr>
          <a:xfrm>
            <a:off x="8876885" y="64133"/>
            <a:ext cx="3229451" cy="760602"/>
          </a:xfrm>
          <a:prstGeom prst="rect">
            <a:avLst/>
          </a:prstGeom>
        </p:spPr>
      </p:pic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B87ADB8A-1437-4093-9ECA-E5BE84284D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36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53217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/>
        </p:nvSpPr>
        <p:spPr>
          <a:xfrm>
            <a:off x="288986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Conclusion &amp; Plans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8333" y="1577606"/>
            <a:ext cx="8193096" cy="144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Fabrication of SEOP Polarized 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He-NSF (≥70%), including:  Cells, Filling Station, Pumping Laser, In-situ/off-situ.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Initiated the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MEOP R&amp;D.</a:t>
            </a:r>
          </a:p>
        </p:txBody>
      </p:sp>
      <p:sp>
        <p:nvSpPr>
          <p:cNvPr id="10" name="矩形 9"/>
          <p:cNvSpPr/>
          <p:nvPr/>
        </p:nvSpPr>
        <p:spPr>
          <a:xfrm>
            <a:off x="496277" y="1064314"/>
            <a:ext cx="174759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Conclusion</a:t>
            </a:r>
            <a:endParaRPr lang="zh-CN" altLang="en-US" sz="2200" dirty="0">
              <a:solidFill>
                <a:srgbClr val="0000FF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6277" y="3289693"/>
            <a:ext cx="9396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Plans</a:t>
            </a:r>
            <a:endParaRPr lang="zh-CN" altLang="en-US" sz="2200" dirty="0">
              <a:solidFill>
                <a:srgbClr val="0000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78333" y="3740343"/>
            <a:ext cx="8370568" cy="242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R&amp;D 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 Cells for wide-angle neutron scattering experiments. 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Scaling up MEOP system as an alternative option for 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 polarizing. </a:t>
            </a: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Optimizing parameters of the polarized </a:t>
            </a:r>
            <a:r>
              <a:rPr lang="en-US" altLang="zh-CN" b="1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 devices to quickly respond the experimental requirements from the spectrometers at CSNS.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0516" r="4352" b="10283"/>
          <a:stretch/>
        </p:blipFill>
        <p:spPr>
          <a:xfrm>
            <a:off x="9248901" y="1279757"/>
            <a:ext cx="2463017" cy="30480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B24648E-7972-4DD4-AD56-6840A0E4FF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9" t="8808" r="21752" b="1401"/>
          <a:stretch/>
        </p:blipFill>
        <p:spPr>
          <a:xfrm>
            <a:off x="9248901" y="4485950"/>
            <a:ext cx="2463017" cy="199360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id="{72C5620D-CE86-4287-AC58-42EAECED4F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37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1335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>
            <a:spLocks noGrp="1"/>
          </p:cNvSpPr>
          <p:nvPr>
            <p:ph type="body" sz="quarter" idx="13"/>
          </p:nvPr>
        </p:nvSpPr>
        <p:spPr>
          <a:xfrm>
            <a:off x="285709" y="1478009"/>
            <a:ext cx="9467891" cy="232473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2000" b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Members of </a:t>
            </a:r>
            <a:r>
              <a:rPr lang="en-US" sz="2000" b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Polarized Neutron </a:t>
            </a:r>
            <a:r>
              <a:rPr lang="en-US" altLang="zh-CN" sz="2000" b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en-US" sz="2000" b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eam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1399" b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Group Leader: </a:t>
            </a:r>
            <a:r>
              <a:rPr lang="en-US" altLang="zh-CN" sz="1399" dirty="0">
                <a:solidFill>
                  <a:srgbClr val="0000FF"/>
                </a:solidFill>
                <a:cs typeface="Times New Roman" panose="02020603050405020304" pitchFamily="18" charset="0"/>
              </a:rPr>
              <a:t>X. Tong (Tony)</a:t>
            </a:r>
            <a:endParaRPr lang="en-US" sz="1399" b="1" dirty="0">
              <a:latin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1399" b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Staff Members: </a:t>
            </a:r>
            <a:r>
              <a:rPr lang="en-US" altLang="zh-CN" sz="1399" dirty="0">
                <a:cs typeface="Times New Roman" panose="02020603050405020304" pitchFamily="18" charset="0"/>
              </a:rPr>
              <a:t>J. Zhang, </a:t>
            </a:r>
            <a:r>
              <a:rPr lang="en-US" sz="1399" b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T. Wang, </a:t>
            </a:r>
            <a:r>
              <a:rPr lang="en-US" altLang="zh-CN" sz="1399" dirty="0">
                <a:cs typeface="Times New Roman" panose="02020603050405020304" pitchFamily="18" charset="0"/>
              </a:rPr>
              <a:t>Z. Qin,</a:t>
            </a:r>
            <a:r>
              <a:rPr lang="en-US" sz="1399" b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399" dirty="0">
                <a:cs typeface="Times New Roman" panose="02020603050405020304" pitchFamily="18" charset="0"/>
              </a:rPr>
              <a:t>M. Musgrave, F, Ye,</a:t>
            </a:r>
            <a:r>
              <a:rPr lang="en-US" sz="1399" b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 L. Tian et al.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altLang="zh-CN" sz="1399" b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Engineer</a:t>
            </a:r>
            <a:r>
              <a:rPr lang="en-US" altLang="zh-CN" sz="1399" dirty="0">
                <a:cs typeface="Times New Roman" panose="02020603050405020304" pitchFamily="18" charset="0"/>
              </a:rPr>
              <a:t>: J. </a:t>
            </a:r>
            <a:r>
              <a:rPr lang="en-US" altLang="zh-CN" sz="1399" dirty="0" err="1">
                <a:cs typeface="Times New Roman" panose="02020603050405020304" pitchFamily="18" charset="0"/>
              </a:rPr>
              <a:t>Xie</a:t>
            </a:r>
            <a:r>
              <a:rPr lang="en-US" altLang="zh-CN" sz="1399" dirty="0">
                <a:cs typeface="Times New Roman" panose="02020603050405020304" pitchFamily="18" charset="0"/>
              </a:rPr>
              <a:t>, Y. Li, Y, Zheng</a:t>
            </a:r>
            <a:endParaRPr lang="en-US" sz="1399" b="1" dirty="0">
              <a:latin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1399" b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Ph.D. Students:</a:t>
            </a:r>
            <a:r>
              <a:rPr lang="zh-CN" altLang="en-US" sz="1399" b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399" b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J. Tang, </a:t>
            </a:r>
            <a:r>
              <a:rPr lang="en-US" altLang="zh-CN" sz="1399" dirty="0">
                <a:cs typeface="Times New Roman" panose="02020603050405020304" pitchFamily="18" charset="0"/>
              </a:rPr>
              <a:t>B. Wang, M. Zhang, X</a:t>
            </a:r>
            <a:r>
              <a:rPr lang="en-US" altLang="zh-CN" sz="1399" b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. Qin, Q. Zheng,</a:t>
            </a:r>
            <a:r>
              <a:rPr lang="en-US" altLang="zh-CN" sz="1399" dirty="0">
                <a:cs typeface="Times New Roman" panose="02020603050405020304" pitchFamily="18" charset="0"/>
              </a:rPr>
              <a:t> T. Cui, </a:t>
            </a:r>
            <a:r>
              <a:rPr lang="en-US" altLang="zh-CN" sz="1399" b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 Y. Yao, S. </a:t>
            </a:r>
            <a:r>
              <a:rPr lang="en-US" altLang="zh-CN" sz="1399" dirty="0">
                <a:cs typeface="Times New Roman" panose="02020603050405020304" pitchFamily="18" charset="0"/>
              </a:rPr>
              <a:t>Wang, Q, Jiang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altLang="zh-CN" sz="1399" b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Master Students: G. </a:t>
            </a:r>
            <a:r>
              <a:rPr lang="en-US" altLang="zh-CN" sz="1399" dirty="0" err="1">
                <a:cs typeface="Times New Roman" panose="02020603050405020304" pitchFamily="18" charset="0"/>
              </a:rPr>
              <a:t>Qiu</a:t>
            </a:r>
            <a:r>
              <a:rPr lang="en-US" altLang="zh-CN" sz="1399" dirty="0">
                <a:cs typeface="Times New Roman" panose="02020603050405020304" pitchFamily="18" charset="0"/>
              </a:rPr>
              <a:t>, J. Li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en-US" sz="1399" b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Graduated Student: </a:t>
            </a:r>
            <a:r>
              <a:rPr lang="en-US" altLang="zh-CN" sz="1399" b="1" dirty="0">
                <a:latin typeface="微软雅黑" panose="020B0503020204020204" pitchFamily="34" charset="-122"/>
                <a:cs typeface="Times New Roman" panose="02020603050405020304" pitchFamily="18" charset="0"/>
              </a:rPr>
              <a:t>C. Y. Huang (Fellowship at FRM-</a:t>
            </a:r>
            <a:r>
              <a:rPr lang="en-US" altLang="zh-CN" sz="1399" dirty="0">
                <a:cs typeface="Times New Roman" panose="02020603050405020304" pitchFamily="18" charset="0"/>
              </a:rPr>
              <a:t>II), Y. Dong,</a:t>
            </a:r>
            <a:r>
              <a:rPr lang="zh-CN" altLang="en-US" sz="1399" dirty="0">
                <a:cs typeface="Times New Roman" panose="02020603050405020304" pitchFamily="18" charset="0"/>
              </a:rPr>
              <a:t> </a:t>
            </a:r>
            <a:r>
              <a:rPr lang="en-US" altLang="zh-CN" sz="1399" dirty="0">
                <a:cs typeface="Times New Roman" panose="02020603050405020304" pitchFamily="18" charset="0"/>
              </a:rPr>
              <a:t>S. Ahmed, Y. </a:t>
            </a:r>
            <a:r>
              <a:rPr lang="en-US" altLang="zh-CN" sz="1399" dirty="0" err="1">
                <a:cs typeface="Times New Roman" panose="02020603050405020304" pitchFamily="18" charset="0"/>
              </a:rPr>
              <a:t>Xiong</a:t>
            </a:r>
            <a:endParaRPr lang="en-US" altLang="zh-CN" sz="1399" dirty="0"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endParaRPr lang="en-US" sz="1399" b="1" dirty="0">
              <a:latin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 idx="4294967295"/>
          </p:nvPr>
        </p:nvSpPr>
        <p:spPr>
          <a:xfrm>
            <a:off x="384629" y="175014"/>
            <a:ext cx="4767943" cy="576263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Acknowledgements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18841" y="5967667"/>
            <a:ext cx="5184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rgbClr val="1679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attention.</a:t>
            </a:r>
          </a:p>
        </p:txBody>
      </p:sp>
      <p:sp>
        <p:nvSpPr>
          <p:cNvPr id="7" name="标题 1"/>
          <p:cNvSpPr txBox="1"/>
          <p:nvPr/>
        </p:nvSpPr>
        <p:spPr bwMode="auto">
          <a:xfrm>
            <a:off x="2855819" y="890766"/>
            <a:ext cx="6752365" cy="4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5" tIns="45718" rIns="91435" bIns="45718" numCol="1" anchor="ctr" anchorCtr="0" compatLnSpc="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4D5E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endParaRPr lang="en-US" u="sng" dirty="0">
              <a:solidFill>
                <a:srgbClr val="00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85709" y="1096728"/>
            <a:ext cx="10140012" cy="44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2275" dirty="0"/>
              <a:t>Development of polarized </a:t>
            </a:r>
            <a:r>
              <a:rPr lang="en-US" altLang="zh-CN" sz="2275" baseline="30000" dirty="0"/>
              <a:t>3</a:t>
            </a:r>
            <a:r>
              <a:rPr lang="en-US" altLang="zh-CN" sz="2275" dirty="0"/>
              <a:t>He-NSF at CSNS is a </a:t>
            </a:r>
            <a:r>
              <a:rPr lang="en-US" altLang="zh-CN" sz="2275" dirty="0">
                <a:solidFill>
                  <a:srgbClr val="0000FF"/>
                </a:solidFill>
              </a:rPr>
              <a:t>Team Effort</a:t>
            </a:r>
          </a:p>
        </p:txBody>
      </p:sp>
      <p:pic>
        <p:nvPicPr>
          <p:cNvPr id="11" name="图片 10" descr="mmqrcode15473747535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74" y="4515625"/>
            <a:ext cx="1177008" cy="117700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852625" y="5608104"/>
            <a:ext cx="2229200" cy="338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99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tongxin@ihep.ac.cn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37223" r="15415" b="31051"/>
          <a:stretch>
            <a:fillRect/>
          </a:stretch>
        </p:blipFill>
        <p:spPr>
          <a:xfrm>
            <a:off x="8347366" y="4589765"/>
            <a:ext cx="1032553" cy="101229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481914" y="5610053"/>
            <a:ext cx="2773516" cy="338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99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wangtianhao@ihep.ac.cn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62" y="4518651"/>
            <a:ext cx="1177008" cy="117050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468388" y="5610305"/>
            <a:ext cx="2700355" cy="338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99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zhangjunpei@ihep.ac.cn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512125" y="3926839"/>
            <a:ext cx="8612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Open positions for Post Doc and Staff</a:t>
            </a:r>
          </a:p>
        </p:txBody>
      </p:sp>
      <p:sp>
        <p:nvSpPr>
          <p:cNvPr id="16" name="灯片编号占位符 3">
            <a:extLst>
              <a:ext uri="{FF2B5EF4-FFF2-40B4-BE49-F238E27FC236}">
                <a16:creationId xmlns:a16="http://schemas.microsoft.com/office/drawing/2014/main" id="{603A2D13-05ED-4A4F-BB84-AF2D3AF101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38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2439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72BEA573-D4EF-4ABA-9B6D-732361B3F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528" y="1898935"/>
            <a:ext cx="4594633" cy="2135487"/>
          </a:xfrm>
          <a:prstGeom prst="rect">
            <a:avLst/>
          </a:prstGeom>
        </p:spPr>
      </p:pic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221216" y="1721361"/>
            <a:ext cx="6965033" cy="4128299"/>
            <a:chOff x="-276096" y="1997500"/>
            <a:chExt cx="4084958" cy="2324676"/>
          </a:xfrm>
        </p:grpSpPr>
        <p:pic>
          <p:nvPicPr>
            <p:cNvPr id="12" name="图片 1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96" y="2093733"/>
              <a:ext cx="4084958" cy="2228443"/>
            </a:xfrm>
            <a:prstGeom prst="rect">
              <a:avLst/>
            </a:prstGeom>
          </p:spPr>
        </p:pic>
        <p:sp>
          <p:nvSpPr>
            <p:cNvPr id="14" name="矩形 13"/>
            <p:cNvSpPr/>
            <p:nvPr>
              <p:custDataLst>
                <p:tags r:id="rId3"/>
              </p:custDataLst>
            </p:nvPr>
          </p:nvSpPr>
          <p:spPr>
            <a:xfrm>
              <a:off x="-276095" y="1997500"/>
              <a:ext cx="1124487" cy="192466"/>
            </a:xfrm>
            <a:prstGeom prst="rect">
              <a:avLst/>
            </a:prstGeom>
            <a:solidFill>
              <a:srgbClr val="044A9E"/>
            </a:solidFill>
          </p:spPr>
          <p:txBody>
            <a:bodyPr wrap="square" rtlCol="0" anchor="ctr">
              <a:spAutoFit/>
            </a:bodyPr>
            <a:lstStyle/>
            <a:p>
              <a:r>
                <a:rPr lang="en-US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CSNS-Dongguan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标题 1">
            <a:extLst>
              <a:ext uri="{FF2B5EF4-FFF2-40B4-BE49-F238E27FC236}">
                <a16:creationId xmlns:a16="http://schemas.microsoft.com/office/drawing/2014/main" id="{40D2E45E-6120-4AC4-B740-DCC8DB3097AD}"/>
              </a:ext>
            </a:extLst>
          </p:cNvPr>
          <p:cNvSpPr>
            <a:spLocks noGrp="1"/>
          </p:cNvSpPr>
          <p:nvPr/>
        </p:nvSpPr>
        <p:spPr>
          <a:xfrm>
            <a:off x="298511" y="142878"/>
            <a:ext cx="9484118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1.1 China Spallation Neutron Source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67ED5A-AD7B-44B9-B278-79AC7761E7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709" y="1057101"/>
            <a:ext cx="11906290" cy="39703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457200">
              <a:spcBef>
                <a:spcPct val="20000"/>
              </a:spcBef>
              <a:buFont typeface="Wingdings" panose="05000000000000000000" pitchFamily="2" charset="2"/>
            </a:pPr>
            <a:r>
              <a:rPr lang="en-US" altLang="zh-CN" dirty="0">
                <a:solidFill>
                  <a:srgbClr val="0000FF"/>
                </a:solidFill>
                <a:cs typeface="Times New Roman" panose="02020603050405020304" pitchFamily="18" charset="0"/>
              </a:rPr>
              <a:t>Introduction of China Spallation Neutron Source (CSNS)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8FAC94F-66C0-45BE-8F98-2911ADB980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67"/>
          <a:stretch/>
        </p:blipFill>
        <p:spPr>
          <a:xfrm>
            <a:off x="7356440" y="4034422"/>
            <a:ext cx="4590721" cy="1815239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0BA30183-E502-4C6F-88F7-C2B04D34DD8C}"/>
              </a:ext>
            </a:extLst>
          </p:cNvPr>
          <p:cNvSpPr/>
          <p:nvPr/>
        </p:nvSpPr>
        <p:spPr>
          <a:xfrm>
            <a:off x="7564852" y="6011253"/>
            <a:ext cx="4169983" cy="379473"/>
          </a:xfrm>
          <a:prstGeom prst="rect">
            <a:avLst/>
          </a:prstGeom>
        </p:spPr>
        <p:txBody>
          <a:bodyPr vert="horz" wrap="square" lIns="122400" tIns="61200" rIns="122400" bIns="61200" rtlCol="0" anchor="t" anchorCtr="0"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Bird View of the Target Station</a:t>
            </a:r>
            <a:endParaRPr lang="zh-CN" altLang="en-US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BA30183-E502-4C6F-88F7-C2B04D34DD8C}"/>
              </a:ext>
            </a:extLst>
          </p:cNvPr>
          <p:cNvSpPr/>
          <p:nvPr/>
        </p:nvSpPr>
        <p:spPr>
          <a:xfrm>
            <a:off x="1618740" y="6011253"/>
            <a:ext cx="4169983" cy="379473"/>
          </a:xfrm>
          <a:prstGeom prst="rect">
            <a:avLst/>
          </a:prstGeom>
        </p:spPr>
        <p:txBody>
          <a:bodyPr vert="horz" wrap="square" lIns="122400" tIns="61200" rIns="122400" bIns="61200" rtlCol="0" anchor="t" anchorCtr="0"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Bird View of the CSNS</a:t>
            </a:r>
            <a:endParaRPr lang="zh-CN" altLang="en-US" sz="20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灯片编号占位符 3">
            <a:extLst>
              <a:ext uri="{FF2B5EF4-FFF2-40B4-BE49-F238E27FC236}">
                <a16:creationId xmlns:a16="http://schemas.microsoft.com/office/drawing/2014/main" id="{E25C1DCF-B627-4070-AF86-44D43F68F0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2828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ECDA9CC-73C5-4CB0-A079-4555FB1C0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111" y="1330584"/>
            <a:ext cx="7561778" cy="451759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87DFD58-2251-42A4-A4A0-9FF60AAC25F7}"/>
              </a:ext>
            </a:extLst>
          </p:cNvPr>
          <p:cNvSpPr txBox="1"/>
          <p:nvPr/>
        </p:nvSpPr>
        <p:spPr>
          <a:xfrm>
            <a:off x="291484" y="1058914"/>
            <a:ext cx="1033841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Wingdings" panose="05000000000000000000" pitchFamily="2" charset="2"/>
              <a:buNone/>
              <a:defRPr sz="2200" b="1" u="none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dirty="0"/>
              <a:t>Neutron Instruments at CSNS</a:t>
            </a:r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D0E69C4-C6EE-4843-B4EA-3C30A01E110A}"/>
              </a:ext>
            </a:extLst>
          </p:cNvPr>
          <p:cNvSpPr/>
          <p:nvPr/>
        </p:nvSpPr>
        <p:spPr>
          <a:xfrm>
            <a:off x="298511" y="5894779"/>
            <a:ext cx="11505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More than half of the neutron spectrometers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(blue)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 the CSNS have the demand or capability to equip with the function of neutron polarizing. 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02D18C90-F1AD-417B-BB6C-91C65FD400AC}"/>
              </a:ext>
            </a:extLst>
          </p:cNvPr>
          <p:cNvSpPr>
            <a:spLocks noGrp="1"/>
          </p:cNvSpPr>
          <p:nvPr/>
        </p:nvSpPr>
        <p:spPr>
          <a:xfrm>
            <a:off x="298511" y="149228"/>
            <a:ext cx="9936534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1.2 Polarized Neutron Demand at CSNS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4190F8B5-1120-4ADC-ABCE-8440D27680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44789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2">
            <a:extLst>
              <a:ext uri="{FF2B5EF4-FFF2-40B4-BE49-F238E27FC236}">
                <a16:creationId xmlns:a16="http://schemas.microsoft.com/office/drawing/2014/main" id="{364FFBEA-8CDC-4981-89C4-586AD43912C6}"/>
              </a:ext>
            </a:extLst>
          </p:cNvPr>
          <p:cNvSpPr txBox="1">
            <a:spLocks/>
          </p:cNvSpPr>
          <p:nvPr/>
        </p:nvSpPr>
        <p:spPr>
          <a:xfrm>
            <a:off x="292689" y="91981"/>
            <a:ext cx="9810161" cy="72543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3200" b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1.3 Polarizing Neutron with Polarized </a:t>
            </a:r>
            <a:r>
              <a:rPr lang="en-US" altLang="zh-CN" baseline="30000" dirty="0"/>
              <a:t>3</a:t>
            </a:r>
            <a:r>
              <a:rPr lang="en-US" altLang="zh-CN" dirty="0"/>
              <a:t>He</a:t>
            </a:r>
          </a:p>
        </p:txBody>
      </p:sp>
      <p:sp>
        <p:nvSpPr>
          <p:cNvPr id="62" name="Text Box 53">
            <a:extLst>
              <a:ext uri="{FF2B5EF4-FFF2-40B4-BE49-F238E27FC236}">
                <a16:creationId xmlns:a16="http://schemas.microsoft.com/office/drawing/2014/main" id="{A2262631-3E22-4DBD-89E5-605D3A8A6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60" y="1064134"/>
            <a:ext cx="6467043" cy="44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Wingdings" panose="05000000000000000000" pitchFamily="2" charset="2"/>
              <a:buNone/>
              <a:defRPr sz="2200" b="1" u="none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dirty="0"/>
              <a:t>How Neutron Polarized by Polarized </a:t>
            </a:r>
            <a:r>
              <a:rPr lang="en-US" altLang="zh-CN" baseline="30000" dirty="0"/>
              <a:t>3</a:t>
            </a:r>
            <a:r>
              <a:rPr lang="en-US" altLang="zh-CN" dirty="0"/>
              <a:t>He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32FAFF9-B23F-475E-BDCB-B405707A8021}"/>
              </a:ext>
            </a:extLst>
          </p:cNvPr>
          <p:cNvSpPr txBox="1"/>
          <p:nvPr/>
        </p:nvSpPr>
        <p:spPr>
          <a:xfrm>
            <a:off x="8655051" y="2581067"/>
            <a:ext cx="3494140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27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Including system:</a:t>
            </a:r>
          </a:p>
          <a:p>
            <a:pPr marL="180000"/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Filling Station   </a:t>
            </a:r>
          </a:p>
          <a:p>
            <a:pPr marL="180000"/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Heating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Discharge</a:t>
            </a:r>
          </a:p>
          <a:p>
            <a:pPr marL="180000"/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Filled Cells: </a:t>
            </a:r>
            <a:r>
              <a:rPr lang="en-US" altLang="zh-CN" sz="20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Rb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/K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sz="2000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</a:t>
            </a:r>
          </a:p>
          <a:p>
            <a:pPr marL="180000"/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Power Pumping Laser</a:t>
            </a:r>
            <a:r>
              <a:rPr lang="zh-CN" alt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795/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1083 nm</a:t>
            </a:r>
          </a:p>
          <a:p>
            <a:pPr marL="180000"/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Uniform Magnetic field</a:t>
            </a:r>
          </a:p>
          <a:p>
            <a:pPr marL="180000"/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NMR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Compressor</a:t>
            </a:r>
          </a:p>
          <a:p>
            <a:r>
              <a:rPr lang="en-US" altLang="zh-CN" sz="227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……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5464826-6234-41ED-8572-26F6FC926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5" y="2267008"/>
            <a:ext cx="8094437" cy="4204253"/>
          </a:xfrm>
          <a:prstGeom prst="rect">
            <a:avLst/>
          </a:prstGeom>
        </p:spPr>
      </p:pic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48919127-4C85-448D-B1DA-6FCE249143C4}"/>
              </a:ext>
            </a:extLst>
          </p:cNvPr>
          <p:cNvCxnSpPr>
            <a:cxnSpLocks/>
          </p:cNvCxnSpPr>
          <p:nvPr/>
        </p:nvCxnSpPr>
        <p:spPr>
          <a:xfrm>
            <a:off x="3098042" y="2217761"/>
            <a:ext cx="955343" cy="3633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6B79DE56-41F5-4100-9849-F22ACBC5A29D}"/>
              </a:ext>
            </a:extLst>
          </p:cNvPr>
          <p:cNvSpPr/>
          <p:nvPr/>
        </p:nvSpPr>
        <p:spPr>
          <a:xfrm>
            <a:off x="707139" y="1793102"/>
            <a:ext cx="3453253" cy="5009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55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Neutron Spin Filter</a:t>
            </a:r>
            <a:endParaRPr lang="zh-CN" altLang="en-US" sz="265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id="{A4ABD61C-B615-4A6B-9A82-DB12EFEB17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3057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/>
        </p:nvSpPr>
        <p:spPr>
          <a:xfrm>
            <a:off x="284055" y="142878"/>
            <a:ext cx="2720393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23637" y="1952634"/>
            <a:ext cx="11081299" cy="2564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buSzPct val="80000"/>
              <a:defRPr/>
            </a:pPr>
            <a:r>
              <a:rPr lang="en-US" altLang="zh-CN" sz="3200" b="1" dirty="0">
                <a:ln w="0"/>
                <a:solidFill>
                  <a:srgbClr val="AFC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I. Polarized Neutrons and Hyperpolarized ³He </a:t>
            </a:r>
          </a:p>
          <a:p>
            <a:pPr marL="432000" indent="-457200">
              <a:lnSpc>
                <a:spcPct val="150000"/>
              </a:lnSpc>
              <a:spcBef>
                <a:spcPts val="1000"/>
              </a:spcBef>
              <a:buSzPct val="80000"/>
              <a:defRPr/>
            </a:pP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II. Development and Applications of ³He-NSF  </a:t>
            </a:r>
          </a:p>
          <a:p>
            <a:pPr>
              <a:lnSpc>
                <a:spcPct val="150000"/>
              </a:lnSpc>
              <a:spcBef>
                <a:spcPts val="1000"/>
              </a:spcBef>
              <a:buSzPct val="80000"/>
              <a:defRPr/>
            </a:pPr>
            <a:r>
              <a:rPr lang="en-US" altLang="zh-CN" sz="3200" b="1" dirty="0">
                <a:ln w="0"/>
                <a:solidFill>
                  <a:srgbClr val="AFC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III. Conclusion and Future Plans </a:t>
            </a:r>
            <a:endParaRPr lang="en-US" altLang="zh-CN" sz="3200" b="1" dirty="0">
              <a:ln w="0"/>
              <a:solidFill>
                <a:srgbClr val="AFC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FF32ABA-7A0F-4431-9886-9324D8582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15" b="15536"/>
          <a:stretch/>
        </p:blipFill>
        <p:spPr>
          <a:xfrm>
            <a:off x="8876885" y="64133"/>
            <a:ext cx="3229451" cy="760602"/>
          </a:xfrm>
          <a:prstGeom prst="rect">
            <a:avLst/>
          </a:prstGeom>
        </p:spPr>
      </p:pic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1C506853-547B-4D05-8176-A5F16855E3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0246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>
            <a:extLst>
              <a:ext uri="{FF2B5EF4-FFF2-40B4-BE49-F238E27FC236}">
                <a16:creationId xmlns:a16="http://schemas.microsoft.com/office/drawing/2014/main" id="{35A7E472-3862-4B3A-80E9-EA0920E664A1}"/>
              </a:ext>
            </a:extLst>
          </p:cNvPr>
          <p:cNvSpPr txBox="1"/>
          <p:nvPr/>
        </p:nvSpPr>
        <p:spPr>
          <a:xfrm>
            <a:off x="203200" y="1066353"/>
            <a:ext cx="11817349" cy="539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Wingdings" panose="05000000000000000000" pitchFamily="2" charset="2"/>
              <a:buNone/>
              <a:defRPr sz="2200" b="1" u="none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baseline="30000" dirty="0">
                <a:sym typeface="+mn-ea"/>
              </a:rPr>
              <a:t>3</a:t>
            </a:r>
            <a:r>
              <a:rPr lang="en-US" altLang="zh-CN" dirty="0">
                <a:sym typeface="+mn-ea"/>
              </a:rPr>
              <a:t>He Polarizing</a:t>
            </a:r>
            <a:r>
              <a:rPr lang="zh-CN" altLang="en-US" dirty="0">
                <a:sym typeface="+mn-ea"/>
              </a:rPr>
              <a:t>：</a:t>
            </a:r>
            <a:r>
              <a:rPr lang="en-US" altLang="zh-CN" dirty="0"/>
              <a:t>SEOP &amp; MEOP</a:t>
            </a:r>
            <a:endParaRPr dirty="0"/>
          </a:p>
        </p:txBody>
      </p:sp>
      <p:sp>
        <p:nvSpPr>
          <p:cNvPr id="24" name="矩形 17">
            <a:extLst>
              <a:ext uri="{FF2B5EF4-FFF2-40B4-BE49-F238E27FC236}">
                <a16:creationId xmlns:a16="http://schemas.microsoft.com/office/drawing/2014/main" id="{1864F22E-E95A-4784-8A9A-55E560ECD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936625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endParaRPr lang="zh-CN" altLang="en-US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F0F0E26-9712-41D3-B77D-564CDBB7B50F}"/>
              </a:ext>
            </a:extLst>
          </p:cNvPr>
          <p:cNvSpPr/>
          <p:nvPr/>
        </p:nvSpPr>
        <p:spPr>
          <a:xfrm>
            <a:off x="8093507" y="1758008"/>
            <a:ext cx="40870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SEOP</a:t>
            </a:r>
          </a:p>
          <a:p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Advantages: </a:t>
            </a: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Integrable </a:t>
            </a: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Relatively Low Cost</a:t>
            </a:r>
          </a:p>
          <a:p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Highly Experienced</a:t>
            </a:r>
          </a:p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Disadvantages:</a:t>
            </a: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Alkali Metals Required</a:t>
            </a: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High-Temperature: ~200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℃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Low Production Rate: ~0.1 bar ·L /h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B9E5B0CD-2BBA-46B3-82D1-8E24930A3A67}"/>
              </a:ext>
            </a:extLst>
          </p:cNvPr>
          <p:cNvSpPr/>
          <p:nvPr/>
        </p:nvSpPr>
        <p:spPr>
          <a:xfrm>
            <a:off x="8241541" y="4246466"/>
            <a:ext cx="4061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MEOP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Advantages: </a:t>
            </a: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Alkali Metals Free</a:t>
            </a: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Room Temperature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℃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High Production Rate: 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＞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</a:t>
            </a:r>
            <a:r>
              <a:rPr lang="en-US" altLang="zh-CN" sz="16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bar·L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/h </a:t>
            </a:r>
          </a:p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Disadvantages: </a:t>
            </a: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Large Scare</a:t>
            </a: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Further Compress</a:t>
            </a: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Expensive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E63A621-0007-4323-B1FD-A7E4ED73542C}"/>
              </a:ext>
            </a:extLst>
          </p:cNvPr>
          <p:cNvSpPr txBox="1"/>
          <p:nvPr/>
        </p:nvSpPr>
        <p:spPr>
          <a:xfrm>
            <a:off x="153895" y="1664008"/>
            <a:ext cx="638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SEOP  (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Bouchiat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et al., Phys. Rev. Lett. 5,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373, (1960) )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1DB4FD1-009B-4350-A25D-8FCC86F3A53F}"/>
              </a:ext>
            </a:extLst>
          </p:cNvPr>
          <p:cNvSpPr txBox="1"/>
          <p:nvPr/>
        </p:nvSpPr>
        <p:spPr>
          <a:xfrm>
            <a:off x="153895" y="4284840"/>
            <a:ext cx="6427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MEOP (Colegrove et al., Phys. Rev. 132, 2561, (1963) )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2101917-2B4E-4893-9973-FC96F1CC0C00}"/>
              </a:ext>
            </a:extLst>
          </p:cNvPr>
          <p:cNvGrpSpPr/>
          <p:nvPr/>
        </p:nvGrpSpPr>
        <p:grpSpPr>
          <a:xfrm>
            <a:off x="2841099" y="4791473"/>
            <a:ext cx="2177308" cy="1572858"/>
            <a:chOff x="2069365" y="5075262"/>
            <a:chExt cx="2177308" cy="1572858"/>
          </a:xfrm>
        </p:grpSpPr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E093DBB9-9441-485B-8C68-439C5226FED1}"/>
                </a:ext>
              </a:extLst>
            </p:cNvPr>
            <p:cNvSpPr/>
            <p:nvPr/>
          </p:nvSpPr>
          <p:spPr>
            <a:xfrm flipH="1">
              <a:off x="2683890" y="5220983"/>
              <a:ext cx="992527" cy="1302543"/>
            </a:xfrm>
            <a:custGeom>
              <a:avLst/>
              <a:gdLst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34340 w 678180"/>
                <a:gd name="connsiteY2" fmla="*/ 121920 h 609600"/>
                <a:gd name="connsiteX3" fmla="*/ 403860 w 678180"/>
                <a:gd name="connsiteY3" fmla="*/ 243840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34340 w 678180"/>
                <a:gd name="connsiteY2" fmla="*/ 121920 h 609600"/>
                <a:gd name="connsiteX3" fmla="*/ 403860 w 678180"/>
                <a:gd name="connsiteY3" fmla="*/ 243840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60534 w 678180"/>
                <a:gd name="connsiteY2" fmla="*/ 117158 h 609600"/>
                <a:gd name="connsiteX3" fmla="*/ 403860 w 678180"/>
                <a:gd name="connsiteY3" fmla="*/ 243840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60534 w 678180"/>
                <a:gd name="connsiteY2" fmla="*/ 117158 h 609600"/>
                <a:gd name="connsiteX3" fmla="*/ 403860 w 678180"/>
                <a:gd name="connsiteY3" fmla="*/ 243840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60534 w 678180"/>
                <a:gd name="connsiteY2" fmla="*/ 117158 h 609600"/>
                <a:gd name="connsiteX3" fmla="*/ 406241 w 678180"/>
                <a:gd name="connsiteY3" fmla="*/ 284321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70059 w 678180"/>
                <a:gd name="connsiteY2" fmla="*/ 124302 h 609600"/>
                <a:gd name="connsiteX3" fmla="*/ 406241 w 678180"/>
                <a:gd name="connsiteY3" fmla="*/ 284321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70059 w 678180"/>
                <a:gd name="connsiteY2" fmla="*/ 124302 h 609600"/>
                <a:gd name="connsiteX3" fmla="*/ 406241 w 678180"/>
                <a:gd name="connsiteY3" fmla="*/ 284321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70059 w 678180"/>
                <a:gd name="connsiteY2" fmla="*/ 124302 h 609600"/>
                <a:gd name="connsiteX3" fmla="*/ 394334 w 678180"/>
                <a:gd name="connsiteY3" fmla="*/ 341471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70059 w 678180"/>
                <a:gd name="connsiteY2" fmla="*/ 124302 h 609600"/>
                <a:gd name="connsiteX3" fmla="*/ 394334 w 678180"/>
                <a:gd name="connsiteY3" fmla="*/ 341471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70059 w 678180"/>
                <a:gd name="connsiteY2" fmla="*/ 124302 h 609600"/>
                <a:gd name="connsiteX3" fmla="*/ 394334 w 678180"/>
                <a:gd name="connsiteY3" fmla="*/ 341471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58153 w 678180"/>
                <a:gd name="connsiteY2" fmla="*/ 176690 h 609600"/>
                <a:gd name="connsiteX3" fmla="*/ 394334 w 678180"/>
                <a:gd name="connsiteY3" fmla="*/ 341471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37210 w 678180"/>
                <a:gd name="connsiteY1" fmla="*/ 64770 h 609600"/>
                <a:gd name="connsiteX2" fmla="*/ 458153 w 678180"/>
                <a:gd name="connsiteY2" fmla="*/ 176690 h 609600"/>
                <a:gd name="connsiteX3" fmla="*/ 394334 w 678180"/>
                <a:gd name="connsiteY3" fmla="*/ 341471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735330 w 735330"/>
                <a:gd name="connsiteY0" fmla="*/ 0 h 661987"/>
                <a:gd name="connsiteX1" fmla="*/ 537210 w 735330"/>
                <a:gd name="connsiteY1" fmla="*/ 117157 h 661987"/>
                <a:gd name="connsiteX2" fmla="*/ 458153 w 735330"/>
                <a:gd name="connsiteY2" fmla="*/ 229077 h 661987"/>
                <a:gd name="connsiteX3" fmla="*/ 394334 w 735330"/>
                <a:gd name="connsiteY3" fmla="*/ 393858 h 661987"/>
                <a:gd name="connsiteX4" fmla="*/ 320040 w 735330"/>
                <a:gd name="connsiteY4" fmla="*/ 509587 h 661987"/>
                <a:gd name="connsiteX5" fmla="*/ 0 w 735330"/>
                <a:gd name="connsiteY5" fmla="*/ 661987 h 661987"/>
                <a:gd name="connsiteX0" fmla="*/ 735330 w 735330"/>
                <a:gd name="connsiteY0" fmla="*/ 0 h 661987"/>
                <a:gd name="connsiteX1" fmla="*/ 546735 w 735330"/>
                <a:gd name="connsiteY1" fmla="*/ 90963 h 661987"/>
                <a:gd name="connsiteX2" fmla="*/ 458153 w 735330"/>
                <a:gd name="connsiteY2" fmla="*/ 229077 h 661987"/>
                <a:gd name="connsiteX3" fmla="*/ 394334 w 735330"/>
                <a:gd name="connsiteY3" fmla="*/ 393858 h 661987"/>
                <a:gd name="connsiteX4" fmla="*/ 320040 w 735330"/>
                <a:gd name="connsiteY4" fmla="*/ 509587 h 661987"/>
                <a:gd name="connsiteX5" fmla="*/ 0 w 735330"/>
                <a:gd name="connsiteY5" fmla="*/ 661987 h 661987"/>
                <a:gd name="connsiteX0" fmla="*/ 735330 w 735330"/>
                <a:gd name="connsiteY0" fmla="*/ 0 h 661987"/>
                <a:gd name="connsiteX1" fmla="*/ 546735 w 735330"/>
                <a:gd name="connsiteY1" fmla="*/ 90963 h 661987"/>
                <a:gd name="connsiteX2" fmla="*/ 386715 w 735330"/>
                <a:gd name="connsiteY2" fmla="*/ 260034 h 661987"/>
                <a:gd name="connsiteX3" fmla="*/ 394334 w 735330"/>
                <a:gd name="connsiteY3" fmla="*/ 393858 h 661987"/>
                <a:gd name="connsiteX4" fmla="*/ 320040 w 735330"/>
                <a:gd name="connsiteY4" fmla="*/ 509587 h 661987"/>
                <a:gd name="connsiteX5" fmla="*/ 0 w 735330"/>
                <a:gd name="connsiteY5" fmla="*/ 661987 h 661987"/>
                <a:gd name="connsiteX0" fmla="*/ 735330 w 735330"/>
                <a:gd name="connsiteY0" fmla="*/ 0 h 661987"/>
                <a:gd name="connsiteX1" fmla="*/ 546735 w 735330"/>
                <a:gd name="connsiteY1" fmla="*/ 90963 h 661987"/>
                <a:gd name="connsiteX2" fmla="*/ 386715 w 735330"/>
                <a:gd name="connsiteY2" fmla="*/ 260034 h 661987"/>
                <a:gd name="connsiteX3" fmla="*/ 268128 w 735330"/>
                <a:gd name="connsiteY3" fmla="*/ 543877 h 661987"/>
                <a:gd name="connsiteX4" fmla="*/ 320040 w 735330"/>
                <a:gd name="connsiteY4" fmla="*/ 509587 h 661987"/>
                <a:gd name="connsiteX5" fmla="*/ 0 w 735330"/>
                <a:gd name="connsiteY5" fmla="*/ 661987 h 661987"/>
                <a:gd name="connsiteX0" fmla="*/ 735330 w 735330"/>
                <a:gd name="connsiteY0" fmla="*/ 0 h 768523"/>
                <a:gd name="connsiteX1" fmla="*/ 546735 w 735330"/>
                <a:gd name="connsiteY1" fmla="*/ 90963 h 768523"/>
                <a:gd name="connsiteX2" fmla="*/ 386715 w 735330"/>
                <a:gd name="connsiteY2" fmla="*/ 260034 h 768523"/>
                <a:gd name="connsiteX3" fmla="*/ 268128 w 735330"/>
                <a:gd name="connsiteY3" fmla="*/ 543877 h 768523"/>
                <a:gd name="connsiteX4" fmla="*/ 248603 w 735330"/>
                <a:gd name="connsiteY4" fmla="*/ 766762 h 768523"/>
                <a:gd name="connsiteX5" fmla="*/ 0 w 735330"/>
                <a:gd name="connsiteY5" fmla="*/ 661987 h 768523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93884 w 942499"/>
                <a:gd name="connsiteY2" fmla="*/ 260034 h 1307305"/>
                <a:gd name="connsiteX3" fmla="*/ 475297 w 942499"/>
                <a:gd name="connsiteY3" fmla="*/ 543877 h 1307305"/>
                <a:gd name="connsiteX4" fmla="*/ 455772 w 942499"/>
                <a:gd name="connsiteY4" fmla="*/ 766762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93884 w 942499"/>
                <a:gd name="connsiteY2" fmla="*/ 260034 h 1307305"/>
                <a:gd name="connsiteX3" fmla="*/ 475297 w 942499"/>
                <a:gd name="connsiteY3" fmla="*/ 543877 h 1307305"/>
                <a:gd name="connsiteX4" fmla="*/ 384335 w 942499"/>
                <a:gd name="connsiteY4" fmla="*/ 98345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93884 w 942499"/>
                <a:gd name="connsiteY2" fmla="*/ 260034 h 1307305"/>
                <a:gd name="connsiteX3" fmla="*/ 475297 w 942499"/>
                <a:gd name="connsiteY3" fmla="*/ 543877 h 1307305"/>
                <a:gd name="connsiteX4" fmla="*/ 384335 w 942499"/>
                <a:gd name="connsiteY4" fmla="*/ 995362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93884 w 942499"/>
                <a:gd name="connsiteY2" fmla="*/ 260034 h 1307305"/>
                <a:gd name="connsiteX3" fmla="*/ 472916 w 942499"/>
                <a:gd name="connsiteY3" fmla="*/ 658177 h 1307305"/>
                <a:gd name="connsiteX4" fmla="*/ 384335 w 942499"/>
                <a:gd name="connsiteY4" fmla="*/ 995362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93884 w 942499"/>
                <a:gd name="connsiteY2" fmla="*/ 260034 h 1307305"/>
                <a:gd name="connsiteX3" fmla="*/ 472916 w 942499"/>
                <a:gd name="connsiteY3" fmla="*/ 658177 h 1307305"/>
                <a:gd name="connsiteX4" fmla="*/ 384335 w 942499"/>
                <a:gd name="connsiteY4" fmla="*/ 995362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93884 w 942499"/>
                <a:gd name="connsiteY2" fmla="*/ 260034 h 1307305"/>
                <a:gd name="connsiteX3" fmla="*/ 472916 w 942499"/>
                <a:gd name="connsiteY3" fmla="*/ 65817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93884 w 942499"/>
                <a:gd name="connsiteY2" fmla="*/ 260034 h 1307305"/>
                <a:gd name="connsiteX3" fmla="*/ 472916 w 942499"/>
                <a:gd name="connsiteY3" fmla="*/ 65817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93884 w 942499"/>
                <a:gd name="connsiteY2" fmla="*/ 260034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93884 w 942499"/>
                <a:gd name="connsiteY2" fmla="*/ 260034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89121 w 942499"/>
                <a:gd name="connsiteY2" fmla="*/ 262415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89121 w 942499"/>
                <a:gd name="connsiteY2" fmla="*/ 262415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89121 w 942499"/>
                <a:gd name="connsiteY2" fmla="*/ 262415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89121 w 942499"/>
                <a:gd name="connsiteY2" fmla="*/ 262415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89121 w 942499"/>
                <a:gd name="connsiteY2" fmla="*/ 262415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89121 w 942499"/>
                <a:gd name="connsiteY2" fmla="*/ 262415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53402 w 942499"/>
                <a:gd name="connsiteY2" fmla="*/ 307658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53402 w 942499"/>
                <a:gd name="connsiteY2" fmla="*/ 307658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60546 w 942499"/>
                <a:gd name="connsiteY2" fmla="*/ 314801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60546 w 942499"/>
                <a:gd name="connsiteY2" fmla="*/ 314801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60546 w 942499"/>
                <a:gd name="connsiteY2" fmla="*/ 314801 h 1307305"/>
                <a:gd name="connsiteX3" fmla="*/ 482441 w 942499"/>
                <a:gd name="connsiteY3" fmla="*/ 677227 h 1307305"/>
                <a:gd name="connsiteX4" fmla="*/ 336710 w 942499"/>
                <a:gd name="connsiteY4" fmla="*/ 1052513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60546 w 942499"/>
                <a:gd name="connsiteY2" fmla="*/ 314801 h 1307305"/>
                <a:gd name="connsiteX3" fmla="*/ 487204 w 942499"/>
                <a:gd name="connsiteY3" fmla="*/ 691514 h 1307305"/>
                <a:gd name="connsiteX4" fmla="*/ 336710 w 942499"/>
                <a:gd name="connsiteY4" fmla="*/ 1052513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60546 w 942499"/>
                <a:gd name="connsiteY2" fmla="*/ 314801 h 1307305"/>
                <a:gd name="connsiteX3" fmla="*/ 487204 w 942499"/>
                <a:gd name="connsiteY3" fmla="*/ 691514 h 1307305"/>
                <a:gd name="connsiteX4" fmla="*/ 336710 w 942499"/>
                <a:gd name="connsiteY4" fmla="*/ 1052513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60546 w 942499"/>
                <a:gd name="connsiteY2" fmla="*/ 314801 h 1307305"/>
                <a:gd name="connsiteX3" fmla="*/ 487204 w 942499"/>
                <a:gd name="connsiteY3" fmla="*/ 691514 h 1307305"/>
                <a:gd name="connsiteX4" fmla="*/ 336710 w 942499"/>
                <a:gd name="connsiteY4" fmla="*/ 1052513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60546 w 942499"/>
                <a:gd name="connsiteY2" fmla="*/ 314801 h 1307305"/>
                <a:gd name="connsiteX3" fmla="*/ 487204 w 942499"/>
                <a:gd name="connsiteY3" fmla="*/ 691514 h 1307305"/>
                <a:gd name="connsiteX4" fmla="*/ 336710 w 942499"/>
                <a:gd name="connsiteY4" fmla="*/ 1052513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60546 w 942499"/>
                <a:gd name="connsiteY2" fmla="*/ 314801 h 1307305"/>
                <a:gd name="connsiteX3" fmla="*/ 477679 w 942499"/>
                <a:gd name="connsiteY3" fmla="*/ 670083 h 1307305"/>
                <a:gd name="connsiteX4" fmla="*/ 336710 w 942499"/>
                <a:gd name="connsiteY4" fmla="*/ 1052513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60546 w 942499"/>
                <a:gd name="connsiteY2" fmla="*/ 314801 h 1307305"/>
                <a:gd name="connsiteX3" fmla="*/ 477679 w 942499"/>
                <a:gd name="connsiteY3" fmla="*/ 670083 h 1307305"/>
                <a:gd name="connsiteX4" fmla="*/ 336710 w 942499"/>
                <a:gd name="connsiteY4" fmla="*/ 1052513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60546 w 942499"/>
                <a:gd name="connsiteY2" fmla="*/ 314801 h 1307305"/>
                <a:gd name="connsiteX3" fmla="*/ 477679 w 942499"/>
                <a:gd name="connsiteY3" fmla="*/ 670083 h 1307305"/>
                <a:gd name="connsiteX4" fmla="*/ 336710 w 942499"/>
                <a:gd name="connsiteY4" fmla="*/ 1052513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49141 w 942499"/>
                <a:gd name="connsiteY1" fmla="*/ 98106 h 1307305"/>
                <a:gd name="connsiteX2" fmla="*/ 560546 w 942499"/>
                <a:gd name="connsiteY2" fmla="*/ 314801 h 1307305"/>
                <a:gd name="connsiteX3" fmla="*/ 477679 w 942499"/>
                <a:gd name="connsiteY3" fmla="*/ 670083 h 1307305"/>
                <a:gd name="connsiteX4" fmla="*/ 336710 w 942499"/>
                <a:gd name="connsiteY4" fmla="*/ 1052513 h 1307305"/>
                <a:gd name="connsiteX5" fmla="*/ 0 w 942499"/>
                <a:gd name="connsiteY5" fmla="*/ 1307305 h 1307305"/>
                <a:gd name="connsiteX0" fmla="*/ 940118 w 940118"/>
                <a:gd name="connsiteY0" fmla="*/ 0 h 1312068"/>
                <a:gd name="connsiteX1" fmla="*/ 749141 w 940118"/>
                <a:gd name="connsiteY1" fmla="*/ 102869 h 1312068"/>
                <a:gd name="connsiteX2" fmla="*/ 560546 w 940118"/>
                <a:gd name="connsiteY2" fmla="*/ 319564 h 1312068"/>
                <a:gd name="connsiteX3" fmla="*/ 477679 w 940118"/>
                <a:gd name="connsiteY3" fmla="*/ 674846 h 1312068"/>
                <a:gd name="connsiteX4" fmla="*/ 336710 w 940118"/>
                <a:gd name="connsiteY4" fmla="*/ 1057276 h 1312068"/>
                <a:gd name="connsiteX5" fmla="*/ 0 w 940118"/>
                <a:gd name="connsiteY5" fmla="*/ 1312068 h 1312068"/>
                <a:gd name="connsiteX0" fmla="*/ 940118 w 940118"/>
                <a:gd name="connsiteY0" fmla="*/ 0 h 1312068"/>
                <a:gd name="connsiteX1" fmla="*/ 749141 w 940118"/>
                <a:gd name="connsiteY1" fmla="*/ 102869 h 1312068"/>
                <a:gd name="connsiteX2" fmla="*/ 560546 w 940118"/>
                <a:gd name="connsiteY2" fmla="*/ 319564 h 1312068"/>
                <a:gd name="connsiteX3" fmla="*/ 477679 w 940118"/>
                <a:gd name="connsiteY3" fmla="*/ 674846 h 1312068"/>
                <a:gd name="connsiteX4" fmla="*/ 336710 w 940118"/>
                <a:gd name="connsiteY4" fmla="*/ 1057276 h 1312068"/>
                <a:gd name="connsiteX5" fmla="*/ 0 w 940118"/>
                <a:gd name="connsiteY5" fmla="*/ 1312068 h 1312068"/>
                <a:gd name="connsiteX0" fmla="*/ 940118 w 940118"/>
                <a:gd name="connsiteY0" fmla="*/ 0 h 1312068"/>
                <a:gd name="connsiteX1" fmla="*/ 749141 w 940118"/>
                <a:gd name="connsiteY1" fmla="*/ 102869 h 1312068"/>
                <a:gd name="connsiteX2" fmla="*/ 560546 w 940118"/>
                <a:gd name="connsiteY2" fmla="*/ 319564 h 1312068"/>
                <a:gd name="connsiteX3" fmla="*/ 477679 w 940118"/>
                <a:gd name="connsiteY3" fmla="*/ 674846 h 1312068"/>
                <a:gd name="connsiteX4" fmla="*/ 336710 w 940118"/>
                <a:gd name="connsiteY4" fmla="*/ 1057276 h 1312068"/>
                <a:gd name="connsiteX5" fmla="*/ 0 w 940118"/>
                <a:gd name="connsiteY5" fmla="*/ 1312068 h 1312068"/>
                <a:gd name="connsiteX0" fmla="*/ 935355 w 935355"/>
                <a:gd name="connsiteY0" fmla="*/ 0 h 1302543"/>
                <a:gd name="connsiteX1" fmla="*/ 744378 w 935355"/>
                <a:gd name="connsiteY1" fmla="*/ 102869 h 1302543"/>
                <a:gd name="connsiteX2" fmla="*/ 555783 w 935355"/>
                <a:gd name="connsiteY2" fmla="*/ 319564 h 1302543"/>
                <a:gd name="connsiteX3" fmla="*/ 472916 w 935355"/>
                <a:gd name="connsiteY3" fmla="*/ 674846 h 1302543"/>
                <a:gd name="connsiteX4" fmla="*/ 331947 w 935355"/>
                <a:gd name="connsiteY4" fmla="*/ 1057276 h 1302543"/>
                <a:gd name="connsiteX5" fmla="*/ 0 w 935355"/>
                <a:gd name="connsiteY5" fmla="*/ 1302543 h 1302543"/>
                <a:gd name="connsiteX0" fmla="*/ 935355 w 935355"/>
                <a:gd name="connsiteY0" fmla="*/ 0 h 1302543"/>
                <a:gd name="connsiteX1" fmla="*/ 744378 w 935355"/>
                <a:gd name="connsiteY1" fmla="*/ 102869 h 1302543"/>
                <a:gd name="connsiteX2" fmla="*/ 555783 w 935355"/>
                <a:gd name="connsiteY2" fmla="*/ 319564 h 1302543"/>
                <a:gd name="connsiteX3" fmla="*/ 472916 w 935355"/>
                <a:gd name="connsiteY3" fmla="*/ 674846 h 1302543"/>
                <a:gd name="connsiteX4" fmla="*/ 331947 w 935355"/>
                <a:gd name="connsiteY4" fmla="*/ 1057276 h 1302543"/>
                <a:gd name="connsiteX5" fmla="*/ 0 w 935355"/>
                <a:gd name="connsiteY5" fmla="*/ 1302543 h 1302543"/>
                <a:gd name="connsiteX0" fmla="*/ 935355 w 935355"/>
                <a:gd name="connsiteY0" fmla="*/ 0 h 1302543"/>
                <a:gd name="connsiteX1" fmla="*/ 744378 w 935355"/>
                <a:gd name="connsiteY1" fmla="*/ 102869 h 1302543"/>
                <a:gd name="connsiteX2" fmla="*/ 555783 w 935355"/>
                <a:gd name="connsiteY2" fmla="*/ 319564 h 1302543"/>
                <a:gd name="connsiteX3" fmla="*/ 472916 w 935355"/>
                <a:gd name="connsiteY3" fmla="*/ 674846 h 1302543"/>
                <a:gd name="connsiteX4" fmla="*/ 331947 w 935355"/>
                <a:gd name="connsiteY4" fmla="*/ 1057276 h 1302543"/>
                <a:gd name="connsiteX5" fmla="*/ 0 w 935355"/>
                <a:gd name="connsiteY5" fmla="*/ 1302543 h 1302543"/>
                <a:gd name="connsiteX0" fmla="*/ 935355 w 935355"/>
                <a:gd name="connsiteY0" fmla="*/ 0 h 1302543"/>
                <a:gd name="connsiteX1" fmla="*/ 744378 w 935355"/>
                <a:gd name="connsiteY1" fmla="*/ 102869 h 1302543"/>
                <a:gd name="connsiteX2" fmla="*/ 555783 w 935355"/>
                <a:gd name="connsiteY2" fmla="*/ 319564 h 1302543"/>
                <a:gd name="connsiteX3" fmla="*/ 475298 w 935355"/>
                <a:gd name="connsiteY3" fmla="*/ 634365 h 1302543"/>
                <a:gd name="connsiteX4" fmla="*/ 331947 w 935355"/>
                <a:gd name="connsiteY4" fmla="*/ 1057276 h 1302543"/>
                <a:gd name="connsiteX5" fmla="*/ 0 w 935355"/>
                <a:gd name="connsiteY5" fmla="*/ 1302543 h 130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5355" h="1302543">
                  <a:moveTo>
                    <a:pt x="935355" y="0"/>
                  </a:moveTo>
                  <a:cubicBezTo>
                    <a:pt x="887571" y="15082"/>
                    <a:pt x="807640" y="49608"/>
                    <a:pt x="744378" y="102869"/>
                  </a:cubicBezTo>
                  <a:cubicBezTo>
                    <a:pt x="681116" y="156130"/>
                    <a:pt x="600630" y="230981"/>
                    <a:pt x="555783" y="319564"/>
                  </a:cubicBezTo>
                  <a:cubicBezTo>
                    <a:pt x="510936" y="408147"/>
                    <a:pt x="486410" y="485219"/>
                    <a:pt x="475298" y="634365"/>
                  </a:cubicBezTo>
                  <a:cubicBezTo>
                    <a:pt x="464186" y="783511"/>
                    <a:pt x="411163" y="945913"/>
                    <a:pt x="331947" y="1057276"/>
                  </a:cubicBezTo>
                  <a:cubicBezTo>
                    <a:pt x="252731" y="1168639"/>
                    <a:pt x="66040" y="1274603"/>
                    <a:pt x="0" y="1302543"/>
                  </a:cubicBezTo>
                </a:path>
              </a:pathLst>
            </a:custGeom>
            <a:noFill/>
            <a:ln w="25400">
              <a:solidFill>
                <a:srgbClr val="C36A01"/>
              </a:solidFill>
              <a:tailEnd type="triangle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80632C3F-55CD-4CB7-95C9-3F84D21908CC}"/>
                </a:ext>
              </a:extLst>
            </p:cNvPr>
            <p:cNvSpPr/>
            <p:nvPr/>
          </p:nvSpPr>
          <p:spPr>
            <a:xfrm>
              <a:off x="2691232" y="5202113"/>
              <a:ext cx="935355" cy="1302543"/>
            </a:xfrm>
            <a:custGeom>
              <a:avLst/>
              <a:gdLst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34340 w 678180"/>
                <a:gd name="connsiteY2" fmla="*/ 121920 h 609600"/>
                <a:gd name="connsiteX3" fmla="*/ 403860 w 678180"/>
                <a:gd name="connsiteY3" fmla="*/ 243840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34340 w 678180"/>
                <a:gd name="connsiteY2" fmla="*/ 121920 h 609600"/>
                <a:gd name="connsiteX3" fmla="*/ 403860 w 678180"/>
                <a:gd name="connsiteY3" fmla="*/ 243840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60534 w 678180"/>
                <a:gd name="connsiteY2" fmla="*/ 117158 h 609600"/>
                <a:gd name="connsiteX3" fmla="*/ 403860 w 678180"/>
                <a:gd name="connsiteY3" fmla="*/ 243840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60534 w 678180"/>
                <a:gd name="connsiteY2" fmla="*/ 117158 h 609600"/>
                <a:gd name="connsiteX3" fmla="*/ 403860 w 678180"/>
                <a:gd name="connsiteY3" fmla="*/ 243840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60534 w 678180"/>
                <a:gd name="connsiteY2" fmla="*/ 117158 h 609600"/>
                <a:gd name="connsiteX3" fmla="*/ 406241 w 678180"/>
                <a:gd name="connsiteY3" fmla="*/ 284321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70059 w 678180"/>
                <a:gd name="connsiteY2" fmla="*/ 124302 h 609600"/>
                <a:gd name="connsiteX3" fmla="*/ 406241 w 678180"/>
                <a:gd name="connsiteY3" fmla="*/ 284321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70059 w 678180"/>
                <a:gd name="connsiteY2" fmla="*/ 124302 h 609600"/>
                <a:gd name="connsiteX3" fmla="*/ 406241 w 678180"/>
                <a:gd name="connsiteY3" fmla="*/ 284321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70059 w 678180"/>
                <a:gd name="connsiteY2" fmla="*/ 124302 h 609600"/>
                <a:gd name="connsiteX3" fmla="*/ 394334 w 678180"/>
                <a:gd name="connsiteY3" fmla="*/ 341471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70059 w 678180"/>
                <a:gd name="connsiteY2" fmla="*/ 124302 h 609600"/>
                <a:gd name="connsiteX3" fmla="*/ 394334 w 678180"/>
                <a:gd name="connsiteY3" fmla="*/ 341471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70059 w 678180"/>
                <a:gd name="connsiteY2" fmla="*/ 124302 h 609600"/>
                <a:gd name="connsiteX3" fmla="*/ 394334 w 678180"/>
                <a:gd name="connsiteY3" fmla="*/ 341471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56260 w 678180"/>
                <a:gd name="connsiteY1" fmla="*/ 45720 h 609600"/>
                <a:gd name="connsiteX2" fmla="*/ 458153 w 678180"/>
                <a:gd name="connsiteY2" fmla="*/ 176690 h 609600"/>
                <a:gd name="connsiteX3" fmla="*/ 394334 w 678180"/>
                <a:gd name="connsiteY3" fmla="*/ 341471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678180 w 678180"/>
                <a:gd name="connsiteY0" fmla="*/ 0 h 609600"/>
                <a:gd name="connsiteX1" fmla="*/ 537210 w 678180"/>
                <a:gd name="connsiteY1" fmla="*/ 64770 h 609600"/>
                <a:gd name="connsiteX2" fmla="*/ 458153 w 678180"/>
                <a:gd name="connsiteY2" fmla="*/ 176690 h 609600"/>
                <a:gd name="connsiteX3" fmla="*/ 394334 w 678180"/>
                <a:gd name="connsiteY3" fmla="*/ 341471 h 609600"/>
                <a:gd name="connsiteX4" fmla="*/ 320040 w 678180"/>
                <a:gd name="connsiteY4" fmla="*/ 457200 h 609600"/>
                <a:gd name="connsiteX5" fmla="*/ 0 w 678180"/>
                <a:gd name="connsiteY5" fmla="*/ 609600 h 609600"/>
                <a:gd name="connsiteX0" fmla="*/ 735330 w 735330"/>
                <a:gd name="connsiteY0" fmla="*/ 0 h 661987"/>
                <a:gd name="connsiteX1" fmla="*/ 537210 w 735330"/>
                <a:gd name="connsiteY1" fmla="*/ 117157 h 661987"/>
                <a:gd name="connsiteX2" fmla="*/ 458153 w 735330"/>
                <a:gd name="connsiteY2" fmla="*/ 229077 h 661987"/>
                <a:gd name="connsiteX3" fmla="*/ 394334 w 735330"/>
                <a:gd name="connsiteY3" fmla="*/ 393858 h 661987"/>
                <a:gd name="connsiteX4" fmla="*/ 320040 w 735330"/>
                <a:gd name="connsiteY4" fmla="*/ 509587 h 661987"/>
                <a:gd name="connsiteX5" fmla="*/ 0 w 735330"/>
                <a:gd name="connsiteY5" fmla="*/ 661987 h 661987"/>
                <a:gd name="connsiteX0" fmla="*/ 735330 w 735330"/>
                <a:gd name="connsiteY0" fmla="*/ 0 h 661987"/>
                <a:gd name="connsiteX1" fmla="*/ 546735 w 735330"/>
                <a:gd name="connsiteY1" fmla="*/ 90963 h 661987"/>
                <a:gd name="connsiteX2" fmla="*/ 458153 w 735330"/>
                <a:gd name="connsiteY2" fmla="*/ 229077 h 661987"/>
                <a:gd name="connsiteX3" fmla="*/ 394334 w 735330"/>
                <a:gd name="connsiteY3" fmla="*/ 393858 h 661987"/>
                <a:gd name="connsiteX4" fmla="*/ 320040 w 735330"/>
                <a:gd name="connsiteY4" fmla="*/ 509587 h 661987"/>
                <a:gd name="connsiteX5" fmla="*/ 0 w 735330"/>
                <a:gd name="connsiteY5" fmla="*/ 661987 h 661987"/>
                <a:gd name="connsiteX0" fmla="*/ 735330 w 735330"/>
                <a:gd name="connsiteY0" fmla="*/ 0 h 661987"/>
                <a:gd name="connsiteX1" fmla="*/ 546735 w 735330"/>
                <a:gd name="connsiteY1" fmla="*/ 90963 h 661987"/>
                <a:gd name="connsiteX2" fmla="*/ 386715 w 735330"/>
                <a:gd name="connsiteY2" fmla="*/ 260034 h 661987"/>
                <a:gd name="connsiteX3" fmla="*/ 394334 w 735330"/>
                <a:gd name="connsiteY3" fmla="*/ 393858 h 661987"/>
                <a:gd name="connsiteX4" fmla="*/ 320040 w 735330"/>
                <a:gd name="connsiteY4" fmla="*/ 509587 h 661987"/>
                <a:gd name="connsiteX5" fmla="*/ 0 w 735330"/>
                <a:gd name="connsiteY5" fmla="*/ 661987 h 661987"/>
                <a:gd name="connsiteX0" fmla="*/ 735330 w 735330"/>
                <a:gd name="connsiteY0" fmla="*/ 0 h 661987"/>
                <a:gd name="connsiteX1" fmla="*/ 546735 w 735330"/>
                <a:gd name="connsiteY1" fmla="*/ 90963 h 661987"/>
                <a:gd name="connsiteX2" fmla="*/ 386715 w 735330"/>
                <a:gd name="connsiteY2" fmla="*/ 260034 h 661987"/>
                <a:gd name="connsiteX3" fmla="*/ 268128 w 735330"/>
                <a:gd name="connsiteY3" fmla="*/ 543877 h 661987"/>
                <a:gd name="connsiteX4" fmla="*/ 320040 w 735330"/>
                <a:gd name="connsiteY4" fmla="*/ 509587 h 661987"/>
                <a:gd name="connsiteX5" fmla="*/ 0 w 735330"/>
                <a:gd name="connsiteY5" fmla="*/ 661987 h 661987"/>
                <a:gd name="connsiteX0" fmla="*/ 735330 w 735330"/>
                <a:gd name="connsiteY0" fmla="*/ 0 h 768523"/>
                <a:gd name="connsiteX1" fmla="*/ 546735 w 735330"/>
                <a:gd name="connsiteY1" fmla="*/ 90963 h 768523"/>
                <a:gd name="connsiteX2" fmla="*/ 386715 w 735330"/>
                <a:gd name="connsiteY2" fmla="*/ 260034 h 768523"/>
                <a:gd name="connsiteX3" fmla="*/ 268128 w 735330"/>
                <a:gd name="connsiteY3" fmla="*/ 543877 h 768523"/>
                <a:gd name="connsiteX4" fmla="*/ 248603 w 735330"/>
                <a:gd name="connsiteY4" fmla="*/ 766762 h 768523"/>
                <a:gd name="connsiteX5" fmla="*/ 0 w 735330"/>
                <a:gd name="connsiteY5" fmla="*/ 661987 h 768523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93884 w 942499"/>
                <a:gd name="connsiteY2" fmla="*/ 260034 h 1307305"/>
                <a:gd name="connsiteX3" fmla="*/ 475297 w 942499"/>
                <a:gd name="connsiteY3" fmla="*/ 543877 h 1307305"/>
                <a:gd name="connsiteX4" fmla="*/ 455772 w 942499"/>
                <a:gd name="connsiteY4" fmla="*/ 766762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93884 w 942499"/>
                <a:gd name="connsiteY2" fmla="*/ 260034 h 1307305"/>
                <a:gd name="connsiteX3" fmla="*/ 475297 w 942499"/>
                <a:gd name="connsiteY3" fmla="*/ 543877 h 1307305"/>
                <a:gd name="connsiteX4" fmla="*/ 384335 w 942499"/>
                <a:gd name="connsiteY4" fmla="*/ 98345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93884 w 942499"/>
                <a:gd name="connsiteY2" fmla="*/ 260034 h 1307305"/>
                <a:gd name="connsiteX3" fmla="*/ 475297 w 942499"/>
                <a:gd name="connsiteY3" fmla="*/ 543877 h 1307305"/>
                <a:gd name="connsiteX4" fmla="*/ 384335 w 942499"/>
                <a:gd name="connsiteY4" fmla="*/ 995362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93884 w 942499"/>
                <a:gd name="connsiteY2" fmla="*/ 260034 h 1307305"/>
                <a:gd name="connsiteX3" fmla="*/ 472916 w 942499"/>
                <a:gd name="connsiteY3" fmla="*/ 658177 h 1307305"/>
                <a:gd name="connsiteX4" fmla="*/ 384335 w 942499"/>
                <a:gd name="connsiteY4" fmla="*/ 995362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93884 w 942499"/>
                <a:gd name="connsiteY2" fmla="*/ 260034 h 1307305"/>
                <a:gd name="connsiteX3" fmla="*/ 472916 w 942499"/>
                <a:gd name="connsiteY3" fmla="*/ 658177 h 1307305"/>
                <a:gd name="connsiteX4" fmla="*/ 384335 w 942499"/>
                <a:gd name="connsiteY4" fmla="*/ 995362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93884 w 942499"/>
                <a:gd name="connsiteY2" fmla="*/ 260034 h 1307305"/>
                <a:gd name="connsiteX3" fmla="*/ 472916 w 942499"/>
                <a:gd name="connsiteY3" fmla="*/ 65817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93884 w 942499"/>
                <a:gd name="connsiteY2" fmla="*/ 260034 h 1307305"/>
                <a:gd name="connsiteX3" fmla="*/ 472916 w 942499"/>
                <a:gd name="connsiteY3" fmla="*/ 65817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93884 w 942499"/>
                <a:gd name="connsiteY2" fmla="*/ 260034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93884 w 942499"/>
                <a:gd name="connsiteY2" fmla="*/ 260034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89121 w 942499"/>
                <a:gd name="connsiteY2" fmla="*/ 262415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89121 w 942499"/>
                <a:gd name="connsiteY2" fmla="*/ 262415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89121 w 942499"/>
                <a:gd name="connsiteY2" fmla="*/ 262415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89121 w 942499"/>
                <a:gd name="connsiteY2" fmla="*/ 262415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53904 w 942499"/>
                <a:gd name="connsiteY1" fmla="*/ 90963 h 1307305"/>
                <a:gd name="connsiteX2" fmla="*/ 589121 w 942499"/>
                <a:gd name="connsiteY2" fmla="*/ 262415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89121 w 942499"/>
                <a:gd name="connsiteY2" fmla="*/ 262415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53402 w 942499"/>
                <a:gd name="connsiteY2" fmla="*/ 307658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53402 w 942499"/>
                <a:gd name="connsiteY2" fmla="*/ 307658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60546 w 942499"/>
                <a:gd name="connsiteY2" fmla="*/ 314801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60546 w 942499"/>
                <a:gd name="connsiteY2" fmla="*/ 314801 h 1307305"/>
                <a:gd name="connsiteX3" fmla="*/ 482441 w 942499"/>
                <a:gd name="connsiteY3" fmla="*/ 677227 h 1307305"/>
                <a:gd name="connsiteX4" fmla="*/ 331948 w 942499"/>
                <a:gd name="connsiteY4" fmla="*/ 1040606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60546 w 942499"/>
                <a:gd name="connsiteY2" fmla="*/ 314801 h 1307305"/>
                <a:gd name="connsiteX3" fmla="*/ 482441 w 942499"/>
                <a:gd name="connsiteY3" fmla="*/ 677227 h 1307305"/>
                <a:gd name="connsiteX4" fmla="*/ 336710 w 942499"/>
                <a:gd name="connsiteY4" fmla="*/ 1052513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60546 w 942499"/>
                <a:gd name="connsiteY2" fmla="*/ 314801 h 1307305"/>
                <a:gd name="connsiteX3" fmla="*/ 487204 w 942499"/>
                <a:gd name="connsiteY3" fmla="*/ 691514 h 1307305"/>
                <a:gd name="connsiteX4" fmla="*/ 336710 w 942499"/>
                <a:gd name="connsiteY4" fmla="*/ 1052513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60546 w 942499"/>
                <a:gd name="connsiteY2" fmla="*/ 314801 h 1307305"/>
                <a:gd name="connsiteX3" fmla="*/ 487204 w 942499"/>
                <a:gd name="connsiteY3" fmla="*/ 691514 h 1307305"/>
                <a:gd name="connsiteX4" fmla="*/ 336710 w 942499"/>
                <a:gd name="connsiteY4" fmla="*/ 1052513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60546 w 942499"/>
                <a:gd name="connsiteY2" fmla="*/ 314801 h 1307305"/>
                <a:gd name="connsiteX3" fmla="*/ 487204 w 942499"/>
                <a:gd name="connsiteY3" fmla="*/ 691514 h 1307305"/>
                <a:gd name="connsiteX4" fmla="*/ 336710 w 942499"/>
                <a:gd name="connsiteY4" fmla="*/ 1052513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60546 w 942499"/>
                <a:gd name="connsiteY2" fmla="*/ 314801 h 1307305"/>
                <a:gd name="connsiteX3" fmla="*/ 487204 w 942499"/>
                <a:gd name="connsiteY3" fmla="*/ 691514 h 1307305"/>
                <a:gd name="connsiteX4" fmla="*/ 336710 w 942499"/>
                <a:gd name="connsiteY4" fmla="*/ 1052513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60546 w 942499"/>
                <a:gd name="connsiteY2" fmla="*/ 314801 h 1307305"/>
                <a:gd name="connsiteX3" fmla="*/ 477679 w 942499"/>
                <a:gd name="connsiteY3" fmla="*/ 670083 h 1307305"/>
                <a:gd name="connsiteX4" fmla="*/ 336710 w 942499"/>
                <a:gd name="connsiteY4" fmla="*/ 1052513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60546 w 942499"/>
                <a:gd name="connsiteY2" fmla="*/ 314801 h 1307305"/>
                <a:gd name="connsiteX3" fmla="*/ 477679 w 942499"/>
                <a:gd name="connsiteY3" fmla="*/ 670083 h 1307305"/>
                <a:gd name="connsiteX4" fmla="*/ 336710 w 942499"/>
                <a:gd name="connsiteY4" fmla="*/ 1052513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82479 w 942499"/>
                <a:gd name="connsiteY1" fmla="*/ 69531 h 1307305"/>
                <a:gd name="connsiteX2" fmla="*/ 560546 w 942499"/>
                <a:gd name="connsiteY2" fmla="*/ 314801 h 1307305"/>
                <a:gd name="connsiteX3" fmla="*/ 477679 w 942499"/>
                <a:gd name="connsiteY3" fmla="*/ 670083 h 1307305"/>
                <a:gd name="connsiteX4" fmla="*/ 336710 w 942499"/>
                <a:gd name="connsiteY4" fmla="*/ 1052513 h 1307305"/>
                <a:gd name="connsiteX5" fmla="*/ 0 w 942499"/>
                <a:gd name="connsiteY5" fmla="*/ 1307305 h 1307305"/>
                <a:gd name="connsiteX0" fmla="*/ 942499 w 942499"/>
                <a:gd name="connsiteY0" fmla="*/ 0 h 1307305"/>
                <a:gd name="connsiteX1" fmla="*/ 749141 w 942499"/>
                <a:gd name="connsiteY1" fmla="*/ 98106 h 1307305"/>
                <a:gd name="connsiteX2" fmla="*/ 560546 w 942499"/>
                <a:gd name="connsiteY2" fmla="*/ 314801 h 1307305"/>
                <a:gd name="connsiteX3" fmla="*/ 477679 w 942499"/>
                <a:gd name="connsiteY3" fmla="*/ 670083 h 1307305"/>
                <a:gd name="connsiteX4" fmla="*/ 336710 w 942499"/>
                <a:gd name="connsiteY4" fmla="*/ 1052513 h 1307305"/>
                <a:gd name="connsiteX5" fmla="*/ 0 w 942499"/>
                <a:gd name="connsiteY5" fmla="*/ 1307305 h 1307305"/>
                <a:gd name="connsiteX0" fmla="*/ 940118 w 940118"/>
                <a:gd name="connsiteY0" fmla="*/ 0 h 1312068"/>
                <a:gd name="connsiteX1" fmla="*/ 749141 w 940118"/>
                <a:gd name="connsiteY1" fmla="*/ 102869 h 1312068"/>
                <a:gd name="connsiteX2" fmla="*/ 560546 w 940118"/>
                <a:gd name="connsiteY2" fmla="*/ 319564 h 1312068"/>
                <a:gd name="connsiteX3" fmla="*/ 477679 w 940118"/>
                <a:gd name="connsiteY3" fmla="*/ 674846 h 1312068"/>
                <a:gd name="connsiteX4" fmla="*/ 336710 w 940118"/>
                <a:gd name="connsiteY4" fmla="*/ 1057276 h 1312068"/>
                <a:gd name="connsiteX5" fmla="*/ 0 w 940118"/>
                <a:gd name="connsiteY5" fmla="*/ 1312068 h 1312068"/>
                <a:gd name="connsiteX0" fmla="*/ 940118 w 940118"/>
                <a:gd name="connsiteY0" fmla="*/ 0 h 1312068"/>
                <a:gd name="connsiteX1" fmla="*/ 749141 w 940118"/>
                <a:gd name="connsiteY1" fmla="*/ 102869 h 1312068"/>
                <a:gd name="connsiteX2" fmla="*/ 560546 w 940118"/>
                <a:gd name="connsiteY2" fmla="*/ 319564 h 1312068"/>
                <a:gd name="connsiteX3" fmla="*/ 477679 w 940118"/>
                <a:gd name="connsiteY3" fmla="*/ 674846 h 1312068"/>
                <a:gd name="connsiteX4" fmla="*/ 336710 w 940118"/>
                <a:gd name="connsiteY4" fmla="*/ 1057276 h 1312068"/>
                <a:gd name="connsiteX5" fmla="*/ 0 w 940118"/>
                <a:gd name="connsiteY5" fmla="*/ 1312068 h 1312068"/>
                <a:gd name="connsiteX0" fmla="*/ 940118 w 940118"/>
                <a:gd name="connsiteY0" fmla="*/ 0 h 1312068"/>
                <a:gd name="connsiteX1" fmla="*/ 749141 w 940118"/>
                <a:gd name="connsiteY1" fmla="*/ 102869 h 1312068"/>
                <a:gd name="connsiteX2" fmla="*/ 560546 w 940118"/>
                <a:gd name="connsiteY2" fmla="*/ 319564 h 1312068"/>
                <a:gd name="connsiteX3" fmla="*/ 477679 w 940118"/>
                <a:gd name="connsiteY3" fmla="*/ 674846 h 1312068"/>
                <a:gd name="connsiteX4" fmla="*/ 336710 w 940118"/>
                <a:gd name="connsiteY4" fmla="*/ 1057276 h 1312068"/>
                <a:gd name="connsiteX5" fmla="*/ 0 w 940118"/>
                <a:gd name="connsiteY5" fmla="*/ 1312068 h 1312068"/>
                <a:gd name="connsiteX0" fmla="*/ 935355 w 935355"/>
                <a:gd name="connsiteY0" fmla="*/ 0 h 1302543"/>
                <a:gd name="connsiteX1" fmla="*/ 744378 w 935355"/>
                <a:gd name="connsiteY1" fmla="*/ 102869 h 1302543"/>
                <a:gd name="connsiteX2" fmla="*/ 555783 w 935355"/>
                <a:gd name="connsiteY2" fmla="*/ 319564 h 1302543"/>
                <a:gd name="connsiteX3" fmla="*/ 472916 w 935355"/>
                <a:gd name="connsiteY3" fmla="*/ 674846 h 1302543"/>
                <a:gd name="connsiteX4" fmla="*/ 331947 w 935355"/>
                <a:gd name="connsiteY4" fmla="*/ 1057276 h 1302543"/>
                <a:gd name="connsiteX5" fmla="*/ 0 w 935355"/>
                <a:gd name="connsiteY5" fmla="*/ 1302543 h 1302543"/>
                <a:gd name="connsiteX0" fmla="*/ 935355 w 935355"/>
                <a:gd name="connsiteY0" fmla="*/ 0 h 1302543"/>
                <a:gd name="connsiteX1" fmla="*/ 744378 w 935355"/>
                <a:gd name="connsiteY1" fmla="*/ 102869 h 1302543"/>
                <a:gd name="connsiteX2" fmla="*/ 555783 w 935355"/>
                <a:gd name="connsiteY2" fmla="*/ 319564 h 1302543"/>
                <a:gd name="connsiteX3" fmla="*/ 472916 w 935355"/>
                <a:gd name="connsiteY3" fmla="*/ 674846 h 1302543"/>
                <a:gd name="connsiteX4" fmla="*/ 331947 w 935355"/>
                <a:gd name="connsiteY4" fmla="*/ 1057276 h 1302543"/>
                <a:gd name="connsiteX5" fmla="*/ 0 w 935355"/>
                <a:gd name="connsiteY5" fmla="*/ 1302543 h 1302543"/>
                <a:gd name="connsiteX0" fmla="*/ 935355 w 935355"/>
                <a:gd name="connsiteY0" fmla="*/ 0 h 1302543"/>
                <a:gd name="connsiteX1" fmla="*/ 744378 w 935355"/>
                <a:gd name="connsiteY1" fmla="*/ 102869 h 1302543"/>
                <a:gd name="connsiteX2" fmla="*/ 555783 w 935355"/>
                <a:gd name="connsiteY2" fmla="*/ 319564 h 1302543"/>
                <a:gd name="connsiteX3" fmla="*/ 472916 w 935355"/>
                <a:gd name="connsiteY3" fmla="*/ 674846 h 1302543"/>
                <a:gd name="connsiteX4" fmla="*/ 331947 w 935355"/>
                <a:gd name="connsiteY4" fmla="*/ 1057276 h 1302543"/>
                <a:gd name="connsiteX5" fmla="*/ 0 w 935355"/>
                <a:gd name="connsiteY5" fmla="*/ 1302543 h 1302543"/>
                <a:gd name="connsiteX0" fmla="*/ 935355 w 935355"/>
                <a:gd name="connsiteY0" fmla="*/ 0 h 1302543"/>
                <a:gd name="connsiteX1" fmla="*/ 744378 w 935355"/>
                <a:gd name="connsiteY1" fmla="*/ 102869 h 1302543"/>
                <a:gd name="connsiteX2" fmla="*/ 555783 w 935355"/>
                <a:gd name="connsiteY2" fmla="*/ 319564 h 1302543"/>
                <a:gd name="connsiteX3" fmla="*/ 475298 w 935355"/>
                <a:gd name="connsiteY3" fmla="*/ 634365 h 1302543"/>
                <a:gd name="connsiteX4" fmla="*/ 331947 w 935355"/>
                <a:gd name="connsiteY4" fmla="*/ 1057276 h 1302543"/>
                <a:gd name="connsiteX5" fmla="*/ 0 w 935355"/>
                <a:gd name="connsiteY5" fmla="*/ 1302543 h 130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35355" h="1302543">
                  <a:moveTo>
                    <a:pt x="935355" y="0"/>
                  </a:moveTo>
                  <a:cubicBezTo>
                    <a:pt x="887571" y="15082"/>
                    <a:pt x="807640" y="49608"/>
                    <a:pt x="744378" y="102869"/>
                  </a:cubicBezTo>
                  <a:cubicBezTo>
                    <a:pt x="681116" y="156130"/>
                    <a:pt x="600630" y="230981"/>
                    <a:pt x="555783" y="319564"/>
                  </a:cubicBezTo>
                  <a:cubicBezTo>
                    <a:pt x="510936" y="408147"/>
                    <a:pt x="486410" y="485219"/>
                    <a:pt x="475298" y="634365"/>
                  </a:cubicBezTo>
                  <a:cubicBezTo>
                    <a:pt x="464186" y="783511"/>
                    <a:pt x="411163" y="945913"/>
                    <a:pt x="331947" y="1057276"/>
                  </a:cubicBezTo>
                  <a:cubicBezTo>
                    <a:pt x="252731" y="1168639"/>
                    <a:pt x="66040" y="1274603"/>
                    <a:pt x="0" y="1302543"/>
                  </a:cubicBezTo>
                </a:path>
              </a:pathLst>
            </a:custGeom>
            <a:noFill/>
            <a:ln w="25400">
              <a:solidFill>
                <a:srgbClr val="FFC000"/>
              </a:solidFill>
              <a:headEnd w="lg" len="med"/>
              <a:tailEnd type="triangle" w="med" len="med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E44549ED-228E-475D-8967-442A354579B7}"/>
                </a:ext>
              </a:extLst>
            </p:cNvPr>
            <p:cNvGrpSpPr/>
            <p:nvPr/>
          </p:nvGrpSpPr>
          <p:grpSpPr>
            <a:xfrm>
              <a:off x="2782837" y="5075262"/>
              <a:ext cx="234658" cy="1522139"/>
              <a:chOff x="1526489" y="4894825"/>
              <a:chExt cx="234658" cy="1522139"/>
            </a:xfrm>
          </p:grpSpPr>
          <p:cxnSp>
            <p:nvCxnSpPr>
              <p:cNvPr id="32" name="直接箭头连接符 31">
                <a:extLst>
                  <a:ext uri="{FF2B5EF4-FFF2-40B4-BE49-F238E27FC236}">
                    <a16:creationId xmlns:a16="http://schemas.microsoft.com/office/drawing/2014/main" id="{57D62548-3A3A-4B6D-8375-C8384C4695E8}"/>
                  </a:ext>
                </a:extLst>
              </p:cNvPr>
              <p:cNvCxnSpPr/>
              <p:nvPr/>
            </p:nvCxnSpPr>
            <p:spPr>
              <a:xfrm flipV="1">
                <a:off x="1640789" y="4894825"/>
                <a:ext cx="0" cy="4884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" name="组合 41">
                <a:extLst>
                  <a:ext uri="{FF2B5EF4-FFF2-40B4-BE49-F238E27FC236}">
                    <a16:creationId xmlns:a16="http://schemas.microsoft.com/office/drawing/2014/main" id="{18858401-0CBE-4AC4-A5AA-DC7E7FF4699D}"/>
                  </a:ext>
                </a:extLst>
              </p:cNvPr>
              <p:cNvGrpSpPr/>
              <p:nvPr/>
            </p:nvGrpSpPr>
            <p:grpSpPr>
              <a:xfrm>
                <a:off x="1532547" y="5928504"/>
                <a:ext cx="228600" cy="488460"/>
                <a:chOff x="1526489" y="5921375"/>
                <a:chExt cx="228600" cy="488460"/>
              </a:xfrm>
            </p:grpSpPr>
            <p:cxnSp>
              <p:nvCxnSpPr>
                <p:cNvPr id="33" name="直接箭头连接符 32">
                  <a:extLst>
                    <a:ext uri="{FF2B5EF4-FFF2-40B4-BE49-F238E27FC236}">
                      <a16:creationId xmlns:a16="http://schemas.microsoft.com/office/drawing/2014/main" id="{BEA70F05-37ED-4201-B47C-36727B0172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643278" y="5921375"/>
                  <a:ext cx="0" cy="48846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B92301AD-7D35-43BB-9FFF-DD29E12E7F22}"/>
                    </a:ext>
                  </a:extLst>
                </p:cNvPr>
                <p:cNvSpPr/>
                <p:nvPr/>
              </p:nvSpPr>
              <p:spPr>
                <a:xfrm>
                  <a:off x="1526489" y="6067103"/>
                  <a:ext cx="228600" cy="228600"/>
                </a:xfrm>
                <a:prstGeom prst="ellipse">
                  <a:avLst/>
                </a:prstGeom>
                <a:gradFill>
                  <a:gsLst>
                    <a:gs pos="0">
                      <a:srgbClr val="F4D400"/>
                    </a:gs>
                    <a:gs pos="80000">
                      <a:srgbClr val="FFCE00"/>
                    </a:gs>
                    <a:gs pos="100000">
                      <a:srgbClr val="F3D300"/>
                    </a:gs>
                  </a:gsLst>
                </a:gradFill>
                <a:scene3d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:scene3d>
                <a:sp3d>
                  <a:bevelT w="114300" h="114300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A6A9E6EB-3874-4B88-A06F-80DCF18F8641}"/>
                  </a:ext>
                </a:extLst>
              </p:cNvPr>
              <p:cNvSpPr/>
              <p:nvPr/>
            </p:nvSpPr>
            <p:spPr>
              <a:xfrm>
                <a:off x="1526489" y="5057453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rgbClr val="F18401"/>
                  </a:gs>
                  <a:gs pos="80000">
                    <a:srgbClr val="F18401"/>
                  </a:gs>
                  <a:gs pos="100000">
                    <a:srgbClr val="F18401"/>
                  </a:gs>
                </a:gsLst>
              </a:gradFill>
              <a:scene3d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:scene3d>
              <a:sp3d>
                <a:bevelT w="114300" h="1143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A60660C0-23FA-462E-97CC-8A1E397AE4D3}"/>
                </a:ext>
              </a:extLst>
            </p:cNvPr>
            <p:cNvGrpSpPr/>
            <p:nvPr/>
          </p:nvGrpSpPr>
          <p:grpSpPr>
            <a:xfrm>
              <a:off x="3366164" y="5114745"/>
              <a:ext cx="228600" cy="488460"/>
              <a:chOff x="2537783" y="5895736"/>
              <a:chExt cx="228600" cy="488460"/>
            </a:xfrm>
          </p:grpSpPr>
          <p:cxnSp>
            <p:nvCxnSpPr>
              <p:cNvPr id="34" name="直接箭头连接符 33">
                <a:extLst>
                  <a:ext uri="{FF2B5EF4-FFF2-40B4-BE49-F238E27FC236}">
                    <a16:creationId xmlns:a16="http://schemas.microsoft.com/office/drawing/2014/main" id="{236DCCA7-1529-450B-84FA-F2B58659D5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52083" y="5895736"/>
                <a:ext cx="0" cy="4884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08802997-16C2-4A0A-9F67-FF3CD64B6E79}"/>
                  </a:ext>
                </a:extLst>
              </p:cNvPr>
              <p:cNvSpPr/>
              <p:nvPr/>
            </p:nvSpPr>
            <p:spPr>
              <a:xfrm>
                <a:off x="2537783" y="5993992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rgbClr val="F4D400"/>
                  </a:gs>
                  <a:gs pos="80000">
                    <a:srgbClr val="FFCE00"/>
                  </a:gs>
                  <a:gs pos="100000">
                    <a:srgbClr val="F3D300"/>
                  </a:gs>
                </a:gsLst>
              </a:gradFill>
              <a:scene3d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:scene3d>
              <a:sp3d>
                <a:bevelT w="114300" h="1143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F38AC381-D225-4EB4-9E31-24F0A48E8009}"/>
                </a:ext>
              </a:extLst>
            </p:cNvPr>
            <p:cNvGrpSpPr/>
            <p:nvPr/>
          </p:nvGrpSpPr>
          <p:grpSpPr>
            <a:xfrm>
              <a:off x="3375680" y="6159660"/>
              <a:ext cx="228600" cy="488460"/>
              <a:chOff x="2515892" y="4884901"/>
              <a:chExt cx="228600" cy="488460"/>
            </a:xfrm>
          </p:grpSpPr>
          <p:cxnSp>
            <p:nvCxnSpPr>
              <p:cNvPr id="39" name="直接箭头连接符 38">
                <a:extLst>
                  <a:ext uri="{FF2B5EF4-FFF2-40B4-BE49-F238E27FC236}">
                    <a16:creationId xmlns:a16="http://schemas.microsoft.com/office/drawing/2014/main" id="{26439F46-C664-4712-A4F0-43347CB13F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27919" y="4884901"/>
                <a:ext cx="0" cy="4884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DE94C22B-E11D-4B6D-AE71-F4EE77D037DD}"/>
                  </a:ext>
                </a:extLst>
              </p:cNvPr>
              <p:cNvSpPr/>
              <p:nvPr/>
            </p:nvSpPr>
            <p:spPr>
              <a:xfrm>
                <a:off x="2515892" y="4979909"/>
                <a:ext cx="228600" cy="228600"/>
              </a:xfrm>
              <a:prstGeom prst="ellipse">
                <a:avLst/>
              </a:prstGeom>
              <a:gradFill>
                <a:gsLst>
                  <a:gs pos="0">
                    <a:srgbClr val="F18401"/>
                  </a:gs>
                  <a:gs pos="80000">
                    <a:srgbClr val="F18401"/>
                  </a:gs>
                  <a:gs pos="100000">
                    <a:srgbClr val="F18401"/>
                  </a:gs>
                </a:gsLst>
              </a:gradFill>
              <a:scene3d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:scene3d>
              <a:sp3d>
                <a:bevelT w="114300" h="1143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14CD9DAB-27F2-4A95-8E8D-1D992280DF2C}"/>
                </a:ext>
              </a:extLst>
            </p:cNvPr>
            <p:cNvSpPr txBox="1"/>
            <p:nvPr/>
          </p:nvSpPr>
          <p:spPr>
            <a:xfrm>
              <a:off x="2069365" y="5234123"/>
              <a:ext cx="755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baseline="30000" dirty="0">
                  <a:solidFill>
                    <a:srgbClr val="C36A0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US" altLang="zh-CN" b="1" dirty="0">
                  <a:solidFill>
                    <a:srgbClr val="C36A0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He</a:t>
              </a:r>
              <a:r>
                <a:rPr lang="en-US" altLang="zh-CN" b="1" baseline="-25000" dirty="0">
                  <a:solidFill>
                    <a:srgbClr val="C36A0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↑</a:t>
              </a:r>
              <a:r>
                <a:rPr lang="en-US" altLang="zh-CN" b="1" baseline="30000" dirty="0">
                  <a:solidFill>
                    <a:srgbClr val="C36A0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*</a:t>
              </a:r>
              <a:endParaRPr lang="zh-CN" altLang="en-US" b="1" baseline="30000" dirty="0">
                <a:solidFill>
                  <a:srgbClr val="C36A0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72149133-398B-4382-AE44-FC5F8AE24824}"/>
                </a:ext>
              </a:extLst>
            </p:cNvPr>
            <p:cNvSpPr txBox="1"/>
            <p:nvPr/>
          </p:nvSpPr>
          <p:spPr>
            <a:xfrm>
              <a:off x="3568282" y="6076360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baseline="30000" dirty="0">
                  <a:solidFill>
                    <a:srgbClr val="C36A0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US" altLang="zh-CN" b="1" dirty="0">
                  <a:solidFill>
                    <a:srgbClr val="C36A0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He</a:t>
              </a:r>
              <a:r>
                <a:rPr lang="en-US" altLang="zh-CN" b="1" baseline="30000" dirty="0">
                  <a:solidFill>
                    <a:srgbClr val="C36A0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*</a:t>
              </a:r>
              <a:endParaRPr lang="zh-CN" altLang="en-US" b="1" baseline="30000" dirty="0">
                <a:solidFill>
                  <a:srgbClr val="C36A0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4B15DC45-0A1E-4A2D-B74A-2716B152CDFB}"/>
                </a:ext>
              </a:extLst>
            </p:cNvPr>
            <p:cNvSpPr txBox="1"/>
            <p:nvPr/>
          </p:nvSpPr>
          <p:spPr>
            <a:xfrm>
              <a:off x="3559487" y="5213001"/>
              <a:ext cx="679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baseline="30000" dirty="0">
                  <a:solidFill>
                    <a:srgbClr val="F3D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US" altLang="zh-CN" b="1" dirty="0">
                  <a:solidFill>
                    <a:srgbClr val="F3D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He</a:t>
              </a:r>
              <a:r>
                <a:rPr lang="en-US" altLang="zh-CN" b="1" baseline="-25000" dirty="0">
                  <a:solidFill>
                    <a:srgbClr val="F3D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↑</a:t>
              </a:r>
              <a:endParaRPr lang="zh-CN" altLang="en-US" b="1" baseline="30000" dirty="0">
                <a:solidFill>
                  <a:srgbClr val="F3D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95D73A46-34E1-48D3-9BBD-43E703930000}"/>
                </a:ext>
              </a:extLst>
            </p:cNvPr>
            <p:cNvSpPr txBox="1"/>
            <p:nvPr/>
          </p:nvSpPr>
          <p:spPr>
            <a:xfrm>
              <a:off x="2095231" y="6113936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baseline="30000" dirty="0">
                  <a:solidFill>
                    <a:srgbClr val="F3D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US" altLang="zh-CN" b="1" dirty="0">
                  <a:solidFill>
                    <a:srgbClr val="F3D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He</a:t>
              </a:r>
              <a:endParaRPr lang="zh-CN" altLang="en-US" b="1" baseline="-25000" dirty="0">
                <a:solidFill>
                  <a:srgbClr val="F3D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A60042C9-0F74-4225-907C-B3D129E0080F}"/>
              </a:ext>
            </a:extLst>
          </p:cNvPr>
          <p:cNvGrpSpPr/>
          <p:nvPr/>
        </p:nvGrpSpPr>
        <p:grpSpPr>
          <a:xfrm>
            <a:off x="2575910" y="2328106"/>
            <a:ext cx="3039666" cy="1678350"/>
            <a:chOff x="426464" y="2561760"/>
            <a:chExt cx="3039666" cy="1678350"/>
          </a:xfrm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8270E389-774D-4D16-9269-F814C13C884A}"/>
                </a:ext>
              </a:extLst>
            </p:cNvPr>
            <p:cNvGrpSpPr/>
            <p:nvPr/>
          </p:nvGrpSpPr>
          <p:grpSpPr>
            <a:xfrm>
              <a:off x="426464" y="2561760"/>
              <a:ext cx="1477460" cy="1678350"/>
              <a:chOff x="343118" y="2562916"/>
              <a:chExt cx="1477460" cy="1678350"/>
            </a:xfrm>
          </p:grpSpPr>
          <p:sp>
            <p:nvSpPr>
              <p:cNvPr id="22" name="弧形 21">
                <a:extLst>
                  <a:ext uri="{FF2B5EF4-FFF2-40B4-BE49-F238E27FC236}">
                    <a16:creationId xmlns:a16="http://schemas.microsoft.com/office/drawing/2014/main" id="{64D64D16-9D33-4EE4-A95F-D2899133F1E4}"/>
                  </a:ext>
                </a:extLst>
              </p:cNvPr>
              <p:cNvSpPr/>
              <p:nvPr/>
            </p:nvSpPr>
            <p:spPr>
              <a:xfrm>
                <a:off x="343118" y="2710499"/>
                <a:ext cx="1477460" cy="1374212"/>
              </a:xfrm>
              <a:prstGeom prst="arc">
                <a:avLst>
                  <a:gd name="adj1" fmla="val 17491781"/>
                  <a:gd name="adj2" fmla="val 4436248"/>
                </a:avLst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47D464C0-23C3-4A79-B9E4-B367A7D55F74}"/>
                  </a:ext>
                </a:extLst>
              </p:cNvPr>
              <p:cNvGrpSpPr/>
              <p:nvPr/>
            </p:nvGrpSpPr>
            <p:grpSpPr>
              <a:xfrm>
                <a:off x="1382970" y="2562916"/>
                <a:ext cx="228600" cy="488460"/>
                <a:chOff x="1382970" y="2562916"/>
                <a:chExt cx="228600" cy="488460"/>
              </a:xfrm>
            </p:grpSpPr>
            <p:cxnSp>
              <p:nvCxnSpPr>
                <p:cNvPr id="9" name="直接箭头连接符 8">
                  <a:extLst>
                    <a:ext uri="{FF2B5EF4-FFF2-40B4-BE49-F238E27FC236}">
                      <a16:creationId xmlns:a16="http://schemas.microsoft.com/office/drawing/2014/main" id="{813AB1A7-3E07-4650-89CB-84BAF5816EE8}"/>
                    </a:ext>
                  </a:extLst>
                </p:cNvPr>
                <p:cNvCxnSpPr/>
                <p:nvPr/>
              </p:nvCxnSpPr>
              <p:spPr>
                <a:xfrm flipV="1">
                  <a:off x="1495682" y="2562916"/>
                  <a:ext cx="0" cy="48846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椭圆 5">
                  <a:extLst>
                    <a:ext uri="{FF2B5EF4-FFF2-40B4-BE49-F238E27FC236}">
                      <a16:creationId xmlns:a16="http://schemas.microsoft.com/office/drawing/2014/main" id="{9E9FCBE6-3521-4220-865F-8234C0F32048}"/>
                    </a:ext>
                  </a:extLst>
                </p:cNvPr>
                <p:cNvSpPr/>
                <p:nvPr/>
              </p:nvSpPr>
              <p:spPr>
                <a:xfrm>
                  <a:off x="1382970" y="2730878"/>
                  <a:ext cx="228600" cy="228600"/>
                </a:xfrm>
                <a:prstGeom prst="ellipse">
                  <a:avLst/>
                </a:prstGeom>
                <a:gradFill>
                  <a:gsLst>
                    <a:gs pos="0">
                      <a:srgbClr val="DA0008"/>
                    </a:gs>
                    <a:gs pos="80000">
                      <a:srgbClr val="D60000"/>
                    </a:gs>
                    <a:gs pos="100000">
                      <a:srgbClr val="C90100"/>
                    </a:gs>
                  </a:gsLst>
                </a:gradFill>
                <a:scene3d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:scene3d>
                <a:sp3d>
                  <a:bevelT w="114300" h="114300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12A85497-B3F9-4033-84F8-55DA42601DF2}"/>
                  </a:ext>
                </a:extLst>
              </p:cNvPr>
              <p:cNvGrpSpPr/>
              <p:nvPr/>
            </p:nvGrpSpPr>
            <p:grpSpPr>
              <a:xfrm>
                <a:off x="1382970" y="3752806"/>
                <a:ext cx="228600" cy="488460"/>
                <a:chOff x="1412189" y="3901830"/>
                <a:chExt cx="228600" cy="488460"/>
              </a:xfrm>
            </p:grpSpPr>
            <p:cxnSp>
              <p:nvCxnSpPr>
                <p:cNvPr id="37" name="直接箭头连接符 36">
                  <a:extLst>
                    <a:ext uri="{FF2B5EF4-FFF2-40B4-BE49-F238E27FC236}">
                      <a16:creationId xmlns:a16="http://schemas.microsoft.com/office/drawing/2014/main" id="{3F300AFB-73CD-4F6E-9574-1D0DC86F90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524901" y="3901830"/>
                  <a:ext cx="0" cy="48846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D905A8B5-9D4F-4A1E-880A-C7EF6E51485E}"/>
                    </a:ext>
                  </a:extLst>
                </p:cNvPr>
                <p:cNvSpPr/>
                <p:nvPr/>
              </p:nvSpPr>
              <p:spPr>
                <a:xfrm>
                  <a:off x="1412189" y="3984916"/>
                  <a:ext cx="228600" cy="228600"/>
                </a:xfrm>
                <a:prstGeom prst="ellipse">
                  <a:avLst/>
                </a:prstGeom>
                <a:gradFill>
                  <a:gsLst>
                    <a:gs pos="0">
                      <a:srgbClr val="DA0008"/>
                    </a:gs>
                    <a:gs pos="80000">
                      <a:srgbClr val="D60000"/>
                    </a:gs>
                    <a:gs pos="100000">
                      <a:srgbClr val="C90100"/>
                    </a:gs>
                  </a:gsLst>
                </a:gradFill>
                <a:scene3d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:scene3d>
                <a:sp3d>
                  <a:bevelT w="114300" h="114300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B2BCE64F-326C-4B2D-9B4C-1415C59B24E3}"/>
                </a:ext>
              </a:extLst>
            </p:cNvPr>
            <p:cNvGrpSpPr/>
            <p:nvPr/>
          </p:nvGrpSpPr>
          <p:grpSpPr>
            <a:xfrm>
              <a:off x="1988670" y="2638310"/>
              <a:ext cx="1477460" cy="1558422"/>
              <a:chOff x="2310535" y="2631270"/>
              <a:chExt cx="1477460" cy="1558422"/>
            </a:xfrm>
          </p:grpSpPr>
          <p:sp>
            <p:nvSpPr>
              <p:cNvPr id="29" name="弧形 28">
                <a:extLst>
                  <a:ext uri="{FF2B5EF4-FFF2-40B4-BE49-F238E27FC236}">
                    <a16:creationId xmlns:a16="http://schemas.microsoft.com/office/drawing/2014/main" id="{C48557CE-DFDB-4843-8637-05FAC1E7587A}"/>
                  </a:ext>
                </a:extLst>
              </p:cNvPr>
              <p:cNvSpPr/>
              <p:nvPr/>
            </p:nvSpPr>
            <p:spPr>
              <a:xfrm>
                <a:off x="2310535" y="2748713"/>
                <a:ext cx="1477460" cy="1374212"/>
              </a:xfrm>
              <a:prstGeom prst="arc">
                <a:avLst>
                  <a:gd name="adj1" fmla="val 6013994"/>
                  <a:gd name="adj2" fmla="val 15585119"/>
                </a:avLst>
              </a:prstGeom>
              <a:ln w="2540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0455B479-C653-427F-A4FB-32A64A0934C4}"/>
                  </a:ext>
                </a:extLst>
              </p:cNvPr>
              <p:cNvGrpSpPr/>
              <p:nvPr/>
            </p:nvGrpSpPr>
            <p:grpSpPr>
              <a:xfrm>
                <a:off x="2580305" y="2631270"/>
                <a:ext cx="228600" cy="488460"/>
                <a:chOff x="2359495" y="3031168"/>
                <a:chExt cx="228600" cy="488460"/>
              </a:xfrm>
            </p:grpSpPr>
            <p:cxnSp>
              <p:nvCxnSpPr>
                <p:cNvPr id="36" name="直接箭头连接符 35">
                  <a:extLst>
                    <a:ext uri="{FF2B5EF4-FFF2-40B4-BE49-F238E27FC236}">
                      <a16:creationId xmlns:a16="http://schemas.microsoft.com/office/drawing/2014/main" id="{CF1CD6AE-9F81-4C57-A3B8-4A07E76784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75764" y="3031168"/>
                  <a:ext cx="0" cy="48846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triangle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59F8DB8C-5C6A-4C1F-8974-063FA821B011}"/>
                    </a:ext>
                  </a:extLst>
                </p:cNvPr>
                <p:cNvSpPr/>
                <p:nvPr/>
              </p:nvSpPr>
              <p:spPr>
                <a:xfrm>
                  <a:off x="2359495" y="3105955"/>
                  <a:ext cx="228600" cy="228600"/>
                </a:xfrm>
                <a:prstGeom prst="ellipse">
                  <a:avLst/>
                </a:prstGeom>
                <a:gradFill>
                  <a:gsLst>
                    <a:gs pos="0">
                      <a:srgbClr val="F4D400"/>
                    </a:gs>
                    <a:gs pos="80000">
                      <a:srgbClr val="FFCE00"/>
                    </a:gs>
                    <a:gs pos="100000">
                      <a:srgbClr val="F3D300"/>
                    </a:gs>
                  </a:gsLst>
                </a:gradFill>
                <a:scene3d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:scene3d>
                <a:sp3d>
                  <a:bevelT w="114300" h="114300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9E403ED2-58BF-4CE3-A583-B21C214911A4}"/>
                  </a:ext>
                </a:extLst>
              </p:cNvPr>
              <p:cNvGrpSpPr/>
              <p:nvPr/>
            </p:nvGrpSpPr>
            <p:grpSpPr>
              <a:xfrm>
                <a:off x="2580305" y="3701232"/>
                <a:ext cx="228600" cy="488460"/>
                <a:chOff x="2359927" y="3673475"/>
                <a:chExt cx="228600" cy="488460"/>
              </a:xfrm>
            </p:grpSpPr>
            <p:cxnSp>
              <p:nvCxnSpPr>
                <p:cNvPr id="31" name="直接箭头连接符 30">
                  <a:extLst>
                    <a:ext uri="{FF2B5EF4-FFF2-40B4-BE49-F238E27FC236}">
                      <a16:creationId xmlns:a16="http://schemas.microsoft.com/office/drawing/2014/main" id="{7FE1F894-2D2B-4364-AE74-2D35A8A9E85E}"/>
                    </a:ext>
                  </a:extLst>
                </p:cNvPr>
                <p:cNvCxnSpPr/>
                <p:nvPr/>
              </p:nvCxnSpPr>
              <p:spPr>
                <a:xfrm flipV="1">
                  <a:off x="2474370" y="3673475"/>
                  <a:ext cx="0" cy="48846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2F36F03C-C8C7-4172-9E7E-1B8B27585F6A}"/>
                    </a:ext>
                  </a:extLst>
                </p:cNvPr>
                <p:cNvSpPr/>
                <p:nvPr/>
              </p:nvSpPr>
              <p:spPr>
                <a:xfrm>
                  <a:off x="2359927" y="3845147"/>
                  <a:ext cx="228600" cy="228600"/>
                </a:xfrm>
                <a:prstGeom prst="ellipse">
                  <a:avLst/>
                </a:prstGeom>
                <a:gradFill>
                  <a:gsLst>
                    <a:gs pos="0">
                      <a:srgbClr val="F4D400"/>
                    </a:gs>
                    <a:gs pos="80000">
                      <a:srgbClr val="FFCE00"/>
                    </a:gs>
                    <a:gs pos="100000">
                      <a:srgbClr val="F3D300"/>
                    </a:gs>
                  </a:gsLst>
                </a:gradFill>
                <a:scene3d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:scene3d>
                <a:sp3d>
                  <a:bevelT w="114300" h="114300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27D67F72-45F4-44C6-ACD4-19D172370C9B}"/>
                </a:ext>
              </a:extLst>
            </p:cNvPr>
            <p:cNvSpPr txBox="1"/>
            <p:nvPr/>
          </p:nvSpPr>
          <p:spPr>
            <a:xfrm>
              <a:off x="893381" y="3624999"/>
              <a:ext cx="449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err="1">
                  <a:solidFill>
                    <a:srgbClr val="95000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R</a:t>
              </a:r>
              <a:r>
                <a:rPr lang="en-US" altLang="zh-CN" b="1" baseline="-25000" dirty="0" err="1">
                  <a:solidFill>
                    <a:srgbClr val="95000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b</a:t>
              </a:r>
              <a:endParaRPr lang="zh-CN" altLang="en-US" b="1" baseline="-25000" dirty="0">
                <a:solidFill>
                  <a:srgbClr val="95000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2B75923F-F489-4D76-83B3-9DA49DB72279}"/>
                </a:ext>
              </a:extLst>
            </p:cNvPr>
            <p:cNvSpPr txBox="1"/>
            <p:nvPr/>
          </p:nvSpPr>
          <p:spPr>
            <a:xfrm>
              <a:off x="2410329" y="3656769"/>
              <a:ext cx="679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baseline="30000" dirty="0">
                  <a:solidFill>
                    <a:srgbClr val="F3D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US" altLang="zh-CN" b="1" dirty="0">
                  <a:solidFill>
                    <a:srgbClr val="F3D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He</a:t>
              </a:r>
              <a:r>
                <a:rPr lang="en-US" altLang="zh-CN" b="1" baseline="-25000" dirty="0">
                  <a:solidFill>
                    <a:srgbClr val="F3D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↑</a:t>
              </a:r>
              <a:endParaRPr lang="zh-CN" altLang="en-US" b="1" baseline="-25000" dirty="0">
                <a:solidFill>
                  <a:srgbClr val="F3D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5163FB16-711E-4050-9717-31B8C401AE06}"/>
                </a:ext>
              </a:extLst>
            </p:cNvPr>
            <p:cNvSpPr txBox="1"/>
            <p:nvPr/>
          </p:nvSpPr>
          <p:spPr>
            <a:xfrm>
              <a:off x="958681" y="2660727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err="1">
                  <a:solidFill>
                    <a:srgbClr val="95000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R</a:t>
              </a:r>
              <a:r>
                <a:rPr lang="en-US" altLang="zh-CN" b="1" baseline="-25000" dirty="0" err="1">
                  <a:solidFill>
                    <a:srgbClr val="95000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b</a:t>
              </a:r>
              <a:r>
                <a:rPr lang="en-US" altLang="zh-CN" b="1" baseline="-25000" dirty="0">
                  <a:solidFill>
                    <a:srgbClr val="95000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↑</a:t>
              </a:r>
              <a:endParaRPr lang="zh-CN" altLang="en-US" b="1" baseline="-25000" dirty="0">
                <a:solidFill>
                  <a:srgbClr val="95000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4C285914-1042-438B-A27D-B232019B1F54}"/>
                </a:ext>
              </a:extLst>
            </p:cNvPr>
            <p:cNvSpPr txBox="1"/>
            <p:nvPr/>
          </p:nvSpPr>
          <p:spPr>
            <a:xfrm>
              <a:off x="2410329" y="2813119"/>
              <a:ext cx="603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baseline="30000" dirty="0">
                  <a:solidFill>
                    <a:srgbClr val="F3D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r>
                <a:rPr lang="en-US" altLang="zh-CN" b="1" dirty="0">
                  <a:solidFill>
                    <a:srgbClr val="F3D3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He</a:t>
              </a:r>
              <a:endParaRPr lang="zh-CN" altLang="en-US" b="1" baseline="30000" dirty="0">
                <a:solidFill>
                  <a:srgbClr val="F3D3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2E6BCB6C-0E95-4442-AEF0-D8B0C8D22E33}"/>
              </a:ext>
            </a:extLst>
          </p:cNvPr>
          <p:cNvSpPr txBox="1"/>
          <p:nvPr/>
        </p:nvSpPr>
        <p:spPr>
          <a:xfrm>
            <a:off x="5878218" y="3333330"/>
            <a:ext cx="184909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>
            <a:defPPr>
              <a:defRPr lang="zh-CN"/>
            </a:defPPr>
          </a:lstStyle>
          <a:p>
            <a:r>
              <a:rPr lang="en-US" altLang="zh-CN" b="1" i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b="1" baseline="-250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1-10 bar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DAEA1F6-ABA7-4EDD-A3A9-44349841BA40}"/>
              </a:ext>
            </a:extLst>
          </p:cNvPr>
          <p:cNvSpPr txBox="1"/>
          <p:nvPr/>
        </p:nvSpPr>
        <p:spPr>
          <a:xfrm>
            <a:off x="5963798" y="5861742"/>
            <a:ext cx="168879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altLang="zh-CN" b="1" i="1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</a:t>
            </a:r>
            <a:r>
              <a:rPr lang="en-US" altLang="zh-CN" b="1" baseline="-25000" dirty="0" err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≈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1 mbar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6CA4389B-42B4-492C-8A02-2A60F00A4FC3}"/>
              </a:ext>
            </a:extLst>
          </p:cNvPr>
          <p:cNvSpPr/>
          <p:nvPr/>
        </p:nvSpPr>
        <p:spPr>
          <a:xfrm>
            <a:off x="5464061" y="2585628"/>
            <a:ext cx="2605816" cy="349702"/>
          </a:xfrm>
          <a:prstGeom prst="rect">
            <a:avLst/>
          </a:prstGeom>
          <a:ln w="22225">
            <a:solidFill>
              <a:srgbClr val="0000FF"/>
            </a:solidFill>
          </a:ln>
        </p:spPr>
        <p:txBody>
          <a:bodyPr wrap="square" lIns="36000" tIns="36000" rIns="36000" bIns="36000">
            <a:spAutoFit/>
          </a:bodyPr>
          <a:lstStyle/>
          <a:p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</a:t>
            </a:r>
            <a:r>
              <a:rPr lang="en-US" altLang="zh-CN" b="1" baseline="-25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altLang="en-US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↑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+ 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  = 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</a:t>
            </a:r>
            <a:r>
              <a:rPr lang="en-US" altLang="zh-CN" b="1" baseline="-250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zh-CN" altLang="en-US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 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</a:t>
            </a:r>
            <a:r>
              <a:rPr lang="zh-CN" altLang="en-US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↑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976587DF-66AE-4257-9235-1C29D2FEDCC1}"/>
              </a:ext>
            </a:extLst>
          </p:cNvPr>
          <p:cNvSpPr/>
          <p:nvPr/>
        </p:nvSpPr>
        <p:spPr>
          <a:xfrm>
            <a:off x="5250316" y="5130979"/>
            <a:ext cx="3059754" cy="349702"/>
          </a:xfrm>
          <a:prstGeom prst="rect">
            <a:avLst/>
          </a:prstGeom>
          <a:ln w="22225">
            <a:solidFill>
              <a:srgbClr val="0000FF"/>
            </a:solidFill>
          </a:ln>
        </p:spPr>
        <p:txBody>
          <a:bodyPr wrap="square" lIns="36000" tIns="36000" rIns="36000" bIns="36000">
            <a:spAutoFit/>
          </a:bodyPr>
          <a:lstStyle/>
          <a:p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 + 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</a:t>
            </a:r>
            <a:r>
              <a:rPr lang="zh-CN" altLang="en-US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↑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= 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</a:t>
            </a:r>
            <a:r>
              <a:rPr lang="zh-CN" altLang="en-US" b="1" baseline="-25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↑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 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He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*</a:t>
            </a:r>
            <a:endParaRPr lang="zh-CN" altLang="en-US" b="1" baseline="-25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6" name="标题 1">
            <a:extLst>
              <a:ext uri="{FF2B5EF4-FFF2-40B4-BE49-F238E27FC236}">
                <a16:creationId xmlns:a16="http://schemas.microsoft.com/office/drawing/2014/main" id="{40B6984B-3FCD-451B-AE21-38895AB1A256}"/>
              </a:ext>
            </a:extLst>
          </p:cNvPr>
          <p:cNvSpPr>
            <a:spLocks noGrp="1"/>
          </p:cNvSpPr>
          <p:nvPr/>
        </p:nvSpPr>
        <p:spPr>
          <a:xfrm>
            <a:off x="288986" y="142878"/>
            <a:ext cx="9953564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2.1 Introduction for Polarizing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He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64A9EF5C-8DFB-4203-8013-144864AFE5CA}"/>
              </a:ext>
            </a:extLst>
          </p:cNvPr>
          <p:cNvGrpSpPr/>
          <p:nvPr/>
        </p:nvGrpSpPr>
        <p:grpSpPr>
          <a:xfrm>
            <a:off x="342905" y="4705561"/>
            <a:ext cx="2466371" cy="1923810"/>
            <a:chOff x="1041639" y="2819121"/>
            <a:chExt cx="3734806" cy="3408025"/>
          </a:xfrm>
        </p:grpSpPr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3D5DC282-8BA6-4BAE-9065-EB502F4AB783}"/>
                </a:ext>
              </a:extLst>
            </p:cNvPr>
            <p:cNvCxnSpPr>
              <a:cxnSpLocks/>
            </p:cNvCxnSpPr>
            <p:nvPr/>
          </p:nvCxnSpPr>
          <p:spPr>
            <a:xfrm>
              <a:off x="1665749" y="2928377"/>
              <a:ext cx="674647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BF23AD5D-25DC-4081-8A07-FE60B4F81EB9}"/>
                </a:ext>
              </a:extLst>
            </p:cNvPr>
            <p:cNvCxnSpPr>
              <a:cxnSpLocks/>
            </p:cNvCxnSpPr>
            <p:nvPr/>
          </p:nvCxnSpPr>
          <p:spPr>
            <a:xfrm>
              <a:off x="1776447" y="3086143"/>
              <a:ext cx="6746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2EA1521D-0BF0-4F8A-952A-9D48B1FE8A15}"/>
                </a:ext>
              </a:extLst>
            </p:cNvPr>
            <p:cNvCxnSpPr>
              <a:cxnSpLocks/>
            </p:cNvCxnSpPr>
            <p:nvPr/>
          </p:nvCxnSpPr>
          <p:spPr>
            <a:xfrm>
              <a:off x="2003072" y="3438285"/>
              <a:ext cx="67464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6258B07D-06E2-4BCC-B80B-89639817136E}"/>
                </a:ext>
              </a:extLst>
            </p:cNvPr>
            <p:cNvCxnSpPr>
              <a:cxnSpLocks/>
            </p:cNvCxnSpPr>
            <p:nvPr/>
          </p:nvCxnSpPr>
          <p:spPr>
            <a:xfrm>
              <a:off x="1892374" y="3270059"/>
              <a:ext cx="67464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DBFCF35E-B7FD-44A9-A740-DB3621C10BB6}"/>
                </a:ext>
              </a:extLst>
            </p:cNvPr>
            <p:cNvCxnSpPr>
              <a:cxnSpLocks/>
            </p:cNvCxnSpPr>
            <p:nvPr/>
          </p:nvCxnSpPr>
          <p:spPr>
            <a:xfrm>
              <a:off x="2003072" y="4235833"/>
              <a:ext cx="87076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D3AD96A0-9294-4636-ACD1-A11E548938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3838" y="3438285"/>
              <a:ext cx="203963" cy="7975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直接连接符 70">
              <a:extLst>
                <a:ext uri="{FF2B5EF4-FFF2-40B4-BE49-F238E27FC236}">
                  <a16:creationId xmlns:a16="http://schemas.microsoft.com/office/drawing/2014/main" id="{F640040A-EFB1-4257-9F6A-C8FEB5B04496}"/>
                </a:ext>
              </a:extLst>
            </p:cNvPr>
            <p:cNvCxnSpPr>
              <a:cxnSpLocks/>
            </p:cNvCxnSpPr>
            <p:nvPr/>
          </p:nvCxnSpPr>
          <p:spPr>
            <a:xfrm>
              <a:off x="3077801" y="3438284"/>
              <a:ext cx="530827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AFD1F61C-5625-4E95-9BC8-0CBF4F8B1D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5605" y="4031869"/>
              <a:ext cx="184351" cy="20396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直接连接符 72">
              <a:extLst>
                <a:ext uri="{FF2B5EF4-FFF2-40B4-BE49-F238E27FC236}">
                  <a16:creationId xmlns:a16="http://schemas.microsoft.com/office/drawing/2014/main" id="{79591EB9-318E-4AEC-A526-A7A5EE21EAE4}"/>
                </a:ext>
              </a:extLst>
            </p:cNvPr>
            <p:cNvCxnSpPr>
              <a:cxnSpLocks/>
            </p:cNvCxnSpPr>
            <p:nvPr/>
          </p:nvCxnSpPr>
          <p:spPr>
            <a:xfrm>
              <a:off x="3068649" y="4031869"/>
              <a:ext cx="505114" cy="0"/>
            </a:xfrm>
            <a:prstGeom prst="line">
              <a:avLst/>
            </a:prstGeom>
            <a:ln w="95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B99203EC-BE49-46D9-A0FA-0491C23D29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72392" y="4183536"/>
              <a:ext cx="200356" cy="543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AE3C6072-E1C0-47EC-A7EA-AC300DE10616}"/>
                </a:ext>
              </a:extLst>
            </p:cNvPr>
            <p:cNvCxnSpPr>
              <a:cxnSpLocks/>
            </p:cNvCxnSpPr>
            <p:nvPr/>
          </p:nvCxnSpPr>
          <p:spPr>
            <a:xfrm>
              <a:off x="3068649" y="4183535"/>
              <a:ext cx="505115" cy="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直接连接符 75">
              <a:extLst>
                <a:ext uri="{FF2B5EF4-FFF2-40B4-BE49-F238E27FC236}">
                  <a16:creationId xmlns:a16="http://schemas.microsoft.com/office/drawing/2014/main" id="{1CF96C4A-3DF2-400E-B7F8-F76B7D86BFE2}"/>
                </a:ext>
              </a:extLst>
            </p:cNvPr>
            <p:cNvCxnSpPr>
              <a:cxnSpLocks/>
            </p:cNvCxnSpPr>
            <p:nvPr/>
          </p:nvCxnSpPr>
          <p:spPr>
            <a:xfrm>
              <a:off x="1951646" y="5218168"/>
              <a:ext cx="87076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直接连接符 76">
              <a:extLst>
                <a:ext uri="{FF2B5EF4-FFF2-40B4-BE49-F238E27FC236}">
                  <a16:creationId xmlns:a16="http://schemas.microsoft.com/office/drawing/2014/main" id="{1731C630-D9BF-4418-AEC5-334ECE7013EA}"/>
                </a:ext>
              </a:extLst>
            </p:cNvPr>
            <p:cNvCxnSpPr>
              <a:cxnSpLocks/>
            </p:cNvCxnSpPr>
            <p:nvPr/>
          </p:nvCxnSpPr>
          <p:spPr>
            <a:xfrm>
              <a:off x="1520621" y="5884099"/>
              <a:ext cx="87076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直接箭头连接符 77">
              <a:extLst>
                <a:ext uri="{FF2B5EF4-FFF2-40B4-BE49-F238E27FC236}">
                  <a16:creationId xmlns:a16="http://schemas.microsoft.com/office/drawing/2014/main" id="{BC85B872-8969-49B8-9CC9-74AAA7FCD1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4760" y="5224049"/>
              <a:ext cx="404595" cy="640524"/>
            </a:xfrm>
            <a:prstGeom prst="straightConnector1">
              <a:avLst/>
            </a:prstGeom>
            <a:ln w="22225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CF53FFA6-81BA-430F-B1A7-46A07069AFC1}"/>
                </a:ext>
              </a:extLst>
            </p:cNvPr>
            <p:cNvCxnSpPr>
              <a:cxnSpLocks/>
            </p:cNvCxnSpPr>
            <p:nvPr/>
          </p:nvCxnSpPr>
          <p:spPr>
            <a:xfrm>
              <a:off x="2878852" y="4235833"/>
              <a:ext cx="203963" cy="54651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直接连接符 79">
              <a:extLst>
                <a:ext uri="{FF2B5EF4-FFF2-40B4-BE49-F238E27FC236}">
                  <a16:creationId xmlns:a16="http://schemas.microsoft.com/office/drawing/2014/main" id="{6ECD1510-65DB-459C-91B5-76E46866BB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2815" y="4777560"/>
              <a:ext cx="490949" cy="478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直接连接符 80">
              <a:extLst>
                <a:ext uri="{FF2B5EF4-FFF2-40B4-BE49-F238E27FC236}">
                  <a16:creationId xmlns:a16="http://schemas.microsoft.com/office/drawing/2014/main" id="{E0AA88C1-4E59-4BF9-99CB-A1472C2ACC5C}"/>
                </a:ext>
              </a:extLst>
            </p:cNvPr>
            <p:cNvCxnSpPr>
              <a:cxnSpLocks/>
            </p:cNvCxnSpPr>
            <p:nvPr/>
          </p:nvCxnSpPr>
          <p:spPr>
            <a:xfrm>
              <a:off x="2873838" y="4235830"/>
              <a:ext cx="214859" cy="3922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直接连接符 81">
              <a:extLst>
                <a:ext uri="{FF2B5EF4-FFF2-40B4-BE49-F238E27FC236}">
                  <a16:creationId xmlns:a16="http://schemas.microsoft.com/office/drawing/2014/main" id="{97FE9756-34B8-430B-8022-03EB2B3AE612}"/>
                </a:ext>
              </a:extLst>
            </p:cNvPr>
            <p:cNvCxnSpPr>
              <a:cxnSpLocks/>
            </p:cNvCxnSpPr>
            <p:nvPr/>
          </p:nvCxnSpPr>
          <p:spPr>
            <a:xfrm>
              <a:off x="3088697" y="4628068"/>
              <a:ext cx="485067" cy="0"/>
            </a:xfrm>
            <a:prstGeom prst="line">
              <a:avLst/>
            </a:prstGeom>
            <a:ln w="952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直接连接符 82">
              <a:extLst>
                <a:ext uri="{FF2B5EF4-FFF2-40B4-BE49-F238E27FC236}">
                  <a16:creationId xmlns:a16="http://schemas.microsoft.com/office/drawing/2014/main" id="{39CB045B-63D5-4EF1-9E57-FC022E288703}"/>
                </a:ext>
              </a:extLst>
            </p:cNvPr>
            <p:cNvCxnSpPr>
              <a:cxnSpLocks/>
            </p:cNvCxnSpPr>
            <p:nvPr/>
          </p:nvCxnSpPr>
          <p:spPr>
            <a:xfrm>
              <a:off x="2828622" y="5218168"/>
              <a:ext cx="205052" cy="17171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1C4E072B-B2BB-4083-AF17-ACDF6B31E5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201" y="5060836"/>
              <a:ext cx="227606" cy="15733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4B7A00D7-A195-4C88-A76D-779FDA713CEC}"/>
                </a:ext>
              </a:extLst>
            </p:cNvPr>
            <p:cNvCxnSpPr>
              <a:cxnSpLocks/>
            </p:cNvCxnSpPr>
            <p:nvPr/>
          </p:nvCxnSpPr>
          <p:spPr>
            <a:xfrm>
              <a:off x="3043807" y="5060836"/>
              <a:ext cx="58895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3BA916AE-89C1-4A51-8F55-E58986625A66}"/>
                </a:ext>
              </a:extLst>
            </p:cNvPr>
            <p:cNvCxnSpPr>
              <a:cxnSpLocks/>
            </p:cNvCxnSpPr>
            <p:nvPr/>
          </p:nvCxnSpPr>
          <p:spPr>
            <a:xfrm>
              <a:off x="3034165" y="5389881"/>
              <a:ext cx="58470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7" name="弧形 86">
              <a:extLst>
                <a:ext uri="{FF2B5EF4-FFF2-40B4-BE49-F238E27FC236}">
                  <a16:creationId xmlns:a16="http://schemas.microsoft.com/office/drawing/2014/main" id="{4ADA1C62-76DA-49B8-AD46-0696D533DDDF}"/>
                </a:ext>
              </a:extLst>
            </p:cNvPr>
            <p:cNvSpPr/>
            <p:nvPr/>
          </p:nvSpPr>
          <p:spPr>
            <a:xfrm rot="21140701">
              <a:off x="2527574" y="3268379"/>
              <a:ext cx="156895" cy="256258"/>
            </a:xfrm>
            <a:prstGeom prst="arc">
              <a:avLst>
                <a:gd name="adj1" fmla="val 16200000"/>
                <a:gd name="adj2" fmla="val 1754251"/>
              </a:avLst>
            </a:prstGeom>
            <a:ln w="25400">
              <a:headEnd type="none"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8" name="弧形 87">
              <a:extLst>
                <a:ext uri="{FF2B5EF4-FFF2-40B4-BE49-F238E27FC236}">
                  <a16:creationId xmlns:a16="http://schemas.microsoft.com/office/drawing/2014/main" id="{B31CCBAA-47B9-441B-9F5D-506218EC9938}"/>
                </a:ext>
              </a:extLst>
            </p:cNvPr>
            <p:cNvSpPr/>
            <p:nvPr/>
          </p:nvSpPr>
          <p:spPr>
            <a:xfrm>
              <a:off x="1939823" y="3453974"/>
              <a:ext cx="367829" cy="1456065"/>
            </a:xfrm>
            <a:prstGeom prst="arc">
              <a:avLst>
                <a:gd name="adj1" fmla="val 16200000"/>
                <a:gd name="adj2" fmla="val 454293"/>
              </a:avLst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89" name="弧形 88">
              <a:extLst>
                <a:ext uri="{FF2B5EF4-FFF2-40B4-BE49-F238E27FC236}">
                  <a16:creationId xmlns:a16="http://schemas.microsoft.com/office/drawing/2014/main" id="{0D24FEB6-7517-430B-8BCE-902883AE5D45}"/>
                </a:ext>
              </a:extLst>
            </p:cNvPr>
            <p:cNvSpPr/>
            <p:nvPr/>
          </p:nvSpPr>
          <p:spPr>
            <a:xfrm>
              <a:off x="2374987" y="4256310"/>
              <a:ext cx="386247" cy="1799489"/>
            </a:xfrm>
            <a:prstGeom prst="arc">
              <a:avLst>
                <a:gd name="adj1" fmla="val 16200000"/>
                <a:gd name="adj2" fmla="val 587659"/>
              </a:avLst>
            </a:prstGeom>
            <a:ln w="25400">
              <a:solidFill>
                <a:srgbClr val="92D050"/>
              </a:solidFill>
              <a:headEnd type="non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0" name="箭头: 上 89">
              <a:extLst>
                <a:ext uri="{FF2B5EF4-FFF2-40B4-BE49-F238E27FC236}">
                  <a16:creationId xmlns:a16="http://schemas.microsoft.com/office/drawing/2014/main" id="{3323FE49-D458-4832-BB35-1F2C75D12D64}"/>
                </a:ext>
              </a:extLst>
            </p:cNvPr>
            <p:cNvSpPr/>
            <p:nvPr/>
          </p:nvSpPr>
          <p:spPr>
            <a:xfrm>
              <a:off x="2074228" y="4246735"/>
              <a:ext cx="170319" cy="935650"/>
            </a:xfrm>
            <a:prstGeom prst="upArrow">
              <a:avLst>
                <a:gd name="adj1" fmla="val 26002"/>
                <a:gd name="adj2" fmla="val 84826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D4465140-1416-4417-9311-E11A035A181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8179" y="3474595"/>
              <a:ext cx="244079" cy="1586240"/>
            </a:xfrm>
            <a:prstGeom prst="line">
              <a:avLst/>
            </a:prstGeom>
            <a:ln w="22225">
              <a:solidFill>
                <a:srgbClr val="FF0000"/>
              </a:solidFill>
              <a:head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E9D6CAE5-5420-44B2-A1E0-7E77CD89C5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8476" y="3485052"/>
              <a:ext cx="291176" cy="1904828"/>
            </a:xfrm>
            <a:prstGeom prst="line">
              <a:avLst/>
            </a:prstGeom>
            <a:ln w="22225">
              <a:solidFill>
                <a:srgbClr val="FF0000"/>
              </a:solidFill>
              <a:head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3" name="弧形 92">
              <a:extLst>
                <a:ext uri="{FF2B5EF4-FFF2-40B4-BE49-F238E27FC236}">
                  <a16:creationId xmlns:a16="http://schemas.microsoft.com/office/drawing/2014/main" id="{A6A5B4C9-7C16-4F2C-A1F7-52BB909947C4}"/>
                </a:ext>
              </a:extLst>
            </p:cNvPr>
            <p:cNvSpPr/>
            <p:nvPr/>
          </p:nvSpPr>
          <p:spPr>
            <a:xfrm flipH="1">
              <a:off x="1041639" y="2819121"/>
              <a:ext cx="983645" cy="3097499"/>
            </a:xfrm>
            <a:prstGeom prst="arc">
              <a:avLst>
                <a:gd name="adj1" fmla="val 15964586"/>
                <a:gd name="adj2" fmla="val 5131929"/>
              </a:avLst>
            </a:prstGeom>
            <a:ln w="22225">
              <a:solidFill>
                <a:schemeClr val="accent5">
                  <a:lumMod val="60000"/>
                  <a:lumOff val="40000"/>
                </a:schemeClr>
              </a:solidFill>
              <a:headEnd type="triangle"/>
              <a:tailEnd type="non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CD821711-9052-4D93-BC16-4620BA207311}"/>
                </a:ext>
              </a:extLst>
            </p:cNvPr>
            <p:cNvSpPr txBox="1"/>
            <p:nvPr/>
          </p:nvSpPr>
          <p:spPr>
            <a:xfrm rot="16200000">
              <a:off x="615957" y="3999802"/>
              <a:ext cx="1497466" cy="372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b="1" dirty="0">
                  <a:ea typeface="微软雅黑" panose="020B0503020204020204" pitchFamily="34" charset="-122"/>
                  <a:cs typeface="Arial" panose="020B0604020202020204" pitchFamily="34" charset="0"/>
                </a:rPr>
                <a:t>RF</a:t>
              </a:r>
              <a:endParaRPr lang="zh-CN" altLang="en-US" sz="1000" b="1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1584239A-5CCD-4B69-8AEE-DFB9D26E02C0}"/>
                </a:ext>
              </a:extLst>
            </p:cNvPr>
            <p:cNvSpPr txBox="1"/>
            <p:nvPr/>
          </p:nvSpPr>
          <p:spPr>
            <a:xfrm>
              <a:off x="2371039" y="3851442"/>
              <a:ext cx="721082" cy="43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1000" b="1" dirty="0"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r>
                <a:rPr lang="zh-CN" altLang="zh-CN" sz="1000" b="1" baseline="30000" dirty="0"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r>
                <a:rPr lang="zh-CN" altLang="zh-CN" sz="1000" b="1" dirty="0"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P</a:t>
              </a:r>
              <a:r>
                <a:rPr lang="en-US" altLang="zh-CN" sz="1000" b="1" baseline="-25000" dirty="0"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0</a:t>
              </a:r>
              <a:endParaRPr lang="zh-CN" altLang="en-US" sz="1000" b="1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C63BA33E-9B14-4491-8CB6-EBD96169C881}"/>
                </a:ext>
              </a:extLst>
            </p:cNvPr>
            <p:cNvSpPr txBox="1"/>
            <p:nvPr/>
          </p:nvSpPr>
          <p:spPr>
            <a:xfrm>
              <a:off x="2204238" y="4806118"/>
              <a:ext cx="632744" cy="43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1000" b="1" dirty="0"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r>
                <a:rPr lang="zh-CN" altLang="zh-CN" sz="1000" b="1" baseline="30000" dirty="0"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r>
                <a:rPr lang="zh-CN" altLang="zh-CN" sz="1000" b="1" dirty="0"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S</a:t>
              </a:r>
              <a:r>
                <a:rPr lang="zh-CN" altLang="zh-CN" sz="1000" b="1" baseline="-25000" dirty="0"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1</a:t>
              </a:r>
              <a:endParaRPr lang="zh-CN" altLang="zh-CN" sz="1000" b="1" dirty="0">
                <a:effectLst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9F8ECF2F-A141-4D6A-8136-F88DB3C0918A}"/>
                </a:ext>
              </a:extLst>
            </p:cNvPr>
            <p:cNvSpPr txBox="1"/>
            <p:nvPr/>
          </p:nvSpPr>
          <p:spPr>
            <a:xfrm>
              <a:off x="1462287" y="5501161"/>
              <a:ext cx="849082" cy="4361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900"/>
                </a:spcBef>
                <a:spcAft>
                  <a:spcPts val="900"/>
                </a:spcAft>
              </a:pPr>
              <a:r>
                <a:rPr lang="zh-CN" altLang="zh-CN" sz="1000" b="1" dirty="0"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1</a:t>
              </a:r>
              <a:r>
                <a:rPr lang="zh-CN" altLang="zh-CN" sz="1000" b="1" baseline="30000" dirty="0"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1</a:t>
              </a:r>
              <a:r>
                <a:rPr lang="zh-CN" altLang="zh-CN" sz="1000" b="1" dirty="0"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S</a:t>
              </a:r>
              <a:r>
                <a:rPr lang="zh-CN" altLang="zh-CN" sz="1000" b="1" baseline="-25000" dirty="0">
                  <a:effectLst/>
                  <a:ea typeface="微软雅黑" panose="020B0503020204020204" pitchFamily="34" charset="-122"/>
                  <a:cs typeface="Arial" panose="020B0604020202020204" pitchFamily="34" charset="0"/>
                </a:rPr>
                <a:t>0</a:t>
              </a:r>
              <a:endParaRPr lang="zh-CN" altLang="zh-CN" sz="1000" b="1" dirty="0">
                <a:effectLst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DCCBBC42-077F-45DA-B7E1-EE7E59888813}"/>
                </a:ext>
              </a:extLst>
            </p:cNvPr>
            <p:cNvSpPr txBox="1"/>
            <p:nvPr/>
          </p:nvSpPr>
          <p:spPr>
            <a:xfrm>
              <a:off x="3705156" y="3317858"/>
              <a:ext cx="830489" cy="43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ea typeface="微软雅黑" panose="020B0503020204020204" pitchFamily="34" charset="-122"/>
                  <a:cs typeface="Arial" panose="020B0604020202020204" pitchFamily="34" charset="0"/>
                </a:rPr>
                <a:t>F=1/2</a:t>
              </a:r>
              <a:endParaRPr lang="zh-CN" altLang="en-US" sz="1000" b="1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975A3B3A-FE65-40D3-A0C8-169F8DEBBA9A}"/>
                </a:ext>
              </a:extLst>
            </p:cNvPr>
            <p:cNvSpPr txBox="1"/>
            <p:nvPr/>
          </p:nvSpPr>
          <p:spPr>
            <a:xfrm>
              <a:off x="3706587" y="3937234"/>
              <a:ext cx="1015972" cy="43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ea typeface="微软雅黑" panose="020B0503020204020204" pitchFamily="34" charset="-122"/>
                  <a:cs typeface="Arial" panose="020B0604020202020204" pitchFamily="34" charset="0"/>
                </a:rPr>
                <a:t>F=3/2</a:t>
              </a:r>
              <a:endParaRPr lang="zh-CN" altLang="en-US" sz="1000" b="1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AEFE42ED-2FF4-419D-A54A-9E22018D618B}"/>
                </a:ext>
              </a:extLst>
            </p:cNvPr>
            <p:cNvSpPr txBox="1"/>
            <p:nvPr/>
          </p:nvSpPr>
          <p:spPr>
            <a:xfrm>
              <a:off x="3706904" y="4118979"/>
              <a:ext cx="1069541" cy="43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ea typeface="微软雅黑" panose="020B0503020204020204" pitchFamily="34" charset="-122"/>
                  <a:cs typeface="Arial" panose="020B0604020202020204" pitchFamily="34" charset="0"/>
                </a:rPr>
                <a:t>F=1/2</a:t>
              </a:r>
              <a:endParaRPr lang="zh-CN" altLang="en-US" sz="1000" b="1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2" name="文本框 101">
              <a:extLst>
                <a:ext uri="{FF2B5EF4-FFF2-40B4-BE49-F238E27FC236}">
                  <a16:creationId xmlns:a16="http://schemas.microsoft.com/office/drawing/2014/main" id="{DE6FDA35-5316-40B2-9250-811639AE74CA}"/>
                </a:ext>
              </a:extLst>
            </p:cNvPr>
            <p:cNvSpPr txBox="1"/>
            <p:nvPr/>
          </p:nvSpPr>
          <p:spPr>
            <a:xfrm>
              <a:off x="3705819" y="4538232"/>
              <a:ext cx="953635" cy="43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ea typeface="微软雅黑" panose="020B0503020204020204" pitchFamily="34" charset="-122"/>
                  <a:cs typeface="Arial" panose="020B0604020202020204" pitchFamily="34" charset="0"/>
                </a:rPr>
                <a:t>F=3/2</a:t>
              </a:r>
              <a:endParaRPr lang="zh-CN" altLang="en-US" sz="1000" b="1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3" name="文本框 102">
              <a:extLst>
                <a:ext uri="{FF2B5EF4-FFF2-40B4-BE49-F238E27FC236}">
                  <a16:creationId xmlns:a16="http://schemas.microsoft.com/office/drawing/2014/main" id="{4EBE4B49-E716-407E-8C35-B83BF7BFBA99}"/>
                </a:ext>
              </a:extLst>
            </p:cNvPr>
            <p:cNvSpPr txBox="1"/>
            <p:nvPr/>
          </p:nvSpPr>
          <p:spPr>
            <a:xfrm>
              <a:off x="3705438" y="4679897"/>
              <a:ext cx="1010505" cy="43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ea typeface="微软雅黑" panose="020B0503020204020204" pitchFamily="34" charset="-122"/>
                  <a:cs typeface="Arial" panose="020B0604020202020204" pitchFamily="34" charset="0"/>
                </a:rPr>
                <a:t>F=5/2</a:t>
              </a:r>
              <a:endParaRPr lang="zh-CN" altLang="en-US" sz="1000" b="1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4" name="文本框 103">
              <a:extLst>
                <a:ext uri="{FF2B5EF4-FFF2-40B4-BE49-F238E27FC236}">
                  <a16:creationId xmlns:a16="http://schemas.microsoft.com/office/drawing/2014/main" id="{51E2A259-A015-4D44-A173-7337251A8D51}"/>
                </a:ext>
              </a:extLst>
            </p:cNvPr>
            <p:cNvSpPr txBox="1"/>
            <p:nvPr/>
          </p:nvSpPr>
          <p:spPr>
            <a:xfrm>
              <a:off x="3706587" y="4954254"/>
              <a:ext cx="962563" cy="43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ea typeface="微软雅黑" panose="020B0503020204020204" pitchFamily="34" charset="-122"/>
                  <a:cs typeface="Arial" panose="020B0604020202020204" pitchFamily="34" charset="0"/>
                </a:rPr>
                <a:t>F=1/2</a:t>
              </a:r>
              <a:endParaRPr lang="zh-CN" altLang="en-US" sz="1000" b="1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B3E933D9-AD1E-45B1-98BD-50914F2F2C8A}"/>
                </a:ext>
              </a:extLst>
            </p:cNvPr>
            <p:cNvSpPr txBox="1"/>
            <p:nvPr/>
          </p:nvSpPr>
          <p:spPr>
            <a:xfrm>
              <a:off x="3706586" y="5280897"/>
              <a:ext cx="929795" cy="43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ea typeface="微软雅黑" panose="020B0503020204020204" pitchFamily="34" charset="-122"/>
                  <a:cs typeface="Arial" panose="020B0604020202020204" pitchFamily="34" charset="0"/>
                </a:rPr>
                <a:t>F=3/2</a:t>
              </a:r>
              <a:endParaRPr lang="zh-CN" altLang="en-US" sz="1000" b="1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6" name="文本框 105">
              <a:extLst>
                <a:ext uri="{FF2B5EF4-FFF2-40B4-BE49-F238E27FC236}">
                  <a16:creationId xmlns:a16="http://schemas.microsoft.com/office/drawing/2014/main" id="{B2C696A8-BBA6-4E73-AAEB-9FD15B00D631}"/>
                </a:ext>
              </a:extLst>
            </p:cNvPr>
            <p:cNvSpPr txBox="1"/>
            <p:nvPr/>
          </p:nvSpPr>
          <p:spPr>
            <a:xfrm>
              <a:off x="2443979" y="5790966"/>
              <a:ext cx="1261177" cy="43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ea typeface="微软雅黑" panose="020B0503020204020204" pitchFamily="34" charset="-122"/>
                  <a:cs typeface="Arial" panose="020B0604020202020204" pitchFamily="34" charset="0"/>
                </a:rPr>
                <a:t>F=I=1/2</a:t>
              </a:r>
              <a:endParaRPr lang="zh-CN" altLang="en-US" sz="1000" b="1" dirty="0"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8" name="文本框 107">
              <a:extLst>
                <a:ext uri="{FF2B5EF4-FFF2-40B4-BE49-F238E27FC236}">
                  <a16:creationId xmlns:a16="http://schemas.microsoft.com/office/drawing/2014/main" id="{BDA62658-71C7-4EC7-A103-0EFC82384976}"/>
                </a:ext>
              </a:extLst>
            </p:cNvPr>
            <p:cNvSpPr txBox="1"/>
            <p:nvPr/>
          </p:nvSpPr>
          <p:spPr>
            <a:xfrm rot="16200000">
              <a:off x="1165157" y="4512075"/>
              <a:ext cx="1333265" cy="372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b="1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1083 nm</a:t>
              </a:r>
              <a:endParaRPr lang="zh-CN" altLang="en-US" sz="1000" b="1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09" name="文本框 108">
              <a:extLst>
                <a:ext uri="{FF2B5EF4-FFF2-40B4-BE49-F238E27FC236}">
                  <a16:creationId xmlns:a16="http://schemas.microsoft.com/office/drawing/2014/main" id="{6B4E75DD-47AB-430A-BCF3-5A9128791AA3}"/>
                </a:ext>
              </a:extLst>
            </p:cNvPr>
            <p:cNvSpPr txBox="1"/>
            <p:nvPr/>
          </p:nvSpPr>
          <p:spPr>
            <a:xfrm>
              <a:off x="2833734" y="4102052"/>
              <a:ext cx="647254" cy="43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C</a:t>
              </a:r>
              <a:r>
                <a:rPr lang="en-US" altLang="zh-CN" sz="1000" b="1" baseline="-25000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8</a:t>
              </a:r>
              <a:endParaRPr lang="zh-CN" altLang="en-US" sz="1000" b="1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0" name="文本框 109">
              <a:extLst>
                <a:ext uri="{FF2B5EF4-FFF2-40B4-BE49-F238E27FC236}">
                  <a16:creationId xmlns:a16="http://schemas.microsoft.com/office/drawing/2014/main" id="{65997CC5-F097-4D05-BB7F-82ACFD0650B0}"/>
                </a:ext>
              </a:extLst>
            </p:cNvPr>
            <p:cNvSpPr txBox="1"/>
            <p:nvPr/>
          </p:nvSpPr>
          <p:spPr>
            <a:xfrm>
              <a:off x="3259612" y="4265373"/>
              <a:ext cx="574980" cy="4361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00" b="1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C</a:t>
              </a:r>
              <a:r>
                <a:rPr lang="en-US" altLang="zh-CN" sz="1000" b="1" baseline="-25000" dirty="0">
                  <a:solidFill>
                    <a:srgbClr val="FF0000"/>
                  </a:solidFill>
                  <a:ea typeface="微软雅黑" panose="020B0503020204020204" pitchFamily="34" charset="-122"/>
                  <a:cs typeface="Arial" panose="020B0604020202020204" pitchFamily="34" charset="0"/>
                </a:rPr>
                <a:t>9</a:t>
              </a:r>
              <a:endParaRPr lang="zh-CN" altLang="en-US" sz="1000" b="1" dirty="0">
                <a:solidFill>
                  <a:srgbClr val="FF0000"/>
                </a:solidFill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11" name="弧形 110">
              <a:extLst>
                <a:ext uri="{FF2B5EF4-FFF2-40B4-BE49-F238E27FC236}">
                  <a16:creationId xmlns:a16="http://schemas.microsoft.com/office/drawing/2014/main" id="{248D0879-EDAD-46B7-BC6A-C147B1774380}"/>
                </a:ext>
              </a:extLst>
            </p:cNvPr>
            <p:cNvSpPr/>
            <p:nvPr/>
          </p:nvSpPr>
          <p:spPr>
            <a:xfrm>
              <a:off x="2278305" y="2933324"/>
              <a:ext cx="176093" cy="242051"/>
            </a:xfrm>
            <a:prstGeom prst="arc">
              <a:avLst>
                <a:gd name="adj1" fmla="val 16200000"/>
                <a:gd name="adj2" fmla="val 587659"/>
              </a:avLst>
            </a:prstGeom>
            <a:ln w="25400">
              <a:solidFill>
                <a:srgbClr val="92D050"/>
              </a:solidFill>
              <a:headEnd type="none"/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F8DD0015-A3A0-4AB0-A135-B697DE35B5F5}"/>
              </a:ext>
            </a:extLst>
          </p:cNvPr>
          <p:cNvGrpSpPr/>
          <p:nvPr/>
        </p:nvGrpSpPr>
        <p:grpSpPr>
          <a:xfrm>
            <a:off x="268693" y="2158092"/>
            <a:ext cx="2774640" cy="1807731"/>
            <a:chOff x="770343" y="2259692"/>
            <a:chExt cx="2774640" cy="1807731"/>
          </a:xfrm>
        </p:grpSpPr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A24F585E-9601-4807-9176-324F4229881E}"/>
                </a:ext>
              </a:extLst>
            </p:cNvPr>
            <p:cNvSpPr/>
            <p:nvPr/>
          </p:nvSpPr>
          <p:spPr>
            <a:xfrm rot="16200000">
              <a:off x="2229748" y="3176192"/>
              <a:ext cx="959532" cy="70424"/>
            </a:xfrm>
            <a:custGeom>
              <a:avLst/>
              <a:gdLst>
                <a:gd name="connsiteX0" fmla="*/ 0 w 3352800"/>
                <a:gd name="connsiteY0" fmla="*/ 311150 h 311150"/>
                <a:gd name="connsiteX1" fmla="*/ 152400 w 3352800"/>
                <a:gd name="connsiteY1" fmla="*/ 0 h 311150"/>
                <a:gd name="connsiteX2" fmla="*/ 304800 w 3352800"/>
                <a:gd name="connsiteY2" fmla="*/ 307975 h 311150"/>
                <a:gd name="connsiteX3" fmla="*/ 457200 w 3352800"/>
                <a:gd name="connsiteY3" fmla="*/ 0 h 311150"/>
                <a:gd name="connsiteX4" fmla="*/ 609600 w 3352800"/>
                <a:gd name="connsiteY4" fmla="*/ 304800 h 311150"/>
                <a:gd name="connsiteX5" fmla="*/ 765175 w 3352800"/>
                <a:gd name="connsiteY5" fmla="*/ 0 h 311150"/>
                <a:gd name="connsiteX6" fmla="*/ 917575 w 3352800"/>
                <a:gd name="connsiteY6" fmla="*/ 307975 h 311150"/>
                <a:gd name="connsiteX7" fmla="*/ 1066800 w 3352800"/>
                <a:gd name="connsiteY7" fmla="*/ 3175 h 311150"/>
                <a:gd name="connsiteX8" fmla="*/ 1219200 w 3352800"/>
                <a:gd name="connsiteY8" fmla="*/ 304800 h 311150"/>
                <a:gd name="connsiteX9" fmla="*/ 1374775 w 3352800"/>
                <a:gd name="connsiteY9" fmla="*/ 0 h 311150"/>
                <a:gd name="connsiteX10" fmla="*/ 1524000 w 3352800"/>
                <a:gd name="connsiteY10" fmla="*/ 304800 h 311150"/>
                <a:gd name="connsiteX11" fmla="*/ 1679575 w 3352800"/>
                <a:gd name="connsiteY11" fmla="*/ 3175 h 311150"/>
                <a:gd name="connsiteX12" fmla="*/ 1828800 w 3352800"/>
                <a:gd name="connsiteY12" fmla="*/ 304800 h 311150"/>
                <a:gd name="connsiteX13" fmla="*/ 1984375 w 3352800"/>
                <a:gd name="connsiteY13" fmla="*/ 0 h 311150"/>
                <a:gd name="connsiteX14" fmla="*/ 2133600 w 3352800"/>
                <a:gd name="connsiteY14" fmla="*/ 304800 h 311150"/>
                <a:gd name="connsiteX15" fmla="*/ 2286000 w 3352800"/>
                <a:gd name="connsiteY15" fmla="*/ 3175 h 311150"/>
                <a:gd name="connsiteX16" fmla="*/ 2441575 w 3352800"/>
                <a:gd name="connsiteY16" fmla="*/ 304800 h 311150"/>
                <a:gd name="connsiteX17" fmla="*/ 2593975 w 3352800"/>
                <a:gd name="connsiteY17" fmla="*/ 0 h 311150"/>
                <a:gd name="connsiteX18" fmla="*/ 2743200 w 3352800"/>
                <a:gd name="connsiteY18" fmla="*/ 304800 h 311150"/>
                <a:gd name="connsiteX19" fmla="*/ 2898775 w 3352800"/>
                <a:gd name="connsiteY19" fmla="*/ 3175 h 311150"/>
                <a:gd name="connsiteX20" fmla="*/ 3051175 w 3352800"/>
                <a:gd name="connsiteY20" fmla="*/ 307975 h 311150"/>
                <a:gd name="connsiteX21" fmla="*/ 3203575 w 3352800"/>
                <a:gd name="connsiteY21" fmla="*/ 0 h 311150"/>
                <a:gd name="connsiteX22" fmla="*/ 3352800 w 3352800"/>
                <a:gd name="connsiteY22" fmla="*/ 304800 h 311150"/>
                <a:gd name="connsiteX0" fmla="*/ 0 w 3352800"/>
                <a:gd name="connsiteY0" fmla="*/ 311150 h 311150"/>
                <a:gd name="connsiteX1" fmla="*/ 152400 w 3352800"/>
                <a:gd name="connsiteY1" fmla="*/ 0 h 311150"/>
                <a:gd name="connsiteX2" fmla="*/ 304800 w 3352800"/>
                <a:gd name="connsiteY2" fmla="*/ 307975 h 311150"/>
                <a:gd name="connsiteX3" fmla="*/ 457200 w 3352800"/>
                <a:gd name="connsiteY3" fmla="*/ 0 h 311150"/>
                <a:gd name="connsiteX4" fmla="*/ 609600 w 3352800"/>
                <a:gd name="connsiteY4" fmla="*/ 304800 h 311150"/>
                <a:gd name="connsiteX5" fmla="*/ 765175 w 3352800"/>
                <a:gd name="connsiteY5" fmla="*/ 0 h 311150"/>
                <a:gd name="connsiteX6" fmla="*/ 917575 w 3352800"/>
                <a:gd name="connsiteY6" fmla="*/ 307975 h 311150"/>
                <a:gd name="connsiteX7" fmla="*/ 1066800 w 3352800"/>
                <a:gd name="connsiteY7" fmla="*/ 3175 h 311150"/>
                <a:gd name="connsiteX8" fmla="*/ 1219200 w 3352800"/>
                <a:gd name="connsiteY8" fmla="*/ 304800 h 311150"/>
                <a:gd name="connsiteX9" fmla="*/ 1374775 w 3352800"/>
                <a:gd name="connsiteY9" fmla="*/ 0 h 311150"/>
                <a:gd name="connsiteX10" fmla="*/ 1524000 w 3352800"/>
                <a:gd name="connsiteY10" fmla="*/ 304800 h 311150"/>
                <a:gd name="connsiteX11" fmla="*/ 1679575 w 3352800"/>
                <a:gd name="connsiteY11" fmla="*/ 3175 h 311150"/>
                <a:gd name="connsiteX12" fmla="*/ 1828800 w 3352800"/>
                <a:gd name="connsiteY12" fmla="*/ 304800 h 311150"/>
                <a:gd name="connsiteX13" fmla="*/ 1984375 w 3352800"/>
                <a:gd name="connsiteY13" fmla="*/ 0 h 311150"/>
                <a:gd name="connsiteX14" fmla="*/ 2133600 w 3352800"/>
                <a:gd name="connsiteY14" fmla="*/ 304800 h 311150"/>
                <a:gd name="connsiteX15" fmla="*/ 2286000 w 3352800"/>
                <a:gd name="connsiteY15" fmla="*/ 3175 h 311150"/>
                <a:gd name="connsiteX16" fmla="*/ 2441575 w 3352800"/>
                <a:gd name="connsiteY16" fmla="*/ 304800 h 311150"/>
                <a:gd name="connsiteX17" fmla="*/ 2593975 w 3352800"/>
                <a:gd name="connsiteY17" fmla="*/ 0 h 311150"/>
                <a:gd name="connsiteX18" fmla="*/ 2743200 w 3352800"/>
                <a:gd name="connsiteY18" fmla="*/ 304800 h 311150"/>
                <a:gd name="connsiteX19" fmla="*/ 2898775 w 3352800"/>
                <a:gd name="connsiteY19" fmla="*/ 3175 h 311150"/>
                <a:gd name="connsiteX20" fmla="*/ 3051175 w 3352800"/>
                <a:gd name="connsiteY20" fmla="*/ 307975 h 311150"/>
                <a:gd name="connsiteX21" fmla="*/ 3203575 w 3352800"/>
                <a:gd name="connsiteY21" fmla="*/ 0 h 311150"/>
                <a:gd name="connsiteX22" fmla="*/ 3352800 w 3352800"/>
                <a:gd name="connsiteY22" fmla="*/ 304800 h 311150"/>
                <a:gd name="connsiteX0" fmla="*/ 0 w 3337278"/>
                <a:gd name="connsiteY0" fmla="*/ 197468 h 315737"/>
                <a:gd name="connsiteX1" fmla="*/ 136878 w 3337278"/>
                <a:gd name="connsiteY1" fmla="*/ 7762 h 315737"/>
                <a:gd name="connsiteX2" fmla="*/ 289278 w 3337278"/>
                <a:gd name="connsiteY2" fmla="*/ 315737 h 315737"/>
                <a:gd name="connsiteX3" fmla="*/ 441678 w 3337278"/>
                <a:gd name="connsiteY3" fmla="*/ 7762 h 315737"/>
                <a:gd name="connsiteX4" fmla="*/ 594078 w 3337278"/>
                <a:gd name="connsiteY4" fmla="*/ 312562 h 315737"/>
                <a:gd name="connsiteX5" fmla="*/ 749653 w 3337278"/>
                <a:gd name="connsiteY5" fmla="*/ 7762 h 315737"/>
                <a:gd name="connsiteX6" fmla="*/ 902053 w 3337278"/>
                <a:gd name="connsiteY6" fmla="*/ 315737 h 315737"/>
                <a:gd name="connsiteX7" fmla="*/ 1051278 w 3337278"/>
                <a:gd name="connsiteY7" fmla="*/ 10937 h 315737"/>
                <a:gd name="connsiteX8" fmla="*/ 1203678 w 3337278"/>
                <a:gd name="connsiteY8" fmla="*/ 312562 h 315737"/>
                <a:gd name="connsiteX9" fmla="*/ 1359253 w 3337278"/>
                <a:gd name="connsiteY9" fmla="*/ 7762 h 315737"/>
                <a:gd name="connsiteX10" fmla="*/ 1508478 w 3337278"/>
                <a:gd name="connsiteY10" fmla="*/ 312562 h 315737"/>
                <a:gd name="connsiteX11" fmla="*/ 1664053 w 3337278"/>
                <a:gd name="connsiteY11" fmla="*/ 10937 h 315737"/>
                <a:gd name="connsiteX12" fmla="*/ 1813278 w 3337278"/>
                <a:gd name="connsiteY12" fmla="*/ 312562 h 315737"/>
                <a:gd name="connsiteX13" fmla="*/ 1968853 w 3337278"/>
                <a:gd name="connsiteY13" fmla="*/ 7762 h 315737"/>
                <a:gd name="connsiteX14" fmla="*/ 2118078 w 3337278"/>
                <a:gd name="connsiteY14" fmla="*/ 312562 h 315737"/>
                <a:gd name="connsiteX15" fmla="*/ 2270478 w 3337278"/>
                <a:gd name="connsiteY15" fmla="*/ 10937 h 315737"/>
                <a:gd name="connsiteX16" fmla="*/ 2426053 w 3337278"/>
                <a:gd name="connsiteY16" fmla="*/ 312562 h 315737"/>
                <a:gd name="connsiteX17" fmla="*/ 2578453 w 3337278"/>
                <a:gd name="connsiteY17" fmla="*/ 7762 h 315737"/>
                <a:gd name="connsiteX18" fmla="*/ 2727678 w 3337278"/>
                <a:gd name="connsiteY18" fmla="*/ 312562 h 315737"/>
                <a:gd name="connsiteX19" fmla="*/ 2883253 w 3337278"/>
                <a:gd name="connsiteY19" fmla="*/ 10937 h 315737"/>
                <a:gd name="connsiteX20" fmla="*/ 3035653 w 3337278"/>
                <a:gd name="connsiteY20" fmla="*/ 315737 h 315737"/>
                <a:gd name="connsiteX21" fmla="*/ 3188053 w 3337278"/>
                <a:gd name="connsiteY21" fmla="*/ 7762 h 315737"/>
                <a:gd name="connsiteX22" fmla="*/ 3337278 w 3337278"/>
                <a:gd name="connsiteY22" fmla="*/ 312562 h 315737"/>
                <a:gd name="connsiteX0" fmla="*/ 0 w 3337278"/>
                <a:gd name="connsiteY0" fmla="*/ 193235 h 311504"/>
                <a:gd name="connsiteX1" fmla="*/ 136878 w 3337278"/>
                <a:gd name="connsiteY1" fmla="*/ 3529 h 311504"/>
                <a:gd name="connsiteX2" fmla="*/ 289278 w 3337278"/>
                <a:gd name="connsiteY2" fmla="*/ 311504 h 311504"/>
                <a:gd name="connsiteX3" fmla="*/ 441678 w 3337278"/>
                <a:gd name="connsiteY3" fmla="*/ 3529 h 311504"/>
                <a:gd name="connsiteX4" fmla="*/ 594078 w 3337278"/>
                <a:gd name="connsiteY4" fmla="*/ 308329 h 311504"/>
                <a:gd name="connsiteX5" fmla="*/ 749653 w 3337278"/>
                <a:gd name="connsiteY5" fmla="*/ 3529 h 311504"/>
                <a:gd name="connsiteX6" fmla="*/ 902053 w 3337278"/>
                <a:gd name="connsiteY6" fmla="*/ 311504 h 311504"/>
                <a:gd name="connsiteX7" fmla="*/ 1051278 w 3337278"/>
                <a:gd name="connsiteY7" fmla="*/ 6704 h 311504"/>
                <a:gd name="connsiteX8" fmla="*/ 1203678 w 3337278"/>
                <a:gd name="connsiteY8" fmla="*/ 308329 h 311504"/>
                <a:gd name="connsiteX9" fmla="*/ 1359253 w 3337278"/>
                <a:gd name="connsiteY9" fmla="*/ 3529 h 311504"/>
                <a:gd name="connsiteX10" fmla="*/ 1508478 w 3337278"/>
                <a:gd name="connsiteY10" fmla="*/ 308329 h 311504"/>
                <a:gd name="connsiteX11" fmla="*/ 1664053 w 3337278"/>
                <a:gd name="connsiteY11" fmla="*/ 6704 h 311504"/>
                <a:gd name="connsiteX12" fmla="*/ 1813278 w 3337278"/>
                <a:gd name="connsiteY12" fmla="*/ 308329 h 311504"/>
                <a:gd name="connsiteX13" fmla="*/ 1968853 w 3337278"/>
                <a:gd name="connsiteY13" fmla="*/ 3529 h 311504"/>
                <a:gd name="connsiteX14" fmla="*/ 2118078 w 3337278"/>
                <a:gd name="connsiteY14" fmla="*/ 308329 h 311504"/>
                <a:gd name="connsiteX15" fmla="*/ 2270478 w 3337278"/>
                <a:gd name="connsiteY15" fmla="*/ 6704 h 311504"/>
                <a:gd name="connsiteX16" fmla="*/ 2426053 w 3337278"/>
                <a:gd name="connsiteY16" fmla="*/ 308329 h 311504"/>
                <a:gd name="connsiteX17" fmla="*/ 2578453 w 3337278"/>
                <a:gd name="connsiteY17" fmla="*/ 3529 h 311504"/>
                <a:gd name="connsiteX18" fmla="*/ 2727678 w 3337278"/>
                <a:gd name="connsiteY18" fmla="*/ 308329 h 311504"/>
                <a:gd name="connsiteX19" fmla="*/ 2883253 w 3337278"/>
                <a:gd name="connsiteY19" fmla="*/ 6704 h 311504"/>
                <a:gd name="connsiteX20" fmla="*/ 3035653 w 3337278"/>
                <a:gd name="connsiteY20" fmla="*/ 311504 h 311504"/>
                <a:gd name="connsiteX21" fmla="*/ 3188053 w 3337278"/>
                <a:gd name="connsiteY21" fmla="*/ 3529 h 311504"/>
                <a:gd name="connsiteX22" fmla="*/ 3337278 w 3337278"/>
                <a:gd name="connsiteY22" fmla="*/ 308329 h 311504"/>
                <a:gd name="connsiteX0" fmla="*/ 0 w 3383845"/>
                <a:gd name="connsiteY0" fmla="*/ 180357 h 312911"/>
                <a:gd name="connsiteX1" fmla="*/ 183445 w 3383845"/>
                <a:gd name="connsiteY1" fmla="*/ 4936 h 312911"/>
                <a:gd name="connsiteX2" fmla="*/ 335845 w 3383845"/>
                <a:gd name="connsiteY2" fmla="*/ 312911 h 312911"/>
                <a:gd name="connsiteX3" fmla="*/ 488245 w 3383845"/>
                <a:gd name="connsiteY3" fmla="*/ 4936 h 312911"/>
                <a:gd name="connsiteX4" fmla="*/ 640645 w 3383845"/>
                <a:gd name="connsiteY4" fmla="*/ 309736 h 312911"/>
                <a:gd name="connsiteX5" fmla="*/ 796220 w 3383845"/>
                <a:gd name="connsiteY5" fmla="*/ 4936 h 312911"/>
                <a:gd name="connsiteX6" fmla="*/ 948620 w 3383845"/>
                <a:gd name="connsiteY6" fmla="*/ 312911 h 312911"/>
                <a:gd name="connsiteX7" fmla="*/ 1097845 w 3383845"/>
                <a:gd name="connsiteY7" fmla="*/ 8111 h 312911"/>
                <a:gd name="connsiteX8" fmla="*/ 1250245 w 3383845"/>
                <a:gd name="connsiteY8" fmla="*/ 309736 h 312911"/>
                <a:gd name="connsiteX9" fmla="*/ 1405820 w 3383845"/>
                <a:gd name="connsiteY9" fmla="*/ 4936 h 312911"/>
                <a:gd name="connsiteX10" fmla="*/ 1555045 w 3383845"/>
                <a:gd name="connsiteY10" fmla="*/ 309736 h 312911"/>
                <a:gd name="connsiteX11" fmla="*/ 1710620 w 3383845"/>
                <a:gd name="connsiteY11" fmla="*/ 8111 h 312911"/>
                <a:gd name="connsiteX12" fmla="*/ 1859845 w 3383845"/>
                <a:gd name="connsiteY12" fmla="*/ 309736 h 312911"/>
                <a:gd name="connsiteX13" fmla="*/ 2015420 w 3383845"/>
                <a:gd name="connsiteY13" fmla="*/ 4936 h 312911"/>
                <a:gd name="connsiteX14" fmla="*/ 2164645 w 3383845"/>
                <a:gd name="connsiteY14" fmla="*/ 309736 h 312911"/>
                <a:gd name="connsiteX15" fmla="*/ 2317045 w 3383845"/>
                <a:gd name="connsiteY15" fmla="*/ 8111 h 312911"/>
                <a:gd name="connsiteX16" fmla="*/ 2472620 w 3383845"/>
                <a:gd name="connsiteY16" fmla="*/ 309736 h 312911"/>
                <a:gd name="connsiteX17" fmla="*/ 2625020 w 3383845"/>
                <a:gd name="connsiteY17" fmla="*/ 4936 h 312911"/>
                <a:gd name="connsiteX18" fmla="*/ 2774245 w 3383845"/>
                <a:gd name="connsiteY18" fmla="*/ 309736 h 312911"/>
                <a:gd name="connsiteX19" fmla="*/ 2929820 w 3383845"/>
                <a:gd name="connsiteY19" fmla="*/ 8111 h 312911"/>
                <a:gd name="connsiteX20" fmla="*/ 3082220 w 3383845"/>
                <a:gd name="connsiteY20" fmla="*/ 312911 h 312911"/>
                <a:gd name="connsiteX21" fmla="*/ 3234620 w 3383845"/>
                <a:gd name="connsiteY21" fmla="*/ 4936 h 312911"/>
                <a:gd name="connsiteX22" fmla="*/ 3383845 w 3383845"/>
                <a:gd name="connsiteY22" fmla="*/ 309736 h 312911"/>
                <a:gd name="connsiteX0" fmla="*/ 0 w 3383845"/>
                <a:gd name="connsiteY0" fmla="*/ 179110 h 311664"/>
                <a:gd name="connsiteX1" fmla="*/ 183445 w 3383845"/>
                <a:gd name="connsiteY1" fmla="*/ 3689 h 311664"/>
                <a:gd name="connsiteX2" fmla="*/ 335845 w 3383845"/>
                <a:gd name="connsiteY2" fmla="*/ 311664 h 311664"/>
                <a:gd name="connsiteX3" fmla="*/ 488245 w 3383845"/>
                <a:gd name="connsiteY3" fmla="*/ 3689 h 311664"/>
                <a:gd name="connsiteX4" fmla="*/ 640645 w 3383845"/>
                <a:gd name="connsiteY4" fmla="*/ 308489 h 311664"/>
                <a:gd name="connsiteX5" fmla="*/ 796220 w 3383845"/>
                <a:gd name="connsiteY5" fmla="*/ 3689 h 311664"/>
                <a:gd name="connsiteX6" fmla="*/ 948620 w 3383845"/>
                <a:gd name="connsiteY6" fmla="*/ 311664 h 311664"/>
                <a:gd name="connsiteX7" fmla="*/ 1097845 w 3383845"/>
                <a:gd name="connsiteY7" fmla="*/ 6864 h 311664"/>
                <a:gd name="connsiteX8" fmla="*/ 1250245 w 3383845"/>
                <a:gd name="connsiteY8" fmla="*/ 308489 h 311664"/>
                <a:gd name="connsiteX9" fmla="*/ 1405820 w 3383845"/>
                <a:gd name="connsiteY9" fmla="*/ 3689 h 311664"/>
                <a:gd name="connsiteX10" fmla="*/ 1555045 w 3383845"/>
                <a:gd name="connsiteY10" fmla="*/ 308489 h 311664"/>
                <a:gd name="connsiteX11" fmla="*/ 1710620 w 3383845"/>
                <a:gd name="connsiteY11" fmla="*/ 6864 h 311664"/>
                <a:gd name="connsiteX12" fmla="*/ 1859845 w 3383845"/>
                <a:gd name="connsiteY12" fmla="*/ 308489 h 311664"/>
                <a:gd name="connsiteX13" fmla="*/ 2015420 w 3383845"/>
                <a:gd name="connsiteY13" fmla="*/ 3689 h 311664"/>
                <a:gd name="connsiteX14" fmla="*/ 2164645 w 3383845"/>
                <a:gd name="connsiteY14" fmla="*/ 308489 h 311664"/>
                <a:gd name="connsiteX15" fmla="*/ 2317045 w 3383845"/>
                <a:gd name="connsiteY15" fmla="*/ 6864 h 311664"/>
                <a:gd name="connsiteX16" fmla="*/ 2472620 w 3383845"/>
                <a:gd name="connsiteY16" fmla="*/ 308489 h 311664"/>
                <a:gd name="connsiteX17" fmla="*/ 2625020 w 3383845"/>
                <a:gd name="connsiteY17" fmla="*/ 3689 h 311664"/>
                <a:gd name="connsiteX18" fmla="*/ 2774245 w 3383845"/>
                <a:gd name="connsiteY18" fmla="*/ 308489 h 311664"/>
                <a:gd name="connsiteX19" fmla="*/ 2929820 w 3383845"/>
                <a:gd name="connsiteY19" fmla="*/ 6864 h 311664"/>
                <a:gd name="connsiteX20" fmla="*/ 3082220 w 3383845"/>
                <a:gd name="connsiteY20" fmla="*/ 311664 h 311664"/>
                <a:gd name="connsiteX21" fmla="*/ 3234620 w 3383845"/>
                <a:gd name="connsiteY21" fmla="*/ 3689 h 311664"/>
                <a:gd name="connsiteX22" fmla="*/ 3383845 w 3383845"/>
                <a:gd name="connsiteY22" fmla="*/ 308489 h 31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83845" h="311664">
                  <a:moveTo>
                    <a:pt x="0" y="179110"/>
                  </a:moveTo>
                  <a:cubicBezTo>
                    <a:pt x="99835" y="61108"/>
                    <a:pt x="127471" y="-18403"/>
                    <a:pt x="183445" y="3689"/>
                  </a:cubicBezTo>
                  <a:cubicBezTo>
                    <a:pt x="239419" y="25781"/>
                    <a:pt x="285045" y="311664"/>
                    <a:pt x="335845" y="311664"/>
                  </a:cubicBezTo>
                  <a:cubicBezTo>
                    <a:pt x="386645" y="311664"/>
                    <a:pt x="437445" y="4218"/>
                    <a:pt x="488245" y="3689"/>
                  </a:cubicBezTo>
                  <a:cubicBezTo>
                    <a:pt x="539045" y="3160"/>
                    <a:pt x="589316" y="308489"/>
                    <a:pt x="640645" y="308489"/>
                  </a:cubicBezTo>
                  <a:cubicBezTo>
                    <a:pt x="691974" y="308489"/>
                    <a:pt x="744891" y="3160"/>
                    <a:pt x="796220" y="3689"/>
                  </a:cubicBezTo>
                  <a:cubicBezTo>
                    <a:pt x="847549" y="4218"/>
                    <a:pt x="898349" y="311135"/>
                    <a:pt x="948620" y="311664"/>
                  </a:cubicBezTo>
                  <a:cubicBezTo>
                    <a:pt x="998891" y="312193"/>
                    <a:pt x="1047574" y="7393"/>
                    <a:pt x="1097845" y="6864"/>
                  </a:cubicBezTo>
                  <a:cubicBezTo>
                    <a:pt x="1148116" y="6335"/>
                    <a:pt x="1198916" y="309018"/>
                    <a:pt x="1250245" y="308489"/>
                  </a:cubicBezTo>
                  <a:cubicBezTo>
                    <a:pt x="1301574" y="307960"/>
                    <a:pt x="1355020" y="3689"/>
                    <a:pt x="1405820" y="3689"/>
                  </a:cubicBezTo>
                  <a:cubicBezTo>
                    <a:pt x="1456620" y="3689"/>
                    <a:pt x="1504245" y="307960"/>
                    <a:pt x="1555045" y="308489"/>
                  </a:cubicBezTo>
                  <a:cubicBezTo>
                    <a:pt x="1605845" y="309018"/>
                    <a:pt x="1659820" y="6864"/>
                    <a:pt x="1710620" y="6864"/>
                  </a:cubicBezTo>
                  <a:cubicBezTo>
                    <a:pt x="1761420" y="6864"/>
                    <a:pt x="1809045" y="309018"/>
                    <a:pt x="1859845" y="308489"/>
                  </a:cubicBezTo>
                  <a:cubicBezTo>
                    <a:pt x="1910645" y="307960"/>
                    <a:pt x="1964620" y="3689"/>
                    <a:pt x="2015420" y="3689"/>
                  </a:cubicBezTo>
                  <a:cubicBezTo>
                    <a:pt x="2066220" y="3689"/>
                    <a:pt x="2114374" y="307960"/>
                    <a:pt x="2164645" y="308489"/>
                  </a:cubicBezTo>
                  <a:cubicBezTo>
                    <a:pt x="2214916" y="309018"/>
                    <a:pt x="2265716" y="6864"/>
                    <a:pt x="2317045" y="6864"/>
                  </a:cubicBezTo>
                  <a:cubicBezTo>
                    <a:pt x="2368374" y="6864"/>
                    <a:pt x="2421291" y="309018"/>
                    <a:pt x="2472620" y="308489"/>
                  </a:cubicBezTo>
                  <a:cubicBezTo>
                    <a:pt x="2523949" y="307960"/>
                    <a:pt x="2574749" y="3689"/>
                    <a:pt x="2625020" y="3689"/>
                  </a:cubicBezTo>
                  <a:cubicBezTo>
                    <a:pt x="2675291" y="3689"/>
                    <a:pt x="2723445" y="307960"/>
                    <a:pt x="2774245" y="308489"/>
                  </a:cubicBezTo>
                  <a:cubicBezTo>
                    <a:pt x="2825045" y="309018"/>
                    <a:pt x="2878491" y="6335"/>
                    <a:pt x="2929820" y="6864"/>
                  </a:cubicBezTo>
                  <a:cubicBezTo>
                    <a:pt x="2981149" y="7393"/>
                    <a:pt x="3031420" y="312193"/>
                    <a:pt x="3082220" y="311664"/>
                  </a:cubicBezTo>
                  <a:cubicBezTo>
                    <a:pt x="3133020" y="311135"/>
                    <a:pt x="3184349" y="4218"/>
                    <a:pt x="3234620" y="3689"/>
                  </a:cubicBezTo>
                  <a:cubicBezTo>
                    <a:pt x="3284891" y="3160"/>
                    <a:pt x="3336220" y="308489"/>
                    <a:pt x="3383845" y="308489"/>
                  </a:cubicBezTo>
                </a:path>
              </a:pathLst>
            </a:custGeom>
            <a:noFill/>
            <a:ln>
              <a:solidFill>
                <a:srgbClr val="C24EA8"/>
              </a:solidFill>
              <a:head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b="1"/>
            </a:p>
          </p:txBody>
        </p:sp>
        <p:cxnSp>
          <p:nvCxnSpPr>
            <p:cNvPr id="114" name="直接箭头连接符 113">
              <a:extLst>
                <a:ext uri="{FF2B5EF4-FFF2-40B4-BE49-F238E27FC236}">
                  <a16:creationId xmlns:a16="http://schemas.microsoft.com/office/drawing/2014/main" id="{8CC5E56F-615A-47D2-A5E1-AE7E8DE899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3483" y="2752269"/>
              <a:ext cx="1006148" cy="98636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42151A07-AF1C-4996-8840-5149654D3E3C}"/>
                </a:ext>
              </a:extLst>
            </p:cNvPr>
            <p:cNvSpPr/>
            <p:nvPr/>
          </p:nvSpPr>
          <p:spPr>
            <a:xfrm rot="16200000">
              <a:off x="416807" y="3232191"/>
              <a:ext cx="959532" cy="70424"/>
            </a:xfrm>
            <a:custGeom>
              <a:avLst/>
              <a:gdLst>
                <a:gd name="connsiteX0" fmla="*/ 0 w 3352800"/>
                <a:gd name="connsiteY0" fmla="*/ 311150 h 311150"/>
                <a:gd name="connsiteX1" fmla="*/ 152400 w 3352800"/>
                <a:gd name="connsiteY1" fmla="*/ 0 h 311150"/>
                <a:gd name="connsiteX2" fmla="*/ 304800 w 3352800"/>
                <a:gd name="connsiteY2" fmla="*/ 307975 h 311150"/>
                <a:gd name="connsiteX3" fmla="*/ 457200 w 3352800"/>
                <a:gd name="connsiteY3" fmla="*/ 0 h 311150"/>
                <a:gd name="connsiteX4" fmla="*/ 609600 w 3352800"/>
                <a:gd name="connsiteY4" fmla="*/ 304800 h 311150"/>
                <a:gd name="connsiteX5" fmla="*/ 765175 w 3352800"/>
                <a:gd name="connsiteY5" fmla="*/ 0 h 311150"/>
                <a:gd name="connsiteX6" fmla="*/ 917575 w 3352800"/>
                <a:gd name="connsiteY6" fmla="*/ 307975 h 311150"/>
                <a:gd name="connsiteX7" fmla="*/ 1066800 w 3352800"/>
                <a:gd name="connsiteY7" fmla="*/ 3175 h 311150"/>
                <a:gd name="connsiteX8" fmla="*/ 1219200 w 3352800"/>
                <a:gd name="connsiteY8" fmla="*/ 304800 h 311150"/>
                <a:gd name="connsiteX9" fmla="*/ 1374775 w 3352800"/>
                <a:gd name="connsiteY9" fmla="*/ 0 h 311150"/>
                <a:gd name="connsiteX10" fmla="*/ 1524000 w 3352800"/>
                <a:gd name="connsiteY10" fmla="*/ 304800 h 311150"/>
                <a:gd name="connsiteX11" fmla="*/ 1679575 w 3352800"/>
                <a:gd name="connsiteY11" fmla="*/ 3175 h 311150"/>
                <a:gd name="connsiteX12" fmla="*/ 1828800 w 3352800"/>
                <a:gd name="connsiteY12" fmla="*/ 304800 h 311150"/>
                <a:gd name="connsiteX13" fmla="*/ 1984375 w 3352800"/>
                <a:gd name="connsiteY13" fmla="*/ 0 h 311150"/>
                <a:gd name="connsiteX14" fmla="*/ 2133600 w 3352800"/>
                <a:gd name="connsiteY14" fmla="*/ 304800 h 311150"/>
                <a:gd name="connsiteX15" fmla="*/ 2286000 w 3352800"/>
                <a:gd name="connsiteY15" fmla="*/ 3175 h 311150"/>
                <a:gd name="connsiteX16" fmla="*/ 2441575 w 3352800"/>
                <a:gd name="connsiteY16" fmla="*/ 304800 h 311150"/>
                <a:gd name="connsiteX17" fmla="*/ 2593975 w 3352800"/>
                <a:gd name="connsiteY17" fmla="*/ 0 h 311150"/>
                <a:gd name="connsiteX18" fmla="*/ 2743200 w 3352800"/>
                <a:gd name="connsiteY18" fmla="*/ 304800 h 311150"/>
                <a:gd name="connsiteX19" fmla="*/ 2898775 w 3352800"/>
                <a:gd name="connsiteY19" fmla="*/ 3175 h 311150"/>
                <a:gd name="connsiteX20" fmla="*/ 3051175 w 3352800"/>
                <a:gd name="connsiteY20" fmla="*/ 307975 h 311150"/>
                <a:gd name="connsiteX21" fmla="*/ 3203575 w 3352800"/>
                <a:gd name="connsiteY21" fmla="*/ 0 h 311150"/>
                <a:gd name="connsiteX22" fmla="*/ 3352800 w 3352800"/>
                <a:gd name="connsiteY22" fmla="*/ 304800 h 311150"/>
                <a:gd name="connsiteX0" fmla="*/ 0 w 3352800"/>
                <a:gd name="connsiteY0" fmla="*/ 311150 h 311150"/>
                <a:gd name="connsiteX1" fmla="*/ 152400 w 3352800"/>
                <a:gd name="connsiteY1" fmla="*/ 0 h 311150"/>
                <a:gd name="connsiteX2" fmla="*/ 304800 w 3352800"/>
                <a:gd name="connsiteY2" fmla="*/ 307975 h 311150"/>
                <a:gd name="connsiteX3" fmla="*/ 457200 w 3352800"/>
                <a:gd name="connsiteY3" fmla="*/ 0 h 311150"/>
                <a:gd name="connsiteX4" fmla="*/ 609600 w 3352800"/>
                <a:gd name="connsiteY4" fmla="*/ 304800 h 311150"/>
                <a:gd name="connsiteX5" fmla="*/ 765175 w 3352800"/>
                <a:gd name="connsiteY5" fmla="*/ 0 h 311150"/>
                <a:gd name="connsiteX6" fmla="*/ 917575 w 3352800"/>
                <a:gd name="connsiteY6" fmla="*/ 307975 h 311150"/>
                <a:gd name="connsiteX7" fmla="*/ 1066800 w 3352800"/>
                <a:gd name="connsiteY7" fmla="*/ 3175 h 311150"/>
                <a:gd name="connsiteX8" fmla="*/ 1219200 w 3352800"/>
                <a:gd name="connsiteY8" fmla="*/ 304800 h 311150"/>
                <a:gd name="connsiteX9" fmla="*/ 1374775 w 3352800"/>
                <a:gd name="connsiteY9" fmla="*/ 0 h 311150"/>
                <a:gd name="connsiteX10" fmla="*/ 1524000 w 3352800"/>
                <a:gd name="connsiteY10" fmla="*/ 304800 h 311150"/>
                <a:gd name="connsiteX11" fmla="*/ 1679575 w 3352800"/>
                <a:gd name="connsiteY11" fmla="*/ 3175 h 311150"/>
                <a:gd name="connsiteX12" fmla="*/ 1828800 w 3352800"/>
                <a:gd name="connsiteY12" fmla="*/ 304800 h 311150"/>
                <a:gd name="connsiteX13" fmla="*/ 1984375 w 3352800"/>
                <a:gd name="connsiteY13" fmla="*/ 0 h 311150"/>
                <a:gd name="connsiteX14" fmla="*/ 2133600 w 3352800"/>
                <a:gd name="connsiteY14" fmla="*/ 304800 h 311150"/>
                <a:gd name="connsiteX15" fmla="*/ 2286000 w 3352800"/>
                <a:gd name="connsiteY15" fmla="*/ 3175 h 311150"/>
                <a:gd name="connsiteX16" fmla="*/ 2441575 w 3352800"/>
                <a:gd name="connsiteY16" fmla="*/ 304800 h 311150"/>
                <a:gd name="connsiteX17" fmla="*/ 2593975 w 3352800"/>
                <a:gd name="connsiteY17" fmla="*/ 0 h 311150"/>
                <a:gd name="connsiteX18" fmla="*/ 2743200 w 3352800"/>
                <a:gd name="connsiteY18" fmla="*/ 304800 h 311150"/>
                <a:gd name="connsiteX19" fmla="*/ 2898775 w 3352800"/>
                <a:gd name="connsiteY19" fmla="*/ 3175 h 311150"/>
                <a:gd name="connsiteX20" fmla="*/ 3051175 w 3352800"/>
                <a:gd name="connsiteY20" fmla="*/ 307975 h 311150"/>
                <a:gd name="connsiteX21" fmla="*/ 3203575 w 3352800"/>
                <a:gd name="connsiteY21" fmla="*/ 0 h 311150"/>
                <a:gd name="connsiteX22" fmla="*/ 3352800 w 3352800"/>
                <a:gd name="connsiteY22" fmla="*/ 304800 h 311150"/>
                <a:gd name="connsiteX0" fmla="*/ 0 w 3337278"/>
                <a:gd name="connsiteY0" fmla="*/ 197468 h 315737"/>
                <a:gd name="connsiteX1" fmla="*/ 136878 w 3337278"/>
                <a:gd name="connsiteY1" fmla="*/ 7762 h 315737"/>
                <a:gd name="connsiteX2" fmla="*/ 289278 w 3337278"/>
                <a:gd name="connsiteY2" fmla="*/ 315737 h 315737"/>
                <a:gd name="connsiteX3" fmla="*/ 441678 w 3337278"/>
                <a:gd name="connsiteY3" fmla="*/ 7762 h 315737"/>
                <a:gd name="connsiteX4" fmla="*/ 594078 w 3337278"/>
                <a:gd name="connsiteY4" fmla="*/ 312562 h 315737"/>
                <a:gd name="connsiteX5" fmla="*/ 749653 w 3337278"/>
                <a:gd name="connsiteY5" fmla="*/ 7762 h 315737"/>
                <a:gd name="connsiteX6" fmla="*/ 902053 w 3337278"/>
                <a:gd name="connsiteY6" fmla="*/ 315737 h 315737"/>
                <a:gd name="connsiteX7" fmla="*/ 1051278 w 3337278"/>
                <a:gd name="connsiteY7" fmla="*/ 10937 h 315737"/>
                <a:gd name="connsiteX8" fmla="*/ 1203678 w 3337278"/>
                <a:gd name="connsiteY8" fmla="*/ 312562 h 315737"/>
                <a:gd name="connsiteX9" fmla="*/ 1359253 w 3337278"/>
                <a:gd name="connsiteY9" fmla="*/ 7762 h 315737"/>
                <a:gd name="connsiteX10" fmla="*/ 1508478 w 3337278"/>
                <a:gd name="connsiteY10" fmla="*/ 312562 h 315737"/>
                <a:gd name="connsiteX11" fmla="*/ 1664053 w 3337278"/>
                <a:gd name="connsiteY11" fmla="*/ 10937 h 315737"/>
                <a:gd name="connsiteX12" fmla="*/ 1813278 w 3337278"/>
                <a:gd name="connsiteY12" fmla="*/ 312562 h 315737"/>
                <a:gd name="connsiteX13" fmla="*/ 1968853 w 3337278"/>
                <a:gd name="connsiteY13" fmla="*/ 7762 h 315737"/>
                <a:gd name="connsiteX14" fmla="*/ 2118078 w 3337278"/>
                <a:gd name="connsiteY14" fmla="*/ 312562 h 315737"/>
                <a:gd name="connsiteX15" fmla="*/ 2270478 w 3337278"/>
                <a:gd name="connsiteY15" fmla="*/ 10937 h 315737"/>
                <a:gd name="connsiteX16" fmla="*/ 2426053 w 3337278"/>
                <a:gd name="connsiteY16" fmla="*/ 312562 h 315737"/>
                <a:gd name="connsiteX17" fmla="*/ 2578453 w 3337278"/>
                <a:gd name="connsiteY17" fmla="*/ 7762 h 315737"/>
                <a:gd name="connsiteX18" fmla="*/ 2727678 w 3337278"/>
                <a:gd name="connsiteY18" fmla="*/ 312562 h 315737"/>
                <a:gd name="connsiteX19" fmla="*/ 2883253 w 3337278"/>
                <a:gd name="connsiteY19" fmla="*/ 10937 h 315737"/>
                <a:gd name="connsiteX20" fmla="*/ 3035653 w 3337278"/>
                <a:gd name="connsiteY20" fmla="*/ 315737 h 315737"/>
                <a:gd name="connsiteX21" fmla="*/ 3188053 w 3337278"/>
                <a:gd name="connsiteY21" fmla="*/ 7762 h 315737"/>
                <a:gd name="connsiteX22" fmla="*/ 3337278 w 3337278"/>
                <a:gd name="connsiteY22" fmla="*/ 312562 h 315737"/>
                <a:gd name="connsiteX0" fmla="*/ 0 w 3337278"/>
                <a:gd name="connsiteY0" fmla="*/ 193235 h 311504"/>
                <a:gd name="connsiteX1" fmla="*/ 136878 w 3337278"/>
                <a:gd name="connsiteY1" fmla="*/ 3529 h 311504"/>
                <a:gd name="connsiteX2" fmla="*/ 289278 w 3337278"/>
                <a:gd name="connsiteY2" fmla="*/ 311504 h 311504"/>
                <a:gd name="connsiteX3" fmla="*/ 441678 w 3337278"/>
                <a:gd name="connsiteY3" fmla="*/ 3529 h 311504"/>
                <a:gd name="connsiteX4" fmla="*/ 594078 w 3337278"/>
                <a:gd name="connsiteY4" fmla="*/ 308329 h 311504"/>
                <a:gd name="connsiteX5" fmla="*/ 749653 w 3337278"/>
                <a:gd name="connsiteY5" fmla="*/ 3529 h 311504"/>
                <a:gd name="connsiteX6" fmla="*/ 902053 w 3337278"/>
                <a:gd name="connsiteY6" fmla="*/ 311504 h 311504"/>
                <a:gd name="connsiteX7" fmla="*/ 1051278 w 3337278"/>
                <a:gd name="connsiteY7" fmla="*/ 6704 h 311504"/>
                <a:gd name="connsiteX8" fmla="*/ 1203678 w 3337278"/>
                <a:gd name="connsiteY8" fmla="*/ 308329 h 311504"/>
                <a:gd name="connsiteX9" fmla="*/ 1359253 w 3337278"/>
                <a:gd name="connsiteY9" fmla="*/ 3529 h 311504"/>
                <a:gd name="connsiteX10" fmla="*/ 1508478 w 3337278"/>
                <a:gd name="connsiteY10" fmla="*/ 308329 h 311504"/>
                <a:gd name="connsiteX11" fmla="*/ 1664053 w 3337278"/>
                <a:gd name="connsiteY11" fmla="*/ 6704 h 311504"/>
                <a:gd name="connsiteX12" fmla="*/ 1813278 w 3337278"/>
                <a:gd name="connsiteY12" fmla="*/ 308329 h 311504"/>
                <a:gd name="connsiteX13" fmla="*/ 1968853 w 3337278"/>
                <a:gd name="connsiteY13" fmla="*/ 3529 h 311504"/>
                <a:gd name="connsiteX14" fmla="*/ 2118078 w 3337278"/>
                <a:gd name="connsiteY14" fmla="*/ 308329 h 311504"/>
                <a:gd name="connsiteX15" fmla="*/ 2270478 w 3337278"/>
                <a:gd name="connsiteY15" fmla="*/ 6704 h 311504"/>
                <a:gd name="connsiteX16" fmla="*/ 2426053 w 3337278"/>
                <a:gd name="connsiteY16" fmla="*/ 308329 h 311504"/>
                <a:gd name="connsiteX17" fmla="*/ 2578453 w 3337278"/>
                <a:gd name="connsiteY17" fmla="*/ 3529 h 311504"/>
                <a:gd name="connsiteX18" fmla="*/ 2727678 w 3337278"/>
                <a:gd name="connsiteY18" fmla="*/ 308329 h 311504"/>
                <a:gd name="connsiteX19" fmla="*/ 2883253 w 3337278"/>
                <a:gd name="connsiteY19" fmla="*/ 6704 h 311504"/>
                <a:gd name="connsiteX20" fmla="*/ 3035653 w 3337278"/>
                <a:gd name="connsiteY20" fmla="*/ 311504 h 311504"/>
                <a:gd name="connsiteX21" fmla="*/ 3188053 w 3337278"/>
                <a:gd name="connsiteY21" fmla="*/ 3529 h 311504"/>
                <a:gd name="connsiteX22" fmla="*/ 3337278 w 3337278"/>
                <a:gd name="connsiteY22" fmla="*/ 308329 h 311504"/>
                <a:gd name="connsiteX0" fmla="*/ 0 w 3383845"/>
                <a:gd name="connsiteY0" fmla="*/ 180357 h 312911"/>
                <a:gd name="connsiteX1" fmla="*/ 183445 w 3383845"/>
                <a:gd name="connsiteY1" fmla="*/ 4936 h 312911"/>
                <a:gd name="connsiteX2" fmla="*/ 335845 w 3383845"/>
                <a:gd name="connsiteY2" fmla="*/ 312911 h 312911"/>
                <a:gd name="connsiteX3" fmla="*/ 488245 w 3383845"/>
                <a:gd name="connsiteY3" fmla="*/ 4936 h 312911"/>
                <a:gd name="connsiteX4" fmla="*/ 640645 w 3383845"/>
                <a:gd name="connsiteY4" fmla="*/ 309736 h 312911"/>
                <a:gd name="connsiteX5" fmla="*/ 796220 w 3383845"/>
                <a:gd name="connsiteY5" fmla="*/ 4936 h 312911"/>
                <a:gd name="connsiteX6" fmla="*/ 948620 w 3383845"/>
                <a:gd name="connsiteY6" fmla="*/ 312911 h 312911"/>
                <a:gd name="connsiteX7" fmla="*/ 1097845 w 3383845"/>
                <a:gd name="connsiteY7" fmla="*/ 8111 h 312911"/>
                <a:gd name="connsiteX8" fmla="*/ 1250245 w 3383845"/>
                <a:gd name="connsiteY8" fmla="*/ 309736 h 312911"/>
                <a:gd name="connsiteX9" fmla="*/ 1405820 w 3383845"/>
                <a:gd name="connsiteY9" fmla="*/ 4936 h 312911"/>
                <a:gd name="connsiteX10" fmla="*/ 1555045 w 3383845"/>
                <a:gd name="connsiteY10" fmla="*/ 309736 h 312911"/>
                <a:gd name="connsiteX11" fmla="*/ 1710620 w 3383845"/>
                <a:gd name="connsiteY11" fmla="*/ 8111 h 312911"/>
                <a:gd name="connsiteX12" fmla="*/ 1859845 w 3383845"/>
                <a:gd name="connsiteY12" fmla="*/ 309736 h 312911"/>
                <a:gd name="connsiteX13" fmla="*/ 2015420 w 3383845"/>
                <a:gd name="connsiteY13" fmla="*/ 4936 h 312911"/>
                <a:gd name="connsiteX14" fmla="*/ 2164645 w 3383845"/>
                <a:gd name="connsiteY14" fmla="*/ 309736 h 312911"/>
                <a:gd name="connsiteX15" fmla="*/ 2317045 w 3383845"/>
                <a:gd name="connsiteY15" fmla="*/ 8111 h 312911"/>
                <a:gd name="connsiteX16" fmla="*/ 2472620 w 3383845"/>
                <a:gd name="connsiteY16" fmla="*/ 309736 h 312911"/>
                <a:gd name="connsiteX17" fmla="*/ 2625020 w 3383845"/>
                <a:gd name="connsiteY17" fmla="*/ 4936 h 312911"/>
                <a:gd name="connsiteX18" fmla="*/ 2774245 w 3383845"/>
                <a:gd name="connsiteY18" fmla="*/ 309736 h 312911"/>
                <a:gd name="connsiteX19" fmla="*/ 2929820 w 3383845"/>
                <a:gd name="connsiteY19" fmla="*/ 8111 h 312911"/>
                <a:gd name="connsiteX20" fmla="*/ 3082220 w 3383845"/>
                <a:gd name="connsiteY20" fmla="*/ 312911 h 312911"/>
                <a:gd name="connsiteX21" fmla="*/ 3234620 w 3383845"/>
                <a:gd name="connsiteY21" fmla="*/ 4936 h 312911"/>
                <a:gd name="connsiteX22" fmla="*/ 3383845 w 3383845"/>
                <a:gd name="connsiteY22" fmla="*/ 309736 h 312911"/>
                <a:gd name="connsiteX0" fmla="*/ 0 w 3383845"/>
                <a:gd name="connsiteY0" fmla="*/ 179110 h 311664"/>
                <a:gd name="connsiteX1" fmla="*/ 183445 w 3383845"/>
                <a:gd name="connsiteY1" fmla="*/ 3689 h 311664"/>
                <a:gd name="connsiteX2" fmla="*/ 335845 w 3383845"/>
                <a:gd name="connsiteY2" fmla="*/ 311664 h 311664"/>
                <a:gd name="connsiteX3" fmla="*/ 488245 w 3383845"/>
                <a:gd name="connsiteY3" fmla="*/ 3689 h 311664"/>
                <a:gd name="connsiteX4" fmla="*/ 640645 w 3383845"/>
                <a:gd name="connsiteY4" fmla="*/ 308489 h 311664"/>
                <a:gd name="connsiteX5" fmla="*/ 796220 w 3383845"/>
                <a:gd name="connsiteY5" fmla="*/ 3689 h 311664"/>
                <a:gd name="connsiteX6" fmla="*/ 948620 w 3383845"/>
                <a:gd name="connsiteY6" fmla="*/ 311664 h 311664"/>
                <a:gd name="connsiteX7" fmla="*/ 1097845 w 3383845"/>
                <a:gd name="connsiteY7" fmla="*/ 6864 h 311664"/>
                <a:gd name="connsiteX8" fmla="*/ 1250245 w 3383845"/>
                <a:gd name="connsiteY8" fmla="*/ 308489 h 311664"/>
                <a:gd name="connsiteX9" fmla="*/ 1405820 w 3383845"/>
                <a:gd name="connsiteY9" fmla="*/ 3689 h 311664"/>
                <a:gd name="connsiteX10" fmla="*/ 1555045 w 3383845"/>
                <a:gd name="connsiteY10" fmla="*/ 308489 h 311664"/>
                <a:gd name="connsiteX11" fmla="*/ 1710620 w 3383845"/>
                <a:gd name="connsiteY11" fmla="*/ 6864 h 311664"/>
                <a:gd name="connsiteX12" fmla="*/ 1859845 w 3383845"/>
                <a:gd name="connsiteY12" fmla="*/ 308489 h 311664"/>
                <a:gd name="connsiteX13" fmla="*/ 2015420 w 3383845"/>
                <a:gd name="connsiteY13" fmla="*/ 3689 h 311664"/>
                <a:gd name="connsiteX14" fmla="*/ 2164645 w 3383845"/>
                <a:gd name="connsiteY14" fmla="*/ 308489 h 311664"/>
                <a:gd name="connsiteX15" fmla="*/ 2317045 w 3383845"/>
                <a:gd name="connsiteY15" fmla="*/ 6864 h 311664"/>
                <a:gd name="connsiteX16" fmla="*/ 2472620 w 3383845"/>
                <a:gd name="connsiteY16" fmla="*/ 308489 h 311664"/>
                <a:gd name="connsiteX17" fmla="*/ 2625020 w 3383845"/>
                <a:gd name="connsiteY17" fmla="*/ 3689 h 311664"/>
                <a:gd name="connsiteX18" fmla="*/ 2774245 w 3383845"/>
                <a:gd name="connsiteY18" fmla="*/ 308489 h 311664"/>
                <a:gd name="connsiteX19" fmla="*/ 2929820 w 3383845"/>
                <a:gd name="connsiteY19" fmla="*/ 6864 h 311664"/>
                <a:gd name="connsiteX20" fmla="*/ 3082220 w 3383845"/>
                <a:gd name="connsiteY20" fmla="*/ 311664 h 311664"/>
                <a:gd name="connsiteX21" fmla="*/ 3234620 w 3383845"/>
                <a:gd name="connsiteY21" fmla="*/ 3689 h 311664"/>
                <a:gd name="connsiteX22" fmla="*/ 3383845 w 3383845"/>
                <a:gd name="connsiteY22" fmla="*/ 308489 h 31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83845" h="311664">
                  <a:moveTo>
                    <a:pt x="0" y="179110"/>
                  </a:moveTo>
                  <a:cubicBezTo>
                    <a:pt x="99835" y="61108"/>
                    <a:pt x="127471" y="-18403"/>
                    <a:pt x="183445" y="3689"/>
                  </a:cubicBezTo>
                  <a:cubicBezTo>
                    <a:pt x="239419" y="25781"/>
                    <a:pt x="285045" y="311664"/>
                    <a:pt x="335845" y="311664"/>
                  </a:cubicBezTo>
                  <a:cubicBezTo>
                    <a:pt x="386645" y="311664"/>
                    <a:pt x="437445" y="4218"/>
                    <a:pt x="488245" y="3689"/>
                  </a:cubicBezTo>
                  <a:cubicBezTo>
                    <a:pt x="539045" y="3160"/>
                    <a:pt x="589316" y="308489"/>
                    <a:pt x="640645" y="308489"/>
                  </a:cubicBezTo>
                  <a:cubicBezTo>
                    <a:pt x="691974" y="308489"/>
                    <a:pt x="744891" y="3160"/>
                    <a:pt x="796220" y="3689"/>
                  </a:cubicBezTo>
                  <a:cubicBezTo>
                    <a:pt x="847549" y="4218"/>
                    <a:pt x="898349" y="311135"/>
                    <a:pt x="948620" y="311664"/>
                  </a:cubicBezTo>
                  <a:cubicBezTo>
                    <a:pt x="998891" y="312193"/>
                    <a:pt x="1047574" y="7393"/>
                    <a:pt x="1097845" y="6864"/>
                  </a:cubicBezTo>
                  <a:cubicBezTo>
                    <a:pt x="1148116" y="6335"/>
                    <a:pt x="1198916" y="309018"/>
                    <a:pt x="1250245" y="308489"/>
                  </a:cubicBezTo>
                  <a:cubicBezTo>
                    <a:pt x="1301574" y="307960"/>
                    <a:pt x="1355020" y="3689"/>
                    <a:pt x="1405820" y="3689"/>
                  </a:cubicBezTo>
                  <a:cubicBezTo>
                    <a:pt x="1456620" y="3689"/>
                    <a:pt x="1504245" y="307960"/>
                    <a:pt x="1555045" y="308489"/>
                  </a:cubicBezTo>
                  <a:cubicBezTo>
                    <a:pt x="1605845" y="309018"/>
                    <a:pt x="1659820" y="6864"/>
                    <a:pt x="1710620" y="6864"/>
                  </a:cubicBezTo>
                  <a:cubicBezTo>
                    <a:pt x="1761420" y="6864"/>
                    <a:pt x="1809045" y="309018"/>
                    <a:pt x="1859845" y="308489"/>
                  </a:cubicBezTo>
                  <a:cubicBezTo>
                    <a:pt x="1910645" y="307960"/>
                    <a:pt x="1964620" y="3689"/>
                    <a:pt x="2015420" y="3689"/>
                  </a:cubicBezTo>
                  <a:cubicBezTo>
                    <a:pt x="2066220" y="3689"/>
                    <a:pt x="2114374" y="307960"/>
                    <a:pt x="2164645" y="308489"/>
                  </a:cubicBezTo>
                  <a:cubicBezTo>
                    <a:pt x="2214916" y="309018"/>
                    <a:pt x="2265716" y="6864"/>
                    <a:pt x="2317045" y="6864"/>
                  </a:cubicBezTo>
                  <a:cubicBezTo>
                    <a:pt x="2368374" y="6864"/>
                    <a:pt x="2421291" y="309018"/>
                    <a:pt x="2472620" y="308489"/>
                  </a:cubicBezTo>
                  <a:cubicBezTo>
                    <a:pt x="2523949" y="307960"/>
                    <a:pt x="2574749" y="3689"/>
                    <a:pt x="2625020" y="3689"/>
                  </a:cubicBezTo>
                  <a:cubicBezTo>
                    <a:pt x="2675291" y="3689"/>
                    <a:pt x="2723445" y="307960"/>
                    <a:pt x="2774245" y="308489"/>
                  </a:cubicBezTo>
                  <a:cubicBezTo>
                    <a:pt x="2825045" y="309018"/>
                    <a:pt x="2878491" y="6335"/>
                    <a:pt x="2929820" y="6864"/>
                  </a:cubicBezTo>
                  <a:cubicBezTo>
                    <a:pt x="2981149" y="7393"/>
                    <a:pt x="3031420" y="312193"/>
                    <a:pt x="3082220" y="311664"/>
                  </a:cubicBezTo>
                  <a:cubicBezTo>
                    <a:pt x="3133020" y="311135"/>
                    <a:pt x="3184349" y="4218"/>
                    <a:pt x="3234620" y="3689"/>
                  </a:cubicBezTo>
                  <a:cubicBezTo>
                    <a:pt x="3284891" y="3160"/>
                    <a:pt x="3336220" y="308489"/>
                    <a:pt x="3383845" y="308489"/>
                  </a:cubicBezTo>
                </a:path>
              </a:pathLst>
            </a:custGeom>
            <a:noFill/>
            <a:ln>
              <a:solidFill>
                <a:srgbClr val="BB42B1"/>
              </a:solidFill>
              <a:head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b="1"/>
            </a:p>
          </p:txBody>
        </p:sp>
        <p:cxnSp>
          <p:nvCxnSpPr>
            <p:cNvPr id="116" name="直接连接符 115">
              <a:extLst>
                <a:ext uri="{FF2B5EF4-FFF2-40B4-BE49-F238E27FC236}">
                  <a16:creationId xmlns:a16="http://schemas.microsoft.com/office/drawing/2014/main" id="{5BD979BD-97FE-4402-A272-978108D79CF8}"/>
                </a:ext>
              </a:extLst>
            </p:cNvPr>
            <p:cNvCxnSpPr>
              <a:cxnSpLocks/>
            </p:cNvCxnSpPr>
            <p:nvPr/>
          </p:nvCxnSpPr>
          <p:spPr>
            <a:xfrm>
              <a:off x="770343" y="2770065"/>
              <a:ext cx="822685" cy="3756"/>
            </a:xfrm>
            <a:prstGeom prst="line">
              <a:avLst/>
            </a:prstGeom>
            <a:ln w="38100">
              <a:solidFill>
                <a:srgbClr val="F81D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连接符 116">
              <a:extLst>
                <a:ext uri="{FF2B5EF4-FFF2-40B4-BE49-F238E27FC236}">
                  <a16:creationId xmlns:a16="http://schemas.microsoft.com/office/drawing/2014/main" id="{86463B9B-1D87-4BB1-93E2-068B851E302B}"/>
                </a:ext>
              </a:extLst>
            </p:cNvPr>
            <p:cNvCxnSpPr>
              <a:cxnSpLocks/>
            </p:cNvCxnSpPr>
            <p:nvPr/>
          </p:nvCxnSpPr>
          <p:spPr>
            <a:xfrm>
              <a:off x="2011672" y="2734819"/>
              <a:ext cx="833355" cy="0"/>
            </a:xfrm>
            <a:prstGeom prst="line">
              <a:avLst/>
            </a:prstGeom>
            <a:ln w="38100">
              <a:solidFill>
                <a:srgbClr val="F02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连接符 117">
              <a:extLst>
                <a:ext uri="{FF2B5EF4-FFF2-40B4-BE49-F238E27FC236}">
                  <a16:creationId xmlns:a16="http://schemas.microsoft.com/office/drawing/2014/main" id="{E14AAAEE-8A7C-41C2-91D1-3F9164C7F841}"/>
                </a:ext>
              </a:extLst>
            </p:cNvPr>
            <p:cNvCxnSpPr>
              <a:cxnSpLocks/>
            </p:cNvCxnSpPr>
            <p:nvPr/>
          </p:nvCxnSpPr>
          <p:spPr>
            <a:xfrm>
              <a:off x="773464" y="3742943"/>
              <a:ext cx="814148" cy="287"/>
            </a:xfrm>
            <a:prstGeom prst="line">
              <a:avLst/>
            </a:prstGeom>
            <a:ln w="38100">
              <a:solidFill>
                <a:srgbClr val="0029F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>
              <a:extLst>
                <a:ext uri="{FF2B5EF4-FFF2-40B4-BE49-F238E27FC236}">
                  <a16:creationId xmlns:a16="http://schemas.microsoft.com/office/drawing/2014/main" id="{F65B5084-22E6-4A5D-9CA9-B9F06B7F77B8}"/>
                </a:ext>
              </a:extLst>
            </p:cNvPr>
            <p:cNvCxnSpPr>
              <a:cxnSpLocks/>
            </p:cNvCxnSpPr>
            <p:nvPr/>
          </p:nvCxnSpPr>
          <p:spPr>
            <a:xfrm>
              <a:off x="2018714" y="3708765"/>
              <a:ext cx="809880" cy="1067"/>
            </a:xfrm>
            <a:prstGeom prst="line">
              <a:avLst/>
            </a:prstGeom>
            <a:ln w="38100">
              <a:solidFill>
                <a:srgbClr val="0020F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弦形 57">
              <a:extLst>
                <a:ext uri="{FF2B5EF4-FFF2-40B4-BE49-F238E27FC236}">
                  <a16:creationId xmlns:a16="http://schemas.microsoft.com/office/drawing/2014/main" id="{2D54D9D2-204E-4CDF-822A-FF3A69E4BC5D}"/>
                </a:ext>
              </a:extLst>
            </p:cNvPr>
            <p:cNvSpPr/>
            <p:nvPr/>
          </p:nvSpPr>
          <p:spPr>
            <a:xfrm rot="5400000">
              <a:off x="1684183" y="2290242"/>
              <a:ext cx="260396" cy="664810"/>
            </a:xfrm>
            <a:custGeom>
              <a:avLst/>
              <a:gdLst>
                <a:gd name="connsiteX0" fmla="*/ 563495 w 1522846"/>
                <a:gd name="connsiteY0" fmla="*/ 1496671 h 1522846"/>
                <a:gd name="connsiteX1" fmla="*/ 49 w 1522846"/>
                <a:gd name="connsiteY1" fmla="*/ 770068 h 1522846"/>
                <a:gd name="connsiteX2" fmla="*/ 546852 w 1522846"/>
                <a:gd name="connsiteY2" fmla="*/ 30859 h 1522846"/>
                <a:gd name="connsiteX3" fmla="*/ 563495 w 1522846"/>
                <a:gd name="connsiteY3" fmla="*/ 1496671 h 1522846"/>
                <a:gd name="connsiteX0" fmla="*/ 546852 w 638292"/>
                <a:gd name="connsiteY0" fmla="*/ 0 h 1465812"/>
                <a:gd name="connsiteX1" fmla="*/ 563495 w 638292"/>
                <a:gd name="connsiteY1" fmla="*/ 1465812 h 1465812"/>
                <a:gd name="connsiteX2" fmla="*/ 49 w 638292"/>
                <a:gd name="connsiteY2" fmla="*/ 739209 h 1465812"/>
                <a:gd name="connsiteX3" fmla="*/ 638292 w 638292"/>
                <a:gd name="connsiteY3" fmla="*/ 91440 h 1465812"/>
                <a:gd name="connsiteX0" fmla="*/ 546884 w 563527"/>
                <a:gd name="connsiteY0" fmla="*/ 1429 h 1467241"/>
                <a:gd name="connsiteX1" fmla="*/ 563527 w 563527"/>
                <a:gd name="connsiteY1" fmla="*/ 1467241 h 1467241"/>
                <a:gd name="connsiteX2" fmla="*/ 81 w 563527"/>
                <a:gd name="connsiteY2" fmla="*/ 740638 h 1467241"/>
                <a:gd name="connsiteX3" fmla="*/ 547837 w 563527"/>
                <a:gd name="connsiteY3" fmla="*/ 0 h 1467241"/>
                <a:gd name="connsiteX0" fmla="*/ 546874 w 569258"/>
                <a:gd name="connsiteY0" fmla="*/ 96679 h 1562491"/>
                <a:gd name="connsiteX1" fmla="*/ 563517 w 569258"/>
                <a:gd name="connsiteY1" fmla="*/ 1562491 h 1562491"/>
                <a:gd name="connsiteX2" fmla="*/ 71 w 569258"/>
                <a:gd name="connsiteY2" fmla="*/ 835888 h 1562491"/>
                <a:gd name="connsiteX3" fmla="*/ 569258 w 569258"/>
                <a:gd name="connsiteY3" fmla="*/ 0 h 1562491"/>
                <a:gd name="connsiteX0" fmla="*/ 546883 w 563526"/>
                <a:gd name="connsiteY0" fmla="*/ 72866 h 1538678"/>
                <a:gd name="connsiteX1" fmla="*/ 563526 w 563526"/>
                <a:gd name="connsiteY1" fmla="*/ 1538678 h 1538678"/>
                <a:gd name="connsiteX2" fmla="*/ 80 w 563526"/>
                <a:gd name="connsiteY2" fmla="*/ 812075 h 1538678"/>
                <a:gd name="connsiteX3" fmla="*/ 550220 w 563526"/>
                <a:gd name="connsiteY3" fmla="*/ 0 h 1538678"/>
                <a:gd name="connsiteX0" fmla="*/ 611177 w 611177"/>
                <a:gd name="connsiteY0" fmla="*/ 72866 h 1538678"/>
                <a:gd name="connsiteX1" fmla="*/ 563526 w 611177"/>
                <a:gd name="connsiteY1" fmla="*/ 1538678 h 1538678"/>
                <a:gd name="connsiteX2" fmla="*/ 80 w 611177"/>
                <a:gd name="connsiteY2" fmla="*/ 812075 h 1538678"/>
                <a:gd name="connsiteX3" fmla="*/ 550220 w 611177"/>
                <a:gd name="connsiteY3" fmla="*/ 0 h 1538678"/>
                <a:gd name="connsiteX0" fmla="*/ 611177 w 611177"/>
                <a:gd name="connsiteY0" fmla="*/ 6191 h 1472003"/>
                <a:gd name="connsiteX1" fmla="*/ 563526 w 611177"/>
                <a:gd name="connsiteY1" fmla="*/ 1472003 h 1472003"/>
                <a:gd name="connsiteX2" fmla="*/ 80 w 611177"/>
                <a:gd name="connsiteY2" fmla="*/ 745400 h 1472003"/>
                <a:gd name="connsiteX3" fmla="*/ 552604 w 611177"/>
                <a:gd name="connsiteY3" fmla="*/ 0 h 1472003"/>
                <a:gd name="connsiteX0" fmla="*/ 611158 w 611158"/>
                <a:gd name="connsiteY0" fmla="*/ 6191 h 1472003"/>
                <a:gd name="connsiteX1" fmla="*/ 563507 w 611158"/>
                <a:gd name="connsiteY1" fmla="*/ 1472003 h 1472003"/>
                <a:gd name="connsiteX2" fmla="*/ 61 w 611158"/>
                <a:gd name="connsiteY2" fmla="*/ 745400 h 1472003"/>
                <a:gd name="connsiteX3" fmla="*/ 552585 w 611158"/>
                <a:gd name="connsiteY3" fmla="*/ 0 h 1472003"/>
                <a:gd name="connsiteX0" fmla="*/ 563507 w 563507"/>
                <a:gd name="connsiteY0" fmla="*/ 1472003 h 1472003"/>
                <a:gd name="connsiteX1" fmla="*/ 61 w 563507"/>
                <a:gd name="connsiteY1" fmla="*/ 745400 h 1472003"/>
                <a:gd name="connsiteX2" fmla="*/ 552585 w 563507"/>
                <a:gd name="connsiteY2" fmla="*/ 0 h 1472003"/>
                <a:gd name="connsiteX0" fmla="*/ 563546 w 563546"/>
                <a:gd name="connsiteY0" fmla="*/ 1438666 h 1438666"/>
                <a:gd name="connsiteX1" fmla="*/ 100 w 563546"/>
                <a:gd name="connsiteY1" fmla="*/ 712063 h 1438666"/>
                <a:gd name="connsiteX2" fmla="*/ 478805 w 563546"/>
                <a:gd name="connsiteY2" fmla="*/ 0 h 1438666"/>
                <a:gd name="connsiteX0" fmla="*/ 563502 w 563502"/>
                <a:gd name="connsiteY0" fmla="*/ 1438666 h 1438666"/>
                <a:gd name="connsiteX1" fmla="*/ 56 w 563502"/>
                <a:gd name="connsiteY1" fmla="*/ 712063 h 1438666"/>
                <a:gd name="connsiteX2" fmla="*/ 478761 w 563502"/>
                <a:gd name="connsiteY2" fmla="*/ 0 h 143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3502" h="1438666">
                  <a:moveTo>
                    <a:pt x="563502" y="1438666"/>
                  </a:moveTo>
                  <a:cubicBezTo>
                    <a:pt x="234143" y="1350003"/>
                    <a:pt x="3929" y="1053125"/>
                    <a:pt x="56" y="712063"/>
                  </a:cubicBezTo>
                  <a:cubicBezTo>
                    <a:pt x="-3816" y="371001"/>
                    <a:pt x="195791" y="152316"/>
                    <a:pt x="478761" y="0"/>
                  </a:cubicBezTo>
                </a:path>
              </a:pathLst>
            </a:custGeom>
            <a:noFill/>
            <a:ln w="38100">
              <a:solidFill>
                <a:schemeClr val="accent4">
                  <a:lumMod val="75000"/>
                </a:schemeClr>
              </a:solidFill>
              <a:headEnd type="triangle" w="lg" len="lg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 b="1"/>
            </a:p>
          </p:txBody>
        </p:sp>
        <p:sp>
          <p:nvSpPr>
            <p:cNvPr id="121" name="椭圆 120">
              <a:extLst>
                <a:ext uri="{FF2B5EF4-FFF2-40B4-BE49-F238E27FC236}">
                  <a16:creationId xmlns:a16="http://schemas.microsoft.com/office/drawing/2014/main" id="{1282C494-66CB-4074-A89A-B25AE7650B9A}"/>
                </a:ext>
              </a:extLst>
            </p:cNvPr>
            <p:cNvSpPr/>
            <p:nvPr/>
          </p:nvSpPr>
          <p:spPr>
            <a:xfrm>
              <a:off x="1015506" y="3663898"/>
              <a:ext cx="149469" cy="149469"/>
            </a:xfrm>
            <a:prstGeom prst="ellipse">
              <a:avLst/>
            </a:prstGeom>
            <a:gradFill>
              <a:gsLst>
                <a:gs pos="0">
                  <a:srgbClr val="DA0008"/>
                </a:gs>
                <a:gs pos="80000">
                  <a:srgbClr val="D60000"/>
                </a:gs>
                <a:gs pos="100000">
                  <a:srgbClr val="C90100"/>
                </a:gs>
              </a:gsLst>
            </a:gradFill>
            <a:scene3d>
              <a:camera prst="orthographicFront">
                <a:rot lat="0" lon="0" rev="0"/>
              </a:camera>
              <a:lightRig rig="threePt" dir="t">
                <a:rot lat="0" lon="0" rev="0"/>
              </a:lightRig>
            </a:scene3d>
            <a:sp3d>
              <a:bevelT h="1143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2" name="椭圆 121">
              <a:extLst>
                <a:ext uri="{FF2B5EF4-FFF2-40B4-BE49-F238E27FC236}">
                  <a16:creationId xmlns:a16="http://schemas.microsoft.com/office/drawing/2014/main" id="{2FBF48D8-CC97-4289-A803-A383223C0525}"/>
                </a:ext>
              </a:extLst>
            </p:cNvPr>
            <p:cNvSpPr/>
            <p:nvPr/>
          </p:nvSpPr>
          <p:spPr>
            <a:xfrm>
              <a:off x="2078125" y="3633242"/>
              <a:ext cx="149469" cy="149469"/>
            </a:xfrm>
            <a:prstGeom prst="ellipse">
              <a:avLst/>
            </a:prstGeom>
            <a:gradFill>
              <a:gsLst>
                <a:gs pos="0">
                  <a:srgbClr val="DA0008"/>
                </a:gs>
                <a:gs pos="80000">
                  <a:srgbClr val="D60000"/>
                </a:gs>
                <a:gs pos="100000">
                  <a:srgbClr val="C90100"/>
                </a:gs>
              </a:gsLst>
            </a:gradFill>
            <a:scene3d>
              <a:camera prst="orthographicFront">
                <a:rot lat="0" lon="0" rev="0"/>
              </a:camera>
              <a:lightRig rig="threePt" dir="t">
                <a:rot lat="0" lon="0" rev="0"/>
              </a:lightRig>
            </a:scene3d>
            <a:sp3d>
              <a:bevelT h="1143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3" name="椭圆 122">
              <a:extLst>
                <a:ext uri="{FF2B5EF4-FFF2-40B4-BE49-F238E27FC236}">
                  <a16:creationId xmlns:a16="http://schemas.microsoft.com/office/drawing/2014/main" id="{A202B3CB-42BD-4902-B198-CF3400635F35}"/>
                </a:ext>
              </a:extLst>
            </p:cNvPr>
            <p:cNvSpPr/>
            <p:nvPr/>
          </p:nvSpPr>
          <p:spPr>
            <a:xfrm>
              <a:off x="2247955" y="3633242"/>
              <a:ext cx="149469" cy="149469"/>
            </a:xfrm>
            <a:prstGeom prst="ellipse">
              <a:avLst/>
            </a:prstGeom>
            <a:gradFill>
              <a:gsLst>
                <a:gs pos="0">
                  <a:srgbClr val="DA0008"/>
                </a:gs>
                <a:gs pos="80000">
                  <a:srgbClr val="D60000"/>
                </a:gs>
                <a:gs pos="100000">
                  <a:srgbClr val="C90100"/>
                </a:gs>
              </a:gsLst>
            </a:gradFill>
            <a:scene3d>
              <a:camera prst="orthographicFront">
                <a:rot lat="0" lon="0" rev="0"/>
              </a:camera>
              <a:lightRig rig="threePt" dir="t">
                <a:rot lat="0" lon="0" rev="0"/>
              </a:lightRig>
            </a:scene3d>
            <a:sp3d>
              <a:bevelT h="1143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4" name="椭圆 123">
              <a:extLst>
                <a:ext uri="{FF2B5EF4-FFF2-40B4-BE49-F238E27FC236}">
                  <a16:creationId xmlns:a16="http://schemas.microsoft.com/office/drawing/2014/main" id="{C4D355CE-5BBE-4EFE-814B-DEDAD8F91EF4}"/>
                </a:ext>
              </a:extLst>
            </p:cNvPr>
            <p:cNvSpPr/>
            <p:nvPr/>
          </p:nvSpPr>
          <p:spPr>
            <a:xfrm>
              <a:off x="2417786" y="3633242"/>
              <a:ext cx="149469" cy="149469"/>
            </a:xfrm>
            <a:prstGeom prst="ellipse">
              <a:avLst/>
            </a:prstGeom>
            <a:gradFill>
              <a:gsLst>
                <a:gs pos="0">
                  <a:srgbClr val="DA0008"/>
                </a:gs>
                <a:gs pos="80000">
                  <a:srgbClr val="D60000"/>
                </a:gs>
                <a:gs pos="100000">
                  <a:srgbClr val="C90100"/>
                </a:gs>
              </a:gsLst>
            </a:gradFill>
            <a:scene3d>
              <a:camera prst="orthographicFront">
                <a:rot lat="0" lon="0" rev="0"/>
              </a:camera>
              <a:lightRig rig="threePt" dir="t">
                <a:rot lat="0" lon="0" rev="0"/>
              </a:lightRig>
            </a:scene3d>
            <a:sp3d>
              <a:bevelT h="1143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5" name="文本框 124">
              <a:extLst>
                <a:ext uri="{FF2B5EF4-FFF2-40B4-BE49-F238E27FC236}">
                  <a16:creationId xmlns:a16="http://schemas.microsoft.com/office/drawing/2014/main" id="{9C4628F2-8933-42BD-A222-868F3A95B021}"/>
                </a:ext>
              </a:extLst>
            </p:cNvPr>
            <p:cNvSpPr txBox="1"/>
            <p:nvPr/>
          </p:nvSpPr>
          <p:spPr>
            <a:xfrm>
              <a:off x="1238439" y="2259692"/>
              <a:ext cx="121700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b="1" dirty="0">
                  <a:solidFill>
                    <a:schemeClr val="accent4">
                      <a:lumMod val="75000"/>
                    </a:schemeClr>
                  </a:solidFill>
                </a:rPr>
                <a:t>Collisional Mixing</a:t>
              </a:r>
              <a:endParaRPr lang="zh-CN" altLang="en-US" sz="10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C9B80BEE-4E91-4A6A-BBD6-F199201DDF9D}"/>
                </a:ext>
              </a:extLst>
            </p:cNvPr>
            <p:cNvSpPr txBox="1"/>
            <p:nvPr/>
          </p:nvSpPr>
          <p:spPr>
            <a:xfrm>
              <a:off x="832240" y="3821202"/>
              <a:ext cx="6703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b="1" dirty="0">
                  <a:solidFill>
                    <a:srgbClr val="C432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1000" b="1" baseline="-25000" dirty="0">
                  <a:solidFill>
                    <a:srgbClr val="C432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zh-CN" sz="1000" b="1" dirty="0">
                  <a:solidFill>
                    <a:srgbClr val="C432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-1/2</a:t>
              </a:r>
              <a:endParaRPr lang="zh-CN" altLang="en-US" sz="1000" b="1" dirty="0">
                <a:solidFill>
                  <a:srgbClr val="C432E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E6EFDC7B-3621-489C-ACC0-E3E861C9F6F8}"/>
                </a:ext>
              </a:extLst>
            </p:cNvPr>
            <p:cNvSpPr txBox="1"/>
            <p:nvPr/>
          </p:nvSpPr>
          <p:spPr>
            <a:xfrm>
              <a:off x="2074506" y="3821202"/>
              <a:ext cx="6270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b="1" dirty="0">
                  <a:solidFill>
                    <a:srgbClr val="C432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1000" b="1" baseline="-25000" dirty="0">
                  <a:solidFill>
                    <a:srgbClr val="C432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zh-CN" sz="1000" b="1" dirty="0">
                  <a:solidFill>
                    <a:srgbClr val="C432E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1/2</a:t>
              </a:r>
              <a:endParaRPr lang="zh-CN" altLang="en-US" sz="1000" b="1" dirty="0">
                <a:solidFill>
                  <a:srgbClr val="C432E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文本框 127">
              <a:extLst>
                <a:ext uri="{FF2B5EF4-FFF2-40B4-BE49-F238E27FC236}">
                  <a16:creationId xmlns:a16="http://schemas.microsoft.com/office/drawing/2014/main" id="{0A8FB8B1-67B2-4981-87C2-FA50D4D8B735}"/>
                </a:ext>
              </a:extLst>
            </p:cNvPr>
            <p:cNvSpPr txBox="1"/>
            <p:nvPr/>
          </p:nvSpPr>
          <p:spPr>
            <a:xfrm rot="18957066">
              <a:off x="1161413" y="3062738"/>
              <a:ext cx="8338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b="1" dirty="0">
                  <a:solidFill>
                    <a:srgbClr val="F028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794.7 nm </a:t>
              </a:r>
              <a:r>
                <a:rPr lang="zh-CN" altLang="en-US" sz="1000" b="1" dirty="0">
                  <a:solidFill>
                    <a:srgbClr val="F028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σ</a:t>
              </a:r>
              <a:r>
                <a:rPr lang="en-US" altLang="zh-CN" sz="1000" b="1" baseline="30000" dirty="0">
                  <a:solidFill>
                    <a:srgbClr val="F0280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zh-CN" altLang="en-US" sz="1000" b="1" baseline="30000" dirty="0">
                <a:solidFill>
                  <a:srgbClr val="F0280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文本框 128">
              <a:extLst>
                <a:ext uri="{FF2B5EF4-FFF2-40B4-BE49-F238E27FC236}">
                  <a16:creationId xmlns:a16="http://schemas.microsoft.com/office/drawing/2014/main" id="{D0CA41A9-D385-4F61-9AA4-B05644953DD7}"/>
                </a:ext>
              </a:extLst>
            </p:cNvPr>
            <p:cNvSpPr txBox="1"/>
            <p:nvPr/>
          </p:nvSpPr>
          <p:spPr>
            <a:xfrm>
              <a:off x="2764000" y="3082511"/>
              <a:ext cx="7809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b="1" dirty="0">
                  <a:solidFill>
                    <a:srgbClr val="B240D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Quenching</a:t>
              </a:r>
            </a:p>
            <a:p>
              <a:pPr algn="ctr"/>
              <a:r>
                <a:rPr lang="en-US" altLang="zh-CN" sz="1000" b="1" dirty="0">
                  <a:solidFill>
                    <a:srgbClr val="B240D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zh-CN" sz="1000" b="1" baseline="-25000" dirty="0">
                  <a:solidFill>
                    <a:srgbClr val="B240D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1000" b="1" baseline="30000" dirty="0">
                <a:solidFill>
                  <a:srgbClr val="B240D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文本框 129">
              <a:extLst>
                <a:ext uri="{FF2B5EF4-FFF2-40B4-BE49-F238E27FC236}">
                  <a16:creationId xmlns:a16="http://schemas.microsoft.com/office/drawing/2014/main" id="{DF71FBA0-14A4-4023-9E5A-A9177E2BB52D}"/>
                </a:ext>
              </a:extLst>
            </p:cNvPr>
            <p:cNvSpPr txBox="1"/>
            <p:nvPr/>
          </p:nvSpPr>
          <p:spPr>
            <a:xfrm>
              <a:off x="2868303" y="3587552"/>
              <a:ext cx="4732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b="1" dirty="0">
                  <a:solidFill>
                    <a:srgbClr val="E0260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altLang="zh-CN" sz="1000" b="1" baseline="30000" dirty="0">
                  <a:solidFill>
                    <a:srgbClr val="E0260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1000" b="1" dirty="0">
                  <a:solidFill>
                    <a:srgbClr val="E0260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altLang="zh-CN" sz="1000" b="1" baseline="-25000" dirty="0">
                  <a:solidFill>
                    <a:srgbClr val="E0260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1/2</a:t>
              </a:r>
              <a:endParaRPr lang="zh-CN" altLang="en-US" sz="1000" b="1" dirty="0">
                <a:solidFill>
                  <a:srgbClr val="E0260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文本框 130">
              <a:extLst>
                <a:ext uri="{FF2B5EF4-FFF2-40B4-BE49-F238E27FC236}">
                  <a16:creationId xmlns:a16="http://schemas.microsoft.com/office/drawing/2014/main" id="{4252875E-467C-4A2A-97C1-D09426D6B252}"/>
                </a:ext>
              </a:extLst>
            </p:cNvPr>
            <p:cNvSpPr txBox="1"/>
            <p:nvPr/>
          </p:nvSpPr>
          <p:spPr>
            <a:xfrm>
              <a:off x="2873282" y="2632854"/>
              <a:ext cx="4812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b="1" dirty="0">
                  <a:solidFill>
                    <a:srgbClr val="E0260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altLang="zh-CN" sz="1000" b="1" baseline="30000" dirty="0">
                  <a:solidFill>
                    <a:srgbClr val="E0260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1000" b="1" dirty="0">
                  <a:solidFill>
                    <a:srgbClr val="E0260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zh-CN" sz="1000" b="1" baseline="-25000" dirty="0">
                  <a:solidFill>
                    <a:srgbClr val="E0260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1/2</a:t>
              </a:r>
              <a:endParaRPr lang="zh-CN" altLang="en-US" sz="1000" b="1" dirty="0">
                <a:solidFill>
                  <a:srgbClr val="E0260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2" name="灯片编号占位符 3">
            <a:extLst>
              <a:ext uri="{FF2B5EF4-FFF2-40B4-BE49-F238E27FC236}">
                <a16:creationId xmlns:a16="http://schemas.microsoft.com/office/drawing/2014/main" id="{48687A31-5DA2-4804-9BD7-508947620B1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743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标题 1"/>
          <p:cNvSpPr>
            <a:spLocks noGrp="1"/>
          </p:cNvSpPr>
          <p:nvPr/>
        </p:nvSpPr>
        <p:spPr>
          <a:xfrm>
            <a:off x="288986" y="142878"/>
            <a:ext cx="8426389" cy="60311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2.2 </a:t>
            </a:r>
            <a:r>
              <a:rPr lang="en-US" altLang="zh-CN" sz="3200" b="1" baseline="30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 </a:t>
            </a:r>
            <a:r>
              <a:rPr lang="en-US" altLang="zh-CN" sz="32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Neutron Spin Filter (NSF)</a:t>
            </a:r>
            <a:endParaRPr lang="zh-CN" altLang="en-US" sz="32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1" name="矩形 160">
            <a:extLst>
              <a:ext uri="{FF2B5EF4-FFF2-40B4-BE49-F238E27FC236}">
                <a16:creationId xmlns:a16="http://schemas.microsoft.com/office/drawing/2014/main" id="{C6400C29-7F79-42F6-A2AA-DC8539A1BF2B}"/>
              </a:ext>
            </a:extLst>
          </p:cNvPr>
          <p:cNvSpPr/>
          <p:nvPr/>
        </p:nvSpPr>
        <p:spPr>
          <a:xfrm>
            <a:off x="2282323" y="6079254"/>
            <a:ext cx="7382534" cy="4996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126000">
              <a:lnSpc>
                <a:spcPct val="150000"/>
              </a:lnSpc>
            </a:pPr>
            <a:r>
              <a:rPr lang="en-US" altLang="zh-CN" sz="2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Provide Polarized </a:t>
            </a:r>
            <a:r>
              <a:rPr lang="en-US" altLang="zh-CN" sz="2000" b="1" baseline="30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2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He-NSF for Neutron Spectrometers </a:t>
            </a:r>
            <a:endParaRPr lang="zh-CN" altLang="en-US" sz="2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39687AD-224D-4F09-9750-3D7B1A1ACD81}"/>
              </a:ext>
            </a:extLst>
          </p:cNvPr>
          <p:cNvSpPr txBox="1"/>
          <p:nvPr/>
        </p:nvSpPr>
        <p:spPr>
          <a:xfrm>
            <a:off x="302130" y="1062110"/>
            <a:ext cx="83656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Wingdings" panose="05000000000000000000" pitchFamily="2" charset="2"/>
              <a:buNone/>
              <a:defRPr sz="2200" b="1" u="none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altLang="zh-CN" dirty="0"/>
              <a:t>Polarized </a:t>
            </a:r>
            <a:r>
              <a:rPr lang="en-US" altLang="zh-CN" baseline="30000" dirty="0"/>
              <a:t>3</a:t>
            </a:r>
            <a:r>
              <a:rPr lang="en-US" altLang="zh-CN" dirty="0"/>
              <a:t>He-NSF for CSNS</a:t>
            </a:r>
          </a:p>
        </p:txBody>
      </p:sp>
      <p:pic>
        <p:nvPicPr>
          <p:cNvPr id="38" name="图片 2">
            <a:extLst>
              <a:ext uri="{FF2B5EF4-FFF2-40B4-BE49-F238E27FC236}">
                <a16:creationId xmlns:a16="http://schemas.microsoft.com/office/drawing/2014/main" id="{6D4A2099-9E91-4FC5-9F9D-5FB5A53DE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6" t="980" r="1668" b="5006"/>
          <a:stretch/>
        </p:blipFill>
        <p:spPr bwMode="auto">
          <a:xfrm>
            <a:off x="8476683" y="1554553"/>
            <a:ext cx="1845149" cy="1346661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8">
            <a:extLst>
              <a:ext uri="{FF2B5EF4-FFF2-40B4-BE49-F238E27FC236}">
                <a16:creationId xmlns:a16="http://schemas.microsoft.com/office/drawing/2014/main" id="{82DC009F-F295-4EA5-8457-B2A3C40D9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9354" y="3078986"/>
            <a:ext cx="1839807" cy="13875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9">
            <a:extLst>
              <a:ext uri="{FF2B5EF4-FFF2-40B4-BE49-F238E27FC236}">
                <a16:creationId xmlns:a16="http://schemas.microsoft.com/office/drawing/2014/main" id="{40580690-45F0-4533-93BE-57A8C084CC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1529" y="4681752"/>
            <a:ext cx="1849330" cy="1387540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3137"/>
              </a:srgbClr>
            </a:outerShdw>
          </a:effec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ACEDD41-DF20-4FAD-9EE1-7E1E89A6F7B6}"/>
              </a:ext>
            </a:extLst>
          </p:cNvPr>
          <p:cNvGrpSpPr/>
          <p:nvPr/>
        </p:nvGrpSpPr>
        <p:grpSpPr>
          <a:xfrm>
            <a:off x="1478350" y="1743331"/>
            <a:ext cx="6514463" cy="3921073"/>
            <a:chOff x="1440250" y="1535776"/>
            <a:chExt cx="6514463" cy="392107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4EDD0482-B7BE-4DC2-A564-8C98E92AE003}"/>
                </a:ext>
              </a:extLst>
            </p:cNvPr>
            <p:cNvGrpSpPr/>
            <p:nvPr/>
          </p:nvGrpSpPr>
          <p:grpSpPr>
            <a:xfrm>
              <a:off x="1440250" y="1535776"/>
              <a:ext cx="6514463" cy="3921073"/>
              <a:chOff x="686124" y="2302648"/>
              <a:chExt cx="5635729" cy="3392160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686124" y="3656997"/>
                <a:ext cx="1604590" cy="956819"/>
              </a:xfrm>
              <a:prstGeom prst="roundRect">
                <a:avLst>
                  <a:gd name="adj" fmla="val 10589"/>
                </a:avLst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 baseline="30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r>
                  <a:rPr lang="en-US" altLang="zh-CN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He</a:t>
                </a:r>
              </a:p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Polarizing</a:t>
                </a:r>
                <a:endPara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圆角矩形 40"/>
              <p:cNvSpPr/>
              <p:nvPr/>
            </p:nvSpPr>
            <p:spPr>
              <a:xfrm>
                <a:off x="3220661" y="2940706"/>
                <a:ext cx="1068126" cy="661651"/>
              </a:xfrm>
              <a:prstGeom prst="roundRect">
                <a:avLst>
                  <a:gd name="adj" fmla="val 10589"/>
                </a:avLst>
              </a:prstGeom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SEOP</a:t>
                </a:r>
                <a:endPara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圆角矩形 41"/>
              <p:cNvSpPr/>
              <p:nvPr/>
            </p:nvSpPr>
            <p:spPr>
              <a:xfrm>
                <a:off x="3220661" y="5033157"/>
                <a:ext cx="1068126" cy="661651"/>
              </a:xfrm>
              <a:prstGeom prst="roundRect">
                <a:avLst>
                  <a:gd name="adj" fmla="val 10589"/>
                </a:avLst>
              </a:prstGeom>
              <a:gradFill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5000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</a:gra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MEOP</a:t>
                </a:r>
                <a:endPara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圆角矩形 64"/>
              <p:cNvSpPr/>
              <p:nvPr/>
            </p:nvSpPr>
            <p:spPr>
              <a:xfrm>
                <a:off x="4927141" y="3522178"/>
                <a:ext cx="1372458" cy="661652"/>
              </a:xfrm>
              <a:prstGeom prst="roundRect">
                <a:avLst>
                  <a:gd name="adj" fmla="val 10589"/>
                </a:avLst>
              </a:prstGeom>
              <a:gradFill>
                <a:gsLst>
                  <a:gs pos="0">
                    <a:schemeClr val="accent2">
                      <a:satMod val="103000"/>
                      <a:tint val="94000"/>
                      <a:lumMod val="90000"/>
                      <a:lumOff val="10000"/>
                      <a:alpha val="90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  <a:alpha val="9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In-situ</a:t>
                </a:r>
                <a:endPara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圆角矩形 65"/>
              <p:cNvSpPr/>
              <p:nvPr/>
            </p:nvSpPr>
            <p:spPr>
              <a:xfrm>
                <a:off x="4949394" y="2302648"/>
                <a:ext cx="1372459" cy="661651"/>
              </a:xfrm>
              <a:prstGeom prst="roundRect">
                <a:avLst>
                  <a:gd name="adj" fmla="val 10589"/>
                </a:avLst>
              </a:prstGeom>
              <a:gradFill>
                <a:gsLst>
                  <a:gs pos="0">
                    <a:schemeClr val="accent2">
                      <a:satMod val="103000"/>
                      <a:tint val="94000"/>
                      <a:lumMod val="90000"/>
                      <a:lumOff val="10000"/>
                      <a:alpha val="90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  <a:alpha val="9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Off-situ</a:t>
                </a:r>
                <a:endPara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8" name="肘形连接符 7"/>
              <p:cNvCxnSpPr>
                <a:cxnSpLocks/>
                <a:stCxn id="6" idx="3"/>
                <a:endCxn id="42" idx="1"/>
              </p:cNvCxnSpPr>
              <p:nvPr/>
            </p:nvCxnSpPr>
            <p:spPr>
              <a:xfrm>
                <a:off x="2290714" y="4135407"/>
                <a:ext cx="929947" cy="1228576"/>
              </a:xfrm>
              <a:prstGeom prst="bentConnector3">
                <a:avLst/>
              </a:prstGeom>
              <a:ln w="38100">
                <a:solidFill>
                  <a:schemeClr val="accent5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肘形连接符 66"/>
              <p:cNvCxnSpPr>
                <a:cxnSpLocks/>
                <a:stCxn id="6" idx="3"/>
                <a:endCxn id="41" idx="1"/>
              </p:cNvCxnSpPr>
              <p:nvPr/>
            </p:nvCxnSpPr>
            <p:spPr>
              <a:xfrm flipV="1">
                <a:off x="2290714" y="3271532"/>
                <a:ext cx="929947" cy="863875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accent5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肘形连接符 70"/>
              <p:cNvCxnSpPr>
                <a:stCxn id="41" idx="3"/>
                <a:endCxn id="66" idx="1"/>
              </p:cNvCxnSpPr>
              <p:nvPr/>
            </p:nvCxnSpPr>
            <p:spPr>
              <a:xfrm flipV="1">
                <a:off x="4288787" y="2633474"/>
                <a:ext cx="660607" cy="638058"/>
              </a:xfrm>
              <a:prstGeom prst="bentConnector3">
                <a:avLst>
                  <a:gd name="adj1" fmla="val 48573"/>
                </a:avLst>
              </a:prstGeom>
              <a:ln w="38100">
                <a:solidFill>
                  <a:schemeClr val="accent5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圆角矩形 139"/>
              <p:cNvSpPr/>
              <p:nvPr/>
            </p:nvSpPr>
            <p:spPr>
              <a:xfrm>
                <a:off x="4949394" y="5022170"/>
                <a:ext cx="1372458" cy="661652"/>
              </a:xfrm>
              <a:prstGeom prst="roundRect">
                <a:avLst>
                  <a:gd name="adj" fmla="val 10589"/>
                </a:avLst>
              </a:prstGeom>
              <a:gradFill>
                <a:gsLst>
                  <a:gs pos="0">
                    <a:schemeClr val="bg2">
                      <a:lumMod val="75000"/>
                    </a:schemeClr>
                  </a:gs>
                  <a:gs pos="50000">
                    <a:schemeClr val="bg2">
                      <a:lumMod val="50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</a:gradFill>
              <a:ln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 b="1" dirty="0">
                    <a:solidFill>
                      <a:schemeClr val="bg2">
                        <a:lumMod val="9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Off-situ</a:t>
                </a:r>
                <a:endParaRPr lang="zh-CN" altLang="en-US" sz="2000" b="1" dirty="0">
                  <a:solidFill>
                    <a:schemeClr val="bg2">
                      <a:lumMod val="9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147" name="肘形连接符 146"/>
              <p:cNvCxnSpPr>
                <a:stCxn id="41" idx="3"/>
                <a:endCxn id="65" idx="1"/>
              </p:cNvCxnSpPr>
              <p:nvPr/>
            </p:nvCxnSpPr>
            <p:spPr>
              <a:xfrm>
                <a:off x="4288787" y="3271532"/>
                <a:ext cx="638354" cy="581472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accent5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直接箭头连接符 3">
              <a:extLst>
                <a:ext uri="{FF2B5EF4-FFF2-40B4-BE49-F238E27FC236}">
                  <a16:creationId xmlns:a16="http://schemas.microsoft.com/office/drawing/2014/main" id="{F7EFA3AA-105A-4E16-8F16-83110C2BEE0A}"/>
                </a:ext>
              </a:extLst>
            </p:cNvPr>
            <p:cNvCxnSpPr>
              <a:endCxn id="140" idx="1"/>
            </p:cNvCxnSpPr>
            <p:nvPr/>
          </p:nvCxnSpPr>
          <p:spPr>
            <a:xfrm>
              <a:off x="5604647" y="5061741"/>
              <a:ext cx="763610" cy="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灯片编号占位符 3">
            <a:extLst>
              <a:ext uri="{FF2B5EF4-FFF2-40B4-BE49-F238E27FC236}">
                <a16:creationId xmlns:a16="http://schemas.microsoft.com/office/drawing/2014/main" id="{62E98B4F-DD5C-4880-9F42-F9DD814799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630987" y="6296992"/>
            <a:ext cx="386037" cy="365125"/>
          </a:xfrm>
        </p:spPr>
        <p:txBody>
          <a:bodyPr/>
          <a:lstStyle/>
          <a:p>
            <a:fld id="{B1A31E48-E06B-4CC3-8E36-F35F72583EAE}" type="slidenum">
              <a:rPr lang="zh-CN" altLang="en-US" smtClean="0"/>
              <a:t>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60191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84.513937007874,&quot;left&quot;:52.18385826771653,&quot;top&quot;:168.31968503937009,&quot;width&quot;:615.202519685039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4.513937007874,&quot;left&quot;:52.18385826771653,&quot;top&quot;:168.31968503937009,&quot;width&quot;:615.202519685039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284.513937007874,&quot;left&quot;:52.18385826771653,&quot;top&quot;:168.31968503937009,&quot;width&quot;:615.2025196850393}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2156</Words>
  <Application>Microsoft Office PowerPoint</Application>
  <PresentationFormat>宽屏</PresentationFormat>
  <Paragraphs>592</Paragraphs>
  <Slides>38</Slides>
  <Notes>28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2" baseType="lpstr">
      <vt:lpstr>等线</vt:lpstr>
      <vt:lpstr>等线 Light</vt:lpstr>
      <vt:lpstr>黑体</vt:lpstr>
      <vt:lpstr>宋体</vt:lpstr>
      <vt:lpstr>宋体</vt:lpstr>
      <vt:lpstr>微软雅黑</vt:lpstr>
      <vt:lpstr>Arial</vt:lpstr>
      <vt:lpstr>Arial Black</vt:lpstr>
      <vt:lpstr>Calibri</vt:lpstr>
      <vt:lpstr>Cambria Math</vt:lpstr>
      <vt:lpstr>Romantic</vt:lpstr>
      <vt:lpstr>Times New Roman</vt:lpstr>
      <vt:lpstr>Wingdings</vt:lpstr>
      <vt:lpstr>1_Office 主题​​</vt:lpstr>
      <vt:lpstr>Development of Polarized 3He   at CSNS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2024-03-29T01:55:22Z</dcterms:created>
  <dcterms:modified xsi:type="dcterms:W3CDTF">2025-09-22T14:56:34Z</dcterms:modified>
</cp:coreProperties>
</file>