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1" r:id="rId3"/>
    <p:sldId id="287" r:id="rId4"/>
    <p:sldId id="288" r:id="rId5"/>
    <p:sldId id="336" r:id="rId6"/>
    <p:sldId id="292" r:id="rId7"/>
    <p:sldId id="308" r:id="rId8"/>
    <p:sldId id="296" r:id="rId9"/>
    <p:sldId id="305" r:id="rId10"/>
    <p:sldId id="304" r:id="rId11"/>
    <p:sldId id="302" r:id="rId12"/>
    <p:sldId id="306" r:id="rId13"/>
    <p:sldId id="307" r:id="rId14"/>
    <p:sldId id="309" r:id="rId15"/>
    <p:sldId id="310" r:id="rId16"/>
    <p:sldId id="318" r:id="rId17"/>
    <p:sldId id="314" r:id="rId18"/>
    <p:sldId id="321" r:id="rId19"/>
    <p:sldId id="322" r:id="rId20"/>
    <p:sldId id="326" r:id="rId21"/>
    <p:sldId id="328" r:id="rId22"/>
    <p:sldId id="329" r:id="rId23"/>
    <p:sldId id="331" r:id="rId24"/>
    <p:sldId id="330" r:id="rId25"/>
    <p:sldId id="284" r:id="rId26"/>
    <p:sldId id="294" r:id="rId27"/>
    <p:sldId id="317" r:id="rId28"/>
    <p:sldId id="303" r:id="rId29"/>
    <p:sldId id="313" r:id="rId30"/>
    <p:sldId id="312" r:id="rId31"/>
    <p:sldId id="327" r:id="rId32"/>
    <p:sldId id="332" r:id="rId33"/>
    <p:sldId id="282" r:id="rId34"/>
    <p:sldId id="333" r:id="rId35"/>
  </p:sldIdLst>
  <p:sldSz cx="9144000" cy="5149850"/>
  <p:notesSz cx="6858000" cy="9144000"/>
  <p:defaultTextStyle>
    <a:defPPr>
      <a:defRPr lang="de-DE"/>
    </a:defPPr>
    <a:lvl1pPr marL="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1pPr>
    <a:lvl2pPr marL="34303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2pPr>
    <a:lvl3pPr marL="686074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3pPr>
    <a:lvl4pPr marL="1029111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4pPr>
    <a:lvl5pPr marL="1372149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5pPr>
    <a:lvl6pPr marL="1715186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BD8"/>
    <a:srgbClr val="006AB3"/>
    <a:srgbClr val="DAE5EB"/>
    <a:srgbClr val="CCDDE7"/>
    <a:srgbClr val="DAE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24" autoAdjust="0"/>
    <p:restoredTop sz="97725" autoAdjust="0"/>
  </p:normalViewPr>
  <p:slideViewPr>
    <p:cSldViewPr showGuides="1">
      <p:cViewPr varScale="1">
        <p:scale>
          <a:sx n="109" d="100"/>
          <a:sy n="109" d="100"/>
        </p:scale>
        <p:origin x="1003" y="62"/>
      </p:cViewPr>
      <p:guideLst/>
    </p:cSldViewPr>
  </p:slideViewPr>
  <p:outlineViewPr>
    <p:cViewPr>
      <p:scale>
        <a:sx n="33" d="100"/>
        <a:sy n="33" d="100"/>
      </p:scale>
      <p:origin x="0" y="-93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58" d="100"/>
          <a:sy n="158" d="100"/>
        </p:scale>
        <p:origin x="564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BDED6AC-55F7-E147-AFC4-A3BDBFCC75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9D59C4-29AC-D341-B4D1-22B9DA375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4785B-15A5-6941-B203-15A17340AF8C}" type="datetimeFigureOut">
              <a:rPr lang="de-DE" smtClean="0"/>
              <a:t>20.09.2025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448B2D-EB51-AA41-A1D5-5D87A817BB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25665-AD21-FE4A-BE5F-E9A755F5D9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3842B-17F5-B44E-AEFD-F68DA92D851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223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4EA47C3-D6D1-45C7-B7EF-A1183D105D1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olienbildplatzhalter 7">
            <a:extLst>
              <a:ext uri="{FF2B5EF4-FFF2-40B4-BE49-F238E27FC236}">
                <a16:creationId xmlns:a16="http://schemas.microsoft.com/office/drawing/2014/main" id="{B136A2F5-BC7E-47DC-9ED9-95EE5B00A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2279" y="467544"/>
            <a:ext cx="6490831" cy="365532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10" name="Notizenplatzhalter 9">
            <a:extLst>
              <a:ext uri="{FF2B5EF4-FFF2-40B4-BE49-F238E27FC236}">
                <a16:creationId xmlns:a16="http://schemas.microsoft.com/office/drawing/2014/main" id="{16E3EB76-4D08-4C50-98FE-43C6F5867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2279" y="4400550"/>
            <a:ext cx="6490831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3969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3037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6074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9111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2149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5186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ABCBAD4-CDF6-43FE-8861-A06D0882730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43762DC1-C2FD-42CE-AFEB-715EE62A1F3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76098270-8824-46AE-A5C5-CD99A62A1C4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Holder 3">
              <a:extLst>
                <a:ext uri="{FF2B5EF4-FFF2-40B4-BE49-F238E27FC236}">
                  <a16:creationId xmlns:a16="http://schemas.microsoft.com/office/drawing/2014/main" id="{3299EB9C-AF93-46B9-874F-99C450B3EDD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9E7234BE-B4D1-49DA-A717-D084E338DDBA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4279" y="2268082"/>
            <a:ext cx="4401108" cy="107000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4279" y="3494160"/>
            <a:ext cx="4401108" cy="60464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8" name="Grafik 6">
            <a:extLst>
              <a:ext uri="{FF2B5EF4-FFF2-40B4-BE49-F238E27FC236}">
                <a16:creationId xmlns:a16="http://schemas.microsoft.com/office/drawing/2014/main" id="{4A50CB4E-A2BD-42A4-89AF-00FBAF42ED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5C16EB5-4461-4758-A5F1-9FCFC409D904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4F2F414-99B5-4842-AE69-123A75660DF4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E2AF92-0F47-4975-97EE-AD59D0F4352B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39DDEE01-97C2-45BB-8AA5-588FD5885C5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 dirty="0"/>
            </a:p>
          </p:txBody>
        </p:sp>
      </p:grp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19CBCE6-1CEE-2E4B-97C4-E36A3F437E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0F391E70-C53F-8E44-AE6E-23719415C8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E5E24761-2865-1D40-A92D-0F05793A17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2" name="Bildplatzhalter 4">
            <a:extLst>
              <a:ext uri="{FF2B5EF4-FFF2-40B4-BE49-F238E27FC236}">
                <a16:creationId xmlns:a16="http://schemas.microsoft.com/office/drawing/2014/main" id="{6E2E5415-7F1B-EA4C-9A01-5E1F75F863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3" name="Bildplatzhalter 4">
            <a:extLst>
              <a:ext uri="{FF2B5EF4-FFF2-40B4-BE49-F238E27FC236}">
                <a16:creationId xmlns:a16="http://schemas.microsoft.com/office/drawing/2014/main" id="{1D6B60F0-E3D6-3343-A074-965788DB84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315524F6-B2F6-E24E-91FE-A7BE6CEF8B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2057400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 (bearbeiten)</a:t>
            </a:r>
          </a:p>
        </p:txBody>
      </p:sp>
    </p:spTree>
    <p:extLst>
      <p:ext uri="{BB962C8B-B14F-4D97-AF65-F5344CB8AC3E}">
        <p14:creationId xmlns:p14="http://schemas.microsoft.com/office/powerpoint/2010/main" val="80121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(groß)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FE84D2-D951-43C8-81B8-BCF2BCBCC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550" y="1545752"/>
            <a:ext cx="8101012" cy="33115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3F9E275-8222-594E-AE4A-5DC2C6FC9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24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32541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ohne Unter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Zwei Inhalte ohne Untertitel (bearbeiten)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B557236-B6F1-4EF1-92AD-262453792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50" y="1422399"/>
            <a:ext cx="3941762" cy="3424238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9B5E02-9A16-49B4-9355-BE71C0D6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50" y="1422400"/>
            <a:ext cx="3943350" cy="3424238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361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0"/>
          <a:lstStyle/>
          <a:p>
            <a:r>
              <a:rPr lang="de-DE" dirty="0"/>
              <a:t>Zwei Inhalte (bearbeiten)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1E48B2-9056-46C9-8170-057A7DDAE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550" y="1422399"/>
            <a:ext cx="3941762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C9A547D-69C2-4513-9E4D-7F7C15B98C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50" y="1422400"/>
            <a:ext cx="3937000" cy="34925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DAA57B84-07F8-564B-8DEA-600525150D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1089025"/>
            <a:ext cx="3937000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9F477F5-428F-6D4A-B1D1-1A175E027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6300" y="1089025"/>
            <a:ext cx="3937000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24657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Diagramme (bearbeiten)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8100219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8E2B6C4B-5F28-AC4F-80E0-2631991988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176464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>
          <p15:clr>
            <a:srgbClr val="FBAE40"/>
          </p15:clr>
        </p15:guide>
        <p15:guide id="2" pos="3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Tabellen 1 (bearbeiten)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C0C6EB1C-18E9-44D2-B97A-2055909E56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0913" y="1422400"/>
            <a:ext cx="2590799" cy="34925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531018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B80552-8C75-CA4C-8B5A-9B2EBBE4E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223028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 userDrawn="1">
          <p15:clr>
            <a:srgbClr val="FBAE40"/>
          </p15:clr>
        </p15:guide>
        <p15:guide id="2" pos="379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Tabellen 2 (bearbeiten)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ED614B-D2A2-4F44-8C55-EA89904996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550" y="1422399"/>
            <a:ext cx="2590800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8E908BC-1AEE-469A-8B07-24C581B632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11525" y="1422400"/>
            <a:ext cx="531018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9B5CE0C-F0E5-4A46-8E54-A8BEBF35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16127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961" userDrawn="1">
          <p15:clr>
            <a:srgbClr val="FBAE40"/>
          </p15:clr>
        </p15:guide>
        <p15:guide id="3" pos="208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Vier Inhalte (bearbeiten)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DB2AAA-C98E-4D27-9188-E7E5DBFF09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422400"/>
            <a:ext cx="3941762" cy="16383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23B8EE-EC69-45B2-BAC9-1BCA4FBF1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950" y="1422400"/>
            <a:ext cx="3941763" cy="16383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40510EC-0518-429F-B934-724E542AEE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288" y="3187700"/>
            <a:ext cx="3941762" cy="16383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C5C7A3E-AD9D-494E-9656-60D17A2D3D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9950" y="3187701"/>
            <a:ext cx="3943350" cy="16383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F97F85F-5214-3C4D-AECA-FAB96CDFB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86960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Viel Text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E7D15-C3F6-44ED-81D4-5CA3DF13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288" y="1422400"/>
            <a:ext cx="3941762" cy="34925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225A19B-F9D6-496E-93F0-23086F37CD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50" y="1422400"/>
            <a:ext cx="3943350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BCD487A-0F7D-A741-B766-3DC58765E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2112603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Heine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8B718B6-0A12-456A-A2B2-DDCE96D85C32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4" name="bk object 18">
              <a:extLst>
                <a:ext uri="{FF2B5EF4-FFF2-40B4-BE49-F238E27FC236}">
                  <a16:creationId xmlns:a16="http://schemas.microsoft.com/office/drawing/2014/main" id="{AA03ADD9-BB66-4FBA-AA38-A477A97E7E8A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483C21C1-427D-47E5-8D0D-E9E03790F6E3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Holder 3">
              <a:extLst>
                <a:ext uri="{FF2B5EF4-FFF2-40B4-BE49-F238E27FC236}">
                  <a16:creationId xmlns:a16="http://schemas.microsoft.com/office/drawing/2014/main" id="{E224A6C7-1F26-4748-BB34-5F7E18EFB33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51" y="330910"/>
            <a:ext cx="2889316" cy="452322"/>
          </a:xfrm>
        </p:spPr>
        <p:txBody>
          <a:bodyPr/>
          <a:lstStyle/>
          <a:p>
            <a:r>
              <a:rPr lang="de-DE" dirty="0"/>
              <a:t>Inhalt + Kopf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23939B8-98AC-4295-9C3F-D06AC0E2B265}"/>
              </a:ext>
            </a:extLst>
          </p:cNvPr>
          <p:cNvCxnSpPr>
            <a:cxnSpLocks/>
          </p:cNvCxnSpPr>
          <p:nvPr userDrawn="1"/>
        </p:nvCxnSpPr>
        <p:spPr>
          <a:xfrm>
            <a:off x="4464051" y="974732"/>
            <a:ext cx="288931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6C751C-C99C-4A88-ADDD-C33FB6EC87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4050" y="1422400"/>
            <a:ext cx="4368800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9D7F55B5-520F-1846-9A54-FEA146BB9F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4050" y="1089025"/>
            <a:ext cx="4159250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107768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+ Bild rechts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03C39F-F4DA-4E33-9C12-0C07D46B74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5577" y="1422400"/>
            <a:ext cx="4518422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5337AD4-58C4-4CD3-B6EE-0320BEF61A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50" y="1422399"/>
            <a:ext cx="3754437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6EF6949-DF2A-6945-ACA6-6155BA68DF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55766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91EEF65-5B2F-4153-B72A-8188920387E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7F2B589E-3839-4C3B-92E1-F293A76DB3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8DC76EE0-F751-40CD-B7DB-DC698896789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Holder 3">
              <a:extLst>
                <a:ext uri="{FF2B5EF4-FFF2-40B4-BE49-F238E27FC236}">
                  <a16:creationId xmlns:a16="http://schemas.microsoft.com/office/drawing/2014/main" id="{5DFAD467-705A-4EBF-B0CD-82975D99AB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59BE50D6-D2EF-43B9-8437-C5253F74EA60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de-DE" sz="135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899361"/>
            <a:ext cx="6399768" cy="540727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8AC3E5BE-9275-472F-AEB2-C4DA849B9A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A45B3C2-1CA4-47B2-9CD9-00EEF9D615AF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3243C064-66AF-4F89-A61C-8EAA80446B16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E875C2F-2AC0-45DD-9626-129486821205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F1F040A-4C25-4A9B-91CF-4997C0E3FA2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4546E641-A9D5-9A47-9F76-2734E5A68A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0679E3DD-A5E0-9442-80E4-78F5371D29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1" name="Bildplatzhalter 4">
            <a:extLst>
              <a:ext uri="{FF2B5EF4-FFF2-40B4-BE49-F238E27FC236}">
                <a16:creationId xmlns:a16="http://schemas.microsoft.com/office/drawing/2014/main" id="{2EF12A4D-9E8B-6D48-B319-03F9AB23CB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2" name="Bildplatzhalter 4">
            <a:extLst>
              <a:ext uri="{FF2B5EF4-FFF2-40B4-BE49-F238E27FC236}">
                <a16:creationId xmlns:a16="http://schemas.microsoft.com/office/drawing/2014/main" id="{C9076294-3FF7-9C4E-9E9C-734FEDF8CD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3" name="Bildplatzhalter 4">
            <a:extLst>
              <a:ext uri="{FF2B5EF4-FFF2-40B4-BE49-F238E27FC236}">
                <a16:creationId xmlns:a16="http://schemas.microsoft.com/office/drawing/2014/main" id="{402837B2-EE3A-BB49-8729-EE20976AD0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4" name="Textplatzhalter 22">
            <a:extLst>
              <a:ext uri="{FF2B5EF4-FFF2-40B4-BE49-F238E27FC236}">
                <a16:creationId xmlns:a16="http://schemas.microsoft.com/office/drawing/2014/main" id="{3F468D62-B29F-1948-8A54-6EE8881E37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2057400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 (bearbeiten)</a:t>
            </a:r>
          </a:p>
        </p:txBody>
      </p:sp>
    </p:spTree>
    <p:extLst>
      <p:ext uri="{BB962C8B-B14F-4D97-AF65-F5344CB8AC3E}">
        <p14:creationId xmlns:p14="http://schemas.microsoft.com/office/powerpoint/2010/main" val="3075076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zw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+ 2 Bilder rechts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DE6869-998B-4809-AE43-C38E35BE8AA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25578" y="1422400"/>
            <a:ext cx="224194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574367-BB34-447D-A233-6E083CBE5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21103" y="1422399"/>
            <a:ext cx="222289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FAE767-5641-4D3F-9095-84DF276507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288" y="1422400"/>
            <a:ext cx="3754437" cy="34925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1169AC40-4AD9-954E-A54F-29F517D6CC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96089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60" userDrawn="1">
          <p15:clr>
            <a:srgbClr val="FBAE40"/>
          </p15:clr>
        </p15:guide>
        <p15:guide id="2" pos="432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376B4C5-BE86-46E2-BB73-C84DD0D0A2B1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554B3AC1-FDFF-4DC3-9DC6-81F70D7AA0BB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77DD96AE-1808-4743-8DCB-608D8DC68352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Holder 3">
              <a:extLst>
                <a:ext uri="{FF2B5EF4-FFF2-40B4-BE49-F238E27FC236}">
                  <a16:creationId xmlns:a16="http://schemas.microsoft.com/office/drawing/2014/main" id="{DA1288D7-3EDD-4960-BA1A-AED8C420D13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Inhalt + Bild links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A6B4FCA-16D8-4C61-9911-C6EBBA2E9614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73DDC7-C42E-4F39-AF1D-5C1BA1202CB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-6031" y="-1"/>
            <a:ext cx="4277280" cy="49149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E86CCD-5F3A-4D32-9430-6A5FA2D99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5578" y="1422400"/>
            <a:ext cx="3997722" cy="3487738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C91C6619-4CF7-49A7-802B-6AF7FF4914DA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455B36EC-528F-4E97-93BF-21959E6FD9B9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91D309B1-63F8-4AB2-8EB2-1CAEF4C839A6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A36242A3-7F74-4857-8FF1-ADD22CCD327C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373027A2-4C51-4E71-A123-42FB987BF2B4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A909C168-98E6-4FA2-8D75-923A389A4E9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9A3716B3-558A-427F-BA0B-829497FC888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F8470D77-D85D-4975-9A60-9CE2E8808B2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BCF37C2F-5134-4162-BE90-58DA31D2F78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0B310A5-C7B4-461B-A746-BE06FBD16D5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1295C12-5E33-43EE-8872-7957A8D8536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0" name="Grafik 9">
              <a:extLst>
                <a:ext uri="{FF2B5EF4-FFF2-40B4-BE49-F238E27FC236}">
                  <a16:creationId xmlns:a16="http://schemas.microsoft.com/office/drawing/2014/main" id="{3A5FF387-F0B6-477E-998D-234DECE1DB1B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FE518397-1522-4A04-B6ED-00F9007F357A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10063F5E-0004-4BCF-97BF-1F768B2194CF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1A6F300E-3CC4-4B75-80D8-A919F613F4A3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2" name="Grafik 9">
              <a:extLst>
                <a:ext uri="{FF2B5EF4-FFF2-40B4-BE49-F238E27FC236}">
                  <a16:creationId xmlns:a16="http://schemas.microsoft.com/office/drawing/2014/main" id="{04AC514E-52CF-4856-ADD0-332C339C4D48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46461AE-92FF-428D-A949-FB0BA0C40486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965C189-A801-452A-859F-28368D6503E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B42D9CC-533D-471D-AE03-C7814754949F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1CA820B0-ACB2-443B-BBD2-E5DA3D05A48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958C57C2-4634-4F2D-AAFF-837FFB064E0F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60" name="Grafik 9">
              <a:extLst>
                <a:ext uri="{FF2B5EF4-FFF2-40B4-BE49-F238E27FC236}">
                  <a16:creationId xmlns:a16="http://schemas.microsoft.com/office/drawing/2014/main" id="{FD7A4790-53F8-44AD-B4D7-867D12B3CFB1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60B4408-9AA2-45E3-BA56-27796B0DA924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4F7D52C-F51B-4EFD-812F-B2EE83A760E2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EC28B88-2DCA-403B-A59C-F6B806C02DBB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8EA9E0D8-953E-4386-A47D-85043DF818F8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B5D41B38-F074-CA45-A2A6-6B6A14B25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5578" y="1089025"/>
            <a:ext cx="399772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222714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zwei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BB2739F-531B-406E-B9AE-7F5955A4C086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10BD749C-F32D-4FA0-8B2F-E4376F4459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18">
              <a:extLst>
                <a:ext uri="{FF2B5EF4-FFF2-40B4-BE49-F238E27FC236}">
                  <a16:creationId xmlns:a16="http://schemas.microsoft.com/office/drawing/2014/main" id="{75AD1741-5FE5-4A33-9577-F1F4588F6C9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Holder 3">
              <a:extLst>
                <a:ext uri="{FF2B5EF4-FFF2-40B4-BE49-F238E27FC236}">
                  <a16:creationId xmlns:a16="http://schemas.microsoft.com/office/drawing/2014/main" id="{BF81CE3E-1239-4D0D-8337-4AABB0EB94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Inhalt + 2 Bilder</a:t>
            </a:r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79038B0-AD42-42B7-8D15-303CEBA1DC4C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64C44-AFA3-4DC5-AA03-2798F14ED8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4276259" cy="243114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691ED2-3E52-4E4A-9F7C-C8A1129667C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0" y="2493863"/>
            <a:ext cx="4276259" cy="242103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7826728D-0439-4A76-A6FC-AAE7B4BDFA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5578" y="1422400"/>
            <a:ext cx="4000268" cy="3487738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076F09CB-2CC2-4309-BDB1-67804947A214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AE4D5FB2-1354-4A1C-9AC6-94BA47AFA65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FE59B463-359E-41D0-BD04-1F9F20933BC7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0FB2DBB2-6B23-44DE-BAFF-BA7815BDA3A9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0F2E9D98-4AD9-4DB8-99C6-0DF7955D45B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D351D8E0-4F29-4BBF-9D49-14AAEB93E919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DCB72BFE-8B60-40AD-87F8-487863D43F75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52E0BA5A-CC65-4BB8-81BB-4CB15A4D8CF1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59051EF-44DD-407B-AE1C-A76EDF0E837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C0514696-52F1-48B2-96C8-A3E4798980D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E0DDF57D-AA32-45B9-BDC9-86A24A39DB9E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1" name="Grafik 9">
              <a:extLst>
                <a:ext uri="{FF2B5EF4-FFF2-40B4-BE49-F238E27FC236}">
                  <a16:creationId xmlns:a16="http://schemas.microsoft.com/office/drawing/2014/main" id="{E7679A7C-9589-4CF8-9F8D-7E3A97D84278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C32EB792-112B-4098-B905-0403E3AB3D3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364557F-298E-4BF1-8A6D-06EF159C2726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9C8A17D1-D5DE-42B7-8090-E7E649D8A805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3" name="Grafik 9">
              <a:extLst>
                <a:ext uri="{FF2B5EF4-FFF2-40B4-BE49-F238E27FC236}">
                  <a16:creationId xmlns:a16="http://schemas.microsoft.com/office/drawing/2014/main" id="{36D757E1-23B8-4B97-B880-F711EC0DB08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1960764-ED10-4D2C-88D0-696068264BC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E6C9C067-792C-4C17-A5B3-D48C1665DD24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960872F2-485E-4F8B-8FCC-FC63006E79D3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E07D7C9-0535-4673-8091-4F17D0B62650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9B0B4093-9FAE-4FEC-9671-D0091528BD5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61" name="Grafik 9">
              <a:extLst>
                <a:ext uri="{FF2B5EF4-FFF2-40B4-BE49-F238E27FC236}">
                  <a16:creationId xmlns:a16="http://schemas.microsoft.com/office/drawing/2014/main" id="{D5D00B8F-439D-4A9C-AC31-D90D9CFAFF16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0B59116-9AC3-488B-B418-57F05127DD42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D6E8E7E-1035-4870-8608-70848BB2B703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0A256F68-56C7-4D5B-BCCD-3A6858B05732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4EEEE710-875E-4346-9F6D-CFFB3EF72B3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28366CDA-53C4-C445-BB35-C76A6EF75D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32" y="1089025"/>
            <a:ext cx="4000268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47988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1" userDrawn="1">
          <p15:clr>
            <a:srgbClr val="FBAE40"/>
          </p15:clr>
        </p15:guide>
        <p15:guide id="2" orient="horz" pos="153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2 Bilder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33C81B-6C39-4BD5-9BF9-8617341D801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15B8044-0142-42E8-8428-B098000CEB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99384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C4DC007-2365-A648-88B1-D6FDE125C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662697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7" userDrawn="1">
          <p15:clr>
            <a:srgbClr val="FBAE40"/>
          </p15:clr>
        </p15:guide>
        <p15:guide id="3" pos="28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3 Bilder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021923-B745-4638-A634-E1DA375F90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422399"/>
            <a:ext cx="2978945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556F71-EDA3-472E-9372-CE0F4A69672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32522" y="1422400"/>
            <a:ext cx="307895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C1ADC803-A245-408E-AB12-EC54C19B510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5058" y="1422400"/>
            <a:ext cx="2978943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8BC8DE0-A3EE-804D-838F-898D4F788B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736764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0" userDrawn="1">
          <p15:clr>
            <a:srgbClr val="FBAE40"/>
          </p15:clr>
        </p15:guide>
        <p15:guide id="3" pos="3850" userDrawn="1">
          <p15:clr>
            <a:srgbClr val="FBAE40"/>
          </p15:clr>
        </p15:guide>
        <p15:guide id="4" pos="3884" userDrawn="1">
          <p15:clr>
            <a:srgbClr val="FBAE40"/>
          </p15:clr>
        </p15:guide>
        <p15:guide id="5" pos="187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Großes Bild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40F789-6719-4203-8D60-D2478F65170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1422399"/>
            <a:ext cx="9144000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5616D54-86F2-9449-AA54-998236971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68094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 userDrawn="1">
          <p15:clr>
            <a:srgbClr val="FBAE40"/>
          </p15:clr>
        </p15:guide>
        <p15:guide id="2" orient="horz" pos="2014" userDrawn="1">
          <p15:clr>
            <a:srgbClr val="FBAE40"/>
          </p15:clr>
        </p15:guide>
        <p15:guide id="3" pos="2863" userDrawn="1">
          <p15:clr>
            <a:srgbClr val="FBAE40"/>
          </p15:clr>
        </p15:guide>
        <p15:guide id="4" pos="2897" userDrawn="1">
          <p15:clr>
            <a:srgbClr val="FBAE40"/>
          </p15:clr>
        </p15:guide>
        <p15:guide id="5" pos="1928" userDrawn="1">
          <p15:clr>
            <a:srgbClr val="FBAE40"/>
          </p15:clr>
        </p15:guide>
        <p15:guide id="6" pos="1894" userDrawn="1">
          <p15:clr>
            <a:srgbClr val="FBAE40"/>
          </p15:clr>
        </p15:guide>
        <p15:guide id="7" pos="958" userDrawn="1">
          <p15:clr>
            <a:srgbClr val="FBAE40"/>
          </p15:clr>
        </p15:guide>
        <p15:guide id="8" pos="924" userDrawn="1">
          <p15:clr>
            <a:srgbClr val="FBAE40"/>
          </p15:clr>
        </p15:guide>
        <p15:guide id="9" pos="4309" userDrawn="1">
          <p15:clr>
            <a:srgbClr val="FBAE40"/>
          </p15:clr>
        </p15:guide>
        <p15:guide id="10" pos="434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(bearbeiten)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803084A-5ADB-8145-8DBF-2148A0826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123527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(bearbeiten)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7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928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+ Heine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F2D883D-86A1-4B38-BBBC-81F258AD3664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A0B87E1F-4D99-4450-9167-085B1ECC6BB2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29147ACE-4C7A-4AC3-A60F-A813EE08D57E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3187F65C-802F-454B-B4D7-B16EEF26A6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2920" y="3034543"/>
            <a:ext cx="4779587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 dirty="0" err="1"/>
              <a:t>Kapiteltrenner</a:t>
            </a:r>
            <a:r>
              <a:rPr lang="de-DE" dirty="0"/>
              <a:t> (bearbeiten)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4667E34A-CC7E-4835-9AC5-FE237F81C03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626385F0-EFB3-4177-8D2F-2F990709108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6808F36E-77C0-40F5-86F8-7030FC5D0DFD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46CD7CF4-F97B-47E8-A3F8-5B427518485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5C9615FD-3950-4AAF-91D1-B7E0D1523EB1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6D61BCB8-A392-44BE-9B58-0C8894F2C6E3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651F35B-CB90-42B4-A471-984346A049EA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8CE6B607-72CF-4173-94CC-C59F836899D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00087AB-383E-4624-A927-873B03065E80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2AA03D7-3F03-4C4F-A0C9-836B56272C8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908EC93F-835E-4D0F-A675-2F99EC043AA5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2CEF44ED-A72E-4351-9881-F8B58E7CA517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8C57ED4-5249-44F6-A846-8A50E1B0A8A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A3174859-C1AB-4E2C-AD75-5F35D1D33C1A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C5BCA75-4F93-46B4-878A-E68AC698764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BCECBBC6-DE4D-4DC8-8D21-F5528013426A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BCE4B876-F0A5-4F73-BBFF-C3F17D7B5C7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5E2AB3D-28C9-4DA2-9CAC-58EAE4EB09DB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DA3BF75-3E56-4B78-B7D6-F84532C639D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33376168-99F8-4715-AF4C-8EE786D54481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EC324BE3-07EF-4C6E-9A11-992391FDED69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2E5DE4CB-903E-4460-9F03-DE6427A3C0A8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44D50118-5ACB-41E0-AC63-9E2D51DEF863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8E08ECA6-CD33-45EB-90A7-60C724D72EE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4E5B9455-EFA6-4E2C-ADFA-01DEA81D9373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E6E39BDF-EF42-4AB6-B762-15EEF4205FD7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CE13B148-0823-5B43-8A0E-5E7CA97610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4989" y="400420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7" name="Bildplatzhalter 4">
            <a:extLst>
              <a:ext uri="{FF2B5EF4-FFF2-40B4-BE49-F238E27FC236}">
                <a16:creationId xmlns:a16="http://schemas.microsoft.com/office/drawing/2014/main" id="{D683DF22-D1D8-1E49-BAFA-D5A1DD9A84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43714" y="394479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299A59BA-AFBC-5240-9675-0BE075D174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6E20D846-4FF9-AC41-BF41-CEE6E2A08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A849AFAA-CFDD-4649-874D-F4E9C02357E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</p:spTree>
    <p:extLst>
      <p:ext uri="{BB962C8B-B14F-4D97-AF65-F5344CB8AC3E}">
        <p14:creationId xmlns:p14="http://schemas.microsoft.com/office/powerpoint/2010/main" val="220726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A319C61-FBE7-466D-8041-BA328224720B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27" name="bk object 18">
              <a:extLst>
                <a:ext uri="{FF2B5EF4-FFF2-40B4-BE49-F238E27FC236}">
                  <a16:creationId xmlns:a16="http://schemas.microsoft.com/office/drawing/2014/main" id="{6943C0CE-1EA2-499D-ACFC-7FAE777D4885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C64DCA2F-E670-44CF-8CCD-A8817BCDFE08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Holder 3">
              <a:extLst>
                <a:ext uri="{FF2B5EF4-FFF2-40B4-BE49-F238E27FC236}">
                  <a16:creationId xmlns:a16="http://schemas.microsoft.com/office/drawing/2014/main" id="{39C16D6C-600C-4A10-95E4-95BF4999FC1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6399768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018F5287-7D90-4427-B223-AB51C34FB4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49CBA05-EE3B-40FD-B566-67D594E41B9E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73274AB8-A508-4076-9FF6-7AE09BB7827C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0060672-D990-46D3-A86C-D3F5FB08D442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FB0B066-EC76-4017-ACF3-B5105457A38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03E97028-859A-C34B-BA69-FE65392BD5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5A992989-D88F-904A-82A9-2CECB1EC2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1D43BA97-CCC3-C745-9C93-62FFC1864A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F49ABE06-6658-974E-AB25-5DDB34A0CD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0" name="Bildplatzhalter 4">
            <a:extLst>
              <a:ext uri="{FF2B5EF4-FFF2-40B4-BE49-F238E27FC236}">
                <a16:creationId xmlns:a16="http://schemas.microsoft.com/office/drawing/2014/main" id="{76F20FCB-C090-BA4C-A643-DDAF7FA315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BA467741-5272-AC4D-9B23-E74C3927F4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2057400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 (bearbeiten)</a:t>
            </a:r>
          </a:p>
        </p:txBody>
      </p:sp>
    </p:spTree>
    <p:extLst>
      <p:ext uri="{BB962C8B-B14F-4D97-AF65-F5344CB8AC3E}">
        <p14:creationId xmlns:p14="http://schemas.microsoft.com/office/powerpoint/2010/main" val="1167353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64829966-6167-4E75-9B98-6CFBF28F3C7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7304" y="3034543"/>
            <a:ext cx="5735203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 dirty="0" err="1"/>
              <a:t>Kapiteltrenner</a:t>
            </a:r>
            <a:r>
              <a:rPr lang="de-DE" dirty="0"/>
              <a:t> (bearbeiten)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28A21B8F-6E69-4E11-AFD3-54EC4D2DD560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D38F2AA7-E6E5-436E-8E36-7603834951D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CEE46D69-7B6E-4033-9F52-F87603FD3DC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BDAE65FC-F144-4EB4-BDE1-439A96EEE0C4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D3DBEDEF-DBC0-4148-9FDD-21C8CA8A0A9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32B50B26-A8AC-4560-90A5-3EA0F8790AC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E672BC32-FFA3-4CA6-A563-DD6F9BC119AB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D229350-21C3-418C-96E5-56B9BC68276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3B2C3CB2-9BD9-4C7F-A03D-9FAC1547D206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34D53EC-E9A8-4321-AADF-45F3327CFD78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43A49C16-A28B-4031-A77C-89AAA332D02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6648D76C-F5E6-4559-8E7C-C8AC6A349ECC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72294CCB-ECFF-408E-9DE3-9CFD213367B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8C858B51-A8C9-432A-9282-705400CDA1E4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50DEC09-33CF-46B7-8919-E68733DA60E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76E6A984-C52F-41F6-89DA-473E7CC811C1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F56B1511-9094-47FA-A7FF-42BAE978C4B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71AA2D1-C758-44FC-9F5A-F60912B8F482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9FFC4BE-782B-4407-ABB2-26B7AB21968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85558C76-36A1-4709-91E4-31D73F769E5E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14203DE1-A9F0-4D64-93D7-6F1193FCCD92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C9404E57-FC61-463D-95D1-ADB8769BB660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8FC7513-1A8D-48DA-B31B-27CFF283C2A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C99C6873-07A7-4B6A-8391-A221663427C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E38E9FDA-632B-45E0-B5F5-238D39870ED1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62FEBD5E-81F2-4B87-AF0E-C85931DA9405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CB4FCE89-4ECE-184E-897C-4631FB0C0D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3312" y="394879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1123C5FD-FD36-EF46-A7BE-730ECD0226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259" y="394879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76763FB6-F29F-6E45-A8AF-56E9738E6C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41" name="Bildplatzhalter 4">
            <a:extLst>
              <a:ext uri="{FF2B5EF4-FFF2-40B4-BE49-F238E27FC236}">
                <a16:creationId xmlns:a16="http://schemas.microsoft.com/office/drawing/2014/main" id="{A1AF13E3-064D-6244-AEC0-7A7D21E29C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72" name="Bildplatzhalter 4">
            <a:extLst>
              <a:ext uri="{FF2B5EF4-FFF2-40B4-BE49-F238E27FC236}">
                <a16:creationId xmlns:a16="http://schemas.microsoft.com/office/drawing/2014/main" id="{1472E981-D1BB-BD49-8ED3-BA240E3D17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</p:spTree>
    <p:extLst>
      <p:ext uri="{BB962C8B-B14F-4D97-AF65-F5344CB8AC3E}">
        <p14:creationId xmlns:p14="http://schemas.microsoft.com/office/powerpoint/2010/main" val="3672353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64829966-6167-4E75-9B98-6CFBF28F3C7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4279" y="3034543"/>
            <a:ext cx="4968228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 dirty="0" err="1"/>
              <a:t>Kapiteltrenner</a:t>
            </a:r>
            <a:r>
              <a:rPr lang="de-DE" dirty="0"/>
              <a:t> (bearbeiten)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28A21B8F-6E69-4E11-AFD3-54EC4D2DD560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D38F2AA7-E6E5-436E-8E36-7603834951D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CEE46D69-7B6E-4033-9F52-F87603FD3DC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BDAE65FC-F144-4EB4-BDE1-439A96EEE0C4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D3DBEDEF-DBC0-4148-9FDD-21C8CA8A0A9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32B50B26-A8AC-4560-90A5-3EA0F8790AC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E672BC32-FFA3-4CA6-A563-DD6F9BC119AB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D229350-21C3-418C-96E5-56B9BC68276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3B2C3CB2-9BD9-4C7F-A03D-9FAC1547D206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34D53EC-E9A8-4321-AADF-45F3327CFD78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43A49C16-A28B-4031-A77C-89AAA332D02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6648D76C-F5E6-4559-8E7C-C8AC6A349ECC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72294CCB-ECFF-408E-9DE3-9CFD213367B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8C858B51-A8C9-432A-9282-705400CDA1E4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50DEC09-33CF-46B7-8919-E68733DA60E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76E6A984-C52F-41F6-89DA-473E7CC811C1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F56B1511-9094-47FA-A7FF-42BAE978C4B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71AA2D1-C758-44FC-9F5A-F60912B8F482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9FFC4BE-782B-4407-ABB2-26B7AB21968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85558C76-36A1-4709-91E4-31D73F769E5E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14203DE1-A9F0-4D64-93D7-6F1193FCCD92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C9404E57-FC61-463D-95D1-ADB8769BB660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8FC7513-1A8D-48DA-B31B-27CFF283C2A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C99C6873-07A7-4B6A-8391-A221663427C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E38E9FDA-632B-45E0-B5F5-238D39870ED1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62FEBD5E-81F2-4B87-AF0E-C85931DA9405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CB4FCE89-4ECE-184E-897C-4631FB0C0D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3312" y="394879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1123C5FD-FD36-EF46-A7BE-730ECD0226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259" y="394879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76763FB6-F29F-6E45-A8AF-56E9738E6C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41" name="Bildplatzhalter 4">
            <a:extLst>
              <a:ext uri="{FF2B5EF4-FFF2-40B4-BE49-F238E27FC236}">
                <a16:creationId xmlns:a16="http://schemas.microsoft.com/office/drawing/2014/main" id="{A1AF13E3-064D-6244-AEC0-7A7D21E29C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72" name="Bildplatzhalter 4">
            <a:extLst>
              <a:ext uri="{FF2B5EF4-FFF2-40B4-BE49-F238E27FC236}">
                <a16:creationId xmlns:a16="http://schemas.microsoft.com/office/drawing/2014/main" id="{1472E981-D1BB-BD49-8ED3-BA240E3D17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73" name="Inhaltsplatzhalter 3">
            <a:extLst>
              <a:ext uri="{FF2B5EF4-FFF2-40B4-BE49-F238E27FC236}">
                <a16:creationId xmlns:a16="http://schemas.microsoft.com/office/drawing/2014/main" id="{EA02FDF1-F7DB-BE48-B1B0-7B94721FC31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0" y="1422400"/>
            <a:ext cx="3491880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647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C014E30-33A3-475F-B8A0-9E84E311170A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6643BCF6-A569-4BAD-B15C-E253B00A5594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D0D25174-0D7D-4590-B212-5467D04FECF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7C25F4F3-A838-4B03-A6C0-3D91C8E43E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3512495"/>
            <a:ext cx="4936563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AB22651-CAFB-4334-BBAD-47EBF4CF7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4936563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CF4A76B1-953E-4A32-9BD1-DE88786E38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FD7E5C6-0F67-4B37-B3BF-534429CFB0DA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D3305F2-C7C5-4C12-9231-D66E6CDF1F5F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41CA9BF-ECB3-404C-B6B8-1533D1C1E0A0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7658C24-2A28-49B2-96C0-D5EEAC50C41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135B6-57F4-4B6E-AD86-CFAA18EDA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0941" y="1088383"/>
            <a:ext cx="3523059" cy="3826517"/>
          </a:xfrm>
          <a:solidFill>
            <a:schemeClr val="bg2">
              <a:lumMod val="100000"/>
            </a:schemeClr>
          </a:solidFill>
          <a:ln/>
        </p:spPr>
        <p:txBody>
          <a:bodyPr lIns="0" tIns="540000" rIns="0" bIns="0" anchor="t">
            <a:noAutofit/>
          </a:bodyPr>
          <a:lstStyle>
            <a:lvl1pPr marL="180975" indent="0" algn="l">
              <a:lnSpc>
                <a:spcPct val="90000"/>
              </a:lnSpc>
              <a:buNone/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Inhaltsplatzhalter</a:t>
            </a:r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32C3CFE1-9073-8745-BD09-80495049B6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A46737F8-B03F-0745-A5A9-B5476E203B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8" name="Bildplatzhalter 4">
            <a:extLst>
              <a:ext uri="{FF2B5EF4-FFF2-40B4-BE49-F238E27FC236}">
                <a16:creationId xmlns:a16="http://schemas.microsoft.com/office/drawing/2014/main" id="{5E485192-2EF9-6641-A4FD-7903E499C7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26225" y="4151976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3" name="Bildplatzhalter 4">
            <a:extLst>
              <a:ext uri="{FF2B5EF4-FFF2-40B4-BE49-F238E27FC236}">
                <a16:creationId xmlns:a16="http://schemas.microsoft.com/office/drawing/2014/main" id="{F92B4699-D079-5B46-A5E5-D0CE8B4FF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30436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5" name="Textplatzhalter 22">
            <a:extLst>
              <a:ext uri="{FF2B5EF4-FFF2-40B4-BE49-F238E27FC236}">
                <a16:creationId xmlns:a16="http://schemas.microsoft.com/office/drawing/2014/main" id="{E88F2ABD-B4F2-BF45-B0C0-261F3A2EC7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1541121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 (bearbeiten)</a:t>
            </a:r>
          </a:p>
        </p:txBody>
      </p:sp>
    </p:spTree>
    <p:extLst>
      <p:ext uri="{BB962C8B-B14F-4D97-AF65-F5344CB8AC3E}">
        <p14:creationId xmlns:p14="http://schemas.microsoft.com/office/powerpoint/2010/main" val="46692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E8C18B-3B31-4172-BD36-383A2D95905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033258C7-8016-4009-9FB1-F90060178720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F63F0B04-1DC4-4DF5-9D98-F1A5AB5B67C4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1BF4C821-21F2-42D9-9C34-70F485006B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250489"/>
            <a:ext cx="2830329" cy="118959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3512495"/>
            <a:ext cx="2830329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335E6D46-1A90-4F85-971E-BE51B6E27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23343E36-3D15-4FBD-82A0-2EF69415466D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F35EBB84-4567-4B99-BCB2-9E4F2E74A659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D04A692-1B93-4339-9E71-F30AA92C9F93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5237AA0D-D90E-4127-B627-42907D1E6150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6DE86-C438-4E37-A2C2-A3C892D489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5886" y="1088383"/>
            <a:ext cx="5598114" cy="382651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B08885F2-1A5F-B44F-9FA4-22C52965E8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3609EE5A-0FD7-3E40-A359-B82C3079D7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6" name="Bildplatzhalter 4">
            <a:extLst>
              <a:ext uri="{FF2B5EF4-FFF2-40B4-BE49-F238E27FC236}">
                <a16:creationId xmlns:a16="http://schemas.microsoft.com/office/drawing/2014/main" id="{B667A3A2-D04C-4844-BBA2-F27F285A2A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19555" y="4150658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8" name="Textplatzhalter 22">
            <a:extLst>
              <a:ext uri="{FF2B5EF4-FFF2-40B4-BE49-F238E27FC236}">
                <a16:creationId xmlns:a16="http://schemas.microsoft.com/office/drawing/2014/main" id="{F8DF472F-A7C0-6447-A12C-AB015A5D0F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1169392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05045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609EF01-760B-4279-96D2-9AE5DF9E07E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2" name="bk object 18">
              <a:extLst>
                <a:ext uri="{FF2B5EF4-FFF2-40B4-BE49-F238E27FC236}">
                  <a16:creationId xmlns:a16="http://schemas.microsoft.com/office/drawing/2014/main" id="{A4C7AC9B-CEA5-4C57-B178-3624C6812F1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18">
              <a:extLst>
                <a:ext uri="{FF2B5EF4-FFF2-40B4-BE49-F238E27FC236}">
                  <a16:creationId xmlns:a16="http://schemas.microsoft.com/office/drawing/2014/main" id="{D054BE5A-53A6-4A25-B171-207E0A5A15D9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Holder 3">
              <a:extLst>
                <a:ext uri="{FF2B5EF4-FFF2-40B4-BE49-F238E27FC236}">
                  <a16:creationId xmlns:a16="http://schemas.microsoft.com/office/drawing/2014/main" id="{7E7A0D5B-9864-42E6-BDCD-A3D2A06863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3818597"/>
            <a:ext cx="5341606" cy="567763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4458767"/>
            <a:ext cx="5341607" cy="27418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14" name="Grafik 6">
            <a:extLst>
              <a:ext uri="{FF2B5EF4-FFF2-40B4-BE49-F238E27FC236}">
                <a16:creationId xmlns:a16="http://schemas.microsoft.com/office/drawing/2014/main" id="{06DED613-6C95-44B4-934D-915F765D5E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D8DE4AB-9CB4-42A7-9E68-6E2FAB87CDD7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AF7295B-8EB5-4B3E-B347-40D564DF2E8A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19EB503C-B339-4925-A963-9A41C6D48A86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58334B5-873D-4772-A5CD-6DB0CA382F6C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443CD-BCA7-46CF-AFA8-330C463402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422399"/>
            <a:ext cx="6678234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24558D-B62E-4475-9EF0-8C38F6D9AB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40999" y="1422400"/>
            <a:ext cx="2403000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F7FE4B2A-DC36-0D4C-9F52-0C253A8928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FCFEEB94-02FC-204B-B0CC-7FE7C62C17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6" name="Bildplatzhalter 4">
            <a:extLst>
              <a:ext uri="{FF2B5EF4-FFF2-40B4-BE49-F238E27FC236}">
                <a16:creationId xmlns:a16="http://schemas.microsoft.com/office/drawing/2014/main" id="{CC219343-0397-9E4E-BD60-873C1713E3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40153" y="4159763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016D7102-C9CE-0D4A-85BF-0EC312730C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16352" y="415033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85B9FCEE-8B61-EE4E-8E60-A4B4C50E63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335" y="4467117"/>
            <a:ext cx="1021127" cy="274183"/>
          </a:xfrm>
        </p:spPr>
        <p:txBody>
          <a:bodyPr/>
          <a:lstStyle>
            <a:lvl1pPr marL="0" indent="0" algn="r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412373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D474F-8BEC-4D91-A03D-D9362EBEA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 (bearbeiten)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9AD49C-66AF-4DEA-AFAD-00CFC0FCD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A236E8-550F-4D48-A470-B5B6ACB7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ECEC85-61F4-4B79-8C27-7F9D489194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88102" y="1422400"/>
            <a:ext cx="365589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0A45E48-BE13-4673-A7CD-2D5059A1B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50" y="1422399"/>
            <a:ext cx="4586288" cy="3492500"/>
          </a:xfrm>
        </p:spPr>
        <p:txBody>
          <a:bodyPr>
            <a:noAutofit/>
          </a:bodyPr>
          <a:lstStyle>
            <a:lvl1pPr marL="295275" indent="-295275">
              <a:spcBef>
                <a:spcPts val="1200"/>
              </a:spcBef>
              <a:buFont typeface="+mj-lt"/>
              <a:buAutoNum type="arabicPeriod"/>
              <a:defRPr/>
            </a:lvl1pPr>
            <a:lvl2pPr>
              <a:defRPr/>
            </a:lvl2pPr>
          </a:lstStyle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3049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ohne Unter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ohne Untertitel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89A477-57D5-4BE0-806F-7840FB2B8F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50" y="1422399"/>
            <a:ext cx="8096250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927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21D334-520E-4FBB-B8A8-6A609B53F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550" y="1422399"/>
            <a:ext cx="8101012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6CD374-8E61-0A4C-83F0-76A0F81260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93736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B04C92-175E-41BA-89CE-B2785D9E3855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AFB087C7-FC7D-4892-B0D6-EA804CF535F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18">
              <a:extLst>
                <a:ext uri="{FF2B5EF4-FFF2-40B4-BE49-F238E27FC236}">
                  <a16:creationId xmlns:a16="http://schemas.microsoft.com/office/drawing/2014/main" id="{FA50712F-6C72-4330-A489-54C0FA78213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9" name="Holder 3">
              <a:extLst>
                <a:ext uri="{FF2B5EF4-FFF2-40B4-BE49-F238E27FC236}">
                  <a16:creationId xmlns:a16="http://schemas.microsoft.com/office/drawing/2014/main" id="{390EDD11-ED96-4F2C-BB78-7CE69D30A0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3D4771-8BB8-4FA1-A2DA-170FCFE205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6594" y="330910"/>
            <a:ext cx="6826772" cy="4523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F5159-1DFE-4F9C-BE85-E97D32EA19C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1550" y="1422399"/>
            <a:ext cx="8100956" cy="3423465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4DE2C-9DE8-411C-83C3-1274BB37020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5496" y="4975579"/>
            <a:ext cx="337406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549DC-12B4-40A5-A309-CF801E18C8D4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8650" y="4975579"/>
            <a:ext cx="7129704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9F45371-9B7D-4505-A4D1-3E02BE436A0C}"/>
              </a:ext>
            </a:extLst>
          </p:cNvPr>
          <p:cNvCxnSpPr>
            <a:cxnSpLocks/>
          </p:cNvCxnSpPr>
          <p:nvPr userDrawn="1"/>
        </p:nvCxnSpPr>
        <p:spPr>
          <a:xfrm>
            <a:off x="521551" y="974732"/>
            <a:ext cx="563462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afik 9">
            <a:extLst>
              <a:ext uri="{FF2B5EF4-FFF2-40B4-BE49-F238E27FC236}">
                <a16:creationId xmlns:a16="http://schemas.microsoft.com/office/drawing/2014/main" id="{A240364D-AE4D-440E-88A8-B05FF302FB9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2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C5CA81CC-0A8C-4F0A-898F-756081956301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076D363-C034-4E14-9F45-AC0FCE1EDB1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594D7886-9B36-4085-8FC4-E5D73FFB04FF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34A71752-C6CB-41A1-9ED4-535445E5CA2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0B449204-D2C5-46C7-9446-78CB3AE33C0F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36500CA-7AFD-48CA-B6D3-0D77161C68B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7016B36-B092-4AFD-B601-383B7784BFBF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1A46A87-4807-4767-B647-E3EC036BC92A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9FDC7EA-9A66-40BA-AEEF-50B9422FB283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EDC61321-1CDD-47FE-82F4-EC44AE05670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8F89A53-4AB3-4A93-B3CB-37874A98D1FD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58E0EDC8-E74F-4551-8BD2-939CC38E7C3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4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9D8C1F22-3E98-4749-B684-AA127651774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1C3B0773-417D-4813-BD67-9BC2D01A3929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5CEBB8-8410-4826-A2E1-C3C323E13940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2141CF3-1E59-49AE-B4F4-71225DE8DBD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7A4FE29-4562-4C15-8839-87F3DA744A7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4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499DC055-1C0A-47CE-BA62-2B92DDA092AF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FC50087-AE06-4FC3-BF14-DD98E5DF1E5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21874895-4ADB-4607-9955-2800059B66C0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CCA96FB2-00D1-437E-BC9E-014BF2485AA3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883162FD-5920-459D-B957-31A263988D88}"/>
              </a:ext>
            </a:extLst>
          </p:cNvPr>
          <p:cNvSpPr/>
          <p:nvPr userDrawn="1"/>
        </p:nvSpPr>
        <p:spPr>
          <a:xfrm>
            <a:off x="-4877" y="407792"/>
            <a:ext cx="337406" cy="294925"/>
          </a:xfrm>
          <a:custGeom>
            <a:avLst/>
            <a:gdLst>
              <a:gd name="connsiteX0" fmla="*/ 0 w 152234"/>
              <a:gd name="connsiteY0" fmla="*/ 134353 h 132902"/>
              <a:gd name="connsiteX1" fmla="*/ 84816 w 152234"/>
              <a:gd name="connsiteY1" fmla="*/ 134353 h 132902"/>
              <a:gd name="connsiteX2" fmla="*/ 152234 w 152234"/>
              <a:gd name="connsiteY2" fmla="*/ 67176 h 132902"/>
              <a:gd name="connsiteX3" fmla="*/ 84816 w 152234"/>
              <a:gd name="connsiteY3" fmla="*/ 0 h 132902"/>
              <a:gd name="connsiteX4" fmla="*/ 0 w 152234"/>
              <a:gd name="connsiteY4" fmla="*/ 0 h 132902"/>
              <a:gd name="connsiteX5" fmla="*/ 0 w 152234"/>
              <a:gd name="connsiteY5" fmla="*/ 134353 h 1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234" h="132902">
                <a:moveTo>
                  <a:pt x="0" y="134353"/>
                </a:moveTo>
                <a:lnTo>
                  <a:pt x="84816" y="134353"/>
                </a:lnTo>
                <a:cubicBezTo>
                  <a:pt x="122029" y="134353"/>
                  <a:pt x="152234" y="104389"/>
                  <a:pt x="152234" y="67176"/>
                </a:cubicBezTo>
                <a:cubicBezTo>
                  <a:pt x="152234" y="29964"/>
                  <a:pt x="122029" y="0"/>
                  <a:pt x="84816" y="0"/>
                </a:cubicBezTo>
                <a:lnTo>
                  <a:pt x="0" y="0"/>
                </a:lnTo>
                <a:lnTo>
                  <a:pt x="0" y="134353"/>
                </a:lnTo>
                <a:close/>
              </a:path>
            </a:pathLst>
          </a:custGeom>
          <a:solidFill>
            <a:srgbClr val="006AB3"/>
          </a:solidFill>
          <a:ln w="24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/>
          </a:p>
        </p:txBody>
      </p:sp>
    </p:spTree>
    <p:extLst>
      <p:ext uri="{BB962C8B-B14F-4D97-AF65-F5344CB8AC3E}">
        <p14:creationId xmlns:p14="http://schemas.microsoft.com/office/powerpoint/2010/main" val="1834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6" r:id="rId7"/>
    <p:sldLayoutId id="2147483697" r:id="rId8"/>
    <p:sldLayoutId id="2147483698" r:id="rId9"/>
    <p:sldLayoutId id="2147483721" r:id="rId10"/>
    <p:sldLayoutId id="2147483699" r:id="rId11"/>
    <p:sldLayoutId id="2147483700" r:id="rId12"/>
    <p:sldLayoutId id="2147483722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4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3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1" userDrawn="1">
          <p15:clr>
            <a:srgbClr val="F26B43"/>
          </p15:clr>
        </p15:guide>
        <p15:guide id="4" pos="329" userDrawn="1">
          <p15:clr>
            <a:srgbClr val="F26B43"/>
          </p15:clr>
        </p15:guide>
        <p15:guide id="5" pos="5432" userDrawn="1">
          <p15:clr>
            <a:srgbClr val="F26B43"/>
          </p15:clr>
        </p15:guide>
        <p15:guide id="6" orient="horz" pos="686" userDrawn="1">
          <p15:clr>
            <a:srgbClr val="F26B43"/>
          </p15:clr>
        </p15:guide>
        <p15:guide id="7" orient="horz" pos="3096" userDrawn="1">
          <p15:clr>
            <a:srgbClr val="F26B43"/>
          </p15:clr>
        </p15:guide>
        <p15:guide id="9" orient="horz" pos="3121" userDrawn="1">
          <p15:clr>
            <a:srgbClr val="F26B43"/>
          </p15:clr>
        </p15:guide>
        <p15:guide id="10" orient="horz" pos="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svg"/><Relationship Id="rId9" Type="http://schemas.openxmlformats.org/officeDocument/2006/relationships/image" Target="../media/image6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80.png"/><Relationship Id="rId7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7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78.svg"/><Relationship Id="rId9" Type="http://schemas.openxmlformats.org/officeDocument/2006/relationships/image" Target="../media/image8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Relationship Id="rId9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5.png"/><Relationship Id="rId7" Type="http://schemas.openxmlformats.org/officeDocument/2006/relationships/image" Target="../media/image98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105.png"/><Relationship Id="rId4" Type="http://schemas.openxmlformats.org/officeDocument/2006/relationships/image" Target="../media/image9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125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5" Type="http://schemas.openxmlformats.org/officeDocument/2006/relationships/image" Target="../media/image700.png"/><Relationship Id="rId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10" Type="http://schemas.openxmlformats.org/officeDocument/2006/relationships/image" Target="../media/image770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png"/><Relationship Id="rId5" Type="http://schemas.openxmlformats.org/officeDocument/2006/relationships/image" Target="../media/image720.png"/><Relationship Id="rId4" Type="http://schemas.openxmlformats.org/officeDocument/2006/relationships/image" Target="../media/image1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3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png"/><Relationship Id="rId5" Type="http://schemas.openxmlformats.org/officeDocument/2006/relationships/image" Target="../media/image105.png"/><Relationship Id="rId4" Type="http://schemas.openxmlformats.org/officeDocument/2006/relationships/image" Target="../media/image9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5B5AA-06F0-9E86-913F-E159DD967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832" y="1422797"/>
            <a:ext cx="5976664" cy="1368152"/>
          </a:xfrm>
        </p:spPr>
        <p:txBody>
          <a:bodyPr anchor="t"/>
          <a:lstStyle/>
          <a:p>
            <a:pPr algn="ctr"/>
            <a:r>
              <a:rPr lang="de-DE" sz="3300" dirty="0"/>
              <a:t>Spin manipulation in atomic and molecular systems for nuclear spin applications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B3853E3-8A2F-A4E6-46DB-21BB9D623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3868" y="2909628"/>
            <a:ext cx="5328592" cy="1235114"/>
          </a:xfrm>
        </p:spPr>
        <p:txBody>
          <a:bodyPr/>
          <a:lstStyle/>
          <a:p>
            <a:pPr algn="ctr"/>
            <a:r>
              <a:rPr lang="de-DE" sz="1500" dirty="0"/>
              <a:t>Chrysovalantis Kannis</a:t>
            </a:r>
          </a:p>
          <a:p>
            <a:pPr algn="ctr"/>
            <a:r>
              <a:rPr lang="de-DE" sz="1500" dirty="0"/>
              <a:t>with</a:t>
            </a:r>
          </a:p>
          <a:p>
            <a:pPr algn="ctr"/>
            <a:r>
              <a:rPr lang="de-DE" sz="1500" dirty="0"/>
              <a:t>Ralf Engels, Tarek El-Kordy, Nicolas Faatz, Simon J. Pütz, Vincent Verhoeven, T. Peter Rakitzis, and Markus Büscher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59776AF-D625-9FC1-00DA-389732B953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2029" b="-2029"/>
          <a:stretch/>
        </p:blipFill>
        <p:spPr>
          <a:xfrm>
            <a:off x="5297873" y="4144560"/>
            <a:ext cx="1528762" cy="582612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BCFBB83-9EBD-3900-6455-A8EC82230C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-15439" b="-15439"/>
          <a:stretch/>
        </p:blipFill>
        <p:spPr>
          <a:xfrm>
            <a:off x="3410334" y="4233511"/>
            <a:ext cx="1528762" cy="582612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3E962A7-9BCF-63C0-C40F-9B9E9D544B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/>
              <a:t>23.09.2025</a:t>
            </a:r>
            <a:endParaRPr lang="de-DE" dirty="0"/>
          </a:p>
        </p:txBody>
      </p:sp>
      <p:pic>
        <p:nvPicPr>
          <p:cNvPr id="5" name="Picture 4" descr="A blue and white logo">
            <a:extLst>
              <a:ext uri="{FF2B5EF4-FFF2-40B4-BE49-F238E27FC236}">
                <a16:creationId xmlns:a16="http://schemas.microsoft.com/office/drawing/2014/main" id="{12FBFB5A-D708-C1E9-8236-98FBDC8C0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412" y="4315971"/>
            <a:ext cx="1527048" cy="417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2A11B-4DC3-8EBD-0AF6-E56315E33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7472872" y="203956"/>
            <a:ext cx="1563624" cy="916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black background with red text">
            <a:extLst>
              <a:ext uri="{FF2B5EF4-FFF2-40B4-BE49-F238E27FC236}">
                <a16:creationId xmlns:a16="http://schemas.microsoft.com/office/drawing/2014/main" id="{0F999C14-89BE-E83E-41CF-3A8691A49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096" y="68993"/>
            <a:ext cx="3200400" cy="11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19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4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89056" y="2342432"/>
            <a:ext cx="2931664" cy="256031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17509" y="2342431"/>
            <a:ext cx="2931663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9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8351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mT</a:t>
                </a:r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835100" cy="215444"/>
              </a:xfrm>
              <a:prstGeom prst="rect">
                <a:avLst/>
              </a:prstGeom>
              <a:blipFill>
                <a:blip r:embed="rId10"/>
                <a:stretch>
                  <a:fillRect l="-7299" t="-28571" r="-13869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857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4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89057" y="2342432"/>
            <a:ext cx="2931662" cy="256031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17509" y="2342431"/>
            <a:ext cx="2931663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9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8351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mT</a:t>
                </a:r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835100" cy="215444"/>
              </a:xfrm>
              <a:prstGeom prst="rect">
                <a:avLst/>
              </a:prstGeom>
              <a:blipFill>
                <a:blip r:embed="rId10"/>
                <a:stretch>
                  <a:fillRect l="-7299" t="-28571" r="-13869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22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4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89057" y="2342432"/>
            <a:ext cx="2931661" cy="256031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17509" y="2342431"/>
            <a:ext cx="29316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9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36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13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2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89057" y="2342431"/>
            <a:ext cx="2931661" cy="256031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17509" y="2342431"/>
            <a:ext cx="29316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7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5A82EF8E-D4FB-55E7-16B6-7ED49F39DB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821" y="2342431"/>
            <a:ext cx="3275463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8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 algn="just"/>
                <a:r>
                  <a:rPr lang="en-US" dirty="0"/>
                  <a:t>Ground state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=1.42</m:t>
                    </m:r>
                  </m:oMath>
                </a14:m>
                <a:r>
                  <a:rPr lang="en-US" dirty="0"/>
                  <a:t> GHz)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89057" y="2342431"/>
            <a:ext cx="2931661" cy="256031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17509" y="2342431"/>
            <a:ext cx="2931662" cy="2560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7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5A82EF8E-D4FB-55E7-16B6-7ED49F39D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-9821" y="2342431"/>
            <a:ext cx="3275462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B27A3F-9D4C-3D4D-92A8-51E5E55CC515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B27A3F-9D4C-3D4D-92A8-51E5E55CC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10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83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 algn="just"/>
                <a:r>
                  <a:rPr lang="en-US" dirty="0"/>
                  <a:t>Ground state: Molecular photodissociation of a hydrogen halide </a:t>
                </a:r>
              </a:p>
              <a:p>
                <a:pPr lvl="1" algn="just"/>
                <a:r>
                  <a:rPr lang="en-US" b="0" dirty="0"/>
                  <a:t>Example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→…→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5A82EF8E-D4FB-55E7-16B6-7ED49F39D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757959" y="2374886"/>
            <a:ext cx="32754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7FE10-645B-08E1-FFB2-29CDC537DB91}"/>
                  </a:ext>
                </a:extLst>
              </p:cNvPr>
              <p:cNvSpPr txBox="1"/>
              <p:nvPr/>
            </p:nvSpPr>
            <p:spPr>
              <a:xfrm>
                <a:off x="521550" y="2498973"/>
                <a:ext cx="2250250" cy="1856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14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400" i="1" dirty="0" err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7FE10-645B-08E1-FFB2-29CDC537D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50" y="2498973"/>
                <a:ext cx="2250250" cy="1856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E339406B-FDD1-FF0B-5345-5EF1C38E3A9A}"/>
              </a:ext>
            </a:extLst>
          </p:cNvPr>
          <p:cNvSpPr/>
          <p:nvPr/>
        </p:nvSpPr>
        <p:spPr>
          <a:xfrm>
            <a:off x="1547664" y="4087093"/>
            <a:ext cx="338328" cy="310896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13011A-1D81-0DDE-75AB-C02A261527EB}"/>
              </a:ext>
            </a:extLst>
          </p:cNvPr>
          <p:cNvSpPr/>
          <p:nvPr/>
        </p:nvSpPr>
        <p:spPr>
          <a:xfrm>
            <a:off x="2289456" y="3655045"/>
            <a:ext cx="338328" cy="310896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C8AE50F-40D3-85B2-E8FE-385DD5277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1278" y="2374885"/>
            <a:ext cx="2931664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A700B3-5859-3C34-0A78-7D06DB0127E1}"/>
                  </a:ext>
                </a:extLst>
              </p:cNvPr>
              <p:cNvSpPr txBox="1"/>
              <p:nvPr/>
            </p:nvSpPr>
            <p:spPr>
              <a:xfrm>
                <a:off x="7481824" y="1639489"/>
                <a:ext cx="1137170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A700B3-5859-3C34-0A78-7D06DB012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824" y="1639489"/>
                <a:ext cx="1137170" cy="404726"/>
              </a:xfrm>
              <a:prstGeom prst="rect">
                <a:avLst/>
              </a:prstGeom>
              <a:blipFill>
                <a:blip r:embed="rId8"/>
                <a:stretch>
                  <a:fillRect l="-2674" r="-2139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112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</a:t>
                </a:r>
              </a:p>
              <a:p>
                <a:pPr lvl="1"/>
                <a:r>
                  <a:rPr lang="en-US" dirty="0"/>
                  <a:t>Ground state: similar to hydrogen</a:t>
                </a:r>
              </a:p>
              <a:p>
                <a:pPr lvl="1" algn="just"/>
                <a:r>
                  <a:rPr lang="en-US" dirty="0"/>
                  <a:t>Metastable state: use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(at high magnetic field)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6818EC18-9A5E-406F-AE3F-009FCBB1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1802" y="2354578"/>
            <a:ext cx="7095744" cy="256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2ACAA0-D616-3A59-E72E-7FE9A8D95555}"/>
              </a:ext>
            </a:extLst>
          </p:cNvPr>
          <p:cNvSpPr/>
          <p:nvPr/>
        </p:nvSpPr>
        <p:spPr>
          <a:xfrm>
            <a:off x="1835696" y="3727053"/>
            <a:ext cx="1080120" cy="375331"/>
          </a:xfrm>
          <a:prstGeom prst="ellipse">
            <a:avLst/>
          </a:prstGeom>
          <a:noFill/>
          <a:ln w="28575">
            <a:solidFill>
              <a:schemeClr val="tx1">
                <a:alpha val="3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66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17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Deuterium atom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367531-C6F8-FF2F-70D9-7071609F5750}"/>
                  </a:ext>
                </a:extLst>
              </p:cNvPr>
              <p:cNvSpPr txBox="1"/>
              <p:nvPr/>
            </p:nvSpPr>
            <p:spPr>
              <a:xfrm>
                <a:off x="521550" y="1733693"/>
                <a:ext cx="2384371" cy="1055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 err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367531-C6F8-FF2F-70D9-7071609F5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50" y="1733693"/>
                <a:ext cx="2384371" cy="10552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234597"/>
                  </p:ext>
                </p:extLst>
              </p:nvPr>
            </p:nvGraphicFramePr>
            <p:xfrm>
              <a:off x="521550" y="2903218"/>
              <a:ext cx="2559935" cy="201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969963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20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20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3/2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−3/2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5.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993806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6.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473614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234597"/>
                  </p:ext>
                </p:extLst>
              </p:nvPr>
            </p:nvGraphicFramePr>
            <p:xfrm>
              <a:off x="521550" y="2903218"/>
              <a:ext cx="2559935" cy="201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969963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35000" r="-145000" b="-57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35000" r="-433" b="-57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180000" r="-145000" b="-6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180000" r="-433" b="-66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280000" r="-145000" b="-5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280000" r="-433" b="-56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371739" r="-145000" b="-4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371739" r="-433" b="-4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482222" r="-145000" b="-3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482222" r="-433" b="-3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5.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582222" r="-145000" b="-2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582222" r="-433" b="-2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93806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6.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682222" r="-145000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682222" r="-433" b="-1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73614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27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28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blipFill>
                <a:blip r:embed="rId4"/>
                <a:stretch>
                  <a:fillRect l="-1093" t="-169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71855" y="2473065"/>
            <a:ext cx="2865238" cy="24688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78762" y="2473065"/>
            <a:ext cx="2865238" cy="2468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/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blipFill>
                <a:blip r:embed="rId9"/>
                <a:stretch>
                  <a:fillRect l="-642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3A79BE-6320-58C1-6409-9E78F3535A9A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10707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=0.76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mT</a:t>
                </a:r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3A79BE-6320-58C1-6409-9E78F3535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1070742" cy="215444"/>
              </a:xfrm>
              <a:prstGeom prst="rect">
                <a:avLst/>
              </a:prstGeom>
              <a:blipFill>
                <a:blip r:embed="rId10"/>
                <a:stretch>
                  <a:fillRect l="-5714" t="-28571" r="-10857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47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Deuterium atom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27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28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blipFill>
                <a:blip r:embed="rId2"/>
                <a:stretch>
                  <a:fillRect l="-1093" t="-169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71855" y="2473065"/>
            <a:ext cx="2865237" cy="24688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78762" y="2473065"/>
            <a:ext cx="2865237" cy="2468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/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blipFill>
                <a:blip r:embed="rId7"/>
                <a:stretch>
                  <a:fillRect l="-642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DEA32F99-2508-042C-E4D8-C767AE063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651" y="2473065"/>
            <a:ext cx="3336324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19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Deuterium atom</a:t>
            </a:r>
          </a:p>
          <a:p>
            <a:pPr lvl="1" algn="just"/>
            <a:r>
              <a:rPr lang="en-US" dirty="0"/>
              <a:t>Ground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218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blipFill>
                <a:blip r:embed="rId2"/>
                <a:stretch>
                  <a:fillRect l="-1093" t="-169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71855" y="2473065"/>
            <a:ext cx="2865237" cy="246887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78762" y="2473065"/>
            <a:ext cx="2865237" cy="2468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/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blipFill>
                <a:blip r:embed="rId7"/>
                <a:stretch>
                  <a:fillRect l="-642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DEA32F99-2508-042C-E4D8-C767AE063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-4651" y="2473065"/>
            <a:ext cx="3336324" cy="24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1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nuclear spin polarization is important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r>
                  <a:rPr lang="en-US" dirty="0"/>
                  <a:t>Physics and medicine</a:t>
                </a:r>
              </a:p>
              <a:p>
                <a:pPr lvl="1"/>
                <a:r>
                  <a:rPr lang="en-US" dirty="0"/>
                  <a:t>NMR/MRI signal enhancement</a:t>
                </a:r>
              </a:p>
              <a:p>
                <a:pPr marL="266700" lvl="1" indent="0">
                  <a:buNone/>
                </a:pPr>
                <a:endParaRPr lang="en-US" dirty="0"/>
              </a:p>
              <a:p>
                <a:pPr marL="266700" lvl="1" indent="0">
                  <a:buNone/>
                </a:pPr>
                <a:endParaRPr lang="en-US" dirty="0"/>
              </a:p>
              <a:p>
                <a:r>
                  <a:rPr lang="en-US" dirty="0"/>
                  <a:t>Polarized fusion</a:t>
                </a:r>
              </a:p>
              <a:p>
                <a:pPr lvl="1"/>
                <a:r>
                  <a:rPr lang="en-US" dirty="0"/>
                  <a:t>Five-nucleon reactions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   </m:t>
                        </m:r>
                      </m:e>
                    </m:groupCh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3.5 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14.1 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    </m:t>
                        </m:r>
                      </m:e>
                    </m:groupCh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3.6 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14.7 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Four-nucleon reactions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50%</m:t>
                        </m:r>
                      </m:e>
                    </m:groupCh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1.01 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3.02 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50%</m:t>
                        </m:r>
                      </m:e>
                    </m:groupCh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82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buClr>
                    <a:srgbClr val="C00000"/>
                  </a:buClr>
                  <a:buFont typeface="Arial" panose="020B0604020202020204" pitchFamily="34" charset="0"/>
                  <a:buChar char="►"/>
                </a:pPr>
                <a:r>
                  <a:rPr lang="en-US" dirty="0"/>
                  <a:t>Ralf Engels-Polarized Fusion</a:t>
                </a:r>
              </a:p>
              <a:p>
                <a:pPr lvl="1">
                  <a:buClr>
                    <a:schemeClr val="bg1"/>
                  </a:buClr>
                  <a:buFont typeface="Arial" panose="020B0604020202020204" pitchFamily="34" charset="0"/>
                  <a:buChar char="►"/>
                </a:pPr>
                <a:r>
                  <a:rPr lang="en-US" dirty="0"/>
                  <a:t>(Plenary talk, Thu 25/09, 8:30)</a:t>
                </a:r>
              </a:p>
              <a:p>
                <a:pPr marL="266700" lvl="1" indent="0">
                  <a:buClr>
                    <a:srgbClr val="C00000"/>
                  </a:buClr>
                  <a:buNone/>
                </a:pPr>
                <a:r>
                  <a:rPr lang="en-US" dirty="0"/>
                  <a:t>      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 b="-3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33478BD1-4C4C-DABE-3BE6-C5E3D526757E}"/>
              </a:ext>
            </a:extLst>
          </p:cNvPr>
          <p:cNvSpPr/>
          <p:nvPr/>
        </p:nvSpPr>
        <p:spPr>
          <a:xfrm>
            <a:off x="4142704" y="2835057"/>
            <a:ext cx="288032" cy="671645"/>
          </a:xfrm>
          <a:prstGeom prst="rightBrace">
            <a:avLst>
              <a:gd name="adj1" fmla="val 32583"/>
              <a:gd name="adj2" fmla="val 50000"/>
            </a:avLst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335B8-EF99-7D7F-07A3-61B4757AF227}"/>
              </a:ext>
            </a:extLst>
          </p:cNvPr>
          <p:cNvSpPr txBox="1"/>
          <p:nvPr/>
        </p:nvSpPr>
        <p:spPr>
          <a:xfrm>
            <a:off x="4439278" y="2907439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l">
              <a:buClr>
                <a:schemeClr val="tx2"/>
              </a:buClr>
              <a:buFont typeface="+mj-lt"/>
              <a:buAutoNum type="romanLcPeriod"/>
            </a:pPr>
            <a:r>
              <a:rPr lang="en-US" sz="1400" dirty="0"/>
              <a:t>increase in </a:t>
            </a:r>
            <a:r>
              <a:rPr lang="en-US" sz="1400" dirty="0">
                <a:solidFill>
                  <a:schemeClr val="tx2"/>
                </a:solidFill>
              </a:rPr>
              <a:t>reaction rate</a:t>
            </a:r>
          </a:p>
          <a:p>
            <a:pPr marL="400050" indent="-400050" algn="l">
              <a:buClr>
                <a:srgbClr val="006AB3"/>
              </a:buClr>
              <a:buFont typeface="+mj-lt"/>
              <a:buAutoNum type="romanLcPeriod"/>
            </a:pPr>
            <a:r>
              <a:rPr lang="en-US" sz="1400" dirty="0"/>
              <a:t>control of the </a:t>
            </a:r>
            <a:r>
              <a:rPr lang="en-US" sz="1400" dirty="0">
                <a:solidFill>
                  <a:schemeClr val="tx2"/>
                </a:solidFill>
              </a:rPr>
              <a:t>emission direction</a:t>
            </a:r>
            <a:r>
              <a:rPr lang="en-US" sz="1400" dirty="0"/>
              <a:t> of products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0C035AA-07FE-B715-66AA-41AA071C1C03}"/>
              </a:ext>
            </a:extLst>
          </p:cNvPr>
          <p:cNvSpPr/>
          <p:nvPr/>
        </p:nvSpPr>
        <p:spPr>
          <a:xfrm>
            <a:off x="4151246" y="3575718"/>
            <a:ext cx="288032" cy="833026"/>
          </a:xfrm>
          <a:prstGeom prst="rightBrace">
            <a:avLst>
              <a:gd name="adj1" fmla="val 32583"/>
              <a:gd name="adj2" fmla="val 50000"/>
            </a:avLst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0F012-74B3-68A0-04A4-D52535764605}"/>
              </a:ext>
            </a:extLst>
          </p:cNvPr>
          <p:cNvSpPr txBox="1"/>
          <p:nvPr/>
        </p:nvSpPr>
        <p:spPr>
          <a:xfrm>
            <a:off x="4412201" y="3836875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034559-ED3E-6DB8-F35A-3DDB5432ED14}"/>
              </a:ext>
            </a:extLst>
          </p:cNvPr>
          <p:cNvGrpSpPr/>
          <p:nvPr/>
        </p:nvGrpSpPr>
        <p:grpSpPr>
          <a:xfrm>
            <a:off x="6515896" y="1311481"/>
            <a:ext cx="1098880" cy="1001144"/>
            <a:chOff x="6611450" y="1400633"/>
            <a:chExt cx="1098880" cy="100114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0EF20C0-025E-8067-60E4-1EAF15060D20}"/>
                </a:ext>
              </a:extLst>
            </p:cNvPr>
            <p:cNvGrpSpPr/>
            <p:nvPr/>
          </p:nvGrpSpPr>
          <p:grpSpPr>
            <a:xfrm>
              <a:off x="6886570" y="2123585"/>
              <a:ext cx="274320" cy="278192"/>
              <a:chOff x="4804460" y="1360629"/>
              <a:chExt cx="274320" cy="27819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67B9B70-96D8-320B-1332-60AD63243401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A0CB3E1-A474-9D46-AAF9-F5D20712CD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DBA137B-94A5-F399-D219-45735A741201}"/>
                </a:ext>
              </a:extLst>
            </p:cNvPr>
            <p:cNvGrpSpPr/>
            <p:nvPr/>
          </p:nvGrpSpPr>
          <p:grpSpPr>
            <a:xfrm>
              <a:off x="6611450" y="1400633"/>
              <a:ext cx="1098880" cy="927649"/>
              <a:chOff x="6588224" y="1401345"/>
              <a:chExt cx="1098880" cy="92764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717CE12-04C2-23E9-F0D3-CA56A7EF3786}"/>
                  </a:ext>
                </a:extLst>
              </p:cNvPr>
              <p:cNvGrpSpPr/>
              <p:nvPr/>
            </p:nvGrpSpPr>
            <p:grpSpPr>
              <a:xfrm>
                <a:off x="6588224" y="1605783"/>
                <a:ext cx="274320" cy="278192"/>
                <a:chOff x="4804460" y="1360629"/>
                <a:chExt cx="274320" cy="278192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A589925A-FFB8-CEA6-4271-ADFEC288DCDD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DF9214B-CABC-F07D-E9A4-AF0CCBBCCE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974577E-ADD3-4AB7-DE85-45BA5E573CC7}"/>
                  </a:ext>
                </a:extLst>
              </p:cNvPr>
              <p:cNvGrpSpPr/>
              <p:nvPr/>
            </p:nvGrpSpPr>
            <p:grpSpPr>
              <a:xfrm>
                <a:off x="6648690" y="1887067"/>
                <a:ext cx="274320" cy="278192"/>
                <a:chOff x="4804460" y="1360629"/>
                <a:chExt cx="274320" cy="278192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AE52063A-CD27-68AA-9681-5D31992A4459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064BCF0F-70A4-CC90-61E0-0D34F53336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CD19E9F-72BE-D7D1-9EB1-22DAC08FEE2E}"/>
                  </a:ext>
                </a:extLst>
              </p:cNvPr>
              <p:cNvGrpSpPr/>
              <p:nvPr/>
            </p:nvGrpSpPr>
            <p:grpSpPr>
              <a:xfrm>
                <a:off x="6916486" y="1401345"/>
                <a:ext cx="274320" cy="278192"/>
                <a:chOff x="4804460" y="1360629"/>
                <a:chExt cx="274320" cy="278192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E19E6B88-44C8-B1FD-5A24-C74748CE6E92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9D121EF1-8CD7-02EA-60EC-A6AB3A94C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2DADEB6-F356-CF78-731B-62B4F7301F07}"/>
                  </a:ext>
                </a:extLst>
              </p:cNvPr>
              <p:cNvGrpSpPr/>
              <p:nvPr/>
            </p:nvGrpSpPr>
            <p:grpSpPr>
              <a:xfrm>
                <a:off x="7023730" y="1772610"/>
                <a:ext cx="274320" cy="278192"/>
                <a:chOff x="4804460" y="1360629"/>
                <a:chExt cx="274320" cy="278192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827BE165-BB3C-8F3B-7F79-FD46C7828DA9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41DE4B72-1E81-A85A-0DB4-6A1FB57D5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AEF883C-6E9C-D059-A55A-CB76FE7CE420}"/>
                  </a:ext>
                </a:extLst>
              </p:cNvPr>
              <p:cNvGrpSpPr/>
              <p:nvPr/>
            </p:nvGrpSpPr>
            <p:grpSpPr>
              <a:xfrm>
                <a:off x="7275624" y="2050802"/>
                <a:ext cx="274320" cy="278192"/>
                <a:chOff x="4804460" y="1360629"/>
                <a:chExt cx="274320" cy="278192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E8553AA-E086-06D0-120E-87DAFC4A8C0F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FBC324FB-E8C5-604B-C248-5927762AF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B4CF02B-B732-8645-DBF3-D18E9E1A60E4}"/>
                  </a:ext>
                </a:extLst>
              </p:cNvPr>
              <p:cNvGrpSpPr/>
              <p:nvPr/>
            </p:nvGrpSpPr>
            <p:grpSpPr>
              <a:xfrm>
                <a:off x="7412784" y="1686332"/>
                <a:ext cx="274320" cy="278192"/>
                <a:chOff x="4804460" y="1360629"/>
                <a:chExt cx="274320" cy="278192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E9B8061-DB0C-86DC-AD18-2CBC75F19D03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EB09239B-2A65-DFCD-52BF-AC5D83DF1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E27879C-EC15-3607-E8C5-87DE4304F90D}"/>
                  </a:ext>
                </a:extLst>
              </p:cNvPr>
              <p:cNvGrpSpPr/>
              <p:nvPr/>
            </p:nvGrpSpPr>
            <p:grpSpPr>
              <a:xfrm>
                <a:off x="7221682" y="1443165"/>
                <a:ext cx="274320" cy="278192"/>
                <a:chOff x="4804460" y="1360629"/>
                <a:chExt cx="274320" cy="278192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551284D-BB88-6B03-D7A0-62C0E3310AD6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1FD93898-EE9C-8B57-1206-66A359B6F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64FD05-5D24-DC87-95D1-9AF833140C57}"/>
              </a:ext>
            </a:extLst>
          </p:cNvPr>
          <p:cNvGrpSpPr/>
          <p:nvPr/>
        </p:nvGrpSpPr>
        <p:grpSpPr>
          <a:xfrm>
            <a:off x="3759216" y="1295575"/>
            <a:ext cx="1100816" cy="998496"/>
            <a:chOff x="3865632" y="1429194"/>
            <a:chExt cx="1100816" cy="9984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901519-D949-BAD1-A64F-73946D17C13F}"/>
                </a:ext>
              </a:extLst>
            </p:cNvPr>
            <p:cNvGrpSpPr/>
            <p:nvPr/>
          </p:nvGrpSpPr>
          <p:grpSpPr>
            <a:xfrm rot="13380000">
              <a:off x="3865632" y="1631696"/>
              <a:ext cx="274320" cy="278192"/>
              <a:chOff x="4804460" y="1360629"/>
              <a:chExt cx="274320" cy="27819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F17B088-EE09-6A54-B5BD-88B387366870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0B1DE35A-6398-062A-F243-AC85AB0AB4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6E37D42-8067-FB6D-16BC-1B2072577022}"/>
                </a:ext>
              </a:extLst>
            </p:cNvPr>
            <p:cNvGrpSpPr/>
            <p:nvPr/>
          </p:nvGrpSpPr>
          <p:grpSpPr>
            <a:xfrm rot="-12480000">
              <a:off x="3926098" y="1912980"/>
              <a:ext cx="274320" cy="278192"/>
              <a:chOff x="4804460" y="1360629"/>
              <a:chExt cx="274320" cy="27819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B900113-8A3B-AACF-730F-CB200413DE6A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A775B86D-6128-AD1E-2ABC-4DFC316200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85037AC-1670-0682-329F-399EB49C424E}"/>
                </a:ext>
              </a:extLst>
            </p:cNvPr>
            <p:cNvGrpSpPr/>
            <p:nvPr/>
          </p:nvGrpSpPr>
          <p:grpSpPr>
            <a:xfrm rot="-5340000" flipV="1">
              <a:off x="4193894" y="1427258"/>
              <a:ext cx="274320" cy="278192"/>
              <a:chOff x="4804460" y="1360629"/>
              <a:chExt cx="274320" cy="27819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25A240B-0300-E05A-4804-5DC1EE6216E6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44C664B5-40E1-CD03-A834-A3420E1905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8395154-15A7-A0C3-7766-916A0B43934B}"/>
                </a:ext>
              </a:extLst>
            </p:cNvPr>
            <p:cNvGrpSpPr/>
            <p:nvPr/>
          </p:nvGrpSpPr>
          <p:grpSpPr>
            <a:xfrm rot="10800000" flipV="1">
              <a:off x="4301138" y="1798523"/>
              <a:ext cx="274320" cy="278192"/>
              <a:chOff x="4804460" y="1360629"/>
              <a:chExt cx="274320" cy="27819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D6E554A-7F69-CA3B-4225-69FE70A1318C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652667B-3749-64B8-ED2C-994BC3808B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431813-85AC-235D-6C61-E62568F97122}"/>
                </a:ext>
              </a:extLst>
            </p:cNvPr>
            <p:cNvGrpSpPr/>
            <p:nvPr/>
          </p:nvGrpSpPr>
          <p:grpSpPr>
            <a:xfrm rot="1860000">
              <a:off x="4553032" y="2076715"/>
              <a:ext cx="274320" cy="278192"/>
              <a:chOff x="4804460" y="1360629"/>
              <a:chExt cx="274320" cy="27819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4E0CAEA-E23E-E666-AEE8-EC38621F24C3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20DB06B-49F1-2964-910B-17EFF934CE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DE918EF-E261-3838-A812-9A6A9DDE933D}"/>
                </a:ext>
              </a:extLst>
            </p:cNvPr>
            <p:cNvGrpSpPr/>
            <p:nvPr/>
          </p:nvGrpSpPr>
          <p:grpSpPr>
            <a:xfrm rot="-5220000">
              <a:off x="4690192" y="1712245"/>
              <a:ext cx="274320" cy="278192"/>
              <a:chOff x="4804460" y="1360629"/>
              <a:chExt cx="274320" cy="278192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3E1701C-6A9B-E603-8516-E5CBF70E8EB1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BE6F9A3-DCAF-79B0-E4A0-6D392585EC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10F066F-AE46-46E2-F6D7-106458A833D0}"/>
                </a:ext>
              </a:extLst>
            </p:cNvPr>
            <p:cNvGrpSpPr/>
            <p:nvPr/>
          </p:nvGrpSpPr>
          <p:grpSpPr>
            <a:xfrm rot="-1800000">
              <a:off x="4163978" y="2149498"/>
              <a:ext cx="274320" cy="278192"/>
              <a:chOff x="4804460" y="1360629"/>
              <a:chExt cx="274320" cy="27819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192F22C-8365-E99B-12FB-0B4C876B802E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727F8C92-DF83-FFF0-DB51-2990A6D926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DA51D3C-6829-0AE7-F08F-3C5FF405D184}"/>
                </a:ext>
              </a:extLst>
            </p:cNvPr>
            <p:cNvGrpSpPr>
              <a:grpSpLocks noChangeAspect="1"/>
            </p:cNvGrpSpPr>
            <p:nvPr/>
          </p:nvGrpSpPr>
          <p:grpSpPr>
            <a:xfrm rot="3720000">
              <a:off x="4499090" y="1469078"/>
              <a:ext cx="274320" cy="278192"/>
              <a:chOff x="4804460" y="1360629"/>
              <a:chExt cx="274320" cy="27819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4112B1E-DA7B-C90B-C304-D14CDE8288B4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6B665EFA-42A4-238A-B3E1-EF220A1EAF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FC1D6A10-859F-0CE0-D02A-A0D101690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8386" y="1378207"/>
            <a:ext cx="1371600" cy="823475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DFBE1BAC-5441-1447-5EB8-E19CBBC21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4248" y="1303105"/>
            <a:ext cx="1371600" cy="823474"/>
          </a:xfrm>
          <a:prstGeom prst="rect">
            <a:avLst/>
          </a:prstGeom>
        </p:spPr>
      </p:pic>
      <p:sp>
        <p:nvSpPr>
          <p:cNvPr id="91" name="Oval 90">
            <a:extLst>
              <a:ext uri="{FF2B5EF4-FFF2-40B4-BE49-F238E27FC236}">
                <a16:creationId xmlns:a16="http://schemas.microsoft.com/office/drawing/2014/main" id="{D5CDEF69-06DE-F421-C08C-006125A73834}"/>
              </a:ext>
            </a:extLst>
          </p:cNvPr>
          <p:cNvSpPr/>
          <p:nvPr/>
        </p:nvSpPr>
        <p:spPr>
          <a:xfrm>
            <a:off x="5024774" y="3458261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31A3AB0-CE0F-6A06-25AF-99E1ECBF3BF1}"/>
              </a:ext>
            </a:extLst>
          </p:cNvPr>
          <p:cNvSpPr/>
          <p:nvPr/>
        </p:nvSpPr>
        <p:spPr>
          <a:xfrm>
            <a:off x="5145542" y="3430303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33951A8-4E4C-2CBA-3C58-8151E49E5908}"/>
              </a:ext>
            </a:extLst>
          </p:cNvPr>
          <p:cNvSpPr/>
          <p:nvPr/>
        </p:nvSpPr>
        <p:spPr>
          <a:xfrm>
            <a:off x="4905408" y="4476769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E5117B9-AB99-91F7-C6A7-D78A8C1DEAF2}"/>
              </a:ext>
            </a:extLst>
          </p:cNvPr>
          <p:cNvSpPr/>
          <p:nvPr/>
        </p:nvSpPr>
        <p:spPr>
          <a:xfrm>
            <a:off x="5042568" y="4635159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616EA85-858C-45B1-537D-4BF9CA1A4394}"/>
              </a:ext>
            </a:extLst>
          </p:cNvPr>
          <p:cNvSpPr/>
          <p:nvPr/>
        </p:nvSpPr>
        <p:spPr>
          <a:xfrm>
            <a:off x="5071896" y="4476769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6F881E9-176B-A819-2349-C3F81D8AC578}"/>
              </a:ext>
            </a:extLst>
          </p:cNvPr>
          <p:cNvGrpSpPr/>
          <p:nvPr/>
        </p:nvGrpSpPr>
        <p:grpSpPr>
          <a:xfrm>
            <a:off x="6330658" y="3846225"/>
            <a:ext cx="488091" cy="601556"/>
            <a:chOff x="6423270" y="3689503"/>
            <a:chExt cx="488091" cy="601556"/>
          </a:xfrm>
          <a:effectLst>
            <a:glow rad="482600">
              <a:schemeClr val="accent3">
                <a:satMod val="175000"/>
                <a:alpha val="50000"/>
              </a:schemeClr>
            </a:glow>
          </a:effectLst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D2D948A-301A-F481-789A-DEF93F3F4291}"/>
                </a:ext>
              </a:extLst>
            </p:cNvPr>
            <p:cNvSpPr/>
            <p:nvPr/>
          </p:nvSpPr>
          <p:spPr>
            <a:xfrm>
              <a:off x="6423270" y="3734602"/>
              <a:ext cx="274320" cy="2665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43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01CFC31-23C9-7BAE-976D-6B8074D6A8FF}"/>
                </a:ext>
              </a:extLst>
            </p:cNvPr>
            <p:cNvSpPr/>
            <p:nvPr/>
          </p:nvSpPr>
          <p:spPr>
            <a:xfrm>
              <a:off x="6637041" y="3689503"/>
              <a:ext cx="274320" cy="2665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775B3FD-786A-67F7-C3AB-0C5470220055}"/>
                </a:ext>
              </a:extLst>
            </p:cNvPr>
            <p:cNvSpPr/>
            <p:nvPr/>
          </p:nvSpPr>
          <p:spPr>
            <a:xfrm>
              <a:off x="6452598" y="3924678"/>
              <a:ext cx="274320" cy="2665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43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01B8774-7519-85BB-6ED8-61BC40A86468}"/>
                </a:ext>
              </a:extLst>
            </p:cNvPr>
            <p:cNvSpPr/>
            <p:nvPr/>
          </p:nvSpPr>
          <p:spPr>
            <a:xfrm>
              <a:off x="6619086" y="3886392"/>
              <a:ext cx="274320" cy="2665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43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E90CD47-428F-C131-F324-688EBBA34315}"/>
                </a:ext>
              </a:extLst>
            </p:cNvPr>
            <p:cNvSpPr/>
            <p:nvPr/>
          </p:nvSpPr>
          <p:spPr>
            <a:xfrm>
              <a:off x="6508901" y="4016739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97CFB1C5-806E-CE42-669C-F5C443AC6BD5}"/>
              </a:ext>
            </a:extLst>
          </p:cNvPr>
          <p:cNvSpPr/>
          <p:nvPr/>
        </p:nvSpPr>
        <p:spPr>
          <a:xfrm>
            <a:off x="7907451" y="4501881"/>
            <a:ext cx="274320" cy="2665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95FE56D6-4D93-DD6F-1C86-B786C46B0B4D}"/>
              </a:ext>
            </a:extLst>
          </p:cNvPr>
          <p:cNvSpPr/>
          <p:nvPr/>
        </p:nvSpPr>
        <p:spPr>
          <a:xfrm>
            <a:off x="7907451" y="3392435"/>
            <a:ext cx="274320" cy="2665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924ECDB-DCA8-44E5-2FAB-133DDB37365F}"/>
              </a:ext>
            </a:extLst>
          </p:cNvPr>
          <p:cNvSpPr/>
          <p:nvPr/>
        </p:nvSpPr>
        <p:spPr>
          <a:xfrm>
            <a:off x="7852358" y="3563999"/>
            <a:ext cx="274320" cy="2665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D1BFC0FE-0CD9-E0C8-69EC-C754C9E32900}"/>
              </a:ext>
            </a:extLst>
          </p:cNvPr>
          <p:cNvSpPr/>
          <p:nvPr/>
        </p:nvSpPr>
        <p:spPr>
          <a:xfrm>
            <a:off x="8018846" y="3525713"/>
            <a:ext cx="274320" cy="2665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067A342-64FF-B01C-4815-3D0A88E1F580}"/>
              </a:ext>
            </a:extLst>
          </p:cNvPr>
          <p:cNvSpPr/>
          <p:nvPr/>
        </p:nvSpPr>
        <p:spPr>
          <a:xfrm>
            <a:off x="7908661" y="3656060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CC9E3BD8-1F62-580A-BA6E-79BA7F2CB531}"/>
              </a:ext>
            </a:extLst>
          </p:cNvPr>
          <p:cNvCxnSpPr>
            <a:cxnSpLocks/>
          </p:cNvCxnSpPr>
          <p:nvPr/>
        </p:nvCxnSpPr>
        <p:spPr>
          <a:xfrm>
            <a:off x="5408858" y="3730286"/>
            <a:ext cx="478219" cy="139398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6632C14-71A1-BF81-B89B-2B6F32CF18AF}"/>
              </a:ext>
            </a:extLst>
          </p:cNvPr>
          <p:cNvCxnSpPr>
            <a:cxnSpLocks/>
          </p:cNvCxnSpPr>
          <p:nvPr/>
        </p:nvCxnSpPr>
        <p:spPr>
          <a:xfrm flipV="1">
            <a:off x="5418089" y="4347030"/>
            <a:ext cx="475488" cy="13716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E0CE166-B8A4-3534-3A68-2509F72BC47F}"/>
              </a:ext>
            </a:extLst>
          </p:cNvPr>
          <p:cNvCxnSpPr>
            <a:cxnSpLocks/>
          </p:cNvCxnSpPr>
          <p:nvPr/>
        </p:nvCxnSpPr>
        <p:spPr>
          <a:xfrm>
            <a:off x="7246999" y="4347030"/>
            <a:ext cx="478219" cy="139398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EEEF9B7-103B-61A3-73E2-D26A671322AD}"/>
              </a:ext>
            </a:extLst>
          </p:cNvPr>
          <p:cNvCxnSpPr>
            <a:cxnSpLocks/>
          </p:cNvCxnSpPr>
          <p:nvPr/>
        </p:nvCxnSpPr>
        <p:spPr>
          <a:xfrm flipV="1">
            <a:off x="7258685" y="3778955"/>
            <a:ext cx="475488" cy="13716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980487-296B-0619-5E05-518697AAA707}"/>
              </a:ext>
            </a:extLst>
          </p:cNvPr>
          <p:cNvSpPr/>
          <p:nvPr/>
        </p:nvSpPr>
        <p:spPr>
          <a:xfrm>
            <a:off x="3635896" y="1238915"/>
            <a:ext cx="2733368" cy="1169150"/>
          </a:xfrm>
          <a:prstGeom prst="roundRect">
            <a:avLst>
              <a:gd name="adj" fmla="val 25691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A63D8D-58AB-B55E-BC2C-798F82AFEE77}"/>
              </a:ext>
            </a:extLst>
          </p:cNvPr>
          <p:cNvSpPr/>
          <p:nvPr/>
        </p:nvSpPr>
        <p:spPr>
          <a:xfrm>
            <a:off x="6454063" y="1238915"/>
            <a:ext cx="2654441" cy="1169150"/>
          </a:xfrm>
          <a:prstGeom prst="roundRect">
            <a:avLst>
              <a:gd name="adj" fmla="val 25691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</a:t>
                </a:r>
              </a:p>
              <a:p>
                <a:pPr lvl="1" algn="just"/>
                <a:r>
                  <a:rPr lang="en-US" dirty="0"/>
                  <a:t>Ground state: Molecular photodissociation of a deuterium halide </a:t>
                </a:r>
              </a:p>
              <a:p>
                <a:pPr lvl="1" algn="just"/>
                <a:r>
                  <a:rPr lang="en-US" b="0" dirty="0"/>
                  <a:t>Example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→…→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DEA32F99-2508-042C-E4D8-C767AE063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43808" y="2358901"/>
            <a:ext cx="3485478" cy="24688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C7963BE-6D0A-BA4A-9E0F-6C9ECEADAA31}"/>
              </a:ext>
            </a:extLst>
          </p:cNvPr>
          <p:cNvGrpSpPr/>
          <p:nvPr/>
        </p:nvGrpSpPr>
        <p:grpSpPr>
          <a:xfrm>
            <a:off x="0" y="2300577"/>
            <a:ext cx="3024336" cy="2372138"/>
            <a:chOff x="9188" y="2456755"/>
            <a:chExt cx="3024336" cy="23721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FC3787-8B71-3E0D-35FD-5625E16A2BB8}"/>
                    </a:ext>
                  </a:extLst>
                </p:cNvPr>
                <p:cNvSpPr txBox="1"/>
                <p:nvPr/>
              </p:nvSpPr>
              <p:spPr>
                <a:xfrm>
                  <a:off x="9188" y="2456755"/>
                  <a:ext cx="3024336" cy="23621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5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5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15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115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1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6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5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115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1/3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1/3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50" i="1" dirty="0">
                    <a:latin typeface="Cambria Math" panose="02040503050406030204" pitchFamily="18" charset="0"/>
                  </a:endParaRPr>
                </a:p>
                <a:p>
                  <a:pPr algn="ctr"/>
                  <a:endParaRPr lang="en-US" sz="1150" i="1" dirty="0">
                    <a:latin typeface="Cambria Math" panose="02040503050406030204" pitchFamily="18" charset="0"/>
                  </a:endParaRPr>
                </a:p>
                <a:p>
                  <a:pPr algn="ctr"/>
                  <a:r>
                    <a:rPr lang="en-US" sz="1150" i="1" dirty="0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5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15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15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1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2/9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2/9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1/9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1150" i="1" dirty="0" err="1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FC3787-8B71-3E0D-35FD-5625E16A2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8" y="2456755"/>
                  <a:ext cx="3024336" cy="236218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23202F-0FCE-1598-E20E-B6AFD923A1CF}"/>
                </a:ext>
              </a:extLst>
            </p:cNvPr>
            <p:cNvSpPr/>
            <p:nvPr/>
          </p:nvSpPr>
          <p:spPr>
            <a:xfrm>
              <a:off x="2559200" y="3799061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67837-109B-AE26-025E-AD77A1DED21D}"/>
                </a:ext>
              </a:extLst>
            </p:cNvPr>
            <p:cNvSpPr/>
            <p:nvPr/>
          </p:nvSpPr>
          <p:spPr>
            <a:xfrm>
              <a:off x="2081053" y="4015085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87CBB3-668A-62CC-3D65-4086EE96A967}"/>
                </a:ext>
              </a:extLst>
            </p:cNvPr>
            <p:cNvSpPr/>
            <p:nvPr/>
          </p:nvSpPr>
          <p:spPr>
            <a:xfrm>
              <a:off x="899592" y="4591149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B8C8A7-772B-7616-7FF0-CC7A0265AB02}"/>
                </a:ext>
              </a:extLst>
            </p:cNvPr>
            <p:cNvSpPr/>
            <p:nvPr/>
          </p:nvSpPr>
          <p:spPr>
            <a:xfrm>
              <a:off x="1371640" y="4375125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78620" y="2358903"/>
            <a:ext cx="2865236" cy="2468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CDBF06-00A8-0723-6922-74BAA5E3DC1B}"/>
                  </a:ext>
                </a:extLst>
              </p:cNvPr>
              <p:cNvSpPr txBox="1"/>
              <p:nvPr/>
            </p:nvSpPr>
            <p:spPr>
              <a:xfrm>
                <a:off x="7183686" y="1630953"/>
                <a:ext cx="1149335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CDBF06-00A8-0723-6922-74BAA5E3D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686" y="1630953"/>
                <a:ext cx="1149335" cy="404726"/>
              </a:xfrm>
              <a:prstGeom prst="rect">
                <a:avLst/>
              </a:prstGeom>
              <a:blipFill>
                <a:blip r:embed="rId8"/>
                <a:stretch>
                  <a:fillRect l="-2116" t="-1515" r="-1587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438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8CF3193-C6E0-2C1E-ADF7-B708B44D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394" y="2412580"/>
            <a:ext cx="3014606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Coherently rotationally state-selected HD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endParaRPr lang="en-US" sz="1400" b="1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1400" dirty="0"/>
                  <a:t>  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 +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1400" b="0" dirty="0"/>
                  <a:t>        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</m:e>
                            </m:d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400" dirty="0"/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d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400" dirty="0"/>
                  <a:t>with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=85589</m:t>
                    </m:r>
                  </m:oMath>
                </a14:m>
                <a:r>
                  <a:rPr lang="en-US" sz="1400" dirty="0"/>
                  <a:t> Hz,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=13118</m:t>
                    </m:r>
                  </m:oMath>
                </a14:m>
                <a:r>
                  <a:rPr lang="en-US" sz="1400" dirty="0"/>
                  <a:t> Hz,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=43</m:t>
                    </m:r>
                  </m:oMath>
                </a14:m>
                <a:r>
                  <a:rPr lang="en-US" sz="1400" dirty="0"/>
                  <a:t> Hz,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=17764</m:t>
                    </m:r>
                  </m:oMath>
                </a14:m>
                <a:r>
                  <a:rPr lang="en-US" sz="1400" dirty="0"/>
                  <a:t> Hz,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=−22452</m:t>
                    </m:r>
                  </m:oMath>
                </a14:m>
                <a:r>
                  <a:rPr lang="en-US" sz="1400" dirty="0"/>
                  <a:t> Hz,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=4257.796×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/>
                  <a:t> Hz/T,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−2630</m:t>
                    </m:r>
                  </m:oMath>
                </a14:m>
                <a:r>
                  <a:rPr lang="en-US" sz="1400" dirty="0"/>
                  <a:t> Hz/T</a:t>
                </a:r>
                <a:r>
                  <a:rPr lang="en-US" sz="1400" baseline="30000" dirty="0"/>
                  <a:t>2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=653.5832×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/>
                  <a:t> Hz/T,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=505.5870×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/>
                  <a:t> Hz/T</a:t>
                </a:r>
              </a:p>
              <a:p>
                <a:pPr marL="0" indent="0" algn="just">
                  <a:buNone/>
                </a:pPr>
                <a:endParaRPr lang="en-US" sz="400" dirty="0"/>
              </a:p>
              <a:p>
                <a:pPr algn="just"/>
                <a:r>
                  <a:rPr lang="en-US" sz="1400" dirty="0"/>
                  <a:t>Coherent initial preparation: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</m:oMath>
                </a14:m>
                <a:endParaRPr lang="en-US" sz="1400" dirty="0"/>
              </a:p>
              <a:p>
                <a:pPr algn="just"/>
                <a:r>
                  <a:rPr lang="en-US" sz="1400" dirty="0"/>
                  <a:t>Transfer of molecular rotational polarization to nuclear spins            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3"/>
                <a:stretch>
                  <a:fillRect l="-1355" b="-6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EB310AA-AD17-7474-4FAC-EDE724BB3C2C}"/>
              </a:ext>
            </a:extLst>
          </p:cNvPr>
          <p:cNvSpPr txBox="1"/>
          <p:nvPr/>
        </p:nvSpPr>
        <p:spPr>
          <a:xfrm>
            <a:off x="4644008" y="469858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N. C.-M. Bartlett </a:t>
            </a:r>
            <a:r>
              <a:rPr lang="en-US" sz="1200" i="1" dirty="0"/>
              <a:t>et al.</a:t>
            </a:r>
            <a:r>
              <a:rPr lang="en-US" sz="1200" dirty="0"/>
              <a:t>, Phys. Chem. Chem. Phys. </a:t>
            </a:r>
            <a:r>
              <a:rPr lang="en-US" sz="1200" b="1" dirty="0"/>
              <a:t>11</a:t>
            </a:r>
            <a:r>
              <a:rPr lang="en-US" sz="1200" dirty="0"/>
              <a:t>, 142 (2009)</a:t>
            </a:r>
          </a:p>
        </p:txBody>
      </p:sp>
    </p:spTree>
    <p:extLst>
      <p:ext uri="{BB962C8B-B14F-4D97-AF65-F5344CB8AC3E}">
        <p14:creationId xmlns:p14="http://schemas.microsoft.com/office/powerpoint/2010/main" val="101595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Coherently rotationally state-selected HD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b="0" dirty="0">
                    <a:latin typeface="+mj-lt"/>
                  </a:rPr>
                  <a:t>: </a:t>
                </a:r>
                <a:r>
                  <a:rPr lang="en-US" sz="1400" dirty="0"/>
                  <a:t>proton pol. 70% at 41 </a:t>
                </a:r>
                <a:r>
                  <a:rPr lang="el-GR" sz="1400" dirty="0"/>
                  <a:t>μ</a:t>
                </a:r>
                <a:r>
                  <a:rPr lang="en-US" sz="1400" dirty="0"/>
                  <a:t>s and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deuteron</a:t>
                </a:r>
                <a:r>
                  <a:rPr lang="en-US" sz="1400" dirty="0"/>
                  <a:t> pol.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64%</a:t>
                </a:r>
                <a:r>
                  <a:rPr lang="en-US" sz="1400" dirty="0"/>
                  <a:t> at 4.5 </a:t>
                </a:r>
                <a:r>
                  <a:rPr lang="el-GR" sz="1400" dirty="0"/>
                  <a:t>μ</a:t>
                </a:r>
                <a:r>
                  <a:rPr lang="en-US" sz="1400" dirty="0"/>
                  <a:t>s </a:t>
                </a:r>
                <a:endParaRPr lang="en-US" sz="1400" b="0" dirty="0">
                  <a:latin typeface="+mj-lt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>
                    <a:latin typeface="+mj-lt"/>
                  </a:rPr>
                  <a:t>: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proton</a:t>
                </a:r>
                <a:r>
                  <a:rPr lang="en-US" sz="1400" dirty="0">
                    <a:latin typeface="+mj-lt"/>
                  </a:rPr>
                  <a:t> pol.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63%</a:t>
                </a:r>
                <a:r>
                  <a:rPr lang="en-US" sz="1400" dirty="0">
                    <a:latin typeface="+mj-lt"/>
                  </a:rPr>
                  <a:t> at 24 </a:t>
                </a:r>
                <a:r>
                  <a:rPr lang="el-GR" sz="1400" dirty="0">
                    <a:latin typeface="+mj-lt"/>
                  </a:rPr>
                  <a:t>μ</a:t>
                </a:r>
                <a:r>
                  <a:rPr lang="en-US" sz="1400" dirty="0">
                    <a:latin typeface="+mj-lt"/>
                  </a:rPr>
                  <a:t>s and deuteron pol. 65% at 30 </a:t>
                </a:r>
                <a:r>
                  <a:rPr lang="el-GR" sz="1400" dirty="0"/>
                  <a:t>μ</a:t>
                </a:r>
                <a:r>
                  <a:rPr lang="en-US" sz="1400" dirty="0"/>
                  <a:t>s </a:t>
                </a:r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205" t="-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>
            <a:extLst>
              <a:ext uri="{FF2B5EF4-FFF2-40B4-BE49-F238E27FC236}">
                <a16:creationId xmlns:a16="http://schemas.microsoft.com/office/drawing/2014/main" id="{D84A20F3-2132-A0B7-D1B8-0AB24047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809" y="2202039"/>
            <a:ext cx="4524865" cy="2743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C9368C-8C1E-2980-4553-3D3400EAB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2001" y="2202039"/>
            <a:ext cx="45248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86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Coherently rotationally state-selected HD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153935 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∼6.5</m:t>
                    </m:r>
                  </m:oMath>
                </a14:m>
                <a:r>
                  <a:rPr lang="en-US" sz="1400" dirty="0"/>
                  <a:t> </a:t>
                </a:r>
                <a:r>
                  <a:rPr lang="el-GR" sz="1400" dirty="0"/>
                  <a:t>μ</a:t>
                </a:r>
                <a:r>
                  <a:rPr lang="en-US" sz="1400" dirty="0"/>
                  <a:t>s,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deuteron</a:t>
                </a:r>
                <a:r>
                  <a:rPr lang="en-US" sz="1400" dirty="0"/>
                  <a:t> pol.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83%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=48.6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mT</m:t>
                        </m:r>
                      </m:e>
                    </m:d>
                  </m:oMath>
                </a14:m>
                <a:endParaRPr lang="en-US" sz="14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87852 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∼11.4</m:t>
                    </m:r>
                  </m:oMath>
                </a14:m>
                <a:r>
                  <a:rPr lang="en-US" sz="1400" dirty="0"/>
                  <a:t> </a:t>
                </a:r>
                <a:r>
                  <a:rPr lang="el-GR" sz="1400" dirty="0"/>
                  <a:t>μ</a:t>
                </a:r>
                <a:r>
                  <a:rPr lang="en-US" sz="1400" dirty="0"/>
                  <a:t>s, </a:t>
                </a:r>
                <a:r>
                  <a:rPr lang="en-US" sz="1400" dirty="0">
                    <a:solidFill>
                      <a:schemeClr val="tx2"/>
                    </a:solidFill>
                  </a:rPr>
                  <a:t>proton</a:t>
                </a:r>
                <a:r>
                  <a:rPr lang="en-US" sz="1400" dirty="0"/>
                  <a:t> pol. </a:t>
                </a:r>
                <a:r>
                  <a:rPr lang="en-US" sz="1400" dirty="0">
                    <a:solidFill>
                      <a:schemeClr val="tx2"/>
                    </a:solidFill>
                  </a:rPr>
                  <a:t>74%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=4.3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mT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>
            <a:extLst>
              <a:ext uri="{FF2B5EF4-FFF2-40B4-BE49-F238E27FC236}">
                <a16:creationId xmlns:a16="http://schemas.microsoft.com/office/drawing/2014/main" id="{D84A20F3-2132-A0B7-D1B8-0AB24047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809" y="2202039"/>
            <a:ext cx="4524865" cy="2743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C9368C-8C1E-2980-4553-3D3400EAB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2001" y="2202039"/>
            <a:ext cx="45248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0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Non-interacting particles following classical trajectories</a:t>
                </a:r>
              </a:p>
              <a:p>
                <a:pPr lvl="1" algn="just"/>
                <a:r>
                  <a:rPr lang="en-US" dirty="0"/>
                  <a:t>External degrees of freedom (position, momentum): treated classically</a:t>
                </a:r>
              </a:p>
              <a:p>
                <a:pPr lvl="1" algn="just"/>
                <a:r>
                  <a:rPr lang="en-US" dirty="0"/>
                  <a:t>Internal degrees of freedom (spins, rotational ang. momenta): treated quantum mechanically</a:t>
                </a:r>
              </a:p>
              <a:p>
                <a:pPr lvl="1" algn="just"/>
                <a:r>
                  <a:rPr lang="en-US" dirty="0"/>
                  <a:t>Nonrelativistic velocities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r>
                  <a:rPr lang="en-US" dirty="0"/>
                  <a:t>; beam kinetic energies up to: 46.9 keV (H), 93.8 keV (D), and 140.7 keV (HD)</a:t>
                </a:r>
              </a:p>
              <a:p>
                <a:pPr algn="just"/>
                <a:r>
                  <a:rPr lang="en-US" dirty="0"/>
                  <a:t>Radial magnetic field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neglected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induces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r>
                  <a:rPr lang="en-US" dirty="0"/>
                  <a:t> transitions, not conserving longitudinal spin polarization</a:t>
                </a:r>
              </a:p>
              <a:p>
                <a:pPr lvl="1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also responsible for motional Stark effect</a:t>
                </a:r>
              </a:p>
              <a:p>
                <a:pPr lvl="2" algn="just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endParaRPr lang="en-US" b="0" dirty="0"/>
              </a:p>
              <a:p>
                <a:pPr lvl="2" algn="just"/>
                <a:r>
                  <a:rPr lang="en-US" dirty="0"/>
                  <a:t>Electric dipole interaction does not couple states within the same hyperfine regime, only states of opposite parity</a:t>
                </a:r>
                <a:endParaRPr lang="en-US" b="1" dirty="0"/>
              </a:p>
              <a:p>
                <a:pPr algn="just"/>
                <a:r>
                  <a:rPr lang="en-US" dirty="0"/>
                  <a:t>Magnetic field need not be a perfect sinusoid</a:t>
                </a:r>
              </a:p>
              <a:p>
                <a:pPr lvl="1" algn="just"/>
                <a:r>
                  <a:rPr lang="en-US" dirty="0"/>
                  <a:t>E.g., a sine-cubed waveform of the same frequency yields similar results with adjusted field strength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 r="-1355" b="-2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60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08B9A-BC51-B4F0-28AE-8CC1F098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C889D-4A09-B241-B30B-45211952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42FD5-D138-8AC1-EB90-27A510F0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8FCE845B-25F5-F57C-BDA0-C8088B136C0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US" dirty="0"/>
                  <a:t>Theory (H)</a:t>
                </a:r>
              </a:p>
              <a:p>
                <a:r>
                  <a:rPr lang="en-US" dirty="0"/>
                  <a:t>Theory (D)</a:t>
                </a:r>
              </a:p>
              <a:p>
                <a:r>
                  <a:rPr lang="en-US" dirty="0"/>
                  <a:t>Incoherent preparation of metastable H (maximum nuclear polarization)</a:t>
                </a:r>
              </a:p>
              <a:p>
                <a:r>
                  <a:rPr lang="en-US" dirty="0"/>
                  <a:t>Coherent preparation of ground-state H (signal from dissociation of HBr at 213 nm)</a:t>
                </a:r>
              </a:p>
              <a:p>
                <a:r>
                  <a:rPr lang="en-US" dirty="0"/>
                  <a:t>Incoherent preparation of metastable 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)</a:t>
                </a:r>
              </a:p>
              <a:p>
                <a:r>
                  <a:rPr lang="en-US" dirty="0"/>
                  <a:t>Coherent preparation of ground-state D (signal from dissociation of DI at 266 nm)</a:t>
                </a:r>
              </a:p>
              <a:p>
                <a:r>
                  <a:rPr lang="en-US" dirty="0"/>
                  <a:t>Coherently rotationally state-selected HD (maximum nuclear polarization)</a:t>
                </a:r>
              </a:p>
              <a:p>
                <a:r>
                  <a:rPr lang="en-US" dirty="0"/>
                  <a:t>Experimental setup</a:t>
                </a:r>
              </a:p>
              <a:p>
                <a:r>
                  <a:rPr lang="en-US" dirty="0"/>
                  <a:t>Applications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8FCE845B-25F5-F57C-BDA0-C8088B136C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55" t="-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7399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coupled and uncoupled bases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=1⊕0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1585327"/>
                  </p:ext>
                </p:extLst>
              </p:nvPr>
            </p:nvGraphicFramePr>
            <p:xfrm>
              <a:off x="521550" y="1881626"/>
              <a:ext cx="2693301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0500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95375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1585327"/>
                  </p:ext>
                </p:extLst>
              </p:nvPr>
            </p:nvGraphicFramePr>
            <p:xfrm>
              <a:off x="521550" y="1881626"/>
              <a:ext cx="2693301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0500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95375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36765" r="-128729" b="-4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36765" r="-866" b="-47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152459" r="-128729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152459" r="-866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252459" r="-12872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252459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352459" r="-12872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352459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452459" r="-12872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452459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466C4-A414-0ABD-83ED-1AF75F79E7EF}"/>
                  </a:ext>
                </a:extLst>
              </p:cNvPr>
              <p:cNvSpPr txBox="1"/>
              <p:nvPr/>
            </p:nvSpPr>
            <p:spPr>
              <a:xfrm>
                <a:off x="521550" y="3962842"/>
                <a:ext cx="3813288" cy="8451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 with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mr>
                        </m:m>
                      </m:e>
                    </m:d>
                  </m:oMath>
                </a14:m>
                <a:endParaRPr lang="en-US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466C4-A414-0ABD-83ED-1AF75F79E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50" y="3962842"/>
                <a:ext cx="3813288" cy="845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82A0ED-A8A1-8DA9-5B22-018EB0BDD542}"/>
                  </a:ext>
                </a:extLst>
              </p:cNvPr>
              <p:cNvSpPr txBox="1"/>
              <p:nvPr/>
            </p:nvSpPr>
            <p:spPr>
              <a:xfrm>
                <a:off x="3354367" y="2658204"/>
                <a:ext cx="5653136" cy="776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:endParaRPr lang="en-US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82A0ED-A8A1-8DA9-5B22-018EB0BDD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367" y="2658204"/>
                <a:ext cx="5653136" cy="776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AB0E4-8406-01DC-D2D6-D4F480CE73E2}"/>
                  </a:ext>
                </a:extLst>
              </p:cNvPr>
              <p:cNvSpPr txBox="1"/>
              <p:nvPr/>
            </p:nvSpPr>
            <p:spPr>
              <a:xfrm>
                <a:off x="4615014" y="3982013"/>
                <a:ext cx="4528985" cy="8067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 err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AB0E4-8406-01DC-D2D6-D4F480CE7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014" y="3982013"/>
                <a:ext cx="4528985" cy="806759"/>
              </a:xfrm>
              <a:prstGeom prst="rect">
                <a:avLst/>
              </a:prstGeom>
              <a:blipFill>
                <a:blip r:embed="rId6"/>
                <a:stretch>
                  <a:fillRect l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2126E-40A1-961A-CFEE-C3C8282AC863}"/>
                  </a:ext>
                </a:extLst>
              </p:cNvPr>
              <p:cNvSpPr txBox="1"/>
              <p:nvPr/>
            </p:nvSpPr>
            <p:spPr>
              <a:xfrm>
                <a:off x="5004048" y="1869323"/>
                <a:ext cx="2810578" cy="390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2126E-40A1-961A-CFEE-C3C8282A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869323"/>
                <a:ext cx="2810578" cy="390363"/>
              </a:xfrm>
              <a:prstGeom prst="rect">
                <a:avLst/>
              </a:prstGeom>
              <a:blipFill>
                <a:blip r:embed="rId7"/>
                <a:stretch>
                  <a:fillRect t="-3125"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8012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coupled and uncoupled bases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⊗1=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196214"/>
                  </p:ext>
                </p:extLst>
              </p:nvPr>
            </p:nvGraphicFramePr>
            <p:xfrm>
              <a:off x="513970" y="1782837"/>
              <a:ext cx="2693301" cy="201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0500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95375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20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20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3/2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−3/2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5.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228999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6.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60124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196214"/>
                  </p:ext>
                </p:extLst>
              </p:nvPr>
            </p:nvGraphicFramePr>
            <p:xfrm>
              <a:off x="513970" y="1782837"/>
              <a:ext cx="2693301" cy="201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0500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95375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35000" r="-128729" b="-57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35000" r="-866" b="-57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180000" r="-128729" b="-6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180000" r="-866" b="-66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280000" r="-128729" b="-5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280000" r="-866" b="-56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371739" r="-128729" b="-4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371739" r="-866" b="-4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482222" r="-128729" b="-3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482222" r="-866" b="-3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5.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582222" r="-128729" b="-2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582222" r="-866" b="-2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28999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6.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682222" r="-128729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682222" r="-866" b="-1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1245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466C4-A414-0ABD-83ED-1AF75F79E7EF}"/>
                  </a:ext>
                </a:extLst>
              </p:cNvPr>
              <p:cNvSpPr txBox="1"/>
              <p:nvPr/>
            </p:nvSpPr>
            <p:spPr>
              <a:xfrm>
                <a:off x="52697" y="3823265"/>
                <a:ext cx="3887283" cy="1121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1050" dirty="0"/>
                  <a:t>  with 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−1/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e>
                              </m:rad>
                            </m:e>
                          </m:mr>
                        </m:m>
                      </m:e>
                    </m:d>
                  </m:oMath>
                </a14:m>
                <a:endParaRPr lang="en-US" sz="1050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466C4-A414-0ABD-83ED-1AF75F79E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" y="3823265"/>
                <a:ext cx="3887283" cy="1121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82A0ED-A8A1-8DA9-5B22-018EB0BDD542}"/>
                  </a:ext>
                </a:extLst>
              </p:cNvPr>
              <p:cNvSpPr txBox="1"/>
              <p:nvPr/>
            </p:nvSpPr>
            <p:spPr>
              <a:xfrm>
                <a:off x="4566971" y="1776636"/>
                <a:ext cx="4211960" cy="1942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050" i="1">
                          <a:latin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sz="105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50" dirty="0"/>
              </a:p>
              <a:p>
                <a:pPr algn="ctr"/>
                <a:r>
                  <a:rPr lang="en-US" sz="105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p>
                      <m:sSup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0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−2/3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2/3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050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82A0ED-A8A1-8DA9-5B22-018EB0BDD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971" y="1776636"/>
                <a:ext cx="4211960" cy="19425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AB0E4-8406-01DC-D2D6-D4F480CE73E2}"/>
                  </a:ext>
                </a:extLst>
              </p:cNvPr>
              <p:cNvSpPr txBox="1"/>
              <p:nvPr/>
            </p:nvSpPr>
            <p:spPr>
              <a:xfrm>
                <a:off x="4054415" y="3841186"/>
                <a:ext cx="5090718" cy="1086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50" b="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05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en-US" sz="1050" b="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2/9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/9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1/9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/9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/9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2/9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/9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1/9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050" dirty="0" err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AB0E4-8406-01DC-D2D6-D4F480CE7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415" y="3841186"/>
                <a:ext cx="5090718" cy="1086131"/>
              </a:xfrm>
              <a:prstGeom prst="rect">
                <a:avLst/>
              </a:prstGeom>
              <a:blipFill>
                <a:blip r:embed="rId6"/>
                <a:stretch>
                  <a:fillRect l="-1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2126E-40A1-961A-CFEE-C3C8282AC863}"/>
                  </a:ext>
                </a:extLst>
              </p:cNvPr>
              <p:cNvSpPr txBox="1"/>
              <p:nvPr/>
            </p:nvSpPr>
            <p:spPr>
              <a:xfrm>
                <a:off x="3241953" y="1782594"/>
                <a:ext cx="1624924" cy="532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05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105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50" b="0" i="1" dirty="0">
                  <a:latin typeface="Cambria Math" panose="02040503050406030204" pitchFamily="18" charset="0"/>
                </a:endParaRPr>
              </a:p>
              <a:p>
                <a:r>
                  <a:rPr lang="en-US" sz="1050" b="0" dirty="0"/>
                  <a:t>	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en-US" sz="1050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2126E-40A1-961A-CFEE-C3C8282A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53" y="1782594"/>
                <a:ext cx="1624924" cy="532518"/>
              </a:xfrm>
              <a:prstGeom prst="rect">
                <a:avLst/>
              </a:prstGeom>
              <a:blipFill>
                <a:blip r:embed="rId7"/>
                <a:stretch>
                  <a:fillRect t="-1136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043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4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89057" y="2342432"/>
            <a:ext cx="2931661" cy="256031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17509" y="2342431"/>
            <a:ext cx="29316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9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10707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=3.12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mT</a:t>
                </a:r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1070742" cy="215444"/>
              </a:xfrm>
              <a:prstGeom prst="rect">
                <a:avLst/>
              </a:prstGeom>
              <a:blipFill>
                <a:blip r:embed="rId10"/>
                <a:stretch>
                  <a:fillRect l="-5714" t="-28571" r="-10857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314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29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</a:t>
                </a:r>
              </a:p>
              <a:p>
                <a:pPr lvl="1"/>
                <a:r>
                  <a:rPr lang="en-US" dirty="0"/>
                  <a:t>Ground state: similar to hydrogen</a:t>
                </a:r>
              </a:p>
              <a:p>
                <a:pPr lvl="1" algn="just"/>
                <a:r>
                  <a:rPr lang="en-US" dirty="0"/>
                  <a:t>Metastable state: use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(at high magnetic field)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6818EC18-9A5E-406F-AE3F-009FCBB1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1802" y="2354578"/>
            <a:ext cx="7095744" cy="256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2ACAA0-D616-3A59-E72E-7FE9A8D95555}"/>
              </a:ext>
            </a:extLst>
          </p:cNvPr>
          <p:cNvSpPr/>
          <p:nvPr/>
        </p:nvSpPr>
        <p:spPr>
          <a:xfrm>
            <a:off x="1835696" y="3727053"/>
            <a:ext cx="1080120" cy="375331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Spin and angular momentum in bound systems</a:t>
                </a:r>
              </a:p>
              <a:p>
                <a:pPr lvl="1" algn="just"/>
                <a:r>
                  <a:rPr lang="en-US" dirty="0"/>
                  <a:t>Atomic states: nuclear spin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electron spin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(with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 algn="just"/>
                <a:r>
                  <a:rPr lang="en-US" dirty="0"/>
                  <a:t>Molecular states: nuclear spins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rotational angular momentum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 (with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pPr algn="just"/>
                <a:r>
                  <a:rPr lang="en-US" dirty="0"/>
                  <a:t>Hyperfine regime </a:t>
                </a:r>
              </a:p>
              <a:p>
                <a:pPr lvl="1" algn="just"/>
                <a:r>
                  <a:rPr lang="en-US" dirty="0"/>
                  <a:t>Interactions between the nuclear spins and residual angular momenta: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 algn="just"/>
                <a:r>
                  <a:rPr lang="en-US" dirty="0"/>
                  <a:t>Spin states</a:t>
                </a:r>
              </a:p>
              <a:p>
                <a:pPr lvl="2" algn="just"/>
                <a:r>
                  <a:rPr lang="en-US" dirty="0"/>
                  <a:t>Uncoupled basis: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 algn="just"/>
                <a:r>
                  <a:rPr lang="en-US" dirty="0"/>
                  <a:t>Coupled basis: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𝟙</m:t>
                        </m:r>
                      </m:e>
                    </m:nary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𝟙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</m:nary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or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𝑱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𝟙</m:t>
                        </m:r>
                      </m:e>
                    </m:nary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𝟙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𝟙</m:t>
                        </m:r>
                      </m:e>
                    </m:nary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𝟙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/>
              </a:p>
              <a:p>
                <a:pPr algn="just"/>
                <a:r>
                  <a:rPr lang="en-US" dirty="0"/>
                  <a:t>Density operator formalism</a:t>
                </a:r>
              </a:p>
              <a:p>
                <a:pPr lvl="1" algn="just"/>
                <a:r>
                  <a:rPr lang="en-US" dirty="0"/>
                  <a:t>Ensemble of nonidentically prepared atoms or molecules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statistical mixture of states</a:t>
                </a:r>
              </a:p>
              <a:p>
                <a:pPr lvl="1" algn="just"/>
                <a:r>
                  <a:rPr lang="en-US" dirty="0"/>
                  <a:t>Density matrix: diagonal elements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populations, off-diagonal elements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coherences</a:t>
                </a:r>
              </a:p>
              <a:p>
                <a:pPr lvl="1" algn="just"/>
                <a:r>
                  <a:rPr lang="en-US" dirty="0"/>
                  <a:t>Liouville-von Neumann equation: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𝜕𝜌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endParaRPr lang="en-US" dirty="0"/>
              </a:p>
              <a:p>
                <a:pPr lvl="1" algn="just"/>
                <a:r>
                  <a:rPr lang="en-US" dirty="0"/>
                  <a:t>Average of observable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  <a:p>
                <a:pPr marL="2667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 b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894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 algn="just"/>
                <a:r>
                  <a:rPr lang="en-US" dirty="0"/>
                  <a:t>Ground state: Molecular photodissociation of a hydrogen halide </a:t>
                </a:r>
              </a:p>
              <a:p>
                <a:pPr lvl="1" algn="just"/>
                <a:r>
                  <a:rPr lang="en-US" b="0" dirty="0"/>
                  <a:t>Example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→…→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5A82EF8E-D4FB-55E7-16B6-7ED49F39D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757959" y="2374886"/>
            <a:ext cx="32754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7FE10-645B-08E1-FFB2-29CDC537DB91}"/>
                  </a:ext>
                </a:extLst>
              </p:cNvPr>
              <p:cNvSpPr txBox="1"/>
              <p:nvPr/>
            </p:nvSpPr>
            <p:spPr>
              <a:xfrm>
                <a:off x="521550" y="2498973"/>
                <a:ext cx="2250250" cy="1856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14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400" i="1" dirty="0" err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7FE10-645B-08E1-FFB2-29CDC537D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50" y="2498973"/>
                <a:ext cx="2250250" cy="1856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E339406B-FDD1-FF0B-5345-5EF1C38E3A9A}"/>
              </a:ext>
            </a:extLst>
          </p:cNvPr>
          <p:cNvSpPr/>
          <p:nvPr/>
        </p:nvSpPr>
        <p:spPr>
          <a:xfrm>
            <a:off x="1547664" y="4087093"/>
            <a:ext cx="338328" cy="310896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13011A-1D81-0DDE-75AB-C02A261527EB}"/>
              </a:ext>
            </a:extLst>
          </p:cNvPr>
          <p:cNvSpPr/>
          <p:nvPr/>
        </p:nvSpPr>
        <p:spPr>
          <a:xfrm>
            <a:off x="2289456" y="3655045"/>
            <a:ext cx="338328" cy="310896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26DF87-84D8-9B13-7412-C78E5BBF6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553" y="1826245"/>
            <a:ext cx="3032447" cy="3108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2B49F-6A96-115B-2C16-35BEB3E08BCA}"/>
              </a:ext>
            </a:extLst>
          </p:cNvPr>
          <p:cNvSpPr txBox="1"/>
          <p:nvPr/>
        </p:nvSpPr>
        <p:spPr>
          <a:xfrm>
            <a:off x="-31674" y="4708979"/>
            <a:ext cx="3635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D. Sofikitis </a:t>
            </a:r>
            <a:r>
              <a:rPr lang="en-US" sz="1200" i="1" dirty="0"/>
              <a:t>et al.</a:t>
            </a:r>
            <a:r>
              <a:rPr lang="en-US" sz="1200" dirty="0"/>
              <a:t>, Phys. Rev. A </a:t>
            </a:r>
            <a:r>
              <a:rPr lang="en-US" sz="1200" b="1" dirty="0"/>
              <a:t>121</a:t>
            </a:r>
            <a:r>
              <a:rPr lang="en-US" sz="1200" dirty="0"/>
              <a:t>, 083001 (2018)</a:t>
            </a:r>
          </a:p>
        </p:txBody>
      </p:sp>
    </p:spTree>
    <p:extLst>
      <p:ext uri="{BB962C8B-B14F-4D97-AF65-F5344CB8AC3E}">
        <p14:creationId xmlns:p14="http://schemas.microsoft.com/office/powerpoint/2010/main" val="3678689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</a:t>
                </a:r>
              </a:p>
              <a:p>
                <a:pPr lvl="1" algn="just"/>
                <a:r>
                  <a:rPr lang="en-US" dirty="0"/>
                  <a:t>Ground state: Molecular photodissociation of a deuterium halide </a:t>
                </a:r>
              </a:p>
              <a:p>
                <a:pPr lvl="1" algn="just"/>
                <a:r>
                  <a:rPr lang="en-US" b="0" dirty="0"/>
                  <a:t>Example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→…→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DEA32F99-2508-042C-E4D8-C767AE063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43808" y="2358901"/>
            <a:ext cx="3485478" cy="24688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C7963BE-6D0A-BA4A-9E0F-6C9ECEADAA31}"/>
              </a:ext>
            </a:extLst>
          </p:cNvPr>
          <p:cNvGrpSpPr/>
          <p:nvPr/>
        </p:nvGrpSpPr>
        <p:grpSpPr>
          <a:xfrm>
            <a:off x="0" y="2300577"/>
            <a:ext cx="3024336" cy="2372138"/>
            <a:chOff x="9188" y="2456755"/>
            <a:chExt cx="3024336" cy="23721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FC3787-8B71-3E0D-35FD-5625E16A2BB8}"/>
                    </a:ext>
                  </a:extLst>
                </p:cNvPr>
                <p:cNvSpPr txBox="1"/>
                <p:nvPr/>
              </p:nvSpPr>
              <p:spPr>
                <a:xfrm>
                  <a:off x="9188" y="2456755"/>
                  <a:ext cx="3024336" cy="23621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5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5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15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115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1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6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5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115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1/3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1/3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50" i="1" dirty="0">
                    <a:latin typeface="Cambria Math" panose="02040503050406030204" pitchFamily="18" charset="0"/>
                  </a:endParaRPr>
                </a:p>
                <a:p>
                  <a:pPr algn="ctr"/>
                  <a:endParaRPr lang="en-US" sz="1150" i="1" dirty="0">
                    <a:latin typeface="Cambria Math" panose="02040503050406030204" pitchFamily="18" charset="0"/>
                  </a:endParaRPr>
                </a:p>
                <a:p>
                  <a:pPr algn="ctr"/>
                  <a:r>
                    <a:rPr lang="en-US" sz="1150" i="1" dirty="0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5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15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15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1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2/9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2/9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1/9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1150" i="1" dirty="0" err="1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FC3787-8B71-3E0D-35FD-5625E16A2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8" y="2456755"/>
                  <a:ext cx="3024336" cy="236218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23202F-0FCE-1598-E20E-B6AFD923A1CF}"/>
                </a:ext>
              </a:extLst>
            </p:cNvPr>
            <p:cNvSpPr/>
            <p:nvPr/>
          </p:nvSpPr>
          <p:spPr>
            <a:xfrm>
              <a:off x="2559200" y="3799061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67837-109B-AE26-025E-AD77A1DED21D}"/>
                </a:ext>
              </a:extLst>
            </p:cNvPr>
            <p:cNvSpPr/>
            <p:nvPr/>
          </p:nvSpPr>
          <p:spPr>
            <a:xfrm>
              <a:off x="2081053" y="4015085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87CBB3-668A-62CC-3D65-4086EE96A967}"/>
                </a:ext>
              </a:extLst>
            </p:cNvPr>
            <p:cNvSpPr/>
            <p:nvPr/>
          </p:nvSpPr>
          <p:spPr>
            <a:xfrm>
              <a:off x="899592" y="4591149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B8C8A7-772B-7616-7FF0-CC7A0265AB02}"/>
                </a:ext>
              </a:extLst>
            </p:cNvPr>
            <p:cNvSpPr/>
            <p:nvPr/>
          </p:nvSpPr>
          <p:spPr>
            <a:xfrm>
              <a:off x="1371640" y="4375125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F4E5A7-0BA2-6550-5A7C-4E49429DF81D}"/>
              </a:ext>
            </a:extLst>
          </p:cNvPr>
          <p:cNvGrpSpPr/>
          <p:nvPr/>
        </p:nvGrpSpPr>
        <p:grpSpPr>
          <a:xfrm>
            <a:off x="6338466" y="1886354"/>
            <a:ext cx="2745544" cy="2941427"/>
            <a:chOff x="6312414" y="1631925"/>
            <a:chExt cx="2745544" cy="2941427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DC349C8-E8A1-325C-2403-C16C0CEFF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312414" y="1631925"/>
              <a:ext cx="2745544" cy="2743200"/>
            </a:xfrm>
            <a:prstGeom prst="rect">
              <a:avLst/>
            </a:prstGeom>
          </p:spPr>
        </p:pic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B4C1DEFD-E704-99AC-CD70-828C39BE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5186" y="4408760"/>
              <a:ext cx="577338" cy="16459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EB310AA-AD17-7474-4FAC-EDE724BB3C2C}"/>
              </a:ext>
            </a:extLst>
          </p:cNvPr>
          <p:cNvSpPr txBox="1"/>
          <p:nvPr/>
        </p:nvSpPr>
        <p:spPr>
          <a:xfrm>
            <a:off x="-36512" y="4721086"/>
            <a:ext cx="3635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D. Sofikitis </a:t>
            </a:r>
            <a:r>
              <a:rPr lang="en-US" sz="1200" i="1" dirty="0"/>
              <a:t>et al.</a:t>
            </a:r>
            <a:r>
              <a:rPr lang="en-US" sz="1200" dirty="0"/>
              <a:t>, Phys. Rev. A </a:t>
            </a:r>
            <a:r>
              <a:rPr lang="en-US" sz="1200" b="1" dirty="0"/>
              <a:t>121</a:t>
            </a:r>
            <a:r>
              <a:rPr lang="en-US" sz="1200" dirty="0"/>
              <a:t>, 083001 (2018)</a:t>
            </a:r>
          </a:p>
        </p:txBody>
      </p:sp>
    </p:spTree>
    <p:extLst>
      <p:ext uri="{BB962C8B-B14F-4D97-AF65-F5344CB8AC3E}">
        <p14:creationId xmlns:p14="http://schemas.microsoft.com/office/powerpoint/2010/main" val="3357937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Coherently rotationally state-selected HD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b="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153935 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∼6.5</m:t>
                    </m:r>
                  </m:oMath>
                </a14:m>
                <a:r>
                  <a:rPr lang="en-US" sz="1400" b="0" dirty="0">
                    <a:latin typeface="+mj-lt"/>
                  </a:rPr>
                  <a:t> </a:t>
                </a:r>
                <a:r>
                  <a:rPr lang="el-GR" sz="1400" b="0" dirty="0">
                    <a:latin typeface="+mj-lt"/>
                  </a:rPr>
                  <a:t>μ</a:t>
                </a:r>
                <a:r>
                  <a:rPr lang="en-US" sz="1400" b="0" dirty="0">
                    <a:latin typeface="+mj-lt"/>
                  </a:rPr>
                  <a:t>s,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deuteron</a:t>
                </a:r>
                <a:r>
                  <a:rPr lang="en-US" sz="1400" dirty="0"/>
                  <a:t> pol.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83%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=48.6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mT</m:t>
                        </m:r>
                      </m:e>
                    </m:d>
                  </m:oMath>
                </a14:m>
                <a:endParaRPr lang="en-US" sz="1400" b="0" dirty="0">
                  <a:solidFill>
                    <a:schemeClr val="accent4">
                      <a:lumMod val="75000"/>
                    </a:schemeClr>
                  </a:solidFill>
                  <a:latin typeface="+mj-lt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87852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400" dirty="0"/>
                  <a:t> </a:t>
                </a:r>
                <a:r>
                  <a:rPr lang="el-GR" sz="1400" dirty="0"/>
                  <a:t>μ</a:t>
                </a:r>
                <a:r>
                  <a:rPr lang="en-US" sz="1400" dirty="0"/>
                  <a:t>s,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proton</a:t>
                </a:r>
                <a:r>
                  <a:rPr lang="en-US" sz="1400" dirty="0">
                    <a:latin typeface="+mj-lt"/>
                  </a:rPr>
                  <a:t> pol.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74%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=4.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mT</m:t>
                        </m:r>
                      </m:e>
                    </m:d>
                  </m:oMath>
                </a14:m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>
            <a:extLst>
              <a:ext uri="{FF2B5EF4-FFF2-40B4-BE49-F238E27FC236}">
                <a16:creationId xmlns:a16="http://schemas.microsoft.com/office/drawing/2014/main" id="{D84A20F3-2132-A0B7-D1B8-0AB24047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809" y="2202039"/>
            <a:ext cx="4524865" cy="27431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C9368C-8C1E-2980-4553-3D3400EAB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2001" y="2202039"/>
            <a:ext cx="4524865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94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72C3-9488-DB89-20C0-DFF9F143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72B1-4760-2FA4-5AD7-F60268E4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46100-0147-ACFA-7BF6-258AE5A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33</a:t>
            </a:fld>
            <a:endParaRPr lang="de-D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ED7FD5-E3F0-2AF2-DB66-A56F273D2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157" r="26268"/>
          <a:stretch/>
        </p:blipFill>
        <p:spPr>
          <a:xfrm rot="5400000">
            <a:off x="3364749" y="-1913490"/>
            <a:ext cx="2414016" cy="90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24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Experimental implementation</a:t>
                </a:r>
              </a:p>
              <a:p>
                <a:pPr lvl="1" algn="just"/>
                <a:r>
                  <a:rPr lang="en-US" dirty="0"/>
                  <a:t>Enhances nuclear spin polarization</a:t>
                </a:r>
              </a:p>
              <a:p>
                <a:pPr lvl="2" algn="just"/>
                <a:r>
                  <a:rPr lang="en-US" dirty="0"/>
                  <a:t>Atoms: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𝑚𝑇</m:t>
                    </m:r>
                  </m:oMath>
                </a14:m>
                <a:r>
                  <a:rPr lang="en-US" dirty="0"/>
                  <a:t> (nonconventional wire coils)</a:t>
                </a:r>
              </a:p>
              <a:p>
                <a:pPr lvl="2" algn="just"/>
                <a:r>
                  <a:rPr lang="en-US" dirty="0"/>
                  <a:t>Molecules: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𝑚𝑇</m:t>
                    </m:r>
                  </m:oMath>
                </a14:m>
                <a:r>
                  <a:rPr lang="en-US" dirty="0"/>
                  <a:t> (conventional wire coils)</a:t>
                </a:r>
              </a:p>
              <a:p>
                <a:pPr lvl="1" algn="just"/>
                <a:r>
                  <a:rPr lang="en-US" dirty="0"/>
                  <a:t>Induces transitions within the hyperfine regime</a:t>
                </a:r>
              </a:p>
              <a:p>
                <a:pPr lvl="2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must be comparable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[R. Engels </a:t>
                </a:r>
                <a:r>
                  <a:rPr lang="en-US" i="1" dirty="0"/>
                  <a:t>et al.</a:t>
                </a:r>
                <a:r>
                  <a:rPr lang="en-US" dirty="0"/>
                  <a:t>, Eur. Phys. J. D </a:t>
                </a:r>
                <a:r>
                  <a:rPr lang="en-US" b="1" dirty="0"/>
                  <a:t>75</a:t>
                </a:r>
                <a:r>
                  <a:rPr lang="en-US" dirty="0"/>
                  <a:t>, 257 (2021)]</a:t>
                </a:r>
              </a:p>
              <a:p>
                <a:pPr algn="just"/>
                <a:r>
                  <a:rPr lang="en-US" dirty="0"/>
                  <a:t>Computational modeling</a:t>
                </a:r>
              </a:p>
              <a:p>
                <a:pPr lvl="1" algn="just"/>
                <a:r>
                  <a:rPr lang="en-US" dirty="0"/>
                  <a:t>Numerical solution of spin dynamics for systems with interacting angular momenta, assuming no entanglement with external degrees of freedom</a:t>
                </a:r>
              </a:p>
              <a:p>
                <a:pPr lvl="1" algn="just"/>
                <a:r>
                  <a:rPr lang="en-US" dirty="0"/>
                  <a:t>Handles arbitrarily varying magnetic fields (not limited to zero-crossings or direction changes)</a:t>
                </a:r>
              </a:p>
              <a:p>
                <a:pPr lvl="1" algn="just"/>
                <a:r>
                  <a:rPr lang="en-US" dirty="0"/>
                  <a:t>Enables Fourier analysis of time-domain observables in periodic fields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 r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5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8909D64-5612-9C25-06AB-77BE3FC3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2" y="2171698"/>
            <a:ext cx="3465809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External perturbations</a:t>
                </a:r>
              </a:p>
              <a:p>
                <a:pPr lvl="1" algn="just"/>
                <a:r>
                  <a:rPr lang="en-US" dirty="0"/>
                  <a:t>Interaction with a magnetic field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, with total Hamiltonian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 lvl="1" algn="just"/>
                <a:r>
                  <a:rPr lang="en-US" dirty="0"/>
                  <a:t>Sinusoidal field, inspired by P. G. Sona [Energ. Nucl. </a:t>
                </a:r>
                <a:r>
                  <a:rPr lang="en-US" b="1" dirty="0"/>
                  <a:t>14</a:t>
                </a:r>
                <a:r>
                  <a:rPr lang="en-US" dirty="0"/>
                  <a:t>, 295 (1967)]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3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83829-AA7F-41E2-12E0-65C4C4D90064}"/>
                  </a:ext>
                </a:extLst>
              </p:cNvPr>
              <p:cNvSpPr txBox="1"/>
              <p:nvPr/>
            </p:nvSpPr>
            <p:spPr>
              <a:xfrm>
                <a:off x="4164259" y="2270235"/>
                <a:ext cx="4512197" cy="963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sz="1400" dirty="0"/>
                  <a:t>,</a:t>
                </a:r>
                <a:r>
                  <a:rPr lang="en-US" sz="1400" b="1" dirty="0"/>
                  <a:t> </a:t>
                </a:r>
                <a:r>
                  <a:rPr lang="en-US" sz="140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sz="1400" dirty="0"/>
              </a:p>
              <a:p>
                <a:pPr marL="285750" indent="-285750" algn="just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: static longitudinal component</a:t>
                </a:r>
              </a:p>
              <a:p>
                <a:pPr marL="285750" indent="-285750" algn="just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Particle motion: along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400" dirty="0"/>
                  <a:t> with constant, nonrelativistic velocity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83829-AA7F-41E2-12E0-65C4C4D90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59" y="2270235"/>
                <a:ext cx="4512197" cy="963084"/>
              </a:xfrm>
              <a:prstGeom prst="rect">
                <a:avLst/>
              </a:prstGeom>
              <a:blipFill>
                <a:blip r:embed="rId4"/>
                <a:stretch>
                  <a:fillRect l="-2162" r="-2432" b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D31FE7-22D4-3A67-25B5-0F134D280214}"/>
                  </a:ext>
                </a:extLst>
              </p:cNvPr>
              <p:cNvSpPr txBox="1"/>
              <p:nvPr/>
            </p:nvSpPr>
            <p:spPr>
              <a:xfrm>
                <a:off x="4164259" y="3316680"/>
                <a:ext cx="4797333" cy="9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2"/>
                  </a:buClr>
                </a:pPr>
                <a:r>
                  <a:rPr lang="en-US" sz="1400" dirty="0"/>
                  <a:t>Laboratory frame: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sz="1400" dirty="0"/>
              </a:p>
              <a:p>
                <a:pPr>
                  <a:buClr>
                    <a:schemeClr val="tx2"/>
                  </a:buClr>
                </a:pPr>
                <a:endParaRPr lang="en-US" sz="1400" dirty="0"/>
              </a:p>
              <a:p>
                <a:pPr algn="l">
                  <a:buClr>
                    <a:schemeClr val="tx2"/>
                  </a:buClr>
                </a:pPr>
                <a:r>
                  <a:rPr lang="en-US" sz="1400" dirty="0"/>
                  <a:t>Particle rest frame: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D31FE7-22D4-3A67-25B5-0F134D280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59" y="3316680"/>
                <a:ext cx="4797333" cy="952568"/>
              </a:xfrm>
              <a:prstGeom prst="rect">
                <a:avLst/>
              </a:prstGeom>
              <a:blipFill>
                <a:blip r:embed="rId5"/>
                <a:stretch>
                  <a:fillRect l="-381" r="-3050" b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E269552-F60B-7056-5700-5816A2CE9A2F}"/>
              </a:ext>
            </a:extLst>
          </p:cNvPr>
          <p:cNvSpPr txBox="1"/>
          <p:nvPr/>
        </p:nvSpPr>
        <p:spPr>
          <a:xfrm>
            <a:off x="5481158" y="4698580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C. S. Kannis </a:t>
            </a:r>
            <a:r>
              <a:rPr lang="en-US" sz="1200" i="1" dirty="0"/>
              <a:t>et al.</a:t>
            </a:r>
            <a:r>
              <a:rPr lang="en-US" sz="1200" dirty="0"/>
              <a:t>, Phys. Rev. A </a:t>
            </a:r>
            <a:r>
              <a:rPr lang="en-US" sz="1200" b="1" dirty="0"/>
              <a:t>112</a:t>
            </a:r>
            <a:r>
              <a:rPr lang="en-US" sz="1200" dirty="0"/>
              <a:t>, 012801 (2025)</a:t>
            </a:r>
          </a:p>
        </p:txBody>
      </p:sp>
    </p:spTree>
    <p:extLst>
      <p:ext uri="{BB962C8B-B14F-4D97-AF65-F5344CB8AC3E}">
        <p14:creationId xmlns:p14="http://schemas.microsoft.com/office/powerpoint/2010/main" val="80820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8909D64-5612-9C25-06AB-77BE3FC37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96" y="2270235"/>
            <a:ext cx="4206297" cy="2660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External perturbations</a:t>
                </a:r>
              </a:p>
              <a:p>
                <a:pPr lvl="1" algn="just"/>
                <a:r>
                  <a:rPr lang="en-US" dirty="0"/>
                  <a:t>Interaction with a magnetic field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, with total Hamiltonian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 lvl="1" algn="just"/>
                <a:r>
                  <a:rPr lang="en-US" dirty="0"/>
                  <a:t>Sinusoidal field, inspired by P. G. Sona [Energ. Nucl. </a:t>
                </a:r>
                <a:r>
                  <a:rPr lang="en-US" b="1" dirty="0"/>
                  <a:t>14</a:t>
                </a:r>
                <a:r>
                  <a:rPr lang="en-US" dirty="0"/>
                  <a:t>, 295 (1967)]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4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83829-AA7F-41E2-12E0-65C4C4D90064}"/>
                  </a:ext>
                </a:extLst>
              </p:cNvPr>
              <p:cNvSpPr txBox="1"/>
              <p:nvPr/>
            </p:nvSpPr>
            <p:spPr>
              <a:xfrm>
                <a:off x="4164259" y="2270235"/>
                <a:ext cx="4512197" cy="963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sz="1400" dirty="0"/>
                  <a:t>,</a:t>
                </a:r>
                <a:r>
                  <a:rPr lang="en-US" sz="1400" b="1" dirty="0"/>
                  <a:t> </a:t>
                </a:r>
                <a:r>
                  <a:rPr lang="en-US" sz="140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sz="1400" dirty="0"/>
              </a:p>
              <a:p>
                <a:pPr marL="285750" indent="-285750" algn="just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: static longitudinal component</a:t>
                </a:r>
              </a:p>
              <a:p>
                <a:pPr marL="285750" indent="-285750" algn="just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Particle motion: along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400" dirty="0"/>
                  <a:t> with constant, nonrelativistic velocity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83829-AA7F-41E2-12E0-65C4C4D90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59" y="2270235"/>
                <a:ext cx="4512197" cy="963084"/>
              </a:xfrm>
              <a:prstGeom prst="rect">
                <a:avLst/>
              </a:prstGeom>
              <a:blipFill>
                <a:blip r:embed="rId5"/>
                <a:stretch>
                  <a:fillRect l="-2162" r="-2432" b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D31FE7-22D4-3A67-25B5-0F134D280214}"/>
                  </a:ext>
                </a:extLst>
              </p:cNvPr>
              <p:cNvSpPr txBox="1"/>
              <p:nvPr/>
            </p:nvSpPr>
            <p:spPr>
              <a:xfrm>
                <a:off x="4164259" y="3316680"/>
                <a:ext cx="4797333" cy="9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2"/>
                  </a:buClr>
                </a:pPr>
                <a:r>
                  <a:rPr lang="en-US" sz="1400" dirty="0"/>
                  <a:t>Laboratory frame: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sz="1400" dirty="0"/>
              </a:p>
              <a:p>
                <a:pPr>
                  <a:buClr>
                    <a:schemeClr val="tx2"/>
                  </a:buClr>
                </a:pPr>
                <a:endParaRPr lang="en-US" sz="1400" dirty="0"/>
              </a:p>
              <a:p>
                <a:pPr algn="l">
                  <a:buClr>
                    <a:schemeClr val="tx2"/>
                  </a:buClr>
                </a:pPr>
                <a:r>
                  <a:rPr lang="en-US" sz="1400" dirty="0"/>
                  <a:t>Particle rest frame: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D31FE7-22D4-3A67-25B5-0F134D280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59" y="3316680"/>
                <a:ext cx="4797333" cy="952568"/>
              </a:xfrm>
              <a:prstGeom prst="rect">
                <a:avLst/>
              </a:prstGeom>
              <a:blipFill>
                <a:blip r:embed="rId6"/>
                <a:stretch>
                  <a:fillRect l="-381" r="-3050" b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E269552-F60B-7056-5700-5816A2CE9A2F}"/>
              </a:ext>
            </a:extLst>
          </p:cNvPr>
          <p:cNvSpPr txBox="1"/>
          <p:nvPr/>
        </p:nvSpPr>
        <p:spPr>
          <a:xfrm>
            <a:off x="5481158" y="4698580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C. S. Kannis </a:t>
            </a:r>
            <a:r>
              <a:rPr lang="en-US" sz="1200" i="1" dirty="0"/>
              <a:t>et al.</a:t>
            </a:r>
            <a:r>
              <a:rPr lang="en-US" sz="1200" dirty="0"/>
              <a:t>, Phys. Rev. A </a:t>
            </a:r>
            <a:r>
              <a:rPr lang="en-US" sz="1200" b="1" dirty="0"/>
              <a:t>112</a:t>
            </a:r>
            <a:r>
              <a:rPr lang="en-US" sz="1200" dirty="0"/>
              <a:t>, 012801 (2025)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6FBCD8-B057-3BD8-C616-C4791C76DBD7}"/>
                  </a:ext>
                </a:extLst>
              </p:cNvPr>
              <p:cNvSpPr/>
              <p:nvPr/>
            </p:nvSpPr>
            <p:spPr>
              <a:xfrm>
                <a:off x="4727847" y="4259625"/>
                <a:ext cx="921102" cy="352323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6FBCD8-B057-3BD8-C616-C4791C76DB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47" y="4259625"/>
                <a:ext cx="921102" cy="35232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54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/>
                <a:r>
                  <a:rPr lang="en-US" dirty="0"/>
                  <a:t>Ground state: protons capture polarized electrons in an optically pumped, polarized Rb vapor cell (in high magnetic field)</a:t>
                </a:r>
              </a:p>
              <a:p>
                <a:pPr lvl="1" algn="just"/>
                <a:r>
                  <a:rPr lang="en-US" dirty="0"/>
                  <a:t>Metastable state: use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(also at high magnetic field)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6818EC18-9A5E-406F-AE3F-009FCBB1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1802" y="2354578"/>
            <a:ext cx="7095744" cy="256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2ACAA0-D616-3A59-E72E-7FE9A8D95555}"/>
              </a:ext>
            </a:extLst>
          </p:cNvPr>
          <p:cNvSpPr/>
          <p:nvPr/>
        </p:nvSpPr>
        <p:spPr>
          <a:xfrm>
            <a:off x="1835696" y="3727053"/>
            <a:ext cx="1080120" cy="375331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/>
                <a:r>
                  <a:rPr lang="en-US" dirty="0"/>
                  <a:t>Ground state: protons capture polarized electrons in an optically pumped, polarized Rb vapor cell (in high magnetic field)</a:t>
                </a:r>
              </a:p>
              <a:p>
                <a:pPr lvl="1" algn="just"/>
                <a:r>
                  <a:rPr lang="en-US" dirty="0"/>
                  <a:t>Metastable state: use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(also at high magnetic field)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6818EC18-9A5E-406F-AE3F-009FCBB1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1802" y="2354578"/>
            <a:ext cx="7095744" cy="256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2ACAA0-D616-3A59-E72E-7FE9A8D95555}"/>
              </a:ext>
            </a:extLst>
          </p:cNvPr>
          <p:cNvSpPr/>
          <p:nvPr/>
        </p:nvSpPr>
        <p:spPr>
          <a:xfrm>
            <a:off x="1835696" y="3727053"/>
            <a:ext cx="1080120" cy="375331"/>
          </a:xfrm>
          <a:prstGeom prst="ellipse">
            <a:avLst/>
          </a:prstGeom>
          <a:noFill/>
          <a:ln w="28575">
            <a:solidFill>
              <a:schemeClr val="tx1">
                <a:alpha val="3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0" y="1719730"/>
                <a:ext cx="5335500" cy="3599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=177.6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∼5.6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0" y="1719730"/>
                <a:ext cx="5335500" cy="359907"/>
              </a:xfrm>
              <a:prstGeom prst="rect">
                <a:avLst/>
              </a:prstGeom>
              <a:blipFill>
                <a:blip r:embed="rId4"/>
                <a:stretch>
                  <a:fillRect l="-1143" t="-1695" r="-1143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89056" y="2342433"/>
            <a:ext cx="2931664" cy="256031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13826" y="2342432"/>
            <a:ext cx="2931663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9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0" y="1719730"/>
                <a:ext cx="5335500" cy="3599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=177.6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∼5.6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0" y="1719730"/>
                <a:ext cx="5335500" cy="359907"/>
              </a:xfrm>
              <a:prstGeom prst="rect">
                <a:avLst/>
              </a:prstGeom>
              <a:blipFill>
                <a:blip r:embed="rId4"/>
                <a:stretch>
                  <a:fillRect l="-1143" t="-1695" r="-1143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89056" y="2342433"/>
            <a:ext cx="2931664" cy="256031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13826" y="2379078"/>
            <a:ext cx="2931663" cy="2487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669862" cy="232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400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669862" cy="232692"/>
              </a:xfrm>
              <a:prstGeom prst="rect">
                <a:avLst/>
              </a:prstGeom>
              <a:blipFill>
                <a:blip r:embed="rId9"/>
                <a:stretch>
                  <a:fillRect l="-6364" r="-1818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E8C224-68C1-54C6-1074-B022A03D56AF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E8C224-68C1-54C6-1074-B022A03D5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10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43730"/>
      </p:ext>
    </p:extLst>
  </p:cSld>
  <p:clrMapOvr>
    <a:masterClrMapping/>
  </p:clrMapOvr>
</p:sld>
</file>

<file path=ppt/theme/theme1.xml><?xml version="1.0" encoding="utf-8"?>
<a:theme xmlns:a="http://schemas.openxmlformats.org/drawingml/2006/main" name="HHU_PPT_Vorlage">
  <a:themeElements>
    <a:clrScheme name="HHU">
      <a:dk1>
        <a:sysClr val="windowText" lastClr="000000"/>
      </a:dk1>
      <a:lt1>
        <a:sysClr val="window" lastClr="FFFFFF"/>
      </a:lt1>
      <a:dk2>
        <a:srgbClr val="006AB3"/>
      </a:dk2>
      <a:lt2>
        <a:srgbClr val="CCCCCC"/>
      </a:lt2>
      <a:accent1>
        <a:srgbClr val="003964"/>
      </a:accent1>
      <a:accent2>
        <a:srgbClr val="57BAB1"/>
      </a:accent2>
      <a:accent3>
        <a:srgbClr val="EE7F00"/>
      </a:accent3>
      <a:accent4>
        <a:srgbClr val="BE0A26"/>
      </a:accent4>
      <a:accent5>
        <a:srgbClr val="8CB110"/>
      </a:accent5>
      <a:accent6>
        <a:srgbClr val="B5CBD6"/>
      </a:accent6>
      <a:hlink>
        <a:srgbClr val="AEABAB"/>
      </a:hlink>
      <a:folHlink>
        <a:srgbClr val="D0CECE"/>
      </a:folHlink>
    </a:clrScheme>
    <a:fontScheme name="HH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ster_HHU_191127.potx" id="{F3938B69-4255-4D03-9129-AB257F1BA87B}" vid="{D92A2462-9914-4D52-BB8D-CB7AB473941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2571</Words>
  <Application>Microsoft Office PowerPoint</Application>
  <PresentationFormat>Custom</PresentationFormat>
  <Paragraphs>458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Cambria Math</vt:lpstr>
      <vt:lpstr>Wingdings</vt:lpstr>
      <vt:lpstr>Wingdings 2</vt:lpstr>
      <vt:lpstr>HHU_PPT_Vorlage</vt:lpstr>
      <vt:lpstr>Spin manipulation in atomic and molecular systems for nuclear spin applications</vt:lpstr>
      <vt:lpstr>Why nuclear spin polarization is important</vt:lpstr>
      <vt:lpstr>Key concepts</vt:lpstr>
      <vt:lpstr>Key concepts</vt:lpstr>
      <vt:lpstr>Key concepts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Coherent initial preparation</vt:lpstr>
      <vt:lpstr>Coherently rotationally state-selected HD</vt:lpstr>
      <vt:lpstr>Coherently rotationally state-selected HD</vt:lpstr>
      <vt:lpstr>Coherently rotationally state-selected HD</vt:lpstr>
      <vt:lpstr>Limitations</vt:lpstr>
      <vt:lpstr>Additional information</vt:lpstr>
      <vt:lpstr>Theory: coupled and uncoupled bases</vt:lpstr>
      <vt:lpstr>Theory: coupled and uncoupled bases</vt:lpstr>
      <vt:lpstr>Incoherent initial preparation</vt:lpstr>
      <vt:lpstr>Incoherent initial preparation</vt:lpstr>
      <vt:lpstr>Coherent initial preparation</vt:lpstr>
      <vt:lpstr>Coherent initial preparation</vt:lpstr>
      <vt:lpstr>Coherently rotationally state-selected HD</vt:lpstr>
      <vt:lpstr>Experimental setup</vt:lpstr>
      <vt:lpstr>Applications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 dolor sit amet</dc:title>
  <dc:creator>Microsoft Office User</dc:creator>
  <cp:lastModifiedBy>Valantis Kannis</cp:lastModifiedBy>
  <cp:revision>337</cp:revision>
  <dcterms:created xsi:type="dcterms:W3CDTF">2020-09-16T09:44:36Z</dcterms:created>
  <dcterms:modified xsi:type="dcterms:W3CDTF">2025-09-20T14:08:19Z</dcterms:modified>
</cp:coreProperties>
</file>