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8" r:id="rId2"/>
    <p:sldId id="259" r:id="rId3"/>
    <p:sldId id="260" r:id="rId4"/>
    <p:sldId id="264" r:id="rId5"/>
    <p:sldId id="284" r:id="rId6"/>
    <p:sldId id="262" r:id="rId7"/>
    <p:sldId id="265" r:id="rId8"/>
    <p:sldId id="266" r:id="rId9"/>
    <p:sldId id="267" r:id="rId10"/>
    <p:sldId id="268" r:id="rId11"/>
    <p:sldId id="270" r:id="rId12"/>
    <p:sldId id="271" r:id="rId13"/>
    <p:sldId id="277" r:id="rId14"/>
    <p:sldId id="286" r:id="rId15"/>
    <p:sldId id="269" r:id="rId16"/>
    <p:sldId id="272" r:id="rId17"/>
    <p:sldId id="273" r:id="rId18"/>
    <p:sldId id="274" r:id="rId19"/>
    <p:sldId id="275" r:id="rId20"/>
    <p:sldId id="276" r:id="rId21"/>
    <p:sldId id="279" r:id="rId22"/>
    <p:sldId id="278" r:id="rId23"/>
    <p:sldId id="280" r:id="rId24"/>
    <p:sldId id="287" r:id="rId25"/>
    <p:sldId id="282" r:id="rId26"/>
    <p:sldId id="281" r:id="rId27"/>
    <p:sldId id="283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4A332-F55B-4A9C-9A25-0C0163A1902A}" type="datetimeFigureOut">
              <a:rPr lang="de-DE" smtClean="0"/>
              <a:t>19.09.2025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3006F-36D8-4393-AA9C-DE8C1B9F5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30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25 </a:t>
            </a:r>
            <a:r>
              <a:rPr lang="de-DE" dirty="0" err="1"/>
              <a:t>minutes</a:t>
            </a:r>
            <a:r>
              <a:rPr lang="de-DE" dirty="0"/>
              <a:t> + 5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Ralf Engels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89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255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0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438B-1B3A-4D06-BAB2-BCFE76143855}" type="datetime1">
              <a:rPr lang="de-DE"/>
              <a:pPr>
                <a:defRPr/>
              </a:pPr>
              <a:t>19.09.2025</a:t>
            </a:fld>
            <a:endParaRPr lang="de-DE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by Ralf Engels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27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158" y="6105734"/>
            <a:ext cx="18533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2604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90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406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33526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8825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818290" y="6381328"/>
            <a:ext cx="709758" cy="22110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63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30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35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15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9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049" y="6381329"/>
            <a:ext cx="1409330" cy="2347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FA572BF-D237-5A46-A0E8-C08AD84838A3}"/>
              </a:ext>
            </a:extLst>
          </p:cNvPr>
          <p:cNvSpPr txBox="1">
            <a:spLocks/>
          </p:cNvSpPr>
          <p:nvPr userDrawn="1"/>
        </p:nvSpPr>
        <p:spPr>
          <a:xfrm>
            <a:off x="392494" y="6411310"/>
            <a:ext cx="2484165" cy="191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Ralf Engels /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23.09.2025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81036" y="6084277"/>
            <a:ext cx="1553729" cy="5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u="sng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278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orient="horz" pos="36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20.png"/><Relationship Id="rId18" Type="http://schemas.openxmlformats.org/officeDocument/2006/relationships/image" Target="../media/image331.png"/><Relationship Id="rId7" Type="http://schemas.openxmlformats.org/officeDocument/2006/relationships/image" Target="../media/image170.png"/><Relationship Id="rId12" Type="http://schemas.openxmlformats.org/officeDocument/2006/relationships/image" Target="../media/image211.png"/><Relationship Id="rId2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0.png"/><Relationship Id="rId11" Type="http://schemas.openxmlformats.org/officeDocument/2006/relationships/image" Target="../media/image311.png"/><Relationship Id="rId5" Type="http://schemas.openxmlformats.org/officeDocument/2006/relationships/image" Target="../media/image1500.png"/><Relationship Id="rId15" Type="http://schemas.openxmlformats.org/officeDocument/2006/relationships/image" Target="../media/image240.png"/><Relationship Id="rId10" Type="http://schemas.openxmlformats.org/officeDocument/2006/relationships/image" Target="../media/image1900.png"/><Relationship Id="rId4" Type="http://schemas.openxmlformats.org/officeDocument/2006/relationships/image" Target="../media/image140.png"/><Relationship Id="rId9" Type="http://schemas.openxmlformats.org/officeDocument/2006/relationships/image" Target="../media/image114.PNG"/><Relationship Id="rId14" Type="http://schemas.openxmlformats.org/officeDocument/2006/relationships/image" Target="../media/image2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20.png"/><Relationship Id="rId18" Type="http://schemas.openxmlformats.org/officeDocument/2006/relationships/image" Target="../media/image331.png"/><Relationship Id="rId7" Type="http://schemas.openxmlformats.org/officeDocument/2006/relationships/image" Target="../media/image170.png"/><Relationship Id="rId12" Type="http://schemas.openxmlformats.org/officeDocument/2006/relationships/image" Target="../media/image211.png"/><Relationship Id="rId2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0.png"/><Relationship Id="rId11" Type="http://schemas.openxmlformats.org/officeDocument/2006/relationships/image" Target="../media/image311.png"/><Relationship Id="rId5" Type="http://schemas.openxmlformats.org/officeDocument/2006/relationships/image" Target="../media/image1500.png"/><Relationship Id="rId15" Type="http://schemas.openxmlformats.org/officeDocument/2006/relationships/image" Target="../media/image240.png"/><Relationship Id="rId10" Type="http://schemas.openxmlformats.org/officeDocument/2006/relationships/image" Target="../media/image1900.png"/><Relationship Id="rId4" Type="http://schemas.openxmlformats.org/officeDocument/2006/relationships/image" Target="../media/image140.png"/><Relationship Id="rId9" Type="http://schemas.openxmlformats.org/officeDocument/2006/relationships/image" Target="../media/image114.PNG"/><Relationship Id="rId14" Type="http://schemas.openxmlformats.org/officeDocument/2006/relationships/image" Target="../media/image2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52729" y="5000610"/>
            <a:ext cx="10728325" cy="401705"/>
          </a:xfrm>
        </p:spPr>
        <p:txBody>
          <a:bodyPr/>
          <a:lstStyle/>
          <a:p>
            <a:r>
              <a:rPr lang="en-GB" sz="2000" dirty="0" smtClean="0"/>
              <a:t>Ralf Engels (IKP-2@FZJ/GSI)</a:t>
            </a:r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40372" y="4663633"/>
            <a:ext cx="10728325" cy="547142"/>
          </a:xfrm>
        </p:spPr>
        <p:txBody>
          <a:bodyPr/>
          <a:lstStyle/>
          <a:p>
            <a:r>
              <a:rPr lang="de-DE" dirty="0" smtClean="0"/>
              <a:t>23</a:t>
            </a:r>
            <a:r>
              <a:rPr lang="de-DE" baseline="30000" dirty="0" smtClean="0"/>
              <a:t>th</a:t>
            </a:r>
            <a:r>
              <a:rPr lang="de-DE" dirty="0" smtClean="0"/>
              <a:t> </a:t>
            </a:r>
            <a:r>
              <a:rPr lang="de-DE" dirty="0" smtClean="0"/>
              <a:t>September 2025</a:t>
            </a:r>
            <a:endParaRPr lang="de-DE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26" y="5985908"/>
            <a:ext cx="2047824" cy="633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5" y="5473057"/>
            <a:ext cx="3559360" cy="1319256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31839" y="3633688"/>
            <a:ext cx="10728324" cy="591471"/>
          </a:xfrm>
        </p:spPr>
        <p:txBody>
          <a:bodyPr/>
          <a:lstStyle/>
          <a:p>
            <a:r>
              <a:rPr lang="en-US" sz="2800" u="none" dirty="0"/>
              <a:t>Current developments of polarized sources and polarimeter at FZ Jülich and further applications</a:t>
            </a:r>
            <a:endParaRPr lang="de-DE" sz="2800" u="none" dirty="0"/>
          </a:p>
        </p:txBody>
      </p:sp>
    </p:spTree>
    <p:extLst>
      <p:ext uri="{BB962C8B-B14F-4D97-AF65-F5344CB8AC3E}">
        <p14:creationId xmlns:p14="http://schemas.microsoft.com/office/powerpoint/2010/main" val="39340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Lamb-</a:t>
            </a:r>
            <a:r>
              <a:rPr lang="de-DE" dirty="0" err="1" smtClean="0"/>
              <a:t>shift</a:t>
            </a:r>
            <a:r>
              <a:rPr lang="de-DE" dirty="0" smtClean="0"/>
              <a:t> Polarimeter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89187" y="1324303"/>
                <a:ext cx="11932854" cy="4453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u="sng" dirty="0" smtClean="0"/>
                  <a:t>Projects at COSY/IKP:</a:t>
                </a:r>
              </a:p>
              <a:p>
                <a:pPr marL="0" indent="0">
                  <a:buNone/>
                </a:pPr>
                <a:r>
                  <a:rPr lang="de-DE" dirty="0" smtClean="0"/>
                  <a:t>1.) Tuning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ANKE-ABS  </a:t>
                </a:r>
              </a:p>
              <a:p>
                <a:pPr marL="0" indent="0">
                  <a:buNone/>
                </a:pPr>
                <a:r>
                  <a:rPr lang="de-DE" i="1" dirty="0"/>
                  <a:t>	</a:t>
                </a:r>
                <a:r>
                  <a:rPr lang="de-DE" i="1" dirty="0" smtClean="0"/>
                  <a:t>→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i="1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i="1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i="1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i="1" dirty="0" smtClean="0"/>
              </a:p>
              <a:p>
                <a:pPr marL="0" indent="0">
                  <a:buNone/>
                </a:pPr>
                <a:r>
                  <a:rPr lang="de-DE" dirty="0" smtClean="0"/>
                  <a:t>2.) </a:t>
                </a:r>
                <a:r>
                  <a:rPr lang="de-DE" dirty="0" err="1" smtClean="0"/>
                  <a:t>Polarization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measurement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polarized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source</a:t>
                </a:r>
                <a:r>
                  <a:rPr lang="de-DE" dirty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COSY 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→ </a:t>
                </a:r>
                <a:r>
                  <a:rPr lang="de-DE" dirty="0" err="1" smtClean="0"/>
                  <a:t>pulsed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</m:t>
                    </m:r>
                  </m:oMath>
                </a14:m>
                <a:r>
                  <a:rPr lang="de-DE" sz="1600" dirty="0" smtClean="0"/>
                  <a:t>                                              (</a:t>
                </a:r>
                <a:r>
                  <a:rPr lang="de-DE" sz="1600" dirty="0" err="1" smtClean="0"/>
                  <a:t>see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talk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by</a:t>
                </a:r>
                <a:r>
                  <a:rPr lang="de-DE" sz="1600" dirty="0" smtClean="0"/>
                  <a:t> S. Pütz)</a:t>
                </a:r>
              </a:p>
              <a:p>
                <a:pPr marL="0" indent="0">
                  <a:buNone/>
                </a:pPr>
                <a:r>
                  <a:rPr lang="de-DE" dirty="0" smtClean="0"/>
                  <a:t>3.) Investigation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polarization</a:t>
                </a:r>
                <a:r>
                  <a:rPr lang="de-DE" dirty="0" smtClean="0"/>
                  <a:t>/</a:t>
                </a:r>
                <a:r>
                  <a:rPr lang="de-DE" dirty="0" err="1" smtClean="0"/>
                  <a:t>recombination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polarized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atoms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storage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cells</a:t>
                </a: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𝐻𝐷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𝐻𝐷</m:t>
                    </m:r>
                  </m:oMath>
                </a14:m>
                <a:r>
                  <a:rPr lang="de-DE" b="0" dirty="0" smtClean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de-DE" b="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dirty="0" smtClean="0"/>
                  <a:t>	→ Test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carbon</a:t>
                </a:r>
                <a:r>
                  <a:rPr lang="de-DE" dirty="0" err="1"/>
                  <a:t>-</a:t>
                </a:r>
                <a:r>
                  <a:rPr lang="de-DE" dirty="0" err="1" smtClean="0"/>
                  <a:t>coated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storage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cells</a:t>
                </a:r>
                <a:r>
                  <a:rPr lang="de-DE" dirty="0" smtClean="0"/>
                  <a:t> for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LHCSpin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project</a:t>
                </a:r>
                <a:r>
                  <a:rPr lang="de-DE" dirty="0" smtClean="0"/>
                  <a:t> </a:t>
                </a:r>
                <a:r>
                  <a:rPr lang="de-DE" sz="1600" dirty="0" smtClean="0"/>
                  <a:t>(</a:t>
                </a:r>
                <a:r>
                  <a:rPr lang="de-DE" sz="1600" dirty="0" err="1" smtClean="0"/>
                  <a:t>see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talk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by</a:t>
                </a:r>
                <a:r>
                  <a:rPr lang="de-DE" sz="1600" dirty="0" smtClean="0"/>
                  <a:t> N. </a:t>
                </a:r>
                <a:r>
                  <a:rPr lang="de-DE" sz="1600" dirty="0" err="1" smtClean="0"/>
                  <a:t>Doshita</a:t>
                </a:r>
                <a:r>
                  <a:rPr lang="de-DE" sz="1600" dirty="0" smtClean="0"/>
                  <a:t>, R. Shankar) 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4.) Investigation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motion-induced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transitions</a:t>
                </a:r>
                <a:r>
                  <a:rPr lang="de-DE" dirty="0" smtClean="0"/>
                  <a:t>    			     </a:t>
                </a:r>
                <a:r>
                  <a:rPr lang="de-DE" sz="1600" dirty="0" smtClean="0"/>
                  <a:t>(</a:t>
                </a:r>
                <a:r>
                  <a:rPr lang="de-DE" sz="1600" dirty="0" err="1" smtClean="0"/>
                  <a:t>see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talk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by</a:t>
                </a:r>
                <a:r>
                  <a:rPr lang="de-DE" sz="1600" dirty="0" smtClean="0"/>
                  <a:t> Chr. Kannis)</a:t>
                </a:r>
                <a:endParaRPr lang="de-DE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187" y="1324303"/>
                <a:ext cx="11932854" cy="4453095"/>
              </a:xfrm>
              <a:blipFill>
                <a:blip r:embed="rId2"/>
                <a:stretch>
                  <a:fillRect l="-1430" t="-1505" r="-13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21697" y="4005969"/>
            <a:ext cx="4570606" cy="58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T. El-Kordy et al., </a:t>
            </a:r>
            <a:r>
              <a:rPr lang="fr-FR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Chinese</a:t>
            </a:r>
            <a:r>
              <a:rPr lang="fr-FR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Phys. C </a:t>
            </a:r>
            <a:r>
              <a:rPr lang="fr-FR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49</a:t>
            </a:r>
            <a:r>
              <a:rPr lang="fr-FR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084002 (2025)</a:t>
            </a:r>
          </a:p>
          <a:p>
            <a:pPr>
              <a:lnSpc>
                <a:spcPct val="95000"/>
              </a:lnSpc>
            </a:pPr>
            <a:r>
              <a:rPr lang="fr-FR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T. El-Kordy et al.; NIM A </a:t>
            </a:r>
            <a:r>
              <a:rPr lang="fr-FR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1068</a:t>
            </a:r>
            <a:r>
              <a:rPr lang="fr-FR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169707 (2024)</a:t>
            </a:r>
            <a:endParaRPr lang="fr-FR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17732" y="5343182"/>
            <a:ext cx="3249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E. Engels et al., EPJ D </a:t>
            </a:r>
            <a:r>
              <a:rPr lang="en-US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75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257 (2021)</a:t>
            </a:r>
            <a:endParaRPr lang="de-DE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18487" y="1811922"/>
            <a:ext cx="406389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M.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Mikirtytchiants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al., NIM  A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721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83 (2013)</a:t>
            </a:r>
            <a:endParaRPr lang="de-DE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Motion-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transitions</a:t>
            </a:r>
            <a:endParaRPr lang="de-DE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10" y="1268760"/>
            <a:ext cx="11412413" cy="482357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r>
              <a:rPr lang="en-US" noProof="0" dirty="0" smtClean="0"/>
              <a:t> June 2022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Modified</a:t>
            </a:r>
            <a:r>
              <a:rPr lang="de-DE" dirty="0" smtClean="0"/>
              <a:t> Sona </a:t>
            </a:r>
            <a:r>
              <a:rPr lang="de-DE" dirty="0" err="1" smtClean="0"/>
              <a:t>transitions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A52F4D17-1AD6-42D9-B93A-EB002C62F438}" type="slidenum">
              <a:rPr lang="en-US" smtClean="0"/>
              <a:pPr/>
              <a:t>11</a:t>
            </a:fld>
            <a:endParaRPr lang="en-US" noProof="0" dirty="0"/>
          </a:p>
        </p:txBody>
      </p:sp>
      <p:sp>
        <p:nvSpPr>
          <p:cNvPr id="3" name="Rechteck 2"/>
          <p:cNvSpPr/>
          <p:nvPr/>
        </p:nvSpPr>
        <p:spPr>
          <a:xfrm>
            <a:off x="4223792" y="1052736"/>
            <a:ext cx="3744416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5029049" y="6381329"/>
            <a:ext cx="1409330" cy="2347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4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Motion-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transitions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96752"/>
            <a:ext cx="11345528" cy="309459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r>
              <a:rPr lang="en-US" noProof="0" dirty="0" smtClean="0"/>
              <a:t> August 2022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A52F4D17-1AD6-42D9-B93A-EB002C62F438}" type="slidenum">
              <a:rPr lang="en-US" smtClean="0"/>
              <a:pPr/>
              <a:t>12</a:t>
            </a:fld>
            <a:endParaRPr lang="en-US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360000" y="4869160"/>
            <a:ext cx="1135262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400" dirty="0" smtClean="0"/>
              <a:t>H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    -&gt;     H</a:t>
            </a:r>
            <a:r>
              <a:rPr lang="de-DE" sz="2400" baseline="-25000" dirty="0" smtClean="0"/>
              <a:t>2</a:t>
            </a:r>
            <a:r>
              <a:rPr lang="de-DE" sz="2400" baseline="30000" dirty="0" smtClean="0"/>
              <a:t>+</a:t>
            </a:r>
            <a:r>
              <a:rPr lang="de-DE" sz="2400" dirty="0" smtClean="0"/>
              <a:t>, p  -&gt;  p    -&gt;      H</a:t>
            </a:r>
            <a:r>
              <a:rPr lang="de-DE" sz="2400" baseline="-25000" dirty="0" smtClean="0"/>
              <a:t>(2S)      </a:t>
            </a:r>
            <a:r>
              <a:rPr lang="de-DE" sz="2400" dirty="0" smtClean="0"/>
              <a:t>-&gt;   H</a:t>
            </a:r>
            <a:r>
              <a:rPr lang="de-DE" sz="2400" baseline="-25000" dirty="0" smtClean="0"/>
              <a:t>(2S / </a:t>
            </a:r>
            <a:r>
              <a:rPr lang="el-GR" sz="2400" baseline="-25000" dirty="0" smtClean="0"/>
              <a:t>α</a:t>
            </a:r>
            <a:r>
              <a:rPr lang="de-DE" sz="2400" baseline="-25000" dirty="0" smtClean="0"/>
              <a:t>1)</a:t>
            </a:r>
            <a:r>
              <a:rPr lang="de-DE" sz="2400" dirty="0" smtClean="0"/>
              <a:t>  -&gt;	      ?        </a:t>
            </a:r>
            <a:r>
              <a:rPr lang="de-DE" sz="2400" dirty="0"/>
              <a:t>-&gt; H</a:t>
            </a:r>
            <a:r>
              <a:rPr lang="de-DE" sz="2400" baseline="-25000" dirty="0"/>
              <a:t>(2S / </a:t>
            </a:r>
            <a:r>
              <a:rPr lang="el-GR" sz="2400" baseline="-25000" dirty="0"/>
              <a:t>α</a:t>
            </a:r>
            <a:r>
              <a:rPr lang="de-DE" sz="2400" baseline="-25000" dirty="0"/>
              <a:t>1</a:t>
            </a:r>
            <a:r>
              <a:rPr lang="de-DE" sz="2400" baseline="-25000" dirty="0" smtClean="0"/>
              <a:t>)  </a:t>
            </a:r>
            <a:r>
              <a:rPr lang="de-DE" sz="2400" dirty="0" smtClean="0"/>
              <a:t>-&gt; </a:t>
            </a:r>
            <a:r>
              <a:rPr lang="de-DE" sz="2400" dirty="0" err="1" smtClean="0"/>
              <a:t>Ly</a:t>
            </a:r>
            <a:r>
              <a:rPr lang="de-DE" sz="2400" dirty="0" smtClean="0"/>
              <a:t>-</a:t>
            </a:r>
            <a:r>
              <a:rPr lang="el-GR" sz="2400" dirty="0" smtClean="0"/>
              <a:t>α</a:t>
            </a:r>
            <a:endParaRPr lang="de-DE" sz="2400" dirty="0" smtClean="0">
              <a:solidFill>
                <a:srgbClr val="7030A0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5029049" y="6381329"/>
            <a:ext cx="1409330" cy="2347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2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Projects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LSP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163754"/>
                <a:ext cx="11449050" cy="42142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5</a:t>
                </a:r>
                <a:r>
                  <a:rPr lang="de-DE" dirty="0" smtClean="0"/>
                  <a:t>.)  </a:t>
                </a:r>
                <a:r>
                  <a:rPr lang="de-DE" dirty="0" err="1" smtClean="0"/>
                  <a:t>Bound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: BOB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de-DE" dirty="0" smtClean="0"/>
                  <a:t>     ↔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  (</m:t>
                    </m:r>
                  </m:oMath>
                </a14:m>
                <a:r>
                  <a:rPr lang="de-DE" dirty="0" err="1" smtClean="0"/>
                  <a:t>branching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ratio</a:t>
                </a:r>
                <a:r>
                  <a:rPr lang="de-DE" dirty="0" smtClean="0"/>
                  <a:t>: 10</a:t>
                </a:r>
                <a:r>
                  <a:rPr lang="de-DE" baseline="30000" dirty="0" smtClean="0"/>
                  <a:t>-7</a:t>
                </a:r>
                <a:r>
                  <a:rPr lang="de-DE" dirty="0" smtClean="0"/>
                  <a:t>)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</a:t>
                </a:r>
                <a:r>
                  <a:rPr lang="de-DE" dirty="0" err="1" smtClean="0"/>
                  <a:t>spin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conservation</a:t>
                </a:r>
                <a:r>
                  <a:rPr lang="de-DE" dirty="0" smtClean="0"/>
                  <a:t> + </a:t>
                </a:r>
                <a:r>
                  <a:rPr lang="de-DE" dirty="0" err="1" smtClean="0"/>
                  <a:t>helicity</a:t>
                </a:r>
                <a:r>
                  <a:rPr lang="de-DE" dirty="0" smtClean="0"/>
                  <a:t>:  </a:t>
                </a:r>
                <a:r>
                  <a:rPr lang="el-GR" b="1" dirty="0" smtClean="0">
                    <a:solidFill>
                      <a:srgbClr val="C00000"/>
                    </a:solidFill>
                  </a:rPr>
                  <a:t>β</a:t>
                </a:r>
                <a:r>
                  <a:rPr lang="de-DE" b="1" dirty="0" smtClean="0">
                    <a:solidFill>
                      <a:srgbClr val="C00000"/>
                    </a:solidFill>
                  </a:rPr>
                  <a:t>3 </a:t>
                </a:r>
                <a:r>
                  <a:rPr lang="de-DE" b="1" dirty="0" err="1" smtClean="0">
                    <a:solidFill>
                      <a:srgbClr val="C00000"/>
                    </a:solidFill>
                  </a:rPr>
                  <a:t>is</a:t>
                </a:r>
                <a:r>
                  <a:rPr lang="de-DE" b="1" dirty="0" smtClean="0">
                    <a:solidFill>
                      <a:srgbClr val="C00000"/>
                    </a:solidFill>
                  </a:rPr>
                  <a:t> not </a:t>
                </a:r>
                <a:r>
                  <a:rPr lang="de-DE" b="1" dirty="0" err="1" smtClean="0">
                    <a:solidFill>
                      <a:srgbClr val="C00000"/>
                    </a:solidFill>
                  </a:rPr>
                  <a:t>allowed</a:t>
                </a:r>
                <a:endParaRPr lang="de-DE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de-DE" b="1" dirty="0"/>
                  <a:t> </a:t>
                </a:r>
                <a:r>
                  <a:rPr lang="de-DE" b="1" dirty="0" smtClean="0"/>
                  <a:t>     → </a:t>
                </a:r>
                <a:r>
                  <a:rPr lang="de-DE" dirty="0" err="1" smtClean="0"/>
                  <a:t>search</a:t>
                </a:r>
                <a:r>
                  <a:rPr lang="de-DE" dirty="0" smtClean="0"/>
                  <a:t> for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forbidden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needs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Spinfilter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separate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el-GR" dirty="0" smtClean="0"/>
                  <a:t>β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states</a:t>
                </a:r>
                <a:r>
                  <a:rPr lang="de-DE" dirty="0" smtClean="0"/>
                  <a:t> </a:t>
                </a:r>
                <a:endParaRPr lang="de-DE" b="1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163754"/>
                <a:ext cx="11449050" cy="4214255"/>
              </a:xfrm>
              <a:blipFill>
                <a:blip r:embed="rId2"/>
                <a:stretch>
                  <a:fillRect l="-1491" t="-1592" r="-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19998" y="2575042"/>
            <a:ext cx="4687608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N. Faatz et al.,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Open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(11) 100248 (2024)</a:t>
            </a:r>
            <a:endParaRPr lang="de-DE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2DAC7C7B-C2DC-FC3D-03AB-CEB6A456F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088029"/>
            <a:ext cx="8352928" cy="47907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Breit</a:t>
            </a:r>
            <a:r>
              <a:rPr lang="en-US" dirty="0"/>
              <a:t>-rabi diagram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noProof="0" dirty="0" smtClean="0"/>
              <a:t>13</a:t>
            </a:r>
          </a:p>
          <a:p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BA6589-2872-3AA8-690A-6510EA638B7F}"/>
                  </a:ext>
                </a:extLst>
              </p:cNvPr>
              <p:cNvSpPr txBox="1"/>
              <p:nvPr/>
            </p:nvSpPr>
            <p:spPr>
              <a:xfrm>
                <a:off x="10031208" y="2309517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BA6589-2872-3AA8-690A-6510EA638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2309517"/>
                <a:ext cx="781176" cy="350865"/>
              </a:xfrm>
              <a:prstGeom prst="rect">
                <a:avLst/>
              </a:prstGeom>
              <a:blipFill>
                <a:blip r:embed="rId4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CB70748-4C22-8E9F-ED1A-CB7A15E1A7BD}"/>
                  </a:ext>
                </a:extLst>
              </p:cNvPr>
              <p:cNvSpPr txBox="1"/>
              <p:nvPr/>
            </p:nvSpPr>
            <p:spPr>
              <a:xfrm>
                <a:off x="10031208" y="2676638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CB70748-4C22-8E9F-ED1A-CB7A15E1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2676638"/>
                <a:ext cx="781176" cy="350865"/>
              </a:xfrm>
              <a:prstGeom prst="rect">
                <a:avLst/>
              </a:prstGeom>
              <a:blipFill>
                <a:blip r:embed="rId5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AA6F862-89A8-B169-E39F-09EA174444AC}"/>
                  </a:ext>
                </a:extLst>
              </p:cNvPr>
              <p:cNvSpPr txBox="1"/>
              <p:nvPr/>
            </p:nvSpPr>
            <p:spPr>
              <a:xfrm>
                <a:off x="10024063" y="3043759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AA6F862-89A8-B169-E39F-09EA17444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063" y="3043759"/>
                <a:ext cx="781176" cy="350865"/>
              </a:xfrm>
              <a:prstGeom prst="rect">
                <a:avLst/>
              </a:prstGeom>
              <a:blipFill>
                <a:blip r:embed="rId6"/>
                <a:stretch>
                  <a:fillRect l="-11628" t="-184483" r="-89147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14EF192-C226-3B9D-74B5-F65617A86DA9}"/>
                  </a:ext>
                </a:extLst>
              </p:cNvPr>
              <p:cNvSpPr txBox="1"/>
              <p:nvPr/>
            </p:nvSpPr>
            <p:spPr>
              <a:xfrm>
                <a:off x="9801979" y="3402069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14EF192-C226-3B9D-74B5-F65617A8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979" y="3402069"/>
                <a:ext cx="1010405" cy="350865"/>
              </a:xfrm>
              <a:prstGeom prst="rect">
                <a:avLst/>
              </a:prstGeom>
              <a:blipFill>
                <a:blip r:embed="rId7"/>
                <a:stretch>
                  <a:fillRect l="-602" t="-184483" r="-68675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B6F027F-4738-1004-E93F-7048F3107F12}"/>
                  </a:ext>
                </a:extLst>
              </p:cNvPr>
              <p:cNvSpPr txBox="1"/>
              <p:nvPr/>
            </p:nvSpPr>
            <p:spPr>
              <a:xfrm>
                <a:off x="2653222" y="1838232"/>
                <a:ext cx="778482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B6F027F-4738-1004-E93F-7048F3107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22" y="1838232"/>
                <a:ext cx="778482" cy="452432"/>
              </a:xfrm>
              <a:prstGeom prst="rect">
                <a:avLst/>
              </a:prstGeom>
              <a:blipFill>
                <a:blip r:embed="rId8"/>
                <a:stretch>
                  <a:fillRect l="-7813" t="-97297" r="-86719" b="-1918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2443286-C9FA-E472-247E-99F27AA5DB23}"/>
                  </a:ext>
                </a:extLst>
              </p:cNvPr>
              <p:cNvSpPr txBox="1"/>
              <p:nvPr/>
            </p:nvSpPr>
            <p:spPr>
              <a:xfrm>
                <a:off x="2783632" y="4668004"/>
                <a:ext cx="805733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2443286-C9FA-E472-247E-99F27AA5D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4668004"/>
                <a:ext cx="805733" cy="452432"/>
              </a:xfrm>
              <a:prstGeom prst="rect">
                <a:avLst/>
              </a:prstGeom>
              <a:blipFill>
                <a:blip r:embed="rId9"/>
                <a:stretch>
                  <a:fillRect l="-8333" t="-97297" r="-83333" b="-1918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384C3CE-22CF-7754-BF46-ADA966AB505E}"/>
                  </a:ext>
                </a:extLst>
              </p:cNvPr>
              <p:cNvSpPr txBox="1"/>
              <p:nvPr/>
            </p:nvSpPr>
            <p:spPr>
              <a:xfrm>
                <a:off x="9774416" y="1638754"/>
                <a:ext cx="1142749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384C3CE-22CF-7754-BF46-ADA966AB5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416" y="1638754"/>
                <a:ext cx="1142749" cy="398955"/>
              </a:xfrm>
              <a:prstGeom prst="rect">
                <a:avLst/>
              </a:prstGeom>
              <a:blipFill>
                <a:blip r:embed="rId10"/>
                <a:stretch>
                  <a:fillRect l="-7979" t="-226154" r="-76064" b="-32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E08F43B-C1B7-C473-4E66-3D4D459B3E50}"/>
                  </a:ext>
                </a:extLst>
              </p:cNvPr>
              <p:cNvSpPr txBox="1"/>
              <p:nvPr/>
            </p:nvSpPr>
            <p:spPr>
              <a:xfrm>
                <a:off x="8593934" y="1185602"/>
                <a:ext cx="3503712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E08F43B-C1B7-C473-4E66-3D4D459B3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934" y="1185602"/>
                <a:ext cx="3503712" cy="4431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D3D1B74F-F046-D5C0-9F0C-1ED65A220BFA}"/>
                  </a:ext>
                </a:extLst>
              </p:cNvPr>
              <p:cNvSpPr txBox="1"/>
              <p:nvPr/>
            </p:nvSpPr>
            <p:spPr>
              <a:xfrm>
                <a:off x="10031208" y="3724350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D3D1B74F-F046-D5C0-9F0C-1ED65A220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3724350"/>
                <a:ext cx="781176" cy="350865"/>
              </a:xfrm>
              <a:prstGeom prst="rect">
                <a:avLst/>
              </a:prstGeom>
              <a:blipFill>
                <a:blip r:embed="rId12"/>
                <a:stretch>
                  <a:fillRect l="-12500" t="-186207" r="-89844" b="-270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8C5B020-7B1E-9C17-8BBD-23C29861EEE6}"/>
                  </a:ext>
                </a:extLst>
              </p:cNvPr>
              <p:cNvSpPr txBox="1"/>
              <p:nvPr/>
            </p:nvSpPr>
            <p:spPr>
              <a:xfrm>
                <a:off x="10031208" y="4091471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8C5B020-7B1E-9C17-8BBD-23C29861E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4091471"/>
                <a:ext cx="781176" cy="350865"/>
              </a:xfrm>
              <a:prstGeom prst="rect">
                <a:avLst/>
              </a:prstGeom>
              <a:blipFill>
                <a:blip r:embed="rId13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4D514240-44B4-1735-67A3-B2FB5C4FB3F7}"/>
                  </a:ext>
                </a:extLst>
              </p:cNvPr>
              <p:cNvSpPr txBox="1"/>
              <p:nvPr/>
            </p:nvSpPr>
            <p:spPr>
              <a:xfrm>
                <a:off x="10024063" y="4458592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4D514240-44B4-1735-67A3-B2FB5C4FB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063" y="4458592"/>
                <a:ext cx="781176" cy="350865"/>
              </a:xfrm>
              <a:prstGeom prst="rect">
                <a:avLst/>
              </a:prstGeom>
              <a:blipFill>
                <a:blip r:embed="rId14"/>
                <a:stretch>
                  <a:fillRect l="-11628" t="-184483" r="-89147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5BA48D93-9BB6-0AFA-131A-FAF49210FDDF}"/>
                  </a:ext>
                </a:extLst>
              </p:cNvPr>
              <p:cNvSpPr txBox="1"/>
              <p:nvPr/>
            </p:nvSpPr>
            <p:spPr>
              <a:xfrm>
                <a:off x="9801979" y="4816902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5BA48D93-9BB6-0AFA-131A-FAF49210F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979" y="4816902"/>
                <a:ext cx="1010405" cy="350865"/>
              </a:xfrm>
              <a:prstGeom prst="rect">
                <a:avLst/>
              </a:prstGeom>
              <a:blipFill>
                <a:blip r:embed="rId15"/>
                <a:stretch>
                  <a:fillRect l="-602" t="-184483" r="-68675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atumsplatzhalter 2">
            <a:extLst>
              <a:ext uri="{FF2B5EF4-FFF2-40B4-BE49-F238E27FC236}">
                <a16:creationId xmlns:a16="http://schemas.microsoft.com/office/drawing/2014/main" id="{9F74FC16-3272-37E4-6147-D266323A7C6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endParaRPr lang="en-US" noProof="0" dirty="0"/>
          </a:p>
          <a:p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8ED85C3-68A0-13FE-CA6D-C0E7147651B3}"/>
                  </a:ext>
                </a:extLst>
              </p:cNvPr>
              <p:cNvSpPr txBox="1"/>
              <p:nvPr/>
            </p:nvSpPr>
            <p:spPr>
              <a:xfrm>
                <a:off x="2653222" y="1403468"/>
                <a:ext cx="1405449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8ED85C3-68A0-13FE-CA6D-C0E714765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22" y="1403468"/>
                <a:ext cx="1405449" cy="350865"/>
              </a:xfrm>
              <a:prstGeom prst="rect">
                <a:avLst/>
              </a:prstGeom>
              <a:blipFill>
                <a:blip r:embed="rId16"/>
                <a:stretch>
                  <a:fillRect l="-1732" r="-2165" b="-103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DF4B51BE-305B-A304-234F-BB7AB54DA154}"/>
                  </a:ext>
                </a:extLst>
              </p:cNvPr>
              <p:cNvSpPr txBox="1"/>
              <p:nvPr/>
            </p:nvSpPr>
            <p:spPr>
              <a:xfrm>
                <a:off x="2653221" y="3826120"/>
                <a:ext cx="1407052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DF4B51BE-305B-A304-234F-BB7AB54D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21" y="3826120"/>
                <a:ext cx="1407052" cy="350865"/>
              </a:xfrm>
              <a:prstGeom prst="rect">
                <a:avLst/>
              </a:prstGeom>
              <a:blipFill>
                <a:blip r:embed="rId18"/>
                <a:stretch>
                  <a:fillRect l="-1732" r="-2165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7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218891"/>
            <a:ext cx="11449050" cy="1124780"/>
          </a:xfrm>
        </p:spPr>
        <p:txBody>
          <a:bodyPr/>
          <a:lstStyle/>
          <a:p>
            <a:r>
              <a:rPr lang="de-DE" dirty="0" smtClean="0"/>
              <a:t>The Lamb-</a:t>
            </a:r>
            <a:r>
              <a:rPr lang="de-DE" dirty="0" err="1" smtClean="0"/>
              <a:t>shift</a:t>
            </a:r>
            <a:r>
              <a:rPr lang="de-DE" dirty="0" smtClean="0"/>
              <a:t> polarimeter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3E512B-B30C-61B1-92D6-540283C58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92" y="1170706"/>
            <a:ext cx="9047196" cy="50420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523073D-8275-508E-8176-A9A6BCB4D3E6}"/>
                  </a:ext>
                </a:extLst>
              </p:cNvPr>
              <p:cNvSpPr txBox="1"/>
              <p:nvPr/>
            </p:nvSpPr>
            <p:spPr>
              <a:xfrm>
                <a:off x="9536956" y="821540"/>
                <a:ext cx="1609864" cy="655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523073D-8275-508E-8176-A9A6BCB4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956" y="821540"/>
                <a:ext cx="1609864" cy="655200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A992AA9-82C1-306B-3DA2-2F19BE6674C4}"/>
                  </a:ext>
                </a:extLst>
              </p:cNvPr>
              <p:cNvSpPr txBox="1"/>
              <p:nvPr/>
            </p:nvSpPr>
            <p:spPr>
              <a:xfrm>
                <a:off x="10563121" y="2882106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A992AA9-82C1-306B-3DA2-2F19BE667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21" y="2882106"/>
                <a:ext cx="781176" cy="350865"/>
              </a:xfrm>
              <a:prstGeom prst="rect">
                <a:avLst/>
              </a:prstGeom>
              <a:blipFill>
                <a:blip r:embed="rId4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8543A92-B9AF-83D8-0428-D4480136B4B9}"/>
                  </a:ext>
                </a:extLst>
              </p:cNvPr>
              <p:cNvSpPr txBox="1"/>
              <p:nvPr/>
            </p:nvSpPr>
            <p:spPr>
              <a:xfrm>
                <a:off x="10563121" y="3249227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8543A92-B9AF-83D8-0428-D4480136B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21" y="3249227"/>
                <a:ext cx="781176" cy="350865"/>
              </a:xfrm>
              <a:prstGeom prst="rect">
                <a:avLst/>
              </a:prstGeom>
              <a:blipFill>
                <a:blip r:embed="rId5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2D360AA-4F72-58E2-D7EF-90EC5AC992C5}"/>
                  </a:ext>
                </a:extLst>
              </p:cNvPr>
              <p:cNvSpPr txBox="1"/>
              <p:nvPr/>
            </p:nvSpPr>
            <p:spPr>
              <a:xfrm>
                <a:off x="10563121" y="2514985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2D360AA-4F72-58E2-D7EF-90EC5AC9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21" y="2514985"/>
                <a:ext cx="781176" cy="350865"/>
              </a:xfrm>
              <a:prstGeom prst="rect">
                <a:avLst/>
              </a:prstGeom>
              <a:blipFill>
                <a:blip r:embed="rId6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42CB357-8D08-500A-56D5-E7C5503976AD}"/>
                  </a:ext>
                </a:extLst>
              </p:cNvPr>
              <p:cNvSpPr txBox="1"/>
              <p:nvPr/>
            </p:nvSpPr>
            <p:spPr>
              <a:xfrm>
                <a:off x="10341037" y="3571508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42CB357-8D08-500A-56D5-E7C550397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37" y="3571508"/>
                <a:ext cx="1010405" cy="350865"/>
              </a:xfrm>
              <a:prstGeom prst="rect">
                <a:avLst/>
              </a:prstGeom>
              <a:blipFill>
                <a:blip r:embed="rId7"/>
                <a:stretch>
                  <a:fillRect t="-189474" r="-69277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169B668-8DEA-9DD1-E853-B329C73C1E32}"/>
                  </a:ext>
                </a:extLst>
              </p:cNvPr>
              <p:cNvSpPr txBox="1"/>
              <p:nvPr/>
            </p:nvSpPr>
            <p:spPr>
              <a:xfrm>
                <a:off x="10570266" y="3893789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169B668-8DEA-9DD1-E853-B329C73C1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266" y="3893789"/>
                <a:ext cx="781176" cy="350865"/>
              </a:xfrm>
              <a:prstGeom prst="rect">
                <a:avLst/>
              </a:prstGeom>
              <a:blipFill>
                <a:blip r:embed="rId8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58D50F9-A0EA-55BA-B351-7EA3D9EE7668}"/>
                  </a:ext>
                </a:extLst>
              </p:cNvPr>
              <p:cNvSpPr txBox="1"/>
              <p:nvPr/>
            </p:nvSpPr>
            <p:spPr>
              <a:xfrm>
                <a:off x="10570266" y="4260910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58D50F9-A0EA-55BA-B351-7EA3D9EE7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266" y="4260910"/>
                <a:ext cx="781176" cy="350865"/>
              </a:xfrm>
              <a:prstGeom prst="rect">
                <a:avLst/>
              </a:prstGeom>
              <a:blipFill>
                <a:blip r:embed="rId9"/>
                <a:stretch>
                  <a:fillRect l="-12500" t="-186207" r="-89844" b="-270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FE35B7FE-CE1E-FF3E-33E8-16544911C273}"/>
                  </a:ext>
                </a:extLst>
              </p:cNvPr>
              <p:cNvSpPr txBox="1"/>
              <p:nvPr/>
            </p:nvSpPr>
            <p:spPr>
              <a:xfrm>
                <a:off x="10563121" y="4628031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FE35B7FE-CE1E-FF3E-33E8-16544911C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21" y="4628031"/>
                <a:ext cx="781176" cy="350865"/>
              </a:xfrm>
              <a:prstGeom prst="rect">
                <a:avLst/>
              </a:prstGeom>
              <a:blipFill>
                <a:blip r:embed="rId10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3D21D47-DC23-A7B1-6583-ECDAD836D36A}"/>
                  </a:ext>
                </a:extLst>
              </p:cNvPr>
              <p:cNvSpPr txBox="1"/>
              <p:nvPr/>
            </p:nvSpPr>
            <p:spPr>
              <a:xfrm>
                <a:off x="10341037" y="4986341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3D21D47-DC23-A7B1-6583-ECDAD836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37" y="4986341"/>
                <a:ext cx="1010405" cy="350865"/>
              </a:xfrm>
              <a:prstGeom prst="rect">
                <a:avLst/>
              </a:prstGeom>
              <a:blipFill>
                <a:blip r:embed="rId11"/>
                <a:stretch>
                  <a:fillRect t="-186207" r="-69277" b="-270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877283B-8704-FDF6-5A38-FC1AB0012BCD}"/>
                  </a:ext>
                </a:extLst>
              </p:cNvPr>
              <p:cNvSpPr txBox="1"/>
              <p:nvPr/>
            </p:nvSpPr>
            <p:spPr>
              <a:xfrm>
                <a:off x="8811265" y="1770437"/>
                <a:ext cx="3503712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877283B-8704-FDF6-5A38-FC1AB0012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265" y="1770437"/>
                <a:ext cx="3503712" cy="4431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367866" y="189189"/>
            <a:ext cx="11336083" cy="11544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u="sng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Lamb-shift polarimeter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E907B1B-C5CF-CD52-EC51-61ED25F9BC2D}"/>
                  </a:ext>
                </a:extLst>
              </p:cNvPr>
              <p:cNvSpPr txBox="1"/>
              <p:nvPr/>
            </p:nvSpPr>
            <p:spPr>
              <a:xfrm>
                <a:off x="5252248" y="5580131"/>
                <a:ext cx="2008995" cy="570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E907B1B-C5CF-CD52-EC51-61ED25F9B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48" y="5580131"/>
                <a:ext cx="2008995" cy="5704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 descr="Ein Bild, das Diagramm, Reihe, Text, Screenshot enthält.&#10;&#10;KI-generierte Inhalte können fehlerhaft sein.">
            <a:extLst>
              <a:ext uri="{FF2B5EF4-FFF2-40B4-BE49-F238E27FC236}">
                <a16:creationId xmlns:a16="http://schemas.microsoft.com/office/drawing/2014/main" id="{8D4FE1BF-2E9C-B269-ABE9-1A9DA9E40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" y="1394881"/>
            <a:ext cx="6456231" cy="4218622"/>
          </a:xfrm>
          <a:prstGeom prst="rect">
            <a:avLst/>
          </a:prstGeom>
        </p:spPr>
      </p:pic>
      <p:pic>
        <p:nvPicPr>
          <p:cNvPr id="16" name="Grafik 15" descr="Ein Bild, das Reihe, Diagramm, Text, parallel enthält.&#10;&#10;KI-generierte Inhalte können fehlerhaft sein.">
            <a:extLst>
              <a:ext uri="{FF2B5EF4-FFF2-40B4-BE49-F238E27FC236}">
                <a16:creationId xmlns:a16="http://schemas.microsoft.com/office/drawing/2014/main" id="{89DE9EC1-33F2-B357-F41A-346E0F76D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76" y="1394881"/>
            <a:ext cx="6509052" cy="42531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30300-6CAB-F893-2345-A116B48D473A}"/>
                  </a:ext>
                </a:extLst>
              </p:cNvPr>
              <p:cNvSpPr txBox="1"/>
              <p:nvPr/>
            </p:nvSpPr>
            <p:spPr>
              <a:xfrm>
                <a:off x="3671373" y="1630206"/>
                <a:ext cx="1592563" cy="3508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𝑚𝑇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30300-6CAB-F893-2345-A116B48D4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373" y="1630206"/>
                <a:ext cx="1592563" cy="350865"/>
              </a:xfrm>
              <a:prstGeom prst="rect">
                <a:avLst/>
              </a:prstGeom>
              <a:blipFill>
                <a:blip r:embed="rId5"/>
                <a:stretch>
                  <a:fillRect l="-1908" r="-2290" b="-120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E927521-22AE-E88E-B38F-4058647B9EAA}"/>
                  </a:ext>
                </a:extLst>
              </p:cNvPr>
              <p:cNvSpPr txBox="1"/>
              <p:nvPr/>
            </p:nvSpPr>
            <p:spPr>
              <a:xfrm>
                <a:off x="9368763" y="1630205"/>
                <a:ext cx="1546193" cy="3508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=54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𝑚𝑇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E927521-22AE-E88E-B38F-4058647B9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763" y="1630205"/>
                <a:ext cx="1546193" cy="350865"/>
              </a:xfrm>
              <a:prstGeom prst="rect">
                <a:avLst/>
              </a:prstGeom>
              <a:blipFill>
                <a:blip r:embed="rId6"/>
                <a:stretch>
                  <a:fillRect l="-3937" r="-3543" b="-120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7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Lamb-</a:t>
            </a:r>
            <a:r>
              <a:rPr lang="de-DE" dirty="0" err="1" smtClean="0"/>
              <a:t>shift</a:t>
            </a:r>
            <a:r>
              <a:rPr lang="de-DE" dirty="0" smtClean="0"/>
              <a:t> polarimeter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5CCF03-5543-CAFF-AA13-A71FFACFC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74" y="1986580"/>
            <a:ext cx="6495451" cy="3576297"/>
          </a:xfrm>
          <a:prstGeom prst="rect">
            <a:avLst/>
          </a:prstGeom>
        </p:spPr>
      </p:pic>
      <p:pic>
        <p:nvPicPr>
          <p:cNvPr id="6" name="Grafik 5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4937A502-CB3B-8944-BA28-3D87DF64D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97817"/>
            <a:ext cx="5403580" cy="369142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F3BA13A-BB76-3FB9-A01D-A847B2053B35}"/>
              </a:ext>
            </a:extLst>
          </p:cNvPr>
          <p:cNvSpPr txBox="1"/>
          <p:nvPr/>
        </p:nvSpPr>
        <p:spPr>
          <a:xfrm>
            <a:off x="1977093" y="1182221"/>
            <a:ext cx="209545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Measurement</a:t>
            </a:r>
            <a:endParaRPr lang="en-GB" sz="2400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BFFE7BE-E65B-A07A-926A-2D067D1587B8}"/>
              </a:ext>
            </a:extLst>
          </p:cNvPr>
          <p:cNvSpPr txBox="1"/>
          <p:nvPr/>
        </p:nvSpPr>
        <p:spPr>
          <a:xfrm>
            <a:off x="8119451" y="1227459"/>
            <a:ext cx="165618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Simulation</a:t>
            </a:r>
            <a:endParaRPr lang="en-GB" sz="2400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2DDCC1F-9574-2767-6565-ECFFB98738F5}"/>
                  </a:ext>
                </a:extLst>
              </p:cNvPr>
              <p:cNvSpPr txBox="1"/>
              <p:nvPr/>
            </p:nvSpPr>
            <p:spPr>
              <a:xfrm>
                <a:off x="5349998" y="5445006"/>
                <a:ext cx="644151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2DDCC1F-9574-2767-6565-ECFFB9873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998" y="5445006"/>
                <a:ext cx="644151" cy="350865"/>
              </a:xfrm>
              <a:prstGeom prst="rect">
                <a:avLst/>
              </a:prstGeom>
              <a:blipFill>
                <a:blip r:embed="rId4"/>
                <a:stretch>
                  <a:fillRect l="-10476" r="-6667" b="-103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49FF72A-273C-8084-B8CD-289A513C13E9}"/>
                  </a:ext>
                </a:extLst>
              </p:cNvPr>
              <p:cNvSpPr txBox="1"/>
              <p:nvPr/>
            </p:nvSpPr>
            <p:spPr>
              <a:xfrm>
                <a:off x="7980405" y="2174527"/>
                <a:ext cx="404790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49FF72A-273C-8084-B8CD-289A513C1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405" y="2174527"/>
                <a:ext cx="404790" cy="350865"/>
              </a:xfrm>
              <a:prstGeom prst="rect">
                <a:avLst/>
              </a:prstGeom>
              <a:blipFill>
                <a:blip r:embed="rId5"/>
                <a:stretch>
                  <a:fillRect l="-7463" r="-2985" b="-19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59E6C90-46A5-BE59-9405-D2B4B4C3A7D4}"/>
                  </a:ext>
                </a:extLst>
              </p:cNvPr>
              <p:cNvSpPr txBox="1"/>
              <p:nvPr/>
            </p:nvSpPr>
            <p:spPr>
              <a:xfrm>
                <a:off x="9775635" y="2163733"/>
                <a:ext cx="411908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59E6C90-46A5-BE59-9405-D2B4B4C3A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635" y="2163733"/>
                <a:ext cx="411908" cy="350865"/>
              </a:xfrm>
              <a:prstGeom prst="rect">
                <a:avLst/>
              </a:prstGeom>
              <a:blipFill>
                <a:blip r:embed="rId6"/>
                <a:stretch>
                  <a:fillRect l="-8955" r="-4478" b="-19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2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second</a:t>
            </a:r>
            <a:r>
              <a:rPr lang="de-DE" dirty="0" smtClean="0"/>
              <a:t>-generation </a:t>
            </a:r>
            <a:r>
              <a:rPr lang="de-DE" dirty="0" err="1" smtClean="0"/>
              <a:t>Spinfilter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50069" y="6381329"/>
            <a:ext cx="1409330" cy="2347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9A6BDE9-7C2E-C2DA-9797-685C9006A5D6}"/>
              </a:ext>
            </a:extLst>
          </p:cNvPr>
          <p:cNvGrpSpPr/>
          <p:nvPr/>
        </p:nvGrpSpPr>
        <p:grpSpPr>
          <a:xfrm>
            <a:off x="839416" y="980728"/>
            <a:ext cx="10272464" cy="4898072"/>
            <a:chOff x="2694425" y="1732784"/>
            <a:chExt cx="6803149" cy="3392431"/>
          </a:xfrm>
        </p:grpSpPr>
        <p:pic>
          <p:nvPicPr>
            <p:cNvPr id="6" name="Grafik 5" descr="Ein Bild, das Text, Reihe, Diagramm, Screenshot enthält.&#10;&#10;Automatisch generierte Beschreibung">
              <a:extLst>
                <a:ext uri="{FF2B5EF4-FFF2-40B4-BE49-F238E27FC236}">
                  <a16:creationId xmlns:a16="http://schemas.microsoft.com/office/drawing/2014/main" id="{DFAB847F-4CFD-B2F1-DEFC-4965D15F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425" y="1732784"/>
              <a:ext cx="6803149" cy="3392431"/>
            </a:xfrm>
            <a:prstGeom prst="rect">
              <a:avLst/>
            </a:prstGeom>
          </p:spPr>
        </p:pic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FD410D91-9749-6150-1754-57AA5C25DEC3}"/>
                </a:ext>
              </a:extLst>
            </p:cNvPr>
            <p:cNvCxnSpPr/>
            <p:nvPr/>
          </p:nvCxnSpPr>
          <p:spPr>
            <a:xfrm>
              <a:off x="6888088" y="3429000"/>
              <a:ext cx="0" cy="936104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DA82B954-07B3-A377-9095-3F46EE5934E9}"/>
                    </a:ext>
                  </a:extLst>
                </p:cNvPr>
                <p:cNvSpPr txBox="1"/>
                <p:nvPr/>
              </p:nvSpPr>
              <p:spPr>
                <a:xfrm>
                  <a:off x="6906446" y="3789471"/>
                  <a:ext cx="745154" cy="2151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11,</m:t>
                        </m:r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94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GHz</m:t>
                        </m:r>
                      </m:oMath>
                    </m:oMathPara>
                  </a14:m>
                  <a:endParaRPr lang="de-DE" sz="2000" dirty="0" err="1"/>
                </a:p>
              </p:txBody>
            </p:sp>
          </mc:Choice>
          <mc:Fallback xmlns="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DA82B954-07B3-A377-9095-3F46EE593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446" y="3789471"/>
                  <a:ext cx="745154" cy="215162"/>
                </a:xfrm>
                <a:prstGeom prst="rect">
                  <a:avLst/>
                </a:prstGeom>
                <a:blipFill>
                  <a:blip r:embed="rId5"/>
                  <a:stretch>
                    <a:fillRect l="-12000" r="-51200" b="-3684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feld 9"/>
          <p:cNvSpPr txBox="1"/>
          <p:nvPr/>
        </p:nvSpPr>
        <p:spPr>
          <a:xfrm>
            <a:off x="2130883" y="2220688"/>
            <a:ext cx="95521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2P</a:t>
            </a:r>
            <a:r>
              <a:rPr lang="de-DE" sz="2400" baseline="-25000" dirty="0"/>
              <a:t>3</a:t>
            </a:r>
            <a:r>
              <a:rPr lang="de-DE" sz="2400" baseline="-25000" dirty="0" smtClean="0"/>
              <a:t>/2</a:t>
            </a:r>
            <a:endParaRPr lang="de-DE" sz="24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2128167" y="4267202"/>
            <a:ext cx="95521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2P</a:t>
            </a:r>
            <a:r>
              <a:rPr lang="de-DE" sz="2400" baseline="-25000" dirty="0" smtClean="0"/>
              <a:t>1/2</a:t>
            </a:r>
            <a:endParaRPr lang="de-DE" sz="24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2136326" y="3548746"/>
            <a:ext cx="95521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2S</a:t>
            </a:r>
            <a:r>
              <a:rPr lang="de-DE" sz="2400" baseline="-25000" dirty="0" smtClean="0"/>
              <a:t>1/2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5667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second</a:t>
            </a:r>
            <a:r>
              <a:rPr lang="de-DE" dirty="0" smtClean="0"/>
              <a:t>-generation </a:t>
            </a:r>
            <a:r>
              <a:rPr lang="de-DE" dirty="0" err="1" smtClean="0"/>
              <a:t>Spinfilter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smtClean="0">
                <a:solidFill>
                  <a:srgbClr val="023D6B"/>
                </a:solidFill>
                <a:latin typeface="Arial"/>
              </a:rPr>
              <a:t>18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8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B54E9A7C-9533-FD95-4407-5772EE5CC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6" y="1243448"/>
            <a:ext cx="9701088" cy="48245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8B96E1C-7809-B507-F345-A039D6698429}"/>
                  </a:ext>
                </a:extLst>
              </p:cNvPr>
              <p:cNvSpPr txBox="1"/>
              <p:nvPr/>
            </p:nvSpPr>
            <p:spPr>
              <a:xfrm>
                <a:off x="9058970" y="1168384"/>
                <a:ext cx="1609864" cy="655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8B96E1C-7809-B507-F345-A039D669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970" y="1168384"/>
                <a:ext cx="1609864" cy="655200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0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04557" y="6381329"/>
            <a:ext cx="1409330" cy="2347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20413" y="357352"/>
            <a:ext cx="11400111" cy="1091428"/>
          </a:xfrm>
        </p:spPr>
        <p:txBody>
          <a:bodyPr/>
          <a:lstStyle/>
          <a:p>
            <a:r>
              <a:rPr lang="de-DE" u="sng" dirty="0" smtClean="0"/>
              <a:t>COSY@FZ Jülich</a:t>
            </a:r>
            <a:endParaRPr lang="de-DE" u="sng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753714" y="2108203"/>
            <a:ext cx="3499944" cy="131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b="1" dirty="0">
                <a:latin typeface="Times New Roman" panose="02020603050405020304" pitchFamily="18" charset="0"/>
              </a:rPr>
              <a:t>internal experiments</a:t>
            </a:r>
            <a:r>
              <a:rPr lang="en-GB" altLang="en-US" sz="1800" dirty="0">
                <a:latin typeface="Times New Roman" panose="02020603050405020304" pitchFamily="18" charset="0"/>
              </a:rPr>
              <a:t> –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1800" dirty="0">
                <a:latin typeface="Times New Roman" panose="02020603050405020304" pitchFamily="18" charset="0"/>
              </a:rPr>
              <a:t>   with the circulating beam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b="1" dirty="0">
                <a:latin typeface="Times New Roman" panose="02020603050405020304" pitchFamily="18" charset="0"/>
              </a:rPr>
              <a:t>external experiments</a:t>
            </a:r>
            <a:r>
              <a:rPr lang="en-GB" altLang="en-US" sz="1800" dirty="0">
                <a:latin typeface="Times New Roman" panose="02020603050405020304" pitchFamily="18" charset="0"/>
              </a:rPr>
              <a:t> –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1800" dirty="0">
                <a:latin typeface="Times New Roman" panose="02020603050405020304" pitchFamily="18" charset="0"/>
              </a:rPr>
              <a:t>   with the extracted beam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3001928" y="1035052"/>
            <a:ext cx="2303498" cy="722666"/>
            <a:chOff x="478" y="505"/>
            <a:chExt cx="1904" cy="587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478" y="505"/>
              <a:ext cx="190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en-US" sz="2800" i="1" dirty="0">
                  <a:latin typeface="Times New Roman" panose="02020603050405020304" pitchFamily="18" charset="0"/>
                </a:rPr>
                <a:t>p, p, d, d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en-US" sz="900" dirty="0">
                <a:latin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latin typeface="Times New Roman" panose="02020603050405020304" pitchFamily="18" charset="0"/>
                </a:rPr>
                <a:t>with momenta up to 3.7 GeV/c</a:t>
              </a: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1272" y="558"/>
              <a:ext cx="11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726" y="554"/>
              <a:ext cx="11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3" y="3421512"/>
            <a:ext cx="3585653" cy="26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44" y="998281"/>
            <a:ext cx="3997590" cy="495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5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second</a:t>
            </a:r>
            <a:r>
              <a:rPr lang="de-DE" dirty="0" smtClean="0"/>
              <a:t>-generation </a:t>
            </a:r>
            <a:r>
              <a:rPr lang="de-DE" dirty="0" err="1" smtClean="0"/>
              <a:t>Spinfilter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F1C01BF6-ED1C-1B23-290F-AD7ACC7F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" r="25912" b="1"/>
          <a:stretch/>
        </p:blipFill>
        <p:spPr>
          <a:xfrm>
            <a:off x="-17748" y="1579564"/>
            <a:ext cx="6096000" cy="4045250"/>
          </a:xfrm>
          <a:prstGeom prst="rect">
            <a:avLst/>
          </a:prstGeom>
        </p:spPr>
      </p:pic>
      <p:pic>
        <p:nvPicPr>
          <p:cNvPr id="7" name="Grafik 6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D18CC8EB-ACF3-CB35-8161-4F9DFCC98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2" r="25838"/>
          <a:stretch/>
        </p:blipFill>
        <p:spPr>
          <a:xfrm>
            <a:off x="6053960" y="1579564"/>
            <a:ext cx="6096000" cy="40535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F9C32AC-D9F7-FD4C-57B1-500F47FB61A2}"/>
                  </a:ext>
                </a:extLst>
              </p:cNvPr>
              <p:cNvSpPr txBox="1"/>
              <p:nvPr/>
            </p:nvSpPr>
            <p:spPr>
              <a:xfrm>
                <a:off x="8661538" y="1915442"/>
                <a:ext cx="404790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F9C32AC-D9F7-FD4C-57B1-500F47FB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538" y="1915442"/>
                <a:ext cx="404790" cy="350865"/>
              </a:xfrm>
              <a:prstGeom prst="rect">
                <a:avLst/>
              </a:prstGeom>
              <a:blipFill>
                <a:blip r:embed="rId4"/>
                <a:stretch>
                  <a:fillRect l="-9091" r="-4545" b="-17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63D396B-13A7-35D3-3F21-8269E4E6AE4E}"/>
                  </a:ext>
                </a:extLst>
              </p:cNvPr>
              <p:cNvSpPr txBox="1"/>
              <p:nvPr/>
            </p:nvSpPr>
            <p:spPr>
              <a:xfrm>
                <a:off x="10590464" y="1880959"/>
                <a:ext cx="411908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63D396B-13A7-35D3-3F21-8269E4E6A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464" y="1880959"/>
                <a:ext cx="411908" cy="350865"/>
              </a:xfrm>
              <a:prstGeom prst="rect">
                <a:avLst/>
              </a:prstGeom>
              <a:blipFill>
                <a:blip r:embed="rId5"/>
                <a:stretch>
                  <a:fillRect l="-7353" r="-2941" b="-19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2433B89-784C-B8D2-AE3A-C0006ED8C74E}"/>
                  </a:ext>
                </a:extLst>
              </p:cNvPr>
              <p:cNvSpPr txBox="1"/>
              <p:nvPr/>
            </p:nvSpPr>
            <p:spPr>
              <a:xfrm>
                <a:off x="1805488" y="1880958"/>
                <a:ext cx="383438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2433B89-784C-B8D2-AE3A-C0006ED8C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488" y="1880958"/>
                <a:ext cx="383438" cy="350865"/>
              </a:xfrm>
              <a:prstGeom prst="rect">
                <a:avLst/>
              </a:prstGeom>
              <a:blipFill>
                <a:blip r:embed="rId6"/>
                <a:stretch>
                  <a:fillRect l="-25397" t="-1754" r="-3175" b="-40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58602BE-7D8A-73D0-75D7-12244D3BCCF8}"/>
                  </a:ext>
                </a:extLst>
              </p:cNvPr>
              <p:cNvSpPr txBox="1"/>
              <p:nvPr/>
            </p:nvSpPr>
            <p:spPr>
              <a:xfrm>
                <a:off x="4841342" y="1880958"/>
                <a:ext cx="393954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58602BE-7D8A-73D0-75D7-12244D3BC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42" y="1880958"/>
                <a:ext cx="393954" cy="350865"/>
              </a:xfrm>
              <a:prstGeom prst="rect">
                <a:avLst/>
              </a:prstGeom>
              <a:blipFill>
                <a:blip r:embed="rId7"/>
                <a:stretch>
                  <a:fillRect l="-24615" t="-1754" r="-3077" b="-40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FF1DC34-881E-DD00-66B6-38DC904E1D9C}"/>
                  </a:ext>
                </a:extLst>
              </p:cNvPr>
              <p:cNvSpPr txBox="1"/>
              <p:nvPr/>
            </p:nvSpPr>
            <p:spPr>
              <a:xfrm>
                <a:off x="9936742" y="1032106"/>
                <a:ext cx="1869423" cy="547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000" dirty="0" err="1"/>
              </a:p>
            </p:txBody>
          </p:sp>
        </mc:Choice>
        <mc:Fallback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FF1DC34-881E-DD00-66B6-38DC904E1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742" y="1032106"/>
                <a:ext cx="1869423" cy="547458"/>
              </a:xfrm>
              <a:prstGeom prst="rect">
                <a:avLst/>
              </a:prstGeom>
              <a:blipFill>
                <a:blip r:embed="rId8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250AE9C-9AC8-28D2-706A-C84F79A9B2D4}"/>
                  </a:ext>
                </a:extLst>
              </p:cNvPr>
              <p:cNvSpPr txBox="1"/>
              <p:nvPr/>
            </p:nvSpPr>
            <p:spPr>
              <a:xfrm>
                <a:off x="7730129" y="1032106"/>
                <a:ext cx="1862818" cy="547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000" dirty="0" err="1"/>
              </a:p>
            </p:txBody>
          </p:sp>
        </mc:Choice>
        <mc:Fallback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250AE9C-9AC8-28D2-706A-C84F79A9B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29" y="1032106"/>
                <a:ext cx="1862818" cy="54745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61F17A5-A8C4-E0EA-E2BA-83952D05E842}"/>
                  </a:ext>
                </a:extLst>
              </p:cNvPr>
              <p:cNvSpPr txBox="1"/>
              <p:nvPr/>
            </p:nvSpPr>
            <p:spPr>
              <a:xfrm>
                <a:off x="3521653" y="1032106"/>
                <a:ext cx="1869423" cy="547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000" dirty="0" err="1"/>
              </a:p>
            </p:txBody>
          </p:sp>
        </mc:Choice>
        <mc:Fallback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61F17A5-A8C4-E0EA-E2BA-83952D05E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53" y="1032106"/>
                <a:ext cx="1869423" cy="547458"/>
              </a:xfrm>
              <a:prstGeom prst="rect">
                <a:avLst/>
              </a:prstGeom>
              <a:blipFill>
                <a:blip r:embed="rId10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746AEFD-7F77-4F81-AE2A-5D643ACF02E5}"/>
                  </a:ext>
                </a:extLst>
              </p:cNvPr>
              <p:cNvSpPr txBox="1"/>
              <p:nvPr/>
            </p:nvSpPr>
            <p:spPr>
              <a:xfrm>
                <a:off x="1315040" y="1032106"/>
                <a:ext cx="1862818" cy="547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000" dirty="0" err="1"/>
              </a:p>
            </p:txBody>
          </p:sp>
        </mc:Choice>
        <mc:Fallback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746AEFD-7F77-4F81-AE2A-5D643ACF0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40" y="1032106"/>
                <a:ext cx="1862818" cy="547458"/>
              </a:xfrm>
              <a:prstGeom prst="rect">
                <a:avLst/>
              </a:prstGeom>
              <a:blipFill>
                <a:blip r:embed="rId11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5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Projects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LSP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163754"/>
                <a:ext cx="11449050" cy="42142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5</a:t>
                </a:r>
                <a:r>
                  <a:rPr lang="de-DE" dirty="0" smtClean="0"/>
                  <a:t>.)  </a:t>
                </a:r>
                <a:r>
                  <a:rPr lang="de-DE" dirty="0" err="1" smtClean="0"/>
                  <a:t>Bound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: BOB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de-DE" dirty="0" smtClean="0"/>
                  <a:t>     ↔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  (</m:t>
                    </m:r>
                  </m:oMath>
                </a14:m>
                <a:r>
                  <a:rPr lang="de-DE" dirty="0" err="1" smtClean="0"/>
                  <a:t>branching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ratio</a:t>
                </a:r>
                <a:r>
                  <a:rPr lang="de-DE" dirty="0" smtClean="0"/>
                  <a:t>: 10</a:t>
                </a:r>
                <a:r>
                  <a:rPr lang="de-DE" baseline="30000" dirty="0" smtClean="0"/>
                  <a:t>-7</a:t>
                </a:r>
                <a:r>
                  <a:rPr lang="de-DE" dirty="0" smtClean="0"/>
                  <a:t>)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</a:t>
                </a:r>
                <a:r>
                  <a:rPr lang="de-DE" dirty="0" err="1" smtClean="0"/>
                  <a:t>spin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conservation</a:t>
                </a:r>
                <a:r>
                  <a:rPr lang="de-DE" dirty="0" smtClean="0"/>
                  <a:t> + </a:t>
                </a:r>
                <a:r>
                  <a:rPr lang="de-DE" dirty="0" err="1" smtClean="0"/>
                  <a:t>helicity</a:t>
                </a:r>
                <a:r>
                  <a:rPr lang="de-DE" dirty="0" smtClean="0"/>
                  <a:t>:  </a:t>
                </a:r>
                <a:r>
                  <a:rPr lang="el-GR" b="1" dirty="0" smtClean="0">
                    <a:solidFill>
                      <a:srgbClr val="C00000"/>
                    </a:solidFill>
                  </a:rPr>
                  <a:t>β</a:t>
                </a:r>
                <a:r>
                  <a:rPr lang="de-DE" b="1" dirty="0" smtClean="0">
                    <a:solidFill>
                      <a:srgbClr val="C00000"/>
                    </a:solidFill>
                  </a:rPr>
                  <a:t>3 </a:t>
                </a:r>
                <a:r>
                  <a:rPr lang="de-DE" b="1" dirty="0" err="1" smtClean="0">
                    <a:solidFill>
                      <a:srgbClr val="C00000"/>
                    </a:solidFill>
                  </a:rPr>
                  <a:t>is</a:t>
                </a:r>
                <a:r>
                  <a:rPr lang="de-DE" b="1" dirty="0" smtClean="0">
                    <a:solidFill>
                      <a:srgbClr val="C00000"/>
                    </a:solidFill>
                  </a:rPr>
                  <a:t> not </a:t>
                </a:r>
                <a:r>
                  <a:rPr lang="de-DE" b="1" dirty="0" err="1" smtClean="0">
                    <a:solidFill>
                      <a:srgbClr val="C00000"/>
                    </a:solidFill>
                  </a:rPr>
                  <a:t>allowed</a:t>
                </a:r>
                <a:endParaRPr lang="de-DE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de-DE" b="1" dirty="0"/>
                  <a:t> </a:t>
                </a:r>
                <a:r>
                  <a:rPr lang="de-DE" b="1" dirty="0" smtClean="0"/>
                  <a:t>     → </a:t>
                </a:r>
                <a:r>
                  <a:rPr lang="de-DE" dirty="0" err="1" smtClean="0"/>
                  <a:t>search</a:t>
                </a:r>
                <a:r>
                  <a:rPr lang="de-DE" dirty="0" smtClean="0"/>
                  <a:t> for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forbidden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needs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Spinfilter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separate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el-GR" dirty="0" smtClean="0"/>
                  <a:t>β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states</a:t>
                </a: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6.) Design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an Lamb-</a:t>
                </a:r>
                <a:r>
                  <a:rPr lang="de-DE" dirty="0" err="1" smtClean="0"/>
                  <a:t>shift</a:t>
                </a:r>
                <a:r>
                  <a:rPr lang="de-DE" dirty="0" smtClean="0"/>
                  <a:t> polarimeter for </a:t>
                </a:r>
                <a:r>
                  <a:rPr lang="de-DE" baseline="30000" dirty="0" smtClean="0"/>
                  <a:t>3</a:t>
                </a:r>
                <a:r>
                  <a:rPr lang="de-DE" dirty="0" smtClean="0"/>
                  <a:t>He </a:t>
                </a:r>
                <a:r>
                  <a:rPr lang="de-DE" dirty="0" err="1" smtClean="0"/>
                  <a:t>ions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163754"/>
                <a:ext cx="11449050" cy="4214255"/>
              </a:xfrm>
              <a:blipFill>
                <a:blip r:embed="rId2"/>
                <a:stretch>
                  <a:fillRect l="-1491" t="-1592" r="-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46428" y="2648612"/>
            <a:ext cx="4687608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N. Faatz et al.,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Open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(11):100248 (2024)</a:t>
            </a:r>
            <a:endParaRPr lang="de-DE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spinfilter</a:t>
            </a:r>
            <a:r>
              <a:rPr lang="de-DE" dirty="0" smtClean="0"/>
              <a:t> for </a:t>
            </a:r>
            <a:r>
              <a:rPr lang="de-DE" baseline="30000" dirty="0" smtClean="0"/>
              <a:t>3</a:t>
            </a:r>
            <a:r>
              <a:rPr lang="de-DE" dirty="0" smtClean="0"/>
              <a:t>H</a:t>
            </a:r>
            <a:r>
              <a:rPr lang="de-DE" cap="none" dirty="0" smtClean="0"/>
              <a:t>e</a:t>
            </a:r>
            <a:r>
              <a:rPr lang="de-DE" dirty="0" smtClean="0"/>
              <a:t> </a:t>
            </a:r>
            <a:r>
              <a:rPr lang="de-DE" dirty="0" err="1" smtClean="0"/>
              <a:t>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F13330FF-64B1-34AA-3665-458753EEF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7" y="1008993"/>
            <a:ext cx="8620103" cy="499241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54635" y="1261241"/>
            <a:ext cx="17657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4000" baseline="30000" dirty="0" smtClean="0"/>
              <a:t>3</a:t>
            </a:r>
            <a:r>
              <a:rPr lang="de-DE" sz="4000" dirty="0" smtClean="0"/>
              <a:t>He</a:t>
            </a:r>
            <a:r>
              <a:rPr lang="de-DE" sz="4000" baseline="30000" dirty="0" smtClean="0"/>
              <a:t>+  </a:t>
            </a:r>
            <a:endParaRPr lang="de-DE" sz="4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2626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Projects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LSP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163754"/>
                <a:ext cx="11449050" cy="47851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5</a:t>
                </a:r>
                <a:r>
                  <a:rPr lang="de-DE" dirty="0" smtClean="0"/>
                  <a:t>.)  </a:t>
                </a:r>
                <a:r>
                  <a:rPr lang="de-DE" dirty="0" err="1" smtClean="0"/>
                  <a:t>Bound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: BOB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de-DE" dirty="0" smtClean="0"/>
                  <a:t>     ↔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  (</m:t>
                    </m:r>
                  </m:oMath>
                </a14:m>
                <a:r>
                  <a:rPr lang="de-DE" dirty="0" err="1" smtClean="0"/>
                  <a:t>branching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ratio</a:t>
                </a:r>
                <a:r>
                  <a:rPr lang="de-DE" dirty="0" smtClean="0"/>
                  <a:t>: 10</a:t>
                </a:r>
                <a:r>
                  <a:rPr lang="de-DE" baseline="30000" dirty="0" smtClean="0"/>
                  <a:t>-7</a:t>
                </a:r>
                <a:r>
                  <a:rPr lang="de-DE" dirty="0" smtClean="0"/>
                  <a:t>)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</a:t>
                </a:r>
                <a:r>
                  <a:rPr lang="de-DE" dirty="0"/>
                  <a:t>S</a:t>
                </a:r>
                <a:r>
                  <a:rPr lang="de-DE" dirty="0" smtClean="0"/>
                  <a:t>pin </a:t>
                </a:r>
                <a:r>
                  <a:rPr lang="de-DE" dirty="0" err="1" smtClean="0"/>
                  <a:t>conservation</a:t>
                </a:r>
                <a:r>
                  <a:rPr lang="de-DE" dirty="0" smtClean="0"/>
                  <a:t> + </a:t>
                </a:r>
                <a:r>
                  <a:rPr lang="de-DE" dirty="0" err="1" smtClean="0"/>
                  <a:t>helicity</a:t>
                </a:r>
                <a:r>
                  <a:rPr lang="de-DE" dirty="0" smtClean="0"/>
                  <a:t>:  </a:t>
                </a:r>
                <a:r>
                  <a:rPr lang="el-GR" b="1" dirty="0" smtClean="0">
                    <a:solidFill>
                      <a:srgbClr val="C00000"/>
                    </a:solidFill>
                  </a:rPr>
                  <a:t>β</a:t>
                </a:r>
                <a:r>
                  <a:rPr lang="de-DE" b="1" dirty="0" smtClean="0">
                    <a:solidFill>
                      <a:srgbClr val="C00000"/>
                    </a:solidFill>
                  </a:rPr>
                  <a:t>3 </a:t>
                </a:r>
                <a:r>
                  <a:rPr lang="de-DE" b="1" dirty="0" err="1" smtClean="0">
                    <a:solidFill>
                      <a:srgbClr val="C00000"/>
                    </a:solidFill>
                  </a:rPr>
                  <a:t>is</a:t>
                </a:r>
                <a:r>
                  <a:rPr lang="de-DE" b="1" dirty="0" smtClean="0">
                    <a:solidFill>
                      <a:srgbClr val="C00000"/>
                    </a:solidFill>
                  </a:rPr>
                  <a:t> not </a:t>
                </a:r>
                <a:r>
                  <a:rPr lang="de-DE" b="1" dirty="0" err="1" smtClean="0">
                    <a:solidFill>
                      <a:srgbClr val="C00000"/>
                    </a:solidFill>
                  </a:rPr>
                  <a:t>allowed</a:t>
                </a:r>
                <a:endParaRPr lang="de-DE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de-DE" b="1" dirty="0"/>
                  <a:t> </a:t>
                </a:r>
                <a:r>
                  <a:rPr lang="de-DE" b="1" dirty="0" smtClean="0"/>
                  <a:t>     → </a:t>
                </a:r>
                <a:r>
                  <a:rPr lang="de-DE" dirty="0" err="1" smtClean="0"/>
                  <a:t>search</a:t>
                </a:r>
                <a:r>
                  <a:rPr lang="de-DE" dirty="0" smtClean="0"/>
                  <a:t> for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forbidden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needs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Spinfilter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separate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el-GR" dirty="0" smtClean="0"/>
                  <a:t>β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states</a:t>
                </a:r>
                <a:endParaRPr lang="de-DE" dirty="0" smtClean="0"/>
              </a:p>
              <a:p>
                <a:pPr marL="0" indent="0">
                  <a:buNone/>
                </a:pPr>
                <a:endParaRPr lang="de-DE" sz="800" dirty="0"/>
              </a:p>
              <a:p>
                <a:pPr marL="0" indent="0">
                  <a:buNone/>
                </a:pPr>
                <a:r>
                  <a:rPr lang="de-DE" dirty="0" smtClean="0"/>
                  <a:t>6.) Design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an Lamb-</a:t>
                </a:r>
                <a:r>
                  <a:rPr lang="de-DE" dirty="0" err="1" smtClean="0"/>
                  <a:t>shift</a:t>
                </a:r>
                <a:r>
                  <a:rPr lang="de-DE" dirty="0" smtClean="0"/>
                  <a:t> polarimeter for </a:t>
                </a:r>
                <a:r>
                  <a:rPr lang="de-DE" baseline="30000" dirty="0" smtClean="0"/>
                  <a:t>3</a:t>
                </a:r>
                <a:r>
                  <a:rPr lang="de-DE" dirty="0" smtClean="0"/>
                  <a:t>He </a:t>
                </a:r>
                <a:r>
                  <a:rPr lang="de-DE" dirty="0" err="1" smtClean="0"/>
                  <a:t>ions</a:t>
                </a:r>
                <a:endParaRPr lang="de-DE" dirty="0" smtClean="0"/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0" indent="0">
                  <a:buNone/>
                </a:pPr>
                <a:r>
                  <a:rPr lang="de-DE" dirty="0" smtClean="0"/>
                  <a:t>7.) </a:t>
                </a:r>
                <a:r>
                  <a:rPr lang="de-DE" dirty="0" err="1" smtClean="0"/>
                  <a:t>Important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tool</a:t>
                </a:r>
                <a:r>
                  <a:rPr lang="de-DE" dirty="0" smtClean="0"/>
                  <a:t> for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investigation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polarized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fuel</a:t>
                </a:r>
                <a:r>
                  <a:rPr lang="de-DE" dirty="0" smtClean="0"/>
                  <a:t> for </a:t>
                </a:r>
                <a:r>
                  <a:rPr lang="de-DE" dirty="0" err="1" smtClean="0"/>
                  <a:t>fusion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reactors</a:t>
                </a:r>
                <a:r>
                  <a:rPr lang="de-DE" dirty="0" smtClean="0"/>
                  <a:t> </a:t>
                </a:r>
                <a:r>
                  <a:rPr lang="de-DE" sz="1600" dirty="0" smtClean="0"/>
                  <a:t>(</a:t>
                </a:r>
                <a:r>
                  <a:rPr lang="de-DE" sz="1600" dirty="0" err="1" smtClean="0"/>
                  <a:t>see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my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talk</a:t>
                </a:r>
                <a:r>
                  <a:rPr lang="de-DE" sz="1600" dirty="0" smtClean="0"/>
                  <a:t> on </a:t>
                </a:r>
                <a:r>
                  <a:rPr lang="de-DE" sz="1600" dirty="0" err="1" smtClean="0"/>
                  <a:t>Thursday</a:t>
                </a:r>
                <a:r>
                  <a:rPr lang="de-DE" sz="1600" dirty="0" smtClean="0"/>
                  <a:t>) </a:t>
                </a:r>
                <a:endParaRPr lang="de-DE" sz="1600" dirty="0"/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0" indent="0">
                  <a:buNone/>
                </a:pPr>
                <a:r>
                  <a:rPr lang="de-DE" dirty="0" smtClean="0"/>
                  <a:t>8.) Search for „Dark Hydrogen“	                                       </a:t>
                </a:r>
                <a:r>
                  <a:rPr lang="de-DE" sz="1600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E. Oks, </a:t>
                </a:r>
                <a:r>
                  <a:rPr lang="fi-FI" sz="16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Symmetry </a:t>
                </a:r>
                <a:r>
                  <a:rPr lang="fi-FI" sz="1600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17</a:t>
                </a:r>
                <a:r>
                  <a:rPr lang="fi-FI" sz="16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(4</a:t>
                </a:r>
                <a:r>
                  <a:rPr lang="fi-FI" sz="1600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)  </a:t>
                </a:r>
                <a:r>
                  <a:rPr lang="fi-FI" sz="16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517 (2025) 					</a:t>
                </a:r>
                <a:r>
                  <a:rPr lang="fi-FI" sz="1600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			  </a:t>
                </a:r>
                <a:endParaRPr lang="de-DE" sz="1600" dirty="0" smtClean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/>
                  <a:t>9</a:t>
                </a:r>
                <a:r>
                  <a:rPr lang="de-DE" dirty="0" smtClean="0"/>
                  <a:t>.) </a:t>
                </a:r>
                <a:r>
                  <a:rPr lang="de-DE" dirty="0" err="1" smtClean="0"/>
                  <a:t>Axion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search</a:t>
                </a:r>
                <a:r>
                  <a:rPr lang="de-DE" dirty="0" smtClean="0"/>
                  <a:t>					      </a:t>
                </a:r>
                <a:r>
                  <a:rPr lang="de-DE" sz="1600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Q. Yang </a:t>
                </a:r>
                <a:r>
                  <a:rPr lang="de-DE" sz="1600" dirty="0" err="1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and</a:t>
                </a:r>
                <a:r>
                  <a:rPr lang="de-DE" sz="1600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S. </a:t>
                </a:r>
                <a:r>
                  <a:rPr lang="de-DE" sz="16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Dong, </a:t>
                </a:r>
                <a:r>
                  <a:rPr lang="de-DE" sz="1600" dirty="0" err="1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Physics</a:t>
                </a:r>
                <a:r>
                  <a:rPr lang="de-DE" sz="1600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sz="1600" dirty="0" err="1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Lett</a:t>
                </a:r>
                <a:r>
                  <a:rPr lang="de-DE" sz="1600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. B</a:t>
                </a:r>
                <a:r>
                  <a:rPr lang="de-DE" sz="1600" b="1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843 </a:t>
                </a:r>
                <a:r>
                  <a:rPr lang="de-DE" sz="1600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138004</a:t>
                </a:r>
                <a:r>
                  <a:rPr lang="de-DE" sz="1600" b="1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sz="1600" dirty="0" smtClean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(2023)</a:t>
                </a:r>
              </a:p>
              <a:p>
                <a:pPr marL="0" indent="0">
                  <a:buNone/>
                </a:pPr>
                <a:r>
                  <a:rPr lang="de-DE" sz="8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dirty="0" smtClean="0"/>
                  <a:t>10.) …..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163754"/>
                <a:ext cx="11449050" cy="4785101"/>
              </a:xfrm>
              <a:blipFill>
                <a:blip r:embed="rId2"/>
                <a:stretch>
                  <a:fillRect l="-1491" t="-1401" r="-1278" b="-17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46428" y="2511982"/>
            <a:ext cx="4687608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N. Faatz et al.,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Open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(11):100248 (2024)</a:t>
            </a:r>
            <a:endParaRPr lang="de-DE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032465"/>
            <a:ext cx="11449050" cy="4845821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>
                <a:solidFill>
                  <a:srgbClr val="C00000"/>
                </a:solidFill>
              </a:rPr>
              <a:t>New </a:t>
            </a:r>
            <a:r>
              <a:rPr lang="de-DE" b="1" u="sng" dirty="0" err="1">
                <a:solidFill>
                  <a:srgbClr val="C00000"/>
                </a:solidFill>
              </a:rPr>
              <a:t>Idea</a:t>
            </a:r>
            <a:r>
              <a:rPr lang="de-DE" b="1" u="sng" dirty="0">
                <a:solidFill>
                  <a:srgbClr val="C00000"/>
                </a:solidFill>
              </a:rPr>
              <a:t> from P. </a:t>
            </a:r>
            <a:r>
              <a:rPr lang="de-DE" b="1" u="sng" dirty="0" err="1">
                <a:solidFill>
                  <a:srgbClr val="C00000"/>
                </a:solidFill>
              </a:rPr>
              <a:t>Rakitzis</a:t>
            </a:r>
            <a:r>
              <a:rPr lang="de-DE" b="1" u="sng" dirty="0" smtClean="0">
                <a:solidFill>
                  <a:srgbClr val="C00000"/>
                </a:solidFill>
              </a:rPr>
              <a:t>:</a:t>
            </a:r>
            <a:r>
              <a:rPr lang="de-DE" b="1" dirty="0" smtClean="0">
                <a:solidFill>
                  <a:srgbClr val="C00000"/>
                </a:solidFill>
              </a:rPr>
              <a:t> (Patent)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1885" y="318407"/>
            <a:ext cx="11428639" cy="1130373"/>
          </a:xfrm>
        </p:spPr>
        <p:txBody>
          <a:bodyPr/>
          <a:lstStyle/>
          <a:p>
            <a:r>
              <a:rPr lang="en-US" sz="2600" u="sng" dirty="0" smtClean="0"/>
              <a:t>How </a:t>
            </a:r>
            <a:r>
              <a:rPr lang="en-US" sz="2600" u="sng" dirty="0"/>
              <a:t>to produce enough polarized fuel,</a:t>
            </a:r>
            <a:r>
              <a:rPr lang="en-US" sz="2600" u="sng" cap="none" dirty="0"/>
              <a:t> i.e</a:t>
            </a:r>
            <a:r>
              <a:rPr lang="en-US" sz="2600" u="sng" dirty="0"/>
              <a:t>. D, T and </a:t>
            </a:r>
            <a:r>
              <a:rPr lang="en-US" sz="2600" u="sng" baseline="30000" dirty="0" smtClean="0"/>
              <a:t>3</a:t>
            </a:r>
            <a:r>
              <a:rPr lang="en-US" sz="2600" u="sng" dirty="0" smtClean="0"/>
              <a:t>H</a:t>
            </a:r>
            <a:r>
              <a:rPr lang="en-US" sz="2600" u="sng" cap="none" dirty="0" smtClean="0"/>
              <a:t>e</a:t>
            </a:r>
            <a:r>
              <a:rPr lang="en-US" sz="2600" u="sng" dirty="0" smtClean="0"/>
              <a:t>?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197" y="1537664"/>
            <a:ext cx="7732702" cy="353626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02004" y="3760289"/>
            <a:ext cx="194819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 smtClean="0"/>
              <a:t>Intense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D</a:t>
            </a:r>
            <a:r>
              <a:rPr lang="de-DE" baseline="-25000" dirty="0" smtClean="0"/>
              <a:t>2 </a:t>
            </a:r>
            <a:r>
              <a:rPr lang="de-DE" dirty="0" err="1" smtClean="0"/>
              <a:t>or</a:t>
            </a:r>
            <a:r>
              <a:rPr lang="de-DE" dirty="0" smtClean="0"/>
              <a:t> HD beam: </a:t>
            </a:r>
          </a:p>
          <a:p>
            <a:pPr algn="l">
              <a:lnSpc>
                <a:spcPct val="95000"/>
              </a:lnSpc>
            </a:pPr>
            <a:r>
              <a:rPr lang="de-DE" dirty="0" smtClean="0"/>
              <a:t>10</a:t>
            </a:r>
            <a:r>
              <a:rPr lang="de-DE" baseline="30000" dirty="0" smtClean="0"/>
              <a:t>22</a:t>
            </a:r>
            <a:r>
              <a:rPr lang="de-DE" dirty="0" smtClean="0"/>
              <a:t> </a:t>
            </a:r>
            <a:r>
              <a:rPr lang="de-DE" dirty="0" err="1" smtClean="0"/>
              <a:t>mol</a:t>
            </a:r>
            <a:r>
              <a:rPr lang="de-DE" dirty="0" smtClean="0"/>
              <a:t>./s, sharp </a:t>
            </a:r>
            <a:r>
              <a:rPr lang="de-DE" dirty="0" err="1" smtClean="0"/>
              <a:t>velocity</a:t>
            </a:r>
            <a:endParaRPr lang="de-DE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4412610" y="5013872"/>
            <a:ext cx="271803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/>
              <a:t>Optical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rot. </a:t>
            </a:r>
            <a:r>
              <a:rPr lang="de-DE" dirty="0" err="1"/>
              <a:t>m</a:t>
            </a:r>
            <a:r>
              <a:rPr lang="de-DE" dirty="0" err="1" smtClean="0"/>
              <a:t>agnetic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 J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m</a:t>
            </a:r>
            <a:r>
              <a:rPr lang="de-DE" baseline="-25000" dirty="0" err="1" smtClean="0"/>
              <a:t>J</a:t>
            </a:r>
            <a:r>
              <a:rPr lang="de-DE" dirty="0" smtClean="0"/>
              <a:t> = +1/-1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</a:p>
          <a:p>
            <a:pPr algn="l">
              <a:lnSpc>
                <a:spcPct val="95000"/>
              </a:lnSpc>
            </a:pPr>
            <a:r>
              <a:rPr lang="de-DE" dirty="0" smtClean="0"/>
              <a:t>IR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microwaves</a:t>
            </a: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7508147" y="4732066"/>
            <a:ext cx="395451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/>
              <a:t>Transfer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rotational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„</a:t>
            </a:r>
            <a:r>
              <a:rPr lang="de-DE" dirty="0" err="1" smtClean="0"/>
              <a:t>motion-induced</a:t>
            </a:r>
            <a:r>
              <a:rPr lang="de-DE" dirty="0" smtClean="0"/>
              <a:t>“ </a:t>
            </a:r>
            <a:r>
              <a:rPr lang="de-DE" dirty="0" err="1" smtClean="0"/>
              <a:t>transitions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via </a:t>
            </a:r>
            <a:r>
              <a:rPr lang="de-DE" dirty="0" err="1" smtClean="0"/>
              <a:t>coherent</a:t>
            </a:r>
            <a:r>
              <a:rPr lang="de-DE" dirty="0" smtClean="0"/>
              <a:t> </a:t>
            </a:r>
            <a:r>
              <a:rPr lang="de-DE" dirty="0" err="1" smtClean="0"/>
              <a:t>hyperfine</a:t>
            </a:r>
            <a:r>
              <a:rPr lang="de-DE" dirty="0" smtClean="0"/>
              <a:t> </a:t>
            </a:r>
            <a:r>
              <a:rPr lang="de-DE" dirty="0" err="1" smtClean="0"/>
              <a:t>beat</a:t>
            </a:r>
            <a:r>
              <a:rPr lang="de-DE" dirty="0" smtClean="0"/>
              <a:t> </a:t>
            </a:r>
          </a:p>
          <a:p>
            <a:pPr algn="l">
              <a:lnSpc>
                <a:spcPct val="95000"/>
              </a:lnSpc>
            </a:pPr>
            <a:r>
              <a:rPr lang="de-DE" sz="1600" dirty="0" smtClean="0"/>
              <a:t>→ 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Ch</a:t>
            </a:r>
            <a:r>
              <a:rPr lang="de-DE" sz="1600" dirty="0" smtClean="0"/>
              <a:t>. Kannis on </a:t>
            </a:r>
            <a:r>
              <a:rPr lang="de-DE" sz="1600" dirty="0" err="1" smtClean="0"/>
              <a:t>Tuesday</a:t>
            </a:r>
            <a:endParaRPr lang="de-DE" sz="16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9857064" y="1996580"/>
            <a:ext cx="228824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 smtClean="0"/>
              <a:t>Collecting</a:t>
            </a:r>
            <a:r>
              <a:rPr lang="de-DE" dirty="0" smtClean="0"/>
              <a:t> pol. </a:t>
            </a:r>
            <a:r>
              <a:rPr lang="de-DE" dirty="0" err="1" smtClean="0"/>
              <a:t>molecules</a:t>
            </a:r>
            <a:r>
              <a:rPr lang="de-DE" dirty="0" smtClean="0"/>
              <a:t> on a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a strong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342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 smtClean="0"/>
              <a:t>ABS </a:t>
            </a:r>
            <a:r>
              <a:rPr lang="de-DE" b="1" dirty="0" err="1" smtClean="0"/>
              <a:t>and</a:t>
            </a:r>
            <a:r>
              <a:rPr lang="de-DE" b="1" dirty="0" smtClean="0"/>
              <a:t> Lamb-</a:t>
            </a:r>
            <a:r>
              <a:rPr lang="de-DE" b="1" dirty="0" err="1" smtClean="0"/>
              <a:t>shift</a:t>
            </a:r>
            <a:r>
              <a:rPr lang="de-DE" b="1" dirty="0" smtClean="0"/>
              <a:t> polarimeter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its</a:t>
            </a:r>
            <a:r>
              <a:rPr lang="de-DE" b="1" dirty="0" smtClean="0"/>
              <a:t> </a:t>
            </a:r>
            <a:r>
              <a:rPr lang="de-DE" b="1" dirty="0" err="1" smtClean="0"/>
              <a:t>Spinfilter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</a:p>
          <a:p>
            <a:pPr marL="0" indent="0" algn="ctr">
              <a:buNone/>
            </a:pPr>
            <a:r>
              <a:rPr lang="de-DE" b="1" dirty="0" smtClean="0"/>
              <a:t>a </a:t>
            </a:r>
            <a:r>
              <a:rPr lang="de-DE" b="1" dirty="0" err="1" smtClean="0"/>
              <a:t>nice</a:t>
            </a:r>
            <a:r>
              <a:rPr lang="de-DE" b="1" dirty="0" smtClean="0"/>
              <a:t> </a:t>
            </a:r>
            <a:r>
              <a:rPr lang="de-DE" b="1" dirty="0" err="1" smtClean="0"/>
              <a:t>tool</a:t>
            </a:r>
            <a:r>
              <a:rPr lang="de-DE" b="1" dirty="0" smtClean="0"/>
              <a:t> for fundamental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applied</a:t>
            </a:r>
            <a:r>
              <a:rPr lang="de-DE" b="1" dirty="0" smtClean="0"/>
              <a:t> </a:t>
            </a:r>
            <a:r>
              <a:rPr lang="de-DE" b="1" dirty="0" err="1" smtClean="0"/>
              <a:t>physics</a:t>
            </a:r>
            <a:r>
              <a:rPr lang="de-DE" b="1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Lamb-</a:t>
            </a:r>
            <a:r>
              <a:rPr lang="de-DE" dirty="0" err="1" smtClean="0"/>
              <a:t>shift</a:t>
            </a:r>
            <a:r>
              <a:rPr lang="de-DE" dirty="0" smtClean="0"/>
              <a:t> polarimeter/</a:t>
            </a:r>
            <a:r>
              <a:rPr lang="de-DE" dirty="0" err="1" smtClean="0"/>
              <a:t>Spinfilter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at Los </a:t>
            </a:r>
            <a:r>
              <a:rPr lang="de-DE" dirty="0" err="1" smtClean="0"/>
              <a:t>Alamos</a:t>
            </a:r>
            <a:r>
              <a:rPr lang="de-DE" dirty="0" smtClean="0"/>
              <a:t>, </a:t>
            </a:r>
            <a:r>
              <a:rPr lang="de-DE" dirty="0" err="1" smtClean="0"/>
              <a:t>Moscow</a:t>
            </a:r>
            <a:r>
              <a:rPr lang="de-DE" dirty="0" smtClean="0"/>
              <a:t> State Uni., TUNL, </a:t>
            </a:r>
          </a:p>
          <a:p>
            <a:pPr marL="0" indent="0" algn="ctr">
              <a:buNone/>
            </a:pPr>
            <a:r>
              <a:rPr lang="de-DE" dirty="0" smtClean="0"/>
              <a:t>Uni. Cologne, KVI, RHIC, Uni. </a:t>
            </a:r>
            <a:r>
              <a:rPr lang="de-DE" dirty="0" err="1" smtClean="0"/>
              <a:t>Tsukuba</a:t>
            </a:r>
            <a:r>
              <a:rPr lang="de-DE" dirty="0" smtClean="0"/>
              <a:t>, FZ Jülich, PNPI, BINP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now</a:t>
            </a:r>
            <a:r>
              <a:rPr lang="de-DE" b="1" dirty="0" smtClean="0"/>
              <a:t> at IMP</a:t>
            </a:r>
            <a:r>
              <a:rPr lang="de-DE" dirty="0" smtClean="0"/>
              <a:t>.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              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talks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Yaojie</a:t>
            </a:r>
            <a:r>
              <a:rPr lang="de-DE" sz="1600" dirty="0" smtClean="0"/>
              <a:t> </a:t>
            </a:r>
            <a:r>
              <a:rPr lang="de-DE" sz="1600" dirty="0" err="1" smtClean="0"/>
              <a:t>Zhai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Sheng Zhang)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6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178674"/>
            <a:ext cx="11449050" cy="1080918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„Dark Hydrogen“ </a:t>
            </a:r>
            <a:r>
              <a:rPr lang="de-DE" dirty="0" err="1" smtClean="0"/>
              <a:t>with</a:t>
            </a:r>
            <a:r>
              <a:rPr lang="de-DE" dirty="0" smtClean="0"/>
              <a:t> an LSP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27" y="753780"/>
            <a:ext cx="9247680" cy="514134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6883" y="2822236"/>
            <a:ext cx="8971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 smtClean="0"/>
              <a:t>H</a:t>
            </a:r>
            <a:r>
              <a:rPr lang="de-DE" sz="2000" baseline="-25000" dirty="0" smtClean="0"/>
              <a:t>2 </a:t>
            </a:r>
            <a:r>
              <a:rPr lang="de-DE" sz="2000" dirty="0" smtClean="0"/>
              <a:t>→</a:t>
            </a:r>
            <a:endParaRPr lang="de-DE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9424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axions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an LSP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428" y="3542620"/>
            <a:ext cx="4558603" cy="24430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20" y="900983"/>
            <a:ext cx="4059844" cy="28008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10" y="900983"/>
            <a:ext cx="7338302" cy="50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Tools: ABS </a:t>
            </a:r>
            <a:r>
              <a:rPr lang="de-DE" dirty="0" err="1" smtClean="0"/>
              <a:t>and</a:t>
            </a:r>
            <a:r>
              <a:rPr lang="de-DE" dirty="0" smtClean="0"/>
              <a:t> LSP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5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02" y="952585"/>
            <a:ext cx="3622681" cy="5335792"/>
          </a:xfrm>
        </p:spPr>
      </p:pic>
      <p:pic>
        <p:nvPicPr>
          <p:cNvPr id="63" name="Grafik 62" descr="Ein Bild, das Diagramm, Schrift, Plan, technische Zeichnung enthält.&#10;&#10;Automatisch generierte Beschreibung">
            <a:extLst>
              <a:ext uri="{FF2B5EF4-FFF2-40B4-BE49-F238E27FC236}">
                <a16:creationId xmlns:a16="http://schemas.microsoft.com/office/drawing/2014/main" id="{7E656402-5D71-52C8-21D9-5586E9D00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27" y="2089659"/>
            <a:ext cx="6621033" cy="19534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1DE3C4A7-05C1-6ABF-E520-15E6562CCB29}"/>
                  </a:ext>
                </a:extLst>
              </p:cNvPr>
              <p:cNvSpPr txBox="1"/>
              <p:nvPr/>
            </p:nvSpPr>
            <p:spPr>
              <a:xfrm>
                <a:off x="4839865" y="4115813"/>
                <a:ext cx="1024418" cy="393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1DE3C4A7-05C1-6ABF-E520-15E6562CC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65" y="4115813"/>
                <a:ext cx="1024418" cy="393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E80B6242-0815-9CDC-909E-7B9140AEE61F}"/>
                  </a:ext>
                </a:extLst>
              </p:cNvPr>
              <p:cNvSpPr txBox="1"/>
              <p:nvPr/>
            </p:nvSpPr>
            <p:spPr>
              <a:xfrm>
                <a:off x="7295712" y="4136313"/>
                <a:ext cx="1156057" cy="393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E80B6242-0815-9CDC-909E-7B9140AEE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712" y="4136313"/>
                <a:ext cx="1156057" cy="393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3DD7EF07-1A8D-E1ED-376E-F2D7B9AF55EB}"/>
              </a:ext>
            </a:extLst>
          </p:cNvPr>
          <p:cNvCxnSpPr/>
          <p:nvPr/>
        </p:nvCxnSpPr>
        <p:spPr>
          <a:xfrm>
            <a:off x="5963267" y="4284193"/>
            <a:ext cx="120131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4A83E93D-5A70-1663-EBD0-A3E618B859E6}"/>
                  </a:ext>
                </a:extLst>
              </p:cNvPr>
              <p:cNvSpPr txBox="1"/>
              <p:nvPr/>
            </p:nvSpPr>
            <p:spPr>
              <a:xfrm>
                <a:off x="8387069" y="4136312"/>
                <a:ext cx="1978818" cy="3508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4A83E93D-5A70-1663-EBD0-A3E618B85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069" y="4136312"/>
                <a:ext cx="1978818" cy="350865"/>
              </a:xfrm>
              <a:prstGeom prst="rect">
                <a:avLst/>
              </a:prstGeom>
              <a:blipFill>
                <a:blip r:embed="rId6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38E51960-7CEB-A73B-296B-80C3DC821D38}"/>
                  </a:ext>
                </a:extLst>
              </p:cNvPr>
              <p:cNvSpPr txBox="1"/>
              <p:nvPr/>
            </p:nvSpPr>
            <p:spPr>
              <a:xfrm>
                <a:off x="10303672" y="4136833"/>
                <a:ext cx="1142087" cy="3508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38E51960-7CEB-A73B-296B-80C3DC821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72" y="4136833"/>
                <a:ext cx="1142087" cy="350865"/>
              </a:xfrm>
              <a:prstGeom prst="rect">
                <a:avLst/>
              </a:prstGeom>
              <a:blipFill>
                <a:blip r:embed="rId7"/>
                <a:stretch>
                  <a:fillRect l="-5851" t="-1754" r="-2128" b="-40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2DAC7C7B-C2DC-FC3D-03AB-CEB6A456F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088029"/>
            <a:ext cx="8352928" cy="47907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Breit</a:t>
            </a:r>
            <a:r>
              <a:rPr lang="en-US" dirty="0"/>
              <a:t>-rabi diagram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4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BA6589-2872-3AA8-690A-6510EA638B7F}"/>
                  </a:ext>
                </a:extLst>
              </p:cNvPr>
              <p:cNvSpPr txBox="1"/>
              <p:nvPr/>
            </p:nvSpPr>
            <p:spPr>
              <a:xfrm>
                <a:off x="10031208" y="2309517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BA6589-2872-3AA8-690A-6510EA638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2309517"/>
                <a:ext cx="781176" cy="350865"/>
              </a:xfrm>
              <a:prstGeom prst="rect">
                <a:avLst/>
              </a:prstGeom>
              <a:blipFill>
                <a:blip r:embed="rId4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CB70748-4C22-8E9F-ED1A-CB7A15E1A7BD}"/>
                  </a:ext>
                </a:extLst>
              </p:cNvPr>
              <p:cNvSpPr txBox="1"/>
              <p:nvPr/>
            </p:nvSpPr>
            <p:spPr>
              <a:xfrm>
                <a:off x="10031208" y="2676638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CB70748-4C22-8E9F-ED1A-CB7A15E1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2676638"/>
                <a:ext cx="781176" cy="350865"/>
              </a:xfrm>
              <a:prstGeom prst="rect">
                <a:avLst/>
              </a:prstGeom>
              <a:blipFill>
                <a:blip r:embed="rId5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AA6F862-89A8-B169-E39F-09EA174444AC}"/>
                  </a:ext>
                </a:extLst>
              </p:cNvPr>
              <p:cNvSpPr txBox="1"/>
              <p:nvPr/>
            </p:nvSpPr>
            <p:spPr>
              <a:xfrm>
                <a:off x="10024063" y="3043759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AA6F862-89A8-B169-E39F-09EA17444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063" y="3043759"/>
                <a:ext cx="781176" cy="350865"/>
              </a:xfrm>
              <a:prstGeom prst="rect">
                <a:avLst/>
              </a:prstGeom>
              <a:blipFill>
                <a:blip r:embed="rId6"/>
                <a:stretch>
                  <a:fillRect l="-11628" t="-184483" r="-89147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14EF192-C226-3B9D-74B5-F65617A86DA9}"/>
                  </a:ext>
                </a:extLst>
              </p:cNvPr>
              <p:cNvSpPr txBox="1"/>
              <p:nvPr/>
            </p:nvSpPr>
            <p:spPr>
              <a:xfrm>
                <a:off x="9801979" y="3402069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14EF192-C226-3B9D-74B5-F65617A8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979" y="3402069"/>
                <a:ext cx="1010405" cy="350865"/>
              </a:xfrm>
              <a:prstGeom prst="rect">
                <a:avLst/>
              </a:prstGeom>
              <a:blipFill>
                <a:blip r:embed="rId7"/>
                <a:stretch>
                  <a:fillRect l="-602" t="-184483" r="-68675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B6F027F-4738-1004-E93F-7048F3107F12}"/>
                  </a:ext>
                </a:extLst>
              </p:cNvPr>
              <p:cNvSpPr txBox="1"/>
              <p:nvPr/>
            </p:nvSpPr>
            <p:spPr>
              <a:xfrm>
                <a:off x="2653222" y="1838232"/>
                <a:ext cx="778482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B6F027F-4738-1004-E93F-7048F3107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22" y="1838232"/>
                <a:ext cx="778482" cy="452432"/>
              </a:xfrm>
              <a:prstGeom prst="rect">
                <a:avLst/>
              </a:prstGeom>
              <a:blipFill>
                <a:blip r:embed="rId8"/>
                <a:stretch>
                  <a:fillRect l="-7813" t="-97297" r="-86719" b="-1918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2443286-C9FA-E472-247E-99F27AA5DB23}"/>
                  </a:ext>
                </a:extLst>
              </p:cNvPr>
              <p:cNvSpPr txBox="1"/>
              <p:nvPr/>
            </p:nvSpPr>
            <p:spPr>
              <a:xfrm>
                <a:off x="2783632" y="4668004"/>
                <a:ext cx="805733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2443286-C9FA-E472-247E-99F27AA5D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4668004"/>
                <a:ext cx="805733" cy="452432"/>
              </a:xfrm>
              <a:prstGeom prst="rect">
                <a:avLst/>
              </a:prstGeom>
              <a:blipFill>
                <a:blip r:embed="rId9"/>
                <a:stretch>
                  <a:fillRect l="-8333" t="-97297" r="-83333" b="-1918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lipse 12">
            <a:extLst>
              <a:ext uri="{FF2B5EF4-FFF2-40B4-BE49-F238E27FC236}">
                <a16:creationId xmlns:a16="http://schemas.microsoft.com/office/drawing/2014/main" id="{2B96E083-14CA-BA66-CDDF-43D892F0470C}"/>
              </a:ext>
            </a:extLst>
          </p:cNvPr>
          <p:cNvSpPr/>
          <p:nvPr/>
        </p:nvSpPr>
        <p:spPr>
          <a:xfrm>
            <a:off x="6912000" y="3960000"/>
            <a:ext cx="1008112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12855FB-5DAC-5723-7197-BF1102F9034A}"/>
              </a:ext>
            </a:extLst>
          </p:cNvPr>
          <p:cNvCxnSpPr/>
          <p:nvPr/>
        </p:nvCxnSpPr>
        <p:spPr>
          <a:xfrm flipV="1">
            <a:off x="7174800" y="1628800"/>
            <a:ext cx="0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E7A076B-DDDE-757B-1F4E-5221159CCCDB}"/>
              </a:ext>
            </a:extLst>
          </p:cNvPr>
          <p:cNvCxnSpPr/>
          <p:nvPr/>
        </p:nvCxnSpPr>
        <p:spPr>
          <a:xfrm flipV="1">
            <a:off x="7752184" y="1628800"/>
            <a:ext cx="0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384C3CE-22CF-7754-BF46-ADA966AB505E}"/>
                  </a:ext>
                </a:extLst>
              </p:cNvPr>
              <p:cNvSpPr txBox="1"/>
              <p:nvPr/>
            </p:nvSpPr>
            <p:spPr>
              <a:xfrm>
                <a:off x="9774416" y="1638754"/>
                <a:ext cx="1142749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384C3CE-22CF-7754-BF46-ADA966AB5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416" y="1638754"/>
                <a:ext cx="1142749" cy="398955"/>
              </a:xfrm>
              <a:prstGeom prst="rect">
                <a:avLst/>
              </a:prstGeom>
              <a:blipFill>
                <a:blip r:embed="rId10"/>
                <a:stretch>
                  <a:fillRect l="-7979" t="-226154" r="-76064" b="-32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E08F43B-C1B7-C473-4E66-3D4D459B3E50}"/>
                  </a:ext>
                </a:extLst>
              </p:cNvPr>
              <p:cNvSpPr txBox="1"/>
              <p:nvPr/>
            </p:nvSpPr>
            <p:spPr>
              <a:xfrm>
                <a:off x="8593934" y="1185602"/>
                <a:ext cx="3503712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E08F43B-C1B7-C473-4E66-3D4D459B3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934" y="1185602"/>
                <a:ext cx="3503712" cy="4431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D3D1B74F-F046-D5C0-9F0C-1ED65A220BFA}"/>
                  </a:ext>
                </a:extLst>
              </p:cNvPr>
              <p:cNvSpPr txBox="1"/>
              <p:nvPr/>
            </p:nvSpPr>
            <p:spPr>
              <a:xfrm>
                <a:off x="10031208" y="3724350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D3D1B74F-F046-D5C0-9F0C-1ED65A220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3724350"/>
                <a:ext cx="781176" cy="350865"/>
              </a:xfrm>
              <a:prstGeom prst="rect">
                <a:avLst/>
              </a:prstGeom>
              <a:blipFill>
                <a:blip r:embed="rId12"/>
                <a:stretch>
                  <a:fillRect l="-12500" t="-186207" r="-89844" b="-270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8C5B020-7B1E-9C17-8BBD-23C29861EEE6}"/>
                  </a:ext>
                </a:extLst>
              </p:cNvPr>
              <p:cNvSpPr txBox="1"/>
              <p:nvPr/>
            </p:nvSpPr>
            <p:spPr>
              <a:xfrm>
                <a:off x="10031208" y="4091471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8C5B020-7B1E-9C17-8BBD-23C29861E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4091471"/>
                <a:ext cx="781176" cy="350865"/>
              </a:xfrm>
              <a:prstGeom prst="rect">
                <a:avLst/>
              </a:prstGeom>
              <a:blipFill>
                <a:blip r:embed="rId13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4D514240-44B4-1735-67A3-B2FB5C4FB3F7}"/>
                  </a:ext>
                </a:extLst>
              </p:cNvPr>
              <p:cNvSpPr txBox="1"/>
              <p:nvPr/>
            </p:nvSpPr>
            <p:spPr>
              <a:xfrm>
                <a:off x="10024063" y="4458592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4D514240-44B4-1735-67A3-B2FB5C4FB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063" y="4458592"/>
                <a:ext cx="781176" cy="350865"/>
              </a:xfrm>
              <a:prstGeom prst="rect">
                <a:avLst/>
              </a:prstGeom>
              <a:blipFill>
                <a:blip r:embed="rId14"/>
                <a:stretch>
                  <a:fillRect l="-11628" t="-184483" r="-89147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5BA48D93-9BB6-0AFA-131A-FAF49210FDDF}"/>
                  </a:ext>
                </a:extLst>
              </p:cNvPr>
              <p:cNvSpPr txBox="1"/>
              <p:nvPr/>
            </p:nvSpPr>
            <p:spPr>
              <a:xfrm>
                <a:off x="9801979" y="4816902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5BA48D93-9BB6-0AFA-131A-FAF49210F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979" y="4816902"/>
                <a:ext cx="1010405" cy="350865"/>
              </a:xfrm>
              <a:prstGeom prst="rect">
                <a:avLst/>
              </a:prstGeom>
              <a:blipFill>
                <a:blip r:embed="rId15"/>
                <a:stretch>
                  <a:fillRect l="-602" t="-184483" r="-68675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atumsplatzhalter 2">
            <a:extLst>
              <a:ext uri="{FF2B5EF4-FFF2-40B4-BE49-F238E27FC236}">
                <a16:creationId xmlns:a16="http://schemas.microsoft.com/office/drawing/2014/main" id="{9F74FC16-3272-37E4-6147-D266323A7C6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endParaRPr lang="en-US" noProof="0" dirty="0"/>
          </a:p>
          <a:p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8ED85C3-68A0-13FE-CA6D-C0E7147651B3}"/>
                  </a:ext>
                </a:extLst>
              </p:cNvPr>
              <p:cNvSpPr txBox="1"/>
              <p:nvPr/>
            </p:nvSpPr>
            <p:spPr>
              <a:xfrm>
                <a:off x="2653222" y="1403468"/>
                <a:ext cx="1405449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=0.14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8ED85C3-68A0-13FE-CA6D-C0E714765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22" y="1403468"/>
                <a:ext cx="1405449" cy="350865"/>
              </a:xfrm>
              <a:prstGeom prst="rect">
                <a:avLst/>
              </a:prstGeom>
              <a:blipFill>
                <a:blip r:embed="rId16"/>
                <a:stretch>
                  <a:fillRect l="-1732" r="-2165" b="-103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DF4B51BE-305B-A304-234F-BB7AB54DA154}"/>
                  </a:ext>
                </a:extLst>
              </p:cNvPr>
              <p:cNvSpPr txBox="1"/>
              <p:nvPr/>
            </p:nvSpPr>
            <p:spPr>
              <a:xfrm>
                <a:off x="2653221" y="3826120"/>
                <a:ext cx="1407052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=1.6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DF4B51BE-305B-A304-234F-BB7AB54D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21" y="3826120"/>
                <a:ext cx="1407052" cy="350865"/>
              </a:xfrm>
              <a:prstGeom prst="rect">
                <a:avLst/>
              </a:prstGeom>
              <a:blipFill>
                <a:blip r:embed="rId18"/>
                <a:stretch>
                  <a:fillRect l="-1732" r="-2165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613F28AB-9FD9-D6A6-97A1-A7E6C070DC66}"/>
              </a:ext>
            </a:extLst>
          </p:cNvPr>
          <p:cNvSpPr/>
          <p:nvPr/>
        </p:nvSpPr>
        <p:spPr>
          <a:xfrm>
            <a:off x="6912000" y="5589240"/>
            <a:ext cx="1200224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2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5029049" y="6381329"/>
            <a:ext cx="1409330" cy="2347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46" y="986546"/>
            <a:ext cx="77295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241380" y="1650123"/>
            <a:ext cx="1428596" cy="3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>
                <a:solidFill>
                  <a:schemeClr val="tx1"/>
                </a:solidFill>
              </a:rPr>
              <a:t>m</a:t>
            </a:r>
            <a:r>
              <a:rPr lang="de-DE" altLang="en-US" sz="2400" baseline="-25000">
                <a:solidFill>
                  <a:schemeClr val="tx1"/>
                </a:solidFill>
              </a:rPr>
              <a:t>I </a:t>
            </a:r>
            <a:r>
              <a:rPr lang="de-DE" altLang="en-US" sz="2400">
                <a:solidFill>
                  <a:schemeClr val="tx1"/>
                </a:solidFill>
              </a:rPr>
              <a:t>= +1/2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527256" y="4063122"/>
            <a:ext cx="13509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>
                <a:solidFill>
                  <a:schemeClr val="tx1"/>
                </a:solidFill>
              </a:rPr>
              <a:t>m</a:t>
            </a:r>
            <a:r>
              <a:rPr lang="de-DE" altLang="en-US" sz="2400" baseline="-25000">
                <a:solidFill>
                  <a:schemeClr val="tx1"/>
                </a:solidFill>
              </a:rPr>
              <a:t>I </a:t>
            </a:r>
            <a:r>
              <a:rPr lang="de-DE" altLang="en-US" sz="2400">
                <a:solidFill>
                  <a:schemeClr val="tx1"/>
                </a:solidFill>
              </a:rPr>
              <a:t>= -1/2</a:t>
            </a:r>
            <a:endParaRPr lang="en-US" altLang="en-US" sz="2400">
              <a:solidFill>
                <a:schemeClr val="tx1"/>
              </a:solidFill>
            </a:endParaRPr>
          </a:p>
        </p:txBody>
      </p:sp>
      <p:cxnSp>
        <p:nvCxnSpPr>
          <p:cNvPr id="4" name="Gerade Verbindung mit Pfeil 3"/>
          <p:cNvCxnSpPr>
            <a:cxnSpLocks noChangeShapeType="1"/>
          </p:cNvCxnSpPr>
          <p:nvPr/>
        </p:nvCxnSpPr>
        <p:spPr bwMode="auto">
          <a:xfrm flipV="1">
            <a:off x="3841428" y="3305885"/>
            <a:ext cx="0" cy="863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Gerade Verbindung mit Pfeil 11"/>
          <p:cNvCxnSpPr>
            <a:cxnSpLocks noChangeShapeType="1"/>
          </p:cNvCxnSpPr>
          <p:nvPr/>
        </p:nvCxnSpPr>
        <p:spPr bwMode="auto">
          <a:xfrm flipV="1">
            <a:off x="4130805" y="3737685"/>
            <a:ext cx="0" cy="4318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3" name="Gerade Verbindung mit Pfeil 12"/>
          <p:cNvCxnSpPr>
            <a:cxnSpLocks noChangeShapeType="1"/>
          </p:cNvCxnSpPr>
          <p:nvPr/>
        </p:nvCxnSpPr>
        <p:spPr bwMode="auto">
          <a:xfrm flipV="1">
            <a:off x="8759280" y="3305885"/>
            <a:ext cx="0" cy="863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Gerade Verbindung mit Pfeil 13"/>
          <p:cNvCxnSpPr>
            <a:cxnSpLocks noChangeShapeType="1"/>
          </p:cNvCxnSpPr>
          <p:nvPr/>
        </p:nvCxnSpPr>
        <p:spPr bwMode="auto">
          <a:xfrm>
            <a:off x="9046618" y="3737685"/>
            <a:ext cx="0" cy="4318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/>
            <a:tailEnd type="arrow" w="med" len="med"/>
          </a:ln>
        </p:spPr>
      </p:cxnSp>
      <p:grpSp>
        <p:nvGrpSpPr>
          <p:cNvPr id="18" name="Gruppieren 17"/>
          <p:cNvGrpSpPr>
            <a:grpSpLocks/>
          </p:cNvGrpSpPr>
          <p:nvPr/>
        </p:nvGrpSpPr>
        <p:grpSpPr bwMode="auto">
          <a:xfrm>
            <a:off x="5230269" y="2440697"/>
            <a:ext cx="2649537" cy="954088"/>
            <a:chOff x="3938493" y="3194973"/>
            <a:chExt cx="2649731" cy="954107"/>
          </a:xfrm>
        </p:grpSpPr>
        <p:sp>
          <p:nvSpPr>
            <p:cNvPr id="10254" name="Textfeld 9"/>
            <p:cNvSpPr txBox="1">
              <a:spLocks noChangeArrowheads="1"/>
            </p:cNvSpPr>
            <p:nvPr/>
          </p:nvSpPr>
          <p:spPr bwMode="auto">
            <a:xfrm>
              <a:off x="4592165" y="3194973"/>
              <a:ext cx="199605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800">
                  <a:solidFill>
                    <a:schemeClr val="tx1"/>
                  </a:solidFill>
                </a:rPr>
                <a:t>N</a:t>
              </a:r>
              <a:r>
                <a:rPr lang="de-DE" altLang="de-DE" sz="2800" baseline="-25000">
                  <a:solidFill>
                    <a:schemeClr val="tx1"/>
                  </a:solidFill>
                </a:rPr>
                <a:t>+1/2</a:t>
              </a:r>
              <a:r>
                <a:rPr lang="de-DE" altLang="de-DE" sz="2800">
                  <a:solidFill>
                    <a:schemeClr val="tx1"/>
                  </a:solidFill>
                </a:rPr>
                <a:t> – N</a:t>
              </a:r>
              <a:r>
                <a:rPr lang="de-DE" altLang="de-DE" sz="2800" baseline="-25000">
                  <a:solidFill>
                    <a:schemeClr val="tx1"/>
                  </a:solidFill>
                </a:rPr>
                <a:t>-1/2</a:t>
              </a:r>
            </a:p>
            <a:p>
              <a:pPr eaLnBrk="1" hangingPunct="1"/>
              <a:r>
                <a:rPr lang="de-DE" altLang="de-DE" sz="2800">
                  <a:solidFill>
                    <a:schemeClr val="tx1"/>
                  </a:solidFill>
                </a:rPr>
                <a:t>N</a:t>
              </a:r>
              <a:r>
                <a:rPr lang="de-DE" altLang="de-DE" sz="2800" baseline="-25000">
                  <a:solidFill>
                    <a:schemeClr val="tx1"/>
                  </a:solidFill>
                </a:rPr>
                <a:t>+1/2</a:t>
              </a:r>
              <a:r>
                <a:rPr lang="de-DE" altLang="de-DE" sz="2800">
                  <a:solidFill>
                    <a:schemeClr val="tx1"/>
                  </a:solidFill>
                </a:rPr>
                <a:t> + N</a:t>
              </a:r>
              <a:r>
                <a:rPr lang="de-DE" altLang="de-DE" sz="2800" baseline="-25000">
                  <a:solidFill>
                    <a:schemeClr val="tx1"/>
                  </a:solidFill>
                </a:rPr>
                <a:t>-1/2</a:t>
              </a:r>
              <a:endParaRPr lang="en-US" altLang="de-DE" sz="2800" baseline="-25000">
                <a:solidFill>
                  <a:schemeClr val="tx1"/>
                </a:solidFill>
              </a:endParaRPr>
            </a:p>
          </p:txBody>
        </p:sp>
        <p:sp>
          <p:nvSpPr>
            <p:cNvPr id="10255" name="Textfeld 14"/>
            <p:cNvSpPr txBox="1">
              <a:spLocks noChangeArrowheads="1"/>
            </p:cNvSpPr>
            <p:nvPr/>
          </p:nvSpPr>
          <p:spPr bwMode="auto">
            <a:xfrm>
              <a:off x="3938493" y="3429000"/>
              <a:ext cx="6335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800">
                  <a:solidFill>
                    <a:schemeClr val="tx1"/>
                  </a:solidFill>
                </a:rPr>
                <a:t>P=</a:t>
              </a:r>
              <a:endParaRPr lang="en-US" altLang="de-DE" sz="2800">
                <a:solidFill>
                  <a:schemeClr val="tx1"/>
                </a:solidFill>
              </a:endParaRPr>
            </a:p>
          </p:txBody>
        </p:sp>
        <p:cxnSp>
          <p:nvCxnSpPr>
            <p:cNvPr id="10256" name="Gerade Verbindung 16"/>
            <p:cNvCxnSpPr>
              <a:cxnSpLocks noChangeShapeType="1"/>
            </p:cNvCxnSpPr>
            <p:nvPr/>
          </p:nvCxnSpPr>
          <p:spPr bwMode="auto">
            <a:xfrm>
              <a:off x="4644008" y="3717032"/>
              <a:ext cx="187220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2229893" y="5610935"/>
            <a:ext cx="4068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R. Engels et al., </a:t>
            </a:r>
            <a:r>
              <a:rPr lang="en-US" altLang="de-DE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Rev. Sci. Instr. </a:t>
            </a:r>
            <a:r>
              <a:rPr lang="en-US" altLang="de-DE" sz="16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r>
              <a:rPr lang="en-US" altLang="de-DE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4607 (2003)</a:t>
            </a:r>
            <a:endParaRPr lang="de-DE" altLang="de-DE" sz="16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de-DE" altLang="de-DE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R. Engels et al., </a:t>
            </a:r>
            <a:r>
              <a:rPr lang="en-US" altLang="de-DE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Rev. Sci. Instr. </a:t>
            </a:r>
            <a:r>
              <a:rPr lang="en-US" altLang="de-DE" sz="16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85</a:t>
            </a:r>
            <a:r>
              <a:rPr lang="en-US" altLang="de-DE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103505 (2014)</a:t>
            </a:r>
          </a:p>
        </p:txBody>
      </p:sp>
      <p:sp>
        <p:nvSpPr>
          <p:cNvPr id="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0420" y="412254"/>
            <a:ext cx="7914289" cy="429725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/>
              <a:t>The Lamb-shift polarimeter</a:t>
            </a:r>
            <a:endParaRPr lang="en-GB" altLang="en-US" u="sng" dirty="0" smtClean="0"/>
          </a:p>
        </p:txBody>
      </p:sp>
      <p:sp>
        <p:nvSpPr>
          <p:cNvPr id="16" name="Foliennummernplatzhalter 3"/>
          <p:cNvSpPr txBox="1">
            <a:spLocks/>
          </p:cNvSpPr>
          <p:nvPr/>
        </p:nvSpPr>
        <p:spPr>
          <a:xfrm>
            <a:off x="5029049" y="6381329"/>
            <a:ext cx="1409330" cy="2347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21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Lamb-</a:t>
            </a:r>
            <a:r>
              <a:rPr lang="de-DE" dirty="0" err="1" smtClean="0"/>
              <a:t>shift</a:t>
            </a:r>
            <a:r>
              <a:rPr lang="de-DE" dirty="0" smtClean="0"/>
              <a:t> Polarimeter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324303"/>
                <a:ext cx="11449050" cy="4453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u="sng" dirty="0" smtClean="0"/>
                  <a:t>Projects at COSY:</a:t>
                </a:r>
              </a:p>
              <a:p>
                <a:pPr marL="0" indent="0">
                  <a:buNone/>
                </a:pPr>
                <a:r>
                  <a:rPr lang="de-DE" dirty="0" smtClean="0"/>
                  <a:t>1.) Tuning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ANKE-ABS</a:t>
                </a:r>
              </a:p>
              <a:p>
                <a:pPr marL="0" indent="0">
                  <a:buNone/>
                </a:pPr>
                <a:r>
                  <a:rPr lang="de-DE" dirty="0" smtClean="0"/>
                  <a:t>	→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i="1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324303"/>
                <a:ext cx="11449050" cy="4453095"/>
              </a:xfrm>
              <a:blipFill>
                <a:blip r:embed="rId2"/>
                <a:stretch>
                  <a:fillRect l="-1491" t="-15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3" name="Gruppieren 62"/>
          <p:cNvGrpSpPr/>
          <p:nvPr/>
        </p:nvGrpSpPr>
        <p:grpSpPr>
          <a:xfrm>
            <a:off x="4604509" y="964270"/>
            <a:ext cx="5937367" cy="5016116"/>
            <a:chOff x="1514475" y="754063"/>
            <a:chExt cx="6153150" cy="581025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5" y="1046163"/>
              <a:ext cx="6153150" cy="551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808163" y="754063"/>
              <a:ext cx="1709737" cy="2746375"/>
            </a:xfrm>
            <a:prstGeom prst="rect">
              <a:avLst/>
            </a:prstGeom>
            <a:solidFill>
              <a:srgbClr val="D8DEE4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436813" y="1185863"/>
              <a:ext cx="477837" cy="273050"/>
              <a:chOff x="1535" y="747"/>
              <a:chExt cx="301" cy="172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535" y="747"/>
                <a:ext cx="96" cy="172"/>
              </a:xfrm>
              <a:prstGeom prst="rect">
                <a:avLst/>
              </a:prstGeom>
              <a:solidFill>
                <a:srgbClr val="0000FF"/>
              </a:solidFill>
              <a:ln w="936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</a:pPr>
                <a:endParaRPr lang="de-DE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742" y="747"/>
                <a:ext cx="95" cy="172"/>
              </a:xfrm>
              <a:prstGeom prst="rect">
                <a:avLst/>
              </a:prstGeom>
              <a:solidFill>
                <a:srgbClr val="0000FF"/>
              </a:solidFill>
              <a:ln w="936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</a:pPr>
                <a:endParaRPr lang="de-DE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1630" y="747"/>
                <a:ext cx="114" cy="1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630" y="919"/>
                <a:ext cx="114" cy="1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2436813" y="2746375"/>
              <a:ext cx="477837" cy="274638"/>
              <a:chOff x="1535" y="1730"/>
              <a:chExt cx="301" cy="173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1535" y="1730"/>
                <a:ext cx="96" cy="173"/>
              </a:xfrm>
              <a:prstGeom prst="rect">
                <a:avLst/>
              </a:prstGeom>
              <a:solidFill>
                <a:srgbClr val="0000FF"/>
              </a:solidFill>
              <a:ln w="936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</a:pPr>
                <a:endParaRPr lang="de-DE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742" y="1730"/>
                <a:ext cx="95" cy="173"/>
              </a:xfrm>
              <a:prstGeom prst="rect">
                <a:avLst/>
              </a:prstGeom>
              <a:solidFill>
                <a:srgbClr val="0000FF"/>
              </a:solidFill>
              <a:ln w="936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</a:pPr>
                <a:endParaRPr lang="de-DE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630" y="1730"/>
                <a:ext cx="114" cy="1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1630" y="1903"/>
                <a:ext cx="114" cy="1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2436813" y="1831355"/>
              <a:ext cx="477837" cy="517525"/>
              <a:chOff x="1535" y="1162"/>
              <a:chExt cx="301" cy="326"/>
            </a:xfrm>
          </p:grpSpPr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1535" y="1162"/>
                <a:ext cx="96" cy="326"/>
              </a:xfrm>
              <a:prstGeom prst="rect">
                <a:avLst/>
              </a:prstGeom>
              <a:solidFill>
                <a:srgbClr val="333399"/>
              </a:solidFill>
              <a:ln w="9360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</a:pPr>
                <a:endParaRPr lang="de-DE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1742" y="1162"/>
                <a:ext cx="95" cy="326"/>
              </a:xfrm>
              <a:prstGeom prst="rect">
                <a:avLst/>
              </a:prstGeom>
              <a:solidFill>
                <a:srgbClr val="333399"/>
              </a:solidFill>
              <a:ln w="9360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</a:pPr>
                <a:endParaRPr lang="de-DE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1630" y="1162"/>
                <a:ext cx="114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1630" y="1488"/>
                <a:ext cx="114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2370138" y="835025"/>
              <a:ext cx="1587" cy="296863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2405063" y="908050"/>
              <a:ext cx="65087" cy="144463"/>
              <a:chOff x="1515" y="572"/>
              <a:chExt cx="41" cy="91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V="1">
                <a:off x="1535" y="571"/>
                <a:ext cx="1" cy="94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1515" y="659"/>
                <a:ext cx="42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2543175" y="835025"/>
              <a:ext cx="1588" cy="296863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>
              <a:off x="2573338" y="912813"/>
              <a:ext cx="74612" cy="133350"/>
              <a:chOff x="1621" y="575"/>
              <a:chExt cx="47" cy="84"/>
            </a:xfrm>
          </p:grpSpPr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1644" y="575"/>
                <a:ext cx="1" cy="85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1620" y="575"/>
                <a:ext cx="50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2746375" y="912813"/>
              <a:ext cx="74613" cy="133350"/>
              <a:chOff x="1730" y="575"/>
              <a:chExt cx="47" cy="84"/>
            </a:xfrm>
          </p:grpSpPr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1753" y="575"/>
                <a:ext cx="1" cy="85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 flipH="1">
                <a:off x="1729" y="575"/>
                <a:ext cx="50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2924175" y="908050"/>
              <a:ext cx="65088" cy="144463"/>
              <a:chOff x="1842" y="572"/>
              <a:chExt cx="41" cy="91"/>
            </a:xfrm>
          </p:grpSpPr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 flipV="1">
                <a:off x="1862" y="571"/>
                <a:ext cx="1" cy="94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1842" y="659"/>
                <a:ext cx="42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2574925" y="1487488"/>
              <a:ext cx="1588" cy="296862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2609850" y="1560513"/>
              <a:ext cx="65088" cy="144462"/>
              <a:chOff x="1644" y="983"/>
              <a:chExt cx="41" cy="91"/>
            </a:xfrm>
          </p:grpSpPr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 flipV="1">
                <a:off x="1665" y="982"/>
                <a:ext cx="1" cy="94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1644" y="1070"/>
                <a:ext cx="42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747963" y="1487488"/>
              <a:ext cx="1587" cy="296862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2778125" y="1565275"/>
              <a:ext cx="74613" cy="134938"/>
              <a:chOff x="1750" y="986"/>
              <a:chExt cx="47" cy="85"/>
            </a:xfrm>
          </p:grpSpPr>
          <p:sp>
            <p:nvSpPr>
              <p:cNvPr id="42" name="Line 41"/>
              <p:cNvSpPr>
                <a:spLocks noChangeShapeType="1"/>
              </p:cNvSpPr>
              <p:nvPr/>
            </p:nvSpPr>
            <p:spPr bwMode="auto">
              <a:xfrm>
                <a:off x="1773" y="986"/>
                <a:ext cx="1" cy="86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 flipH="1">
                <a:off x="1749" y="986"/>
                <a:ext cx="50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V="1">
              <a:off x="2574925" y="2389188"/>
              <a:ext cx="1588" cy="296862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2609850" y="2463800"/>
              <a:ext cx="65088" cy="142875"/>
              <a:chOff x="1644" y="1552"/>
              <a:chExt cx="41" cy="90"/>
            </a:xfrm>
          </p:grpSpPr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 flipV="1">
                <a:off x="1665" y="1551"/>
                <a:ext cx="1" cy="93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>
                <a:off x="1644" y="1638"/>
                <a:ext cx="42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2747963" y="2398713"/>
              <a:ext cx="1587" cy="277812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2778125" y="2468563"/>
              <a:ext cx="74613" cy="133350"/>
              <a:chOff x="1750" y="1555"/>
              <a:chExt cx="47" cy="84"/>
            </a:xfrm>
          </p:grpSpPr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1773" y="1555"/>
                <a:ext cx="1" cy="85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 flipH="1">
                <a:off x="1749" y="1555"/>
                <a:ext cx="50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 flipV="1">
              <a:off x="2674938" y="3106738"/>
              <a:ext cx="1587" cy="296862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2708275" y="3179763"/>
              <a:ext cx="65088" cy="144462"/>
              <a:chOff x="1706" y="2003"/>
              <a:chExt cx="41" cy="91"/>
            </a:xfrm>
          </p:grpSpPr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 flipV="1">
                <a:off x="1727" y="2002"/>
                <a:ext cx="1" cy="94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Line 54"/>
              <p:cNvSpPr>
                <a:spLocks noChangeShapeType="1"/>
              </p:cNvSpPr>
              <p:nvPr/>
            </p:nvSpPr>
            <p:spPr bwMode="auto">
              <a:xfrm>
                <a:off x="1706" y="2090"/>
                <a:ext cx="42" cy="1"/>
              </a:xfrm>
              <a:prstGeom prst="line">
                <a:avLst/>
              </a:prstGeom>
              <a:noFill/>
              <a:ln w="936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1851025" y="1114425"/>
              <a:ext cx="62071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FF"/>
                </a:buClr>
                <a:buFont typeface="Comic Sans MS" panose="030F0702030302020204" pitchFamily="66" charset="0"/>
                <a:buNone/>
              </a:pPr>
              <a:r>
                <a:rPr lang="en-GB" altLang="en-US" sz="1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6-pole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FF"/>
                </a:buClr>
                <a:buFont typeface="Comic Sans MS" panose="030F0702030302020204" pitchFamily="66" charset="0"/>
                <a:buNone/>
              </a:pPr>
              <a:r>
                <a:rPr lang="en-GB" altLang="en-US" sz="1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magnet</a:t>
              </a: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1851025" y="2689225"/>
              <a:ext cx="62071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FF"/>
                </a:buClr>
                <a:buFont typeface="Comic Sans MS" panose="030F0702030302020204" pitchFamily="66" charset="0"/>
                <a:buNone/>
              </a:pPr>
              <a:r>
                <a:rPr lang="en-GB" altLang="en-US" sz="1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6-pole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FF"/>
                </a:buClr>
                <a:buFont typeface="Comic Sans MS" panose="030F0702030302020204" pitchFamily="66" charset="0"/>
                <a:buNone/>
              </a:pPr>
              <a:r>
                <a:rPr lang="en-GB" altLang="en-US" sz="1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magnet</a:t>
              </a:r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 rot="16200000">
              <a:off x="1761331" y="2021682"/>
              <a:ext cx="8794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333399"/>
                </a:buClr>
                <a:buFont typeface="Comic Sans MS" panose="030F0702030302020204" pitchFamily="66" charset="0"/>
                <a:buNone/>
              </a:pPr>
              <a:r>
                <a:rPr lang="en-GB" altLang="en-US" sz="1000" b="1" dirty="0" err="1">
                  <a:solidFill>
                    <a:srgbClr val="333399"/>
                  </a:solidFill>
                  <a:latin typeface="Comic Sans MS" panose="030F0702030302020204" pitchFamily="66" charset="0"/>
                </a:rPr>
                <a:t>rf</a:t>
              </a:r>
              <a:r>
                <a:rPr lang="en-GB" altLang="en-US" sz="1000" b="1" dirty="0">
                  <a:solidFill>
                    <a:srgbClr val="333399"/>
                  </a:solidFill>
                  <a:latin typeface="Comic Sans MS" panose="030F0702030302020204" pitchFamily="66" charset="0"/>
                </a:rPr>
                <a:t>-transition</a:t>
              </a:r>
            </a:p>
          </p:txBody>
        </p:sp>
        <p:sp>
          <p:nvSpPr>
            <p:cNvPr id="59" name="Line 19"/>
            <p:cNvSpPr>
              <a:spLocks noChangeShapeType="1"/>
            </p:cNvSpPr>
            <p:nvPr/>
          </p:nvSpPr>
          <p:spPr bwMode="auto">
            <a:xfrm>
              <a:off x="2898775" y="836613"/>
              <a:ext cx="1588" cy="296862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>
              <a:off x="2724150" y="836613"/>
              <a:ext cx="1588" cy="296862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Rechteck 4"/>
            <p:cNvSpPr>
              <a:spLocks noChangeArrowheads="1"/>
            </p:cNvSpPr>
            <p:nvPr/>
          </p:nvSpPr>
          <p:spPr bwMode="auto">
            <a:xfrm>
              <a:off x="5794375" y="2987675"/>
              <a:ext cx="506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800">
                  <a:solidFill>
                    <a:schemeClr val="tx1"/>
                  </a:solidFill>
                </a:rPr>
                <a:t>N</a:t>
              </a:r>
              <a:r>
                <a:rPr lang="de-DE" altLang="en-US" sz="1800" baseline="-25000">
                  <a:solidFill>
                    <a:schemeClr val="tx1"/>
                  </a:solidFill>
                </a:rPr>
                <a:t>+</a:t>
              </a:r>
              <a:r>
                <a:rPr lang="de-DE" altLang="en-US" sz="1800">
                  <a:solidFill>
                    <a:schemeClr val="tx1"/>
                  </a:solidFill>
                </a:rPr>
                <a:t> 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62" name="Rechteck 5"/>
            <p:cNvSpPr>
              <a:spLocks noChangeArrowheads="1"/>
            </p:cNvSpPr>
            <p:nvPr/>
          </p:nvSpPr>
          <p:spPr bwMode="auto">
            <a:xfrm>
              <a:off x="6977063" y="1547813"/>
              <a:ext cx="403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800"/>
                <a:t>N</a:t>
              </a:r>
              <a:r>
                <a:rPr lang="de-DE" altLang="en-US" sz="1800" baseline="-25000"/>
                <a:t>-</a:t>
              </a:r>
            </a:p>
          </p:txBody>
        </p:sp>
      </p:grpSp>
      <p:sp>
        <p:nvSpPr>
          <p:cNvPr id="64" name="Textfeld 63"/>
          <p:cNvSpPr txBox="1"/>
          <p:nvPr/>
        </p:nvSpPr>
        <p:spPr>
          <a:xfrm>
            <a:off x="371475" y="2684277"/>
            <a:ext cx="406389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M.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Mikirtytchiants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al., NIM  A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721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83 (2013)</a:t>
            </a:r>
            <a:endParaRPr lang="de-DE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Lamb-</a:t>
            </a:r>
            <a:r>
              <a:rPr lang="de-DE" dirty="0" err="1" smtClean="0"/>
              <a:t>shift</a:t>
            </a:r>
            <a:r>
              <a:rPr lang="de-DE" dirty="0" smtClean="0"/>
              <a:t> Polarimeter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324303"/>
                <a:ext cx="11449050" cy="4453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u="sng" dirty="0" smtClean="0"/>
                  <a:t>Projects at COSY:</a:t>
                </a:r>
              </a:p>
              <a:p>
                <a:pPr marL="0" indent="0">
                  <a:buNone/>
                </a:pPr>
                <a:r>
                  <a:rPr lang="de-DE" dirty="0" smtClean="0"/>
                  <a:t>1.) Tuning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ANKE-ABS</a:t>
                </a:r>
              </a:p>
              <a:p>
                <a:pPr marL="0" indent="0">
                  <a:buNone/>
                </a:pPr>
                <a:r>
                  <a:rPr lang="de-DE" dirty="0" smtClean="0"/>
                  <a:t>	</a:t>
                </a:r>
                <a:r>
                  <a:rPr lang="de-DE" i="1" dirty="0" smtClean="0"/>
                  <a:t>→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i="1" dirty="0" smtClean="0"/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:r>
                  <a:rPr lang="de-DE" dirty="0" smtClean="0"/>
                  <a:t>2.) </a:t>
                </a:r>
                <a:r>
                  <a:rPr lang="de-DE" dirty="0" err="1" smtClean="0"/>
                  <a:t>Polarization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measurement</a:t>
                </a: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polarized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source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    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COSY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    </a:t>
                </a:r>
                <a:r>
                  <a:rPr lang="de-DE" sz="1600" dirty="0" smtClean="0"/>
                  <a:t>(</a:t>
                </a:r>
                <a:r>
                  <a:rPr lang="de-DE" sz="1600" dirty="0" err="1" smtClean="0"/>
                  <a:t>see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talk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by</a:t>
                </a:r>
                <a:r>
                  <a:rPr lang="de-DE" sz="1600" dirty="0" smtClean="0"/>
                  <a:t> S. Pütz)</a:t>
                </a:r>
                <a:endParaRPr lang="de-DE" sz="16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324303"/>
                <a:ext cx="11449050" cy="4453095"/>
              </a:xfrm>
              <a:blipFill>
                <a:blip r:embed="rId2"/>
                <a:stretch>
                  <a:fillRect l="-1491" t="-15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6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4" name="Grafik 63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230BE771-D77E-CC86-F08C-757FA35CE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3074" r="2703" b="6617"/>
          <a:stretch>
            <a:fillRect/>
          </a:stretch>
        </p:blipFill>
        <p:spPr>
          <a:xfrm>
            <a:off x="4234715" y="1376851"/>
            <a:ext cx="7761688" cy="4487916"/>
          </a:xfrm>
          <a:prstGeom prst="rect">
            <a:avLst/>
          </a:prstGeom>
        </p:spPr>
      </p:pic>
      <p:sp>
        <p:nvSpPr>
          <p:cNvPr id="65" name="Textfeld 64"/>
          <p:cNvSpPr txBox="1"/>
          <p:nvPr/>
        </p:nvSpPr>
        <p:spPr>
          <a:xfrm>
            <a:off x="392498" y="2684277"/>
            <a:ext cx="406389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M.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Mikirtytchiants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al., NIM  A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721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83 (2013)</a:t>
            </a:r>
            <a:endParaRPr lang="de-DE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Lamb-</a:t>
            </a:r>
            <a:r>
              <a:rPr lang="de-DE" dirty="0" err="1" smtClean="0"/>
              <a:t>shift</a:t>
            </a:r>
            <a:r>
              <a:rPr lang="de-DE" dirty="0" smtClean="0"/>
              <a:t> Polarimeter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324303"/>
                <a:ext cx="11449050" cy="4453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u="sng" dirty="0" smtClean="0"/>
                  <a:t>Projects at COSY:</a:t>
                </a:r>
              </a:p>
              <a:p>
                <a:pPr marL="0" indent="0">
                  <a:buNone/>
                </a:pPr>
                <a:r>
                  <a:rPr lang="de-DE" dirty="0" smtClean="0"/>
                  <a:t>1.) Tuning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ANKE-ABS    </a:t>
                </a:r>
              </a:p>
              <a:p>
                <a:pPr marL="0" indent="0">
                  <a:buNone/>
                </a:pPr>
                <a:r>
                  <a:rPr lang="de-DE" i="1" dirty="0"/>
                  <a:t>	</a:t>
                </a:r>
                <a:r>
                  <a:rPr lang="de-DE" i="1" dirty="0" smtClean="0"/>
                  <a:t>→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i="1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i="1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i="1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i="1" dirty="0" smtClean="0"/>
              </a:p>
              <a:p>
                <a:pPr marL="0" indent="0">
                  <a:buNone/>
                </a:pPr>
                <a:r>
                  <a:rPr lang="de-DE" dirty="0" smtClean="0"/>
                  <a:t>2.) </a:t>
                </a:r>
                <a:r>
                  <a:rPr lang="de-DE" dirty="0" err="1" smtClean="0"/>
                  <a:t>Polarization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measurement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polarized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source</a:t>
                </a:r>
                <a:r>
                  <a:rPr lang="de-DE" dirty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COSY 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→ </a:t>
                </a:r>
                <a:r>
                  <a:rPr lang="de-DE" dirty="0" err="1" smtClean="0"/>
                  <a:t>pulsed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1600" dirty="0" smtClean="0"/>
                  <a:t>                                                                                                (</a:t>
                </a:r>
                <a:r>
                  <a:rPr lang="de-DE" sz="1600" dirty="0" err="1" smtClean="0"/>
                  <a:t>see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talk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by</a:t>
                </a:r>
                <a:r>
                  <a:rPr lang="de-DE" sz="1600" dirty="0" smtClean="0"/>
                  <a:t> S. Pütz)</a:t>
                </a:r>
              </a:p>
              <a:p>
                <a:pPr marL="0" indent="0">
                  <a:buNone/>
                </a:pPr>
                <a:r>
                  <a:rPr lang="de-DE" dirty="0" smtClean="0"/>
                  <a:t>3.) Investigation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polarization</a:t>
                </a:r>
                <a:r>
                  <a:rPr lang="de-DE" dirty="0" smtClean="0"/>
                  <a:t>/</a:t>
                </a:r>
                <a:r>
                  <a:rPr lang="de-DE" dirty="0" err="1" smtClean="0"/>
                  <a:t>recombination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polarized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atoms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storage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cells</a:t>
                </a: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𝐻𝐷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𝐻𝐷</m:t>
                    </m:r>
                  </m:oMath>
                </a14:m>
                <a:r>
                  <a:rPr lang="de-DE" b="0" dirty="0" smtClean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de-DE" b="0" dirty="0" smtClean="0"/>
                  <a:t> 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324303"/>
                <a:ext cx="11449050" cy="4453095"/>
              </a:xfrm>
              <a:blipFill>
                <a:blip r:embed="rId2"/>
                <a:stretch>
                  <a:fillRect l="-1491" t="-15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81243" y="1822434"/>
            <a:ext cx="406389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M.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Mikirtytchiants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al., NIM  A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721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83 (2013)</a:t>
            </a:r>
            <a:endParaRPr lang="de-DE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Storage-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investigations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1" y="1040728"/>
            <a:ext cx="5955768" cy="51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3457902" y="1000223"/>
            <a:ext cx="677116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400" u="sng" dirty="0" smtClean="0">
                <a:solidFill>
                  <a:srgbClr val="FF0000"/>
                </a:solidFill>
              </a:rPr>
              <a:t>2nd / parallel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life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the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ANKE ABS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:</a:t>
            </a:r>
            <a:endParaRPr lang="de-DE" altLang="de-DE" sz="2400" dirty="0">
              <a:solidFill>
                <a:srgbClr val="FF0000"/>
              </a:solidFill>
            </a:endParaRP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Investigation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nuclear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during</a:t>
            </a:r>
            <a:r>
              <a:rPr lang="de-DE" altLang="de-DE" sz="2400" dirty="0" smtClean="0">
                <a:solidFill>
                  <a:schemeClr val="tx1"/>
                </a:solidFill>
              </a:rPr>
              <a:t>: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err="1" smtClean="0">
                <a:solidFill>
                  <a:schemeClr val="tx1"/>
                </a:solidFill>
              </a:rPr>
              <a:t>Recombination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processes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smtClean="0">
                <a:solidFill>
                  <a:schemeClr val="tx1"/>
                </a:solidFill>
              </a:rPr>
              <a:t>Wall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interaction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smtClean="0">
                <a:solidFill>
                  <a:schemeClr val="tx1"/>
                </a:solidFill>
              </a:rPr>
              <a:t>---</a:t>
            </a:r>
            <a:endParaRPr lang="de-DE" altLang="de-DE" sz="1600" dirty="0">
              <a:solidFill>
                <a:srgbClr val="FF0000"/>
              </a:solidFill>
            </a:endParaRPr>
          </a:p>
          <a:p>
            <a:r>
              <a:rPr lang="de-DE" altLang="de-DE" sz="1600" dirty="0" smtClean="0">
                <a:solidFill>
                  <a:srgbClr val="FF0000"/>
                </a:solidFill>
              </a:rPr>
              <a:t> </a:t>
            </a:r>
            <a:endParaRPr lang="de-DE" altLang="de-DE" sz="1600" dirty="0">
              <a:solidFill>
                <a:srgbClr val="FF0000"/>
              </a:solidFill>
            </a:endParaRPr>
          </a:p>
          <a:p>
            <a:r>
              <a:rPr lang="de-DE" altLang="de-DE" sz="1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3540384" y="2873431"/>
            <a:ext cx="543755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R. Engels et al., Phys. Rev. Lett. </a:t>
            </a:r>
            <a:r>
              <a:rPr lang="en-US" altLang="en-US" sz="16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124</a:t>
            </a: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113003 (2020</a:t>
            </a:r>
            <a:r>
              <a:rPr lang="en-US" alt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R. Engels et al., Phys. Rev. Lett. </a:t>
            </a:r>
            <a:r>
              <a:rPr lang="en-US" altLang="en-US" sz="16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115</a:t>
            </a:r>
            <a:r>
              <a:rPr lang="en-US" alt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113007 (2015)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02" y="3291502"/>
            <a:ext cx="3696057" cy="26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1959</Words>
  <Application>Microsoft Office PowerPoint</Application>
  <PresentationFormat>Breitbild</PresentationFormat>
  <Paragraphs>232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Comic Sans MS</vt:lpstr>
      <vt:lpstr>Times New Roman</vt:lpstr>
      <vt:lpstr>Jülich</vt:lpstr>
      <vt:lpstr>Current developments of polarized sources and polarimeter at FZ Jülich and further applications</vt:lpstr>
      <vt:lpstr>COSY@FZ Jülich</vt:lpstr>
      <vt:lpstr>The Tools: ABS and LSP</vt:lpstr>
      <vt:lpstr>Breit-rabi diagram</vt:lpstr>
      <vt:lpstr>The Lamb-shift polarimeter</vt:lpstr>
      <vt:lpstr>The Lamb-shift Polarimeter</vt:lpstr>
      <vt:lpstr>The Lamb-shift Polarimeter</vt:lpstr>
      <vt:lpstr>The Lamb-shift Polarimeter</vt:lpstr>
      <vt:lpstr>Storage-Cell investigations</vt:lpstr>
      <vt:lpstr>The Lamb-shift Polarimeter</vt:lpstr>
      <vt:lpstr>Motion-induced transitions</vt:lpstr>
      <vt:lpstr>Motion-induced transitions</vt:lpstr>
      <vt:lpstr>More Projects with the LSP</vt:lpstr>
      <vt:lpstr>Breit-rabi diagram</vt:lpstr>
      <vt:lpstr>The Lamb-shift polarimeter</vt:lpstr>
      <vt:lpstr>PowerPoint-Präsentation</vt:lpstr>
      <vt:lpstr>The Lamb-shift polarimeter</vt:lpstr>
      <vt:lpstr>A second-generation Spinfilter</vt:lpstr>
      <vt:lpstr>A second-generation Spinfilter</vt:lpstr>
      <vt:lpstr>A second-generation Spinfilter</vt:lpstr>
      <vt:lpstr>More Projects with the LSP</vt:lpstr>
      <vt:lpstr>A spinfilter for 3He ions </vt:lpstr>
      <vt:lpstr>More Projects with the LSP</vt:lpstr>
      <vt:lpstr>How to produce enough polarized fuel, i.e. D, T and 3He?</vt:lpstr>
      <vt:lpstr>Conclusion</vt:lpstr>
      <vt:lpstr>How to measure „Dark Hydrogen“ with an LSP</vt:lpstr>
      <vt:lpstr>How to measure axions with an LSP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Polarized Fusion</dc:title>
  <dc:creator>Engels</dc:creator>
  <cp:lastModifiedBy>Engels</cp:lastModifiedBy>
  <cp:revision>43</cp:revision>
  <dcterms:created xsi:type="dcterms:W3CDTF">2025-09-19T07:04:51Z</dcterms:created>
  <dcterms:modified xsi:type="dcterms:W3CDTF">2025-09-22T14:23:45Z</dcterms:modified>
</cp:coreProperties>
</file>