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111" r:id="rId2"/>
    <p:sldId id="1112" r:id="rId3"/>
    <p:sldId id="1110" r:id="rId4"/>
    <p:sldId id="1103" r:id="rId5"/>
    <p:sldId id="427" r:id="rId6"/>
    <p:sldId id="367" r:id="rId7"/>
    <p:sldId id="358" r:id="rId8"/>
    <p:sldId id="356" r:id="rId9"/>
    <p:sldId id="349" r:id="rId10"/>
    <p:sldId id="359" r:id="rId11"/>
    <p:sldId id="261" r:id="rId12"/>
    <p:sldId id="335" r:id="rId13"/>
    <p:sldId id="364" r:id="rId14"/>
    <p:sldId id="368" r:id="rId15"/>
    <p:sldId id="369" r:id="rId16"/>
    <p:sldId id="283" r:id="rId17"/>
    <p:sldId id="305" r:id="rId18"/>
    <p:sldId id="1013" r:id="rId19"/>
    <p:sldId id="1099" r:id="rId20"/>
    <p:sldId id="1114" r:id="rId21"/>
    <p:sldId id="1105" r:id="rId22"/>
    <p:sldId id="1113" r:id="rId23"/>
    <p:sldId id="1115" r:id="rId24"/>
    <p:sldId id="1101" r:id="rId25"/>
  </p:sldIdLst>
  <p:sldSz cx="12192000" cy="6858000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0432FF"/>
    <a:srgbClr val="009051"/>
    <a:srgbClr val="00FDFF"/>
    <a:srgbClr val="73FDD6"/>
    <a:srgbClr val="FF85FF"/>
    <a:srgbClr val="00FA00"/>
    <a:srgbClr val="73FB79"/>
    <a:srgbClr val="21FF06"/>
    <a:srgbClr val="ACEA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7" autoAdjust="0"/>
    <p:restoredTop sz="96534" autoAdjust="0"/>
  </p:normalViewPr>
  <p:slideViewPr>
    <p:cSldViewPr snapToGrid="0" snapToObjects="1">
      <p:cViewPr varScale="1">
        <p:scale>
          <a:sx n="90" d="100"/>
          <a:sy n="90" d="100"/>
        </p:scale>
        <p:origin x="216" y="9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-422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7F188-4C73-EE40-BEB6-D926D41AB297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B531-3E0E-AB48-8D94-06CFC3D3F9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4531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7AED9-F730-B046-86CF-737F217C24CC}" type="datetimeFigureOut">
              <a:rPr lang="it-IT" smtClean="0"/>
              <a:t>22/09/25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AE0F9-E61B-3348-A3F1-DEDF801473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6291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12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894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95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156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AE0F9-E61B-3348-A3F1-DEDF8014739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744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39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94317" y="106364"/>
            <a:ext cx="10363200" cy="1470025"/>
          </a:xfrm>
        </p:spPr>
        <p:txBody>
          <a:bodyPr/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0" y="6643688"/>
            <a:ext cx="2725272" cy="21431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zh-TW" altLang="it-IT" dirty="0"/>
              <a:t>青島</a:t>
            </a:r>
            <a:r>
              <a:rPr lang="it-IT" altLang="zh-TW" dirty="0"/>
              <a:t> 22</a:t>
            </a:r>
            <a:r>
              <a:rPr lang="it-IT" dirty="0"/>
              <a:t>-26/09/25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1457519" y="6618288"/>
            <a:ext cx="734483" cy="239712"/>
          </a:xfrm>
          <a:prstGeom prst="rect">
            <a:avLst/>
          </a:prstGeo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54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6" y="938786"/>
            <a:ext cx="11449049" cy="509994"/>
          </a:xfrm>
          <a:solidFill>
            <a:srgbClr val="00FA00">
              <a:alpha val="60886"/>
            </a:srgbClr>
          </a:solidFill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350" b="1">
                <a:solidFill>
                  <a:srgbClr val="0432FF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938D13-1122-C20B-5AD9-443F8A24AB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643688"/>
            <a:ext cx="2725272" cy="21431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zh-TW" altLang="it-IT" dirty="0"/>
              <a:t>青島</a:t>
            </a:r>
            <a:r>
              <a:rPr lang="it-IT" altLang="zh-TW" dirty="0"/>
              <a:t> 22</a:t>
            </a:r>
            <a:r>
              <a:rPr lang="it-IT" dirty="0"/>
              <a:t>-26/09/25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1A5C13-03C9-6D2A-0A90-4CBD8F072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519" y="6618288"/>
            <a:ext cx="734483" cy="239712"/>
          </a:xfrm>
          <a:prstGeom prst="rect">
            <a:avLst/>
          </a:prstGeo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6351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1ABFB72-D79B-0C1B-CB6B-70370BCE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520" y="6618288"/>
            <a:ext cx="734481" cy="214312"/>
          </a:xfrm>
          <a:prstGeom prst="rect">
            <a:avLst/>
          </a:prstGeom>
        </p:spPr>
        <p:txBody>
          <a:bodyPr/>
          <a:lstStyle/>
          <a:p>
            <a:fld id="{8A64A07C-BBD8-0D46-87A5-61993A6B4620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09500A55-F857-93A2-EDE5-23811299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43688"/>
            <a:ext cx="2725272" cy="214312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zh-TW" altLang="it-IT" dirty="0"/>
              <a:t>青島</a:t>
            </a:r>
            <a:r>
              <a:rPr lang="it-IT" altLang="zh-TW" dirty="0"/>
              <a:t> 22</a:t>
            </a:r>
            <a:r>
              <a:rPr lang="it-IT" dirty="0"/>
              <a:t>-26/09/25</a:t>
            </a:r>
          </a:p>
        </p:txBody>
      </p:sp>
    </p:spTree>
    <p:extLst>
      <p:ext uri="{BB962C8B-B14F-4D97-AF65-F5344CB8AC3E}">
        <p14:creationId xmlns:p14="http://schemas.microsoft.com/office/powerpoint/2010/main" val="57520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78731E9-98EE-2BAD-7F40-C197195BB5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167307"/>
            <a:ext cx="10972800" cy="566121"/>
          </a:xfrm>
          <a:prstGeom prst="rect">
            <a:avLst/>
          </a:prstGeom>
          <a:solidFill>
            <a:srgbClr val="00FDFF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901143"/>
            <a:ext cx="10972800" cy="452596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-2" y="6632932"/>
            <a:ext cx="3327700" cy="21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331389" y="6632931"/>
            <a:ext cx="846268" cy="214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8A64A07C-BBD8-0D46-87A5-61993A6B4620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BC82B218-6BDF-7747-98C0-599A02F16937}"/>
              </a:ext>
            </a:extLst>
          </p:cNvPr>
          <p:cNvSpPr txBox="1">
            <a:spLocks/>
          </p:cNvSpPr>
          <p:nvPr userDrawn="1"/>
        </p:nvSpPr>
        <p:spPr>
          <a:xfrm>
            <a:off x="4308883" y="6662692"/>
            <a:ext cx="3016252" cy="2143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rgbClr val="FF0000"/>
                </a:solidFill>
                <a:latin typeface="Lucida Calligraphy" panose="03010101010101010101" pitchFamily="66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900" dirty="0"/>
              <a:t>PREFER – G. Ciullo</a:t>
            </a:r>
          </a:p>
        </p:txBody>
      </p:sp>
    </p:spTree>
    <p:extLst>
      <p:ext uri="{BB962C8B-B14F-4D97-AF65-F5344CB8AC3E}">
        <p14:creationId xmlns:p14="http://schemas.microsoft.com/office/powerpoint/2010/main" val="229407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i="1" kern="1200">
          <a:solidFill>
            <a:srgbClr val="FF0000"/>
          </a:solidFill>
          <a:effectLst>
            <a:glow rad="63500">
              <a:srgbClr val="FF0000">
                <a:alpha val="40000"/>
              </a:srgbClr>
            </a:glow>
          </a:effectLst>
          <a:latin typeface="Lucida Calligraphy"/>
          <a:ea typeface="+mj-ea"/>
          <a:cs typeface="Lucida Calligraphy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90"/>
          </a:solidFill>
          <a:latin typeface="Lucida Calligraphy"/>
          <a:ea typeface="+mn-ea"/>
          <a:cs typeface="Lucida Calligraphy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rgbClr val="800000"/>
          </a:solidFill>
          <a:latin typeface="Lucida Calligraphy"/>
          <a:ea typeface="+mn-ea"/>
          <a:cs typeface="Lucida Calligraphy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008000"/>
          </a:solidFill>
          <a:latin typeface="Lucida Calligraphy"/>
          <a:ea typeface="+mn-ea"/>
          <a:cs typeface="Lucida Calligraphy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rgbClr val="008000"/>
          </a:solidFill>
          <a:latin typeface="Lucida Calligraphy"/>
          <a:ea typeface="+mn-ea"/>
          <a:cs typeface="Lucida Calligraphy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rgbClr val="008000"/>
          </a:solidFill>
          <a:latin typeface="Lucida Calligraphy"/>
          <a:ea typeface="+mn-ea"/>
          <a:cs typeface="Lucida Calligraphy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full/10.1080/00268976.2021.1975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doi.org/10.1016/j.cplett.2021.139092" TargetMode="Externa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tiff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54518B1-BF9C-823A-0FFC-0206080C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8491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3577956-3A44-4EBB-524E-CF919770A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5272" y="115173"/>
            <a:ext cx="6515982" cy="1112836"/>
          </a:xfrm>
          <a:solidFill>
            <a:srgbClr val="00FDFF"/>
          </a:solidFill>
          <a:effectLst/>
        </p:spPr>
        <p:txBody>
          <a:bodyPr/>
          <a:lstStyle/>
          <a:p>
            <a:r>
              <a:rPr lang="it-IT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The PREFER </a:t>
            </a:r>
            <a:r>
              <a:rPr lang="it-IT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collaboration</a:t>
            </a:r>
            <a:endParaRPr lang="it-IT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F9518F-C6FA-7E19-843B-6965B7DB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718994"/>
            <a:ext cx="2725272" cy="214312"/>
          </a:xfr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ja-JP" altLang="it-IT"/>
              <a:t>青島 </a:t>
            </a:r>
            <a:r>
              <a:rPr lang="it-IT" altLang="ja-JP" dirty="0"/>
              <a:t>22-26/09/25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F8C30F-2F87-C9EF-9860-C042D0FE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</a:t>
            </a:fld>
            <a:endParaRPr lang="it-IT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ABDDB7D-4D5F-A99D-8C0C-9289FDEFF9B1}"/>
              </a:ext>
            </a:extLst>
          </p:cNvPr>
          <p:cNvGrpSpPr/>
          <p:nvPr/>
        </p:nvGrpSpPr>
        <p:grpSpPr>
          <a:xfrm>
            <a:off x="1542868" y="1834516"/>
            <a:ext cx="9201873" cy="911025"/>
            <a:chOff x="805111" y="1834516"/>
            <a:chExt cx="9201873" cy="911025"/>
          </a:xfrm>
        </p:grpSpPr>
        <p:sp>
          <p:nvSpPr>
            <p:cNvPr id="7" name="Sottotitolo 2">
              <a:extLst>
                <a:ext uri="{FF2B5EF4-FFF2-40B4-BE49-F238E27FC236}">
                  <a16:creationId xmlns:a16="http://schemas.microsoft.com/office/drawing/2014/main" id="{0252B58F-8F8A-5FA2-356F-127C7465065E}"/>
                </a:ext>
              </a:extLst>
            </p:cNvPr>
            <p:cNvSpPr txBox="1">
              <a:spLocks/>
            </p:cNvSpPr>
            <p:nvPr/>
          </p:nvSpPr>
          <p:spPr>
            <a:xfrm>
              <a:off x="805111" y="1834516"/>
              <a:ext cx="9201873" cy="9110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Lucida Calligraphy"/>
                  <a:ea typeface="+mn-ea"/>
                  <a:cs typeface="Lucida Calligraphy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Lucida Calligraphy"/>
                  <a:ea typeface="+mn-ea"/>
                  <a:cs typeface="Lucida Calligraphy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Lucida Calligraphy"/>
                  <a:ea typeface="+mn-ea"/>
                  <a:cs typeface="Lucida Calligraphy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Lucida Calligraphy"/>
                  <a:ea typeface="+mn-ea"/>
                  <a:cs typeface="Lucida Calligraphy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Lucida Calligraphy"/>
                  <a:ea typeface="+mn-ea"/>
                  <a:cs typeface="Lucida Calligraphy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it-IT" sz="1800" dirty="0">
                  <a:solidFill>
                    <a:schemeClr val="tx1"/>
                  </a:solidFill>
                </a:rPr>
                <a:t>      Giuseppe Ciullo                    &amp; University of Ferrara</a:t>
              </a:r>
            </a:p>
            <a:p>
              <a:pPr>
                <a:lnSpc>
                  <a:spcPct val="120000"/>
                </a:lnSpc>
              </a:pPr>
              <a:r>
                <a:rPr lang="it-IT" sz="1800" dirty="0">
                  <a:solidFill>
                    <a:schemeClr val="tx1"/>
                  </a:solidFill>
                </a:rPr>
                <a:t> on </a:t>
              </a:r>
              <a:r>
                <a:rPr lang="it-IT" sz="1800" dirty="0" err="1">
                  <a:solidFill>
                    <a:schemeClr val="tx1"/>
                  </a:solidFill>
                </a:rPr>
                <a:t>behalf</a:t>
              </a:r>
              <a:r>
                <a:rPr lang="it-IT" sz="1800" dirty="0">
                  <a:solidFill>
                    <a:schemeClr val="tx1"/>
                  </a:solidFill>
                </a:rPr>
                <a:t> of the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D63B292B-A794-B38E-A3B6-6F0ABE25A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6319" y="1860780"/>
              <a:ext cx="752571" cy="355925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ECE15B3-BDBC-DE2B-3E48-FAF8FD399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10333" y="1839123"/>
              <a:ext cx="571019" cy="575412"/>
            </a:xfrm>
            <a:prstGeom prst="rect">
              <a:avLst/>
            </a:prstGeom>
          </p:spPr>
        </p:pic>
      </p:grpSp>
      <p:sp>
        <p:nvSpPr>
          <p:cNvPr id="10" name="Sottotitolo 2">
            <a:extLst>
              <a:ext uri="{FF2B5EF4-FFF2-40B4-BE49-F238E27FC236}">
                <a16:creationId xmlns:a16="http://schemas.microsoft.com/office/drawing/2014/main" id="{B258F2D7-F324-E1E7-4C67-57943378C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2054" y="2965749"/>
            <a:ext cx="3832687" cy="163564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it-IT" sz="1500" dirty="0">
                <a:solidFill>
                  <a:schemeClr val="tx1"/>
                </a:solidFill>
              </a:rPr>
              <a:t>      </a:t>
            </a:r>
            <a:endParaRPr lang="it-IT" sz="750" dirty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COLLABORATION</a:t>
            </a:r>
          </a:p>
          <a:p>
            <a:pPr>
              <a:lnSpc>
                <a:spcPct val="120000"/>
              </a:lnSpc>
            </a:pPr>
            <a:r>
              <a:rPr lang="it-IT" sz="18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at</a:t>
            </a:r>
            <a:r>
              <a:rPr lang="it-IT" sz="18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</a:t>
            </a:r>
            <a:r>
              <a:rPr lang="it-IT" sz="1800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present</a:t>
            </a:r>
            <a:r>
              <a:rPr lang="it-IT" sz="1800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time</a:t>
            </a:r>
            <a:r>
              <a:rPr lang="it-IT" sz="1800" dirty="0">
                <a:solidFill>
                  <a:schemeClr val="tx1"/>
                </a:solidFill>
              </a:rPr>
              <a:t>.</a:t>
            </a:r>
            <a:endParaRPr lang="it-IT" sz="1500" dirty="0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DF446E8-B754-21E9-A59F-C05D466F6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868" y="2925718"/>
            <a:ext cx="3445491" cy="1635641"/>
          </a:xfrm>
          <a:prstGeom prst="rect">
            <a:avLst/>
          </a:prstGeom>
        </p:spPr>
      </p:pic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B619A0BA-C19E-6754-471B-8DF4CE08E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367954"/>
              </p:ext>
            </p:extLst>
          </p:nvPr>
        </p:nvGraphicFramePr>
        <p:xfrm>
          <a:off x="1120096" y="4720675"/>
          <a:ext cx="9813102" cy="1839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6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530"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Group (</a:t>
                      </a:r>
                      <a:r>
                        <a:rPr lang="it-IT" sz="15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Responsible</a:t>
                      </a:r>
                      <a:r>
                        <a:rPr lang="it-IT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it-IT" sz="15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Institute</a:t>
                      </a:r>
                      <a:endParaRPr lang="it-IT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Engels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IKP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</a:t>
                      </a:r>
                      <a:r>
                        <a:rPr lang="it-IT" sz="1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Jülich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it-IT" sz="15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Darmstadt, Germany</a:t>
                      </a: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 </a:t>
                      </a:r>
                      <a:r>
                        <a:rPr lang="it-IT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Büscher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al.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PGI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FZJ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</a:t>
                      </a:r>
                      <a:r>
                        <a:rPr lang="it-IT" sz="15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Jülich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ILPP-</a:t>
                      </a: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HH</a:t>
                      </a:r>
                      <a:r>
                        <a:rPr lang="it-IT" sz="15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University 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 Düsseldorf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Ciullo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INFN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&amp; </a:t>
                      </a:r>
                      <a:r>
                        <a:rPr lang="it-IT" sz="1500" baseline="0" dirty="0" err="1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Ferrara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T.P. </a:t>
                      </a:r>
                      <a:r>
                        <a:rPr lang="it-IT" sz="1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Rakitzis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 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it-IT" sz="15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IESL-FORTH</a:t>
                      </a:r>
                      <a:r>
                        <a:rPr lang="it-IT" sz="1500" baseline="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</a:t>
                      </a:r>
                      <a:r>
                        <a:rPr lang="it-IT" sz="1500" baseline="0" dirty="0" err="1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r>
                        <a:rPr lang="it-IT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@ Crete</a:t>
                      </a:r>
                      <a:endParaRPr lang="it-IT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818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5FD3E-DEF7-DACF-E858-E2CB0A49B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11B5F7-CFDF-AE49-11F6-C8BFE9DA2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A7534C6D-F6E4-E2F6-F0B2-F3303B069567}"/>
              </a:ext>
            </a:extLst>
          </p:cNvPr>
          <p:cNvGrpSpPr/>
          <p:nvPr/>
        </p:nvGrpSpPr>
        <p:grpSpPr>
          <a:xfrm>
            <a:off x="43148" y="4255343"/>
            <a:ext cx="3547016" cy="2282530"/>
            <a:chOff x="43148" y="4255343"/>
            <a:chExt cx="3547016" cy="2282530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B1FEC081-69C1-EEEE-EF84-93D612914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48" y="4255343"/>
              <a:ext cx="3547016" cy="2282530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988A32C2-7BD4-7BA5-2283-C3700357A03A}"/>
                    </a:ext>
                  </a:extLst>
                </p:cNvPr>
                <p:cNvSpPr txBox="1"/>
                <p:nvPr/>
              </p:nvSpPr>
              <p:spPr>
                <a:xfrm>
                  <a:off x="594537" y="4613964"/>
                  <a:ext cx="840594" cy="38985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it-IT" sz="9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r>
                          <a:rPr lang="it-IT" sz="9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it-IT" sz="9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900">
                                <a:latin typeface="Cambria Math" panose="02040503050406030204" pitchFamily="18" charset="0"/>
                              </a:rPr>
                              <m:t>0.1 </m:t>
                            </m:r>
                            <m:r>
                              <m:rPr>
                                <m:sty m:val="p"/>
                              </m:rPr>
                              <a:rPr lang="it-IT" sz="900">
                                <a:latin typeface="Cambria Math" panose="02040503050406030204" pitchFamily="18" charset="0"/>
                              </a:rPr>
                              <m:t>keV</m:t>
                            </m:r>
                          </m:e>
                        </m:d>
                      </m:oMath>
                    </m:oMathPara>
                  </a14:m>
                  <a:endParaRPr lang="it-IT" sz="900" dirty="0">
                    <a:latin typeface="Times New Roman" panose="02020603050405020304" pitchFamily="18" charset="0"/>
                  </a:endParaRPr>
                </a:p>
                <a:p>
                  <a:pPr algn="ctr"/>
                  <a:r>
                    <a:rPr lang="it-IT" sz="900" dirty="0">
                      <a:latin typeface="Times New Roman" panose="02020603050405020304" pitchFamily="18" charset="0"/>
                    </a:rPr>
                    <a:t>4 10</a:t>
                  </a:r>
                  <a:r>
                    <a:rPr lang="it-IT" sz="900" baseline="30000" dirty="0">
                      <a:latin typeface="Times New Roman" panose="02020603050405020304" pitchFamily="18" charset="0"/>
                    </a:rPr>
                    <a:t>16 </a:t>
                  </a:r>
                  <a:r>
                    <a:rPr lang="it-IT" sz="900" dirty="0" err="1">
                      <a:latin typeface="Times New Roman" panose="02020603050405020304" pitchFamily="18" charset="0"/>
                    </a:rPr>
                    <a:t>atom</a:t>
                  </a:r>
                  <a:r>
                    <a:rPr lang="it-IT" sz="900" dirty="0">
                      <a:latin typeface="Times New Roman" panose="02020603050405020304" pitchFamily="18" charset="0"/>
                    </a:rPr>
                    <a:t>/</a:t>
                  </a:r>
                  <a:r>
                    <a:rPr lang="it-IT" sz="900" dirty="0" err="1">
                      <a:latin typeface="Times New Roman" panose="02020603050405020304" pitchFamily="18" charset="0"/>
                    </a:rPr>
                    <a:t>s</a:t>
                  </a:r>
                  <a:endParaRPr lang="it-IT" sz="900" dirty="0">
                    <a:latin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8" name="CasellaDiTesto 27">
                  <a:extLst>
                    <a:ext uri="{FF2B5EF4-FFF2-40B4-BE49-F238E27FC236}">
                      <a16:creationId xmlns:a16="http://schemas.microsoft.com/office/drawing/2014/main" id="{988A32C2-7BD4-7BA5-2283-C3700357A0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537" y="4613964"/>
                  <a:ext cx="840594" cy="389850"/>
                </a:xfrm>
                <a:prstGeom prst="rect">
                  <a:avLst/>
                </a:prstGeom>
                <a:blipFill>
                  <a:blip r:embed="rId4"/>
                  <a:stretch>
                    <a:fillRect t="-3125" b="-312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8D789E1-B13A-EB53-1B79-E8138A4AF1E8}"/>
                  </a:ext>
                </a:extLst>
              </p:cNvPr>
              <p:cNvSpPr txBox="1"/>
              <p:nvPr/>
            </p:nvSpPr>
            <p:spPr>
              <a:xfrm>
                <a:off x="43148" y="6165561"/>
                <a:ext cx="1304349" cy="352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7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it-IT" sz="7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788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it-IT" sz="788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788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7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788">
                              <a:latin typeface="Cambria Math" panose="02040503050406030204" pitchFamily="18" charset="0"/>
                            </a:rPr>
                            <m:t>30 −100 </m:t>
                          </m:r>
                          <m:r>
                            <m:rPr>
                              <m:sty m:val="p"/>
                            </m:rPr>
                            <a:rPr lang="it-IT" sz="788"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788" dirty="0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788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it-IT" sz="788" dirty="0" err="1">
                    <a:latin typeface="Symbol" pitchFamily="2" charset="2"/>
                    <a:cs typeface="Times New Roman" panose="02020603050405020304" pitchFamily="18" charset="0"/>
                  </a:rPr>
                  <a:t>m</a:t>
                </a:r>
                <a:r>
                  <a:rPr lang="it-IT" sz="788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it-IT" sz="788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18D789E1-B13A-EB53-1B79-E8138A4AF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8" y="6165561"/>
                <a:ext cx="1304349" cy="352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546E32E8-47DA-84A7-A2E1-2C13F62D2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877" y="899222"/>
            <a:ext cx="5337756" cy="1222809"/>
          </a:xfrm>
          <a:prstGeom prst="rect">
            <a:avLst/>
          </a:prstGeom>
          <a:ln w="38100">
            <a:solidFill>
              <a:srgbClr val="00905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F85D0D-2FFF-D50F-BB39-15850D8A4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766" y="943025"/>
            <a:ext cx="2986436" cy="3269217"/>
          </a:xfrm>
          <a:prstGeom prst="rect">
            <a:avLst/>
          </a:prstGeom>
          <a:ln w="38100">
            <a:solidFill>
              <a:srgbClr val="009051"/>
            </a:solidFill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F40F59-848B-C548-61DA-C838B3CDB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906" y="2219844"/>
            <a:ext cx="5248106" cy="3269217"/>
          </a:xfrm>
          <a:prstGeom prst="rect">
            <a:avLst/>
          </a:prstGeom>
          <a:ln w="38100">
            <a:solidFill>
              <a:srgbClr val="00905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E023D7B-0CF9-7B32-BEC2-5937540EBE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0908" y="5628845"/>
            <a:ext cx="3614336" cy="714559"/>
          </a:xfrm>
          <a:prstGeom prst="rect">
            <a:avLst/>
          </a:prstGeom>
          <a:ln w="38100">
            <a:solidFill>
              <a:srgbClr val="009051"/>
            </a:solidFill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6F72B5-327C-6E19-AD90-27EB4E4A1DAB}"/>
              </a:ext>
            </a:extLst>
          </p:cNvPr>
          <p:cNvSpPr txBox="1"/>
          <p:nvPr/>
        </p:nvSpPr>
        <p:spPr>
          <a:xfrm>
            <a:off x="8216794" y="6483188"/>
            <a:ext cx="3496235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009051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[9] A.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Solovev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15, C08003 (2020)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FA3BBE77-952F-03E4-A2DD-77E1652C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10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6056B794-E069-2589-9913-42EF89D30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656" y="39502"/>
            <a:ext cx="8485171" cy="860950"/>
          </a:xfrm>
          <a:solidFill>
            <a:srgbClr val="00FDFF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 </a:t>
            </a:r>
            <a:r>
              <a:rPr lang="it-IT" sz="3200" b="1" baseline="-25000" dirty="0">
                <a:effectLst/>
              </a:rPr>
              <a:t>↑</a:t>
            </a:r>
            <a:r>
              <a:rPr lang="it-IT" sz="3200" dirty="0">
                <a:effectLst/>
              </a:rPr>
              <a:t> 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- D </a:t>
            </a:r>
            <a:r>
              <a:rPr lang="it-IT" sz="3200" b="1" baseline="-25000" dirty="0">
                <a:effectLst/>
              </a:rPr>
              <a:t>↑</a:t>
            </a:r>
            <a:r>
              <a:rPr lang="it-IT" sz="3200" dirty="0">
                <a:effectLst/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demanding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of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measurements</a:t>
            </a:r>
            <a:endParaRPr lang="it-IT" sz="320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F86780-5BF9-1F60-1900-4DEC26EDEC3D}"/>
              </a:ext>
            </a:extLst>
          </p:cNvPr>
          <p:cNvSpPr txBox="1"/>
          <p:nvPr/>
        </p:nvSpPr>
        <p:spPr>
          <a:xfrm>
            <a:off x="3666509" y="4516501"/>
            <a:ext cx="2949693" cy="58477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Rozhdestvenskij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et. al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(2024) 224.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A95A00D-EA7E-2945-8151-9B21A79E7377}"/>
                  </a:ext>
                </a:extLst>
              </p:cNvPr>
              <p:cNvSpPr txBox="1"/>
              <p:nvPr/>
            </p:nvSpPr>
            <p:spPr>
              <a:xfrm rot="16200000">
                <a:off x="2237503" y="1821279"/>
                <a:ext cx="1897443" cy="6914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𝑞𝑢𝑖𝑛𝑡𝑒𝑡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𝑢𝑢𝑛𝑝𝑜𝑙</m:t>
                            </m:r>
                          </m:sub>
                        </m:sSub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BA95A00D-EA7E-2945-8151-9B21A79E7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37503" y="1821279"/>
                <a:ext cx="1897443" cy="691408"/>
              </a:xfrm>
              <a:prstGeom prst="rect">
                <a:avLst/>
              </a:prstGeom>
              <a:blipFill>
                <a:blip r:embed="rId10"/>
                <a:stretch>
                  <a:fillRect r="-54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ottotitolo 2">
            <a:extLst>
              <a:ext uri="{FF2B5EF4-FFF2-40B4-BE49-F238E27FC236}">
                <a16:creationId xmlns:a16="http://schemas.microsoft.com/office/drawing/2014/main" id="{7B7C4D49-890F-155D-17CF-F69F5879C78D}"/>
              </a:ext>
            </a:extLst>
          </p:cNvPr>
          <p:cNvSpPr txBox="1">
            <a:spLocks/>
          </p:cNvSpPr>
          <p:nvPr/>
        </p:nvSpPr>
        <p:spPr>
          <a:xfrm>
            <a:off x="4305192" y="5496349"/>
            <a:ext cx="1369041" cy="461796"/>
          </a:xfrm>
          <a:prstGeom prst="rect">
            <a:avLst/>
          </a:prstGeom>
          <a:solidFill>
            <a:schemeClr val="bg1">
              <a:alpha val="80000"/>
            </a:schemeClr>
          </a:solidFill>
          <a:ln w="47625">
            <a:solidFill>
              <a:srgbClr val="FF0000"/>
            </a:solidFill>
          </a:ln>
          <a:effectLst/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effectLst>
                  <a:outerShdw dist="50800" algn="ctr" rotWithShape="0">
                    <a:schemeClr val="tx1"/>
                  </a:outerShdw>
                </a:effectLst>
                <a:highlight>
                  <a:srgbClr val="FFFF00"/>
                </a:highlight>
              </a:rPr>
              <a:t>@</a:t>
            </a: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PNPI</a:t>
            </a:r>
            <a:r>
              <a:rPr lang="it-IT" sz="2000" b="1" dirty="0">
                <a:solidFill>
                  <a:schemeClr val="tx1"/>
                </a:solidFill>
                <a:effectLst>
                  <a:outerShdw dist="50800" algn="ctr" rotWithShape="0">
                    <a:schemeClr val="tx1"/>
                  </a:outerShdw>
                </a:effectLst>
                <a:highlight>
                  <a:srgbClr val="FFFF00"/>
                </a:highlight>
              </a:rPr>
              <a:t> </a:t>
            </a:r>
            <a:endParaRPr lang="it-IT" sz="1800" b="1" dirty="0">
              <a:solidFill>
                <a:schemeClr val="tx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highlight>
                <a:srgbClr val="FFFF00"/>
              </a:highlight>
            </a:endParaRPr>
          </a:p>
        </p:txBody>
      </p:sp>
      <p:cxnSp>
        <p:nvCxnSpPr>
          <p:cNvPr id="13" name="Connettore diritto a freccia 12">
            <a:extLst>
              <a:ext uri="{FF2B5EF4-FFF2-40B4-BE49-F238E27FC236}">
                <a16:creationId xmlns:a16="http://schemas.microsoft.com/office/drawing/2014/main" id="{F478F168-96EC-3254-0EB0-8EFAD51A47C4}"/>
              </a:ext>
            </a:extLst>
          </p:cNvPr>
          <p:cNvCxnSpPr/>
          <p:nvPr/>
        </p:nvCxnSpPr>
        <p:spPr>
          <a:xfrm flipH="1" flipV="1">
            <a:off x="5849257" y="5958145"/>
            <a:ext cx="1959429" cy="660143"/>
          </a:xfrm>
          <a:prstGeom prst="straightConnector1">
            <a:avLst/>
          </a:prstGeom>
          <a:ln w="73025">
            <a:solidFill>
              <a:srgbClr val="FFFC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6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" grpId="0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17" y="1813485"/>
            <a:ext cx="1782198" cy="237844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548" y="4132169"/>
            <a:ext cx="4163502" cy="189021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31" y="4344226"/>
            <a:ext cx="2346347" cy="178219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736" y="6360844"/>
            <a:ext cx="1303262" cy="4696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800" y="1586930"/>
            <a:ext cx="3551000" cy="25668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3B8F6F-E23B-C644-A0B2-CF49F8C740CC}"/>
              </a:ext>
            </a:extLst>
          </p:cNvPr>
          <p:cNvSpPr txBox="1"/>
          <p:nvPr/>
        </p:nvSpPr>
        <p:spPr>
          <a:xfrm>
            <a:off x="2676060" y="6112761"/>
            <a:ext cx="4937060" cy="584775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/>
              <a:t>R</a:t>
            </a:r>
            <a:r>
              <a:rPr lang="it-IT" sz="1600" dirty="0"/>
              <a:t>. Engels </a:t>
            </a:r>
            <a:r>
              <a:rPr lang="it-IT" sz="1600" i="1" dirty="0"/>
              <a:t>et al</a:t>
            </a:r>
            <a:r>
              <a:rPr lang="it-IT" sz="1600" dirty="0"/>
              <a:t>. «</a:t>
            </a:r>
            <a:r>
              <a:rPr lang="it-IT" sz="1600" i="1" dirty="0"/>
              <a:t>Production of HD </a:t>
            </a:r>
            <a:r>
              <a:rPr lang="it-IT" sz="1600" i="1" dirty="0" err="1"/>
              <a:t>molecules</a:t>
            </a:r>
            <a:r>
              <a:rPr lang="it-IT" sz="1600" i="1" dirty="0"/>
              <a:t> in definite </a:t>
            </a:r>
            <a:r>
              <a:rPr lang="it-IT" sz="1600" i="1" dirty="0" err="1"/>
              <a:t>hyperfine</a:t>
            </a:r>
            <a:r>
              <a:rPr lang="it-IT" sz="1600" i="1" dirty="0"/>
              <a:t> </a:t>
            </a:r>
            <a:r>
              <a:rPr lang="it-IT" sz="1600" i="1" dirty="0" err="1"/>
              <a:t>substates</a:t>
            </a:r>
            <a:r>
              <a:rPr lang="it-IT" sz="1600" dirty="0"/>
              <a:t>»  </a:t>
            </a:r>
            <a:r>
              <a:rPr lang="it-IT" sz="1600" dirty="0" err="1"/>
              <a:t>Phys</a:t>
            </a:r>
            <a:r>
              <a:rPr lang="it-IT" sz="1600" dirty="0"/>
              <a:t>. Rev. Lett. </a:t>
            </a:r>
            <a:r>
              <a:rPr lang="it-IT" sz="1600" b="1" dirty="0"/>
              <a:t>124 </a:t>
            </a:r>
            <a:r>
              <a:rPr lang="it-IT" sz="1600" dirty="0"/>
              <a:t>(2020) 113003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AF9F8E-502C-E241-92E5-4EBBC98FB548}"/>
              </a:ext>
            </a:extLst>
          </p:cNvPr>
          <p:cNvSpPr txBox="1"/>
          <p:nvPr/>
        </p:nvSpPr>
        <p:spPr>
          <a:xfrm>
            <a:off x="526931" y="1899992"/>
            <a:ext cx="264599" cy="216982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350" dirty="0">
                <a:latin typeface="Lucida Calligraphy" panose="03010101010101010101" pitchFamily="66" charset="77"/>
              </a:rPr>
              <a:t>Production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3E3F2F-2695-F544-BE2E-414D94321AFB}"/>
              </a:ext>
            </a:extLst>
          </p:cNvPr>
          <p:cNvSpPr txBox="1"/>
          <p:nvPr/>
        </p:nvSpPr>
        <p:spPr>
          <a:xfrm>
            <a:off x="791530" y="6221491"/>
            <a:ext cx="1662209" cy="30008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350" dirty="0" err="1">
                <a:latin typeface="Lucida Calligraphy" panose="03010101010101010101" pitchFamily="66" charset="77"/>
              </a:rPr>
              <a:t>recombination</a:t>
            </a:r>
            <a:endParaRPr lang="it-IT" sz="1350" dirty="0">
              <a:latin typeface="Lucida Calligraphy" panose="03010101010101010101" pitchFamily="66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DAB9C09-C98A-EA47-86DF-14BB0008C5A2}"/>
              </a:ext>
            </a:extLst>
          </p:cNvPr>
          <p:cNvSpPr txBox="1"/>
          <p:nvPr/>
        </p:nvSpPr>
        <p:spPr>
          <a:xfrm>
            <a:off x="6333255" y="5769858"/>
            <a:ext cx="1472537" cy="300082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350" dirty="0" err="1">
                <a:latin typeface="Lucida Calligraphy" panose="03010101010101010101" pitchFamily="66" charset="77"/>
              </a:rPr>
              <a:t>Polarimetry</a:t>
            </a:r>
            <a:endParaRPr lang="it-IT" sz="1350" dirty="0">
              <a:latin typeface="Lucida Calligraphy" panose="03010101010101010101" pitchFamily="66" charset="77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2BDC4E-4B8C-54EB-9DBA-DE82BBE5AEBB}"/>
              </a:ext>
            </a:extLst>
          </p:cNvPr>
          <p:cNvSpPr txBox="1"/>
          <p:nvPr/>
        </p:nvSpPr>
        <p:spPr>
          <a:xfrm>
            <a:off x="7010400" y="2477825"/>
            <a:ext cx="5181600" cy="1200329"/>
          </a:xfrm>
          <a:prstGeom prst="rect">
            <a:avLst/>
          </a:prstGeom>
          <a:solidFill>
            <a:srgbClr val="00FA00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0432FF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dirty="0">
                <a:solidFill>
                  <a:srgbClr val="0432FF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Engels </a:t>
            </a:r>
            <a:r>
              <a:rPr lang="it-IT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Current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developments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sources and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polarimeter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at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FZ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Jülich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further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applications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symposium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.</a:t>
            </a:r>
            <a:endParaRPr lang="it-IT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olo 9">
            <a:extLst>
              <a:ext uri="{FF2B5EF4-FFF2-40B4-BE49-F238E27FC236}">
                <a16:creationId xmlns:a16="http://schemas.microsoft.com/office/drawing/2014/main" id="{64DFD606-E7DA-1B1F-29DF-D773B6E08819}"/>
              </a:ext>
            </a:extLst>
          </p:cNvPr>
          <p:cNvSpPr txBox="1">
            <a:spLocks/>
          </p:cNvSpPr>
          <p:nvPr/>
        </p:nvSpPr>
        <p:spPr>
          <a:xfrm>
            <a:off x="7471320" y="1748164"/>
            <a:ext cx="3128101" cy="407482"/>
          </a:xfrm>
          <a:prstGeom prst="rect">
            <a:avLst/>
          </a:prstGeom>
          <a:solidFill>
            <a:srgbClr val="21FF06">
              <a:alpha val="75000"/>
            </a:srgb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1800" dirty="0">
                <a:solidFill>
                  <a:srgbClr val="0432FF"/>
                </a:solidFill>
              </a:rPr>
              <a:t>and new </a:t>
            </a:r>
            <a:r>
              <a:rPr lang="it-IT" sz="1800" dirty="0" err="1">
                <a:solidFill>
                  <a:srgbClr val="0432FF"/>
                </a:solidFill>
              </a:rPr>
              <a:t>proposals</a:t>
            </a:r>
            <a:r>
              <a:rPr lang="it-IT" sz="1800" dirty="0">
                <a:solidFill>
                  <a:srgbClr val="0432FF"/>
                </a:solidFill>
              </a:rPr>
              <a:t>.</a:t>
            </a:r>
            <a:endParaRPr lang="it-IT" sz="1800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C20E95A4-D7F8-1DAE-80C4-F9D99CE8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11</a:t>
            </a:fld>
            <a:endParaRPr lang="it-IT" dirty="0"/>
          </a:p>
        </p:txBody>
      </p:sp>
      <p:sp>
        <p:nvSpPr>
          <p:cNvPr id="2" name="Sottotitolo 2">
            <a:extLst>
              <a:ext uri="{FF2B5EF4-FFF2-40B4-BE49-F238E27FC236}">
                <a16:creationId xmlns:a16="http://schemas.microsoft.com/office/drawing/2014/main" id="{C761914A-3B90-AE9C-7830-BF735AE1D2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1600" y="904644"/>
            <a:ext cx="12293600" cy="544825"/>
          </a:xfrm>
          <a:solidFill>
            <a:srgbClr val="ACEA8F">
              <a:alpha val="80000"/>
            </a:srgbClr>
          </a:solidFill>
        </p:spPr>
        <p:txBody>
          <a:bodyPr>
            <a:normAutofit/>
          </a:bodyPr>
          <a:lstStyle/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@IKP-FZJ </a:t>
            </a:r>
            <a:r>
              <a:rPr lang="it-IT" sz="1800" b="1" dirty="0">
                <a:solidFill>
                  <a:srgbClr val="005493"/>
                </a:solidFill>
              </a:rPr>
              <a:t>- 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Production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of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fuel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:</a:t>
            </a:r>
            <a:r>
              <a:rPr lang="it-IT" sz="1800" b="1" dirty="0">
                <a:solidFill>
                  <a:srgbClr val="005493"/>
                </a:solidFill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from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pABS</a:t>
            </a:r>
            <a:r>
              <a:rPr lang="it-IT" sz="1800" b="1" dirty="0">
                <a:solidFill>
                  <a:schemeClr val="tx1"/>
                </a:solidFill>
              </a:rPr>
              <a:t>,  and new </a:t>
            </a:r>
            <a:r>
              <a:rPr lang="it-IT" sz="1800" b="1" dirty="0" err="1">
                <a:solidFill>
                  <a:schemeClr val="tx1"/>
                </a:solidFill>
              </a:rPr>
              <a:t>proposals</a:t>
            </a:r>
            <a:r>
              <a:rPr lang="it-IT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1B62C78F-F5B0-5825-4A66-F97954DD1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597" y="51615"/>
            <a:ext cx="9075419" cy="848329"/>
          </a:xfrm>
          <a:solidFill>
            <a:srgbClr val="00FDFF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Production of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by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pABS</a:t>
            </a:r>
            <a:endParaRPr lang="it-IT" sz="320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F1956D-EF19-64CB-5EA5-ECD3CE1A779C}"/>
              </a:ext>
            </a:extLst>
          </p:cNvPr>
          <p:cNvSpPr txBox="1"/>
          <p:nvPr/>
        </p:nvSpPr>
        <p:spPr>
          <a:xfrm>
            <a:off x="6763657" y="4010473"/>
            <a:ext cx="5445464" cy="1323439"/>
          </a:xfrm>
          <a:prstGeom prst="rect">
            <a:avLst/>
          </a:prstGeom>
          <a:solidFill>
            <a:srgbClr val="FFFC0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it-IT" sz="20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2000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Pütz</a:t>
            </a:r>
            <a:r>
              <a:rPr lang="it-IT" sz="2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2000" dirty="0" err="1">
                <a:latin typeface="Lucida Calligraphy" panose="03010101010101010101" pitchFamily="66" charset="77"/>
              </a:rPr>
              <a:t>Polarimetry</a:t>
            </a:r>
            <a:r>
              <a:rPr lang="it-IT" sz="2000" dirty="0">
                <a:latin typeface="Lucida Calligraphy" panose="03010101010101010101" pitchFamily="66" charset="77"/>
              </a:rPr>
              <a:t> of </a:t>
            </a:r>
            <a:r>
              <a:rPr lang="it-IT" sz="2000" dirty="0" err="1">
                <a:latin typeface="Lucida Calligraphy" panose="03010101010101010101" pitchFamily="66" charset="77"/>
              </a:rPr>
              <a:t>pulsed</a:t>
            </a:r>
            <a:r>
              <a:rPr lang="it-IT" sz="2000" dirty="0">
                <a:latin typeface="Lucida Calligraphy" panose="03010101010101010101" pitchFamily="66" charset="77"/>
              </a:rPr>
              <a:t> H</a:t>
            </a:r>
            <a:r>
              <a:rPr lang="it-IT" sz="2000" baseline="30000" dirty="0">
                <a:latin typeface="Lucida Calligraphy" panose="03010101010101010101" pitchFamily="66" charset="77"/>
              </a:rPr>
              <a:t>-</a:t>
            </a:r>
            <a:r>
              <a:rPr lang="it-IT" sz="2000" dirty="0">
                <a:latin typeface="Lucida Calligraphy" panose="03010101010101010101" pitchFamily="66" charset="77"/>
              </a:rPr>
              <a:t> /D</a:t>
            </a:r>
            <a:r>
              <a:rPr lang="it-IT" sz="2000" baseline="30000" dirty="0">
                <a:latin typeface="Lucida Calligraphy" panose="03010101010101010101" pitchFamily="66" charset="77"/>
              </a:rPr>
              <a:t>-</a:t>
            </a:r>
            <a:r>
              <a:rPr lang="it-IT" sz="2000" dirty="0">
                <a:latin typeface="Lucida Calligraphy" panose="03010101010101010101" pitchFamily="66" charset="77"/>
              </a:rPr>
              <a:t> </a:t>
            </a:r>
            <a:r>
              <a:rPr lang="it-IT" sz="2000" dirty="0" err="1">
                <a:latin typeface="Lucida Calligraphy" panose="03010101010101010101" pitchFamily="66" charset="77"/>
              </a:rPr>
              <a:t>ion</a:t>
            </a:r>
            <a:r>
              <a:rPr lang="it-IT" sz="2000" dirty="0">
                <a:latin typeface="Lucida Calligraphy" panose="03010101010101010101" pitchFamily="66" charset="77"/>
              </a:rPr>
              <a:t> </a:t>
            </a:r>
            <a:r>
              <a:rPr lang="it-IT" sz="2000" dirty="0" err="1">
                <a:latin typeface="Lucida Calligraphy" panose="03010101010101010101" pitchFamily="66" charset="77"/>
              </a:rPr>
              <a:t>beams</a:t>
            </a:r>
            <a:r>
              <a:rPr lang="it-IT" sz="2000" dirty="0">
                <a:latin typeface="Lucida Calligraphy" panose="03010101010101010101" pitchFamily="66" charset="77"/>
              </a:rPr>
              <a:t>: </a:t>
            </a:r>
            <a:r>
              <a:rPr lang="it-IT" sz="2000" dirty="0" err="1">
                <a:latin typeface="Lucida Calligraphy" panose="03010101010101010101" pitchFamily="66" charset="77"/>
              </a:rPr>
              <a:t>extended</a:t>
            </a:r>
            <a:r>
              <a:rPr lang="it-IT" sz="2000" dirty="0">
                <a:latin typeface="Lucida Calligraphy" panose="03010101010101010101" pitchFamily="66" charset="77"/>
              </a:rPr>
              <a:t>  </a:t>
            </a:r>
            <a:r>
              <a:rPr lang="it-IT" sz="2000" dirty="0" err="1">
                <a:latin typeface="Lucida Calligraphy" panose="03010101010101010101" pitchFamily="66" charset="77"/>
              </a:rPr>
              <a:t>applicability</a:t>
            </a:r>
            <a:r>
              <a:rPr lang="it-IT" sz="2000" dirty="0">
                <a:latin typeface="Lucida Calligraphy" panose="03010101010101010101" pitchFamily="66" charset="77"/>
              </a:rPr>
              <a:t> of the Lamb-shift </a:t>
            </a:r>
            <a:r>
              <a:rPr lang="it-IT" sz="2000" dirty="0" err="1">
                <a:latin typeface="Lucida Calligraphy" panose="03010101010101010101" pitchFamily="66" charset="77"/>
              </a:rPr>
              <a:t>polarimeter</a:t>
            </a:r>
            <a:r>
              <a:rPr lang="it-IT" sz="2000" dirty="0">
                <a:latin typeface="Helvetica" pitchFamily="2" charset="0"/>
              </a:rPr>
              <a:t>,</a:t>
            </a:r>
          </a:p>
          <a:p>
            <a:pPr algn="ctr"/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symposium</a:t>
            </a:r>
            <a:r>
              <a:rPr lang="it-IT" sz="2000" dirty="0">
                <a:latin typeface="Helvetica" pitchFamily="2" charset="0"/>
              </a:rPr>
              <a:t>.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626D709-6382-7206-45F4-E37C26B68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3998" y="3074683"/>
            <a:ext cx="548204" cy="63386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D8CE0B6-1213-F186-38FA-0AD00D9FB5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784" y="4986139"/>
            <a:ext cx="548204" cy="6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5" grpId="0" animBg="1"/>
      <p:bldP spid="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49274" y="943290"/>
            <a:ext cx="6693455" cy="415431"/>
          </a:xfrm>
          <a:solidFill>
            <a:srgbClr val="21FF06">
              <a:alpha val="70000"/>
            </a:srgbClr>
          </a:solidFill>
        </p:spPr>
        <p:txBody>
          <a:bodyPr>
            <a:noAutofit/>
          </a:bodyPr>
          <a:lstStyle/>
          <a:p>
            <a:r>
              <a:rPr lang="it-IT" sz="2400" dirty="0" err="1"/>
              <a:t>Condensation</a:t>
            </a:r>
            <a:r>
              <a:rPr lang="it-IT" sz="2400" dirty="0"/>
              <a:t> &amp; </a:t>
            </a:r>
            <a:r>
              <a:rPr lang="it-IT" sz="2400" dirty="0" err="1"/>
              <a:t>transp</a:t>
            </a:r>
            <a:r>
              <a:rPr lang="it-IT" sz="2400" dirty="0"/>
              <a:t>. of </a:t>
            </a:r>
            <a:r>
              <a:rPr lang="it-IT" sz="2400" dirty="0" err="1"/>
              <a:t>pol</a:t>
            </a:r>
            <a:r>
              <a:rPr lang="it-IT" sz="2400" dirty="0"/>
              <a:t>. </a:t>
            </a:r>
            <a:r>
              <a:rPr lang="it-IT" sz="2400" dirty="0" err="1"/>
              <a:t>fuel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pic>
        <p:nvPicPr>
          <p:cNvPr id="7" name="Picture 9" descr="ISTC-overview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32" y="1512674"/>
            <a:ext cx="4199482" cy="278462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6BF827A0-15C0-7547-0795-5F1A376DF825}"/>
              </a:ext>
            </a:extLst>
          </p:cNvPr>
          <p:cNvGrpSpPr/>
          <p:nvPr/>
        </p:nvGrpSpPr>
        <p:grpSpPr>
          <a:xfrm>
            <a:off x="3973751" y="1867181"/>
            <a:ext cx="1979379" cy="2112130"/>
            <a:chOff x="4200507" y="1900464"/>
            <a:chExt cx="1979379" cy="2112130"/>
          </a:xfrm>
        </p:grpSpPr>
        <p:sp>
          <p:nvSpPr>
            <p:cNvPr id="9" name="Rechteck 6"/>
            <p:cNvSpPr>
              <a:spLocks noChangeArrowheads="1"/>
            </p:cNvSpPr>
            <p:nvPr/>
          </p:nvSpPr>
          <p:spPr bwMode="auto">
            <a:xfrm>
              <a:off x="5251108" y="1931405"/>
              <a:ext cx="928778" cy="208118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en-US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0" name="Rechteck 5"/>
            <p:cNvSpPr>
              <a:spLocks noChangeArrowheads="1"/>
            </p:cNvSpPr>
            <p:nvPr/>
          </p:nvSpPr>
          <p:spPr bwMode="auto">
            <a:xfrm>
              <a:off x="5192634" y="1900464"/>
              <a:ext cx="132544" cy="204114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en-US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1" name="Rechteck 7"/>
            <p:cNvSpPr>
              <a:spLocks noChangeArrowheads="1"/>
            </p:cNvSpPr>
            <p:nvPr/>
          </p:nvSpPr>
          <p:spPr bwMode="auto">
            <a:xfrm>
              <a:off x="4518223" y="2715832"/>
              <a:ext cx="662717" cy="41223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en-US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2" name="Rechteck 8"/>
            <p:cNvSpPr>
              <a:spLocks noChangeArrowheads="1"/>
            </p:cNvSpPr>
            <p:nvPr/>
          </p:nvSpPr>
          <p:spPr bwMode="auto">
            <a:xfrm>
              <a:off x="4200507" y="3417448"/>
              <a:ext cx="960940" cy="206573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en-US" altLang="en-US" sz="1350">
                <a:solidFill>
                  <a:schemeClr val="bg1"/>
                </a:solidFill>
              </a:endParaRPr>
            </a:p>
          </p:txBody>
        </p:sp>
        <p:sp>
          <p:nvSpPr>
            <p:cNvPr id="13" name="Rechteck 9"/>
            <p:cNvSpPr>
              <a:spLocks noChangeArrowheads="1"/>
            </p:cNvSpPr>
            <p:nvPr/>
          </p:nvSpPr>
          <p:spPr bwMode="auto">
            <a:xfrm>
              <a:off x="4599599" y="2869623"/>
              <a:ext cx="960940" cy="342944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de-DE" altLang="en-US" sz="105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altLang="en-US" sz="1050" dirty="0">
                  <a:solidFill>
                    <a:schemeClr val="tx1"/>
                  </a:solidFill>
                </a:rPr>
                <a:t>T= 3-10K</a:t>
              </a:r>
              <a:endParaRPr lang="en-US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4" name="Rechteck 10"/>
            <p:cNvSpPr>
              <a:spLocks noChangeArrowheads="1"/>
            </p:cNvSpPr>
            <p:nvPr/>
          </p:nvSpPr>
          <p:spPr bwMode="auto">
            <a:xfrm>
              <a:off x="5336870" y="2715833"/>
              <a:ext cx="796235" cy="52416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de-DE" altLang="en-US" sz="135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altLang="en-US" sz="1350" dirty="0">
                  <a:solidFill>
                    <a:schemeClr val="tx1"/>
                  </a:solidFill>
                </a:rPr>
                <a:t>    </a:t>
              </a:r>
              <a:r>
                <a:rPr lang="de-DE" altLang="en-US" sz="1350" dirty="0" err="1">
                  <a:solidFill>
                    <a:schemeClr val="tx1"/>
                  </a:solidFill>
                </a:rPr>
                <a:t>Cold</a:t>
              </a:r>
              <a:endParaRPr lang="de-DE" altLang="en-US" sz="135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de-DE" altLang="en-US" sz="135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altLang="en-US" sz="1350" dirty="0">
                  <a:solidFill>
                    <a:schemeClr val="tx1"/>
                  </a:solidFill>
                </a:rPr>
                <a:t>    Head</a:t>
              </a: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endParaRPr lang="en-US" altLang="en-US" sz="135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Gerade Verbindung mit Pfeil 12"/>
            <p:cNvCxnSpPr>
              <a:cxnSpLocks noChangeShapeType="1"/>
            </p:cNvCxnSpPr>
            <p:nvPr/>
          </p:nvCxnSpPr>
          <p:spPr bwMode="auto">
            <a:xfrm flipV="1">
              <a:off x="4393676" y="3056263"/>
              <a:ext cx="162755" cy="548735"/>
            </a:xfrm>
            <a:prstGeom prst="straightConnector1">
              <a:avLst/>
            </a:prstGeom>
            <a:solidFill>
              <a:schemeClr val="bg1">
                <a:alpha val="70000"/>
              </a:schemeClr>
            </a:solidFill>
            <a:ln w="31750" algn="ctr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sp>
          <p:nvSpPr>
            <p:cNvPr id="16" name="Textfeld 15"/>
            <p:cNvSpPr txBox="1">
              <a:spLocks noChangeArrowheads="1"/>
            </p:cNvSpPr>
            <p:nvPr/>
          </p:nvSpPr>
          <p:spPr bwMode="auto">
            <a:xfrm>
              <a:off x="4200508" y="3604996"/>
              <a:ext cx="643125" cy="30008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9EE0"/>
                </a:buClr>
                <a:buSzPct val="100000"/>
                <a:buFont typeface="Arial" pitchFamily="34" charset="0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lnSpc>
                  <a:spcPct val="58000"/>
                </a:lnSpc>
                <a:spcBef>
                  <a:spcPts val="550"/>
                </a:spcBef>
                <a:buClr>
                  <a:srgbClr val="005B82"/>
                </a:buClr>
                <a:buSzPct val="100000"/>
                <a:buFont typeface="Wingdings" pitchFamily="2" charset="2"/>
                <a:buChar char=""/>
                <a:defRPr sz="2200" i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lnSpc>
                  <a:spcPct val="58000"/>
                </a:lnSpc>
                <a:spcBef>
                  <a:spcPts val="500"/>
                </a:spcBef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lnSpc>
                  <a:spcPct val="58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9EE0"/>
                </a:buClr>
                <a:buSzPct val="100000"/>
                <a:buFont typeface="Arial" pitchFamily="34" charset="0"/>
                <a:defRPr sz="20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50" dirty="0">
                  <a:solidFill>
                    <a:schemeClr val="tx1"/>
                  </a:solidFill>
                </a:rPr>
                <a:t>D</a:t>
              </a:r>
              <a:r>
                <a:rPr lang="de-DE" altLang="en-US" sz="1350" baseline="-25000" dirty="0">
                  <a:solidFill>
                    <a:schemeClr val="tx1"/>
                  </a:solidFill>
                </a:rPr>
                <a:t>2</a:t>
              </a:r>
              <a:r>
                <a:rPr lang="de-DE" altLang="en-US" sz="1350" dirty="0">
                  <a:solidFill>
                    <a:schemeClr val="tx1"/>
                  </a:solidFill>
                </a:rPr>
                <a:t> </a:t>
              </a:r>
              <a:r>
                <a:rPr lang="de-DE" altLang="en-US" sz="1350" dirty="0" err="1">
                  <a:solidFill>
                    <a:schemeClr val="tx1"/>
                  </a:solidFill>
                </a:rPr>
                <a:t>ice</a:t>
              </a:r>
              <a:endParaRPr lang="en-US" altLang="en-US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6334100" y="2400107"/>
            <a:ext cx="5218647" cy="10772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itchFamily="34" charset="0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itchFamily="2" charset="2"/>
              <a:buChar char=""/>
              <a:defRPr sz="2200" i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itchFamily="34" charset="0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dirty="0" err="1">
                <a:solidFill>
                  <a:schemeClr val="tx1"/>
                </a:solidFill>
              </a:rPr>
              <a:t>Production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of</a:t>
            </a:r>
            <a:r>
              <a:rPr lang="de-DE" altLang="en-US" sz="1600" dirty="0">
                <a:solidFill>
                  <a:schemeClr val="tx1"/>
                </a:solidFill>
              </a:rPr>
              <a:t> 1 </a:t>
            </a:r>
            <a:r>
              <a:rPr lang="de-DE" altLang="en-US" sz="1600" dirty="0" err="1">
                <a:solidFill>
                  <a:schemeClr val="tx1"/>
                </a:solidFill>
              </a:rPr>
              <a:t>day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dirty="0">
                <a:solidFill>
                  <a:schemeClr val="tx1"/>
                </a:solidFill>
              </a:rPr>
              <a:t>(&gt;10</a:t>
            </a:r>
            <a:r>
              <a:rPr lang="de-DE" altLang="en-US" sz="1600" baseline="30000" dirty="0">
                <a:solidFill>
                  <a:schemeClr val="tx1"/>
                </a:solidFill>
              </a:rPr>
              <a:t>21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molecules</a:t>
            </a:r>
            <a:r>
              <a:rPr lang="de-DE" altLang="en-US" sz="1600" dirty="0">
                <a:solidFill>
                  <a:schemeClr val="tx1"/>
                </a:solidFill>
              </a:rPr>
              <a:t>) </a:t>
            </a:r>
            <a:r>
              <a:rPr lang="de-DE" altLang="en-US" sz="1600" dirty="0" err="1">
                <a:solidFill>
                  <a:schemeClr val="tx1"/>
                </a:solidFill>
              </a:rPr>
              <a:t>is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enough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to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feed</a:t>
            </a:r>
            <a:r>
              <a:rPr lang="de-DE" altLang="en-US" sz="1600" dirty="0">
                <a:solidFill>
                  <a:schemeClr val="tx1"/>
                </a:solidFill>
              </a:rPr>
              <a:t> a </a:t>
            </a:r>
            <a:r>
              <a:rPr lang="de-DE" altLang="en-US" sz="1600" dirty="0" err="1">
                <a:solidFill>
                  <a:schemeClr val="tx1"/>
                </a:solidFill>
              </a:rPr>
              <a:t>Tokamak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for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seconds</a:t>
            </a:r>
            <a:r>
              <a:rPr lang="de-DE" altLang="en-US" sz="1600" dirty="0">
                <a:solidFill>
                  <a:schemeClr val="tx1"/>
                </a:solidFill>
              </a:rPr>
              <a:t>,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dirty="0">
                <a:solidFill>
                  <a:schemeClr val="tx1"/>
                </a:solidFill>
              </a:rPr>
              <a:t> in </a:t>
            </a:r>
            <a:r>
              <a:rPr lang="de-DE" altLang="en-US" sz="1600" dirty="0" err="1">
                <a:solidFill>
                  <a:schemeClr val="tx1"/>
                </a:solidFill>
              </a:rPr>
              <a:t>pellets</a:t>
            </a:r>
            <a:r>
              <a:rPr lang="de-DE" altLang="en-US" sz="1600" dirty="0">
                <a:solidFill>
                  <a:schemeClr val="tx1"/>
                </a:solidFill>
              </a:rPr>
              <a:t>,  </a:t>
            </a:r>
            <a:r>
              <a:rPr lang="de-DE" altLang="en-US" sz="1600" dirty="0" err="1">
                <a:solidFill>
                  <a:schemeClr val="tx1"/>
                </a:solidFill>
              </a:rPr>
              <a:t>or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for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tests</a:t>
            </a:r>
            <a:r>
              <a:rPr lang="de-DE" altLang="en-US" sz="1600" dirty="0">
                <a:solidFill>
                  <a:schemeClr val="tx1"/>
                </a:solidFill>
              </a:rPr>
              <a:t> in ICF !!</a:t>
            </a:r>
            <a:endParaRPr lang="en-US" altLang="en-US" sz="1600" dirty="0">
              <a:solidFill>
                <a:schemeClr val="tx1"/>
              </a:solidFill>
            </a:endParaRPr>
          </a:p>
        </p:txBody>
      </p:sp>
      <p:sp>
        <p:nvSpPr>
          <p:cNvPr id="20" name="Textfeld 17"/>
          <p:cNvSpPr txBox="1"/>
          <p:nvPr/>
        </p:nvSpPr>
        <p:spPr>
          <a:xfrm>
            <a:off x="605621" y="4389521"/>
            <a:ext cx="11028882" cy="163121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Lucida Calligraphy"/>
                <a:cs typeface="Lucida Calligraphy"/>
              </a:rPr>
              <a:t>H</a:t>
            </a:r>
            <a:r>
              <a:rPr lang="de-DE" sz="2000" b="1" baseline="-25000" dirty="0">
                <a:latin typeface="Lucida Calligraphy"/>
                <a:cs typeface="Lucida Calligraphy"/>
              </a:rPr>
              <a:t>2</a:t>
            </a:r>
            <a:r>
              <a:rPr lang="de-DE" sz="2000" dirty="0"/>
              <a:t>, </a:t>
            </a:r>
            <a:r>
              <a:rPr lang="de-DE" sz="2000" b="1" dirty="0">
                <a:latin typeface="Lucida Calligraphy"/>
                <a:cs typeface="Lucida Calligraphy"/>
              </a:rPr>
              <a:t>D</a:t>
            </a:r>
            <a:r>
              <a:rPr lang="de-DE" sz="2000" b="1" baseline="-25000" dirty="0">
                <a:latin typeface="Lucida Calligraphy"/>
                <a:cs typeface="Lucida Calligraphy"/>
              </a:rPr>
              <a:t>2</a:t>
            </a:r>
            <a:r>
              <a:rPr lang="de-DE" sz="2000" dirty="0"/>
              <a:t>, and </a:t>
            </a:r>
            <a:r>
              <a:rPr lang="de-DE" sz="2000" b="1" dirty="0">
                <a:latin typeface="Lucida Calligraphy"/>
                <a:cs typeface="Lucida Calligraphy"/>
              </a:rPr>
              <a:t>HD</a:t>
            </a:r>
            <a:r>
              <a:rPr lang="de-DE" sz="2000" dirty="0"/>
              <a:t> </a:t>
            </a:r>
            <a:r>
              <a:rPr lang="de-DE" sz="2000" dirty="0" err="1"/>
              <a:t>hyperpolarized</a:t>
            </a:r>
            <a:r>
              <a:rPr lang="de-DE" sz="2000" dirty="0"/>
              <a:t> </a:t>
            </a:r>
            <a:r>
              <a:rPr lang="de-DE" sz="2000" dirty="0" err="1"/>
              <a:t>molecules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produced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polarization</a:t>
            </a:r>
            <a:r>
              <a:rPr lang="de-DE" sz="2000" dirty="0"/>
              <a:t> of P ~ 0.8 ! For </a:t>
            </a:r>
            <a:r>
              <a:rPr lang="de-DE" sz="2000" b="1" dirty="0">
                <a:latin typeface="Lucida Calligraphy"/>
                <a:cs typeface="Lucida Calligraphy"/>
              </a:rPr>
              <a:t>HD</a:t>
            </a:r>
            <a:r>
              <a:rPr lang="de-DE" sz="2000" dirty="0"/>
              <a:t> any spin combination is possible ! </a:t>
            </a:r>
          </a:p>
          <a:p>
            <a:pPr algn="ctr"/>
            <a:r>
              <a:rPr lang="de-DE" sz="2000" b="1" dirty="0">
                <a:solidFill>
                  <a:srgbClr val="800000"/>
                </a:solidFill>
                <a:latin typeface="Lucida Calligraphy"/>
                <a:cs typeface="Lucida Calligraphy"/>
              </a:rPr>
              <a:t>HD</a:t>
            </a:r>
            <a:r>
              <a:rPr lang="de-DE" sz="2000" b="1" dirty="0">
                <a:solidFill>
                  <a:srgbClr val="800000"/>
                </a:solidFill>
              </a:rPr>
              <a:t> is a perfect training ground for the handling of </a:t>
            </a:r>
            <a:r>
              <a:rPr lang="de-DE" sz="2000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TD</a:t>
            </a:r>
            <a:r>
              <a:rPr lang="de-DE" sz="2000" b="1" dirty="0">
                <a:solidFill>
                  <a:srgbClr val="800000"/>
                </a:solidFill>
              </a:rPr>
              <a:t> </a:t>
            </a:r>
            <a:r>
              <a:rPr lang="de-DE" sz="2000" dirty="0"/>
              <a:t>! </a:t>
            </a:r>
          </a:p>
          <a:p>
            <a:pPr algn="ctr"/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condenser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surrounded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S.C. MgB</a:t>
            </a:r>
            <a:r>
              <a:rPr lang="de-DE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cylinder, </a:t>
            </a:r>
          </a:p>
          <a:p>
            <a:pPr algn="ctr"/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holding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FCB256-1284-CC43-9164-6C39851038F1}"/>
              </a:ext>
            </a:extLst>
          </p:cNvPr>
          <p:cNvSpPr txBox="1"/>
          <p:nvPr/>
        </p:nvSpPr>
        <p:spPr>
          <a:xfrm>
            <a:off x="6415856" y="3670774"/>
            <a:ext cx="521864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</a:rPr>
              <a:t>The Target can be </a:t>
            </a:r>
            <a:r>
              <a:rPr lang="it-IT" dirty="0" err="1">
                <a:latin typeface="Lucida Calligraphy" panose="03010101010101010101" pitchFamily="66" charset="77"/>
              </a:rPr>
              <a:t>used</a:t>
            </a:r>
            <a:r>
              <a:rPr lang="it-IT" dirty="0">
                <a:latin typeface="Lucida Calligraphy" panose="03010101010101010101" pitchFamily="66" charset="77"/>
              </a:rPr>
              <a:t> for LIP fusion test and </a:t>
            </a:r>
            <a:r>
              <a:rPr lang="it-IT" dirty="0" err="1">
                <a:latin typeface="Lucida Calligraphy" panose="03010101010101010101" pitchFamily="66" charset="77"/>
              </a:rPr>
              <a:t>esperiments</a:t>
            </a:r>
            <a:r>
              <a:rPr lang="it-IT" dirty="0">
                <a:latin typeface="Lucida Calligraphy" panose="03010101010101010101" pitchFamily="66" charset="77"/>
              </a:rPr>
              <a:t>  </a:t>
            </a:r>
            <a:r>
              <a:rPr lang="it-IT" dirty="0">
                <a:solidFill>
                  <a:srgbClr val="0432FF"/>
                </a:solidFill>
                <a:highlight>
                  <a:srgbClr val="00FFFF"/>
                </a:highlight>
                <a:latin typeface="Lucida Calligraphy" panose="03010101010101010101" pitchFamily="66" charset="77"/>
              </a:rPr>
              <a:t>@PGI-FZJ/HHDU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7A20DB7-2154-03BB-AD75-F21BC029F069}"/>
              </a:ext>
            </a:extLst>
          </p:cNvPr>
          <p:cNvSpPr txBox="1"/>
          <p:nvPr/>
        </p:nvSpPr>
        <p:spPr>
          <a:xfrm>
            <a:off x="5832358" y="1433905"/>
            <a:ext cx="623841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Lucida Calligraphy" panose="03010101010101010101" pitchFamily="66" charset="77"/>
              </a:rPr>
              <a:t>A holding </a:t>
            </a:r>
            <a:r>
              <a:rPr lang="it-IT" sz="1600" dirty="0" err="1">
                <a:latin typeface="Lucida Calligraphy" panose="03010101010101010101" pitchFamily="66" charset="77"/>
              </a:rPr>
              <a:t>magnetic</a:t>
            </a:r>
            <a:r>
              <a:rPr lang="it-IT" sz="1600" dirty="0">
                <a:latin typeface="Lucida Calligraphy" panose="03010101010101010101" pitchFamily="66" charset="77"/>
              </a:rPr>
              <a:t> field </a:t>
            </a:r>
            <a:r>
              <a:rPr lang="it-IT" sz="1600" dirty="0" err="1">
                <a:latin typeface="Lucida Calligraphy" panose="03010101010101010101" pitchFamily="66" charset="77"/>
              </a:rPr>
              <a:t>is</a:t>
            </a:r>
            <a:r>
              <a:rPr lang="it-IT" sz="1600" dirty="0">
                <a:latin typeface="Lucida Calligraphy" panose="03010101010101010101" pitchFamily="66" charset="77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</a:rPr>
              <a:t>required</a:t>
            </a:r>
            <a:r>
              <a:rPr lang="it-IT" sz="1600" dirty="0">
                <a:latin typeface="Lucida Calligraphy" panose="03010101010101010101" pitchFamily="66" charset="77"/>
              </a:rPr>
              <a:t>, for </a:t>
            </a:r>
            <a:r>
              <a:rPr lang="it-IT" sz="1600" dirty="0" err="1">
                <a:latin typeface="Lucida Calligraphy" panose="03010101010101010101" pitchFamily="66" charset="77"/>
              </a:rPr>
              <a:t>its</a:t>
            </a:r>
            <a:r>
              <a:rPr lang="it-IT" sz="1600" dirty="0">
                <a:latin typeface="Lucida Calligraphy" panose="03010101010101010101" pitchFamily="66" charset="77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</a:rPr>
              <a:t>transportation</a:t>
            </a:r>
            <a:r>
              <a:rPr lang="it-IT" sz="1600" dirty="0">
                <a:latin typeface="Lucida Calligraphy" panose="03010101010101010101" pitchFamily="66" charset="77"/>
              </a:rPr>
              <a:t>: </a:t>
            </a:r>
            <a:r>
              <a:rPr lang="it-IT" sz="1600" dirty="0" err="1">
                <a:latin typeface="Lucida Calligraphy" panose="03010101010101010101" pitchFamily="66" charset="77"/>
              </a:rPr>
              <a:t>superconducting</a:t>
            </a:r>
            <a:r>
              <a:rPr lang="it-IT" sz="1600" dirty="0">
                <a:latin typeface="Lucida Calligraphy" panose="03010101010101010101" pitchFamily="66" charset="77"/>
              </a:rPr>
              <a:t>  MgB2 </a:t>
            </a:r>
            <a:r>
              <a:rPr lang="it-IT" sz="1600" dirty="0" err="1">
                <a:latin typeface="Lucida Calligraphy" panose="03010101010101010101" pitchFamily="66" charset="77"/>
              </a:rPr>
              <a:t>hollow</a:t>
            </a:r>
            <a:r>
              <a:rPr lang="it-IT" sz="1600" dirty="0">
                <a:latin typeface="Lucida Calligraphy" panose="03010101010101010101" pitchFamily="66" charset="77"/>
              </a:rPr>
              <a:t> Bulk </a:t>
            </a:r>
            <a:r>
              <a:rPr lang="it-IT" sz="1600" dirty="0" err="1">
                <a:latin typeface="Lucida Calligraphy" panose="03010101010101010101" pitchFamily="66" charset="77"/>
              </a:rPr>
              <a:t>material</a:t>
            </a:r>
            <a:r>
              <a:rPr lang="it-IT" sz="1600" dirty="0">
                <a:latin typeface="Lucida Calligraphy" panose="03010101010101010101" pitchFamily="66" charset="77"/>
              </a:rPr>
              <a:t> under </a:t>
            </a:r>
            <a:r>
              <a:rPr lang="it-IT" sz="1600" dirty="0" err="1">
                <a:latin typeface="Lucida Calligraphy" panose="03010101010101010101" pitchFamily="66" charset="77"/>
              </a:rPr>
              <a:t>investigation</a:t>
            </a:r>
            <a:r>
              <a:rPr lang="it-IT" sz="1600" dirty="0">
                <a:latin typeface="Lucida Calligraphy" panose="03010101010101010101" pitchFamily="66" charset="77"/>
              </a:rPr>
              <a:t>  </a:t>
            </a:r>
            <a:r>
              <a:rPr lang="it-IT" sz="1600" dirty="0">
                <a:highlight>
                  <a:srgbClr val="00FFFF"/>
                </a:highlight>
                <a:latin typeface="Lucida Calligraphy" panose="03010101010101010101" pitchFamily="66" charset="77"/>
              </a:rPr>
              <a:t>@ Fe.</a:t>
            </a:r>
            <a:r>
              <a:rPr lang="it-IT" sz="1600" b="1" dirty="0">
                <a:highlight>
                  <a:srgbClr val="00FFFF"/>
                </a:highlight>
              </a:rPr>
              <a:t> </a:t>
            </a:r>
            <a:endParaRPr lang="it-IT" sz="1600" dirty="0">
              <a:solidFill>
                <a:srgbClr val="0432FF"/>
              </a:solidFill>
              <a:highlight>
                <a:srgbClr val="00FFFF"/>
              </a:highlight>
              <a:latin typeface="Lucida Calligraphy" panose="03010101010101010101" pitchFamily="66" charset="77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8AC47B0-BF16-5280-C893-F587C658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12</a:t>
            </a:fld>
            <a:endParaRPr lang="it-IT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2F8619CC-57CF-4D1C-5D8B-2E289E400D7B}"/>
              </a:ext>
            </a:extLst>
          </p:cNvPr>
          <p:cNvSpPr txBox="1">
            <a:spLocks/>
          </p:cNvSpPr>
          <p:nvPr/>
        </p:nvSpPr>
        <p:spPr>
          <a:xfrm>
            <a:off x="1500597" y="51615"/>
            <a:ext cx="9075419" cy="848329"/>
          </a:xfrm>
          <a:prstGeom prst="rect">
            <a:avLst/>
          </a:prstGeom>
          <a:solidFill>
            <a:srgbClr val="00FDFF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i="1" kern="1200">
                <a:solidFill>
                  <a:srgbClr val="FF0000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Production of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endParaRPr lang="it-IT" sz="320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09AE23-2D17-83ED-504E-8C0187924DA6}"/>
              </a:ext>
            </a:extLst>
          </p:cNvPr>
          <p:cNvSpPr txBox="1"/>
          <p:nvPr/>
        </p:nvSpPr>
        <p:spPr>
          <a:xfrm>
            <a:off x="331238" y="6006788"/>
            <a:ext cx="11243784" cy="646331"/>
          </a:xfrm>
          <a:prstGeom prst="rect">
            <a:avLst/>
          </a:prstGeom>
          <a:solidFill>
            <a:srgbClr val="FFFC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The super-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conducting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hollow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bulk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material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also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useful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 for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other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techniques under R&amp;D </a:t>
            </a:r>
          </a:p>
          <a:p>
            <a:pPr algn="ctr"/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for 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fuel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production, like the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ones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propose by the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colleagues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of </a:t>
            </a:r>
            <a:r>
              <a:rPr lang="it-IT" b="1" dirty="0">
                <a:highlight>
                  <a:srgbClr val="00FFFF"/>
                </a:highlight>
                <a:latin typeface="Lucida Calligraphy" panose="03010101010101010101" pitchFamily="66" charset="77"/>
              </a:rPr>
              <a:t>@ IESL-FORTH </a:t>
            </a:r>
            <a:r>
              <a:rPr lang="it-IT" dirty="0"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82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717 L -0.09831 0.007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build="allAtOnce" animBg="1"/>
      <p:bldP spid="3" grpId="0" animBg="1"/>
      <p:bldP spid="3" grpId="1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D1043-C375-DD0A-EE7B-734BFF9A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B19F7EC-AF00-9B04-EB4D-332706579352}"/>
              </a:ext>
            </a:extLst>
          </p:cNvPr>
          <p:cNvSpPr txBox="1"/>
          <p:nvPr/>
        </p:nvSpPr>
        <p:spPr>
          <a:xfrm>
            <a:off x="5433476" y="5770976"/>
            <a:ext cx="6758524" cy="923330"/>
          </a:xfrm>
          <a:prstGeom prst="rect">
            <a:avLst/>
          </a:prstGeom>
          <a:solidFill>
            <a:srgbClr val="73FDD6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D.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Toporkov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Status of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experiments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with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deuteron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target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VEPP-3 electron storage ring, </a:t>
            </a:r>
          </a:p>
          <a:p>
            <a:pPr algn="ctr">
              <a:buNone/>
            </a:pPr>
            <a:r>
              <a:rPr lang="it-IT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this</a:t>
            </a:r>
            <a:r>
              <a:rPr lang="it-IT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symposium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.</a:t>
            </a:r>
            <a:endParaRPr lang="it-IT" dirty="0">
              <a:solidFill>
                <a:srgbClr val="FF0000"/>
              </a:solidFill>
              <a:latin typeface="Lucida Calligraphy" panose="03010101010101010101" pitchFamily="66" charset="77"/>
              <a:cs typeface="Times New Roman" panose="02020603050405020304" pitchFamily="18" charset="0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8108C7-F87F-9D98-A055-6E8DFC890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70A55EC-E30B-D730-A6F2-5AF380C84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13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6A80AE6-27A9-924C-3E85-BBD4B790C2D9}"/>
              </a:ext>
            </a:extLst>
          </p:cNvPr>
          <p:cNvSpPr txBox="1">
            <a:spLocks/>
          </p:cNvSpPr>
          <p:nvPr/>
        </p:nvSpPr>
        <p:spPr>
          <a:xfrm>
            <a:off x="1500597" y="51615"/>
            <a:ext cx="9075419" cy="777383"/>
          </a:xfrm>
          <a:prstGeom prst="rect">
            <a:avLst/>
          </a:prstGeom>
          <a:solidFill>
            <a:srgbClr val="00FDFF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i="1" kern="1200">
                <a:solidFill>
                  <a:srgbClr val="FF0000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Production of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from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pMBS</a:t>
            </a:r>
            <a:endParaRPr lang="it-IT" sz="320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A958E5-2218-6581-40B8-481C9FA4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215" y="4348084"/>
            <a:ext cx="5089556" cy="10516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35C5FAC-01A3-96B0-7657-9BB4EF4B5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8" y="4530857"/>
            <a:ext cx="3344234" cy="76145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77E06F-3A74-4AC7-7780-12AEAE631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54" y="1305910"/>
            <a:ext cx="4942036" cy="31715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296280E-3526-B113-9520-B5DDC6779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483" y="1264057"/>
            <a:ext cx="4942036" cy="303800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FD3BC49-A3C7-6916-9E52-2ACED15E9A63}"/>
              </a:ext>
            </a:extLst>
          </p:cNvPr>
          <p:cNvSpPr txBox="1"/>
          <p:nvPr/>
        </p:nvSpPr>
        <p:spPr>
          <a:xfrm>
            <a:off x="3419803" y="4619197"/>
            <a:ext cx="2333399" cy="584775"/>
          </a:xfrm>
          <a:prstGeom prst="rect">
            <a:avLst/>
          </a:prstGeom>
          <a:solidFill>
            <a:srgbClr val="FFFC0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 56-61.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CEA7838-B991-B984-578E-CE21F333D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8219" y="5984427"/>
            <a:ext cx="548204" cy="6338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1BA0B1-EB0B-1FEE-19E0-97F22D73FAA1}"/>
              </a:ext>
            </a:extLst>
          </p:cNvPr>
          <p:cNvSpPr txBox="1"/>
          <p:nvPr/>
        </p:nvSpPr>
        <p:spPr>
          <a:xfrm>
            <a:off x="7183658" y="5446865"/>
            <a:ext cx="4273861" cy="338554"/>
          </a:xfrm>
          <a:prstGeom prst="rect">
            <a:avLst/>
          </a:prstGeom>
          <a:solidFill>
            <a:srgbClr val="FFFC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Tecniques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(2024) 531-537.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4ECCCB1-D188-5E5A-AB61-31AE5BD3F8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80654"/>
            <a:ext cx="3455918" cy="9069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9C11F3-198D-01AA-7FD8-5889B9304320}"/>
              </a:ext>
            </a:extLst>
          </p:cNvPr>
          <p:cNvSpPr txBox="1"/>
          <p:nvPr/>
        </p:nvSpPr>
        <p:spPr>
          <a:xfrm>
            <a:off x="3024370" y="5881826"/>
            <a:ext cx="2333399" cy="584775"/>
          </a:xfrm>
          <a:prstGeom prst="rect">
            <a:avLst/>
          </a:prstGeom>
          <a:solidFill>
            <a:srgbClr val="FFFC0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Instrum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 56-61.</a:t>
            </a:r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id="{0871BC41-542C-58CA-777E-A3635C2DF2F3}"/>
              </a:ext>
            </a:extLst>
          </p:cNvPr>
          <p:cNvSpPr txBox="1">
            <a:spLocks/>
          </p:cNvSpPr>
          <p:nvPr/>
        </p:nvSpPr>
        <p:spPr>
          <a:xfrm>
            <a:off x="23286" y="748848"/>
            <a:ext cx="11801474" cy="58955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@BINP </a:t>
            </a:r>
            <a:r>
              <a:rPr lang="it-IT" sz="1800" b="1" dirty="0">
                <a:solidFill>
                  <a:srgbClr val="005493"/>
                </a:solidFill>
              </a:rPr>
              <a:t> -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Production of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fuel</a:t>
            </a:r>
            <a:r>
              <a:rPr lang="it-IT" sz="1800" b="1" dirty="0">
                <a:solidFill>
                  <a:srgbClr val="005493"/>
                </a:solidFill>
                <a:highlight>
                  <a:srgbClr val="00FDFF"/>
                </a:highlight>
              </a:rPr>
              <a:t>: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from MBS 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officially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before</a:t>
            </a:r>
            <a:r>
              <a:rPr lang="it-IT" sz="1800" b="1" dirty="0">
                <a:solidFill>
                  <a:schemeClr val="tx1"/>
                </a:solidFill>
              </a:rPr>
              <a:t> 02/2022.</a:t>
            </a:r>
          </a:p>
        </p:txBody>
      </p:sp>
    </p:spTree>
    <p:extLst>
      <p:ext uri="{BB962C8B-B14F-4D97-AF65-F5344CB8AC3E}">
        <p14:creationId xmlns:p14="http://schemas.microsoft.com/office/powerpoint/2010/main" val="411256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35120" y="2973485"/>
            <a:ext cx="6858000" cy="3104339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6" name="Rechteck 7"/>
          <p:cNvSpPr/>
          <p:nvPr/>
        </p:nvSpPr>
        <p:spPr>
          <a:xfrm>
            <a:off x="8523109" y="3830255"/>
            <a:ext cx="3190585" cy="3000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dirty="0" err="1"/>
              <a:t>Sofikitis</a:t>
            </a:r>
            <a:r>
              <a:rPr lang="en-US" sz="1350" dirty="0"/>
              <a:t> et a.; PRL. </a:t>
            </a:r>
            <a:r>
              <a:rPr lang="en-US" sz="1350" b="1" dirty="0"/>
              <a:t>118 </a:t>
            </a:r>
            <a:r>
              <a:rPr lang="en-US" sz="1350" dirty="0"/>
              <a:t>  (2017) 233401.</a:t>
            </a:r>
          </a:p>
        </p:txBody>
      </p:sp>
      <p:sp>
        <p:nvSpPr>
          <p:cNvPr id="7" name="Textfeld 8"/>
          <p:cNvSpPr txBox="1"/>
          <p:nvPr/>
        </p:nvSpPr>
        <p:spPr>
          <a:xfrm>
            <a:off x="58012" y="2108593"/>
            <a:ext cx="7591001" cy="646331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rgbClr val="C00000"/>
                </a:solidFill>
                <a:latin typeface="Lucida Calligraphy" panose="03010101010101010101" pitchFamily="66" charset="77"/>
              </a:rPr>
              <a:t>The </a:t>
            </a:r>
            <a:r>
              <a:rPr lang="de-DE" u="sng" dirty="0" err="1">
                <a:solidFill>
                  <a:srgbClr val="C00000"/>
                </a:solidFill>
                <a:latin typeface="Lucida Calligraphy" panose="03010101010101010101" pitchFamily="66" charset="77"/>
              </a:rPr>
              <a:t>idea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</a:rPr>
              <a:t>: </a:t>
            </a:r>
            <a:r>
              <a:rPr lang="en-US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‘‘Highly nuclear-spin polarized deuterium atoms </a:t>
            </a:r>
          </a:p>
          <a:p>
            <a:r>
              <a:rPr lang="en-US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	       from the UV dissociation of Deuterium Iodide”</a:t>
            </a:r>
          </a:p>
        </p:txBody>
      </p:sp>
      <p:grpSp>
        <p:nvGrpSpPr>
          <p:cNvPr id="8" name="Gruppieren 39"/>
          <p:cNvGrpSpPr/>
          <p:nvPr/>
        </p:nvGrpSpPr>
        <p:grpSpPr>
          <a:xfrm>
            <a:off x="625803" y="2921551"/>
            <a:ext cx="6126461" cy="2070484"/>
            <a:chOff x="685800" y="2891135"/>
            <a:chExt cx="8168613" cy="2938785"/>
          </a:xfrm>
        </p:grpSpPr>
        <p:sp>
          <p:nvSpPr>
            <p:cNvPr id="9" name="Pfeil nach rechts 9"/>
            <p:cNvSpPr/>
            <p:nvPr/>
          </p:nvSpPr>
          <p:spPr bwMode="auto">
            <a:xfrm>
              <a:off x="685800" y="3948684"/>
              <a:ext cx="1295400" cy="242316"/>
            </a:xfrm>
            <a:prstGeom prst="rightArrow">
              <a:avLst/>
            </a:prstGeom>
            <a:solidFill>
              <a:srgbClr val="CC00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336947" fontAlgn="base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350">
                <a:solidFill>
                  <a:srgbClr val="CC0099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0" name="Gruppieren 15"/>
            <p:cNvGrpSpPr/>
            <p:nvPr/>
          </p:nvGrpSpPr>
          <p:grpSpPr>
            <a:xfrm>
              <a:off x="2209800" y="3418112"/>
              <a:ext cx="870856" cy="315688"/>
              <a:chOff x="1828800" y="2808512"/>
              <a:chExt cx="870856" cy="315688"/>
            </a:xfrm>
          </p:grpSpPr>
          <p:cxnSp>
            <p:nvCxnSpPr>
              <p:cNvPr id="24" name="Gerade Verbindung 11"/>
              <p:cNvCxnSpPr/>
              <p:nvPr/>
            </p:nvCxnSpPr>
            <p:spPr bwMode="auto">
              <a:xfrm>
                <a:off x="1828800" y="2819400"/>
                <a:ext cx="304800" cy="304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12"/>
              <p:cNvCxnSpPr/>
              <p:nvPr/>
            </p:nvCxnSpPr>
            <p:spPr bwMode="auto">
              <a:xfrm flipH="1">
                <a:off x="2362199" y="2808512"/>
                <a:ext cx="337457" cy="30480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feld 16"/>
            <p:cNvSpPr txBox="1"/>
            <p:nvPr/>
          </p:nvSpPr>
          <p:spPr>
            <a:xfrm>
              <a:off x="2362200" y="2891135"/>
              <a:ext cx="521939" cy="52421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rgbClr val="0070C0"/>
                  </a:solidFill>
                </a:rPr>
                <a:t>DI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12" name="Gerade Verbindung mit Pfeil 18"/>
            <p:cNvCxnSpPr/>
            <p:nvPr/>
          </p:nvCxnSpPr>
          <p:spPr bwMode="auto">
            <a:xfrm flipH="1">
              <a:off x="2209800" y="3810000"/>
              <a:ext cx="304800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Gerade Verbindung mit Pfeil 19"/>
            <p:cNvCxnSpPr/>
            <p:nvPr/>
          </p:nvCxnSpPr>
          <p:spPr bwMode="auto">
            <a:xfrm flipH="1">
              <a:off x="2438400" y="3809998"/>
              <a:ext cx="152400" cy="57150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Gerade Verbindung mit Pfeil 20"/>
            <p:cNvCxnSpPr/>
            <p:nvPr/>
          </p:nvCxnSpPr>
          <p:spPr bwMode="auto">
            <a:xfrm>
              <a:off x="2634344" y="3853542"/>
              <a:ext cx="0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Gerade Verbindung mit Pfeil 21"/>
            <p:cNvCxnSpPr/>
            <p:nvPr/>
          </p:nvCxnSpPr>
          <p:spPr bwMode="auto">
            <a:xfrm>
              <a:off x="2667000" y="3810000"/>
              <a:ext cx="244927" cy="533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feld 26"/>
            <p:cNvSpPr txBox="1"/>
            <p:nvPr/>
          </p:nvSpPr>
          <p:spPr>
            <a:xfrm>
              <a:off x="3244110" y="3788228"/>
              <a:ext cx="1128343" cy="458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500" b="1" dirty="0">
                  <a:solidFill>
                    <a:srgbClr val="0070C0"/>
                  </a:solidFill>
                </a:rPr>
                <a:t>D </a:t>
              </a:r>
              <a:r>
                <a:rPr lang="de-DE" sz="1500" b="1" dirty="0" err="1">
                  <a:solidFill>
                    <a:srgbClr val="0070C0"/>
                  </a:solidFill>
                </a:rPr>
                <a:t>atoms</a:t>
              </a:r>
              <a:endParaRPr lang="en-US" sz="15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7" name="Gerade Verbindung mit Pfeil 28"/>
            <p:cNvCxnSpPr/>
            <p:nvPr/>
          </p:nvCxnSpPr>
          <p:spPr bwMode="auto">
            <a:xfrm>
              <a:off x="4419600" y="4010055"/>
              <a:ext cx="685800" cy="0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feld 30"/>
            <p:cNvSpPr txBox="1"/>
            <p:nvPr/>
          </p:nvSpPr>
          <p:spPr>
            <a:xfrm>
              <a:off x="5562600" y="3722912"/>
              <a:ext cx="2430580" cy="524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LSP </a:t>
              </a:r>
              <a:r>
                <a:rPr lang="de-DE" dirty="0" err="1"/>
                <a:t>of</a:t>
              </a:r>
              <a:r>
                <a:rPr lang="de-DE" dirty="0"/>
                <a:t> Jülich Type</a:t>
              </a:r>
              <a:endParaRPr lang="en-US" dirty="0"/>
            </a:p>
          </p:txBody>
        </p:sp>
        <p:sp>
          <p:nvSpPr>
            <p:cNvPr id="19" name="Textfeld 31"/>
            <p:cNvSpPr txBox="1"/>
            <p:nvPr/>
          </p:nvSpPr>
          <p:spPr>
            <a:xfrm>
              <a:off x="881523" y="4424065"/>
              <a:ext cx="1496478" cy="917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CC0099"/>
                  </a:solidFill>
                </a:rPr>
                <a:t>Laser</a:t>
              </a:r>
            </a:p>
            <a:p>
              <a:pPr algn="ctr"/>
              <a:r>
                <a:rPr lang="de-DE" b="1" dirty="0" err="1">
                  <a:solidFill>
                    <a:srgbClr val="CC0099"/>
                  </a:solidFill>
                </a:rPr>
                <a:t>Excitation</a:t>
              </a:r>
              <a:endParaRPr lang="en-US" b="1" dirty="0">
                <a:solidFill>
                  <a:srgbClr val="CC0099"/>
                </a:solidFill>
              </a:endParaRPr>
            </a:p>
          </p:txBody>
        </p:sp>
        <p:sp>
          <p:nvSpPr>
            <p:cNvPr id="20" name="Textfeld 32"/>
            <p:cNvSpPr txBox="1"/>
            <p:nvPr/>
          </p:nvSpPr>
          <p:spPr>
            <a:xfrm>
              <a:off x="3098180" y="4643734"/>
              <a:ext cx="1786558" cy="9173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b="1" dirty="0">
                  <a:solidFill>
                    <a:srgbClr val="C00000"/>
                  </a:solidFill>
                </a:rPr>
                <a:t>Laser</a:t>
              </a:r>
            </a:p>
            <a:p>
              <a:r>
                <a:rPr lang="de-DE" b="1" dirty="0">
                  <a:solidFill>
                    <a:srgbClr val="C00000"/>
                  </a:solidFill>
                </a:rPr>
                <a:t>Dissociation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1" name="Textfeld 33"/>
            <p:cNvSpPr txBox="1"/>
            <p:nvPr/>
          </p:nvSpPr>
          <p:spPr>
            <a:xfrm>
              <a:off x="5431980" y="4643734"/>
              <a:ext cx="3351259" cy="524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>
                  <a:solidFill>
                    <a:srgbClr val="00602B"/>
                  </a:solidFill>
                </a:rPr>
                <a:t>Electron-Polarization</a:t>
              </a:r>
              <a:r>
                <a:rPr lang="de-DE" b="1" dirty="0">
                  <a:solidFill>
                    <a:srgbClr val="00602B"/>
                  </a:solidFill>
                </a:rPr>
                <a:t> = 1</a:t>
              </a:r>
              <a:endParaRPr lang="en-US" b="1" dirty="0">
                <a:solidFill>
                  <a:srgbClr val="00602B"/>
                </a:solidFill>
              </a:endParaRPr>
            </a:p>
          </p:txBody>
        </p:sp>
        <p:cxnSp>
          <p:nvCxnSpPr>
            <p:cNvPr id="22" name="Gerade Verbindung mit Pfeil 36"/>
            <p:cNvCxnSpPr/>
            <p:nvPr/>
          </p:nvCxnSpPr>
          <p:spPr bwMode="auto">
            <a:xfrm>
              <a:off x="7062394" y="5102662"/>
              <a:ext cx="0" cy="235803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feld 38"/>
            <p:cNvSpPr txBox="1"/>
            <p:nvPr/>
          </p:nvSpPr>
          <p:spPr>
            <a:xfrm>
              <a:off x="5351403" y="5338464"/>
              <a:ext cx="3503010" cy="491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50" b="1" dirty="0"/>
                <a:t>Deuteron-</a:t>
              </a:r>
              <a:r>
                <a:rPr lang="de-DE" sz="1650" b="1" dirty="0" err="1"/>
                <a:t>Polarization</a:t>
              </a:r>
              <a:r>
                <a:rPr lang="de-DE" sz="1650" b="1" dirty="0"/>
                <a:t> ~ 2/3</a:t>
              </a:r>
              <a:endParaRPr lang="en-US" sz="1650" b="1" dirty="0"/>
            </a:p>
          </p:txBody>
        </p:sp>
      </p:grpSp>
      <p:sp>
        <p:nvSpPr>
          <p:cNvPr id="26" name="Textfeld 40"/>
          <p:cNvSpPr txBox="1"/>
          <p:nvPr/>
        </p:nvSpPr>
        <p:spPr>
          <a:xfrm>
            <a:off x="759289" y="5377429"/>
            <a:ext cx="58480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50" dirty="0">
                <a:latin typeface="Lucida Calligraphy" panose="03010101010101010101" pitchFamily="66" charset="77"/>
              </a:rPr>
              <a:t>Proof-</a:t>
            </a:r>
            <a:r>
              <a:rPr lang="de-DE" sz="1650" dirty="0" err="1">
                <a:latin typeface="Lucida Calligraphy" panose="03010101010101010101" pitchFamily="66" charset="77"/>
              </a:rPr>
              <a:t>of</a:t>
            </a:r>
            <a:r>
              <a:rPr lang="de-DE" sz="1650" dirty="0">
                <a:latin typeface="Lucida Calligraphy" panose="03010101010101010101" pitchFamily="66" charset="77"/>
              </a:rPr>
              <a:t>-</a:t>
            </a:r>
            <a:r>
              <a:rPr lang="de-DE" sz="1650" dirty="0" err="1">
                <a:latin typeface="Lucida Calligraphy" panose="03010101010101010101" pitchFamily="66" charset="77"/>
              </a:rPr>
              <a:t>principle</a:t>
            </a:r>
            <a:endParaRPr lang="de-DE" sz="1650" dirty="0">
              <a:latin typeface="Lucida Calligraphy" panose="03010101010101010101" pitchFamily="66" charset="77"/>
            </a:endParaRPr>
          </a:p>
          <a:p>
            <a:pPr algn="ctr"/>
            <a:r>
              <a:rPr lang="de-DE" sz="1650" dirty="0">
                <a:latin typeface="Lucida Calligraphy" panose="03010101010101010101" pitchFamily="66" charset="77"/>
              </a:rPr>
              <a:t>(Univ. of Crete/FORTH, IKP/PGI in FZJ/HHUD).</a:t>
            </a:r>
            <a:endParaRPr lang="en-US" sz="1650" dirty="0">
              <a:latin typeface="Lucida Calligraphy" panose="03010101010101010101" pitchFamily="66" charset="77"/>
            </a:endParaRPr>
          </a:p>
        </p:txBody>
      </p:sp>
      <p:cxnSp>
        <p:nvCxnSpPr>
          <p:cNvPr id="27" name="Gerade Verbindung mit Pfeil 2"/>
          <p:cNvCxnSpPr/>
          <p:nvPr/>
        </p:nvCxnSpPr>
        <p:spPr bwMode="auto">
          <a:xfrm>
            <a:off x="2203551" y="4412472"/>
            <a:ext cx="218395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5"/>
          <p:cNvCxnSpPr/>
          <p:nvPr/>
        </p:nvCxnSpPr>
        <p:spPr bwMode="auto">
          <a:xfrm>
            <a:off x="3926342" y="4414147"/>
            <a:ext cx="218395" cy="0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hteck 3"/>
          <p:cNvSpPr/>
          <p:nvPr/>
        </p:nvSpPr>
        <p:spPr>
          <a:xfrm>
            <a:off x="4259035" y="5042799"/>
            <a:ext cx="2326278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50" b="1" dirty="0">
                <a:solidFill>
                  <a:srgbClr val="000000"/>
                </a:solidFill>
              </a:rPr>
              <a:t>(Proton-</a:t>
            </a:r>
            <a:r>
              <a:rPr lang="de-DE" sz="1650" b="1" dirty="0" err="1">
                <a:solidFill>
                  <a:srgbClr val="000000"/>
                </a:solidFill>
              </a:rPr>
              <a:t>Polarization</a:t>
            </a:r>
            <a:r>
              <a:rPr lang="de-DE" sz="1650" b="1" dirty="0">
                <a:solidFill>
                  <a:srgbClr val="000000"/>
                </a:solidFill>
              </a:rPr>
              <a:t> = 1)</a:t>
            </a:r>
            <a:endParaRPr lang="en-US" sz="1650" b="1" dirty="0">
              <a:solidFill>
                <a:srgbClr val="000000"/>
              </a:solidFill>
            </a:endParaRPr>
          </a:p>
        </p:txBody>
      </p:sp>
      <p:sp>
        <p:nvSpPr>
          <p:cNvPr id="30" name="Textfeld 1"/>
          <p:cNvSpPr txBox="1"/>
          <p:nvPr/>
        </p:nvSpPr>
        <p:spPr>
          <a:xfrm>
            <a:off x="499865" y="2985397"/>
            <a:ext cx="1155381" cy="30008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Pulsed Nozzle</a:t>
            </a:r>
          </a:p>
        </p:txBody>
      </p:sp>
      <p:sp>
        <p:nvSpPr>
          <p:cNvPr id="31" name="Textfeld 16">
            <a:extLst>
              <a:ext uri="{FF2B5EF4-FFF2-40B4-BE49-F238E27FC236}">
                <a16:creationId xmlns:a16="http://schemas.microsoft.com/office/drawing/2014/main" id="{4CD452B2-928B-A831-EC0C-5E77DDD04E7E}"/>
              </a:ext>
            </a:extLst>
          </p:cNvPr>
          <p:cNvSpPr txBox="1"/>
          <p:nvPr/>
        </p:nvSpPr>
        <p:spPr>
          <a:xfrm>
            <a:off x="1878325" y="5015092"/>
            <a:ext cx="3914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70C0"/>
                </a:solidFill>
              </a:rPr>
              <a:t>HI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5D4602-CAEF-CBCC-B526-E4E29BFA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103" y="1773310"/>
            <a:ext cx="2706604" cy="1773596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BA366227-9938-A3E6-10FC-245F254CE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957" y="4146698"/>
            <a:ext cx="2508823" cy="2002911"/>
          </a:xfrm>
          <a:prstGeom prst="rect">
            <a:avLst/>
          </a:prstGeom>
        </p:spPr>
      </p:pic>
      <p:sp>
        <p:nvSpPr>
          <p:cNvPr id="37" name="Rechteck 7">
            <a:extLst>
              <a:ext uri="{FF2B5EF4-FFF2-40B4-BE49-F238E27FC236}">
                <a16:creationId xmlns:a16="http://schemas.microsoft.com/office/drawing/2014/main" id="{62057122-64B4-5C51-ADF4-2C9D6542D988}"/>
              </a:ext>
            </a:extLst>
          </p:cNvPr>
          <p:cNvSpPr/>
          <p:nvPr/>
        </p:nvSpPr>
        <p:spPr>
          <a:xfrm>
            <a:off x="8007229" y="6243013"/>
            <a:ext cx="3757505" cy="5078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Sofikitis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a.; Phys. Rev. Lett. 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(2018) 083001.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C020C8-B462-A0B3-CFB6-C3F4E87D63A7}"/>
              </a:ext>
            </a:extLst>
          </p:cNvPr>
          <p:cNvSpPr txBox="1"/>
          <p:nvPr/>
        </p:nvSpPr>
        <p:spPr>
          <a:xfrm>
            <a:off x="8921948" y="3498909"/>
            <a:ext cx="2202400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500" dirty="0"/>
              <a:t>10</a:t>
            </a:r>
            <a:r>
              <a:rPr lang="it-IT" sz="1500" baseline="30000" dirty="0"/>
              <a:t>18 </a:t>
            </a:r>
            <a:r>
              <a:rPr lang="it-IT" sz="1500" dirty="0"/>
              <a:t> cm</a:t>
            </a:r>
            <a:r>
              <a:rPr lang="it-IT" sz="1500" baseline="30000" dirty="0"/>
              <a:t>-3</a:t>
            </a:r>
            <a:r>
              <a:rPr lang="it-IT" sz="1500" dirty="0"/>
              <a:t> SPD from DI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8182139-A674-721B-62D4-98AE9C56790D}"/>
              </a:ext>
            </a:extLst>
          </p:cNvPr>
          <p:cNvSpPr txBox="1"/>
          <p:nvPr/>
        </p:nvSpPr>
        <p:spPr>
          <a:xfrm>
            <a:off x="9497955" y="4118547"/>
            <a:ext cx="2202400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1500" dirty="0"/>
              <a:t>&gt; 10</a:t>
            </a:r>
            <a:r>
              <a:rPr lang="it-IT" sz="1500" baseline="30000" dirty="0"/>
              <a:t>19 </a:t>
            </a:r>
            <a:r>
              <a:rPr lang="it-IT" sz="1500" dirty="0"/>
              <a:t> cm</a:t>
            </a:r>
            <a:r>
              <a:rPr lang="it-IT" sz="1500" baseline="30000" dirty="0"/>
              <a:t>-3</a:t>
            </a:r>
            <a:r>
              <a:rPr lang="it-IT" sz="1500" dirty="0"/>
              <a:t> SPH &amp; SPD</a:t>
            </a:r>
          </a:p>
        </p:txBody>
      </p: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9309D6A2-7CF7-E6B3-1041-9AF821C8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14</a:t>
            </a:fld>
            <a:endParaRPr lang="it-IT" dirty="0"/>
          </a:p>
        </p:txBody>
      </p:sp>
      <p:sp>
        <p:nvSpPr>
          <p:cNvPr id="41" name="Titolo 40">
            <a:extLst>
              <a:ext uri="{FF2B5EF4-FFF2-40B4-BE49-F238E27FC236}">
                <a16:creationId xmlns:a16="http://schemas.microsoft.com/office/drawing/2014/main" id="{3DCFE0E5-334C-FE6B-6D6D-5B043473F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00" y="47573"/>
            <a:ext cx="11916229" cy="697902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Production of </a:t>
            </a:r>
            <a:r>
              <a:rPr lang="it-IT" sz="36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sz="36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6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r>
              <a:rPr lang="it-IT" sz="36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by laser  </a:t>
            </a:r>
            <a:r>
              <a:rPr lang="it-IT" sz="36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manipulation</a:t>
            </a:r>
            <a:endParaRPr lang="it-IT" dirty="0"/>
          </a:p>
        </p:txBody>
      </p:sp>
      <p:sp>
        <p:nvSpPr>
          <p:cNvPr id="42" name="Sottotitolo 2">
            <a:extLst>
              <a:ext uri="{FF2B5EF4-FFF2-40B4-BE49-F238E27FC236}">
                <a16:creationId xmlns:a16="http://schemas.microsoft.com/office/drawing/2014/main" id="{56DB7EA5-843E-9755-A902-02D3A71BECF3}"/>
              </a:ext>
            </a:extLst>
          </p:cNvPr>
          <p:cNvSpPr txBox="1">
            <a:spLocks/>
          </p:cNvSpPr>
          <p:nvPr/>
        </p:nvSpPr>
        <p:spPr>
          <a:xfrm>
            <a:off x="58012" y="834211"/>
            <a:ext cx="12148458" cy="862754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 IESL-FORTH </a:t>
            </a:r>
            <a:r>
              <a:rPr lang="it-IT" sz="1800" b="1" dirty="0">
                <a:solidFill>
                  <a:srgbClr val="005493"/>
                </a:solidFill>
              </a:rPr>
              <a:t>–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Production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fuel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:</a:t>
            </a:r>
            <a:r>
              <a:rPr lang="it-IT" sz="1800" b="1" dirty="0">
                <a:solidFill>
                  <a:schemeClr val="tx1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by Laser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>
                <a:solidFill>
                  <a:schemeClr val="tx1"/>
                </a:solidFill>
              </a:rPr>
              <a:t>IR-Quantum Beat (QB) </a:t>
            </a:r>
            <a:r>
              <a:rPr lang="it-IT" sz="1800" b="1" dirty="0" err="1">
                <a:solidFill>
                  <a:schemeClr val="tx1"/>
                </a:solidFill>
              </a:rPr>
              <a:t>excitation</a:t>
            </a:r>
            <a:r>
              <a:rPr lang="it-IT" sz="1800" b="1" dirty="0">
                <a:solidFill>
                  <a:schemeClr val="tx1"/>
                </a:solidFill>
              </a:rPr>
              <a:t> and Ultra Violet (UV) </a:t>
            </a:r>
            <a:r>
              <a:rPr lang="it-IT" sz="1800" b="1" dirty="0" err="1">
                <a:solidFill>
                  <a:schemeClr val="tx1"/>
                </a:solidFill>
              </a:rPr>
              <a:t>dissociation</a:t>
            </a:r>
            <a:r>
              <a:rPr lang="it-IT" sz="1800" b="1" dirty="0">
                <a:solidFill>
                  <a:schemeClr val="tx1"/>
                </a:solidFill>
              </a:rPr>
              <a:t>, </a:t>
            </a:r>
            <a:r>
              <a:rPr lang="it-IT" sz="1800" b="1" dirty="0" err="1">
                <a:solidFill>
                  <a:schemeClr val="tx1"/>
                </a:solidFill>
              </a:rPr>
              <a:t>joined</a:t>
            </a:r>
            <a:r>
              <a:rPr lang="it-IT" sz="1800" b="1" dirty="0">
                <a:solidFill>
                  <a:schemeClr val="tx1"/>
                </a:solidFill>
              </a:rPr>
              <a:t>  the </a:t>
            </a:r>
            <a:r>
              <a:rPr lang="it-IT" sz="1800" b="1" dirty="0" err="1">
                <a:solidFill>
                  <a:schemeClr val="tx1"/>
                </a:solidFill>
              </a:rPr>
              <a:t>collaboration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later</a:t>
            </a:r>
            <a:r>
              <a:rPr lang="it-IT" sz="1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60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 animBg="1"/>
      <p:bldP spid="26" grpId="0"/>
      <p:bldP spid="29" grpId="0"/>
      <p:bldP spid="30" grpId="0" animBg="1"/>
      <p:bldP spid="31" grpId="0" animBg="1"/>
      <p:bldP spid="37" grpId="0" animBg="1"/>
      <p:bldP spid="5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92FA96D-7D7B-6119-D98F-D6E5CF94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26" name="Segnaposto numero diapositiva 25">
            <a:extLst>
              <a:ext uri="{FF2B5EF4-FFF2-40B4-BE49-F238E27FC236}">
                <a16:creationId xmlns:a16="http://schemas.microsoft.com/office/drawing/2014/main" id="{3B1A1675-2B98-EC3E-F634-F930BD09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15</a:t>
            </a:fld>
            <a:endParaRPr lang="it-IT" dirty="0"/>
          </a:p>
        </p:txBody>
      </p:sp>
      <p:sp>
        <p:nvSpPr>
          <p:cNvPr id="28" name="Titolo 27">
            <a:extLst>
              <a:ext uri="{FF2B5EF4-FFF2-40B4-BE49-F238E27FC236}">
                <a16:creationId xmlns:a16="http://schemas.microsoft.com/office/drawing/2014/main" id="{EBAE6191-019E-6CE1-F132-E4FFFFFE7F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100" y="58636"/>
            <a:ext cx="8845801" cy="637923"/>
          </a:xfrm>
        </p:spPr>
        <p:txBody>
          <a:bodyPr/>
          <a:lstStyle/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Production of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by laser</a:t>
            </a:r>
            <a:endParaRPr lang="it-IT" dirty="0"/>
          </a:p>
        </p:txBody>
      </p:sp>
      <p:sp>
        <p:nvSpPr>
          <p:cNvPr id="32" name="Sottotitolo 2">
            <a:extLst>
              <a:ext uri="{FF2B5EF4-FFF2-40B4-BE49-F238E27FC236}">
                <a16:creationId xmlns:a16="http://schemas.microsoft.com/office/drawing/2014/main" id="{938442D8-51E8-A696-CC4B-93BEF0A27240}"/>
              </a:ext>
            </a:extLst>
          </p:cNvPr>
          <p:cNvSpPr txBox="1">
            <a:spLocks/>
          </p:cNvSpPr>
          <p:nvPr/>
        </p:nvSpPr>
        <p:spPr>
          <a:xfrm>
            <a:off x="58056" y="733338"/>
            <a:ext cx="11988800" cy="807176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@ IESL-FORTH </a:t>
            </a:r>
            <a:r>
              <a:rPr lang="it-IT" sz="1800" b="1" dirty="0">
                <a:solidFill>
                  <a:srgbClr val="005493"/>
                </a:solidFill>
                <a:latin typeface="Lucida Calligraphy" panose="03010101010101010101" pitchFamily="66" charset="77"/>
              </a:rPr>
              <a:t>–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Production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fuel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:</a:t>
            </a:r>
            <a:r>
              <a:rPr lang="it-IT" sz="1800" b="1" dirty="0">
                <a:solidFill>
                  <a:schemeClr val="tx1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  <a:latin typeface="Lucida Calligraphy" panose="03010101010101010101" pitchFamily="66" charset="77"/>
              </a:rPr>
              <a:t>by Laser</a:t>
            </a:r>
            <a:r>
              <a:rPr lang="it-IT" sz="180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IR-Quantum Beat (QB) </a:t>
            </a:r>
            <a:r>
              <a:rPr lang="it-IT" sz="1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excitation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and Ultra Violet (UV) </a:t>
            </a:r>
            <a:r>
              <a:rPr lang="it-IT" sz="1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dissociation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, </a:t>
            </a:r>
            <a:r>
              <a:rPr lang="it-IT" sz="1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joined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 the </a:t>
            </a:r>
            <a:r>
              <a:rPr lang="it-IT" sz="1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collaboration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a </a:t>
            </a:r>
            <a:r>
              <a:rPr lang="it-IT" sz="1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little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bit </a:t>
            </a:r>
            <a:r>
              <a:rPr lang="it-IT" sz="1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later</a:t>
            </a:r>
            <a:r>
              <a:rPr lang="it-IT" sz="1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4EB1430-4D86-DBA7-C29C-F1DE4B32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8" y="1689571"/>
            <a:ext cx="6614214" cy="30856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E45475-D4E9-71FD-7956-C523EDAED7EF}"/>
              </a:ext>
            </a:extLst>
          </p:cNvPr>
          <p:cNvSpPr txBox="1"/>
          <p:nvPr/>
        </p:nvSpPr>
        <p:spPr>
          <a:xfrm>
            <a:off x="87816" y="5123244"/>
            <a:ext cx="8079918" cy="3000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Notation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spin) 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isotope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spin) </a:t>
            </a:r>
            <a:r>
              <a:rPr lang="it-IT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momentum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35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35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35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F0EC8D-92D8-0C1B-A174-983E05902DF3}"/>
              </a:ext>
            </a:extLst>
          </p:cNvPr>
          <p:cNvSpPr txBox="1"/>
          <p:nvPr/>
        </p:nvSpPr>
        <p:spPr>
          <a:xfrm>
            <a:off x="131159" y="4772522"/>
            <a:ext cx="2897332" cy="338554"/>
          </a:xfrm>
          <a:prstGeom prst="rect">
            <a:avLst/>
          </a:prstGeom>
          <a:solidFill>
            <a:srgbClr val="73FB79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isotope -Y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diatomic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it-IT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52D0DF1-CF4B-EAA0-B309-481D9C2CF708}"/>
              </a:ext>
            </a:extLst>
          </p:cNvPr>
          <p:cNvSpPr txBox="1"/>
          <p:nvPr/>
        </p:nvSpPr>
        <p:spPr>
          <a:xfrm>
            <a:off x="42347" y="3449833"/>
            <a:ext cx="193395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it-IT" sz="1350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IR. </a:t>
            </a:r>
            <a:endParaRPr lang="it-IT" sz="135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4789E7-3F1E-8F81-1E1A-E47197536ADE}"/>
              </a:ext>
            </a:extLst>
          </p:cNvPr>
          <p:cNvSpPr txBox="1"/>
          <p:nvPr/>
        </p:nvSpPr>
        <p:spPr>
          <a:xfrm>
            <a:off x="87815" y="2434309"/>
            <a:ext cx="193395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excited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</a:t>
            </a:r>
            <a:r>
              <a:rPr lang="it-IT" sz="1350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IR. </a:t>
            </a:r>
            <a:endParaRPr lang="it-IT" sz="135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E9BE9A2-39E1-41FD-6E57-0DB584CBF377}"/>
              </a:ext>
            </a:extLst>
          </p:cNvPr>
          <p:cNvSpPr txBox="1"/>
          <p:nvPr/>
        </p:nvSpPr>
        <p:spPr>
          <a:xfrm>
            <a:off x="105178" y="5478123"/>
            <a:ext cx="852034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IR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UV shooting after the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trasfer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«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frozen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by a </a:t>
            </a:r>
            <a:r>
              <a:rPr lang="it-IT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BE2651-7CA8-ACCA-8463-97A85EB452B2}"/>
              </a:ext>
            </a:extLst>
          </p:cNvPr>
          <p:cNvSpPr txBox="1"/>
          <p:nvPr/>
        </p:nvSpPr>
        <p:spPr>
          <a:xfrm>
            <a:off x="4516528" y="5805024"/>
            <a:ext cx="4737662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sz="1350" dirty="0" err="1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sz="135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  <a:r>
              <a:rPr lang="en-US" sz="1350" i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Mol. Phys. </a:t>
            </a:r>
            <a:r>
              <a:rPr lang="en-US" sz="1350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</a:t>
            </a:r>
            <a:r>
              <a:rPr lang="en-US" sz="1350" b="1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120</a:t>
            </a:r>
            <a:r>
              <a:rPr lang="en-US" sz="1350" u="sng" dirty="0">
                <a:solidFill>
                  <a:srgbClr val="0000FF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 (2022) e1975053.</a:t>
            </a:r>
            <a:endParaRPr lang="en-US" sz="1350" u="sng" dirty="0">
              <a:solidFill>
                <a:srgbClr val="0000FF"/>
              </a:solidFill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81238D-6FBD-D16A-0AB4-F88BC635BFCB}"/>
              </a:ext>
            </a:extLst>
          </p:cNvPr>
          <p:cNvSpPr txBox="1"/>
          <p:nvPr/>
        </p:nvSpPr>
        <p:spPr>
          <a:xfrm>
            <a:off x="4272273" y="1554359"/>
            <a:ext cx="554185" cy="323165"/>
          </a:xfrm>
          <a:prstGeom prst="rect">
            <a:avLst/>
          </a:prstGeom>
          <a:solidFill>
            <a:srgbClr val="21FF06"/>
          </a:solidFill>
        </p:spPr>
        <p:txBody>
          <a:bodyPr wrap="square">
            <a:spAutoFit/>
          </a:bodyPr>
          <a:lstStyle/>
          <a:p>
            <a:r>
              <a:rPr lang="it-IT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HBr</a:t>
            </a:r>
            <a:r>
              <a:rPr lang="it-IT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Freccia giù 7">
            <a:extLst>
              <a:ext uri="{FF2B5EF4-FFF2-40B4-BE49-F238E27FC236}">
                <a16:creationId xmlns:a16="http://schemas.microsoft.com/office/drawing/2014/main" id="{55F0539B-10F9-2124-45C3-A12F87C5543F}"/>
              </a:ext>
            </a:extLst>
          </p:cNvPr>
          <p:cNvSpPr/>
          <p:nvPr/>
        </p:nvSpPr>
        <p:spPr>
          <a:xfrm>
            <a:off x="5308070" y="1662481"/>
            <a:ext cx="123230" cy="16409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74C2140-8D2D-D89A-A062-58A1F21674D4}"/>
              </a:ext>
            </a:extLst>
          </p:cNvPr>
          <p:cNvSpPr txBox="1"/>
          <p:nvPr/>
        </p:nvSpPr>
        <p:spPr>
          <a:xfrm>
            <a:off x="5631129" y="1608457"/>
            <a:ext cx="2059081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350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350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=J+I</a:t>
            </a:r>
            <a:r>
              <a:rPr lang="it-IT" sz="1350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sz="1350" i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7418BEF-5DEB-FA6A-82A7-26BA19A02749}"/>
              </a:ext>
            </a:extLst>
          </p:cNvPr>
          <p:cNvCxnSpPr>
            <a:cxnSpLocks/>
          </p:cNvCxnSpPr>
          <p:nvPr/>
        </p:nvCxnSpPr>
        <p:spPr>
          <a:xfrm flipH="1">
            <a:off x="5369686" y="1775798"/>
            <a:ext cx="752672" cy="27442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12FC8AA-3CA0-C901-BC5F-BE758D556618}"/>
              </a:ext>
            </a:extLst>
          </p:cNvPr>
          <p:cNvCxnSpPr/>
          <p:nvPr/>
        </p:nvCxnSpPr>
        <p:spPr>
          <a:xfrm flipH="1">
            <a:off x="5780889" y="1826579"/>
            <a:ext cx="1291232" cy="571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F1CA6166-E1BE-9F76-5DDF-1C695EAA1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098" y="1953014"/>
            <a:ext cx="2059081" cy="250745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F343DFF-69C6-AC40-8E37-B2927370F66F}"/>
              </a:ext>
            </a:extLst>
          </p:cNvPr>
          <p:cNvSpPr txBox="1"/>
          <p:nvPr/>
        </p:nvSpPr>
        <p:spPr>
          <a:xfrm>
            <a:off x="10633078" y="1946148"/>
            <a:ext cx="400497" cy="323165"/>
          </a:xfrm>
          <a:prstGeom prst="rect">
            <a:avLst/>
          </a:prstGeom>
          <a:solidFill>
            <a:srgbClr val="21FF06"/>
          </a:solidFill>
        </p:spPr>
        <p:txBody>
          <a:bodyPr wrap="square">
            <a:spAutoFit/>
          </a:bodyPr>
          <a:lstStyle/>
          <a:p>
            <a:pPr algn="ctr"/>
            <a:r>
              <a:rPr lang="it-IT" sz="1500" dirty="0">
                <a:highlight>
                  <a:srgbClr val="21FF06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HI</a:t>
            </a:r>
            <a:r>
              <a:rPr lang="it-IT" sz="1500" dirty="0">
                <a:highlight>
                  <a:srgbClr val="21FF06"/>
                </a:highlight>
              </a:rPr>
              <a:t> </a:t>
            </a:r>
          </a:p>
        </p:txBody>
      </p:sp>
      <p:sp>
        <p:nvSpPr>
          <p:cNvPr id="21" name="Freccia giù 20">
            <a:extLst>
              <a:ext uri="{FF2B5EF4-FFF2-40B4-BE49-F238E27FC236}">
                <a16:creationId xmlns:a16="http://schemas.microsoft.com/office/drawing/2014/main" id="{74752D02-55C8-BD12-B34F-323ADFDA5F59}"/>
              </a:ext>
            </a:extLst>
          </p:cNvPr>
          <p:cNvSpPr/>
          <p:nvPr/>
        </p:nvSpPr>
        <p:spPr>
          <a:xfrm>
            <a:off x="9840059" y="1880077"/>
            <a:ext cx="123230" cy="164099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A0AF7B3-C96A-567F-30CD-54E3FA9FEBD5}"/>
              </a:ext>
            </a:extLst>
          </p:cNvPr>
          <p:cNvSpPr txBox="1"/>
          <p:nvPr/>
        </p:nvSpPr>
        <p:spPr>
          <a:xfrm>
            <a:off x="9099030" y="1585000"/>
            <a:ext cx="2014913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  <a:r>
              <a: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spin</a:t>
            </a:r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350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sz="1350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1350" i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=J+I</a:t>
            </a:r>
            <a:r>
              <a:rPr lang="it-IT" sz="1350" i="1" baseline="-25000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t-IT" sz="1350" i="1" dirty="0">
              <a:highlight>
                <a:srgbClr val="00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B4A813B-B177-C637-0AA2-C0AA2FF70754}"/>
              </a:ext>
            </a:extLst>
          </p:cNvPr>
          <p:cNvCxnSpPr>
            <a:cxnSpLocks/>
          </p:cNvCxnSpPr>
          <p:nvPr/>
        </p:nvCxnSpPr>
        <p:spPr>
          <a:xfrm flipH="1">
            <a:off x="10267407" y="1825461"/>
            <a:ext cx="308868" cy="513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7">
            <a:extLst>
              <a:ext uri="{FF2B5EF4-FFF2-40B4-BE49-F238E27FC236}">
                <a16:creationId xmlns:a16="http://schemas.microsoft.com/office/drawing/2014/main" id="{7FEFCC5D-D96D-7660-239D-A5DE3FC8367F}"/>
              </a:ext>
            </a:extLst>
          </p:cNvPr>
          <p:cNvSpPr/>
          <p:nvPr/>
        </p:nvSpPr>
        <p:spPr>
          <a:xfrm>
            <a:off x="120508" y="5832309"/>
            <a:ext cx="4151765" cy="300082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C. S. </a:t>
            </a:r>
            <a:r>
              <a:rPr lang="en-US" sz="135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Kannis</a:t>
            </a:r>
            <a:r>
              <a:rPr lang="en-US" sz="13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 </a:t>
            </a:r>
            <a:r>
              <a:rPr lang="en-US" sz="135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Chem. Phys. Lett. </a:t>
            </a:r>
            <a:r>
              <a:rPr lang="en-US" sz="135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784</a:t>
            </a:r>
            <a:r>
              <a:rPr lang="en-US" sz="135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,</a:t>
            </a:r>
            <a:r>
              <a:rPr lang="en-US" sz="135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</a:t>
            </a:r>
            <a:r>
              <a:rPr lang="en-US" sz="135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139092 (2021)</a:t>
            </a:r>
            <a:endParaRPr lang="en-US" sz="135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33FC009-42ED-1F23-0B48-E499D374E852}"/>
              </a:ext>
            </a:extLst>
          </p:cNvPr>
          <p:cNvSpPr txBox="1"/>
          <p:nvPr/>
        </p:nvSpPr>
        <p:spPr>
          <a:xfrm>
            <a:off x="6832328" y="4286292"/>
            <a:ext cx="2346843" cy="707886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SPH and SPD </a:t>
            </a:r>
          </a:p>
          <a:p>
            <a:pPr algn="ctr"/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&gt; 10</a:t>
            </a:r>
            <a:r>
              <a:rPr lang="it-IT" sz="2000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it-IT" sz="2000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F6B815F-E1D1-7E71-07E4-6B6EE887B616}"/>
              </a:ext>
            </a:extLst>
          </p:cNvPr>
          <p:cNvSpPr txBox="1"/>
          <p:nvPr/>
        </p:nvSpPr>
        <p:spPr>
          <a:xfrm>
            <a:off x="10168660" y="4308595"/>
            <a:ext cx="1938424" cy="707886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SEOP  and S-G ~10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/cm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9C70FAE-3A06-8DFC-F199-DE84180C99E1}"/>
              </a:ext>
            </a:extLst>
          </p:cNvPr>
          <p:cNvSpPr txBox="1"/>
          <p:nvPr/>
        </p:nvSpPr>
        <p:spPr>
          <a:xfrm>
            <a:off x="9513914" y="4460470"/>
            <a:ext cx="409087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endParaRPr lang="it-IT" sz="2000" i="1" baseline="30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7DC0B48-74A9-5D14-FD4F-66B4DD27784D}"/>
              </a:ext>
            </a:extLst>
          </p:cNvPr>
          <p:cNvSpPr txBox="1"/>
          <p:nvPr/>
        </p:nvSpPr>
        <p:spPr>
          <a:xfrm>
            <a:off x="-13783" y="6230037"/>
            <a:ext cx="11946453" cy="338554"/>
          </a:xfrm>
          <a:prstGeom prst="rect">
            <a:avLst/>
          </a:prstGeom>
          <a:solidFill>
            <a:srgbClr val="00FA0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C.S.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Kannis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Spin </a:t>
            </a:r>
            <a:r>
              <a:rPr lang="it-IT" sz="1600" i="1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manipulation</a:t>
            </a:r>
            <a:r>
              <a:rPr lang="it-IT" sz="1600" i="1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in </a:t>
            </a:r>
            <a:r>
              <a:rPr lang="it-IT" sz="1600" i="1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atomic</a:t>
            </a:r>
            <a:r>
              <a:rPr lang="it-IT" sz="1600" i="1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molecular</a:t>
            </a:r>
            <a:r>
              <a:rPr lang="it-IT" sz="1600" i="1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systems for </a:t>
            </a:r>
            <a:r>
              <a:rPr lang="it-IT" sz="1600" i="1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nuclear</a:t>
            </a:r>
            <a:r>
              <a:rPr lang="it-IT" sz="1600" i="1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spin </a:t>
            </a:r>
            <a:r>
              <a:rPr lang="it-IT" sz="1600" i="1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applications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Symposium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Connettore 2 12">
            <a:extLst>
              <a:ext uri="{FF2B5EF4-FFF2-40B4-BE49-F238E27FC236}">
                <a16:creationId xmlns:a16="http://schemas.microsoft.com/office/drawing/2014/main" id="{2D261EF2-78F5-3DD3-7AC8-C454B4FBAFE2}"/>
              </a:ext>
            </a:extLst>
          </p:cNvPr>
          <p:cNvCxnSpPr>
            <a:cxnSpLocks/>
          </p:cNvCxnSpPr>
          <p:nvPr/>
        </p:nvCxnSpPr>
        <p:spPr>
          <a:xfrm>
            <a:off x="9434167" y="1837845"/>
            <a:ext cx="101774" cy="525901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Immagine 29">
            <a:extLst>
              <a:ext uri="{FF2B5EF4-FFF2-40B4-BE49-F238E27FC236}">
                <a16:creationId xmlns:a16="http://schemas.microsoft.com/office/drawing/2014/main" id="{279105EC-0CD8-DE70-1D63-ED99F293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8219" y="5984427"/>
            <a:ext cx="548204" cy="6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9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43" y="1326430"/>
            <a:ext cx="5394035" cy="2629479"/>
          </a:xfrm>
          <a:prstGeom prst="rect">
            <a:avLst/>
          </a:prstGeom>
          <a:solidFill>
            <a:srgbClr val="FFFFFF">
              <a:alpha val="80000"/>
            </a:srgbClr>
          </a:solidFill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476" y="3302789"/>
            <a:ext cx="3237822" cy="26501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5E24B00-E13E-CF19-12FF-202E97B7F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3" y="4040381"/>
            <a:ext cx="5592445" cy="20897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6BAE3E-57A9-2546-767D-ECAFE7FE2389}"/>
              </a:ext>
            </a:extLst>
          </p:cNvPr>
          <p:cNvSpPr txBox="1"/>
          <p:nvPr/>
        </p:nvSpPr>
        <p:spPr>
          <a:xfrm>
            <a:off x="188686" y="857250"/>
            <a:ext cx="11698513" cy="410882"/>
          </a:xfrm>
          <a:prstGeom prst="rect">
            <a:avLst/>
          </a:prstGeom>
          <a:solidFill>
            <a:srgbClr val="ACEA8F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120000"/>
              </a:lnSpc>
            </a:pPr>
            <a:r>
              <a:rPr lang="it-IT" dirty="0">
                <a:solidFill>
                  <a:srgbClr val="005493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@PGI-FZJ/HHDU</a:t>
            </a:r>
            <a:r>
              <a:rPr lang="it-IT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- Laser </a:t>
            </a:r>
            <a:r>
              <a:rPr lang="it-IT" dirty="0" err="1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Induced</a:t>
            </a:r>
            <a:r>
              <a:rPr lang="it-IT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Plasma LIP: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production</a:t>
            </a:r>
            <a:r>
              <a:rPr lang="it-IT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rgbClr val="005493"/>
                </a:solidFill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acceleration</a:t>
            </a:r>
            <a:r>
              <a:rPr lang="it-IT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and </a:t>
            </a:r>
            <a:r>
              <a:rPr lang="it-IT" dirty="0">
                <a:solidFill>
                  <a:srgbClr val="005493"/>
                </a:solidFill>
                <a:highlight>
                  <a:srgbClr val="00FFFF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reaction</a:t>
            </a:r>
            <a:r>
              <a:rPr lang="it-IT" dirty="0">
                <a:solidFill>
                  <a:srgbClr val="005493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studies.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ABFFB53-FE28-8E14-7D01-5BC15C6B4A4B}"/>
              </a:ext>
            </a:extLst>
          </p:cNvPr>
          <p:cNvSpPr txBox="1"/>
          <p:nvPr/>
        </p:nvSpPr>
        <p:spPr>
          <a:xfrm>
            <a:off x="5701678" y="1351482"/>
            <a:ext cx="6490322" cy="1200329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There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are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various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proposal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 to produce high intense</a:t>
            </a:r>
          </a:p>
          <a:p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and pure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fuel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for fusion,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but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...</a:t>
            </a:r>
          </a:p>
          <a:p>
            <a:endParaRPr lang="it-IT" dirty="0">
              <a:latin typeface="Lucida Calligraphy" panose="03010101010101010101" pitchFamily="66" charset="77"/>
              <a:cs typeface="Times New Roman" panose="02020603050405020304" pitchFamily="18" charset="0"/>
            </a:endParaRPr>
          </a:p>
          <a:p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...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still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an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question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pending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ACB03B-CC1B-C89D-2806-D307B326A3B3}"/>
              </a:ext>
            </a:extLst>
          </p:cNvPr>
          <p:cNvSpPr txBox="1"/>
          <p:nvPr/>
        </p:nvSpPr>
        <p:spPr>
          <a:xfrm>
            <a:off x="5701678" y="2627309"/>
            <a:ext cx="6123082" cy="646331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>
            <a:spAutoFit/>
          </a:bodyPr>
          <a:lstStyle/>
          <a:p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... the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polarization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will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survive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in fusion </a:t>
            </a:r>
            <a:r>
              <a:rPr lang="it-IT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environments</a:t>
            </a:r>
            <a:r>
              <a:rPr lang="it-IT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81B1A64-CDD6-497E-6F4F-23FA15E5B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16</a:t>
            </a:fld>
            <a:endParaRPr lang="it-IT" dirty="0"/>
          </a:p>
        </p:txBody>
      </p:sp>
      <p:sp>
        <p:nvSpPr>
          <p:cNvPr id="5" name="Titolo 27">
            <a:extLst>
              <a:ext uri="{FF2B5EF4-FFF2-40B4-BE49-F238E27FC236}">
                <a16:creationId xmlns:a16="http://schemas.microsoft.com/office/drawing/2014/main" id="{9BAF8BCC-04B5-9AA8-FFBE-FCD4E7944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100" y="116692"/>
            <a:ext cx="8845801" cy="637923"/>
          </a:xfrm>
        </p:spPr>
        <p:txBody>
          <a:bodyPr>
            <a:normAutofit/>
          </a:bodyPr>
          <a:lstStyle/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Laser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Induced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plasma (LIP)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251768-6FD2-D8C2-13DD-31CAFAA1D572}"/>
              </a:ext>
            </a:extLst>
          </p:cNvPr>
          <p:cNvSpPr txBox="1"/>
          <p:nvPr/>
        </p:nvSpPr>
        <p:spPr>
          <a:xfrm>
            <a:off x="683100" y="6033513"/>
            <a:ext cx="10493828" cy="584775"/>
          </a:xfrm>
          <a:prstGeom prst="rect">
            <a:avLst/>
          </a:prstGeom>
          <a:solidFill>
            <a:srgbClr val="FFFF00">
              <a:alpha val="77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...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then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let’s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jump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 step and  start from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beam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and test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its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survival in PW laser.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As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a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result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this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will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be a goal on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providing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ion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 sources </a:t>
            </a:r>
            <a:r>
              <a:rPr lang="it-IT" sz="1600" dirty="0" err="1">
                <a:latin typeface="Lucida Calligraphy" panose="03010101010101010101" pitchFamily="66" charset="77"/>
                <a:cs typeface="Times New Roman" panose="02020603050405020304" pitchFamily="18" charset="0"/>
              </a:rPr>
              <a:t>too</a:t>
            </a:r>
            <a:r>
              <a:rPr lang="it-IT" sz="1600" dirty="0">
                <a:latin typeface="Lucida Calligraphy" panose="03010101010101010101" pitchFamily="66" charset="7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3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01FE72D-B906-A44A-B264-55432CE6A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B056BE2A-9840-164F-BA89-9AE009BD0431}"/>
              </a:ext>
            </a:extLst>
          </p:cNvPr>
          <p:cNvSpPr>
            <a:spLocks noGrp="1"/>
          </p:cNvSpPr>
          <p:nvPr/>
        </p:nvSpPr>
        <p:spPr>
          <a:xfrm>
            <a:off x="3681647" y="1461698"/>
            <a:ext cx="2498226" cy="3279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to 80% nuclear polarization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70A524A4-87E1-AA44-A999-40514A036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000" y="460913"/>
            <a:ext cx="1890000" cy="346056"/>
          </a:xfrm>
          <a:prstGeom prst="rect">
            <a:avLst/>
          </a:prstGeom>
        </p:spPr>
      </p:pic>
      <p:pic>
        <p:nvPicPr>
          <p:cNvPr id="20" name="Grafik 14">
            <a:extLst>
              <a:ext uri="{FF2B5EF4-FFF2-40B4-BE49-F238E27FC236}">
                <a16:creationId xmlns:a16="http://schemas.microsoft.com/office/drawing/2014/main" id="{C30755D4-A5D9-1C43-BB3D-08E51FE9F8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2" y="36848"/>
            <a:ext cx="1385018" cy="490203"/>
          </a:xfrm>
          <a:prstGeom prst="rect">
            <a:avLst/>
          </a:prstGeom>
        </p:spPr>
      </p:pic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D8E3E853-9C3B-614A-AD89-ECC19C9B4427}"/>
              </a:ext>
            </a:extLst>
          </p:cNvPr>
          <p:cNvSpPr/>
          <p:nvPr/>
        </p:nvSpPr>
        <p:spPr>
          <a:xfrm>
            <a:off x="3856294" y="862277"/>
            <a:ext cx="1944216" cy="59406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magnetic holding field</a:t>
            </a:r>
            <a:b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 storing pre-polarized </a:t>
            </a:r>
            <a:b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 gas @3 bar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23AAACA7-B55A-EC44-9DD9-3C8FDB911784}"/>
              </a:ext>
            </a:extLst>
          </p:cNvPr>
          <p:cNvSpPr/>
          <p:nvPr/>
        </p:nvSpPr>
        <p:spPr>
          <a:xfrm>
            <a:off x="8225377" y="834998"/>
            <a:ext cx="1944216" cy="59406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non-magnetic nozzle provides the desired gas-jet target </a:t>
            </a:r>
          </a:p>
        </p:txBody>
      </p:sp>
      <p:sp>
        <p:nvSpPr>
          <p:cNvPr id="23" name="CustomShape 68">
            <a:extLst>
              <a:ext uri="{FF2B5EF4-FFF2-40B4-BE49-F238E27FC236}">
                <a16:creationId xmlns:a16="http://schemas.microsoft.com/office/drawing/2014/main" id="{039929A4-C1F8-CC46-BFD7-4A97F14BD564}"/>
              </a:ext>
            </a:extLst>
          </p:cNvPr>
          <p:cNvSpPr/>
          <p:nvPr/>
        </p:nvSpPr>
        <p:spPr>
          <a:xfrm>
            <a:off x="325466" y="3970683"/>
            <a:ext cx="3259925" cy="495175"/>
          </a:xfrm>
          <a:prstGeom prst="rect">
            <a:avLst/>
          </a:prstGeom>
          <a:solidFill>
            <a:srgbClr val="FFFF00">
              <a:alpha val="40000"/>
            </a:srgbClr>
          </a:solidFill>
          <a:ln w="508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05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</a:t>
            </a:r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</a:p>
          <a:p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Physics and Controlled Fusion </a:t>
            </a:r>
            <a:r>
              <a:rPr lang="en-US" sz="105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(2019) 115012</a:t>
            </a:r>
          </a:p>
        </p:txBody>
      </p:sp>
      <p:pic>
        <p:nvPicPr>
          <p:cNvPr id="24" name="Grafik 6" descr="Ein Bild, das Text, drinnen, Computer enthält.&#10;&#10;Automatisch generierte Beschreibung">
            <a:extLst>
              <a:ext uri="{FF2B5EF4-FFF2-40B4-BE49-F238E27FC236}">
                <a16:creationId xmlns:a16="http://schemas.microsoft.com/office/drawing/2014/main" id="{B657AD52-2D4F-D74F-AFFF-072FDDEA8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3" y="829184"/>
            <a:ext cx="3390908" cy="25431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</p:pic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181D45F7-8D6C-A446-9253-175BDCB9A1B4}"/>
              </a:ext>
            </a:extLst>
          </p:cNvPr>
          <p:cNvSpPr/>
          <p:nvPr/>
        </p:nvSpPr>
        <p:spPr>
          <a:xfrm>
            <a:off x="5973286" y="859602"/>
            <a:ext cx="1944216" cy="594066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compressor increases pressure of</a:t>
            </a:r>
            <a:b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GB" sz="1200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 gas to ~30 bar</a:t>
            </a:r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331B5594-F5CB-0141-8DA1-E180897691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089" y="96349"/>
            <a:ext cx="9233113" cy="394082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Polarized</a:t>
            </a:r>
            <a:r>
              <a:rPr lang="it-IT" dirty="0"/>
              <a:t> </a:t>
            </a:r>
            <a:r>
              <a:rPr lang="it-IT" baseline="30000" dirty="0"/>
              <a:t>3</a:t>
            </a:r>
            <a:r>
              <a:rPr lang="it-IT" dirty="0"/>
              <a:t>He gas-jet for LIP </a:t>
            </a:r>
            <a:r>
              <a:rPr lang="it-IT" dirty="0" err="1"/>
              <a:t>acceleration</a:t>
            </a:r>
            <a:r>
              <a:rPr lang="it-IT" dirty="0"/>
              <a:t> </a:t>
            </a:r>
          </a:p>
        </p:txBody>
      </p:sp>
      <p:pic>
        <p:nvPicPr>
          <p:cNvPr id="28" name="Grafik 6">
            <a:extLst>
              <a:ext uri="{FF2B5EF4-FFF2-40B4-BE49-F238E27FC236}">
                <a16:creationId xmlns:a16="http://schemas.microsoft.com/office/drawing/2014/main" id="{E8278102-259C-C64A-B8C4-7C71F3E69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017" y="3688322"/>
            <a:ext cx="3331934" cy="2027063"/>
          </a:xfrm>
          <a:prstGeom prst="rect">
            <a:avLst/>
          </a:prstGeom>
          <a:ln w="50800">
            <a:solidFill>
              <a:srgbClr val="0432FF"/>
            </a:solidFill>
          </a:ln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5DE12A93-4594-2046-B404-5493404B44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4"/>
          <a:stretch/>
        </p:blipFill>
        <p:spPr>
          <a:xfrm>
            <a:off x="9923748" y="3270049"/>
            <a:ext cx="2268252" cy="369147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63929B67-43BC-204D-BC8D-9A548D36EB18}"/>
              </a:ext>
            </a:extLst>
          </p:cNvPr>
          <p:cNvSpPr/>
          <p:nvPr/>
        </p:nvSpPr>
        <p:spPr>
          <a:xfrm>
            <a:off x="10631354" y="2903828"/>
            <a:ext cx="1274773" cy="438582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432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Target @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7EDB16-EE1F-70E2-615A-5A1BD85E71C5}"/>
              </a:ext>
            </a:extLst>
          </p:cNvPr>
          <p:cNvSpPr txBox="1"/>
          <p:nvPr/>
        </p:nvSpPr>
        <p:spPr>
          <a:xfrm>
            <a:off x="194483" y="3567171"/>
            <a:ext cx="3574505" cy="276999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dirty="0" err="1"/>
              <a:t>Feasibility</a:t>
            </a:r>
            <a:r>
              <a:rPr lang="it-IT" sz="1200" dirty="0"/>
              <a:t> studies of laser </a:t>
            </a:r>
            <a:r>
              <a:rPr lang="it-IT" sz="1200" dirty="0" err="1"/>
              <a:t>induced</a:t>
            </a:r>
            <a:r>
              <a:rPr lang="it-IT" sz="1200" dirty="0"/>
              <a:t> </a:t>
            </a:r>
            <a:r>
              <a:rPr lang="it-IT" sz="1200" dirty="0" err="1"/>
              <a:t>acceleration</a:t>
            </a:r>
            <a:r>
              <a:rPr lang="it-IT" sz="1200" dirty="0"/>
              <a:t> on </a:t>
            </a:r>
            <a:r>
              <a:rPr lang="it-IT" sz="1200" baseline="30000" dirty="0"/>
              <a:t>4</a:t>
            </a:r>
            <a:r>
              <a:rPr lang="it-IT" sz="1200" dirty="0"/>
              <a:t>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901A27-5DF1-F0C0-3AF9-5418174A6683}"/>
              </a:ext>
            </a:extLst>
          </p:cNvPr>
          <p:cNvSpPr txBox="1"/>
          <p:nvPr/>
        </p:nvSpPr>
        <p:spPr>
          <a:xfrm>
            <a:off x="325466" y="4661330"/>
            <a:ext cx="3179075" cy="253916"/>
          </a:xfrm>
          <a:prstGeom prst="rect">
            <a:avLst/>
          </a:prstGeom>
          <a:solidFill>
            <a:srgbClr val="73FB7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it-IT" sz="1050" dirty="0"/>
              <a:t>High </a:t>
            </a:r>
            <a:r>
              <a:rPr lang="it-IT" sz="1050" dirty="0" err="1"/>
              <a:t>density</a:t>
            </a:r>
            <a:r>
              <a:rPr lang="it-IT" sz="1050" dirty="0"/>
              <a:t> </a:t>
            </a:r>
            <a:r>
              <a:rPr lang="it-IT" sz="1050" dirty="0" err="1"/>
              <a:t>polarized</a:t>
            </a:r>
            <a:r>
              <a:rPr lang="it-IT" sz="1050" dirty="0"/>
              <a:t> </a:t>
            </a:r>
            <a:r>
              <a:rPr lang="it-IT" sz="1050" baseline="30000" dirty="0"/>
              <a:t>3</a:t>
            </a:r>
            <a:r>
              <a:rPr lang="it-IT" sz="1050" dirty="0"/>
              <a:t>He Gas-Jet Target 3/4 10</a:t>
            </a:r>
            <a:r>
              <a:rPr lang="it-IT" sz="1050" baseline="30000" dirty="0"/>
              <a:t>19</a:t>
            </a:r>
            <a:r>
              <a:rPr lang="it-IT" sz="1050" dirty="0"/>
              <a:t> cm</a:t>
            </a:r>
            <a:r>
              <a:rPr lang="it-IT" sz="1050" baseline="30000" dirty="0"/>
              <a:t>-3</a:t>
            </a:r>
            <a:endParaRPr lang="it-IT" sz="1050" dirty="0"/>
          </a:p>
        </p:txBody>
      </p:sp>
      <p:sp>
        <p:nvSpPr>
          <p:cNvPr id="6" name="CustomShape 68">
            <a:extLst>
              <a:ext uri="{FF2B5EF4-FFF2-40B4-BE49-F238E27FC236}">
                <a16:creationId xmlns:a16="http://schemas.microsoft.com/office/drawing/2014/main" id="{9434B33A-B47A-8895-ED0D-E44932ACF1FF}"/>
              </a:ext>
            </a:extLst>
          </p:cNvPr>
          <p:cNvSpPr/>
          <p:nvPr/>
        </p:nvSpPr>
        <p:spPr>
          <a:xfrm>
            <a:off x="210693" y="5036890"/>
            <a:ext cx="3259925" cy="341003"/>
          </a:xfrm>
          <a:prstGeom prst="rect">
            <a:avLst/>
          </a:prstGeom>
          <a:solidFill>
            <a:srgbClr val="73FB79">
              <a:alpha val="40000"/>
            </a:srgbClr>
          </a:solidFill>
          <a:ln w="508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105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Fedorets</a:t>
            </a:r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i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Instruments </a:t>
            </a:r>
            <a:r>
              <a:rPr lang="en-US" sz="105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(2022) </a:t>
            </a:r>
            <a:r>
              <a:rPr lang="en-US" sz="1050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art.n</a:t>
            </a:r>
            <a:r>
              <a:rPr lang="en-US" sz="1050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18</a:t>
            </a:r>
            <a:endParaRPr lang="en-US" sz="1050" b="1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6FE7CD-0E32-FBC0-E769-64C49F65E837}"/>
              </a:ext>
            </a:extLst>
          </p:cNvPr>
          <p:cNvSpPr txBox="1"/>
          <p:nvPr/>
        </p:nvSpPr>
        <p:spPr>
          <a:xfrm>
            <a:off x="3704119" y="3475804"/>
            <a:ext cx="454373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highlight>
                  <a:srgbClr val="FFFF00"/>
                </a:highlight>
              </a:rPr>
              <a:t>Best Working points:  </a:t>
            </a:r>
            <a:r>
              <a:rPr lang="it-IT" sz="1600" u="sng" dirty="0">
                <a:highlight>
                  <a:srgbClr val="FFFF00"/>
                </a:highlight>
              </a:rPr>
              <a:t>+</a:t>
            </a:r>
            <a:r>
              <a:rPr lang="it-IT" sz="1600" dirty="0">
                <a:highlight>
                  <a:srgbClr val="FFFF00"/>
                </a:highlight>
              </a:rPr>
              <a:t> 90° Laser dir.</a:t>
            </a:r>
          </a:p>
          <a:p>
            <a:pPr algn="ctr"/>
            <a:r>
              <a:rPr lang="it-IT" sz="1600" baseline="30000" dirty="0">
                <a:highlight>
                  <a:srgbClr val="FFFF00"/>
                </a:highlight>
              </a:rPr>
              <a:t>4</a:t>
            </a:r>
            <a:r>
              <a:rPr lang="it-IT" sz="1600" dirty="0">
                <a:highlight>
                  <a:srgbClr val="FFFF00"/>
                </a:highlight>
              </a:rPr>
              <a:t>He</a:t>
            </a:r>
            <a:r>
              <a:rPr lang="it-IT" sz="1600" baseline="30000" dirty="0">
                <a:highlight>
                  <a:srgbClr val="FFFF00"/>
                </a:highlight>
              </a:rPr>
              <a:t>++</a:t>
            </a:r>
            <a:r>
              <a:rPr lang="it-IT" sz="1600" dirty="0">
                <a:highlight>
                  <a:srgbClr val="FFFF00"/>
                </a:highlight>
              </a:rPr>
              <a:t> 4.65 MeV, </a:t>
            </a:r>
            <a:r>
              <a:rPr lang="it-IT" sz="1600" baseline="30000" dirty="0">
                <a:highlight>
                  <a:srgbClr val="FFFF00"/>
                </a:highlight>
              </a:rPr>
              <a:t>4</a:t>
            </a:r>
            <a:r>
              <a:rPr lang="it-IT" sz="1600" dirty="0">
                <a:highlight>
                  <a:srgbClr val="FFFF00"/>
                </a:highlight>
              </a:rPr>
              <a:t>He</a:t>
            </a:r>
            <a:r>
              <a:rPr lang="it-IT" sz="1600" baseline="30000" dirty="0">
                <a:highlight>
                  <a:srgbClr val="FFFF00"/>
                </a:highlight>
              </a:rPr>
              <a:t>+</a:t>
            </a:r>
            <a:r>
              <a:rPr lang="it-IT" sz="1600" dirty="0">
                <a:highlight>
                  <a:srgbClr val="FFFF00"/>
                </a:highlight>
              </a:rPr>
              <a:t> 3.27 MeV.</a:t>
            </a:r>
          </a:p>
          <a:p>
            <a:pPr algn="ctr"/>
            <a:r>
              <a:rPr lang="it-IT" sz="1600" dirty="0">
                <a:highlight>
                  <a:srgbClr val="FFFF00"/>
                </a:highlight>
              </a:rPr>
              <a:t>Gas Backing </a:t>
            </a:r>
            <a:r>
              <a:rPr lang="it-IT" sz="1600" i="1" dirty="0" err="1">
                <a:highlight>
                  <a:srgbClr val="FFFF00"/>
                </a:highlight>
              </a:rPr>
              <a:t>p</a:t>
            </a:r>
            <a:r>
              <a:rPr lang="it-IT" sz="1600" dirty="0">
                <a:highlight>
                  <a:srgbClr val="FFFF00"/>
                </a:highlight>
              </a:rPr>
              <a:t>= 30 bar, 40-60 </a:t>
            </a:r>
            <a:r>
              <a:rPr lang="it-IT" sz="1600" dirty="0" err="1">
                <a:highlight>
                  <a:srgbClr val="FFFF00"/>
                </a:highlight>
              </a:rPr>
              <a:t>J</a:t>
            </a:r>
            <a:r>
              <a:rPr lang="it-IT" sz="1600" dirty="0">
                <a:highlight>
                  <a:srgbClr val="FFFF00"/>
                </a:highlight>
              </a:rPr>
              <a:t> &amp; 1.6-3.2 </a:t>
            </a:r>
            <a:r>
              <a:rPr lang="it-IT" sz="1600" dirty="0" err="1">
                <a:highlight>
                  <a:srgbClr val="FFFF00"/>
                </a:highlight>
              </a:rPr>
              <a:t>ps</a:t>
            </a:r>
            <a:endParaRPr lang="it-IT" sz="1600" dirty="0">
              <a:highlight>
                <a:srgbClr val="FFFF00"/>
              </a:highlight>
            </a:endParaRPr>
          </a:p>
          <a:p>
            <a:pPr algn="ctr"/>
            <a:r>
              <a:rPr lang="it-IT" sz="1600" dirty="0">
                <a:highlight>
                  <a:srgbClr val="FFFF00"/>
                </a:highlight>
              </a:rPr>
              <a:t>jet  of 4 10</a:t>
            </a:r>
            <a:r>
              <a:rPr lang="it-IT" sz="1600" baseline="30000" dirty="0">
                <a:highlight>
                  <a:srgbClr val="FFFF00"/>
                </a:highlight>
              </a:rPr>
              <a:t> 19</a:t>
            </a:r>
            <a:r>
              <a:rPr lang="it-IT" sz="1600" dirty="0">
                <a:highlight>
                  <a:srgbClr val="FFFF00"/>
                </a:highlight>
              </a:rPr>
              <a:t>  cm</a:t>
            </a:r>
            <a:r>
              <a:rPr lang="it-IT" sz="1600" baseline="30000" dirty="0">
                <a:highlight>
                  <a:srgbClr val="FFFF00"/>
                </a:highlight>
              </a:rPr>
              <a:t>-3</a:t>
            </a:r>
            <a:endParaRPr lang="it-IT" sz="1600" dirty="0">
              <a:highlight>
                <a:srgbClr val="FFFF00"/>
              </a:highlight>
            </a:endParaRP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2851242-F7F6-E986-F3C4-069B40B06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17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8AD8A39-2B79-14BC-0609-B75774AD1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2919" y="1794930"/>
            <a:ext cx="1610965" cy="122318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817C0AF-2DC6-E398-77A4-5F97F1C842D5}"/>
              </a:ext>
            </a:extLst>
          </p:cNvPr>
          <p:cNvSpPr txBox="1"/>
          <p:nvPr/>
        </p:nvSpPr>
        <p:spPr>
          <a:xfrm>
            <a:off x="3671959" y="487384"/>
            <a:ext cx="2392282" cy="370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@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Jülich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C7C9637B-013C-A6E8-260D-3E059C76FD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7155" y="1508507"/>
            <a:ext cx="1188588" cy="1657211"/>
          </a:xfrm>
          <a:prstGeom prst="rect">
            <a:avLst/>
          </a:prstGeom>
        </p:spPr>
      </p:pic>
      <p:pic>
        <p:nvPicPr>
          <p:cNvPr id="12" name="Picture 4" descr="Bild 1_0002">
            <a:extLst>
              <a:ext uri="{FF2B5EF4-FFF2-40B4-BE49-F238E27FC236}">
                <a16:creationId xmlns:a16="http://schemas.microsoft.com/office/drawing/2014/main" id="{B6978509-F10E-7E62-25FE-CD5E2BAFC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25"/>
          <a:stretch/>
        </p:blipFill>
        <p:spPr bwMode="auto">
          <a:xfrm>
            <a:off x="8651434" y="1396156"/>
            <a:ext cx="992106" cy="17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50683817-5FAA-44CA-CAAD-BD4D140D78D8}"/>
              </a:ext>
            </a:extLst>
          </p:cNvPr>
          <p:cNvGrpSpPr/>
          <p:nvPr/>
        </p:nvGrpSpPr>
        <p:grpSpPr>
          <a:xfrm>
            <a:off x="1966791" y="4706818"/>
            <a:ext cx="6964567" cy="1943041"/>
            <a:chOff x="1966791" y="4706818"/>
            <a:chExt cx="6964567" cy="1943041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C0051274-B37A-0938-A482-F9F3D0B2855E}"/>
                </a:ext>
              </a:extLst>
            </p:cNvPr>
            <p:cNvGrpSpPr/>
            <p:nvPr/>
          </p:nvGrpSpPr>
          <p:grpSpPr>
            <a:xfrm>
              <a:off x="1966791" y="4706818"/>
              <a:ext cx="6964567" cy="1943041"/>
              <a:chOff x="1966791" y="4706818"/>
              <a:chExt cx="6964567" cy="1943041"/>
            </a:xfrm>
          </p:grpSpPr>
          <p:pic>
            <p:nvPicPr>
              <p:cNvPr id="13" name="Picture 6" descr="Durch solche Verstärkerkristalle läuft der Laserpuls. Bild: GSI">
                <a:extLst>
                  <a:ext uri="{FF2B5EF4-FFF2-40B4-BE49-F238E27FC236}">
                    <a16:creationId xmlns:a16="http://schemas.microsoft.com/office/drawing/2014/main" id="{A5C3F796-C78B-EBCD-0FFB-5F83674448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3230" y="5480181"/>
                <a:ext cx="1808128" cy="11696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D1CCC598-C9DB-FEF7-219B-56F8F800A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30331" y="4706818"/>
                <a:ext cx="2887081" cy="1884893"/>
              </a:xfrm>
              <a:prstGeom prst="rect">
                <a:avLst/>
              </a:prstGeom>
            </p:spPr>
          </p:pic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DA3E3528-C43B-BA1B-AE5C-12065F2D8709}"/>
                  </a:ext>
                </a:extLst>
              </p:cNvPr>
              <p:cNvGrpSpPr/>
              <p:nvPr/>
            </p:nvGrpSpPr>
            <p:grpSpPr>
              <a:xfrm>
                <a:off x="1966791" y="5658578"/>
                <a:ext cx="2033486" cy="948490"/>
                <a:chOff x="1966791" y="5658578"/>
                <a:chExt cx="2033486" cy="948490"/>
              </a:xfrm>
            </p:grpSpPr>
            <p:pic>
              <p:nvPicPr>
                <p:cNvPr id="5" name="Grafik 29">
                  <a:extLst>
                    <a:ext uri="{FF2B5EF4-FFF2-40B4-BE49-F238E27FC236}">
                      <a16:creationId xmlns:a16="http://schemas.microsoft.com/office/drawing/2014/main" id="{4A4576EE-334A-94BA-8FFF-05E8ECC594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77065" y="5658578"/>
                  <a:ext cx="1123212" cy="948490"/>
                </a:xfrm>
                <a:prstGeom prst="rect">
                  <a:avLst/>
                </a:prstGeom>
              </p:spPr>
            </p:pic>
            <p:pic>
              <p:nvPicPr>
                <p:cNvPr id="17" name="Immagine 16">
                  <a:extLst>
                    <a:ext uri="{FF2B5EF4-FFF2-40B4-BE49-F238E27FC236}">
                      <a16:creationId xmlns:a16="http://schemas.microsoft.com/office/drawing/2014/main" id="{CC458B5D-B4F4-4876-13F9-6A33C244EE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966791" y="5665211"/>
                  <a:ext cx="910274" cy="69115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8726706F-62FA-D3AB-1649-D00F12D66D25}"/>
                </a:ext>
              </a:extLst>
            </p:cNvPr>
            <p:cNvGrpSpPr/>
            <p:nvPr/>
          </p:nvGrpSpPr>
          <p:grpSpPr>
            <a:xfrm>
              <a:off x="3745087" y="4788288"/>
              <a:ext cx="3579460" cy="1851796"/>
              <a:chOff x="3745087" y="4788288"/>
              <a:chExt cx="3579460" cy="1851796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5B6C3F09-2A7C-E226-093E-709EA18F504C}"/>
                  </a:ext>
                </a:extLst>
              </p:cNvPr>
              <p:cNvSpPr txBox="1"/>
              <p:nvPr/>
            </p:nvSpPr>
            <p:spPr>
              <a:xfrm>
                <a:off x="3745087" y="4788288"/>
                <a:ext cx="59824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Lucida Handwriting" panose="03010101010101010101" pitchFamily="66" charset="77"/>
                  </a:rPr>
                  <a:t>FZJ</a:t>
                </a: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ABD83307-98F6-9EA0-D118-BA6260E8D4AE}"/>
                  </a:ext>
                </a:extLst>
              </p:cNvPr>
              <p:cNvSpPr txBox="1"/>
              <p:nvPr/>
            </p:nvSpPr>
            <p:spPr>
              <a:xfrm>
                <a:off x="6718291" y="6270752"/>
                <a:ext cx="6062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Lucida Handwriting" panose="03010101010101010101" pitchFamily="66" charset="77"/>
                  </a:rPr>
                  <a:t>GSI</a:t>
                </a: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EA1F45F1-A458-6F53-90D3-97AE4C169E9D}"/>
                  </a:ext>
                </a:extLst>
              </p:cNvPr>
              <p:cNvSpPr txBox="1"/>
              <p:nvPr/>
            </p:nvSpPr>
            <p:spPr>
              <a:xfrm>
                <a:off x="4311222" y="5807727"/>
                <a:ext cx="136127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latin typeface="Lucida Handwriting" panose="03010101010101010101" pitchFamily="66" charset="77"/>
                  </a:rPr>
                  <a:t>~ 250 km</a:t>
                </a:r>
              </a:p>
            </p:txBody>
          </p:sp>
          <p:cxnSp>
            <p:nvCxnSpPr>
              <p:cNvPr id="39" name="Connettore diritto a freccia 38">
                <a:extLst>
                  <a:ext uri="{FF2B5EF4-FFF2-40B4-BE49-F238E27FC236}">
                    <a16:creationId xmlns:a16="http://schemas.microsoft.com/office/drawing/2014/main" id="{6D97CA13-8BC8-726F-AE18-01979967C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99201" y="5411253"/>
                <a:ext cx="85620" cy="50407"/>
              </a:xfrm>
              <a:prstGeom prst="straightConnector1">
                <a:avLst/>
              </a:prstGeom>
              <a:ln w="60325">
                <a:solidFill>
                  <a:srgbClr val="0432FF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1B8C1D53-55DD-4917-69EE-4AD55E5558CC}"/>
              </a:ext>
            </a:extLst>
          </p:cNvPr>
          <p:cNvSpPr txBox="1"/>
          <p:nvPr/>
        </p:nvSpPr>
        <p:spPr>
          <a:xfrm>
            <a:off x="6596324" y="464957"/>
            <a:ext cx="3129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3</a:t>
            </a:r>
            <a:r>
              <a:rPr lang="it-IT" dirty="0"/>
              <a:t>He </a:t>
            </a:r>
            <a:r>
              <a:rPr lang="it-IT" dirty="0" err="1"/>
              <a:t>polarized</a:t>
            </a:r>
            <a:r>
              <a:rPr lang="it-IT" dirty="0"/>
              <a:t> jet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@GSI</a:t>
            </a:r>
          </a:p>
        </p:txBody>
      </p:sp>
    </p:spTree>
    <p:extLst>
      <p:ext uri="{BB962C8B-B14F-4D97-AF65-F5344CB8AC3E}">
        <p14:creationId xmlns:p14="http://schemas.microsoft.com/office/powerpoint/2010/main" val="390326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2" grpId="0" animBg="1"/>
      <p:bldP spid="23" grpId="0" animBg="1"/>
      <p:bldP spid="25" grpId="0" animBg="1"/>
      <p:bldP spid="25" grpId="1" animBg="1"/>
      <p:bldP spid="30" grpId="0" animBg="1"/>
      <p:bldP spid="2" grpId="0" animBg="1"/>
      <p:bldP spid="3" grpId="0" animBg="1"/>
      <p:bldP spid="6" grpId="0" animBg="1"/>
      <p:bldP spid="7" grpId="0" animBg="1"/>
      <p:bldP spid="15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8AB88-956B-3B07-099D-94CFA365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579"/>
            <a:ext cx="10972800" cy="566121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Polarimetry for </a:t>
            </a:r>
            <a:r>
              <a:rPr lang="en-US" baseline="30000" dirty="0"/>
              <a:t>3</a:t>
            </a:r>
            <a:r>
              <a:rPr lang="en-US" dirty="0"/>
              <a:t>H</a:t>
            </a:r>
            <a:r>
              <a:rPr lang="en-US" cap="none" dirty="0"/>
              <a:t>e</a:t>
            </a:r>
            <a:r>
              <a:rPr lang="en-US" dirty="0"/>
              <a:t> ions for LIP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platzhalter 20">
                <a:extLst>
                  <a:ext uri="{FF2B5EF4-FFF2-40B4-BE49-F238E27FC236}">
                    <a16:creationId xmlns:a16="http://schemas.microsoft.com/office/drawing/2014/main" id="{E1E51D0A-D49B-BE26-21BC-5A3FD2B026D2}"/>
                  </a:ext>
                </a:extLst>
              </p:cNvPr>
              <p:cNvSpPr>
                <a:spLocks noGrp="1"/>
              </p:cNvSpPr>
              <p:nvPr>
                <p:ph type="body" sz="quarter" idx="15"/>
              </p:nvPr>
            </p:nvSpPr>
            <p:spPr>
              <a:xfrm>
                <a:off x="2015799" y="740582"/>
                <a:ext cx="8586787" cy="382496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>
                    <a:latin typeface="Lucida Calligraphy" panose="03010101010101010101" pitchFamily="66" charset="77"/>
                    <a:cs typeface="Arial" panose="020B0604020202020204" pitchFamily="34" charset="0"/>
                  </a:rPr>
                  <a:t>Employing  the know analyzing power of the </a:t>
                </a:r>
                <a14:m>
                  <m:oMath xmlns:m="http://schemas.openxmlformats.org/officeDocument/2006/math">
                    <m:r>
                      <a:rPr lang="en-US" sz="1600">
                        <a:latin typeface="Cambria Math" panose="02040503050406030204" pitchFamily="18" charset="0"/>
                      </a:rPr>
                      <m:t>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Pre>
                          <m:sPre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>
                                    <a:latin typeface="Cambria Math" panose="02040503050406030204" pitchFamily="18" charset="0"/>
                                  </a:rPr>
                                  <m:t>𝐇𝐞</m:t>
                                </m:r>
                              </m:e>
                            </m:acc>
                          </m:e>
                        </m:sPr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600" dirty="0">
                    <a:latin typeface="Lucida Calligraphy" panose="03010101010101010101" pitchFamily="66" charset="77"/>
                    <a:cs typeface="Arial" panose="020B0604020202020204" pitchFamily="34" charset="0"/>
                  </a:rPr>
                  <a:t> reaction</a:t>
                </a:r>
              </a:p>
            </p:txBody>
          </p:sp>
        </mc:Choice>
        <mc:Fallback>
          <p:sp>
            <p:nvSpPr>
              <p:cNvPr id="21" name="Textplatzhalter 20">
                <a:extLst>
                  <a:ext uri="{FF2B5EF4-FFF2-40B4-BE49-F238E27FC236}">
                    <a16:creationId xmlns:a16="http://schemas.microsoft.com/office/drawing/2014/main" id="{E1E51D0A-D49B-BE26-21BC-5A3FD2B026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5"/>
              </p:nvPr>
            </p:nvSpPr>
            <p:spPr>
              <a:xfrm>
                <a:off x="2015799" y="740582"/>
                <a:ext cx="8586787" cy="382496"/>
              </a:xfrm>
              <a:blipFill>
                <a:blip r:embed="rId3"/>
                <a:stretch>
                  <a:fillRect l="-295" b="-258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4ABA2D2D-63C7-2456-A263-6C1F1C358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271" y="1456909"/>
            <a:ext cx="3104623" cy="113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66DD466-A6E9-9485-B2E4-FC45025CE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3867" y="1266396"/>
            <a:ext cx="3443027" cy="1490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C928CD3-4F4F-B1B3-5EA2-ED077EDA80F7}"/>
                  </a:ext>
                </a:extLst>
              </p:cNvPr>
              <p:cNvSpPr txBox="1"/>
              <p:nvPr/>
            </p:nvSpPr>
            <p:spPr>
              <a:xfrm>
                <a:off x="46454" y="5230561"/>
                <a:ext cx="5288609" cy="129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Transverse polarization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⊥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of the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He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ions 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↕︎</a:t>
                </a:r>
              </a:p>
              <a:p>
                <a:pPr algn="ctr">
                  <a:lnSpc>
                    <a:spcPct val="95000"/>
                  </a:lnSpc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Measurable left/right &amp; up/down rate : 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asymmetry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en-US" sz="2000" dirty="0">
                    <a:solidFill>
                      <a:srgbClr val="00905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𝛼 particles</a:t>
                </a:r>
              </a:p>
            </p:txBody>
          </p:sp>
        </mc:Choice>
        <mc:Fallback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C928CD3-4F4F-B1B3-5EA2-ED077EDA8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4" y="5230561"/>
                <a:ext cx="5288609" cy="1297406"/>
              </a:xfrm>
              <a:prstGeom prst="rect">
                <a:avLst/>
              </a:prstGeom>
              <a:blipFill>
                <a:blip r:embed="rId6"/>
                <a:stretch>
                  <a:fillRect t="-3846" b="-67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platzhalter 20">
            <a:extLst>
              <a:ext uri="{FF2B5EF4-FFF2-40B4-BE49-F238E27FC236}">
                <a16:creationId xmlns:a16="http://schemas.microsoft.com/office/drawing/2014/main" id="{C62FD617-EE07-A6C4-A655-6F3590D8EE45}"/>
              </a:ext>
            </a:extLst>
          </p:cNvPr>
          <p:cNvSpPr txBox="1">
            <a:spLocks/>
          </p:cNvSpPr>
          <p:nvPr/>
        </p:nvSpPr>
        <p:spPr>
          <a:xfrm>
            <a:off x="107757" y="3947749"/>
            <a:ext cx="6321993" cy="10637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l" defTabSz="4572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/>
              <a:buNone/>
              <a:defRPr sz="1800" b="1" kern="1200">
                <a:solidFill>
                  <a:schemeClr val="accent1"/>
                </a:solidFill>
                <a:latin typeface="Lucida Calligraphy"/>
                <a:ea typeface="+mn-ea"/>
                <a:cs typeface="Lucida Calligraph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800000"/>
                </a:solidFill>
                <a:latin typeface="Lucida Calligraphy"/>
                <a:ea typeface="+mn-ea"/>
                <a:cs typeface="Lucida Calligraph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08000"/>
                </a:solidFill>
                <a:latin typeface="Lucida Calligraphy"/>
                <a:ea typeface="+mn-ea"/>
                <a:cs typeface="Lucida Calligraph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polarization along</a:t>
            </a:r>
            <a:r>
              <a:rPr lang="en-US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mantained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b="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~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(——),</a:t>
            </a:r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Helmoltz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coils (10 A and  5 </a:t>
            </a:r>
            <a:r>
              <a:rPr lang="en-US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max) hallow to rotate the polarization along the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 (</a:t>
            </a:r>
            <a:r>
              <a:rPr lang="en-US" sz="16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75.5°) relative to the </a:t>
            </a:r>
            <a:r>
              <a:rPr lang="en-US" sz="16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ion momenta (- - -).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4DE2AE-6365-E6B5-B738-C40C884B4761}"/>
              </a:ext>
            </a:extLst>
          </p:cNvPr>
          <p:cNvGrpSpPr/>
          <p:nvPr/>
        </p:nvGrpSpPr>
        <p:grpSpPr>
          <a:xfrm>
            <a:off x="187067" y="1474244"/>
            <a:ext cx="3574718" cy="2050227"/>
            <a:chOff x="2037836" y="1189801"/>
            <a:chExt cx="3574718" cy="2050227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C6A7D0B6-65CD-597C-93D5-1343B93D5982}"/>
                </a:ext>
              </a:extLst>
            </p:cNvPr>
            <p:cNvGrpSpPr/>
            <p:nvPr/>
          </p:nvGrpSpPr>
          <p:grpSpPr>
            <a:xfrm>
              <a:off x="2037836" y="1418405"/>
              <a:ext cx="3549181" cy="1821623"/>
              <a:chOff x="994665" y="1874679"/>
              <a:chExt cx="4732241" cy="2428830"/>
            </a:xfrm>
          </p:grpSpPr>
          <p:grpSp>
            <p:nvGrpSpPr>
              <p:cNvPr id="17" name="Gruppieren 16">
                <a:extLst>
                  <a:ext uri="{FF2B5EF4-FFF2-40B4-BE49-F238E27FC236}">
                    <a16:creationId xmlns:a16="http://schemas.microsoft.com/office/drawing/2014/main" id="{B8341498-C3FD-C43C-DB57-AF32023AA0FB}"/>
                  </a:ext>
                </a:extLst>
              </p:cNvPr>
              <p:cNvGrpSpPr/>
              <p:nvPr/>
            </p:nvGrpSpPr>
            <p:grpSpPr>
              <a:xfrm>
                <a:off x="994665" y="1874679"/>
                <a:ext cx="4732241" cy="2412000"/>
                <a:chOff x="1017421" y="1786706"/>
                <a:chExt cx="4732241" cy="2412000"/>
              </a:xfrm>
            </p:grpSpPr>
            <p:pic>
              <p:nvPicPr>
                <p:cNvPr id="15" name="Grafik 14">
                  <a:extLst>
                    <a:ext uri="{FF2B5EF4-FFF2-40B4-BE49-F238E27FC236}">
                      <a16:creationId xmlns:a16="http://schemas.microsoft.com/office/drawing/2014/main" id="{34092B66-35CB-C772-4A17-E9AC84C675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7421" y="1786706"/>
                  <a:ext cx="4732241" cy="24120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16" name="Rechteck 15">
                  <a:extLst>
                    <a:ext uri="{FF2B5EF4-FFF2-40B4-BE49-F238E27FC236}">
                      <a16:creationId xmlns:a16="http://schemas.microsoft.com/office/drawing/2014/main" id="{FFB86080-993B-B459-A1F2-F9FABF3116B1}"/>
                    </a:ext>
                  </a:extLst>
                </p:cNvPr>
                <p:cNvSpPr/>
                <p:nvPr/>
              </p:nvSpPr>
              <p:spPr>
                <a:xfrm>
                  <a:off x="1419497" y="3155828"/>
                  <a:ext cx="792480" cy="7643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5000"/>
                    </a:lnSpc>
                  </a:pPr>
                  <a:endParaRPr lang="de-DE" dirty="0" err="1"/>
                </a:p>
              </p:txBody>
            </p: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FC9B6BCE-0DCC-ABEA-ABE6-7DEB1C3646C4}"/>
                  </a:ext>
                </a:extLst>
              </p:cNvPr>
              <p:cNvSpPr txBox="1"/>
              <p:nvPr/>
            </p:nvSpPr>
            <p:spPr>
              <a:xfrm>
                <a:off x="994665" y="3060075"/>
                <a:ext cx="1537173" cy="357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2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Helmholtz coils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9F4F5537-6A6B-6580-847D-BDACA0CEE0EF}"/>
                  </a:ext>
                </a:extLst>
              </p:cNvPr>
              <p:cNvSpPr txBox="1"/>
              <p:nvPr/>
            </p:nvSpPr>
            <p:spPr>
              <a:xfrm>
                <a:off x="2852873" y="3308022"/>
                <a:ext cx="485005" cy="357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200" b="1" i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off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88B38F3-381D-579B-084B-C2A70D5207D6}"/>
                  </a:ext>
                </a:extLst>
              </p:cNvPr>
              <p:cNvSpPr txBox="1"/>
              <p:nvPr/>
            </p:nvSpPr>
            <p:spPr>
              <a:xfrm>
                <a:off x="2451801" y="2873094"/>
                <a:ext cx="464229" cy="357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200" b="1" i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47790CF9-A762-8BB0-BA12-5F53014CF36E}"/>
                  </a:ext>
                </a:extLst>
              </p:cNvPr>
              <p:cNvSpPr txBox="1"/>
              <p:nvPr/>
            </p:nvSpPr>
            <p:spPr>
              <a:xfrm>
                <a:off x="2451801" y="3920184"/>
                <a:ext cx="613843" cy="357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2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− on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DD5B6C28-6B48-64AF-90BE-5B3926374877}"/>
                  </a:ext>
                </a:extLst>
              </p:cNvPr>
              <p:cNvSpPr txBox="1"/>
              <p:nvPr/>
            </p:nvSpPr>
            <p:spPr>
              <a:xfrm>
                <a:off x="4656950" y="2829586"/>
                <a:ext cx="857500" cy="3570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CD</a:t>
                </a:r>
                <a:r>
                  <a:rPr lang="en-US" sz="1200" baseline="-250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en-US" sz="12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foil</a:t>
                </a:r>
              </a:p>
            </p:txBody>
          </p:sp>
          <p:grpSp>
            <p:nvGrpSpPr>
              <p:cNvPr id="8" name="Gruppieren 12">
                <a:extLst>
                  <a:ext uri="{FF2B5EF4-FFF2-40B4-BE49-F238E27FC236}">
                    <a16:creationId xmlns:a16="http://schemas.microsoft.com/office/drawing/2014/main" id="{0BC41049-9188-D2DD-3282-E82A94B0D608}"/>
                  </a:ext>
                </a:extLst>
              </p:cNvPr>
              <p:cNvGrpSpPr/>
              <p:nvPr/>
            </p:nvGrpSpPr>
            <p:grpSpPr>
              <a:xfrm>
                <a:off x="4737612" y="3560865"/>
                <a:ext cx="727962" cy="742644"/>
                <a:chOff x="3912615" y="3927334"/>
                <a:chExt cx="727962" cy="742644"/>
              </a:xfrm>
            </p:grpSpPr>
            <p:sp>
              <p:nvSpPr>
                <p:cNvPr id="9" name="Freihandform 18">
                  <a:extLst>
                    <a:ext uri="{FF2B5EF4-FFF2-40B4-BE49-F238E27FC236}">
                      <a16:creationId xmlns:a16="http://schemas.microsoft.com/office/drawing/2014/main" id="{08C9CA94-A4AA-52D9-F676-DF57915DAED8}"/>
                    </a:ext>
                  </a:extLst>
                </p:cNvPr>
                <p:cNvSpPr/>
                <p:nvPr/>
              </p:nvSpPr>
              <p:spPr>
                <a:xfrm>
                  <a:off x="4141250" y="4005223"/>
                  <a:ext cx="438307" cy="392965"/>
                </a:xfrm>
                <a:custGeom>
                  <a:avLst/>
                  <a:gdLst>
                    <a:gd name="connsiteX0" fmla="*/ 0 w 438307"/>
                    <a:gd name="connsiteY0" fmla="*/ 0 h 392965"/>
                    <a:gd name="connsiteX1" fmla="*/ 0 w 438307"/>
                    <a:gd name="connsiteY1" fmla="*/ 0 h 392965"/>
                    <a:gd name="connsiteX2" fmla="*/ 0 w 438307"/>
                    <a:gd name="connsiteY2" fmla="*/ 392965 h 392965"/>
                    <a:gd name="connsiteX3" fmla="*/ 438307 w 438307"/>
                    <a:gd name="connsiteY3" fmla="*/ 392965 h 39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8307" h="39296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392965"/>
                      </a:lnTo>
                      <a:lnTo>
                        <a:pt x="438307" y="392965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  <a:headEnd type="triangl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35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0" name="Textfeld 20">
                  <a:extLst>
                    <a:ext uri="{FF2B5EF4-FFF2-40B4-BE49-F238E27FC236}">
                      <a16:creationId xmlns:a16="http://schemas.microsoft.com/office/drawing/2014/main" id="{4787DCA7-D783-638A-EECE-5E625B86B655}"/>
                    </a:ext>
                  </a:extLst>
                </p:cNvPr>
                <p:cNvSpPr txBox="1"/>
                <p:nvPr/>
              </p:nvSpPr>
              <p:spPr>
                <a:xfrm>
                  <a:off x="3912615" y="3927334"/>
                  <a:ext cx="335989" cy="3570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:r>
                    <a:rPr lang="de-DE" sz="1200" i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x</a:t>
                  </a:r>
                </a:p>
              </p:txBody>
            </p:sp>
            <p:sp>
              <p:nvSpPr>
                <p:cNvPr id="12" name="Textfeld 23">
                  <a:extLst>
                    <a:ext uri="{FF2B5EF4-FFF2-40B4-BE49-F238E27FC236}">
                      <a16:creationId xmlns:a16="http://schemas.microsoft.com/office/drawing/2014/main" id="{7E02641D-69C2-C625-DD5B-76B39D156B40}"/>
                    </a:ext>
                  </a:extLst>
                </p:cNvPr>
                <p:cNvSpPr txBox="1"/>
                <p:nvPr/>
              </p:nvSpPr>
              <p:spPr>
                <a:xfrm>
                  <a:off x="4313137" y="4312956"/>
                  <a:ext cx="327440" cy="3570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:r>
                    <a:rPr lang="de-DE" sz="1200" i="1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z</a:t>
                  </a:r>
                  <a:endParaRPr lang="de-DE" sz="1200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31CCF0D4-50B5-890B-1273-82429D4D37EB}"/>
                </a:ext>
              </a:extLst>
            </p:cNvPr>
            <p:cNvSpPr txBox="1"/>
            <p:nvPr/>
          </p:nvSpPr>
          <p:spPr>
            <a:xfrm>
              <a:off x="4619975" y="1189801"/>
              <a:ext cx="992579" cy="30008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350" dirty="0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Polarimeter</a:t>
              </a:r>
              <a:endPara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5CF9C3E-C32F-8E0A-DFC5-FDD5A8956832}"/>
                </a:ext>
              </a:extLst>
            </p:cNvPr>
            <p:cNvSpPr txBox="1"/>
            <p:nvPr/>
          </p:nvSpPr>
          <p:spPr>
            <a:xfrm>
              <a:off x="2120643" y="1209256"/>
              <a:ext cx="992579" cy="30008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it-IT" sz="1350" dirty="0" err="1">
                  <a:highlight>
                    <a:srgbClr val="FFFF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Polarimeter</a:t>
              </a:r>
              <a:endPara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Segnaposto piè di pagina 28">
            <a:extLst>
              <a:ext uri="{FF2B5EF4-FFF2-40B4-BE49-F238E27FC236}">
                <a16:creationId xmlns:a16="http://schemas.microsoft.com/office/drawing/2014/main" id="{65C093FE-BEAD-1BEC-CA38-0A3319E7BF1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524000" y="6643688"/>
            <a:ext cx="2514601" cy="188912"/>
          </a:xfrm>
        </p:spPr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30" name="Segnaposto numero diapositiva 29">
            <a:extLst>
              <a:ext uri="{FF2B5EF4-FFF2-40B4-BE49-F238E27FC236}">
                <a16:creationId xmlns:a16="http://schemas.microsoft.com/office/drawing/2014/main" id="{068395DA-6EB4-F508-FFAF-AB6318AB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669088"/>
            <a:ext cx="568507" cy="188912"/>
          </a:xfrm>
          <a:prstGeom prst="rect">
            <a:avLst/>
          </a:prstGeom>
        </p:spPr>
        <p:txBody>
          <a:bodyPr/>
          <a:lstStyle/>
          <a:p>
            <a:fld id="{A52F4D17-1AD6-42D9-B93A-EB002C62F438}" type="slidenum">
              <a:rPr lang="de-DE" smtClean="0"/>
              <a:pPr/>
              <a:t>18</a:t>
            </a:fld>
            <a:endParaRPr lang="de-DE" dirty="0"/>
          </a:p>
          <a:p>
            <a:endParaRPr lang="de-DE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5FA4336E-DA39-C541-7D3B-75574F6AF84D}"/>
              </a:ext>
            </a:extLst>
          </p:cNvPr>
          <p:cNvGrpSpPr/>
          <p:nvPr/>
        </p:nvGrpSpPr>
        <p:grpSpPr>
          <a:xfrm>
            <a:off x="8683867" y="2934959"/>
            <a:ext cx="2213687" cy="1809000"/>
            <a:chOff x="7449919" y="3249502"/>
            <a:chExt cx="2213687" cy="1809000"/>
          </a:xfrm>
        </p:grpSpPr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7CD688E8-F47D-5EAE-730E-5B932ACCBDD5}"/>
                </a:ext>
              </a:extLst>
            </p:cNvPr>
            <p:cNvSpPr txBox="1"/>
            <p:nvPr/>
          </p:nvSpPr>
          <p:spPr>
            <a:xfrm>
              <a:off x="7449919" y="3249502"/>
              <a:ext cx="2213687" cy="1809000"/>
            </a:xfrm>
            <a:prstGeom prst="rect">
              <a:avLst/>
            </a:prstGeom>
            <a:solidFill>
              <a:schemeClr val="bg1">
                <a:alpha val="70121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609B0301-38CE-36BA-349E-0CCA9F4E3610}"/>
                </a:ext>
              </a:extLst>
            </p:cNvPr>
            <p:cNvGrpSpPr/>
            <p:nvPr/>
          </p:nvGrpSpPr>
          <p:grpSpPr>
            <a:xfrm>
              <a:off x="7474750" y="3309446"/>
              <a:ext cx="2118370" cy="1704030"/>
              <a:chOff x="376046" y="2214214"/>
              <a:chExt cx="2118370" cy="1704030"/>
            </a:xfrm>
            <a:solidFill>
              <a:schemeClr val="bg1"/>
            </a:solidFill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2" name="Textfeld 7">
                    <a:extLst>
                      <a:ext uri="{FF2B5EF4-FFF2-40B4-BE49-F238E27FC236}">
                        <a16:creationId xmlns:a16="http://schemas.microsoft.com/office/drawing/2014/main" id="{46481710-2780-4EB5-B0BC-A143F6BC466F}"/>
                      </a:ext>
                    </a:extLst>
                  </p:cNvPr>
                  <p:cNvSpPr txBox="1"/>
                  <p:nvPr/>
                </p:nvSpPr>
                <p:spPr>
                  <a:xfrm>
                    <a:off x="376046" y="3698953"/>
                    <a:ext cx="1143070" cy="219291"/>
                  </a:xfrm>
                  <a:prstGeom prst="rect">
                    <a:avLst/>
                  </a:prstGeom>
                  <a:grp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>
                      <a:lnSpc>
                        <a:spcPct val="95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5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Pre>
                                <m:sPrePr>
                                  <m:ctrlPr>
                                    <a:rPr lang="en-US" sz="1500" i="1">
                                      <a:solidFill>
                                        <a:srgbClr val="007BD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1500" i="1">
                                      <a:solidFill>
                                        <a:srgbClr val="007BDA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solidFill>
                                        <a:srgbClr val="007BDA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500">
                                      <a:solidFill>
                                        <a:srgbClr val="007BDA"/>
                                      </a:solidFill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sPr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5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sPre>
                            <m:sPrePr>
                              <m:ctrlPr>
                                <a:rPr lang="en-US" sz="1500" i="1" smtClean="0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1500" i="1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500" i="1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US" sz="1500">
                                  <a:solidFill>
                                    <a:srgbClr val="009051"/>
                                  </a:solidFill>
                                  <a:latin typeface="Cambria Math" panose="02040503050406030204" pitchFamily="18" charset="0"/>
                                </a:rPr>
                                <m:t>He</m:t>
                              </m:r>
                            </m:e>
                          </m:sPre>
                        </m:oMath>
                      </m:oMathPara>
                    </a14:m>
                    <a:endParaRPr lang="de-DE" sz="1500" dirty="0" err="1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32" name="Textfeld 7">
                    <a:extLst>
                      <a:ext uri="{FF2B5EF4-FFF2-40B4-BE49-F238E27FC236}">
                        <a16:creationId xmlns:a16="http://schemas.microsoft.com/office/drawing/2014/main" id="{46481710-2780-4EB5-B0BC-A143F6BC46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6046" y="3698953"/>
                    <a:ext cx="1143070" cy="21929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3297" r="-4396" b="-31579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Gerade Verbindung mit Pfeil 9">
                <a:extLst>
                  <a:ext uri="{FF2B5EF4-FFF2-40B4-BE49-F238E27FC236}">
                    <a16:creationId xmlns:a16="http://schemas.microsoft.com/office/drawing/2014/main" id="{9AAC5345-AD4D-1CAD-F2A3-1A0DC3B5E1BE}"/>
                  </a:ext>
                </a:extLst>
              </p:cNvPr>
              <p:cNvCxnSpPr/>
              <p:nvPr/>
            </p:nvCxnSpPr>
            <p:spPr>
              <a:xfrm flipH="1">
                <a:off x="1110664" y="3017807"/>
                <a:ext cx="1018013" cy="0"/>
              </a:xfrm>
              <a:prstGeom prst="straightConnector1">
                <a:avLst/>
              </a:prstGeom>
              <a:grpFill/>
              <a:ln w="38100">
                <a:solidFill>
                  <a:srgbClr val="007BD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Gerade Verbindung 11">
                <a:extLst>
                  <a:ext uri="{FF2B5EF4-FFF2-40B4-BE49-F238E27FC236}">
                    <a16:creationId xmlns:a16="http://schemas.microsoft.com/office/drawing/2014/main" id="{4B1E0312-54C4-AE9D-C9EC-C0C1E613E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2355" y="2828786"/>
                <a:ext cx="1" cy="37804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hteck 13">
                <a:extLst>
                  <a:ext uri="{FF2B5EF4-FFF2-40B4-BE49-F238E27FC236}">
                    <a16:creationId xmlns:a16="http://schemas.microsoft.com/office/drawing/2014/main" id="{B83C6CCD-C40E-417D-6C95-E408ADC699ED}"/>
                  </a:ext>
                </a:extLst>
              </p:cNvPr>
              <p:cNvSpPr/>
              <p:nvPr/>
            </p:nvSpPr>
            <p:spPr>
              <a:xfrm>
                <a:off x="555317" y="2533937"/>
                <a:ext cx="939704" cy="16201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dirty="0" err="1"/>
              </a:p>
            </p:txBody>
          </p:sp>
          <p:sp>
            <p:nvSpPr>
              <p:cNvPr id="36" name="Textfeld 16">
                <a:extLst>
                  <a:ext uri="{FF2B5EF4-FFF2-40B4-BE49-F238E27FC236}">
                    <a16:creationId xmlns:a16="http://schemas.microsoft.com/office/drawing/2014/main" id="{F6D409CB-7C44-094A-06B4-95B366673526}"/>
                  </a:ext>
                </a:extLst>
              </p:cNvPr>
              <p:cNvSpPr txBox="1"/>
              <p:nvPr/>
            </p:nvSpPr>
            <p:spPr>
              <a:xfrm>
                <a:off x="1105465" y="2214214"/>
                <a:ext cx="997389" cy="28969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en-US" sz="1350" dirty="0">
                    <a:cs typeface="Calibri" panose="020F0502020204030204" pitchFamily="34" charset="0"/>
                  </a:rPr>
                  <a:t>CR-39 stack</a:t>
                </a:r>
              </a:p>
            </p:txBody>
          </p:sp>
          <p:sp>
            <p:nvSpPr>
              <p:cNvPr id="37" name="Textfeld 20">
                <a:extLst>
                  <a:ext uri="{FF2B5EF4-FFF2-40B4-BE49-F238E27FC236}">
                    <a16:creationId xmlns:a16="http://schemas.microsoft.com/office/drawing/2014/main" id="{C50AF8FB-C631-0BC2-18A8-A98862A5F8FA}"/>
                  </a:ext>
                </a:extLst>
              </p:cNvPr>
              <p:cNvSpPr txBox="1"/>
              <p:nvPr/>
            </p:nvSpPr>
            <p:spPr>
              <a:xfrm>
                <a:off x="1505043" y="2797344"/>
                <a:ext cx="989373" cy="28969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350" baseline="30000" dirty="0">
                    <a:solidFill>
                      <a:srgbClr val="007BDA"/>
                    </a:solidFill>
                    <a:cs typeface="Calibri" panose="020F0502020204030204" pitchFamily="34" charset="0"/>
                  </a:rPr>
                  <a:t>3</a:t>
                </a:r>
                <a:r>
                  <a:rPr lang="de-DE" sz="1350" dirty="0">
                    <a:solidFill>
                      <a:srgbClr val="007BDA"/>
                    </a:solidFill>
                    <a:cs typeface="Calibri" panose="020F0502020204030204" pitchFamily="34" charset="0"/>
                  </a:rPr>
                  <a:t>He</a:t>
                </a:r>
                <a:r>
                  <a:rPr lang="de-DE" sz="1350" baseline="30000" dirty="0">
                    <a:solidFill>
                      <a:srgbClr val="007BDA"/>
                    </a:solidFill>
                    <a:cs typeface="Calibri" panose="020F0502020204030204" pitchFamily="34" charset="0"/>
                  </a:rPr>
                  <a:t>++</a:t>
                </a:r>
                <a:r>
                  <a:rPr lang="de-DE" sz="1350" dirty="0">
                    <a:solidFill>
                      <a:srgbClr val="007BDA"/>
                    </a:solidFill>
                    <a:cs typeface="Calibri" panose="020F0502020204030204" pitchFamily="34" charset="0"/>
                  </a:rPr>
                  <a:t> beam</a:t>
                </a:r>
              </a:p>
            </p:txBody>
          </p:sp>
          <p:sp>
            <p:nvSpPr>
              <p:cNvPr id="38" name="Textfeld 21">
                <a:extLst>
                  <a:ext uri="{FF2B5EF4-FFF2-40B4-BE49-F238E27FC236}">
                    <a16:creationId xmlns:a16="http://schemas.microsoft.com/office/drawing/2014/main" id="{74B6FFFA-5D77-96FA-3D1F-A047B9A16372}"/>
                  </a:ext>
                </a:extLst>
              </p:cNvPr>
              <p:cNvSpPr txBox="1"/>
              <p:nvPr/>
            </p:nvSpPr>
            <p:spPr>
              <a:xfrm>
                <a:off x="630619" y="3240027"/>
                <a:ext cx="746871" cy="28969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350" dirty="0">
                    <a:cs typeface="Calibri" panose="020F0502020204030204" pitchFamily="34" charset="0"/>
                  </a:rPr>
                  <a:t>CD</a:t>
                </a:r>
                <a:r>
                  <a:rPr lang="de-DE" sz="1350" baseline="-25000" dirty="0">
                    <a:cs typeface="Calibri" panose="020F0502020204030204" pitchFamily="34" charset="0"/>
                  </a:rPr>
                  <a:t>2</a:t>
                </a:r>
                <a:r>
                  <a:rPr lang="de-DE" sz="1350" dirty="0">
                    <a:cs typeface="Calibri" panose="020F0502020204030204" pitchFamily="34" charset="0"/>
                  </a:rPr>
                  <a:t> </a:t>
                </a:r>
                <a:r>
                  <a:rPr lang="de-DE" sz="1350" dirty="0" err="1">
                    <a:cs typeface="Calibri" panose="020F0502020204030204" pitchFamily="34" charset="0"/>
                  </a:rPr>
                  <a:t>foil</a:t>
                </a:r>
                <a:r>
                  <a:rPr lang="de-DE" sz="1350" dirty="0">
                    <a:cs typeface="Calibri" panose="020F0502020204030204" pitchFamily="34" charset="0"/>
                  </a:rPr>
                  <a:t>:</a:t>
                </a:r>
              </a:p>
            </p:txBody>
          </p:sp>
          <p:cxnSp>
            <p:nvCxnSpPr>
              <p:cNvPr id="39" name="Gerade Verbindung mit Pfeil 22">
                <a:extLst>
                  <a:ext uri="{FF2B5EF4-FFF2-40B4-BE49-F238E27FC236}">
                    <a16:creationId xmlns:a16="http://schemas.microsoft.com/office/drawing/2014/main" id="{4E212E4A-EBA5-BB11-B3EB-9A47DBAF33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1341" y="2482090"/>
                <a:ext cx="253827" cy="543478"/>
              </a:xfrm>
              <a:prstGeom prst="straightConnector1">
                <a:avLst/>
              </a:prstGeom>
              <a:grpFill/>
              <a:ln w="38100">
                <a:solidFill>
                  <a:srgbClr val="00905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Grafik 27">
            <a:extLst>
              <a:ext uri="{FF2B5EF4-FFF2-40B4-BE49-F238E27FC236}">
                <a16:creationId xmlns:a16="http://schemas.microsoft.com/office/drawing/2014/main" id="{2438BF25-DAF9-0C63-E7D1-21F1316F5C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3867" y="5237970"/>
            <a:ext cx="1247589" cy="1224905"/>
          </a:xfrm>
          <a:prstGeom prst="rect">
            <a:avLst/>
          </a:prstGeom>
        </p:spPr>
      </p:pic>
      <p:pic>
        <p:nvPicPr>
          <p:cNvPr id="41" name="Grafik 28">
            <a:extLst>
              <a:ext uri="{FF2B5EF4-FFF2-40B4-BE49-F238E27FC236}">
                <a16:creationId xmlns:a16="http://schemas.microsoft.com/office/drawing/2014/main" id="{793C5411-DF22-3B30-84F2-10B875BB37F8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5342831" y="5058502"/>
            <a:ext cx="1635876" cy="1586622"/>
          </a:xfrm>
          <a:prstGeom prst="rect">
            <a:avLst/>
          </a:prstGeom>
          <a:ln>
            <a:noFill/>
          </a:ln>
        </p:spPr>
      </p:pic>
      <p:pic>
        <p:nvPicPr>
          <p:cNvPr id="42" name="Grafik 29">
            <a:extLst>
              <a:ext uri="{FF2B5EF4-FFF2-40B4-BE49-F238E27FC236}">
                <a16:creationId xmlns:a16="http://schemas.microsoft.com/office/drawing/2014/main" id="{FE4DF85B-0A6A-AB3C-2EEC-CF202483D33D}"/>
              </a:ext>
            </a:extLst>
          </p:cNvPr>
          <p:cNvPicPr/>
          <p:nvPr/>
        </p:nvPicPr>
        <p:blipFill>
          <a:blip r:embed="rId11"/>
          <a:stretch/>
        </p:blipFill>
        <p:spPr>
          <a:xfrm>
            <a:off x="7009630" y="5058502"/>
            <a:ext cx="1608696" cy="1586622"/>
          </a:xfrm>
          <a:prstGeom prst="rect">
            <a:avLst/>
          </a:prstGeom>
          <a:ln>
            <a:noFill/>
          </a:ln>
        </p:spPr>
      </p:pic>
      <p:cxnSp>
        <p:nvCxnSpPr>
          <p:cNvPr id="43" name="Connettore dritto 42">
            <a:extLst>
              <a:ext uri="{FF2B5EF4-FFF2-40B4-BE49-F238E27FC236}">
                <a16:creationId xmlns:a16="http://schemas.microsoft.com/office/drawing/2014/main" id="{9D13D46E-A69D-E442-3413-C060833B1F35}"/>
              </a:ext>
            </a:extLst>
          </p:cNvPr>
          <p:cNvCxnSpPr/>
          <p:nvPr/>
        </p:nvCxnSpPr>
        <p:spPr>
          <a:xfrm>
            <a:off x="8814483" y="3223036"/>
            <a:ext cx="6212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ritto 43">
            <a:extLst>
              <a:ext uri="{FF2B5EF4-FFF2-40B4-BE49-F238E27FC236}">
                <a16:creationId xmlns:a16="http://schemas.microsoft.com/office/drawing/2014/main" id="{3B2C2F15-A63A-6491-D4D0-851B075A5355}"/>
              </a:ext>
            </a:extLst>
          </p:cNvPr>
          <p:cNvCxnSpPr/>
          <p:nvPr/>
        </p:nvCxnSpPr>
        <p:spPr>
          <a:xfrm>
            <a:off x="8793369" y="3139750"/>
            <a:ext cx="62124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16">
            <a:extLst>
              <a:ext uri="{FF2B5EF4-FFF2-40B4-BE49-F238E27FC236}">
                <a16:creationId xmlns:a16="http://schemas.microsoft.com/office/drawing/2014/main" id="{3D43BAEF-FF90-3E71-1427-E02D37CCC09A}"/>
              </a:ext>
            </a:extLst>
          </p:cNvPr>
          <p:cNvSpPr txBox="1"/>
          <p:nvPr/>
        </p:nvSpPr>
        <p:spPr>
          <a:xfrm>
            <a:off x="8847521" y="6508873"/>
            <a:ext cx="997389" cy="2896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350" dirty="0">
                <a:cs typeface="Calibri" panose="020F0502020204030204" pitchFamily="34" charset="0"/>
              </a:rPr>
              <a:t>CR-39 stack</a:t>
            </a:r>
          </a:p>
        </p:txBody>
      </p:sp>
      <p:pic>
        <p:nvPicPr>
          <p:cNvPr id="28" name="Grafik 3">
            <a:extLst>
              <a:ext uri="{FF2B5EF4-FFF2-40B4-BE49-F238E27FC236}">
                <a16:creationId xmlns:a16="http://schemas.microsoft.com/office/drawing/2014/main" id="{CA1D4184-A1E6-EAB7-1C7E-8678B134A3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63" y="1289019"/>
            <a:ext cx="4532892" cy="2550440"/>
          </a:xfrm>
          <a:prstGeom prst="rect">
            <a:avLst/>
          </a:prstGeom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25D2D70A-E9DE-DCD6-6870-A9CD23068C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54180" y="4109739"/>
            <a:ext cx="1891366" cy="247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4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88A77-1A10-CDE4-3DE1-FF7D9A1E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5341"/>
            <a:ext cx="8229600" cy="424591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Observed (a-)symmetry for LIP</a:t>
            </a:r>
            <a:endParaRPr lang="en-US" dirty="0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83A9A7B-0360-F30E-4A29-CC5CEC3E02B1}"/>
              </a:ext>
            </a:extLst>
          </p:cNvPr>
          <p:cNvGrpSpPr/>
          <p:nvPr/>
        </p:nvGrpSpPr>
        <p:grpSpPr>
          <a:xfrm>
            <a:off x="2095503" y="2530069"/>
            <a:ext cx="6831678" cy="769693"/>
            <a:chOff x="315799" y="3821958"/>
            <a:chExt cx="6831678" cy="769693"/>
          </a:xfrm>
        </p:grpSpPr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4B341E5-C5DE-4A9D-7DAB-D5226AC6E9A6}"/>
                </a:ext>
              </a:extLst>
            </p:cNvPr>
            <p:cNvSpPr txBox="1"/>
            <p:nvPr/>
          </p:nvSpPr>
          <p:spPr>
            <a:xfrm>
              <a:off x="315799" y="3841446"/>
              <a:ext cx="6831678" cy="75020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rtlCol="0">
              <a:spAutoFit/>
            </a:bodyPr>
            <a:lstStyle/>
            <a:p>
              <a:pPr marL="167879" indent="-167879" algn="ctr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Change of 𝛼-distribution: modified kinematics for polarized </a:t>
              </a:r>
              <a:r>
                <a:rPr lang="en-US" sz="150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He gas</a:t>
              </a:r>
            </a:p>
            <a:p>
              <a:pPr marL="167879" indent="-167879" algn="ctr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In both cases no L/R (U/D) asymmetry ➔ polarimeter works as expected</a:t>
              </a:r>
            </a:p>
            <a:p>
              <a:pPr marL="167879" indent="-167879" algn="ctr">
                <a:lnSpc>
                  <a:spcPct val="95000"/>
                </a:lnSpc>
                <a:buFont typeface="Arial" panose="020B0604020202020204" pitchFamily="34" charset="0"/>
                <a:buChar char="•"/>
              </a:pP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Higher sensitivity on </a:t>
              </a:r>
              <a:r>
                <a:rPr lang="en-US" sz="1500" i="1" dirty="0">
                  <a:latin typeface="Symbol" pitchFamily="2" charset="2"/>
                  <a:cs typeface="Calibri" panose="020F0502020204030204" pitchFamily="34" charset="0"/>
                </a:rPr>
                <a:t>a </a:t>
              </a:r>
              <a:r>
                <a:rPr lang="en-US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particle.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E8F8ACD-468B-BFF6-74F5-30F725477F0D}"/>
                </a:ext>
              </a:extLst>
            </p:cNvPr>
            <p:cNvSpPr txBox="1"/>
            <p:nvPr/>
          </p:nvSpPr>
          <p:spPr>
            <a:xfrm>
              <a:off x="6575077" y="4073144"/>
              <a:ext cx="415498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dirty="0"/>
                <a:t>😀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DEF58F0-E3F7-DA42-282D-C40EB8676B54}"/>
                </a:ext>
              </a:extLst>
            </p:cNvPr>
            <p:cNvSpPr txBox="1"/>
            <p:nvPr/>
          </p:nvSpPr>
          <p:spPr>
            <a:xfrm>
              <a:off x="6450738" y="3821958"/>
              <a:ext cx="3943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>
                  <a:solidFill>
                    <a:prstClr val="black"/>
                  </a:solidFill>
                </a:rPr>
                <a:t>😮</a:t>
              </a: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62863E20-4CBB-78FA-1614-0B56D60B2540}"/>
              </a:ext>
            </a:extLst>
          </p:cNvPr>
          <p:cNvGrpSpPr/>
          <p:nvPr/>
        </p:nvGrpSpPr>
        <p:grpSpPr>
          <a:xfrm>
            <a:off x="136886" y="561423"/>
            <a:ext cx="3688627" cy="1963557"/>
            <a:chOff x="197514" y="1615747"/>
            <a:chExt cx="3688627" cy="196355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C84007F-4361-DD62-E2EF-348D25420C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1" t="36774" r="27638" b="25205"/>
            <a:stretch/>
          </p:blipFill>
          <p:spPr>
            <a:xfrm>
              <a:off x="197514" y="1615747"/>
              <a:ext cx="3688627" cy="19635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65BD829-0CE7-0A2C-1420-E09327FB5E7C}"/>
                </a:ext>
              </a:extLst>
            </p:cNvPr>
            <p:cNvSpPr/>
            <p:nvPr/>
          </p:nvSpPr>
          <p:spPr>
            <a:xfrm>
              <a:off x="2843808" y="1775727"/>
              <a:ext cx="324036" cy="216024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902FC5-1448-45A8-29AC-36E12A6FF274}"/>
                </a:ext>
              </a:extLst>
            </p:cNvPr>
            <p:cNvSpPr/>
            <p:nvPr/>
          </p:nvSpPr>
          <p:spPr>
            <a:xfrm>
              <a:off x="2843808" y="2315787"/>
              <a:ext cx="324036" cy="216024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39280DF-650D-4DE4-DBAC-D623E52D81D7}"/>
                </a:ext>
              </a:extLst>
            </p:cNvPr>
            <p:cNvSpPr/>
            <p:nvPr/>
          </p:nvSpPr>
          <p:spPr>
            <a:xfrm>
              <a:off x="1169622" y="2553307"/>
              <a:ext cx="216024" cy="37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dirty="0" err="1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24A1702-242D-A139-5C81-123EB694D586}"/>
                </a:ext>
              </a:extLst>
            </p:cNvPr>
            <p:cNvSpPr/>
            <p:nvPr/>
          </p:nvSpPr>
          <p:spPr>
            <a:xfrm>
              <a:off x="1169622" y="2957005"/>
              <a:ext cx="216024" cy="37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dirty="0" err="1"/>
            </a:p>
          </p:txBody>
        </p: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7ED19EF6-7341-40FA-30C7-ADEBB66791F2}"/>
                </a:ext>
              </a:extLst>
            </p:cNvPr>
            <p:cNvGrpSpPr/>
            <p:nvPr/>
          </p:nvGrpSpPr>
          <p:grpSpPr>
            <a:xfrm>
              <a:off x="2934461" y="2907602"/>
              <a:ext cx="545972" cy="556983"/>
              <a:chOff x="3912615" y="3927334"/>
              <a:chExt cx="727962" cy="742644"/>
            </a:xfrm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273B0B4C-8F55-AAC0-5364-5F4B05E1D800}"/>
                  </a:ext>
                </a:extLst>
              </p:cNvPr>
              <p:cNvSpPr/>
              <p:nvPr/>
            </p:nvSpPr>
            <p:spPr>
              <a:xfrm>
                <a:off x="4141250" y="4005223"/>
                <a:ext cx="438307" cy="392965"/>
              </a:xfrm>
              <a:custGeom>
                <a:avLst/>
                <a:gdLst>
                  <a:gd name="connsiteX0" fmla="*/ 0 w 438307"/>
                  <a:gd name="connsiteY0" fmla="*/ 0 h 392965"/>
                  <a:gd name="connsiteX1" fmla="*/ 0 w 438307"/>
                  <a:gd name="connsiteY1" fmla="*/ 0 h 392965"/>
                  <a:gd name="connsiteX2" fmla="*/ 0 w 438307"/>
                  <a:gd name="connsiteY2" fmla="*/ 392965 h 392965"/>
                  <a:gd name="connsiteX3" fmla="*/ 438307 w 438307"/>
                  <a:gd name="connsiteY3" fmla="*/ 392965 h 392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307" h="392965">
                    <a:moveTo>
                      <a:pt x="0" y="0"/>
                    </a:moveTo>
                    <a:lnTo>
                      <a:pt x="0" y="0"/>
                    </a:lnTo>
                    <a:lnTo>
                      <a:pt x="0" y="392965"/>
                    </a:lnTo>
                    <a:lnTo>
                      <a:pt x="438307" y="392965"/>
                    </a:lnTo>
                  </a:path>
                </a:pathLst>
              </a:custGeom>
              <a:noFill/>
              <a:ln w="19050">
                <a:solidFill>
                  <a:schemeClr val="bg2">
                    <a:lumMod val="50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35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435A9746-A363-7755-3140-CF009062D0B6}"/>
                  </a:ext>
                </a:extLst>
              </p:cNvPr>
              <p:cNvSpPr txBox="1"/>
              <p:nvPr/>
            </p:nvSpPr>
            <p:spPr>
              <a:xfrm>
                <a:off x="3912615" y="3927334"/>
                <a:ext cx="335989" cy="357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200" i="1" dirty="0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C81B1944-D303-7B37-DD83-470A29A7918D}"/>
                  </a:ext>
                </a:extLst>
              </p:cNvPr>
              <p:cNvSpPr txBox="1"/>
              <p:nvPr/>
            </p:nvSpPr>
            <p:spPr>
              <a:xfrm>
                <a:off x="4313137" y="4312956"/>
                <a:ext cx="327440" cy="357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200" i="1" dirty="0" err="1">
                    <a:solidFill>
                      <a:schemeClr val="bg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</a:t>
                </a:r>
                <a:endParaRPr lang="de-DE" sz="120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271C7ED-A7DB-2C64-47B4-FDF105B1B536}"/>
              </a:ext>
            </a:extLst>
          </p:cNvPr>
          <p:cNvGrpSpPr/>
          <p:nvPr/>
        </p:nvGrpSpPr>
        <p:grpSpPr>
          <a:xfrm>
            <a:off x="8518535" y="528202"/>
            <a:ext cx="3452040" cy="2335750"/>
            <a:chOff x="4812400" y="494190"/>
            <a:chExt cx="4019173" cy="3368011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8F5551C-4C56-ED39-B7E9-F28405EB5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0915"/>
            <a:stretch/>
          </p:blipFill>
          <p:spPr>
            <a:xfrm>
              <a:off x="5116823" y="494190"/>
              <a:ext cx="3714750" cy="1687777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A9EAC378-EE59-59C1-AA1F-9C88DF5F6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915"/>
            <a:stretch/>
          </p:blipFill>
          <p:spPr>
            <a:xfrm>
              <a:off x="5113451" y="2174424"/>
              <a:ext cx="3714750" cy="1687777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151787D9-05E4-BDC3-2347-188EAFC666C9}"/>
                </a:ext>
              </a:extLst>
            </p:cNvPr>
            <p:cNvSpPr txBox="1"/>
            <p:nvPr/>
          </p:nvSpPr>
          <p:spPr>
            <a:xfrm>
              <a:off x="6107041" y="2910077"/>
              <a:ext cx="2276563" cy="432700"/>
            </a:xfrm>
            <a:prstGeom prst="rect">
              <a:avLst/>
            </a:prstGeom>
            <a:solidFill>
              <a:srgbClr val="FFB1C3">
                <a:alpha val="67059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Long. polarized </a:t>
              </a:r>
              <a:r>
                <a:rPr lang="en-US" sz="135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He gas</a:t>
              </a:r>
              <a:endParaRPr lang="en-US" sz="1350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FFFB883F-95DC-F177-7B3F-4F2A0B8DE72C}"/>
                </a:ext>
              </a:extLst>
            </p:cNvPr>
            <p:cNvSpPr txBox="1"/>
            <p:nvPr/>
          </p:nvSpPr>
          <p:spPr>
            <a:xfrm>
              <a:off x="6260425" y="812347"/>
              <a:ext cx="1540730" cy="732262"/>
            </a:xfrm>
            <a:prstGeom prst="rect">
              <a:avLst/>
            </a:prstGeom>
            <a:solidFill>
              <a:srgbClr val="CBCEF7">
                <a:alpha val="67451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US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Unpolarized </a:t>
              </a:r>
              <a:r>
                <a:rPr lang="en-US" sz="1350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He gas</a:t>
              </a:r>
              <a:endParaRPr lang="en-US" sz="1350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B6ACA40C-ABA5-3331-F3D9-93408C3DE07A}"/>
                    </a:ext>
                  </a:extLst>
                </p:cNvPr>
                <p:cNvSpPr txBox="1"/>
                <p:nvPr/>
              </p:nvSpPr>
              <p:spPr>
                <a:xfrm>
                  <a:off x="4812400" y="1128923"/>
                  <a:ext cx="989857" cy="49316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acc>
                                <m:accPr>
                                  <m:chr m:val="⃗"/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350">
                                      <a:latin typeface="Cambria Math" panose="02040503050406030204" pitchFamily="18" charset="0"/>
                                    </a:rPr>
                                    <m:t>He</m:t>
                                  </m:r>
                                </m:e>
                              </m:acc>
                            </m:e>
                          </m:sPr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350" b="1" i="1">
                              <a:solidFill>
                                <a:srgbClr val="0000FD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US" sz="135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de-DE" sz="1350" dirty="0"/>
                </a:p>
              </p:txBody>
            </p:sp>
          </mc:Choice>
          <mc:Fallback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B6ACA40C-ABA5-3331-F3D9-93408C3DE0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400" y="1128923"/>
                  <a:ext cx="989857" cy="493168"/>
                </a:xfrm>
                <a:prstGeom prst="rect">
                  <a:avLst/>
                </a:prstGeom>
                <a:blipFill>
                  <a:blip r:embed="rId4"/>
                  <a:stretch>
                    <a:fillRect r="-14706" b="-71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46DA344F-FDD4-C8B1-D9C5-4493BE0B1788}"/>
                </a:ext>
              </a:extLst>
            </p:cNvPr>
            <p:cNvCxnSpPr/>
            <p:nvPr/>
          </p:nvCxnSpPr>
          <p:spPr>
            <a:xfrm flipV="1">
              <a:off x="6260425" y="1376173"/>
              <a:ext cx="93773" cy="329966"/>
            </a:xfrm>
            <a:prstGeom prst="straightConnector1">
              <a:avLst/>
            </a:prstGeom>
            <a:ln w="19050">
              <a:solidFill>
                <a:srgbClr val="00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E6105BA2-5E9D-20B1-4C0F-365A8283F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0425" y="1329397"/>
              <a:ext cx="1767959" cy="376742"/>
            </a:xfrm>
            <a:prstGeom prst="straightConnector1">
              <a:avLst/>
            </a:prstGeom>
            <a:ln w="19050">
              <a:solidFill>
                <a:srgbClr val="00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93BE2944-D35E-D3EB-A58E-AA98BA526B70}"/>
                </a:ext>
              </a:extLst>
            </p:cNvPr>
            <p:cNvCxnSpPr>
              <a:cxnSpLocks/>
            </p:cNvCxnSpPr>
            <p:nvPr/>
          </p:nvCxnSpPr>
          <p:spPr>
            <a:xfrm>
              <a:off x="6260425" y="1904168"/>
              <a:ext cx="136005" cy="665329"/>
            </a:xfrm>
            <a:prstGeom prst="straightConnector1">
              <a:avLst/>
            </a:prstGeom>
            <a:ln w="19050">
              <a:solidFill>
                <a:srgbClr val="00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755E019A-8E2A-E50F-1FD2-C89B8CA1010C}"/>
                </a:ext>
              </a:extLst>
            </p:cNvPr>
            <p:cNvCxnSpPr>
              <a:cxnSpLocks/>
            </p:cNvCxnSpPr>
            <p:nvPr/>
          </p:nvCxnSpPr>
          <p:spPr>
            <a:xfrm>
              <a:off x="6260425" y="1904168"/>
              <a:ext cx="1740873" cy="671616"/>
            </a:xfrm>
            <a:prstGeom prst="straightConnector1">
              <a:avLst/>
            </a:prstGeom>
            <a:ln w="19050">
              <a:solidFill>
                <a:srgbClr val="0000F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Segnaposto piè di pagina 3">
            <a:extLst>
              <a:ext uri="{FF2B5EF4-FFF2-40B4-BE49-F238E27FC236}">
                <a16:creationId xmlns:a16="http://schemas.microsoft.com/office/drawing/2014/main" id="{85288A89-724C-6A2E-6E1C-5CDC7C99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21" y="6671866"/>
            <a:ext cx="2262189" cy="160734"/>
          </a:xfr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ja-JP" altLang="it-IT"/>
              <a:t>青島 </a:t>
            </a:r>
            <a:r>
              <a:rPr lang="it-IT" altLang="ja-JP" dirty="0"/>
              <a:t>22-26/09/25</a:t>
            </a:r>
            <a:endParaRPr lang="it-IT" dirty="0"/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BE26994-14DE-1FF5-E05E-553830B0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19</a:t>
            </a:fld>
            <a:endParaRPr lang="it-IT" dirty="0"/>
          </a:p>
        </p:txBody>
      </p:sp>
      <p:sp>
        <p:nvSpPr>
          <p:cNvPr id="51" name="Textfeld 4">
            <a:extLst>
              <a:ext uri="{FF2B5EF4-FFF2-40B4-BE49-F238E27FC236}">
                <a16:creationId xmlns:a16="http://schemas.microsoft.com/office/drawing/2014/main" id="{E402C0EB-3485-AB73-0F85-2EB53CAC12E4}"/>
              </a:ext>
            </a:extLst>
          </p:cNvPr>
          <p:cNvSpPr txBox="1"/>
          <p:nvPr/>
        </p:nvSpPr>
        <p:spPr>
          <a:xfrm>
            <a:off x="2893770" y="5374581"/>
            <a:ext cx="6707728" cy="140807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7879" indent="-167879" algn="ctr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He-ion </a:t>
            </a:r>
            <a:r>
              <a:rPr lang="en-US" sz="1500" u="sng" dirty="0">
                <a:latin typeface="Calibri" panose="020F0502020204030204" pitchFamily="34" charset="0"/>
                <a:cs typeface="Calibri" panose="020F0502020204030204" pitchFamily="34" charset="0"/>
              </a:rPr>
              <a:t>polarization conserved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after acceleration</a:t>
            </a:r>
          </a:p>
          <a:p>
            <a:pPr marL="167879" indent="-167879" algn="ctr">
              <a:lnSpc>
                <a:spcPct val="95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2x increased 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He-ion flux from pol. plasma</a:t>
            </a:r>
          </a:p>
          <a:p>
            <a:pPr marL="257175" indent="-257175" algn="ctr">
              <a:lnSpc>
                <a:spcPct val="95000"/>
              </a:lnSpc>
              <a:buFont typeface="Systemschrift Normal"/>
              <a:buChar char="➔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Our concept (polarized target @ PW laser) works</a:t>
            </a:r>
          </a:p>
          <a:p>
            <a:pPr marL="257175" indent="-257175" algn="ctr">
              <a:lnSpc>
                <a:spcPct val="95000"/>
              </a:lnSpc>
              <a:buFont typeface="Systemschrift Normal"/>
              <a:buChar char="➔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Plasma acceleration of polarized beams (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i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, ions) feasible</a:t>
            </a:r>
          </a:p>
          <a:p>
            <a:pPr marL="257175" indent="-257175" algn="ctr">
              <a:lnSpc>
                <a:spcPct val="95000"/>
              </a:lnSpc>
              <a:buFont typeface="Systemschrift Normal"/>
              <a:buChar char="➔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Models/simulation codes seem incomplete (spin-dependent ionization?)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B679E345-AABC-841A-C081-802F38B48664}"/>
              </a:ext>
            </a:extLst>
          </p:cNvPr>
          <p:cNvGrpSpPr/>
          <p:nvPr/>
        </p:nvGrpSpPr>
        <p:grpSpPr>
          <a:xfrm>
            <a:off x="260373" y="3227150"/>
            <a:ext cx="11751203" cy="2962802"/>
            <a:chOff x="260373" y="3227150"/>
            <a:chExt cx="11751203" cy="2962802"/>
          </a:xfrm>
        </p:grpSpPr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70049147-1EAD-3FCC-55A9-059803A42AB2}"/>
                </a:ext>
              </a:extLst>
            </p:cNvPr>
            <p:cNvGrpSpPr/>
            <p:nvPr/>
          </p:nvGrpSpPr>
          <p:grpSpPr>
            <a:xfrm>
              <a:off x="8408197" y="3272559"/>
              <a:ext cx="3603379" cy="2917393"/>
              <a:chOff x="5287524" y="4335095"/>
              <a:chExt cx="3603379" cy="2917393"/>
            </a:xfrm>
          </p:grpSpPr>
          <p:grpSp>
            <p:nvGrpSpPr>
              <p:cNvPr id="32" name="Gruppieren 19">
                <a:extLst>
                  <a:ext uri="{FF2B5EF4-FFF2-40B4-BE49-F238E27FC236}">
                    <a16:creationId xmlns:a16="http://schemas.microsoft.com/office/drawing/2014/main" id="{6C6BB2E9-CB89-DC20-E5FD-9B6A9C11131E}"/>
                  </a:ext>
                </a:extLst>
              </p:cNvPr>
              <p:cNvGrpSpPr/>
              <p:nvPr/>
            </p:nvGrpSpPr>
            <p:grpSpPr>
              <a:xfrm>
                <a:off x="5628615" y="4335095"/>
                <a:ext cx="3262288" cy="2917393"/>
                <a:chOff x="7801774" y="1424819"/>
                <a:chExt cx="4112192" cy="3850901"/>
              </a:xfrm>
              <a:solidFill>
                <a:schemeClr val="bg1"/>
              </a:solidFill>
            </p:grpSpPr>
            <p:pic>
              <p:nvPicPr>
                <p:cNvPr id="33" name="Grafik 6">
                  <a:extLst>
                    <a:ext uri="{FF2B5EF4-FFF2-40B4-BE49-F238E27FC236}">
                      <a16:creationId xmlns:a16="http://schemas.microsoft.com/office/drawing/2014/main" id="{6E0E0AD8-AFB6-8F3D-8D09-CF1DD0376F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3333" r="8660" b="4725"/>
                <a:stretch/>
              </p:blipFill>
              <p:spPr>
                <a:xfrm>
                  <a:off x="7807414" y="1424819"/>
                  <a:ext cx="4106552" cy="3083142"/>
                </a:xfrm>
                <a:prstGeom prst="rect">
                  <a:avLst/>
                </a:prstGeom>
                <a:grpFill/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4" name="Textfeld 8">
                  <a:extLst>
                    <a:ext uri="{FF2B5EF4-FFF2-40B4-BE49-F238E27FC236}">
                      <a16:creationId xmlns:a16="http://schemas.microsoft.com/office/drawing/2014/main" id="{8E254B72-48E6-A7BF-7D30-86DF31E47255}"/>
                    </a:ext>
                  </a:extLst>
                </p:cNvPr>
                <p:cNvSpPr txBox="1"/>
                <p:nvPr/>
              </p:nvSpPr>
              <p:spPr>
                <a:xfrm>
                  <a:off x="9330284" y="4729302"/>
                  <a:ext cx="2381005" cy="546418"/>
                </a:xfrm>
                <a:prstGeom prst="rect">
                  <a:avLst/>
                </a:prstGeom>
                <a:grpFill/>
                <a:ln w="38100">
                  <a:solidFill>
                    <a:srgbClr val="0432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5000"/>
                    </a:lnSpc>
                  </a:pPr>
                  <a:r>
                    <a:rPr lang="en-US" sz="1100" i="1" dirty="0">
                      <a:solidFill>
                        <a:srgbClr val="0000FD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signal for unpolarized or longitudinally pol. ions</a:t>
                  </a:r>
                </a:p>
              </p:txBody>
            </p:sp>
            <p:sp>
              <p:nvSpPr>
                <p:cNvPr id="35" name="Textfeld 18">
                  <a:extLst>
                    <a:ext uri="{FF2B5EF4-FFF2-40B4-BE49-F238E27FC236}">
                      <a16:creationId xmlns:a16="http://schemas.microsoft.com/office/drawing/2014/main" id="{46F45E44-8839-1153-0C52-88D6E6A90DEB}"/>
                    </a:ext>
                  </a:extLst>
                </p:cNvPr>
                <p:cNvSpPr txBox="1"/>
                <p:nvPr/>
              </p:nvSpPr>
              <p:spPr>
                <a:xfrm rot="16200000">
                  <a:off x="7298452" y="2480912"/>
                  <a:ext cx="1344169" cy="33752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5000"/>
                    </a:lnSpc>
                  </a:pPr>
                  <a:r>
                    <a:rPr lang="en-US" sz="1200" i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Asymmetry  </a:t>
                  </a:r>
                  <a:r>
                    <a:rPr lang="en-US" sz="1200" i="1" dirty="0">
                      <a:latin typeface="Symbol" pitchFamily="2" charset="2"/>
                      <a:cs typeface="Calibri" panose="020F0502020204030204" pitchFamily="34" charset="0"/>
                    </a:rPr>
                    <a:t>e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8A3B94DC-1086-7E2B-C567-6988063360D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996355" y="5266174"/>
                    <a:ext cx="1005660" cy="42332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1350" dirty="0">
                        <a:latin typeface="Symbol" pitchFamily="2" charset="2"/>
                      </a:rPr>
                      <a:t>e=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sz="13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3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35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sz="135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t-IT" sz="13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35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sz="135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it-IT" sz="135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135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it-IT" sz="135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++</m:t>
                            </m:r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𝑁𝑏</m:t>
                            </m:r>
                            <m:r>
                              <a:rPr lang="it-IT" sz="135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a14:m>
                    <a:r>
                      <a:rPr lang="it-IT" sz="1350" dirty="0">
                        <a:latin typeface="Symbol" pitchFamily="2" charset="2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8A3B94DC-1086-7E2B-C567-6988063360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996355" y="5266174"/>
                    <a:ext cx="1005660" cy="4233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2941" b="-1250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68677999-7AB7-8756-0221-8438D4D68515}"/>
                </a:ext>
              </a:extLst>
            </p:cNvPr>
            <p:cNvGrpSpPr/>
            <p:nvPr/>
          </p:nvGrpSpPr>
          <p:grpSpPr>
            <a:xfrm>
              <a:off x="260373" y="3427908"/>
              <a:ext cx="3688627" cy="1963557"/>
              <a:chOff x="93691" y="4494707"/>
              <a:chExt cx="3688627" cy="1963557"/>
            </a:xfrm>
          </p:grpSpPr>
          <p:pic>
            <p:nvPicPr>
              <p:cNvPr id="40" name="Grafik 4">
                <a:extLst>
                  <a:ext uri="{FF2B5EF4-FFF2-40B4-BE49-F238E27FC236}">
                    <a16:creationId xmlns:a16="http://schemas.microsoft.com/office/drawing/2014/main" id="{E0333844-26F1-E1E7-7FAE-C854AA2E9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91" t="36774" r="27638" b="25205"/>
              <a:stretch/>
            </p:blipFill>
            <p:spPr>
              <a:xfrm>
                <a:off x="93691" y="4494707"/>
                <a:ext cx="3688627" cy="1963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42" name="Connettore diritto a freccia 41">
                <a:extLst>
                  <a:ext uri="{FF2B5EF4-FFF2-40B4-BE49-F238E27FC236}">
                    <a16:creationId xmlns:a16="http://schemas.microsoft.com/office/drawing/2014/main" id="{20D683BB-71F7-30D3-5553-7268AA8D49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64124" y="5413387"/>
                <a:ext cx="113510" cy="387041"/>
              </a:xfrm>
              <a:prstGeom prst="straightConnector1">
                <a:avLst/>
              </a:prstGeom>
              <a:ln w="41275">
                <a:solidFill>
                  <a:srgbClr val="00FA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a freccia 47">
                <a:extLst>
                  <a:ext uri="{FF2B5EF4-FFF2-40B4-BE49-F238E27FC236}">
                    <a16:creationId xmlns:a16="http://schemas.microsoft.com/office/drawing/2014/main" id="{3DDCA986-1E1C-2A07-6A35-8C4BAAAB59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64" y="5830908"/>
                <a:ext cx="123670" cy="356532"/>
              </a:xfrm>
              <a:prstGeom prst="straightConnector1">
                <a:avLst/>
              </a:prstGeom>
              <a:ln w="41275">
                <a:solidFill>
                  <a:srgbClr val="FF85FF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FB95E7A9-81F8-15AE-7777-DF15DA0BF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75390" y="3227150"/>
              <a:ext cx="2841219" cy="2296151"/>
            </a:xfrm>
            <a:prstGeom prst="rect">
              <a:avLst/>
            </a:prstGeom>
          </p:spPr>
        </p:pic>
        <p:cxnSp>
          <p:nvCxnSpPr>
            <p:cNvPr id="4" name="Connettore diritto a freccia 3">
              <a:extLst>
                <a:ext uri="{FF2B5EF4-FFF2-40B4-BE49-F238E27FC236}">
                  <a16:creationId xmlns:a16="http://schemas.microsoft.com/office/drawing/2014/main" id="{92F07171-9484-D8E2-AC11-D4C93A83999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681925" y="4346588"/>
              <a:ext cx="142835" cy="1429405"/>
            </a:xfrm>
            <a:prstGeom prst="straightConnector1">
              <a:avLst/>
            </a:prstGeom>
            <a:ln>
              <a:solidFill>
                <a:srgbClr val="0432FF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452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7525F2-9E16-B87F-4D53-173C88FF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6" y="167307"/>
            <a:ext cx="11666483" cy="988342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r>
              <a:rPr lang="it-IT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for fusion: </a:t>
            </a:r>
            <a:r>
              <a:rPr lang="it-IT" dirty="0">
                <a:solidFill>
                  <a:srgbClr val="009051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benefits</a:t>
            </a:r>
            <a:r>
              <a:rPr lang="it-IT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and </a:t>
            </a:r>
            <a:r>
              <a:rPr lang="it-IT" dirty="0">
                <a:solidFill>
                  <a:srgbClr val="0432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open </a:t>
            </a:r>
            <a:r>
              <a:rPr lang="it-IT" dirty="0" err="1">
                <a:solidFill>
                  <a:srgbClr val="0432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questions</a:t>
            </a:r>
            <a:endParaRPr lang="it-IT" dirty="0">
              <a:solidFill>
                <a:srgbClr val="0432FF"/>
              </a:solidFill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711A23-4CAD-202E-F4BF-94542AA08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ECBB64-AAAB-3C07-7B47-EFFD971E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zh-TW" altLang="it-IT"/>
              <a:t>青島</a:t>
            </a:r>
            <a:r>
              <a:rPr lang="it-IT" altLang="zh-TW"/>
              <a:t> 22</a:t>
            </a:r>
            <a:r>
              <a:rPr lang="it-IT"/>
              <a:t>-26/09/25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AD2BA1F-C5E7-FF27-2A89-70004BD05D61}"/>
              </a:ext>
            </a:extLst>
          </p:cNvPr>
          <p:cNvSpPr txBox="1"/>
          <p:nvPr/>
        </p:nvSpPr>
        <p:spPr>
          <a:xfrm>
            <a:off x="0" y="1475004"/>
            <a:ext cx="5998845" cy="290848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Lucida Calligraphy" panose="03010101010101010101" pitchFamily="66" charset="77"/>
                <a:cs typeface="Times New Roman"/>
              </a:rPr>
              <a:t>From the point 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view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of the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nuclear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physics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, the use of </a:t>
            </a:r>
            <a:r>
              <a:rPr lang="it-IT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b="1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fuel</a:t>
            </a:r>
            <a:r>
              <a:rPr lang="it-IT" b="1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can help fusion reactions thanks to:</a:t>
            </a:r>
          </a:p>
          <a:p>
            <a:pPr marL="257175" indent="-257175">
              <a:buFont typeface="Wingdings" charset="2"/>
              <a:buChar char="Ø"/>
            </a:pPr>
            <a:endParaRPr lang="it-IT" dirty="0">
              <a:latin typeface="Times New Roman"/>
              <a:cs typeface="Times New Roman"/>
            </a:endParaRPr>
          </a:p>
          <a:p>
            <a:pPr marL="257175" indent="-257175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enhancement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cross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sections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,</a:t>
            </a:r>
          </a:p>
          <a:p>
            <a:pPr marL="257175" indent="-257175">
              <a:buFont typeface="Wingdings" charset="2"/>
              <a:buChar char="Ø"/>
            </a:pPr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257175" indent="-257175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control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on the  </a:t>
            </a:r>
            <a:r>
              <a:rPr lang="it-IT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angular</a:t>
            </a:r>
            <a:r>
              <a:rPr lang="it-IT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distributions</a:t>
            </a:r>
            <a:r>
              <a:rPr lang="it-IT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the 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reaction products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,</a:t>
            </a:r>
          </a:p>
          <a:p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257175" indent="-257175">
              <a:buFont typeface="Wingdings" charset="2"/>
              <a:buChar char="Ø"/>
            </a:pP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possible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neutron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lean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reactors</a:t>
            </a:r>
            <a:r>
              <a:rPr lang="it-IT" sz="2100" dirty="0"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BBAC6C-FF32-BDD6-6C70-6E0D7633CB13}"/>
              </a:ext>
            </a:extLst>
          </p:cNvPr>
          <p:cNvSpPr txBox="1"/>
          <p:nvPr/>
        </p:nvSpPr>
        <p:spPr>
          <a:xfrm>
            <a:off x="6096000" y="1367755"/>
            <a:ext cx="6096000" cy="3139321"/>
          </a:xfrm>
          <a:prstGeom prst="rect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Open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questions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need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still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answers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: </a:t>
            </a:r>
          </a:p>
          <a:p>
            <a:pPr algn="ctr"/>
            <a:endParaRPr lang="it-IT" dirty="0">
              <a:latin typeface="Times New Roman"/>
              <a:cs typeface="Times New Roman"/>
            </a:endParaRPr>
          </a:p>
          <a:p>
            <a:pPr marL="257175" indent="-257175" algn="ctr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higher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polarization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and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higher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density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(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orders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magnitude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more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than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available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in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nuclear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 targets).</a:t>
            </a:r>
          </a:p>
          <a:p>
            <a:pPr marL="257175" indent="-257175" algn="ctr">
              <a:buFont typeface="Wingdings" charset="2"/>
              <a:buChar char="Ø"/>
            </a:pPr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257175" indent="-257175" algn="ctr">
              <a:buFont typeface="Wingdings" charset="2"/>
              <a:buChar char="Ø"/>
            </a:pPr>
            <a:r>
              <a:rPr lang="it-IT" b="1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Preparation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and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Manipulation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dirty="0" err="1">
                <a:latin typeface="Lucida Calligraphy" panose="03010101010101010101" pitchFamily="66" charset="77"/>
                <a:cs typeface="Times New Roman"/>
              </a:rPr>
              <a:t>fuel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for 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fusion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environments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.</a:t>
            </a:r>
          </a:p>
          <a:p>
            <a:pPr algn="ctr"/>
            <a:endParaRPr lang="it-IT" dirty="0">
              <a:latin typeface="Lucida Calligraphy" panose="03010101010101010101" pitchFamily="66" charset="77"/>
              <a:cs typeface="Times New Roman"/>
            </a:endParaRPr>
          </a:p>
          <a:p>
            <a:pPr marL="257175" indent="-257175" algn="ctr">
              <a:buFont typeface="Wingdings" charset="2"/>
              <a:buChar char="Ø"/>
            </a:pPr>
            <a:r>
              <a:rPr lang="it-IT" dirty="0">
                <a:latin typeface="Lucida Calligraphy" panose="03010101010101010101" pitchFamily="66" charset="77"/>
                <a:cs typeface="Times New Roman"/>
              </a:rPr>
              <a:t>  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Survival</a:t>
            </a:r>
            <a:r>
              <a:rPr lang="it-IT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of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polarization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 in 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fusion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/>
              </a:rPr>
              <a:t>environments</a:t>
            </a:r>
            <a:r>
              <a:rPr lang="it-IT" dirty="0">
                <a:latin typeface="Lucida Calligraphy" panose="03010101010101010101" pitchFamily="66" charset="77"/>
                <a:cs typeface="Times New Roman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B4E972-F60B-BB8C-D31A-C08102E1E851}"/>
              </a:ext>
            </a:extLst>
          </p:cNvPr>
          <p:cNvSpPr txBox="1"/>
          <p:nvPr/>
        </p:nvSpPr>
        <p:spPr>
          <a:xfrm>
            <a:off x="0" y="4952822"/>
            <a:ext cx="12192000" cy="707886"/>
          </a:xfrm>
          <a:prstGeom prst="rect">
            <a:avLst/>
          </a:prstGeom>
          <a:solidFill>
            <a:srgbClr val="FFFF00"/>
          </a:solidFill>
          <a:effectLst>
            <a:glow rad="101600">
              <a:srgbClr val="FFFF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2700"/>
            <a:bevelB w="127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b="1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challenging</a:t>
            </a:r>
            <a:r>
              <a:rPr lang="it-IT" b="1" dirty="0">
                <a:solidFill>
                  <a:srgbClr val="0432FF"/>
                </a:solidFill>
                <a:latin typeface="Lucida Calligraphy" panose="03010101010101010101" pitchFamily="66" charset="77"/>
              </a:rPr>
              <a:t> deal </a:t>
            </a:r>
            <a:r>
              <a:rPr lang="it-IT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providing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009051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manipulating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dirty="0">
                <a:solidFill>
                  <a:srgbClr val="009051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testing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/>
              <a:t> </a:t>
            </a:r>
            <a:r>
              <a:rPr lang="it-IT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polarized</a:t>
            </a:r>
            <a:r>
              <a:rPr lang="it-IT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fuel</a:t>
            </a:r>
            <a:r>
              <a:rPr lang="it-IT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gain from the benefits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150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FUSION</a:t>
            </a:r>
            <a:r>
              <a:rPr lang="it-IT" sz="1500" dirty="0">
                <a:latin typeface="Lucida Calligraphy" panose="03010101010101010101" pitchFamily="66" charset="77"/>
              </a:rPr>
              <a:t> </a:t>
            </a:r>
            <a:r>
              <a:rPr lang="it-IT" sz="15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environments</a:t>
            </a:r>
            <a:r>
              <a:rPr lang="it-IT" dirty="0"/>
              <a:t>,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answer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2000" dirty="0">
                <a:solidFill>
                  <a:srgbClr val="7030A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open </a:t>
            </a:r>
            <a:r>
              <a:rPr lang="it-IT" sz="2000" dirty="0" err="1">
                <a:solidFill>
                  <a:srgbClr val="7030A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questions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4C2D8F-C0AD-D43D-610B-92B9F704A322}"/>
              </a:ext>
            </a:extLst>
          </p:cNvPr>
          <p:cNvSpPr txBox="1"/>
          <p:nvPr/>
        </p:nvSpPr>
        <p:spPr>
          <a:xfrm>
            <a:off x="-1" y="5965695"/>
            <a:ext cx="12191999" cy="646331"/>
          </a:xfrm>
          <a:prstGeom prst="rect">
            <a:avLst/>
          </a:prstGeom>
          <a:solidFill>
            <a:srgbClr val="00FDFF">
              <a:alpha val="4793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We’ll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gain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deeper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insights on knowledge for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still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 “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better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and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better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”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polarized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 sources, targets and </a:t>
            </a:r>
            <a:r>
              <a:rPr lang="it-IT" b="1" dirty="0" err="1">
                <a:solidFill>
                  <a:srgbClr val="009051"/>
                </a:solidFill>
                <a:latin typeface="Lucida Calligraphy" panose="03010101010101010101" pitchFamily="66" charset="77"/>
              </a:rPr>
              <a:t>polarimetry</a:t>
            </a:r>
            <a:r>
              <a:rPr lang="it-IT" b="1" dirty="0">
                <a:solidFill>
                  <a:srgbClr val="009051"/>
                </a:solidFill>
                <a:latin typeface="Lucida Calligraphy" panose="03010101010101010101" pitchFamily="66" charset="77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156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472622-DED1-38DF-3B2F-D88B01C9C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038"/>
            <a:ext cx="10972800" cy="56612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Superconducting</a:t>
            </a:r>
            <a:r>
              <a:rPr lang="it-IT" dirty="0"/>
              <a:t> Bulk  </a:t>
            </a:r>
            <a:r>
              <a:rPr lang="it-IT" dirty="0" err="1"/>
              <a:t>magnets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3D574E-A4CF-BD82-74D5-4704905B8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3D6595-1C57-785D-5FE8-90C88201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zh-TW" altLang="it-IT"/>
              <a:t>青島</a:t>
            </a:r>
            <a:r>
              <a:rPr lang="it-IT" altLang="zh-TW"/>
              <a:t> 22</a:t>
            </a:r>
            <a:r>
              <a:rPr lang="it-IT"/>
              <a:t>-26/09/25</a:t>
            </a:r>
            <a:endParaRPr lang="it-IT" dirty="0"/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EC6A31D4-6060-DA10-1EB1-298BC72339F1}"/>
              </a:ext>
            </a:extLst>
          </p:cNvPr>
          <p:cNvSpPr txBox="1">
            <a:spLocks/>
          </p:cNvSpPr>
          <p:nvPr/>
        </p:nvSpPr>
        <p:spPr>
          <a:xfrm>
            <a:off x="1579327" y="680072"/>
            <a:ext cx="9685020" cy="480259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@FE </a:t>
            </a:r>
            <a:r>
              <a:rPr lang="it-IT" sz="1800" b="1" dirty="0">
                <a:solidFill>
                  <a:srgbClr val="005493"/>
                </a:solidFill>
              </a:rPr>
              <a:t> -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Magnets</a:t>
            </a:r>
            <a:r>
              <a:rPr lang="it-IT" sz="1800" b="1" dirty="0">
                <a:solidFill>
                  <a:srgbClr val="005493"/>
                </a:solidFill>
              </a:rPr>
              <a:t> for </a:t>
            </a:r>
            <a:r>
              <a:rPr lang="it-IT" sz="1800" b="1" dirty="0">
                <a:solidFill>
                  <a:srgbClr val="005493"/>
                </a:solidFill>
                <a:highlight>
                  <a:srgbClr val="00FFFF"/>
                </a:highlight>
              </a:rPr>
              <a:t>holding</a:t>
            </a:r>
            <a:r>
              <a:rPr lang="it-IT" sz="1800" b="1" dirty="0">
                <a:solidFill>
                  <a:srgbClr val="005493"/>
                </a:solidFill>
              </a:rPr>
              <a:t>, </a:t>
            </a:r>
            <a:r>
              <a:rPr lang="it-IT" sz="1800" b="1" dirty="0" err="1">
                <a:solidFill>
                  <a:srgbClr val="005493"/>
                </a:solidFill>
                <a:highlight>
                  <a:srgbClr val="00FFFF"/>
                </a:highlight>
              </a:rPr>
              <a:t>manipulating</a:t>
            </a:r>
            <a:r>
              <a:rPr lang="it-IT" sz="1800" b="1" dirty="0">
                <a:solidFill>
                  <a:srgbClr val="005493"/>
                </a:solidFill>
              </a:rPr>
              <a:t> and </a:t>
            </a:r>
            <a:r>
              <a:rPr lang="it-IT" sz="1800" b="1" dirty="0" err="1">
                <a:solidFill>
                  <a:srgbClr val="005493"/>
                </a:solidFill>
                <a:highlight>
                  <a:srgbClr val="00FFFF"/>
                </a:highlight>
              </a:rPr>
              <a:t>transporting</a:t>
            </a:r>
            <a:r>
              <a:rPr lang="it-IT" sz="1800" b="1" dirty="0">
                <a:solidFill>
                  <a:srgbClr val="005493"/>
                </a:solidFill>
              </a:rPr>
              <a:t> </a:t>
            </a:r>
            <a:r>
              <a:rPr lang="it-IT" sz="1800" b="1" dirty="0" err="1">
                <a:solidFill>
                  <a:srgbClr val="005493"/>
                </a:solidFill>
              </a:rPr>
              <a:t>polarized</a:t>
            </a:r>
            <a:r>
              <a:rPr lang="it-IT" sz="1800" b="1" dirty="0">
                <a:solidFill>
                  <a:srgbClr val="005493"/>
                </a:solidFill>
              </a:rPr>
              <a:t> </a:t>
            </a:r>
            <a:r>
              <a:rPr lang="it-IT" sz="1800" dirty="0" err="1">
                <a:solidFill>
                  <a:srgbClr val="005493"/>
                </a:solidFill>
              </a:rPr>
              <a:t>fuel</a:t>
            </a:r>
            <a:r>
              <a:rPr lang="it-IT" sz="1800" dirty="0">
                <a:solidFill>
                  <a:srgbClr val="005493"/>
                </a:solidFill>
              </a:rPr>
              <a:t> .</a:t>
            </a:r>
          </a:p>
        </p:txBody>
      </p:sp>
      <p:pic>
        <p:nvPicPr>
          <p:cNvPr id="7" name="Immagine 6" descr="Immagine che contiene macchina, interno&#10;&#10;Descrizione generata automaticamente">
            <a:extLst>
              <a:ext uri="{FF2B5EF4-FFF2-40B4-BE49-F238E27FC236}">
                <a16:creationId xmlns:a16="http://schemas.microsoft.com/office/drawing/2014/main" id="{053EACE1-5D87-7864-B182-97E81D0D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7" y="1548916"/>
            <a:ext cx="3194214" cy="49633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A7FA551-ADF6-7510-25AD-96765609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346" y="2042772"/>
            <a:ext cx="1827484" cy="284402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A46FA9-EB00-EB09-E218-66ACBF3BB536}"/>
              </a:ext>
            </a:extLst>
          </p:cNvPr>
          <p:cNvSpPr txBox="1"/>
          <p:nvPr/>
        </p:nvSpPr>
        <p:spPr>
          <a:xfrm>
            <a:off x="9706584" y="2352406"/>
            <a:ext cx="1993687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i="1" dirty="0">
                <a:latin typeface="Symbol" pitchFamily="2" charset="2"/>
                <a:cs typeface="Times New Roman" panose="02020603050405020304" pitchFamily="18" charset="0"/>
              </a:rPr>
              <a:t>D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0.02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970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15 days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A6F55A-1969-C04C-1E89-737E3786FEEC}"/>
              </a:ext>
            </a:extLst>
          </p:cNvPr>
          <p:cNvGrpSpPr/>
          <p:nvPr/>
        </p:nvGrpSpPr>
        <p:grpSpPr>
          <a:xfrm>
            <a:off x="5293033" y="2207205"/>
            <a:ext cx="4029165" cy="4016680"/>
            <a:chOff x="5742828" y="1502299"/>
            <a:chExt cx="6434657" cy="5105181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B557A3B-24B7-A63C-6AA4-CDA2444B0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2828" y="1502299"/>
              <a:ext cx="6434657" cy="5105181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39B622A0-31E8-4CF2-DC2C-82A2B77C7A59}"/>
                </a:ext>
              </a:extLst>
            </p:cNvPr>
            <p:cNvSpPr/>
            <p:nvPr/>
          </p:nvSpPr>
          <p:spPr>
            <a:xfrm>
              <a:off x="10749420" y="1820385"/>
              <a:ext cx="601249" cy="2129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E732258-2231-4F79-9E56-0C0EC01212BD}"/>
              </a:ext>
            </a:extLst>
          </p:cNvPr>
          <p:cNvSpPr txBox="1"/>
          <p:nvPr/>
        </p:nvSpPr>
        <p:spPr>
          <a:xfrm>
            <a:off x="96597" y="5558194"/>
            <a:ext cx="3194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1- iron yoke, 2 –coils, 3-iron poles, 4- nylon support</a:t>
            </a:r>
            <a:r>
              <a:rPr lang="it-IT" sz="14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kern="100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5A –Al Chamber, 5B-5C SS chambers, 6-cold-head, 7B -7A TM pumps, 8A-8B Penning gauges</a:t>
            </a:r>
            <a:endParaRPr lang="it-IT" sz="1400" kern="100" dirty="0">
              <a:solidFill>
                <a:schemeClr val="bg1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15D11CF-9E35-3F66-7CF0-CD4FCF080C75}"/>
              </a:ext>
            </a:extLst>
          </p:cNvPr>
          <p:cNvSpPr txBox="1"/>
          <p:nvPr/>
        </p:nvSpPr>
        <p:spPr>
          <a:xfrm>
            <a:off x="4722016" y="5966701"/>
            <a:ext cx="743546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tube  in the so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ZFC (Zero Field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shielded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970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more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1480 h ~ 61.5 days.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6F60EC-F4E9-6AB2-1C38-AD5C7B9E34DD}"/>
              </a:ext>
            </a:extLst>
          </p:cNvPr>
          <p:cNvSpPr txBox="1"/>
          <p:nvPr/>
        </p:nvSpPr>
        <p:spPr>
          <a:xfrm>
            <a:off x="4093216" y="1139541"/>
            <a:ext cx="760705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found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MgB</a:t>
            </a:r>
            <a:r>
              <a:rPr lang="it-IT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bulk tube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tested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FC (Field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keep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useful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fields for a long time more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93BF22A-1590-0D3F-9048-3FEB53471C59}"/>
              </a:ext>
            </a:extLst>
          </p:cNvPr>
          <p:cNvSpPr txBox="1"/>
          <p:nvPr/>
        </p:nvSpPr>
        <p:spPr>
          <a:xfrm>
            <a:off x="9242454" y="3778116"/>
            <a:ext cx="2722220" cy="646331"/>
          </a:xfrm>
          <a:prstGeom prst="rect">
            <a:avLst/>
          </a:prstGeom>
          <a:solidFill>
            <a:srgbClr val="FFFC00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M. Statera et al. NIM A 882</a:t>
            </a:r>
          </a:p>
          <a:p>
            <a:pPr algn="ctr"/>
            <a:r>
              <a:rPr lang="it-IT" dirty="0"/>
              <a:t>(2018) 17-21.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4FC9E73-C312-59CC-5A0F-F63BF6309EBB}"/>
              </a:ext>
            </a:extLst>
          </p:cNvPr>
          <p:cNvSpPr txBox="1"/>
          <p:nvPr/>
        </p:nvSpPr>
        <p:spPr>
          <a:xfrm>
            <a:off x="9242454" y="4578699"/>
            <a:ext cx="2921955" cy="646331"/>
          </a:xfrm>
          <a:prstGeom prst="rect">
            <a:avLst/>
          </a:prstGeom>
          <a:solidFill>
            <a:srgbClr val="FFFC00">
              <a:alpha val="8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G. Ciullo et al. Front. </a:t>
            </a:r>
            <a:r>
              <a:rPr lang="it-IT" dirty="0" err="1"/>
              <a:t>Phys</a:t>
            </a:r>
            <a:r>
              <a:rPr lang="it-IT" dirty="0"/>
              <a:t>. 12</a:t>
            </a:r>
          </a:p>
          <a:p>
            <a:pPr algn="ctr"/>
            <a:r>
              <a:rPr lang="it-IT" dirty="0"/>
              <a:t>(2024) 1358369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8E20DE-9964-E69A-952D-9E606F192261}"/>
              </a:ext>
            </a:extLst>
          </p:cNvPr>
          <p:cNvSpPr txBox="1"/>
          <p:nvPr/>
        </p:nvSpPr>
        <p:spPr>
          <a:xfrm>
            <a:off x="3410346" y="5002333"/>
            <a:ext cx="19848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 Cu-can hosting </a:t>
            </a:r>
          </a:p>
          <a:p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MgB</a:t>
            </a:r>
            <a:r>
              <a:rPr lang="it-IT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tube.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– Opening Cu-cover.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Extracting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MgB</a:t>
            </a:r>
            <a:r>
              <a:rPr lang="it-IT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tube</a:t>
            </a:r>
          </a:p>
          <a:p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Cu-can.</a:t>
            </a:r>
          </a:p>
        </p:txBody>
      </p:sp>
    </p:spTree>
    <p:extLst>
      <p:ext uri="{BB962C8B-B14F-4D97-AF65-F5344CB8AC3E}">
        <p14:creationId xmlns:p14="http://schemas.microsoft.com/office/powerpoint/2010/main" val="369892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3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44A006-1CE2-1B38-91CF-2CE5F4B1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8296"/>
            <a:ext cx="9133243" cy="566121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Estending</a:t>
            </a:r>
            <a:r>
              <a:rPr lang="it-IT" dirty="0"/>
              <a:t> framework and </a:t>
            </a:r>
            <a:r>
              <a:rPr lang="it-IT" dirty="0" err="1"/>
              <a:t>collaboration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7A82108-BC92-3992-BCE0-790DB01D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4044" y="6533323"/>
            <a:ext cx="457199" cy="327172"/>
          </a:xfrm>
          <a:prstGeom prst="rect">
            <a:avLst/>
          </a:prstGeom>
        </p:spPr>
        <p:txBody>
          <a:bodyPr/>
          <a:lstStyle/>
          <a:p>
            <a:fld id="{A52F4D17-1AD6-42D9-B93A-EB002C62F438}" type="slidenum">
              <a:rPr lang="de-DE" smtClean="0"/>
              <a:pPr/>
              <a:t>21</a:t>
            </a:fld>
            <a:endParaRPr lang="de-DE" dirty="0"/>
          </a:p>
          <a:p>
            <a:endParaRPr lang="de-DE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DBF1AE-7EAB-ED67-FF94-44FBE43B24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2035" y="640588"/>
            <a:ext cx="11969208" cy="699253"/>
          </a:xfrm>
        </p:spPr>
        <p:txBody>
          <a:bodyPr>
            <a:noAutofit/>
          </a:bodyPr>
          <a:lstStyle/>
          <a:p>
            <a:pPr algn="ctr"/>
            <a:r>
              <a:rPr lang="it-IT" sz="1800" dirty="0"/>
              <a:t>SPINPOL: </a:t>
            </a:r>
            <a:r>
              <a:rPr lang="it-IT" sz="1800" dirty="0" err="1"/>
              <a:t>Novel</a:t>
            </a:r>
            <a:r>
              <a:rPr lang="it-IT" sz="1800" dirty="0"/>
              <a:t> Methods for </a:t>
            </a:r>
            <a:r>
              <a:rPr lang="it-IT" sz="1800" dirty="0" err="1"/>
              <a:t>Hyperpolarized</a:t>
            </a:r>
            <a:r>
              <a:rPr lang="it-IT" sz="1800" dirty="0"/>
              <a:t> electron and </a:t>
            </a:r>
            <a:r>
              <a:rPr lang="it-IT" sz="1800" dirty="0" err="1"/>
              <a:t>nuclear</a:t>
            </a:r>
            <a:r>
              <a:rPr lang="it-IT" sz="1800" dirty="0"/>
              <a:t> spin production for: </a:t>
            </a:r>
            <a:r>
              <a:rPr lang="it-IT" sz="1800" dirty="0" err="1"/>
              <a:t>hyperolarized</a:t>
            </a:r>
            <a:r>
              <a:rPr lang="it-IT" sz="1800" dirty="0"/>
              <a:t> </a:t>
            </a:r>
            <a:r>
              <a:rPr lang="it-IT" sz="1800" dirty="0" err="1"/>
              <a:t>magnetic</a:t>
            </a:r>
            <a:r>
              <a:rPr lang="it-IT" sz="1800" dirty="0"/>
              <a:t> </a:t>
            </a:r>
            <a:r>
              <a:rPr lang="it-IT" sz="1800" dirty="0" err="1"/>
              <a:t>resonance</a:t>
            </a:r>
            <a:r>
              <a:rPr lang="it-IT" sz="1800" dirty="0"/>
              <a:t> (MRI/NMR/ESR) and </a:t>
            </a:r>
            <a:r>
              <a:rPr lang="it-IT" sz="1800" dirty="0" err="1"/>
              <a:t>Polarized</a:t>
            </a:r>
            <a:r>
              <a:rPr lang="it-IT" sz="1800" dirty="0"/>
              <a:t> Laser Fusion.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F45FF6-E146-CD8A-8E55-92D10229BE1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252" y="6655836"/>
            <a:ext cx="2514601" cy="188912"/>
          </a:xfr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ja-JP" altLang="it-IT"/>
              <a:t>青島 </a:t>
            </a:r>
            <a:r>
              <a:rPr lang="it-IT" altLang="ja-JP" dirty="0"/>
              <a:t>22-26/09/25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F924CB-A14C-8DC1-9A22-45CCF81D2BB1}"/>
              </a:ext>
            </a:extLst>
          </p:cNvPr>
          <p:cNvSpPr txBox="1"/>
          <p:nvPr/>
        </p:nvSpPr>
        <p:spPr>
          <a:xfrm>
            <a:off x="390251" y="1374376"/>
            <a:ext cx="999376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b="1" dirty="0">
                <a:latin typeface="Times New Roman" panose="02020603050405020304" pitchFamily="18" charset="0"/>
              </a:rPr>
              <a:t>(1) </a:t>
            </a:r>
            <a:r>
              <a:rPr lang="it-IT" sz="2000" b="1" i="1" dirty="0">
                <a:latin typeface="Times New Roman" panose="02020603050405020304" pitchFamily="18" charset="0"/>
              </a:rPr>
              <a:t>in vivo </a:t>
            </a:r>
            <a:r>
              <a:rPr lang="it-IT" sz="2000" b="1" i="1" dirty="0" err="1">
                <a:latin typeface="Times New Roman" panose="02020603050405020304" pitchFamily="18" charset="0"/>
              </a:rPr>
              <a:t>medical</a:t>
            </a:r>
            <a:r>
              <a:rPr lang="it-IT" sz="2000" b="1" i="1" dirty="0">
                <a:latin typeface="Times New Roman" panose="02020603050405020304" pitchFamily="18" charset="0"/>
              </a:rPr>
              <a:t> imaging</a:t>
            </a:r>
            <a:r>
              <a:rPr lang="it-IT" sz="2000" b="1" dirty="0">
                <a:latin typeface="Times New Roman" panose="02020603050405020304" pitchFamily="18" charset="0"/>
              </a:rPr>
              <a:t>, and (2) </a:t>
            </a:r>
            <a:r>
              <a:rPr lang="it-IT" sz="2000" b="1" i="1" dirty="0" err="1">
                <a:latin typeface="Times New Roman" panose="02020603050405020304" pitchFamily="18" charset="0"/>
              </a:rPr>
              <a:t>atmospheric</a:t>
            </a:r>
            <a:r>
              <a:rPr lang="it-IT" sz="2000" b="1" i="1" dirty="0">
                <a:latin typeface="Times New Roman" panose="02020603050405020304" pitchFamily="18" charset="0"/>
              </a:rPr>
              <a:t> </a:t>
            </a:r>
            <a:r>
              <a:rPr lang="it-IT" sz="2000" b="1" i="1" dirty="0" err="1">
                <a:latin typeface="Times New Roman" panose="02020603050405020304" pitchFamily="18" charset="0"/>
              </a:rPr>
              <a:t>chemistry</a:t>
            </a:r>
            <a:r>
              <a:rPr lang="it-IT" sz="2000" b="1" i="1" dirty="0">
                <a:latin typeface="Times New Roman" panose="02020603050405020304" pitchFamily="18" charset="0"/>
              </a:rPr>
              <a:t>  (3) </a:t>
            </a:r>
            <a:r>
              <a:rPr lang="it-IT" sz="2000" b="1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polarized</a:t>
            </a:r>
            <a:r>
              <a:rPr lang="it-IT" sz="2000" b="1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</a:t>
            </a:r>
            <a:r>
              <a:rPr lang="it-IT" sz="2000" b="1" i="1" dirty="0" err="1">
                <a:highlight>
                  <a:srgbClr val="FFFF00"/>
                </a:highlight>
                <a:latin typeface="Times New Roman" panose="02020603050405020304" pitchFamily="18" charset="0"/>
              </a:rPr>
              <a:t>nuclear</a:t>
            </a:r>
            <a:r>
              <a:rPr lang="it-IT" sz="2000" b="1" i="1" dirty="0">
                <a:highlight>
                  <a:srgbClr val="FFFF00"/>
                </a:highlight>
                <a:latin typeface="Times New Roman" panose="02020603050405020304" pitchFamily="18" charset="0"/>
              </a:rPr>
              <a:t> fusion </a:t>
            </a:r>
            <a:endParaRPr lang="it-IT" sz="2000" dirty="0">
              <a:highlight>
                <a:srgbClr val="FFFF00"/>
              </a:highlight>
              <a:latin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F1BEB4-BBD6-5CC5-0DAE-D01982B2187E}"/>
              </a:ext>
            </a:extLst>
          </p:cNvPr>
          <p:cNvSpPr txBox="1"/>
          <p:nvPr/>
        </p:nvSpPr>
        <p:spPr>
          <a:xfrm>
            <a:off x="1557686" y="1753260"/>
            <a:ext cx="864235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i="1" dirty="0">
                <a:latin typeface="Helvetica" pitchFamily="2" charset="0"/>
              </a:rPr>
              <a:t>Spin-</a:t>
            </a:r>
            <a:r>
              <a:rPr lang="it-IT" sz="2000" i="1" dirty="0" err="1">
                <a:latin typeface="Helvetica" pitchFamily="2" charset="0"/>
              </a:rPr>
              <a:t>polarized</a:t>
            </a:r>
            <a:r>
              <a:rPr lang="it-IT" sz="2000" i="1" dirty="0">
                <a:latin typeface="Helvetica" pitchFamily="2" charset="0"/>
              </a:rPr>
              <a:t> HD </a:t>
            </a:r>
            <a:r>
              <a:rPr lang="it-IT" sz="2000" i="1" dirty="0" err="1">
                <a:latin typeface="Helvetica" pitchFamily="2" charset="0"/>
              </a:rPr>
              <a:t>trapped</a:t>
            </a:r>
            <a:r>
              <a:rPr lang="it-IT" sz="2000" i="1" dirty="0">
                <a:latin typeface="Helvetica" pitchFamily="2" charset="0"/>
              </a:rPr>
              <a:t> </a:t>
            </a:r>
            <a:r>
              <a:rPr lang="it-IT" sz="2000" i="1" dirty="0" err="1">
                <a:latin typeface="Helvetica" pitchFamily="2" charset="0"/>
              </a:rPr>
              <a:t>at</a:t>
            </a:r>
            <a:r>
              <a:rPr lang="it-IT" sz="2000" i="1" dirty="0">
                <a:latin typeface="Helvetica" pitchFamily="2" charset="0"/>
              </a:rPr>
              <a:t> a </a:t>
            </a:r>
            <a:r>
              <a:rPr lang="it-IT" sz="2000" i="1" dirty="0" err="1">
                <a:latin typeface="Helvetica" pitchFamily="2" charset="0"/>
              </a:rPr>
              <a:t>surface</a:t>
            </a:r>
            <a:r>
              <a:rPr lang="it-IT" sz="2000" i="1" dirty="0">
                <a:latin typeface="Helvetica" pitchFamily="2" charset="0"/>
              </a:rPr>
              <a:t> </a:t>
            </a:r>
            <a:r>
              <a:rPr lang="it-IT" sz="2000" i="1" dirty="0" err="1">
                <a:latin typeface="Helvetica" pitchFamily="2" charset="0"/>
              </a:rPr>
              <a:t>is</a:t>
            </a:r>
            <a:r>
              <a:rPr lang="it-IT" sz="2000" i="1" dirty="0">
                <a:latin typeface="Helvetica" pitchFamily="2" charset="0"/>
              </a:rPr>
              <a:t> </a:t>
            </a:r>
            <a:r>
              <a:rPr lang="it-IT" sz="2000" i="1" dirty="0" err="1">
                <a:latin typeface="Helvetica" pitchFamily="2" charset="0"/>
              </a:rPr>
              <a:t>done</a:t>
            </a:r>
            <a:r>
              <a:rPr lang="it-IT" sz="2000" i="1" dirty="0">
                <a:latin typeface="Helvetica" pitchFamily="2" charset="0"/>
              </a:rPr>
              <a:t> in the following steps:</a:t>
            </a:r>
            <a:endParaRPr lang="it-IT" sz="2000" dirty="0">
              <a:latin typeface="Helvetica" pitchFamily="2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ED2914-4BDA-C3DA-B779-18B5F4B4CC63}"/>
              </a:ext>
            </a:extLst>
          </p:cNvPr>
          <p:cNvSpPr txBox="1"/>
          <p:nvPr/>
        </p:nvSpPr>
        <p:spPr>
          <a:xfrm>
            <a:off x="312115" y="2060628"/>
            <a:ext cx="11489635" cy="224676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with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state. </a:t>
            </a: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ground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=0 state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STIRAP [42],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HD bond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hyperfine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beating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trapping of HD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trapped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facility;  </a:t>
            </a:r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(6a) 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laser fusion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PALS in IPP,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possesses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produce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collision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energies high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enough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trigger fusion reactions,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D-D fusion (and D-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fusion, in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hyperpolarized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and 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He;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latter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supplied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UDUS); </a:t>
            </a:r>
          </a:p>
          <a:p>
            <a:r>
              <a:rPr lang="it-IT" sz="2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6b)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Hyperpolarized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MRI on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hyperpolarized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hydrocarbons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instead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HD),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Aarhus.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9381A9-5CB9-C264-9B81-29014544216B}"/>
              </a:ext>
            </a:extLst>
          </p:cNvPr>
          <p:cNvSpPr txBox="1"/>
          <p:nvPr/>
        </p:nvSpPr>
        <p:spPr>
          <a:xfrm>
            <a:off x="212035" y="4379296"/>
            <a:ext cx="11661913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main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novelty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of SPINPOL </a:t>
            </a:r>
            <a:r>
              <a:rPr lang="it-IT" b="1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is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to combine </a:t>
            </a:r>
            <a:r>
              <a:rPr lang="it-IT" b="1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all</a:t>
            </a:r>
            <a:r>
              <a:rPr lang="it-IT" b="1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6 steps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to produce spin-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molecules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mmol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quantities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SPMs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Given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each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these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6 steps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has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been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demonstrated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individually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given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case), the </a:t>
            </a:r>
            <a:r>
              <a:rPr lang="it-IT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likelihood</a:t>
            </a:r>
            <a:r>
              <a:rPr lang="it-IT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of success for SPINPOL </a:t>
            </a:r>
            <a:r>
              <a:rPr lang="it-IT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is</a:t>
            </a:r>
            <a:r>
              <a:rPr lang="it-IT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very</a:t>
            </a:r>
            <a:r>
              <a:rPr lang="it-IT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high.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3B965C7-2A1F-54C1-66EF-768C14F1657A}"/>
              </a:ext>
            </a:extLst>
          </p:cNvPr>
          <p:cNvSpPr txBox="1"/>
          <p:nvPr/>
        </p:nvSpPr>
        <p:spPr>
          <a:xfrm>
            <a:off x="312114" y="5725323"/>
            <a:ext cx="11489635" cy="92333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Foundation of </a:t>
            </a:r>
            <a:r>
              <a:rPr lang="it-IT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Technology- FORTH-Hellas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Düsseldorf - UDUS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Münster- UMU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Quamtum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Diamonds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- QD –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Münich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Aarhus University – AU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Plasma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- IPP – </a:t>
            </a:r>
            <a:r>
              <a:rPr lang="it-IT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Prague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SpinFlex</a:t>
            </a:r>
            <a:r>
              <a:rPr lang="it-IT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Ashkelon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Creta-UOC-Hellas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Ferrara – UNIFE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5967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7A85B-5737-8D58-B9E4-DC92EA8D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5362"/>
            <a:ext cx="8229600" cy="448144"/>
          </a:xfrm>
        </p:spPr>
        <p:txBody>
          <a:bodyPr>
            <a:normAutofit fontScale="90000"/>
          </a:bodyPr>
          <a:lstStyle/>
          <a:p>
            <a:r>
              <a:rPr lang="it-IT" dirty="0"/>
              <a:t>The ARPA-E  ad hoc workshop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0BC5F5-4354-4569-BC88-4DA33C40FF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1450" y="525274"/>
            <a:ext cx="11901488" cy="369332"/>
          </a:xfrm>
        </p:spPr>
        <p:txBody>
          <a:bodyPr>
            <a:normAutofit/>
          </a:bodyPr>
          <a:lstStyle/>
          <a:p>
            <a:pPr algn="ctr"/>
            <a:r>
              <a:rPr lang="it-IT" sz="1400" dirty="0"/>
              <a:t>ARPA_E </a:t>
            </a:r>
            <a:r>
              <a:rPr lang="it-IT" sz="1400" dirty="0" err="1"/>
              <a:t>involved</a:t>
            </a:r>
            <a:r>
              <a:rPr lang="it-IT" sz="1400" dirty="0"/>
              <a:t> the PREFER in a </a:t>
            </a:r>
            <a:r>
              <a:rPr lang="it-IT" sz="1400" dirty="0" err="1"/>
              <a:t>very</a:t>
            </a:r>
            <a:r>
              <a:rPr lang="it-IT" sz="1400" dirty="0"/>
              <a:t> workshop on </a:t>
            </a:r>
            <a:r>
              <a:rPr lang="it-IT" sz="1400" dirty="0" err="1"/>
              <a:t>polarized</a:t>
            </a:r>
            <a:r>
              <a:rPr lang="it-IT" sz="1400" dirty="0"/>
              <a:t> </a:t>
            </a:r>
            <a:r>
              <a:rPr lang="it-IT" sz="1400" dirty="0" err="1"/>
              <a:t>fuel</a:t>
            </a:r>
            <a:r>
              <a:rPr lang="it-IT" sz="1400" dirty="0"/>
              <a:t> for the </a:t>
            </a:r>
            <a:r>
              <a:rPr lang="it-IT" sz="1400" dirty="0" err="1"/>
              <a:t>improvement</a:t>
            </a:r>
            <a:r>
              <a:rPr lang="it-IT" sz="1400" dirty="0"/>
              <a:t> of fusion facilities.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D543B98-A446-7932-530B-6E79A92682E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zh-TW" altLang="it-IT"/>
              <a:t>青島</a:t>
            </a:r>
            <a:r>
              <a:rPr lang="it-IT" altLang="zh-TW"/>
              <a:t> 22</a:t>
            </a:r>
            <a:r>
              <a:rPr lang="it-IT"/>
              <a:t>-26/09/25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87F5A1-CE4A-D636-0A42-D2800AE3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22</a:t>
            </a:fld>
            <a:endParaRPr lang="it-IT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D28C230-FA7A-2168-9C8F-11D3BD272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30" y="887096"/>
            <a:ext cx="4271076" cy="5388305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B0027FF-8903-4179-7DDD-389EEB6EA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28" y="852870"/>
            <a:ext cx="4442000" cy="546329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01DEF8-E2A0-6AB1-FC3D-06E4E401A254}"/>
              </a:ext>
            </a:extLst>
          </p:cNvPr>
          <p:cNvSpPr txBox="1"/>
          <p:nvPr/>
        </p:nvSpPr>
        <p:spPr>
          <a:xfrm>
            <a:off x="1205161" y="6271155"/>
            <a:ext cx="918423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dirty="0"/>
              <a:t>https://arpa-</a:t>
            </a:r>
            <a:r>
              <a:rPr lang="it-IT" dirty="0" err="1"/>
              <a:t>e.energy.gov</a:t>
            </a:r>
            <a:r>
              <a:rPr lang="it-IT" dirty="0"/>
              <a:t>/news-and-events/events/spin-</a:t>
            </a:r>
            <a:r>
              <a:rPr lang="it-IT" dirty="0" err="1"/>
              <a:t>polarized</a:t>
            </a:r>
            <a:r>
              <a:rPr lang="it-IT" dirty="0"/>
              <a:t>-fusion-</a:t>
            </a:r>
            <a:r>
              <a:rPr lang="it-IT" dirty="0" err="1"/>
              <a:t>spf</a:t>
            </a:r>
            <a:r>
              <a:rPr lang="it-IT" dirty="0"/>
              <a:t>-workshop</a:t>
            </a:r>
          </a:p>
        </p:txBody>
      </p:sp>
    </p:spTree>
    <p:extLst>
      <p:ext uri="{BB962C8B-B14F-4D97-AF65-F5344CB8AC3E}">
        <p14:creationId xmlns:p14="http://schemas.microsoft.com/office/powerpoint/2010/main" val="1304179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B2C57C-BAB9-4CE8-5E91-56E0FAE93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6871"/>
            <a:ext cx="10972800" cy="566121"/>
          </a:xfrm>
        </p:spPr>
        <p:txBody>
          <a:bodyPr>
            <a:normAutofit fontScale="90000"/>
          </a:bodyPr>
          <a:lstStyle/>
          <a:p>
            <a:r>
              <a:rPr lang="it-IT" dirty="0"/>
              <a:t>The SPF (Spin </a:t>
            </a:r>
            <a:r>
              <a:rPr lang="it-IT" dirty="0" err="1"/>
              <a:t>Polarized</a:t>
            </a:r>
            <a:r>
              <a:rPr lang="it-IT" dirty="0"/>
              <a:t> Fusion) </a:t>
            </a:r>
            <a:r>
              <a:rPr lang="it-IT" dirty="0" err="1"/>
              <a:t>program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DIII--D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0BC120-7726-D206-7716-AC20A3D309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3695" y="682834"/>
            <a:ext cx="11824610" cy="276021"/>
          </a:xfrm>
        </p:spPr>
        <p:txBody>
          <a:bodyPr>
            <a:noAutofit/>
          </a:bodyPr>
          <a:lstStyle/>
          <a:p>
            <a:pPr algn="ctr"/>
            <a:r>
              <a:rPr lang="it-IT" sz="1600" dirty="0"/>
              <a:t> A project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funded</a:t>
            </a:r>
            <a:r>
              <a:rPr lang="it-IT" sz="1600" dirty="0"/>
              <a:t> by the DOE in USA for the test </a:t>
            </a:r>
            <a:r>
              <a:rPr lang="it-IT" sz="1600" dirty="0" err="1"/>
              <a:t>at</a:t>
            </a:r>
            <a:r>
              <a:rPr lang="it-IT" sz="1600" dirty="0"/>
              <a:t> the DIII-D tokamak for the survival of </a:t>
            </a:r>
            <a:r>
              <a:rPr lang="it-IT" sz="1600" dirty="0" err="1"/>
              <a:t>polarization</a:t>
            </a:r>
            <a:r>
              <a:rPr lang="it-IT" sz="1600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7F46958-3B5E-30B8-2DE4-6FE2257BBA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zh-TW" altLang="it-IT"/>
              <a:t>青島</a:t>
            </a:r>
            <a:r>
              <a:rPr lang="it-IT" altLang="zh-TW"/>
              <a:t> 22</a:t>
            </a:r>
            <a:r>
              <a:rPr lang="it-IT"/>
              <a:t>-26/09/25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8857CE-6752-21CE-62F3-5F65C096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23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EF42F00-8C97-6EB1-AB7E-ABD56869F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2" y="1477194"/>
            <a:ext cx="4149262" cy="5099326"/>
          </a:xfrm>
          <a:prstGeom prst="rect">
            <a:avLst/>
          </a:prstGeom>
          <a:ln w="47625">
            <a:solidFill>
              <a:srgbClr val="FF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C55D87-131D-C26F-7CD1-229CCF28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491" y="1449092"/>
            <a:ext cx="3944871" cy="5229668"/>
          </a:xfrm>
          <a:prstGeom prst="rect">
            <a:avLst/>
          </a:prstGeom>
          <a:noFill/>
          <a:ln w="50800">
            <a:solidFill>
              <a:srgbClr val="0432FF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E89F63-51D9-2F5B-BFB0-4A873E331117}"/>
              </a:ext>
            </a:extLst>
          </p:cNvPr>
          <p:cNvSpPr txBox="1"/>
          <p:nvPr/>
        </p:nvSpPr>
        <p:spPr>
          <a:xfrm>
            <a:off x="4315118" y="1445767"/>
            <a:ext cx="3372179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pellet of </a:t>
            </a:r>
          </a:p>
          <a:p>
            <a:pPr algn="ctr"/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spin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parallel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antiparallel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diagnostics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fusion products,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evidence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survival of the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77BEE8-DDE1-2B8E-F37B-B7DB8E8D0B7E}"/>
              </a:ext>
            </a:extLst>
          </p:cNvPr>
          <p:cNvSpPr txBox="1"/>
          <p:nvPr/>
        </p:nvSpPr>
        <p:spPr>
          <a:xfrm>
            <a:off x="4459237" y="4045256"/>
            <a:ext cx="3478751" cy="2585323"/>
          </a:xfrm>
          <a:prstGeom prst="rect">
            <a:avLst/>
          </a:prstGeom>
          <a:solidFill>
            <a:schemeClr val="bg1"/>
          </a:solidFill>
          <a:ln w="5080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unpolarized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reaction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compared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pitch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||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D+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spin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aligned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reaction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tensor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+ 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unpolarized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A4A808-02BB-0740-BD06-859661546A61}"/>
              </a:ext>
            </a:extLst>
          </p:cNvPr>
          <p:cNvSpPr txBox="1"/>
          <p:nvPr/>
        </p:nvSpPr>
        <p:spPr>
          <a:xfrm>
            <a:off x="294547" y="1033358"/>
            <a:ext cx="11636674" cy="369332"/>
          </a:xfrm>
          <a:prstGeom prst="rect">
            <a:avLst/>
          </a:prstGeom>
          <a:solidFill>
            <a:srgbClr val="FFFC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Heidbrink</a:t>
            </a:r>
            <a:r>
              <a:rPr lang="it-IT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et. al. 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i="1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i="1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lifetime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spin </a:t>
            </a:r>
            <a:r>
              <a:rPr lang="it-IT" i="1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i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Front. </a:t>
            </a:r>
            <a:r>
              <a:rPr lang="it-IT" dirty="0" err="1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b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 (</a:t>
            </a:r>
            <a:r>
              <a:rPr lang="it-IT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(2024) 1355212.</a:t>
            </a:r>
            <a:r>
              <a:rPr lang="it-IT" b="1" dirty="0">
                <a:solidFill>
                  <a:srgbClr val="485C5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i="1" dirty="0">
              <a:solidFill>
                <a:srgbClr val="485C5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5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85B92-9F16-91A7-E1ED-CFE84134E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3E2B1B-F52C-5B5F-F806-8D0FFD45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6B34A926-91FA-612A-2942-565365260D26}"/>
              </a:ext>
            </a:extLst>
          </p:cNvPr>
          <p:cNvSpPr txBox="1"/>
          <p:nvPr/>
        </p:nvSpPr>
        <p:spPr>
          <a:xfrm>
            <a:off x="218661" y="686092"/>
            <a:ext cx="11648661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Interests and activities on fusion with polarized fuel are “boiling” around, involving fusion experts too.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another good result, which will be surely fruitful.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proposal SPINPOL, submitted to the European community,  enlarged already our collaboration.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program in USA has been funded, in which our collaboration was determinant.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impelling and determinant result is to provide useful and “easy to handle” polarized fuel,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we engaged  excellent teammates for our spin games.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D15E808-68FE-CD24-6FD1-D1FF9716B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02636"/>
            <a:ext cx="6406223" cy="3015652"/>
          </a:xfrm>
          <a:prstGeom prst="rect">
            <a:avLst/>
          </a:prstGeom>
        </p:spPr>
      </p:pic>
      <p:sp>
        <p:nvSpPr>
          <p:cNvPr id="15" name="Textfeld 3">
            <a:extLst>
              <a:ext uri="{FF2B5EF4-FFF2-40B4-BE49-F238E27FC236}">
                <a16:creationId xmlns:a16="http://schemas.microsoft.com/office/drawing/2014/main" id="{7BCB157B-8938-E1DF-04A9-76BE172400AB}"/>
              </a:ext>
            </a:extLst>
          </p:cNvPr>
          <p:cNvSpPr txBox="1"/>
          <p:nvPr/>
        </p:nvSpPr>
        <p:spPr>
          <a:xfrm>
            <a:off x="6426643" y="4027772"/>
            <a:ext cx="5765357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Sebastiano Filippi (named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Bastianino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“The spin game”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fresco on  the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cieling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Games’s Hall  of the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Este Castle 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in Ferrara,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dated after earthquake of 1570.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CB8F939-B3BB-6AD8-FFD0-03771ED77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24</a:t>
            </a:fld>
            <a:endParaRPr lang="it-IT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760A63D-7717-9F21-7E87-C152C24F6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4494" y="3790"/>
            <a:ext cx="7772400" cy="646331"/>
          </a:xfrm>
        </p:spPr>
        <p:txBody>
          <a:bodyPr/>
          <a:lstStyle/>
          <a:p>
            <a:r>
              <a:rPr lang="it-IT" dirty="0" err="1"/>
              <a:t>Conclusions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292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964CF8F-5EA6-66AF-FE86-F8419FDE6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7175" y="6686296"/>
            <a:ext cx="457199" cy="214312"/>
          </a:xfrm>
          <a:prstGeom prst="rect">
            <a:avLst/>
          </a:prstGeom>
        </p:spPr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/>
          </a:p>
          <a:p>
            <a:endParaRPr lang="de-DE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6F50F3-243B-6C06-08BC-C38B69AC57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612137"/>
            <a:ext cx="2514601" cy="188912"/>
          </a:xfr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ja-JP" altLang="it-IT"/>
              <a:t>青島 </a:t>
            </a:r>
            <a:r>
              <a:rPr lang="it-IT" altLang="ja-JP" dirty="0"/>
              <a:t>22-26/09/25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3BBBEC0-B7FF-4363-BA55-1434695EB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97735"/>
            <a:ext cx="11615736" cy="566121"/>
          </a:xfrm>
          <a:solidFill>
            <a:srgbClr val="00FD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it-IT" sz="3200" b="1" i="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Polarized</a:t>
            </a:r>
            <a:r>
              <a:rPr lang="it-IT" sz="3200" b="1" i="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200" b="1" i="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fuel</a:t>
            </a:r>
            <a:r>
              <a:rPr lang="it-IT" sz="3200" b="1" i="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: </a:t>
            </a:r>
            <a:r>
              <a:rPr lang="it-IT" sz="3200" b="1" i="0" dirty="0">
                <a:solidFill>
                  <a:srgbClr val="009051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Benefits </a:t>
            </a:r>
            <a:r>
              <a:rPr lang="it-IT" sz="3200" b="1" i="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and </a:t>
            </a:r>
            <a:r>
              <a:rPr lang="it-IT" sz="3200" b="1" i="0" dirty="0">
                <a:solidFill>
                  <a:srgbClr val="0432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open </a:t>
            </a:r>
            <a:r>
              <a:rPr lang="it-IT" sz="3200" b="1" i="0" dirty="0" err="1">
                <a:solidFill>
                  <a:srgbClr val="0432FF"/>
                </a:solidFill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questions</a:t>
            </a:r>
            <a:endParaRPr lang="it-IT" sz="3200" b="1" i="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7" name="Textfeld 3">
            <a:extLst>
              <a:ext uri="{FF2B5EF4-FFF2-40B4-BE49-F238E27FC236}">
                <a16:creationId xmlns:a16="http://schemas.microsoft.com/office/drawing/2014/main" id="{85731743-321B-B7C3-E50F-75997513B8C8}"/>
              </a:ext>
            </a:extLst>
          </p:cNvPr>
          <p:cNvSpPr txBox="1">
            <a:spLocks noGrp="1" noChangeArrowheads="1"/>
          </p:cNvSpPr>
          <p:nvPr>
            <p:ph type="body" sz="quarter" idx="15"/>
          </p:nvPr>
        </p:nvSpPr>
        <p:spPr bwMode="auto">
          <a:xfrm>
            <a:off x="571500" y="743820"/>
            <a:ext cx="10096501" cy="398442"/>
          </a:xfrm>
          <a:prstGeom prst="rect">
            <a:avLst/>
          </a:prstGeom>
          <a:solidFill>
            <a:srgbClr val="73FB79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defTabSz="336947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Reaction generations 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sorted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 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vs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 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the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 relative 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energy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 (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temperature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) 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of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 </a:t>
            </a:r>
            <a:r>
              <a:rPr lang="de-DE" sz="1800" dirty="0" err="1">
                <a:solidFill>
                  <a:srgbClr val="0432FF"/>
                </a:solidFill>
                <a:latin typeface="Lucida Calligraphy"/>
                <a:cs typeface="Lucida Calligraphy"/>
              </a:rPr>
              <a:t>reactants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.</a:t>
            </a:r>
          </a:p>
        </p:txBody>
      </p:sp>
      <p:pic>
        <p:nvPicPr>
          <p:cNvPr id="8" name="Immagine 7" descr="cross section.png">
            <a:extLst>
              <a:ext uri="{FF2B5EF4-FFF2-40B4-BE49-F238E27FC236}">
                <a16:creationId xmlns:a16="http://schemas.microsoft.com/office/drawing/2014/main" id="{EC356A2D-5FDD-524E-EE7F-699D172F6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8" y="2193520"/>
            <a:ext cx="3261650" cy="3653087"/>
          </a:xfrm>
          <a:prstGeom prst="rect">
            <a:avLst/>
          </a:prstGeom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30AE2E88-6492-85B7-FA1E-3296A811D1B3}"/>
              </a:ext>
            </a:extLst>
          </p:cNvPr>
          <p:cNvSpPr txBox="1"/>
          <p:nvPr/>
        </p:nvSpPr>
        <p:spPr>
          <a:xfrm>
            <a:off x="3375108" y="2220233"/>
            <a:ext cx="8540667" cy="393954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D + T    </a:t>
            </a:r>
            <a:r>
              <a:rPr lang="de-DE" b="1" dirty="0">
                <a:solidFill>
                  <a:srgbClr val="FF0000"/>
                </a:solidFill>
                <a:latin typeface="Symbol" pitchFamily="2" charset="2"/>
                <a:cs typeface="Times New Roman" panose="02020603050405020304" pitchFamily="18" charset="0"/>
              </a:rPr>
              <a:t>®</a:t>
            </a: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n</a:t>
            </a:r>
          </a:p>
          <a:p>
            <a:r>
              <a:rPr lang="de-DE" dirty="0">
                <a:solidFill>
                  <a:srgbClr val="000090"/>
                </a:solidFill>
              </a:rPr>
              <a:t>     1.a) Enhancement  of total cross </a:t>
            </a:r>
            <a:r>
              <a:rPr lang="de-DE" dirty="0" err="1">
                <a:solidFill>
                  <a:srgbClr val="000090"/>
                </a:solidFill>
              </a:rPr>
              <a:t>section</a:t>
            </a:r>
            <a:r>
              <a:rPr lang="de-DE" sz="2000" b="1" dirty="0">
                <a:solidFill>
                  <a:srgbClr val="000090"/>
                </a:solidFill>
                <a:highlight>
                  <a:srgbClr val="73FB79"/>
                </a:highlight>
                <a:latin typeface="Lucida Calligraphy" panose="03010101010101010101" pitchFamily="66" charset="77"/>
              </a:rPr>
              <a:t>!!</a:t>
            </a:r>
          </a:p>
          <a:p>
            <a:r>
              <a:rPr lang="de-DE" dirty="0"/>
              <a:t>     </a:t>
            </a:r>
            <a:r>
              <a:rPr lang="de-DE" dirty="0">
                <a:solidFill>
                  <a:srgbClr val="000090"/>
                </a:solidFill>
              </a:rPr>
              <a:t>1.b) Differential cross </a:t>
            </a:r>
            <a:r>
              <a:rPr lang="de-DE" dirty="0" err="1">
                <a:solidFill>
                  <a:srgbClr val="000090"/>
                </a:solidFill>
              </a:rPr>
              <a:t>section</a:t>
            </a:r>
            <a:r>
              <a:rPr lang="de-DE" dirty="0">
                <a:solidFill>
                  <a:srgbClr val="000090"/>
                </a:solidFill>
              </a:rPr>
              <a:t>: </a:t>
            </a:r>
            <a:r>
              <a:rPr lang="de-DE" dirty="0" err="1">
                <a:solidFill>
                  <a:srgbClr val="000090"/>
                </a:solidFill>
              </a:rPr>
              <a:t>control</a:t>
            </a:r>
            <a:r>
              <a:rPr lang="de-DE" dirty="0">
                <a:solidFill>
                  <a:srgbClr val="000090"/>
                </a:solidFill>
              </a:rPr>
              <a:t> on </a:t>
            </a:r>
            <a:r>
              <a:rPr lang="de-DE" dirty="0" err="1">
                <a:solidFill>
                  <a:srgbClr val="000090"/>
                </a:solidFill>
              </a:rPr>
              <a:t>product</a:t>
            </a:r>
            <a:r>
              <a:rPr lang="de-DE" dirty="0">
                <a:solidFill>
                  <a:srgbClr val="000090"/>
                </a:solidFill>
              </a:rPr>
              <a:t> angular </a:t>
            </a:r>
            <a:r>
              <a:rPr lang="de-DE" dirty="0" err="1">
                <a:solidFill>
                  <a:srgbClr val="000090"/>
                </a:solidFill>
              </a:rPr>
              <a:t>distribution</a:t>
            </a:r>
            <a:r>
              <a:rPr lang="de-DE" sz="2000" b="1" dirty="0">
                <a:solidFill>
                  <a:srgbClr val="000090"/>
                </a:solidFill>
                <a:highlight>
                  <a:srgbClr val="73FB79"/>
                </a:highlight>
                <a:latin typeface="Lucida Calligraphy" panose="03010101010101010101" pitchFamily="66" charset="77"/>
              </a:rPr>
              <a:t>!!</a:t>
            </a:r>
            <a:r>
              <a:rPr lang="de-DE" sz="2000" b="1" dirty="0">
                <a:solidFill>
                  <a:srgbClr val="000090"/>
                </a:solidFill>
                <a:latin typeface="Lucida Calligraphy" panose="03010101010101010101" pitchFamily="66" charset="77"/>
              </a:rPr>
              <a:t> </a:t>
            </a:r>
          </a:p>
          <a:p>
            <a:r>
              <a:rPr lang="de-DE" b="1" dirty="0">
                <a:solidFill>
                  <a:srgbClr val="0000FF"/>
                </a:solidFill>
              </a:rPr>
              <a:t>2. </a:t>
            </a:r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D + D </a:t>
            </a:r>
            <a:r>
              <a:rPr lang="de-DE" b="1" dirty="0">
                <a:solidFill>
                  <a:srgbClr val="0432FF"/>
                </a:solidFill>
                <a:latin typeface="Symbol" pitchFamily="2" charset="2"/>
                <a:cs typeface="Times New Roman" panose="02020603050405020304" pitchFamily="18" charset="0"/>
              </a:rPr>
              <a:t> ® </a:t>
            </a:r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p  or   </a:t>
            </a:r>
            <a:r>
              <a:rPr lang="de-DE" b="1" baseline="300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</a:t>
            </a:r>
            <a:r>
              <a:rPr lang="de-DE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de-DE" b="1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de-DE" dirty="0">
                <a:solidFill>
                  <a:srgbClr val="0432FF"/>
                </a:solidFill>
              </a:rPr>
              <a:t>Fuel available (30 g m</a:t>
            </a:r>
            <a:r>
              <a:rPr lang="de-DE" baseline="30000" dirty="0">
                <a:solidFill>
                  <a:srgbClr val="0432FF"/>
                </a:solidFill>
              </a:rPr>
              <a:t>-3</a:t>
            </a:r>
            <a:r>
              <a:rPr lang="de-DE" dirty="0">
                <a:solidFill>
                  <a:srgbClr val="0432FF"/>
                </a:solidFill>
              </a:rPr>
              <a:t> in ocean </a:t>
            </a:r>
            <a:r>
              <a:rPr lang="de-DE" dirty="0" err="1">
                <a:solidFill>
                  <a:srgbClr val="0432FF"/>
                </a:solidFill>
              </a:rPr>
              <a:t>water</a:t>
            </a:r>
            <a:r>
              <a:rPr lang="de-DE" dirty="0">
                <a:solidFill>
                  <a:srgbClr val="0432FF"/>
                </a:solidFill>
              </a:rPr>
              <a:t>)</a:t>
            </a:r>
            <a:r>
              <a:rPr lang="de-DE" dirty="0">
                <a:solidFill>
                  <a:srgbClr val="000090"/>
                </a:solidFill>
                <a:highlight>
                  <a:srgbClr val="73FB79"/>
                </a:highlight>
              </a:rPr>
              <a:t> </a:t>
            </a:r>
            <a:r>
              <a:rPr lang="de-DE" sz="2000" b="1" dirty="0">
                <a:solidFill>
                  <a:srgbClr val="000090"/>
                </a:solidFill>
                <a:highlight>
                  <a:srgbClr val="73FB79"/>
                </a:highlight>
                <a:latin typeface="Lucida Calligraphy" panose="03010101010101010101" pitchFamily="66" charset="77"/>
              </a:rPr>
              <a:t>!!</a:t>
            </a:r>
            <a:endParaRPr lang="de-DE" sz="2000" b="1" dirty="0">
              <a:solidFill>
                <a:srgbClr val="0432FF"/>
              </a:solidFill>
              <a:latin typeface="Lucida Calligraphy" panose="03010101010101010101" pitchFamily="66" charset="77"/>
            </a:endParaRPr>
          </a:p>
          <a:p>
            <a:r>
              <a:rPr lang="de-DE" dirty="0"/>
              <a:t>      </a:t>
            </a:r>
            <a:r>
              <a:rPr lang="de-DE" dirty="0">
                <a:solidFill>
                  <a:srgbClr val="000090"/>
                </a:solidFill>
              </a:rPr>
              <a:t>2.a) Enhancement of total </a:t>
            </a:r>
            <a:r>
              <a:rPr lang="de-DE" dirty="0" err="1">
                <a:solidFill>
                  <a:srgbClr val="000090"/>
                </a:solidFill>
              </a:rPr>
              <a:t>cross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section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??</a:t>
            </a:r>
          </a:p>
          <a:p>
            <a:r>
              <a:rPr lang="de-DE" dirty="0">
                <a:solidFill>
                  <a:srgbClr val="000090"/>
                </a:solidFill>
              </a:rPr>
              <a:t>      2.b) Differential </a:t>
            </a:r>
            <a:r>
              <a:rPr lang="de-DE" dirty="0" err="1">
                <a:solidFill>
                  <a:srgbClr val="000090"/>
                </a:solidFill>
              </a:rPr>
              <a:t>cross-section</a:t>
            </a:r>
            <a:r>
              <a:rPr lang="de-DE" dirty="0">
                <a:solidFill>
                  <a:srgbClr val="000090"/>
                </a:solidFill>
              </a:rPr>
              <a:t> and angular </a:t>
            </a:r>
            <a:r>
              <a:rPr lang="de-DE" dirty="0" err="1">
                <a:solidFill>
                  <a:srgbClr val="000090"/>
                </a:solidFill>
              </a:rPr>
              <a:t>distrib</a:t>
            </a:r>
            <a:r>
              <a:rPr lang="de-DE" dirty="0">
                <a:solidFill>
                  <a:srgbClr val="000090"/>
                </a:solidFill>
              </a:rPr>
              <a:t>. </a:t>
            </a:r>
            <a:r>
              <a:rPr lang="de-DE" dirty="0" err="1">
                <a:solidFill>
                  <a:srgbClr val="000090"/>
                </a:solidFill>
              </a:rPr>
              <a:t>control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?</a:t>
            </a:r>
            <a:r>
              <a:rPr lang="de-DE" sz="2000" b="1" dirty="0">
                <a:solidFill>
                  <a:srgbClr val="000090"/>
                </a:solidFill>
                <a:highlight>
                  <a:srgbClr val="00FF00"/>
                </a:highlight>
                <a:latin typeface="Lucida Calligraphy" panose="03010101010101010101" pitchFamily="66" charset="77"/>
              </a:rPr>
              <a:t>!</a:t>
            </a:r>
            <a:endParaRPr lang="de-DE" sz="2000" dirty="0">
              <a:solidFill>
                <a:srgbClr val="000090"/>
              </a:solidFill>
              <a:latin typeface="Lucida Calligraphy" panose="03010101010101010101" pitchFamily="66" charset="77"/>
            </a:endParaRPr>
          </a:p>
          <a:p>
            <a:pPr algn="ctr"/>
            <a:r>
              <a:rPr lang="de-DE" dirty="0">
                <a:solidFill>
                  <a:srgbClr val="008000"/>
                </a:solidFill>
              </a:rPr>
              <a:t> </a:t>
            </a:r>
            <a:r>
              <a:rPr lang="de-DE" b="1" u="sng" dirty="0">
                <a:highlight>
                  <a:srgbClr val="FFFF00"/>
                </a:highlight>
              </a:rPr>
              <a:t>Still missing data for a complete </a:t>
            </a:r>
            <a:r>
              <a:rPr lang="de-DE" b="1" u="sng" dirty="0" err="1">
                <a:highlight>
                  <a:srgbClr val="FFFF00"/>
                </a:highlight>
              </a:rPr>
              <a:t>description</a:t>
            </a:r>
            <a:r>
              <a:rPr lang="de-DE" b="1" u="sng" dirty="0">
                <a:highlight>
                  <a:srgbClr val="FFFF00"/>
                </a:highlight>
              </a:rPr>
              <a:t>.</a:t>
            </a:r>
          </a:p>
          <a:p>
            <a:r>
              <a:rPr lang="de-DE" b="1" dirty="0">
                <a:solidFill>
                  <a:srgbClr val="000090"/>
                </a:solidFill>
              </a:rPr>
              <a:t>      </a:t>
            </a:r>
            <a:r>
              <a:rPr lang="de-DE" dirty="0">
                <a:solidFill>
                  <a:srgbClr val="000090"/>
                </a:solidFill>
              </a:rPr>
              <a:t>2.c) Possibility to suppress the reaction </a:t>
            </a:r>
            <a:r>
              <a:rPr lang="de-DE" baseline="30000" dirty="0">
                <a:solidFill>
                  <a:srgbClr val="000090"/>
                </a:solidFill>
              </a:rPr>
              <a:t>3</a:t>
            </a:r>
            <a:r>
              <a:rPr lang="de-DE" dirty="0">
                <a:solidFill>
                  <a:srgbClr val="000090"/>
                </a:solidFill>
              </a:rPr>
              <a:t>He + </a:t>
            </a:r>
            <a:r>
              <a:rPr lang="de-DE" dirty="0" err="1">
                <a:solidFill>
                  <a:srgbClr val="000090"/>
                </a:solidFill>
              </a:rPr>
              <a:t>n</a:t>
            </a:r>
            <a:r>
              <a:rPr lang="de-DE" dirty="0">
                <a:solidFill>
                  <a:srgbClr val="000090"/>
                </a:solidFill>
              </a:rPr>
              <a:t> / QSF (Quintet Suppression </a:t>
            </a:r>
            <a:r>
              <a:rPr lang="de-DE" dirty="0" err="1">
                <a:solidFill>
                  <a:srgbClr val="000090"/>
                </a:solidFill>
              </a:rPr>
              <a:t>Factor</a:t>
            </a:r>
            <a:r>
              <a:rPr lang="de-DE" dirty="0">
                <a:solidFill>
                  <a:srgbClr val="000090"/>
                </a:solidFill>
              </a:rPr>
              <a:t>)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??</a:t>
            </a:r>
            <a:r>
              <a:rPr lang="de-DE" dirty="0">
                <a:solidFill>
                  <a:srgbClr val="000090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de-DE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Generation: </a:t>
            </a:r>
            <a:r>
              <a:rPr lang="de-DE" b="1" baseline="300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D   </a:t>
            </a:r>
            <a:r>
              <a:rPr lang="de-DE" b="1" dirty="0">
                <a:solidFill>
                  <a:srgbClr val="009051"/>
                </a:solidFill>
                <a:latin typeface="Symbol" charset="2"/>
                <a:cs typeface="Symbol" charset="2"/>
              </a:rPr>
              <a:t>® </a:t>
            </a:r>
            <a:r>
              <a:rPr lang="de-DE" b="1" dirty="0">
                <a:solidFill>
                  <a:srgbClr val="009051"/>
                </a:solidFill>
              </a:rPr>
              <a:t>    </a:t>
            </a:r>
            <a:r>
              <a:rPr lang="de-DE" b="1" baseline="30000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+ p</a:t>
            </a:r>
          </a:p>
          <a:p>
            <a:r>
              <a:rPr lang="de-DE" b="1" dirty="0">
                <a:solidFill>
                  <a:srgbClr val="0090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de-DE" dirty="0">
                <a:solidFill>
                  <a:srgbClr val="000090"/>
                </a:solidFill>
              </a:rPr>
              <a:t>3.a) and 3.b) expected like 1.a) and 1.b</a:t>
            </a:r>
            <a:r>
              <a:rPr lang="de-DE" sz="2000" dirty="0">
                <a:solidFill>
                  <a:srgbClr val="000090"/>
                </a:solidFill>
                <a:latin typeface="Lucida Calligraphy" panose="03010101010101010101" pitchFamily="66" charset="77"/>
              </a:rPr>
              <a:t>)</a:t>
            </a:r>
            <a:r>
              <a:rPr lang="de-DE" sz="2000" dirty="0">
                <a:solidFill>
                  <a:srgbClr val="000090"/>
                </a:solidFill>
                <a:highlight>
                  <a:srgbClr val="00FF00"/>
                </a:highlight>
                <a:latin typeface="Lucida Calligraphy" panose="03010101010101010101" pitchFamily="66" charset="77"/>
              </a:rPr>
              <a:t>!!</a:t>
            </a:r>
            <a:endParaRPr lang="de-DE" dirty="0">
              <a:solidFill>
                <a:srgbClr val="000090"/>
              </a:solidFill>
              <a:highlight>
                <a:srgbClr val="00FF00"/>
              </a:highlight>
              <a:latin typeface="Lucida Calligraphy" panose="03010101010101010101" pitchFamily="66" charset="77"/>
            </a:endParaRPr>
          </a:p>
          <a:p>
            <a:r>
              <a:rPr lang="de-DE" dirty="0"/>
              <a:t>      </a:t>
            </a:r>
            <a:r>
              <a:rPr lang="de-DE" dirty="0">
                <a:solidFill>
                  <a:srgbClr val="000090"/>
                </a:solidFill>
              </a:rPr>
              <a:t>3.c) Possibility of Neutron </a:t>
            </a:r>
            <a:r>
              <a:rPr lang="de-DE" dirty="0" err="1">
                <a:solidFill>
                  <a:srgbClr val="000090"/>
                </a:solidFill>
              </a:rPr>
              <a:t>lean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reactor</a:t>
            </a:r>
            <a:r>
              <a:rPr lang="de-DE" b="1" dirty="0">
                <a:solidFill>
                  <a:srgbClr val="00009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 ?? </a:t>
            </a:r>
            <a:r>
              <a:rPr lang="de-D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</a:t>
            </a:r>
            <a:r>
              <a:rPr lang="de-DE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conditioned</a:t>
            </a:r>
            <a:r>
              <a:rPr lang="de-D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2.c):</a:t>
            </a:r>
          </a:p>
          <a:p>
            <a:pPr algn="ctr"/>
            <a:r>
              <a:rPr lang="de-DE" dirty="0">
                <a:solidFill>
                  <a:srgbClr val="000090"/>
                </a:solidFill>
              </a:rPr>
              <a:t>D+D  </a:t>
            </a:r>
            <a:r>
              <a:rPr lang="de-DE" b="1" dirty="0">
                <a:solidFill>
                  <a:srgbClr val="000090"/>
                </a:solidFill>
                <a:latin typeface="Symbol" charset="2"/>
                <a:cs typeface="Symbol" charset="2"/>
              </a:rPr>
              <a:t>®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baseline="30000" dirty="0">
                <a:solidFill>
                  <a:srgbClr val="000090"/>
                </a:solidFill>
              </a:rPr>
              <a:t>4</a:t>
            </a:r>
            <a:r>
              <a:rPr lang="de-DE" dirty="0">
                <a:solidFill>
                  <a:srgbClr val="000090"/>
                </a:solidFill>
              </a:rPr>
              <a:t>He* </a:t>
            </a:r>
            <a:r>
              <a:rPr lang="de-DE" b="1" dirty="0">
                <a:solidFill>
                  <a:srgbClr val="000090"/>
                </a:solidFill>
                <a:latin typeface="Symbol" charset="2"/>
                <a:cs typeface="Symbol" charset="2"/>
              </a:rPr>
              <a:t>®</a:t>
            </a:r>
            <a:r>
              <a:rPr lang="de-DE" dirty="0">
                <a:solidFill>
                  <a:srgbClr val="000090"/>
                </a:solidFill>
              </a:rPr>
              <a:t>  </a:t>
            </a:r>
            <a:r>
              <a:rPr lang="de-DE" baseline="30000" dirty="0">
                <a:solidFill>
                  <a:srgbClr val="000090"/>
                </a:solidFill>
              </a:rPr>
              <a:t>3</a:t>
            </a:r>
            <a:r>
              <a:rPr lang="de-DE" dirty="0">
                <a:solidFill>
                  <a:srgbClr val="000090"/>
                </a:solidFill>
              </a:rPr>
              <a:t>He + </a:t>
            </a:r>
            <a:r>
              <a:rPr lang="de-DE" dirty="0" err="1">
                <a:solidFill>
                  <a:srgbClr val="000090"/>
                </a:solidFill>
              </a:rPr>
              <a:t>n</a:t>
            </a:r>
            <a:r>
              <a:rPr lang="de-DE" dirty="0">
                <a:solidFill>
                  <a:srgbClr val="000090"/>
                </a:solidFill>
              </a:rPr>
              <a:t> </a:t>
            </a:r>
            <a:r>
              <a:rPr lang="de-DE" dirty="0" err="1">
                <a:solidFill>
                  <a:srgbClr val="000090"/>
                </a:solidFill>
              </a:rPr>
              <a:t>suppressed</a:t>
            </a:r>
            <a:r>
              <a:rPr lang="de-DE" dirty="0">
                <a:solidFill>
                  <a:srgbClr val="000090"/>
                </a:solidFill>
              </a:rPr>
              <a:t> (QSF)</a:t>
            </a:r>
            <a:r>
              <a:rPr lang="de-DE" sz="2000" b="1" dirty="0">
                <a:solidFill>
                  <a:srgbClr val="00009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?</a:t>
            </a:r>
            <a:endParaRPr lang="de-DE" dirty="0">
              <a:solidFill>
                <a:srgbClr val="000090"/>
              </a:solidFill>
              <a:highlight>
                <a:srgbClr val="FFFF00"/>
              </a:highlight>
            </a:endParaRPr>
          </a:p>
        </p:txBody>
      </p:sp>
      <p:sp>
        <p:nvSpPr>
          <p:cNvPr id="10" name="Textfeld 4">
            <a:extLst>
              <a:ext uri="{FF2B5EF4-FFF2-40B4-BE49-F238E27FC236}">
                <a16:creationId xmlns:a16="http://schemas.microsoft.com/office/drawing/2014/main" id="{8B47C960-128C-7C40-95E3-F653961C9E18}"/>
              </a:ext>
            </a:extLst>
          </p:cNvPr>
          <p:cNvSpPr txBox="1"/>
          <p:nvPr/>
        </p:nvSpPr>
        <p:spPr>
          <a:xfrm>
            <a:off x="33035" y="6038339"/>
            <a:ext cx="3597839" cy="523220"/>
          </a:xfrm>
          <a:prstGeom prst="rect">
            <a:avLst/>
          </a:prstGeom>
          <a:solidFill>
            <a:srgbClr val="73FB7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Missing</a:t>
            </a:r>
            <a:r>
              <a:rPr lang="de-DE" sz="1400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de-DE" sz="14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data</a:t>
            </a:r>
            <a:r>
              <a:rPr lang="de-DE" sz="1400" dirty="0">
                <a:solidFill>
                  <a:srgbClr val="FF0000"/>
                </a:solidFill>
                <a:latin typeface="Lucida Calligraphy" panose="03010101010101010101" pitchFamily="66" charset="77"/>
              </a:rPr>
              <a:t> on </a:t>
            </a:r>
            <a:r>
              <a:rPr lang="de-DE" sz="140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D-D </a:t>
            </a:r>
          </a:p>
          <a:p>
            <a:pPr algn="ctr"/>
            <a:r>
              <a:rPr lang="de-DE" sz="1400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spin-dependent</a:t>
            </a:r>
            <a:r>
              <a:rPr lang="de-DE" sz="140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de-DE" sz="1400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cross-sections</a:t>
            </a:r>
            <a:r>
              <a:rPr lang="de-DE" sz="1400" b="1" dirty="0">
                <a:solidFill>
                  <a:srgbClr val="800000"/>
                </a:solidFill>
                <a:latin typeface="Lucida Calligraphy" panose="03010101010101010101" pitchFamily="66" charset="77"/>
              </a:rPr>
              <a:t>.</a:t>
            </a:r>
            <a:r>
              <a:rPr lang="de-DE" sz="1400" i="1" dirty="0">
                <a:latin typeface="Symbol" pitchFamily="2" charset="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D7E2D9C-9848-5BFD-1589-3F83B09F3710}"/>
              </a:ext>
            </a:extLst>
          </p:cNvPr>
          <p:cNvSpPr txBox="1"/>
          <p:nvPr/>
        </p:nvSpPr>
        <p:spPr>
          <a:xfrm>
            <a:off x="4278646" y="6238394"/>
            <a:ext cx="4282482" cy="338554"/>
          </a:xfrm>
          <a:prstGeom prst="rect">
            <a:avLst/>
          </a:prstGeom>
          <a:solidFill>
            <a:srgbClr val="FFFF00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8000"/>
                </a:solidFill>
                <a:latin typeface="Lucida Calligraphy"/>
                <a:cs typeface="Lucida Calligraphy"/>
              </a:rPr>
              <a:t>Challenge </a:t>
            </a:r>
            <a:r>
              <a:rPr lang="it-IT" sz="1600" b="1" dirty="0" err="1">
                <a:solidFill>
                  <a:srgbClr val="008000"/>
                </a:solidFill>
                <a:latin typeface="Lucida Calligraphy"/>
                <a:cs typeface="Lucida Calligraphy"/>
              </a:rPr>
              <a:t>objectives</a:t>
            </a:r>
            <a:r>
              <a:rPr lang="it-IT" sz="1600" b="1" dirty="0">
                <a:solidFill>
                  <a:srgbClr val="008000"/>
                </a:solidFill>
                <a:latin typeface="Lucida Calligraphy"/>
                <a:cs typeface="Lucida Calligraphy"/>
              </a:rPr>
              <a:t> for PREFER</a:t>
            </a:r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9E7B3896-3A49-653D-C4EC-B47112C195D3}"/>
              </a:ext>
            </a:extLst>
          </p:cNvPr>
          <p:cNvSpPr txBox="1"/>
          <p:nvPr/>
        </p:nvSpPr>
        <p:spPr>
          <a:xfrm>
            <a:off x="8835050" y="6192242"/>
            <a:ext cx="3136308" cy="507831"/>
          </a:xfrm>
          <a:prstGeom prst="rect">
            <a:avLst/>
          </a:prstGeom>
          <a:solidFill>
            <a:srgbClr val="73FB79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35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Missing</a:t>
            </a:r>
            <a:r>
              <a:rPr lang="de-DE" sz="1350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  <a:r>
              <a:rPr lang="de-DE" sz="135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polarized </a:t>
            </a:r>
            <a:r>
              <a:rPr lang="de-DE" sz="1350" b="1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fuel</a:t>
            </a:r>
            <a:r>
              <a:rPr lang="de-DE" sz="1350" b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 </a:t>
            </a:r>
          </a:p>
          <a:p>
            <a:pPr algn="ctr"/>
            <a:r>
              <a:rPr lang="de-DE" sz="135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for</a:t>
            </a:r>
            <a:r>
              <a:rPr lang="de-DE" sz="1350" dirty="0">
                <a:solidFill>
                  <a:srgbClr val="FF0000"/>
                </a:solidFill>
                <a:latin typeface="Lucida Calligraphy" panose="03010101010101010101" pitchFamily="66" charset="77"/>
              </a:rPr>
              <a:t> fusion tests</a:t>
            </a:r>
            <a:r>
              <a:rPr lang="de-DE" sz="135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494E906-67AD-2EDC-792F-BE9B8E05D6CA}"/>
              </a:ext>
            </a:extLst>
          </p:cNvPr>
          <p:cNvSpPr txBox="1"/>
          <p:nvPr/>
        </p:nvSpPr>
        <p:spPr>
          <a:xfrm>
            <a:off x="1717655" y="1145404"/>
            <a:ext cx="8836045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90"/>
                </a:solidFill>
                <a:highlight>
                  <a:srgbClr val="00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!!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proven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in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scattering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experiments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and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theoretically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models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are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available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, but  still </a:t>
            </a:r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to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be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b="1" dirty="0" err="1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proven</a:t>
            </a:r>
            <a:r>
              <a:rPr lang="de-DE" b="1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in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fusion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environments</a:t>
            </a:r>
            <a:endParaRPr lang="it-IT" dirty="0">
              <a:latin typeface="Lucida Calligraphy" panose="03010101010101010101" pitchFamily="66" charset="77"/>
              <a:cs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C0ABB84-0F49-72EF-2BBD-D0FADEA2FD03}"/>
              </a:ext>
            </a:extLst>
          </p:cNvPr>
          <p:cNvSpPr txBox="1"/>
          <p:nvPr/>
        </p:nvSpPr>
        <p:spPr>
          <a:xfrm>
            <a:off x="1831955" y="1824188"/>
            <a:ext cx="883604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0090"/>
                </a:solidFill>
                <a:highlight>
                  <a:srgbClr val="FFFF00"/>
                </a:highlight>
                <a:latin typeface="Lucida Calligraphy" panose="03010101010101010101" pitchFamily="66" charset="77"/>
                <a:cs typeface="Times New Roman" panose="02020603050405020304" pitchFamily="18" charset="0"/>
              </a:rPr>
              <a:t>?? 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Data not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available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in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order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to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constrain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theoretical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models</a:t>
            </a:r>
            <a:r>
              <a:rPr lang="de-DE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.  </a:t>
            </a:r>
            <a:endParaRPr lang="it-IT" dirty="0">
              <a:latin typeface="Lucida Calligraphy" panose="03010101010101010101" pitchFamily="66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BC237-CEB6-BDB8-98ED-ECE7F9626D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805" y="121257"/>
            <a:ext cx="9074426" cy="766895"/>
          </a:xfrm>
          <a:solidFill>
            <a:srgbClr val="00FDFF">
              <a:alpha val="75000"/>
            </a:srgbClr>
          </a:solidFill>
        </p:spPr>
        <p:txBody>
          <a:bodyPr>
            <a:normAutofit/>
          </a:bodyPr>
          <a:lstStyle/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rgbClr val="0432FF"/>
                  </a:outerShdw>
                </a:effectLst>
              </a:rPr>
              <a:t>Fusion o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rgbClr val="0432FF"/>
                  </a:outerShdw>
                </a:effectLst>
              </a:rPr>
              <a:t>f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rgbClr val="0432FF"/>
                  </a:outerShdw>
                </a:effectLst>
              </a:rPr>
              <a:t> spin ½ + spin 1 -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rgbClr val="0432FF"/>
                  </a:outerShdw>
                </a:effectLst>
              </a:rPr>
              <a:t>polarized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rgbClr val="0432FF"/>
                  </a:outerShdw>
                </a:effectLst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rgbClr val="0432FF"/>
                  </a:outerShdw>
                </a:effectLst>
              </a:rPr>
              <a:t>fuel</a:t>
            </a:r>
            <a:endParaRPr lang="it-IT" sz="320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rgbClr val="0432FF"/>
                </a:outerShdw>
              </a:effectLst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7E6A6C-B56A-E833-8744-A2318DBE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3A5419-9E7D-CF7E-2C9B-96B8C1E3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4</a:t>
            </a:fld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2497C4-7F23-1C43-5A6F-5FD68760B9E1}"/>
              </a:ext>
            </a:extLst>
          </p:cNvPr>
          <p:cNvSpPr txBox="1"/>
          <p:nvPr/>
        </p:nvSpPr>
        <p:spPr>
          <a:xfrm>
            <a:off x="185738" y="1233703"/>
            <a:ext cx="117871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May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the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differential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cross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section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of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the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fusion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reactions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be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controlled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by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polarized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particles</a:t>
            </a:r>
            <a:r>
              <a:rPr lang="de-DE" dirty="0">
                <a:solidFill>
                  <a:srgbClr val="C0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?</a:t>
            </a:r>
            <a:endParaRPr lang="it-IT" dirty="0">
              <a:latin typeface="Lucida Calligraphy" panose="03010101010101010101" pitchFamily="66" charset="77"/>
            </a:endParaRPr>
          </a:p>
        </p:txBody>
      </p:sp>
      <p:sp>
        <p:nvSpPr>
          <p:cNvPr id="8" name="Textfeld 9">
            <a:extLst>
              <a:ext uri="{FF2B5EF4-FFF2-40B4-BE49-F238E27FC236}">
                <a16:creationId xmlns:a16="http://schemas.microsoft.com/office/drawing/2014/main" id="{F5043CA4-746E-963D-1783-DB3CC3ECAC25}"/>
              </a:ext>
            </a:extLst>
          </p:cNvPr>
          <p:cNvSpPr txBox="1"/>
          <p:nvPr/>
        </p:nvSpPr>
        <p:spPr>
          <a:xfrm>
            <a:off x="937694" y="1759658"/>
            <a:ext cx="9586086" cy="4616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de-DE" sz="24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</a:t>
            </a:r>
            <a:r>
              <a:rPr lang="el-GR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[1 – ½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+ 3/2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de-DE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¼ </a:t>
            </a:r>
            <a:r>
              <a:rPr lang="de-DE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de-DE" sz="24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– 3 cos</a:t>
            </a:r>
            <a:r>
              <a:rPr lang="de-DE" sz="2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46C0A68D-626B-A1E4-F63B-5C1E9B7E6068}"/>
              </a:ext>
            </a:extLst>
          </p:cNvPr>
          <p:cNvGrpSpPr/>
          <p:nvPr/>
        </p:nvGrpSpPr>
        <p:grpSpPr>
          <a:xfrm>
            <a:off x="4751005" y="2310752"/>
            <a:ext cx="2945688" cy="2593048"/>
            <a:chOff x="5356046" y="2517105"/>
            <a:chExt cx="2945688" cy="2593048"/>
          </a:xfrm>
        </p:grpSpPr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F400C115-CF54-6BE1-C6FB-F73868D1BE48}"/>
                </a:ext>
              </a:extLst>
            </p:cNvPr>
            <p:cNvSpPr/>
            <p:nvPr/>
          </p:nvSpPr>
          <p:spPr>
            <a:xfrm>
              <a:off x="5356046" y="2517105"/>
              <a:ext cx="2945688" cy="2593048"/>
            </a:xfrm>
            <a:prstGeom prst="rect">
              <a:avLst/>
            </a:prstGeom>
            <a:solidFill>
              <a:schemeClr val="bg1">
                <a:alpha val="69967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/>
            </a:p>
          </p:txBody>
        </p:sp>
        <p:cxnSp>
          <p:nvCxnSpPr>
            <p:cNvPr id="9" name="Gerade Verbindung mit Pfeil 11">
              <a:extLst>
                <a:ext uri="{FF2B5EF4-FFF2-40B4-BE49-F238E27FC236}">
                  <a16:creationId xmlns:a16="http://schemas.microsoft.com/office/drawing/2014/main" id="{A61601D2-5A09-BBDD-7497-72CE19731628}"/>
                </a:ext>
              </a:extLst>
            </p:cNvPr>
            <p:cNvCxnSpPr/>
            <p:nvPr/>
          </p:nvCxnSpPr>
          <p:spPr bwMode="auto">
            <a:xfrm flipV="1">
              <a:off x="5730737" y="3030938"/>
              <a:ext cx="0" cy="5143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Gerade Verbindung mit Pfeil 26">
              <a:extLst>
                <a:ext uri="{FF2B5EF4-FFF2-40B4-BE49-F238E27FC236}">
                  <a16:creationId xmlns:a16="http://schemas.microsoft.com/office/drawing/2014/main" id="{AD343384-7E09-A762-778F-46739E33AC77}"/>
                </a:ext>
              </a:extLst>
            </p:cNvPr>
            <p:cNvCxnSpPr/>
            <p:nvPr/>
          </p:nvCxnSpPr>
          <p:spPr bwMode="auto">
            <a:xfrm>
              <a:off x="5902187" y="3259538"/>
              <a:ext cx="0" cy="2857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Gerade Verbindung mit Pfeil 31">
              <a:extLst>
                <a:ext uri="{FF2B5EF4-FFF2-40B4-BE49-F238E27FC236}">
                  <a16:creationId xmlns:a16="http://schemas.microsoft.com/office/drawing/2014/main" id="{EBAD4A29-AB5B-E395-857E-9BCE8CA8903E}"/>
                </a:ext>
              </a:extLst>
            </p:cNvPr>
            <p:cNvCxnSpPr/>
            <p:nvPr/>
          </p:nvCxnSpPr>
          <p:spPr bwMode="auto">
            <a:xfrm flipV="1">
              <a:off x="5742361" y="3793766"/>
              <a:ext cx="0" cy="5143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Gerade Verbindung mit Pfeil 32">
              <a:extLst>
                <a:ext uri="{FF2B5EF4-FFF2-40B4-BE49-F238E27FC236}">
                  <a16:creationId xmlns:a16="http://schemas.microsoft.com/office/drawing/2014/main" id="{2270282F-89E6-9CE4-3CBB-A5E191F42741}"/>
                </a:ext>
              </a:extLst>
            </p:cNvPr>
            <p:cNvCxnSpPr/>
            <p:nvPr/>
          </p:nvCxnSpPr>
          <p:spPr bwMode="auto">
            <a:xfrm flipV="1">
              <a:off x="5913811" y="3965216"/>
              <a:ext cx="0" cy="34290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Gerade Verbindung mit Pfeil 37">
              <a:extLst>
                <a:ext uri="{FF2B5EF4-FFF2-40B4-BE49-F238E27FC236}">
                  <a16:creationId xmlns:a16="http://schemas.microsoft.com/office/drawing/2014/main" id="{8826B561-2C84-BBF7-27F0-9E0B90B8313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787887" y="4439921"/>
              <a:ext cx="0" cy="36763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432FF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14" name="Gerade Verbindung mit Pfeil 40">
              <a:extLst>
                <a:ext uri="{FF2B5EF4-FFF2-40B4-BE49-F238E27FC236}">
                  <a16:creationId xmlns:a16="http://schemas.microsoft.com/office/drawing/2014/main" id="{F546D7D4-660B-17B8-00CD-591D1E770351}"/>
                </a:ext>
              </a:extLst>
            </p:cNvPr>
            <p:cNvCxnSpPr/>
            <p:nvPr/>
          </p:nvCxnSpPr>
          <p:spPr bwMode="auto">
            <a:xfrm>
              <a:off x="5616437" y="4921857"/>
              <a:ext cx="457200" cy="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0432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feld 25">
              <a:extLst>
                <a:ext uri="{FF2B5EF4-FFF2-40B4-BE49-F238E27FC236}">
                  <a16:creationId xmlns:a16="http://schemas.microsoft.com/office/drawing/2014/main" id="{BB4BE77C-CD3B-D58E-C754-D39CF51B009A}"/>
                </a:ext>
              </a:extLst>
            </p:cNvPr>
            <p:cNvSpPr txBox="1"/>
            <p:nvPr/>
          </p:nvSpPr>
          <p:spPr>
            <a:xfrm>
              <a:off x="6325143" y="314189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Factor</a:t>
              </a:r>
              <a:r>
                <a:rPr lang="de-DE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0.5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feld 43">
              <a:extLst>
                <a:ext uri="{FF2B5EF4-FFF2-40B4-BE49-F238E27FC236}">
                  <a16:creationId xmlns:a16="http://schemas.microsoft.com/office/drawing/2014/main" id="{A1D02456-78A5-B5AD-F319-D63818B28BE7}"/>
                </a:ext>
              </a:extLst>
            </p:cNvPr>
            <p:cNvSpPr txBox="1"/>
            <p:nvPr/>
          </p:nvSpPr>
          <p:spPr>
            <a:xfrm>
              <a:off x="6336767" y="3904718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Factor</a:t>
              </a:r>
              <a:r>
                <a:rPr lang="de-DE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1.5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feld 44">
              <a:extLst>
                <a:ext uri="{FF2B5EF4-FFF2-40B4-BE49-F238E27FC236}">
                  <a16:creationId xmlns:a16="http://schemas.microsoft.com/office/drawing/2014/main" id="{B315854E-4C4E-1234-5784-C75ABE2C9C3E}"/>
                </a:ext>
              </a:extLst>
            </p:cNvPr>
            <p:cNvSpPr txBox="1"/>
            <p:nvPr/>
          </p:nvSpPr>
          <p:spPr>
            <a:xfrm>
              <a:off x="6406508" y="4575609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Factor</a:t>
              </a:r>
              <a:r>
                <a:rPr lang="de-DE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feld 33">
              <a:extLst>
                <a:ext uri="{FF2B5EF4-FFF2-40B4-BE49-F238E27FC236}">
                  <a16:creationId xmlns:a16="http://schemas.microsoft.com/office/drawing/2014/main" id="{C8DE7B3B-A2A7-686E-847D-C41AC20788E1}"/>
                </a:ext>
              </a:extLst>
            </p:cNvPr>
            <p:cNvSpPr txBox="1"/>
            <p:nvPr/>
          </p:nvSpPr>
          <p:spPr>
            <a:xfrm>
              <a:off x="6325142" y="2624225"/>
              <a:ext cx="1922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u="sng" dirty="0">
                  <a:solidFill>
                    <a:srgbClr val="000000"/>
                  </a:solidFill>
                </a:rPr>
                <a:t>Total </a:t>
              </a:r>
              <a:r>
                <a:rPr lang="de-DE" b="1" u="sng" dirty="0" err="1">
                  <a:solidFill>
                    <a:srgbClr val="000000"/>
                  </a:solidFill>
                </a:rPr>
                <a:t>cross</a:t>
              </a:r>
              <a:r>
                <a:rPr lang="de-DE" b="1" u="sng" dirty="0">
                  <a:solidFill>
                    <a:srgbClr val="000000"/>
                  </a:solidFill>
                </a:rPr>
                <a:t> </a:t>
              </a:r>
              <a:r>
                <a:rPr lang="de-DE" b="1" u="sng" dirty="0" err="1">
                  <a:solidFill>
                    <a:srgbClr val="000000"/>
                  </a:solidFill>
                </a:rPr>
                <a:t>section</a:t>
              </a:r>
              <a:endParaRPr lang="en-US" b="1" u="sng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9" name="Grafik 38">
            <a:extLst>
              <a:ext uri="{FF2B5EF4-FFF2-40B4-BE49-F238E27FC236}">
                <a16:creationId xmlns:a16="http://schemas.microsoft.com/office/drawing/2014/main" id="{AE1FA41B-254B-DB19-0D4C-FF8A59E18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66" y="2299488"/>
            <a:ext cx="3951016" cy="277853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556C5B4-5F45-76B5-CE6F-1F3F07A83848}"/>
              </a:ext>
            </a:extLst>
          </p:cNvPr>
          <p:cNvSpPr txBox="1"/>
          <p:nvPr/>
        </p:nvSpPr>
        <p:spPr>
          <a:xfrm>
            <a:off x="1413919" y="5128743"/>
            <a:ext cx="6958146" cy="3000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35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R.Engels</a:t>
            </a:r>
            <a:r>
              <a: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al.  </a:t>
            </a:r>
            <a:r>
              <a:rPr lang="it-IT" sz="135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135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Fusion with </a:t>
            </a:r>
            <a:r>
              <a:rPr lang="it-IT" sz="135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sz="135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  </a:t>
            </a:r>
            <a:r>
              <a:rPr lang="it-IT" sz="135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35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423</a:t>
            </a:r>
            <a:r>
              <a:rPr lang="it-IT" sz="135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(SPIN2018) 176. 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0A05113-22CF-EFEB-D7D2-B813027CBF92}"/>
              </a:ext>
            </a:extLst>
          </p:cNvPr>
          <p:cNvSpPr txBox="1"/>
          <p:nvPr/>
        </p:nvSpPr>
        <p:spPr>
          <a:xfrm>
            <a:off x="8457288" y="2361009"/>
            <a:ext cx="3123750" cy="400110"/>
          </a:xfrm>
          <a:prstGeom prst="rect">
            <a:avLst/>
          </a:prstGeom>
          <a:solidFill>
            <a:srgbClr val="FFFC0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He(d,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Reaction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4F074B9-E333-3996-7312-E42755F72E25}"/>
              </a:ext>
            </a:extLst>
          </p:cNvPr>
          <p:cNvSpPr txBox="1"/>
          <p:nvPr/>
        </p:nvSpPr>
        <p:spPr>
          <a:xfrm>
            <a:off x="7935059" y="3564967"/>
            <a:ext cx="3889701" cy="338554"/>
          </a:xfrm>
          <a:prstGeom prst="rect">
            <a:avLst/>
          </a:prstGeom>
          <a:solidFill>
            <a:srgbClr val="FFFC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Leeman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 ANN. PHYS.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(1971) 810.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B811EF1-C1BA-936D-11C3-F353A97DDF5E}"/>
              </a:ext>
            </a:extLst>
          </p:cNvPr>
          <p:cNvSpPr txBox="1"/>
          <p:nvPr/>
        </p:nvSpPr>
        <p:spPr>
          <a:xfrm>
            <a:off x="277920" y="6095893"/>
            <a:ext cx="11271781" cy="369332"/>
          </a:xfrm>
          <a:prstGeom prst="rect">
            <a:avLst/>
          </a:prstGeom>
          <a:solidFill>
            <a:srgbClr val="00FA00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Hupin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«Ab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initio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deuterium-tritium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fusion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reaction»Nat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Comm.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(2019) 351.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8CDC3F5-6BD5-E613-89BC-5A353A7EDCF3}"/>
              </a:ext>
            </a:extLst>
          </p:cNvPr>
          <p:cNvSpPr txBox="1"/>
          <p:nvPr/>
        </p:nvSpPr>
        <p:spPr>
          <a:xfrm>
            <a:off x="9307408" y="3965216"/>
            <a:ext cx="285050" cy="1962076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r>
              <a:rPr lang="it-IT" sz="1350" dirty="0"/>
              <a:t>.</a:t>
            </a:r>
          </a:p>
          <a:p>
            <a:endParaRPr lang="it-IT" sz="1350" dirty="0"/>
          </a:p>
        </p:txBody>
      </p:sp>
      <p:sp>
        <p:nvSpPr>
          <p:cNvPr id="3" name="Textfeld 3">
            <a:extLst>
              <a:ext uri="{FF2B5EF4-FFF2-40B4-BE49-F238E27FC236}">
                <a16:creationId xmlns:a16="http://schemas.microsoft.com/office/drawing/2014/main" id="{CC546C2A-CAD5-3F5F-9EEC-BB361B4EF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56" y="841200"/>
            <a:ext cx="9064645" cy="338554"/>
          </a:xfrm>
          <a:prstGeom prst="rect">
            <a:avLst/>
          </a:prstGeom>
          <a:solidFill>
            <a:srgbClr val="73FB79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257175" indent="-257175" algn="l" defTabSz="342900" rtl="0" eaLnBrk="0" latinLnBrk="0" hangingPunct="0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342900" rtl="0" eaLnBrk="0" latinLnBrk="0" hangingPunct="0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342900" rtl="0" eaLnBrk="0" latinLnBrk="0" hangingPunct="0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342900" rtl="0" eaLnBrk="0" latinLnBrk="0" hangingPunct="0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342900" rtl="0" eaLnBrk="0" latinLnBrk="0" hangingPunct="0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indent="0" algn="ctr" defTabSz="336947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de-DE" sz="1600" dirty="0">
                <a:solidFill>
                  <a:srgbClr val="0432FF"/>
                </a:solidFill>
                <a:latin typeface="Lucida Calligraphy"/>
                <a:cs typeface="Lucida Calligraphy"/>
              </a:rPr>
              <a:t>T + D </a:t>
            </a:r>
            <a:r>
              <a:rPr lang="it-IT" sz="16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→ </a:t>
            </a:r>
            <a:r>
              <a:rPr lang="it-IT" sz="1600" b="1" baseline="30000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4</a:t>
            </a:r>
            <a:r>
              <a:rPr lang="it-IT" sz="16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He + </a:t>
            </a:r>
            <a:r>
              <a:rPr lang="it-IT" sz="1600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n</a:t>
            </a:r>
            <a:r>
              <a:rPr lang="it-IT" sz="16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and  </a:t>
            </a:r>
            <a:r>
              <a:rPr lang="it-IT" sz="1600" b="1" baseline="30000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3</a:t>
            </a:r>
            <a:r>
              <a:rPr lang="it-IT" sz="16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He + D → </a:t>
            </a:r>
            <a:r>
              <a:rPr lang="it-IT" sz="1600" b="1" baseline="30000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4</a:t>
            </a:r>
            <a:r>
              <a:rPr lang="it-IT" sz="16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He + </a:t>
            </a:r>
            <a:r>
              <a:rPr lang="it-IT" sz="1600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</a:t>
            </a:r>
            <a:r>
              <a:rPr lang="it-IT" sz="16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</a:t>
            </a:r>
            <a:r>
              <a:rPr lang="de-DE" sz="1600" dirty="0">
                <a:solidFill>
                  <a:srgbClr val="0432FF"/>
                </a:solidFill>
                <a:latin typeface="Lucida Calligraphy"/>
                <a:cs typeface="Lucida Calligraphy"/>
              </a:rPr>
              <a:t> 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9E192B-489F-2CC1-65D8-F66AFCAE7806}"/>
              </a:ext>
            </a:extLst>
          </p:cNvPr>
          <p:cNvSpPr txBox="1"/>
          <p:nvPr/>
        </p:nvSpPr>
        <p:spPr>
          <a:xfrm>
            <a:off x="7806647" y="2833847"/>
            <a:ext cx="4186587" cy="646331"/>
          </a:xfrm>
          <a:prstGeom prst="rect">
            <a:avLst/>
          </a:prstGeom>
          <a:solidFill>
            <a:srgbClr val="FFF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confirmatio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1972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06B3066-7838-5460-0F92-EE6F87756B8B}"/>
              </a:ext>
            </a:extLst>
          </p:cNvPr>
          <p:cNvSpPr txBox="1"/>
          <p:nvPr/>
        </p:nvSpPr>
        <p:spPr>
          <a:xfrm>
            <a:off x="277920" y="5637330"/>
            <a:ext cx="3089307" cy="369332"/>
          </a:xfrm>
          <a:prstGeom prst="rect">
            <a:avLst/>
          </a:prstGeom>
          <a:solidFill>
            <a:srgbClr val="21FF06">
              <a:alpha val="75000"/>
            </a:srgbClr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transposition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DT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D9B0B12-2D13-801B-683A-DC26DB73C0B7}"/>
              </a:ext>
            </a:extLst>
          </p:cNvPr>
          <p:cNvSpPr txBox="1"/>
          <p:nvPr/>
        </p:nvSpPr>
        <p:spPr>
          <a:xfrm>
            <a:off x="9870379" y="4274376"/>
            <a:ext cx="1954381" cy="1477328"/>
          </a:xfrm>
          <a:prstGeom prst="rect">
            <a:avLst/>
          </a:prstGeom>
          <a:solidFill>
            <a:srgbClr val="FFFF00">
              <a:alpha val="85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from 1972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pubblications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measuments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models</a:t>
            </a:r>
          </a:p>
        </p:txBody>
      </p:sp>
    </p:spTree>
    <p:extLst>
      <p:ext uri="{BB962C8B-B14F-4D97-AF65-F5344CB8AC3E}">
        <p14:creationId xmlns:p14="http://schemas.microsoft.com/office/powerpoint/2010/main" val="17815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6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511723" y="119856"/>
            <a:ext cx="9142569" cy="822892"/>
          </a:xfrm>
          <a:solidFill>
            <a:srgbClr val="00FD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it-IT" sz="3100" b="1" dirty="0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Fusion of spin 1+ spin 1 – </a:t>
            </a:r>
            <a:r>
              <a:rPr lang="it-IT" sz="3100" b="1" dirty="0" err="1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sz="3100" b="1" dirty="0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3100" b="1" dirty="0" err="1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fueld</a:t>
            </a:r>
            <a:endParaRPr lang="it-IT" sz="3100" b="1" dirty="0">
              <a:effectLst>
                <a:glow rad="63500">
                  <a:srgbClr val="FF0000">
                    <a:alpha val="40000"/>
                  </a:srgbClr>
                </a:glow>
                <a:outerShdw dist="50800" algn="ctr" rotWithShape="0">
                  <a:srgbClr val="0432FF"/>
                </a:outerShdw>
              </a:effectLst>
              <a:latin typeface="Lucida Calligraphy" panose="03010101010101010101" pitchFamily="66" charset="77"/>
              <a:cs typeface="Times New Roman"/>
            </a:endParaRPr>
          </a:p>
        </p:txBody>
      </p:sp>
      <p:sp>
        <p:nvSpPr>
          <p:cNvPr id="8" name="Sottotitolo 4"/>
          <p:cNvSpPr txBox="1">
            <a:spLocks/>
          </p:cNvSpPr>
          <p:nvPr/>
        </p:nvSpPr>
        <p:spPr>
          <a:xfrm>
            <a:off x="290286" y="2140385"/>
            <a:ext cx="11350171" cy="1924978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cross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+ D in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the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incoming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fusing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>
              <a:spcBef>
                <a:spcPts val="0"/>
              </a:spcBef>
            </a:pPr>
            <a:endParaRPr lang="it-IT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2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it-IT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450"/>
              </a:spcBef>
              <a:spcAft>
                <a:spcPts val="450"/>
              </a:spcAft>
            </a:pPr>
            <a:endParaRPr lang="it-IT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9943" y="5331548"/>
            <a:ext cx="1100757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</a:t>
            </a:r>
            <a:r>
              <a:rPr lang="it-IT" sz="28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↑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dependent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cross-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(data set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and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stilll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 (electron screening ?) </a:t>
            </a:r>
            <a:endParaRPr lang="it-IT" sz="2800" dirty="0"/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546745"/>
              </p:ext>
            </p:extLst>
          </p:nvPr>
        </p:nvGraphicFramePr>
        <p:xfrm>
          <a:off x="2951476" y="2641407"/>
          <a:ext cx="6445628" cy="1237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238500" imgH="546100" progId="Equation.3">
                  <p:embed/>
                </p:oleObj>
              </mc:Choice>
              <mc:Fallback>
                <p:oleObj name="Equation" r:id="rId2" imgW="3238500" imgH="546100" progId="Equation.3">
                  <p:embed/>
                  <p:pic>
                    <p:nvPicPr>
                      <p:cNvPr id="12" name="Oggetto 1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51476" y="2641407"/>
                        <a:ext cx="6445628" cy="1237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el 1"/>
          <p:cNvSpPr txBox="1">
            <a:spLocks/>
          </p:cNvSpPr>
          <p:nvPr/>
        </p:nvSpPr>
        <p:spPr>
          <a:xfrm>
            <a:off x="290286" y="4175192"/>
            <a:ext cx="11350171" cy="74295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68580" tIns="34290" rIns="68580" bIns="3429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DE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de-DE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D+D   also P-, D-wave, togheter with S-wave and </a:t>
            </a:r>
            <a:r>
              <a:rPr lang="de-DE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de-DE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interferences</a:t>
            </a:r>
            <a:r>
              <a:rPr lang="de-DE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5" name="Sottotitolo 4"/>
          <p:cNvSpPr txBox="1">
            <a:spLocks/>
          </p:cNvSpPr>
          <p:nvPr/>
        </p:nvSpPr>
        <p:spPr>
          <a:xfrm>
            <a:off x="2951476" y="1334443"/>
            <a:ext cx="6483292" cy="659299"/>
          </a:xfrm>
          <a:prstGeom prst="rect">
            <a:avLst/>
          </a:prstGeom>
          <a:solidFill>
            <a:srgbClr val="CCFFCC">
              <a:alpha val="5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Fusing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+ D, </a:t>
            </a:r>
            <a:r>
              <a:rPr lang="it-IT" sz="21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r>
              <a:rPr lang="it-IT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+ T 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fuses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</a:pPr>
            <a:r>
              <a:rPr lang="it-IT" sz="1800" b="1" baseline="30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contribute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ignition</a:t>
            </a:r>
            <a:r>
              <a:rPr lang="it-IT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energy of D-D.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endParaRPr lang="it-IT" sz="18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gnaposto piè di pagina 3">
            <a:extLst>
              <a:ext uri="{FF2B5EF4-FFF2-40B4-BE49-F238E27FC236}">
                <a16:creationId xmlns:a16="http://schemas.microsoft.com/office/drawing/2014/main" id="{7109AC78-8B82-CBAC-97A9-9151BD23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57777"/>
            <a:ext cx="2548468" cy="160734"/>
          </a:xfrm>
        </p:spPr>
        <p:txBody>
          <a:bodyPr/>
          <a:lstStyle/>
          <a:p>
            <a:pPr algn="l"/>
            <a:r>
              <a:rPr lang="it-IT" dirty="0"/>
              <a:t>SPIN 2025 @ </a:t>
            </a:r>
            <a:r>
              <a:rPr lang="ja-JP" altLang="it-IT"/>
              <a:t>青島 </a:t>
            </a:r>
            <a:r>
              <a:rPr lang="it-IT" altLang="ja-JP" dirty="0"/>
              <a:t>22-26/09/25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D727A2-011F-73D8-EA3B-864561406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5</a:t>
            </a:fld>
            <a:endParaRPr lang="it-IT" dirty="0"/>
          </a:p>
        </p:txBody>
      </p:sp>
      <p:sp>
        <p:nvSpPr>
          <p:cNvPr id="6" name="Textfeld 3">
            <a:extLst>
              <a:ext uri="{FF2B5EF4-FFF2-40B4-BE49-F238E27FC236}">
                <a16:creationId xmlns:a16="http://schemas.microsoft.com/office/drawing/2014/main" id="{37C056E9-FA12-A230-3FF8-D88FF4A3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56" y="841200"/>
            <a:ext cx="9064645" cy="369332"/>
          </a:xfrm>
          <a:prstGeom prst="rect">
            <a:avLst/>
          </a:prstGeom>
          <a:solidFill>
            <a:srgbClr val="73FB79">
              <a:alpha val="8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marL="257175" indent="-257175" algn="l" defTabSz="342900" rtl="0" eaLnBrk="0" latinLnBrk="0" hangingPunct="0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342900" rtl="0" eaLnBrk="0" latinLnBrk="0" hangingPunct="0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342900" rtl="0" eaLnBrk="0" latinLnBrk="0" hangingPunct="0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342900" rtl="0" eaLnBrk="0" latinLnBrk="0" hangingPunct="0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342900" rtl="0" eaLnBrk="0" latinLnBrk="0" hangingPunct="0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449263" rtl="0" eaLnBrk="0" fontAlgn="base" latinLnBrk="0" hangingPunct="0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indent="0" algn="ctr" defTabSz="336947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D + D </a:t>
            </a:r>
            <a:r>
              <a:rPr lang="it-IT" sz="18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→ T + </a:t>
            </a:r>
            <a:r>
              <a:rPr lang="it-IT" sz="1800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p</a:t>
            </a:r>
            <a:r>
              <a:rPr lang="it-IT" sz="18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/  </a:t>
            </a:r>
            <a:r>
              <a:rPr lang="it-IT" sz="1800" b="1" baseline="30000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3</a:t>
            </a:r>
            <a:r>
              <a:rPr lang="it-IT" sz="18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He + </a:t>
            </a:r>
            <a:r>
              <a:rPr lang="it-IT" sz="1800" b="1" dirty="0" err="1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n</a:t>
            </a:r>
            <a:r>
              <a:rPr lang="it-IT" sz="1800" b="1" dirty="0">
                <a:solidFill>
                  <a:srgbClr val="0432FF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   </a:t>
            </a:r>
            <a:r>
              <a:rPr lang="de-DE" sz="1800" dirty="0">
                <a:solidFill>
                  <a:srgbClr val="0432FF"/>
                </a:solidFill>
                <a:latin typeface="Lucida Calligraphy"/>
                <a:cs typeface="Lucida Calligraphy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66489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C01EB08-472C-9EE0-CA46-1E797AFA95E3}"/>
              </a:ext>
            </a:extLst>
          </p:cNvPr>
          <p:cNvSpPr/>
          <p:nvPr/>
        </p:nvSpPr>
        <p:spPr>
          <a:xfrm>
            <a:off x="8219689" y="3252564"/>
            <a:ext cx="3424624" cy="1015663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it-IT" sz="1500" dirty="0">
              <a:solidFill>
                <a:srgbClr val="00B050"/>
              </a:solidFill>
            </a:endParaRPr>
          </a:p>
          <a:p>
            <a:pPr algn="ctr"/>
            <a:endParaRPr lang="it-IT" sz="1500" dirty="0">
              <a:solidFill>
                <a:srgbClr val="00B050"/>
              </a:solidFill>
            </a:endParaRPr>
          </a:p>
          <a:p>
            <a:pPr algn="ctr"/>
            <a:endParaRPr lang="it-IT" sz="1500" dirty="0">
              <a:solidFill>
                <a:srgbClr val="00B050"/>
              </a:solidFill>
            </a:endParaRPr>
          </a:p>
          <a:p>
            <a:pPr algn="ctr"/>
            <a:endParaRPr lang="it-IT" sz="1500" dirty="0">
              <a:solidFill>
                <a:srgbClr val="00B05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BFD696-D901-D7F1-ABF4-A2D53D62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75340B69-1CB9-7206-C763-713ABACFF23A}"/>
              </a:ext>
            </a:extLst>
          </p:cNvPr>
          <p:cNvSpPr txBox="1">
            <a:spLocks/>
          </p:cNvSpPr>
          <p:nvPr/>
        </p:nvSpPr>
        <p:spPr>
          <a:xfrm>
            <a:off x="2930995" y="944725"/>
            <a:ext cx="6172200" cy="4633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i="1" kern="1200">
                <a:solidFill>
                  <a:srgbClr val="000099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endParaRPr lang="it-IT" sz="2400" b="1" i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2EDCC91-2DC6-368F-20C5-DD260F85278F}"/>
              </a:ext>
            </a:extLst>
          </p:cNvPr>
          <p:cNvSpPr/>
          <p:nvPr/>
        </p:nvSpPr>
        <p:spPr>
          <a:xfrm>
            <a:off x="8086320" y="4914959"/>
            <a:ext cx="2943629" cy="1015663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square">
            <a:spAutoFit/>
          </a:bodyPr>
          <a:lstStyle/>
          <a:p>
            <a:pPr algn="ctr"/>
            <a:endParaRPr lang="it-IT" sz="1500" dirty="0">
              <a:solidFill>
                <a:srgbClr val="00B050"/>
              </a:solidFill>
            </a:endParaRPr>
          </a:p>
          <a:p>
            <a:pPr algn="ctr"/>
            <a:endParaRPr lang="it-IT" sz="1500" dirty="0">
              <a:solidFill>
                <a:srgbClr val="00B050"/>
              </a:solidFill>
            </a:endParaRPr>
          </a:p>
          <a:p>
            <a:pPr algn="ctr"/>
            <a:endParaRPr lang="it-IT" sz="1500" dirty="0">
              <a:solidFill>
                <a:srgbClr val="00B050"/>
              </a:solidFill>
            </a:endParaRPr>
          </a:p>
          <a:p>
            <a:pPr algn="ctr"/>
            <a:endParaRPr lang="it-IT" sz="1500" dirty="0">
              <a:solidFill>
                <a:srgbClr val="00B050"/>
              </a:solidFill>
            </a:endParaRP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583EEFC0-3C1E-EEC7-1619-336BF05A5436}"/>
              </a:ext>
            </a:extLst>
          </p:cNvPr>
          <p:cNvSpPr txBox="1">
            <a:spLocks/>
          </p:cNvSpPr>
          <p:nvPr/>
        </p:nvSpPr>
        <p:spPr>
          <a:xfrm>
            <a:off x="493486" y="1576001"/>
            <a:ext cx="9945914" cy="496778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 err="1">
                <a:latin typeface="Times New Roman"/>
                <a:cs typeface="Times New Roman"/>
              </a:rPr>
              <a:t>Question</a:t>
            </a:r>
            <a:r>
              <a:rPr lang="it-IT" sz="2400" dirty="0">
                <a:latin typeface="Times New Roman"/>
                <a:cs typeface="Times New Roman"/>
              </a:rPr>
              <a:t>: spin </a:t>
            </a:r>
            <a:r>
              <a:rPr lang="it-IT" sz="2400" dirty="0" err="1">
                <a:latin typeface="Times New Roman"/>
                <a:cs typeface="Times New Roman"/>
              </a:rPr>
              <a:t>alignements</a:t>
            </a:r>
            <a:r>
              <a:rPr lang="it-IT" sz="2400" dirty="0">
                <a:latin typeface="Times New Roman"/>
                <a:cs typeface="Times New Roman"/>
              </a:rPr>
              <a:t> </a:t>
            </a:r>
            <a:r>
              <a:rPr lang="it-IT" sz="2400" dirty="0" err="1">
                <a:latin typeface="Times New Roman"/>
                <a:cs typeface="Times New Roman"/>
              </a:rPr>
              <a:t>allows</a:t>
            </a:r>
            <a:r>
              <a:rPr lang="it-IT" sz="2400" dirty="0">
                <a:latin typeface="Times New Roman"/>
                <a:cs typeface="Times New Roman"/>
              </a:rPr>
              <a:t> to </a:t>
            </a:r>
            <a:r>
              <a:rPr lang="it-IT" sz="2400" dirty="0" err="1">
                <a:latin typeface="Times New Roman"/>
                <a:cs typeface="Times New Roman"/>
              </a:rPr>
              <a:t>enhance</a:t>
            </a:r>
            <a:r>
              <a:rPr lang="it-IT" sz="2400" dirty="0">
                <a:latin typeface="Times New Roman"/>
                <a:cs typeface="Times New Roman"/>
              </a:rPr>
              <a:t>, or </a:t>
            </a:r>
            <a:r>
              <a:rPr lang="it-IT" sz="2400" dirty="0" err="1">
                <a:latin typeface="Times New Roman"/>
                <a:cs typeface="Times New Roman"/>
              </a:rPr>
              <a:t>suppress</a:t>
            </a:r>
            <a:r>
              <a:rPr lang="it-IT" sz="2400" dirty="0">
                <a:latin typeface="Times New Roman"/>
                <a:cs typeface="Times New Roman"/>
              </a:rPr>
              <a:t>, reaction </a:t>
            </a:r>
            <a:r>
              <a:rPr lang="it-IT" sz="2400" dirty="0" err="1">
                <a:latin typeface="Times New Roman"/>
                <a:cs typeface="Times New Roman"/>
              </a:rPr>
              <a:t>channels</a:t>
            </a:r>
            <a:r>
              <a:rPr lang="it-IT" sz="2400" dirty="0">
                <a:latin typeface="Times New Roman"/>
                <a:cs typeface="Times New Roman"/>
              </a:rPr>
              <a:t>?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90095BAE-51EE-7E77-E437-67DC8D7B6743}"/>
              </a:ext>
            </a:extLst>
          </p:cNvPr>
          <p:cNvSpPr txBox="1">
            <a:spLocks/>
          </p:cNvSpPr>
          <p:nvPr/>
        </p:nvSpPr>
        <p:spPr>
          <a:xfrm>
            <a:off x="1593574" y="888711"/>
            <a:ext cx="8994914" cy="616240"/>
          </a:xfrm>
          <a:prstGeom prst="rect">
            <a:avLst/>
          </a:prstGeom>
          <a:solidFill>
            <a:srgbClr val="2CF222">
              <a:alpha val="50000"/>
            </a:srgb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2400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Neutron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lean</a:t>
            </a:r>
            <a:r>
              <a:rPr lang="it-IT" sz="2400" dirty="0">
                <a:solidFill>
                  <a:srgbClr val="000090"/>
                </a:solidFill>
                <a:latin typeface="Lucida Calligraphy" panose="03010101010101010101" pitchFamily="66" charset="77"/>
                <a:cs typeface="Times New Roman"/>
              </a:rPr>
              <a:t> fusion: </a:t>
            </a:r>
            <a:r>
              <a:rPr lang="it-IT" sz="2400" dirty="0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QSF (Quintet </a:t>
            </a:r>
            <a:r>
              <a:rPr lang="it-IT" sz="2400" dirty="0" err="1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Suppression</a:t>
            </a:r>
            <a:r>
              <a:rPr lang="it-IT" sz="2400" dirty="0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2400" dirty="0" err="1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Factor</a:t>
            </a:r>
            <a:r>
              <a:rPr lang="it-IT" sz="2400" dirty="0">
                <a:solidFill>
                  <a:srgbClr val="800000"/>
                </a:solidFill>
                <a:latin typeface="Lucida Calligraphy" panose="03010101010101010101" pitchFamily="66" charset="77"/>
                <a:cs typeface="Times New Roman"/>
              </a:rPr>
              <a:t>)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12E81E1-0759-972F-5CF1-D9D687924396}"/>
              </a:ext>
            </a:extLst>
          </p:cNvPr>
          <p:cNvSpPr/>
          <p:nvPr/>
        </p:nvSpPr>
        <p:spPr>
          <a:xfrm>
            <a:off x="3375389" y="2063074"/>
            <a:ext cx="5436313" cy="58477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</a:t>
            </a:r>
            <a:r>
              <a:rPr lang="it-IT" sz="1600" baseline="-25000" dirty="0">
                <a:solidFill>
                  <a:srgbClr val="000000"/>
                </a:solidFill>
              </a:rPr>
              <a:t>↑</a:t>
            </a:r>
            <a:r>
              <a:rPr lang="it-IT" sz="1600" dirty="0">
                <a:solidFill>
                  <a:srgbClr val="000000"/>
                </a:solidFill>
              </a:rPr>
              <a:t> (d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baseline="-25000" dirty="0">
                <a:solidFill>
                  <a:srgbClr val="000000"/>
                </a:solidFill>
              </a:rPr>
              <a:t>↑</a:t>
            </a:r>
            <a:r>
              <a:rPr lang="it-IT" sz="1600" dirty="0">
                <a:solidFill>
                  <a:srgbClr val="000000"/>
                </a:solidFill>
              </a:rPr>
              <a:t> p) T and </a:t>
            </a:r>
            <a:r>
              <a:rPr lang="en-US" sz="1600" dirty="0">
                <a:solidFill>
                  <a:srgbClr val="000000"/>
                </a:solidFill>
              </a:rPr>
              <a:t>D</a:t>
            </a:r>
            <a:r>
              <a:rPr lang="it-IT" sz="1600" baseline="-25000" dirty="0">
                <a:solidFill>
                  <a:srgbClr val="000000"/>
                </a:solidFill>
              </a:rPr>
              <a:t>↑</a:t>
            </a:r>
            <a:r>
              <a:rPr lang="it-IT" sz="1600" dirty="0">
                <a:solidFill>
                  <a:srgbClr val="000000"/>
                </a:solidFill>
              </a:rPr>
              <a:t> (d</a:t>
            </a:r>
            <a:r>
              <a:rPr lang="it-IT" sz="1600" b="1" dirty="0">
                <a:solidFill>
                  <a:srgbClr val="000000"/>
                </a:solidFill>
              </a:rPr>
              <a:t> </a:t>
            </a:r>
            <a:r>
              <a:rPr lang="it-IT" sz="1600" baseline="-25000" dirty="0">
                <a:solidFill>
                  <a:srgbClr val="000000"/>
                </a:solidFill>
              </a:rPr>
              <a:t>↑</a:t>
            </a:r>
            <a:r>
              <a:rPr lang="it-IT" sz="1600" dirty="0">
                <a:solidFill>
                  <a:srgbClr val="000000"/>
                </a:solidFill>
              </a:rPr>
              <a:t> n) </a:t>
            </a:r>
            <a:r>
              <a:rPr lang="it-IT" sz="1600" baseline="30000" dirty="0">
                <a:solidFill>
                  <a:srgbClr val="000000"/>
                </a:solidFill>
              </a:rPr>
              <a:t>3</a:t>
            </a:r>
            <a:r>
              <a:rPr lang="it-IT" sz="1600" dirty="0">
                <a:solidFill>
                  <a:srgbClr val="000000"/>
                </a:solidFill>
              </a:rPr>
              <a:t>He</a:t>
            </a:r>
            <a:r>
              <a:rPr lang="it-IT" sz="1600" baseline="-25000" dirty="0">
                <a:solidFill>
                  <a:srgbClr val="000000"/>
                </a:solidFill>
              </a:rPr>
              <a:t> </a:t>
            </a:r>
            <a:r>
              <a:rPr lang="it-IT" sz="1600" dirty="0">
                <a:solidFill>
                  <a:srgbClr val="000000"/>
                </a:solidFill>
              </a:rPr>
              <a:t>  </a:t>
            </a:r>
            <a:r>
              <a:rPr lang="it-IT" sz="1600" dirty="0" err="1">
                <a:solidFill>
                  <a:srgbClr val="000000"/>
                </a:solidFill>
              </a:rPr>
              <a:t>suppressed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it-IT" sz="1600" dirty="0">
                <a:solidFill>
                  <a:srgbClr val="000000"/>
                </a:solidFill>
              </a:rPr>
              <a:t>by </a:t>
            </a:r>
            <a:r>
              <a:rPr lang="it-IT" sz="1600" dirty="0" err="1">
                <a:solidFill>
                  <a:srgbClr val="000000"/>
                </a:solidFill>
              </a:rPr>
              <a:t>choosing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deuteron</a:t>
            </a:r>
            <a:r>
              <a:rPr lang="it-IT" sz="1600" dirty="0">
                <a:solidFill>
                  <a:srgbClr val="000000"/>
                </a:solidFill>
              </a:rPr>
              <a:t>  spin </a:t>
            </a:r>
            <a:r>
              <a:rPr lang="it-IT" sz="1600" dirty="0" err="1">
                <a:solidFill>
                  <a:srgbClr val="000000"/>
                </a:solidFill>
              </a:rPr>
              <a:t>parallel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each</a:t>
            </a:r>
            <a:r>
              <a:rPr lang="it-IT" sz="1600" dirty="0">
                <a:solidFill>
                  <a:srgbClr val="000000"/>
                </a:solidFill>
              </a:rPr>
              <a:t> </a:t>
            </a:r>
            <a:r>
              <a:rPr lang="it-IT" sz="1600" dirty="0" err="1">
                <a:solidFill>
                  <a:srgbClr val="000000"/>
                </a:solidFill>
              </a:rPr>
              <a:t>others</a:t>
            </a:r>
            <a:endParaRPr lang="it-IT" sz="1600" dirty="0">
              <a:solidFill>
                <a:srgbClr val="000000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71E934CF-DA8E-AE02-DDAA-2C810081308C}"/>
              </a:ext>
            </a:extLst>
          </p:cNvPr>
          <p:cNvSpPr txBox="1">
            <a:spLocks/>
          </p:cNvSpPr>
          <p:nvPr/>
        </p:nvSpPr>
        <p:spPr>
          <a:xfrm>
            <a:off x="2244491" y="2735331"/>
            <a:ext cx="8343996" cy="464231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txBody>
          <a:bodyPr vert="horz" lIns="68580" tIns="34290" rIns="68580" bIns="3429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2400" i="1" dirty="0"/>
              <a:t>S</a:t>
            </a:r>
            <a:r>
              <a:rPr lang="it-IT" sz="2400" dirty="0"/>
              <a:t>           1          1                             =           0	   </a:t>
            </a:r>
            <a:r>
              <a:rPr lang="it-IT" sz="2400" baseline="30000" dirty="0"/>
              <a:t>5</a:t>
            </a:r>
            <a:r>
              <a:rPr lang="it-IT" sz="2400" dirty="0"/>
              <a:t>S</a:t>
            </a:r>
            <a:r>
              <a:rPr lang="it-IT" sz="2400" baseline="-25000" dirty="0"/>
              <a:t>2 </a:t>
            </a:r>
            <a:r>
              <a:rPr lang="it-IT" sz="1800" dirty="0"/>
              <a:t>Quintet State </a:t>
            </a:r>
            <a:r>
              <a:rPr lang="it-IT" sz="1800" dirty="0" err="1"/>
              <a:t>Suppressed</a:t>
            </a:r>
            <a:r>
              <a:rPr lang="it-IT" sz="1800" dirty="0"/>
              <a:t>  </a:t>
            </a:r>
          </a:p>
        </p:txBody>
      </p:sp>
      <p:sp>
        <p:nvSpPr>
          <p:cNvPr id="14" name="Freccia a destra 10">
            <a:extLst>
              <a:ext uri="{FF2B5EF4-FFF2-40B4-BE49-F238E27FC236}">
                <a16:creationId xmlns:a16="http://schemas.microsoft.com/office/drawing/2014/main" id="{217DAD04-628D-DFDD-FA36-5C2751A516F1}"/>
              </a:ext>
            </a:extLst>
          </p:cNvPr>
          <p:cNvSpPr/>
          <p:nvPr/>
        </p:nvSpPr>
        <p:spPr>
          <a:xfrm>
            <a:off x="5819711" y="3503605"/>
            <a:ext cx="847547" cy="265521"/>
          </a:xfrm>
          <a:prstGeom prst="rightArrow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AE53FBC1-2429-6C6C-21D2-5F1974993D77}"/>
              </a:ext>
            </a:extLst>
          </p:cNvPr>
          <p:cNvCxnSpPr/>
          <p:nvPr/>
        </p:nvCxnSpPr>
        <p:spPr>
          <a:xfrm>
            <a:off x="6042872" y="3289855"/>
            <a:ext cx="399197" cy="8044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61AD089F-8165-B1BC-579E-C8E117278579}"/>
              </a:ext>
            </a:extLst>
          </p:cNvPr>
          <p:cNvCxnSpPr/>
          <p:nvPr/>
        </p:nvCxnSpPr>
        <p:spPr>
          <a:xfrm flipH="1">
            <a:off x="5971221" y="3289855"/>
            <a:ext cx="450377" cy="8044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439D6959-EDDE-1770-29F6-5F9EB38AF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00" y="3095262"/>
            <a:ext cx="642938" cy="1128713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7A55F8D-4A4A-8DD7-8E6D-D1A50FE6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71" y="3070894"/>
            <a:ext cx="642938" cy="1128713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9BF4C5-8E72-48FF-4312-FA44D7833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881" y="3235263"/>
            <a:ext cx="771525" cy="757238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6914698-984C-1008-1EAE-556223AA1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919" y="4609434"/>
            <a:ext cx="642938" cy="1128713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A79A9036-A7E6-F118-D9E0-5BC125E9A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993949" y="4609434"/>
            <a:ext cx="642938" cy="1128713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sp>
        <p:nvSpPr>
          <p:cNvPr id="22" name="Freccia a destra 18">
            <a:extLst>
              <a:ext uri="{FF2B5EF4-FFF2-40B4-BE49-F238E27FC236}">
                <a16:creationId xmlns:a16="http://schemas.microsoft.com/office/drawing/2014/main" id="{A92BABB0-C082-BDDF-E7AD-4B469F457981}"/>
              </a:ext>
            </a:extLst>
          </p:cNvPr>
          <p:cNvSpPr/>
          <p:nvPr/>
        </p:nvSpPr>
        <p:spPr>
          <a:xfrm>
            <a:off x="5856665" y="5080038"/>
            <a:ext cx="847547" cy="265521"/>
          </a:xfrm>
          <a:prstGeom prst="rightArrow">
            <a:avLst/>
          </a:prstGeom>
          <a:solidFill>
            <a:srgbClr val="FFFF00">
              <a:alpha val="4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8FD305AB-D336-EDD7-84B8-DF7CFC6A9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631" y="4834178"/>
            <a:ext cx="771525" cy="757238"/>
          </a:xfrm>
          <a:prstGeom prst="rect">
            <a:avLst/>
          </a:prstGeom>
          <a:solidFill>
            <a:srgbClr val="FFFF00">
              <a:alpha val="45000"/>
            </a:srgbClr>
          </a:solidFill>
        </p:spPr>
      </p:pic>
      <p:sp>
        <p:nvSpPr>
          <p:cNvPr id="24" name="Titolo 1">
            <a:extLst>
              <a:ext uri="{FF2B5EF4-FFF2-40B4-BE49-F238E27FC236}">
                <a16:creationId xmlns:a16="http://schemas.microsoft.com/office/drawing/2014/main" id="{DE83A130-9EAA-8D52-AA1E-18A717B67A61}"/>
              </a:ext>
            </a:extLst>
          </p:cNvPr>
          <p:cNvSpPr txBox="1">
            <a:spLocks/>
          </p:cNvSpPr>
          <p:nvPr/>
        </p:nvSpPr>
        <p:spPr>
          <a:xfrm>
            <a:off x="2627714" y="6195114"/>
            <a:ext cx="7811686" cy="429230"/>
          </a:xfrm>
          <a:prstGeom prst="rect">
            <a:avLst/>
          </a:prstGeom>
          <a:solidFill>
            <a:srgbClr val="FFFF00">
              <a:alpha val="67000"/>
            </a:srgbClr>
          </a:solidFill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it-IT" sz="2400" i="1" dirty="0"/>
              <a:t>S</a:t>
            </a:r>
            <a:r>
              <a:rPr lang="it-IT" sz="2400" dirty="0"/>
              <a:t>           1          -1                                      0	</a:t>
            </a:r>
            <a:r>
              <a:rPr lang="it-IT" sz="2400" baseline="30000" dirty="0"/>
              <a:t>1</a:t>
            </a:r>
            <a:r>
              <a:rPr lang="it-IT" sz="2400" dirty="0"/>
              <a:t>S</a:t>
            </a:r>
            <a:r>
              <a:rPr lang="it-IT" sz="2400" baseline="-25000" dirty="0"/>
              <a:t>0  </a:t>
            </a:r>
            <a:r>
              <a:rPr lang="it-IT" sz="2400" dirty="0" err="1"/>
              <a:t>Singlet</a:t>
            </a:r>
            <a:r>
              <a:rPr lang="it-IT" sz="2400" dirty="0"/>
              <a:t> state </a:t>
            </a:r>
            <a:r>
              <a:rPr lang="it-IT" sz="2400" dirty="0" err="1"/>
              <a:t>allowed</a:t>
            </a:r>
            <a:endParaRPr lang="it-IT" sz="240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DBACE27-2235-B35A-6451-74A620CD5034}"/>
              </a:ext>
            </a:extLst>
          </p:cNvPr>
          <p:cNvSpPr/>
          <p:nvPr/>
        </p:nvSpPr>
        <p:spPr>
          <a:xfrm>
            <a:off x="2441725" y="3667663"/>
            <a:ext cx="55496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</a:t>
            </a:r>
            <a:r>
              <a:rPr lang="it-IT" sz="2000" baseline="-25000" dirty="0">
                <a:solidFill>
                  <a:srgbClr val="00B050"/>
                </a:solidFill>
              </a:rPr>
              <a:t>↑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endParaRPr lang="it-IT" sz="2000" dirty="0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EC8819A-FEB2-5792-4E82-2DC612DD6E38}"/>
              </a:ext>
            </a:extLst>
          </p:cNvPr>
          <p:cNvSpPr/>
          <p:nvPr/>
        </p:nvSpPr>
        <p:spPr>
          <a:xfrm>
            <a:off x="4697644" y="3792059"/>
            <a:ext cx="55496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D</a:t>
            </a:r>
            <a:r>
              <a:rPr lang="it-IT" sz="2000" baseline="-25000" dirty="0">
                <a:solidFill>
                  <a:srgbClr val="00B050"/>
                </a:solidFill>
              </a:rPr>
              <a:t>↑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endParaRPr lang="it-IT" sz="2000" dirty="0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E893F66C-1CA9-BC2D-F8C2-429A5A125B6D}"/>
              </a:ext>
            </a:extLst>
          </p:cNvPr>
          <p:cNvSpPr/>
          <p:nvPr/>
        </p:nvSpPr>
        <p:spPr>
          <a:xfrm>
            <a:off x="7505867" y="3926920"/>
            <a:ext cx="606256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500" baseline="30000" dirty="0">
                <a:solidFill>
                  <a:srgbClr val="00B050"/>
                </a:solidFill>
              </a:rPr>
              <a:t>4</a:t>
            </a:r>
            <a:r>
              <a:rPr lang="it-IT" sz="1500" dirty="0">
                <a:solidFill>
                  <a:srgbClr val="00B050"/>
                </a:solidFill>
              </a:rPr>
              <a:t>He* </a:t>
            </a:r>
            <a:endParaRPr lang="it-IT" sz="15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99A3F2A-789A-86A5-76D0-26706633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6</a:t>
            </a:fld>
            <a:endParaRPr lang="it-IT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2EFFA3-18B9-EEE4-7E9D-CBE0729DE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723" y="119856"/>
            <a:ext cx="9142569" cy="822892"/>
          </a:xfrm>
          <a:solidFill>
            <a:srgbClr val="00FDFF">
              <a:alpha val="80000"/>
            </a:srgbClr>
          </a:solidFill>
        </p:spPr>
        <p:txBody>
          <a:bodyPr>
            <a:noAutofit/>
          </a:bodyPr>
          <a:lstStyle/>
          <a:p>
            <a:r>
              <a:rPr lang="it-IT" sz="3100" b="1" dirty="0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Fusion of spin 1 + spin 1 – </a:t>
            </a:r>
            <a:r>
              <a:rPr lang="it-IT" sz="3100" b="1" dirty="0" err="1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polarized</a:t>
            </a:r>
            <a:r>
              <a:rPr lang="it-IT" sz="3100" b="1" dirty="0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 </a:t>
            </a:r>
            <a:r>
              <a:rPr lang="it-IT" sz="3100" b="1" dirty="0" err="1">
                <a:effectLst>
                  <a:glow rad="63500">
                    <a:srgbClr val="FF0000">
                      <a:alpha val="40000"/>
                    </a:srgbClr>
                  </a:glow>
                  <a:outerShdw dist="50800" algn="ctr" rotWithShape="0">
                    <a:srgbClr val="0432FF"/>
                  </a:outerShdw>
                </a:effectLst>
                <a:latin typeface="Lucida Calligraphy" panose="03010101010101010101" pitchFamily="66" charset="77"/>
                <a:cs typeface="Times New Roman"/>
              </a:rPr>
              <a:t>fuel</a:t>
            </a:r>
            <a:endParaRPr lang="it-IT" sz="3100" b="1" dirty="0">
              <a:effectLst>
                <a:glow rad="63500">
                  <a:srgbClr val="FF0000">
                    <a:alpha val="40000"/>
                  </a:srgbClr>
                </a:glow>
                <a:outerShdw dist="50800" algn="ctr" rotWithShape="0">
                  <a:srgbClr val="0432FF"/>
                </a:outerShdw>
              </a:effectLst>
              <a:latin typeface="Lucida Calligraphy" panose="03010101010101010101" pitchFamily="66" charset="77"/>
              <a:cs typeface="Times New Roman"/>
            </a:endParaRPr>
          </a:p>
        </p:txBody>
      </p:sp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59EB1854-B039-A560-BB03-1448711FB6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818896"/>
              </p:ext>
            </p:extLst>
          </p:nvPr>
        </p:nvGraphicFramePr>
        <p:xfrm>
          <a:off x="8299337" y="5002570"/>
          <a:ext cx="2488595" cy="910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2400" imgH="457200" progId="Equation.3">
                  <p:embed/>
                </p:oleObj>
              </mc:Choice>
              <mc:Fallback>
                <p:oleObj name="Equation" r:id="rId5" imgW="1422400" imgH="457200" progId="Equation.3">
                  <p:embed/>
                  <p:pic>
                    <p:nvPicPr>
                      <p:cNvPr id="28" name="Oggetto 27">
                        <a:extLst>
                          <a:ext uri="{FF2B5EF4-FFF2-40B4-BE49-F238E27FC236}">
                            <a16:creationId xmlns:a16="http://schemas.microsoft.com/office/drawing/2014/main" id="{89722EBA-BF71-2A4E-238D-6FA934916E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8299337" y="5002570"/>
                        <a:ext cx="2488595" cy="910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0F3C94F-E94E-0432-971A-42B54E26F1AA}"/>
                  </a:ext>
                </a:extLst>
              </p:cNvPr>
              <p:cNvSpPr txBox="1"/>
              <p:nvPr/>
            </p:nvSpPr>
            <p:spPr>
              <a:xfrm>
                <a:off x="8380133" y="3355556"/>
                <a:ext cx="3084242" cy="6928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𝑝𝑜𝑙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𝑢𝑛𝑝𝑜𝑙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it-IT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𝑞𝑢𝑖𝑛𝑡𝑒𝑡</m:t>
                            </m:r>
                          </m:sub>
                        </m:sSub>
                      </m:num>
                      <m:den>
                        <m:f>
                          <m:fPr>
                            <m:type m:val="lin"/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9 </m:t>
                            </m:r>
                          </m:den>
                        </m:f>
                        <m:sSub>
                          <m:sSub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𝑞𝑢𝑖𝑛𝑡𝑒𝑡</m:t>
                            </m:r>
                          </m:sub>
                        </m:sSub>
                      </m:den>
                    </m:f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0F3C94F-E94E-0432-971A-42B54E26F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0133" y="3355556"/>
                <a:ext cx="3084242" cy="692818"/>
              </a:xfrm>
              <a:prstGeom prst="rect">
                <a:avLst/>
              </a:prstGeom>
              <a:blipFill>
                <a:blip r:embed="rId7"/>
                <a:stretch>
                  <a:fillRect t="-20000" b="-872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27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0B171718-1DD0-AA2D-E5F5-EE7EF6CC6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385" y="3711893"/>
            <a:ext cx="3909060" cy="293179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EAB657-E7CE-BE56-1A3E-5FAC9BCC9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6" y="51708"/>
            <a:ext cx="9118599" cy="788908"/>
          </a:xfrm>
        </p:spPr>
        <p:txBody>
          <a:bodyPr>
            <a:noAutofit/>
          </a:bodyPr>
          <a:lstStyle/>
          <a:p>
            <a:r>
              <a:rPr lang="it-IT" sz="2700" dirty="0"/>
              <a:t> PSTP people </a:t>
            </a:r>
            <a:r>
              <a:rPr lang="it-IT" sz="2700" dirty="0" err="1"/>
              <a:t>trys</a:t>
            </a:r>
            <a:r>
              <a:rPr lang="it-IT" sz="2700" dirty="0"/>
              <a:t> to involve fusion community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9306543-80D8-1B4F-533C-60DACC043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5521"/>
            <a:ext cx="6807200" cy="2978167"/>
          </a:xfrm>
        </p:spPr>
        <p:txBody>
          <a:bodyPr>
            <a:normAutofit lnSpcReduction="10000"/>
          </a:bodyPr>
          <a:lstStyle/>
          <a:p>
            <a:r>
              <a:rPr lang="it-IT" dirty="0"/>
              <a:t>The PREFER </a:t>
            </a:r>
            <a:r>
              <a:rPr lang="it-IT" dirty="0" err="1"/>
              <a:t>collaboration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signed</a:t>
            </a:r>
            <a:r>
              <a:rPr lang="it-IT" dirty="0"/>
              <a:t> in 2017 in Ferrara </a:t>
            </a:r>
            <a:r>
              <a:rPr lang="it-IT" dirty="0" err="1"/>
              <a:t>during</a:t>
            </a:r>
            <a:r>
              <a:rPr lang="it-IT" dirty="0"/>
              <a:t> a </a:t>
            </a:r>
            <a:br>
              <a:rPr lang="it-IT" dirty="0"/>
            </a:br>
            <a:r>
              <a:rPr lang="it-IT" dirty="0"/>
              <a:t>Workshop on  </a:t>
            </a:r>
            <a:r>
              <a:rPr lang="it-IT" i="1" dirty="0" err="1">
                <a:solidFill>
                  <a:srgbClr val="FF0000"/>
                </a:solidFill>
                <a:effectLst/>
                <a:latin typeface="Lucida Handwriting" panose="03010101010101010101" pitchFamily="66" charset="77"/>
              </a:rPr>
              <a:t>Polarized</a:t>
            </a:r>
            <a:r>
              <a:rPr lang="it-IT" i="1" dirty="0">
                <a:solidFill>
                  <a:srgbClr val="FF0000"/>
                </a:solidFill>
                <a:effectLst/>
                <a:latin typeface="Lucida Handwriting" panose="03010101010101010101" pitchFamily="66" charset="77"/>
              </a:rPr>
              <a:t> </a:t>
            </a:r>
            <a:r>
              <a:rPr lang="it-IT" i="1" dirty="0" err="1">
                <a:solidFill>
                  <a:srgbClr val="FF0000"/>
                </a:solidFill>
                <a:effectLst/>
                <a:latin typeface="Lucida Handwriting" panose="03010101010101010101" pitchFamily="66" charset="77"/>
              </a:rPr>
              <a:t>Fuel</a:t>
            </a:r>
            <a:r>
              <a:rPr lang="it-IT" i="1" dirty="0">
                <a:solidFill>
                  <a:srgbClr val="FF0000"/>
                </a:solidFill>
                <a:effectLst/>
                <a:latin typeface="Lucida Handwriting" panose="03010101010101010101" pitchFamily="66" charset="77"/>
              </a:rPr>
              <a:t> for </a:t>
            </a:r>
            <a:r>
              <a:rPr lang="it-IT" i="1" dirty="0" err="1">
                <a:solidFill>
                  <a:srgbClr val="FF0000"/>
                </a:solidFill>
                <a:effectLst/>
                <a:latin typeface="Lucida Handwriting" panose="03010101010101010101" pitchFamily="66" charset="77"/>
              </a:rPr>
              <a:t>Nuclear</a:t>
            </a:r>
            <a:r>
              <a:rPr lang="it-IT" i="1" dirty="0">
                <a:solidFill>
                  <a:srgbClr val="FF0000"/>
                </a:solidFill>
                <a:effectLst/>
                <a:latin typeface="Lucida Handwriting" panose="03010101010101010101" pitchFamily="66" charset="77"/>
              </a:rPr>
              <a:t> Fusion</a:t>
            </a:r>
            <a:r>
              <a:rPr lang="it-IT" dirty="0"/>
              <a:t>.</a:t>
            </a:r>
          </a:p>
          <a:p>
            <a:r>
              <a:rPr lang="it-IT" dirty="0"/>
              <a:t>COVID </a:t>
            </a:r>
            <a:r>
              <a:rPr lang="it-IT" dirty="0" err="1"/>
              <a:t>ended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meetings.</a:t>
            </a:r>
          </a:p>
          <a:p>
            <a:r>
              <a:rPr lang="it-IT" dirty="0"/>
              <a:t>Russia-Ucraina </a:t>
            </a:r>
            <a:r>
              <a:rPr lang="it-IT" dirty="0" err="1"/>
              <a:t>conflict</a:t>
            </a:r>
            <a:r>
              <a:rPr lang="it-IT" dirty="0"/>
              <a:t> </a:t>
            </a:r>
            <a:r>
              <a:rPr lang="it-IT" dirty="0" err="1"/>
              <a:t>interrupted</a:t>
            </a:r>
            <a:r>
              <a:rPr lang="it-IT" dirty="0"/>
              <a:t>  official  </a:t>
            </a:r>
            <a:r>
              <a:rPr lang="it-IT" dirty="0" err="1"/>
              <a:t>collaborations</a:t>
            </a:r>
            <a:r>
              <a:rPr lang="it-IT" dirty="0"/>
              <a:t> and official </a:t>
            </a:r>
            <a:r>
              <a:rPr lang="it-IT" dirty="0" err="1"/>
              <a:t>contacts</a:t>
            </a:r>
            <a:r>
              <a:rPr lang="it-IT" dirty="0"/>
              <a:t> with the </a:t>
            </a:r>
            <a:r>
              <a:rPr lang="it-IT" dirty="0" err="1"/>
              <a:t>russian</a:t>
            </a:r>
            <a:r>
              <a:rPr lang="it-IT" dirty="0"/>
              <a:t> </a:t>
            </a:r>
            <a:r>
              <a:rPr lang="it-IT" dirty="0" err="1"/>
              <a:t>colleagues</a:t>
            </a:r>
            <a:r>
              <a:rPr lang="it-IT" dirty="0"/>
              <a:t>.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23BA6D-E696-28A8-7BAD-E9CB9391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24A3C7-F523-82B3-BEE8-D3BE36694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37" y="51708"/>
            <a:ext cx="1840732" cy="27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">
            <a:extLst>
              <a:ext uri="{FF2B5EF4-FFF2-40B4-BE49-F238E27FC236}">
                <a16:creationId xmlns:a16="http://schemas.microsoft.com/office/drawing/2014/main" id="{B33D96F2-9C40-6561-3C52-FFF467868FEB}"/>
              </a:ext>
            </a:extLst>
          </p:cNvPr>
          <p:cNvSpPr txBox="1"/>
          <p:nvPr/>
        </p:nvSpPr>
        <p:spPr>
          <a:xfrm>
            <a:off x="3889827" y="978403"/>
            <a:ext cx="6313714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of the Workshops held in  2013 at Trento, and in  2015 at Ferrara, collected in “</a:t>
            </a:r>
            <a:r>
              <a:rPr lang="en-US" dirty="0">
                <a:solidFill>
                  <a:srgbClr val="FF0000"/>
                </a:solidFill>
                <a:latin typeface="Lucida Calligraphy" panose="03010101010101010101" pitchFamily="66" charset="77"/>
                <a:cs typeface="Times New Roman" panose="02020603050405020304" pitchFamily="18" charset="0"/>
              </a:rPr>
              <a:t>Nuclear Fusion with Polarized Fuel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ed.s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Ciullo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Engels, M.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Büscher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Vasyliev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Springer Proceedings in Physics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(Springer - 2016 - Switzerland)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A7381BF-B83F-150E-8991-D0DA38618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30" y="957283"/>
            <a:ext cx="3771621" cy="177544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490C69B-7BCA-3048-8149-3B6C83C5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7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74E30E1-BB99-81F5-1167-7E42D4E30FD8}"/>
              </a:ext>
            </a:extLst>
          </p:cNvPr>
          <p:cNvSpPr txBox="1">
            <a:spLocks/>
          </p:cNvSpPr>
          <p:nvPr/>
        </p:nvSpPr>
        <p:spPr>
          <a:xfrm>
            <a:off x="1081315" y="2905257"/>
            <a:ext cx="8229600" cy="566121"/>
          </a:xfrm>
          <a:prstGeom prst="rect">
            <a:avLst/>
          </a:prstGeom>
          <a:solidFill>
            <a:srgbClr val="00FDFF">
              <a:alpha val="50000"/>
            </a:srgb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i="1" kern="1200">
                <a:solidFill>
                  <a:srgbClr val="FF0000"/>
                </a:solidFill>
                <a:effectLst>
                  <a:glow rad="63500">
                    <a:srgbClr val="FF0000">
                      <a:alpha val="40000"/>
                    </a:srgbClr>
                  </a:glow>
                </a:effectLst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dirty="0"/>
              <a:t>The PREFER </a:t>
            </a:r>
            <a:r>
              <a:rPr lang="it-IT" dirty="0" err="1"/>
              <a:t>collaboration</a:t>
            </a:r>
            <a:r>
              <a:rPr lang="it-IT" dirty="0"/>
              <a:t> (</a:t>
            </a:r>
            <a:r>
              <a:rPr lang="it-IT" dirty="0" err="1"/>
              <a:t>early</a:t>
            </a:r>
            <a:r>
              <a:rPr lang="it-IT" dirty="0"/>
              <a:t> stages)</a:t>
            </a:r>
          </a:p>
        </p:txBody>
      </p:sp>
    </p:spTree>
    <p:extLst>
      <p:ext uri="{BB962C8B-B14F-4D97-AF65-F5344CB8AC3E}">
        <p14:creationId xmlns:p14="http://schemas.microsoft.com/office/powerpoint/2010/main" val="335719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52605" y="51615"/>
            <a:ext cx="8264319" cy="591354"/>
          </a:xfrm>
          <a:solidFill>
            <a:srgbClr val="00FDFF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Challenging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objectives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of PREFER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2875" y="2133804"/>
            <a:ext cx="11801475" cy="512877"/>
          </a:xfrm>
          <a:solidFill>
            <a:srgbClr val="ACEA8F">
              <a:alpha val="80000"/>
            </a:srgb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@IKP-FZJ </a:t>
            </a:r>
            <a:r>
              <a:rPr lang="it-IT" sz="1800" b="1" dirty="0">
                <a:solidFill>
                  <a:srgbClr val="005493"/>
                </a:solidFill>
              </a:rPr>
              <a:t> - 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Production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of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fuel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:</a:t>
            </a:r>
            <a:r>
              <a:rPr lang="it-IT" sz="1800" b="1" dirty="0">
                <a:solidFill>
                  <a:srgbClr val="005493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from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pABS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>
                <a:solidFill>
                  <a:schemeClr val="tx1"/>
                </a:solidFill>
              </a:rPr>
              <a:t>and new </a:t>
            </a:r>
            <a:r>
              <a:rPr lang="it-IT" sz="1800" b="1" dirty="0" err="1">
                <a:solidFill>
                  <a:schemeClr val="tx1"/>
                </a:solidFill>
              </a:rPr>
              <a:t>proposals</a:t>
            </a:r>
            <a:r>
              <a:rPr lang="it-IT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7D0A33A4-637B-372C-20C9-723708FF169A}"/>
              </a:ext>
            </a:extLst>
          </p:cNvPr>
          <p:cNvSpPr txBox="1">
            <a:spLocks/>
          </p:cNvSpPr>
          <p:nvPr/>
        </p:nvSpPr>
        <p:spPr>
          <a:xfrm>
            <a:off x="142875" y="1213238"/>
            <a:ext cx="11915775" cy="638014"/>
          </a:xfrm>
          <a:prstGeom prst="rect">
            <a:avLst/>
          </a:prstGeom>
          <a:solidFill>
            <a:schemeClr val="bg1">
              <a:alpha val="80000"/>
            </a:schemeClr>
          </a:solidFill>
          <a:effectLst/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@PNPI </a:t>
            </a:r>
            <a:r>
              <a:rPr lang="it-IT" sz="1800" b="1" dirty="0">
                <a:solidFill>
                  <a:schemeClr val="tx1"/>
                </a:solidFill>
              </a:rPr>
              <a:t> - </a:t>
            </a:r>
            <a:r>
              <a:rPr lang="it-IT" sz="1800" b="1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D-D spin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dependent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 cross-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section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measurements</a:t>
            </a:r>
            <a:r>
              <a:rPr lang="it-IT" sz="1800" b="1" dirty="0">
                <a:solidFill>
                  <a:schemeClr val="tx1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officially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before</a:t>
            </a:r>
            <a:r>
              <a:rPr lang="it-IT" sz="1800" b="1" dirty="0">
                <a:solidFill>
                  <a:schemeClr val="tx1"/>
                </a:solidFill>
              </a:rPr>
              <a:t> 02/2022.  </a:t>
            </a: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4B015C6E-AE96-CC61-5EB0-837A2580C90C}"/>
              </a:ext>
            </a:extLst>
          </p:cNvPr>
          <p:cNvSpPr txBox="1">
            <a:spLocks/>
          </p:cNvSpPr>
          <p:nvPr/>
        </p:nvSpPr>
        <p:spPr>
          <a:xfrm>
            <a:off x="314326" y="3051095"/>
            <a:ext cx="11801474" cy="58955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@BINP </a:t>
            </a:r>
            <a:r>
              <a:rPr lang="it-IT" sz="1800" b="1" dirty="0">
                <a:solidFill>
                  <a:srgbClr val="005493"/>
                </a:solidFill>
              </a:rPr>
              <a:t> -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Production of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fuel</a:t>
            </a:r>
            <a:r>
              <a:rPr lang="it-IT" sz="1800" b="1" dirty="0">
                <a:solidFill>
                  <a:srgbClr val="005493"/>
                </a:solidFill>
                <a:highlight>
                  <a:srgbClr val="00FDFF"/>
                </a:highlight>
              </a:rPr>
              <a:t>: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from MBS 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officially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before</a:t>
            </a:r>
            <a:r>
              <a:rPr lang="it-IT" sz="1800" b="1" dirty="0">
                <a:solidFill>
                  <a:schemeClr val="tx1"/>
                </a:solidFill>
              </a:rPr>
              <a:t> 02/2022.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09F5CF3-6F6E-32AA-3159-078C1838A175}"/>
              </a:ext>
            </a:extLst>
          </p:cNvPr>
          <p:cNvSpPr txBox="1">
            <a:spLocks/>
          </p:cNvSpPr>
          <p:nvPr/>
        </p:nvSpPr>
        <p:spPr>
          <a:xfrm>
            <a:off x="0" y="3854964"/>
            <a:ext cx="12058650" cy="785012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 IESL-FORTH </a:t>
            </a:r>
            <a:r>
              <a:rPr lang="it-IT" sz="1800" b="1" dirty="0">
                <a:solidFill>
                  <a:srgbClr val="005493"/>
                </a:solidFill>
              </a:rPr>
              <a:t> -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Production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polarized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fuel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:</a:t>
            </a:r>
            <a:r>
              <a:rPr lang="it-IT" sz="1800" b="1" dirty="0">
                <a:solidFill>
                  <a:schemeClr val="tx1"/>
                </a:solidFill>
                <a:highlight>
                  <a:srgbClr val="00FDFF"/>
                </a:highlight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by Laser 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>
                <a:solidFill>
                  <a:schemeClr val="tx1"/>
                </a:solidFill>
              </a:rPr>
              <a:t>IR-Quantum Beat (QB) </a:t>
            </a:r>
            <a:r>
              <a:rPr lang="it-IT" sz="1800" b="1" dirty="0" err="1">
                <a:solidFill>
                  <a:schemeClr val="tx1"/>
                </a:solidFill>
              </a:rPr>
              <a:t>excitation</a:t>
            </a:r>
            <a:r>
              <a:rPr lang="it-IT" sz="1800" b="1" dirty="0">
                <a:solidFill>
                  <a:schemeClr val="tx1"/>
                </a:solidFill>
              </a:rPr>
              <a:t> and Ultra Violet (UV) </a:t>
            </a:r>
            <a:r>
              <a:rPr lang="it-IT" sz="1800" b="1" dirty="0" err="1">
                <a:solidFill>
                  <a:schemeClr val="tx1"/>
                </a:solidFill>
              </a:rPr>
              <a:t>dissociation</a:t>
            </a:r>
            <a:r>
              <a:rPr lang="it-IT" sz="1800" b="1" dirty="0">
                <a:solidFill>
                  <a:schemeClr val="tx1"/>
                </a:solidFill>
              </a:rPr>
              <a:t>, </a:t>
            </a:r>
            <a:r>
              <a:rPr lang="it-IT" sz="1800" b="1" dirty="0" err="1">
                <a:solidFill>
                  <a:schemeClr val="tx1"/>
                </a:solidFill>
              </a:rPr>
              <a:t>joined</a:t>
            </a:r>
            <a:r>
              <a:rPr lang="it-IT" sz="1800" b="1" dirty="0">
                <a:solidFill>
                  <a:schemeClr val="tx1"/>
                </a:solidFill>
              </a:rPr>
              <a:t>  the </a:t>
            </a:r>
            <a:r>
              <a:rPr lang="it-IT" sz="1800" b="1" dirty="0" err="1">
                <a:solidFill>
                  <a:schemeClr val="tx1"/>
                </a:solidFill>
              </a:rPr>
              <a:t>collaboration</a:t>
            </a:r>
            <a:r>
              <a:rPr lang="it-IT" sz="1800" b="1" dirty="0">
                <a:solidFill>
                  <a:schemeClr val="tx1"/>
                </a:solidFill>
              </a:rPr>
              <a:t> a </a:t>
            </a:r>
            <a:r>
              <a:rPr lang="it-IT" sz="1800" b="1" dirty="0" err="1">
                <a:solidFill>
                  <a:schemeClr val="tx1"/>
                </a:solidFill>
              </a:rPr>
              <a:t>little</a:t>
            </a:r>
            <a:r>
              <a:rPr lang="it-IT" sz="1800" b="1" dirty="0">
                <a:solidFill>
                  <a:schemeClr val="tx1"/>
                </a:solidFill>
              </a:rPr>
              <a:t> bit </a:t>
            </a:r>
            <a:r>
              <a:rPr lang="it-IT" sz="1800" b="1" dirty="0" err="1">
                <a:solidFill>
                  <a:schemeClr val="tx1"/>
                </a:solidFill>
              </a:rPr>
              <a:t>later</a:t>
            </a:r>
            <a:r>
              <a:rPr lang="it-IT" sz="1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BC788D7-7291-7804-C9AA-1F19AC17A320}"/>
              </a:ext>
            </a:extLst>
          </p:cNvPr>
          <p:cNvSpPr txBox="1">
            <a:spLocks/>
          </p:cNvSpPr>
          <p:nvPr/>
        </p:nvSpPr>
        <p:spPr>
          <a:xfrm>
            <a:off x="6981371" y="763694"/>
            <a:ext cx="4962979" cy="4050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&amp; </a:t>
            </a:r>
            <a:r>
              <a:rPr lang="it-IT" sz="2400" dirty="0" err="1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officially</a:t>
            </a:r>
            <a:r>
              <a:rPr lang="it-IT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before</a:t>
            </a:r>
            <a:r>
              <a:rPr lang="it-IT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02/2022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5462E48D-2503-C722-F420-87E5B640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8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0A54CE9-87D7-B964-204D-421271D85B87}"/>
              </a:ext>
            </a:extLst>
          </p:cNvPr>
          <p:cNvSpPr txBox="1">
            <a:spLocks/>
          </p:cNvSpPr>
          <p:nvPr/>
        </p:nvSpPr>
        <p:spPr>
          <a:xfrm>
            <a:off x="3872372" y="725594"/>
            <a:ext cx="2887113" cy="405021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i="1" kern="1200">
                <a:solidFill>
                  <a:schemeClr val="tx1"/>
                </a:solidFill>
                <a:latin typeface="Lucida Calligraphy"/>
                <a:ea typeface="+mj-ea"/>
                <a:cs typeface="Lucida Calligraphy"/>
              </a:defRPr>
            </a:lvl1pPr>
          </a:lstStyle>
          <a:p>
            <a:r>
              <a:rPr lang="it-IT" sz="2400" dirty="0" err="1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still</a:t>
            </a:r>
            <a:r>
              <a:rPr lang="it-IT" sz="2400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now</a:t>
            </a:r>
            <a:endParaRPr lang="it-IT" sz="2400" dirty="0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:a16="http://schemas.microsoft.com/office/drawing/2014/main" id="{2A0830BF-E149-079B-7D8E-4E56DB893429}"/>
              </a:ext>
            </a:extLst>
          </p:cNvPr>
          <p:cNvSpPr txBox="1">
            <a:spLocks/>
          </p:cNvSpPr>
          <p:nvPr/>
        </p:nvSpPr>
        <p:spPr>
          <a:xfrm>
            <a:off x="115659" y="4980868"/>
            <a:ext cx="11915775" cy="708690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@</a:t>
            </a: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PGI-FZJ/HHDU 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>
                <a:solidFill>
                  <a:srgbClr val="005493"/>
                </a:solidFill>
              </a:rPr>
              <a:t>-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Laser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Induced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 Plasma  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>
                <a:solidFill>
                  <a:schemeClr val="tx1"/>
                </a:solidFill>
                <a:highlight>
                  <a:srgbClr val="00FFFF"/>
                </a:highlight>
              </a:rPr>
              <a:t>LIP</a:t>
            </a:r>
            <a:r>
              <a:rPr lang="it-IT" sz="1800" b="1" dirty="0">
                <a:solidFill>
                  <a:schemeClr val="tx1"/>
                </a:solidFill>
              </a:rPr>
              <a:t>:</a:t>
            </a:r>
            <a:r>
              <a:rPr lang="it-IT" sz="1800" b="1" dirty="0">
                <a:solidFill>
                  <a:schemeClr val="tx1"/>
                </a:solidFill>
                <a:highlight>
                  <a:srgbClr val="00FFFF"/>
                </a:highlight>
              </a:rPr>
              <a:t> production</a:t>
            </a:r>
            <a:r>
              <a:rPr lang="it-IT" sz="1800" b="1" dirty="0">
                <a:solidFill>
                  <a:schemeClr val="tx1"/>
                </a:solidFill>
              </a:rPr>
              <a:t>, </a:t>
            </a:r>
            <a:r>
              <a:rPr lang="it-IT" sz="1800" b="1" dirty="0" err="1">
                <a:solidFill>
                  <a:schemeClr val="tx1"/>
                </a:solidFill>
                <a:highlight>
                  <a:srgbClr val="00FFFF"/>
                </a:highlight>
              </a:rPr>
              <a:t>acceleration</a:t>
            </a:r>
            <a:r>
              <a:rPr lang="it-IT" sz="1800" b="1" dirty="0">
                <a:solidFill>
                  <a:schemeClr val="tx1"/>
                </a:solidFill>
              </a:rPr>
              <a:t>  and </a:t>
            </a:r>
            <a:r>
              <a:rPr lang="it-IT" sz="1800" b="1" dirty="0">
                <a:solidFill>
                  <a:schemeClr val="tx1"/>
                </a:solidFill>
                <a:highlight>
                  <a:srgbClr val="00FFFF"/>
                </a:highlight>
              </a:rPr>
              <a:t>reaction</a:t>
            </a:r>
            <a:r>
              <a:rPr lang="it-IT" sz="1800" b="1" dirty="0">
                <a:solidFill>
                  <a:schemeClr val="tx1"/>
                </a:solidFill>
              </a:rPr>
              <a:t> studies.</a:t>
            </a: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97638581-0816-D94A-367D-AFF522717A29}"/>
              </a:ext>
            </a:extLst>
          </p:cNvPr>
          <p:cNvSpPr txBox="1">
            <a:spLocks/>
          </p:cNvSpPr>
          <p:nvPr/>
        </p:nvSpPr>
        <p:spPr>
          <a:xfrm>
            <a:off x="142875" y="5923051"/>
            <a:ext cx="11801475" cy="720637"/>
          </a:xfrm>
          <a:prstGeom prst="rect">
            <a:avLst/>
          </a:prstGeom>
          <a:solidFill>
            <a:srgbClr val="ACEA8F">
              <a:alpha val="80000"/>
            </a:srgbClr>
          </a:solidFill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@FE </a:t>
            </a:r>
            <a:r>
              <a:rPr lang="it-IT" sz="1800" b="1" dirty="0">
                <a:solidFill>
                  <a:srgbClr val="005493"/>
                </a:solidFill>
              </a:rPr>
              <a:t> -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Magnets</a:t>
            </a:r>
            <a:r>
              <a:rPr lang="it-IT" sz="1800" b="1" dirty="0">
                <a:solidFill>
                  <a:srgbClr val="005493"/>
                </a:solidFill>
              </a:rPr>
              <a:t> for </a:t>
            </a:r>
            <a:r>
              <a:rPr lang="it-IT" sz="1800" b="1" dirty="0">
                <a:solidFill>
                  <a:srgbClr val="005493"/>
                </a:solidFill>
                <a:highlight>
                  <a:srgbClr val="00FFFF"/>
                </a:highlight>
              </a:rPr>
              <a:t>holding</a:t>
            </a:r>
            <a:r>
              <a:rPr lang="it-IT" sz="1800" b="1" dirty="0">
                <a:solidFill>
                  <a:srgbClr val="005493"/>
                </a:solidFill>
              </a:rPr>
              <a:t>, </a:t>
            </a:r>
            <a:r>
              <a:rPr lang="it-IT" sz="1800" b="1" dirty="0" err="1">
                <a:solidFill>
                  <a:srgbClr val="005493"/>
                </a:solidFill>
                <a:highlight>
                  <a:srgbClr val="00FFFF"/>
                </a:highlight>
              </a:rPr>
              <a:t>manipulating</a:t>
            </a:r>
            <a:r>
              <a:rPr lang="it-IT" sz="1800" b="1" dirty="0">
                <a:solidFill>
                  <a:srgbClr val="005493"/>
                </a:solidFill>
              </a:rPr>
              <a:t> and </a:t>
            </a:r>
            <a:r>
              <a:rPr lang="it-IT" sz="1800" b="1" dirty="0" err="1">
                <a:solidFill>
                  <a:srgbClr val="005493"/>
                </a:solidFill>
                <a:highlight>
                  <a:srgbClr val="00FFFF"/>
                </a:highlight>
              </a:rPr>
              <a:t>transporting</a:t>
            </a:r>
            <a:r>
              <a:rPr lang="it-IT" sz="1800" b="1" dirty="0">
                <a:solidFill>
                  <a:srgbClr val="005493"/>
                </a:solidFill>
              </a:rPr>
              <a:t> </a:t>
            </a:r>
            <a:r>
              <a:rPr lang="it-IT" sz="1800" b="1" dirty="0" err="1">
                <a:solidFill>
                  <a:srgbClr val="005493"/>
                </a:solidFill>
              </a:rPr>
              <a:t>polarized</a:t>
            </a:r>
            <a:r>
              <a:rPr lang="it-IT" sz="1800" b="1" dirty="0">
                <a:solidFill>
                  <a:srgbClr val="005493"/>
                </a:solidFill>
              </a:rPr>
              <a:t> </a:t>
            </a:r>
            <a:r>
              <a:rPr lang="it-IT" sz="1800" b="1" dirty="0" err="1">
                <a:solidFill>
                  <a:srgbClr val="005493"/>
                </a:solidFill>
              </a:rPr>
              <a:t>fuel</a:t>
            </a:r>
            <a:r>
              <a:rPr lang="it-IT" sz="1800" b="1" dirty="0">
                <a:solidFill>
                  <a:srgbClr val="005493"/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76095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it-IT"/>
              <a:t>SPIN 2025 @ </a:t>
            </a:r>
            <a:r>
              <a:rPr lang="ja-JP" altLang="it-IT"/>
              <a:t>青島 </a:t>
            </a:r>
            <a:r>
              <a:rPr lang="it-IT" altLang="ja-JP"/>
              <a:t>22-26/09/25</a:t>
            </a:r>
            <a:endParaRPr lang="it-IT" dirty="0"/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59056B71-7425-9BDB-E4E3-B36F1BC2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840" y="1648621"/>
            <a:ext cx="5237958" cy="391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CA4E28EB-EDF2-058D-20E5-A99D1676E515}"/>
              </a:ext>
            </a:extLst>
          </p:cNvPr>
          <p:cNvGrpSpPr/>
          <p:nvPr/>
        </p:nvGrpSpPr>
        <p:grpSpPr>
          <a:xfrm>
            <a:off x="443178" y="2230876"/>
            <a:ext cx="4584911" cy="1570808"/>
            <a:chOff x="423954" y="5047919"/>
            <a:chExt cx="6113212" cy="1691583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21DB3B4D-CEDC-22B1-8D4F-A955EC75217D}"/>
                </a:ext>
              </a:extLst>
            </p:cNvPr>
            <p:cNvSpPr/>
            <p:nvPr/>
          </p:nvSpPr>
          <p:spPr>
            <a:xfrm>
              <a:off x="423954" y="5047919"/>
              <a:ext cx="6113212" cy="16842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3" name="Rectangle 15">
              <a:extLst>
                <a:ext uri="{FF2B5EF4-FFF2-40B4-BE49-F238E27FC236}">
                  <a16:creationId xmlns:a16="http://schemas.microsoft.com/office/drawing/2014/main" id="{5D6A39A4-37D3-40EF-1312-263D93404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3" y="5117618"/>
              <a:ext cx="246308" cy="323154"/>
            </a:xfrm>
            <a:prstGeom prst="rect">
              <a:avLst/>
            </a:prstGeom>
            <a:solidFill>
              <a:srgbClr val="0000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350"/>
            </a:p>
          </p:txBody>
        </p:sp>
        <p:sp>
          <p:nvSpPr>
            <p:cNvPr id="14" name="Rectangle 16">
              <a:extLst>
                <a:ext uri="{FF2B5EF4-FFF2-40B4-BE49-F238E27FC236}">
                  <a16:creationId xmlns:a16="http://schemas.microsoft.com/office/drawing/2014/main" id="{42A5758F-F04A-7C05-E896-C1250C298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974" y="5136338"/>
              <a:ext cx="3124274" cy="3314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400" b="1" dirty="0">
                  <a:solidFill>
                    <a:srgbClr val="CC0000"/>
                  </a:solidFill>
                </a:rPr>
                <a:t> </a:t>
              </a:r>
              <a:r>
                <a:rPr lang="en-US" sz="1400" b="1" dirty="0"/>
                <a:t>with solid target</a:t>
              </a:r>
              <a:endParaRPr lang="ru-RU" sz="1400" b="1" dirty="0"/>
            </a:p>
          </p:txBody>
        </p:sp>
        <p:sp>
          <p:nvSpPr>
            <p:cNvPr id="15" name="Rectangle 17">
              <a:extLst>
                <a:ext uri="{FF2B5EF4-FFF2-40B4-BE49-F238E27FC236}">
                  <a16:creationId xmlns:a16="http://schemas.microsoft.com/office/drawing/2014/main" id="{930996FC-5EEF-836F-454D-9D15ED08C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788" y="5568453"/>
              <a:ext cx="246308" cy="323154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350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20BF1781-9633-5D3C-184C-4FB4DB6A4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2751" y="5593989"/>
              <a:ext cx="2974832" cy="3314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400" b="1" dirty="0">
                  <a:solidFill>
                    <a:srgbClr val="CC0000"/>
                  </a:solidFill>
                </a:rPr>
                <a:t> </a:t>
              </a:r>
              <a:r>
                <a:rPr lang="en-US" sz="1400" b="1" dirty="0"/>
                <a:t>with gas target</a:t>
              </a:r>
              <a:endParaRPr lang="ru-RU" sz="1400" b="1" dirty="0"/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2E2F36CB-CFDE-71F9-7CAE-9CAE368EB2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2923" y="5993845"/>
              <a:ext cx="4678373" cy="3314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CC0000"/>
                  </a:solidFill>
                </a:rPr>
                <a:t>Polarized</a:t>
              </a:r>
              <a:r>
                <a:rPr lang="en-US" sz="1400" b="1" dirty="0"/>
                <a:t> beam with </a:t>
              </a:r>
              <a:r>
                <a:rPr lang="en-US" sz="14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400" b="1" dirty="0">
                  <a:solidFill>
                    <a:srgbClr val="CC0000"/>
                  </a:solidFill>
                </a:rPr>
                <a:t> </a:t>
              </a:r>
              <a:r>
                <a:rPr lang="en-US" sz="1400" b="1" dirty="0"/>
                <a:t>solid target</a:t>
              </a:r>
              <a:endParaRPr lang="ru-RU" sz="1400" b="1" dirty="0"/>
            </a:p>
          </p:txBody>
        </p:sp>
        <p:sp>
          <p:nvSpPr>
            <p:cNvPr id="18" name="Rectangle 21">
              <a:extLst>
                <a:ext uri="{FF2B5EF4-FFF2-40B4-BE49-F238E27FC236}">
                  <a16:creationId xmlns:a16="http://schemas.microsoft.com/office/drawing/2014/main" id="{2BF95412-C854-2BA0-9E15-1D8224400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2375" y="6322018"/>
              <a:ext cx="246308" cy="323154"/>
            </a:xfrm>
            <a:prstGeom prst="rect">
              <a:avLst/>
            </a:prstGeom>
            <a:solidFill>
              <a:srgbClr val="FF99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350"/>
            </a:p>
          </p:txBody>
        </p:sp>
        <p:sp>
          <p:nvSpPr>
            <p:cNvPr id="19" name="Rectangle 22">
              <a:extLst>
                <a:ext uri="{FF2B5EF4-FFF2-40B4-BE49-F238E27FC236}">
                  <a16:creationId xmlns:a16="http://schemas.microsoft.com/office/drawing/2014/main" id="{7C91A8A7-A64D-7555-AA0C-FFF8F7FEC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5558" y="6408061"/>
              <a:ext cx="4528932" cy="3314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1" dirty="0">
                  <a:solidFill>
                    <a:srgbClr val="CC0000"/>
                  </a:solidFill>
                </a:rPr>
                <a:t>Polarized</a:t>
              </a:r>
              <a:r>
                <a:rPr lang="en-US" sz="1400" b="1" dirty="0"/>
                <a:t> beam with </a:t>
              </a:r>
              <a:r>
                <a:rPr lang="en-US" sz="1400" b="1" dirty="0" err="1">
                  <a:solidFill>
                    <a:srgbClr val="CC0000"/>
                  </a:solidFill>
                </a:rPr>
                <a:t>unpolarized</a:t>
              </a:r>
              <a:r>
                <a:rPr lang="en-US" sz="1400" b="1" dirty="0">
                  <a:solidFill>
                    <a:srgbClr val="CC0000"/>
                  </a:solidFill>
                </a:rPr>
                <a:t> </a:t>
              </a:r>
              <a:r>
                <a:rPr lang="en-US" sz="1400" b="1" dirty="0"/>
                <a:t>gas target</a:t>
              </a:r>
              <a:endParaRPr lang="ru-RU" sz="1400" b="1" dirty="0"/>
            </a:p>
          </p:txBody>
        </p: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E3A195EC-5526-6E09-935E-DD26DF498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963" y="5944569"/>
              <a:ext cx="246308" cy="323154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endParaRPr lang="en-US" sz="1350"/>
            </a:p>
          </p:txBody>
        </p:sp>
      </p:grpSp>
      <p:sp>
        <p:nvSpPr>
          <p:cNvPr id="21" name="Freccia destra 20">
            <a:extLst>
              <a:ext uri="{FF2B5EF4-FFF2-40B4-BE49-F238E27FC236}">
                <a16:creationId xmlns:a16="http://schemas.microsoft.com/office/drawing/2014/main" id="{D4EAB1E1-2153-70A6-6195-36E7796C2DF0}"/>
              </a:ext>
            </a:extLst>
          </p:cNvPr>
          <p:cNvSpPr/>
          <p:nvPr/>
        </p:nvSpPr>
        <p:spPr>
          <a:xfrm>
            <a:off x="4530152" y="2172461"/>
            <a:ext cx="594066" cy="324036"/>
          </a:xfrm>
          <a:prstGeom prst="rightArrow">
            <a:avLst/>
          </a:prstGeom>
          <a:solidFill>
            <a:srgbClr val="CC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C008549D-DE9C-5EC9-4C0B-32D2176ACD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192" y="1376262"/>
            <a:ext cx="1310164" cy="113680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37CD3799-8C8A-DB1C-7CCF-DBB766692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18" y="4255243"/>
            <a:ext cx="3725218" cy="2397204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2313C1F-C316-4FAC-5B66-F1FFA50B0616}"/>
              </a:ext>
            </a:extLst>
          </p:cNvPr>
          <p:cNvSpPr txBox="1"/>
          <p:nvPr/>
        </p:nvSpPr>
        <p:spPr>
          <a:xfrm>
            <a:off x="274691" y="3889045"/>
            <a:ext cx="4093830" cy="2616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100" dirty="0">
                <a:latin typeface="Helvetica" pitchFamily="2" charset="0"/>
              </a:rPr>
              <a:t>A. </a:t>
            </a:r>
            <a:r>
              <a:rPr lang="it-IT" sz="1100" dirty="0" err="1">
                <a:latin typeface="Helvetica" pitchFamily="2" charset="0"/>
              </a:rPr>
              <a:t>Yu</a:t>
            </a:r>
            <a:r>
              <a:rPr lang="it-IT" sz="1100" dirty="0">
                <a:latin typeface="Helvetica" pitchFamily="2" charset="0"/>
              </a:rPr>
              <a:t>. </a:t>
            </a:r>
            <a:r>
              <a:rPr lang="it-IT" sz="1100" dirty="0" err="1">
                <a:latin typeface="Helvetica" pitchFamily="2" charset="0"/>
              </a:rPr>
              <a:t>Rozhdestvenskij</a:t>
            </a:r>
            <a:r>
              <a:rPr lang="it-IT" sz="1100" dirty="0">
                <a:latin typeface="Helvetica" pitchFamily="2" charset="0"/>
              </a:rPr>
              <a:t> et. al </a:t>
            </a:r>
            <a:r>
              <a:rPr lang="it-IT" sz="1100" dirty="0" err="1">
                <a:latin typeface="Helvetica" pitchFamily="2" charset="0"/>
              </a:rPr>
              <a:t>Phys</a:t>
            </a:r>
            <a:r>
              <a:rPr lang="it-IT" sz="1100" dirty="0">
                <a:latin typeface="Helvetica" pitchFamily="2" charset="0"/>
              </a:rPr>
              <a:t>. </a:t>
            </a:r>
            <a:r>
              <a:rPr lang="it-IT" sz="1100" dirty="0" err="1">
                <a:latin typeface="Helvetica" pitchFamily="2" charset="0"/>
              </a:rPr>
              <a:t>Atom</a:t>
            </a:r>
            <a:r>
              <a:rPr lang="it-IT" sz="1100" dirty="0">
                <a:latin typeface="Helvetica" pitchFamily="2" charset="0"/>
              </a:rPr>
              <a:t>. </a:t>
            </a:r>
            <a:r>
              <a:rPr lang="it-IT" sz="1100" dirty="0" err="1">
                <a:latin typeface="Helvetica" pitchFamily="2" charset="0"/>
              </a:rPr>
              <a:t>Nucl</a:t>
            </a:r>
            <a:r>
              <a:rPr lang="it-IT" sz="1100" dirty="0">
                <a:latin typeface="Helvetica" pitchFamily="2" charset="0"/>
              </a:rPr>
              <a:t>. </a:t>
            </a:r>
            <a:r>
              <a:rPr lang="it-IT" sz="1100" b="1" dirty="0">
                <a:latin typeface="Helvetica" pitchFamily="2" charset="0"/>
              </a:rPr>
              <a:t>87</a:t>
            </a:r>
            <a:r>
              <a:rPr lang="it-IT" sz="1100" dirty="0">
                <a:latin typeface="Helvetica" pitchFamily="2" charset="0"/>
              </a:rPr>
              <a:t> (2024) 224.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7AEF317-74A3-1754-EB1C-77257725EA56}"/>
                  </a:ext>
                </a:extLst>
              </p:cNvPr>
              <p:cNvSpPr txBox="1"/>
              <p:nvPr/>
            </p:nvSpPr>
            <p:spPr>
              <a:xfrm>
                <a:off x="522512" y="4655349"/>
                <a:ext cx="1303224" cy="488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  <m:r>
                        <a:rPr lang="it-IT" sz="12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>
                              <a:latin typeface="Cambria Math" panose="02040503050406030204" pitchFamily="18" charset="0"/>
                            </a:rPr>
                            <m:t>0.1 </m:t>
                          </m:r>
                          <m:r>
                            <m:rPr>
                              <m:sty m:val="p"/>
                            </m:rPr>
                            <a:rPr lang="it-IT" sz="1200"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1200" dirty="0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200" dirty="0">
                    <a:latin typeface="Times New Roman" panose="02020603050405020304" pitchFamily="18" charset="0"/>
                  </a:rPr>
                  <a:t>4 10</a:t>
                </a:r>
                <a:r>
                  <a:rPr lang="it-IT" sz="1200" baseline="30000" dirty="0">
                    <a:latin typeface="Times New Roman" panose="02020603050405020304" pitchFamily="18" charset="0"/>
                  </a:rPr>
                  <a:t>16 </a:t>
                </a:r>
                <a:r>
                  <a:rPr lang="it-IT" sz="1200" dirty="0" err="1">
                    <a:latin typeface="Times New Roman" panose="02020603050405020304" pitchFamily="18" charset="0"/>
                  </a:rPr>
                  <a:t>atom</a:t>
                </a:r>
                <a:r>
                  <a:rPr lang="it-IT" sz="1200" dirty="0">
                    <a:latin typeface="Times New Roman" panose="02020603050405020304" pitchFamily="18" charset="0"/>
                  </a:rPr>
                  <a:t>/</a:t>
                </a:r>
                <a:r>
                  <a:rPr lang="it-IT" sz="1200" dirty="0" err="1">
                    <a:latin typeface="Times New Roman" panose="02020603050405020304" pitchFamily="18" charset="0"/>
                  </a:rPr>
                  <a:t>s</a:t>
                </a:r>
                <a:endParaRPr lang="it-IT" sz="12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7AEF317-74A3-1754-EB1C-77257725E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12" y="4655349"/>
                <a:ext cx="1303224" cy="488980"/>
              </a:xfrm>
              <a:prstGeom prst="rect">
                <a:avLst/>
              </a:prstGeom>
              <a:blipFill>
                <a:blip r:embed="rId5"/>
                <a:stretch>
                  <a:fillRect t="-2500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E6C390C-AC8A-B5ED-1CB8-E2D895B5A0DA}"/>
                  </a:ext>
                </a:extLst>
              </p:cNvPr>
              <p:cNvSpPr txBox="1"/>
              <p:nvPr/>
            </p:nvSpPr>
            <p:spPr>
              <a:xfrm>
                <a:off x="527978" y="5208349"/>
                <a:ext cx="1303224" cy="4394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it-IT" sz="105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105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p>
                          <m:r>
                            <a:rPr lang="it-IT" sz="105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it-IT" sz="105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sz="10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050">
                              <a:latin typeface="Cambria Math" panose="02040503050406030204" pitchFamily="18" charset="0"/>
                            </a:rPr>
                            <m:t>30 −100 </m:t>
                          </m:r>
                          <m:r>
                            <m:rPr>
                              <m:sty m:val="p"/>
                            </m:rPr>
                            <a:rPr lang="it-IT" sz="1050">
                              <a:latin typeface="Cambria Math" panose="02040503050406030204" pitchFamily="18" charset="0"/>
                            </a:rPr>
                            <m:t>keV</m:t>
                          </m:r>
                        </m:e>
                      </m:d>
                    </m:oMath>
                  </m:oMathPara>
                </a14:m>
                <a:endParaRPr lang="it-IT" sz="1050" dirty="0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</a:t>
                </a:r>
                <a:r>
                  <a:rPr lang="it-IT" sz="1050" dirty="0" err="1">
                    <a:latin typeface="Symbol" pitchFamily="2" charset="2"/>
                    <a:cs typeface="Times New Roman" panose="02020603050405020304" pitchFamily="18" charset="0"/>
                  </a:rPr>
                  <a:t>m</a:t>
                </a:r>
                <a:r>
                  <a:rPr lang="it-IT" sz="10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endParaRPr lang="it-IT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FE6C390C-AC8A-B5ED-1CB8-E2D895B5A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78" y="5208349"/>
                <a:ext cx="1303224" cy="439416"/>
              </a:xfrm>
              <a:prstGeom prst="rect">
                <a:avLst/>
              </a:prstGeom>
              <a:blipFill>
                <a:blip r:embed="rId6"/>
                <a:stretch>
                  <a:fillRect t="-5556" b="-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7956A1D8-BBF1-B6FA-915B-5874FD385ABC}"/>
              </a:ext>
            </a:extLst>
          </p:cNvPr>
          <p:cNvSpPr txBox="1"/>
          <p:nvPr/>
        </p:nvSpPr>
        <p:spPr>
          <a:xfrm>
            <a:off x="4530152" y="5620855"/>
            <a:ext cx="7037734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Theoretical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models and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settings:  H. Paez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Schieck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Fusion: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in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Fusion with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Ed.s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G. Ciullo et al.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Proc.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(2016).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FAAFE7-0595-641E-0A69-58BDB766AB36}"/>
              </a:ext>
            </a:extLst>
          </p:cNvPr>
          <p:cNvSpPr txBox="1"/>
          <p:nvPr/>
        </p:nvSpPr>
        <p:spPr>
          <a:xfrm>
            <a:off x="-1039" y="1613468"/>
            <a:ext cx="411005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t-IT" sz="1400" dirty="0">
                <a:highlight>
                  <a:srgbClr val="FFFF00"/>
                </a:highlight>
                <a:latin typeface="Times"/>
              </a:rPr>
              <a:t>B. P.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Ad'yasevich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Czech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J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Phys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. B </a:t>
            </a:r>
            <a:r>
              <a:rPr lang="it-IT" sz="1400" b="1" dirty="0">
                <a:highlight>
                  <a:srgbClr val="FFFF00"/>
                </a:highlight>
                <a:latin typeface="Times"/>
              </a:rPr>
              <a:t>32 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(1982) 1349.</a:t>
            </a:r>
          </a:p>
          <a:p>
            <a:r>
              <a:rPr lang="it-IT" sz="1400" dirty="0">
                <a:highlight>
                  <a:srgbClr val="FFFF00"/>
                </a:highlight>
                <a:latin typeface="Times"/>
              </a:rPr>
              <a:t>P.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Kozma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 et al.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Czech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J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. </a:t>
            </a:r>
            <a:r>
              <a:rPr lang="it-IT" sz="1400" dirty="0" err="1">
                <a:highlight>
                  <a:srgbClr val="FFFF00"/>
                </a:highlight>
                <a:latin typeface="Times"/>
              </a:rPr>
              <a:t>Phys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. B </a:t>
            </a:r>
            <a:r>
              <a:rPr lang="it-IT" sz="1400" b="1" dirty="0">
                <a:highlight>
                  <a:srgbClr val="FFFF00"/>
                </a:highlight>
                <a:latin typeface="Times"/>
              </a:rPr>
              <a:t>35 </a:t>
            </a:r>
            <a:r>
              <a:rPr lang="it-IT" sz="1400" dirty="0">
                <a:highlight>
                  <a:srgbClr val="FFFF00"/>
                </a:highlight>
                <a:latin typeface="Times"/>
              </a:rPr>
              <a:t>(1985) 1118.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482BABD-6D71-4903-A3E9-E0EE7E51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4A07C-BBD8-0D46-87A5-61993A6B4620}" type="slidenum">
              <a:rPr lang="it-IT" smtClean="0"/>
              <a:t>9</a:t>
            </a:fld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00F9008-83E6-BF7F-A008-6868824DD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597" y="51615"/>
            <a:ext cx="9075419" cy="848329"/>
          </a:xfrm>
          <a:solidFill>
            <a:srgbClr val="00FDFF">
              <a:alpha val="50000"/>
            </a:srgbClr>
          </a:solidFill>
        </p:spPr>
        <p:txBody>
          <a:bodyPr>
            <a:noAutofit/>
          </a:bodyPr>
          <a:lstStyle/>
          <a:p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 </a:t>
            </a:r>
            <a:r>
              <a:rPr lang="it-IT" b="1" baseline="-25000" dirty="0">
                <a:effectLst/>
              </a:rPr>
              <a:t>↑</a:t>
            </a:r>
            <a:r>
              <a:rPr lang="it-IT" sz="3200" dirty="0">
                <a:effectLst/>
              </a:rPr>
              <a:t> 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- D </a:t>
            </a:r>
            <a:r>
              <a:rPr lang="it-IT" b="1" baseline="-25000" dirty="0">
                <a:effectLst/>
              </a:rPr>
              <a:t>↑</a:t>
            </a:r>
            <a:r>
              <a:rPr lang="it-IT" sz="3200" dirty="0">
                <a:effectLst/>
              </a:rPr>
              <a:t> 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spin 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dependent</a:t>
            </a:r>
            <a:r>
              <a:rPr lang="it-IT" sz="3200" dirty="0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  cross-</a:t>
            </a:r>
            <a:r>
              <a:rPr lang="it-IT" sz="3200" dirty="0" err="1">
                <a:effectLst>
                  <a:glow rad="63500">
                    <a:srgbClr val="FF0000">
                      <a:alpha val="40000"/>
                    </a:srgbClr>
                  </a:glow>
                  <a:outerShdw blurRad="50800" dist="50800" dir="5400000" algn="ctr" rotWithShape="0">
                    <a:schemeClr val="tx1"/>
                  </a:outerShdw>
                </a:effectLst>
              </a:rPr>
              <a:t>sections</a:t>
            </a:r>
            <a:endParaRPr lang="it-IT" sz="3200" dirty="0">
              <a:effectLst>
                <a:glow rad="63500">
                  <a:srgbClr val="FF0000">
                    <a:alpha val="40000"/>
                  </a:srgbClr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1A0E27F8-DF54-1CFE-5C62-D4F2C8C41662}"/>
              </a:ext>
            </a:extLst>
          </p:cNvPr>
          <p:cNvSpPr txBox="1">
            <a:spLocks/>
          </p:cNvSpPr>
          <p:nvPr/>
        </p:nvSpPr>
        <p:spPr>
          <a:xfrm>
            <a:off x="377371" y="907675"/>
            <a:ext cx="11713029" cy="620456"/>
          </a:xfrm>
          <a:prstGeom prst="rect">
            <a:avLst/>
          </a:prstGeom>
          <a:solidFill>
            <a:schemeClr val="bg1">
              <a:alpha val="80000"/>
            </a:schemeClr>
          </a:solidFill>
          <a:effectLst/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Lucida Calligraphy"/>
                <a:ea typeface="+mn-ea"/>
                <a:cs typeface="Lucida Calligraphy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5744" lvl="1" indent="-235744">
              <a:lnSpc>
                <a:spcPct val="120000"/>
              </a:lnSpc>
              <a:buFont typeface="Wingdings" pitchFamily="2" charset="2"/>
              <a:buChar char="Ø"/>
            </a:pPr>
            <a:r>
              <a:rPr lang="it-IT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@PNPI </a:t>
            </a:r>
            <a:r>
              <a:rPr lang="it-IT" sz="1800" b="1" dirty="0">
                <a:solidFill>
                  <a:schemeClr val="tx1"/>
                </a:solidFill>
              </a:rPr>
              <a:t>–</a:t>
            </a:r>
            <a:r>
              <a:rPr lang="it-IT" sz="1800" b="1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D-D spin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dependent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 cross-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section</a:t>
            </a:r>
            <a:r>
              <a:rPr lang="it-IT" sz="1800" b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highlight>
                  <a:srgbClr val="00FDFF"/>
                </a:highlight>
              </a:rPr>
              <a:t>measurements</a:t>
            </a:r>
            <a:r>
              <a:rPr lang="it-IT" sz="1800" b="1" dirty="0">
                <a:solidFill>
                  <a:srgbClr val="FF0000"/>
                </a:solidFill>
                <a:highlight>
                  <a:srgbClr val="00FDFF"/>
                </a:highlight>
              </a:rPr>
              <a:t>,  </a:t>
            </a:r>
            <a:r>
              <a:rPr lang="it-IT" sz="1800" b="1" dirty="0" err="1">
                <a:solidFill>
                  <a:schemeClr val="tx1"/>
                </a:solidFill>
              </a:rPr>
              <a:t>officialy</a:t>
            </a:r>
            <a:r>
              <a:rPr lang="it-IT" sz="1800" b="1" dirty="0">
                <a:solidFill>
                  <a:schemeClr val="tx1"/>
                </a:solidFill>
              </a:rPr>
              <a:t> </a:t>
            </a:r>
            <a:r>
              <a:rPr lang="it-IT" sz="1800" b="1" dirty="0" err="1">
                <a:solidFill>
                  <a:schemeClr val="tx1"/>
                </a:solidFill>
              </a:rPr>
              <a:t>before</a:t>
            </a:r>
            <a:r>
              <a:rPr lang="it-IT" sz="1800" b="1" dirty="0">
                <a:solidFill>
                  <a:schemeClr val="tx1"/>
                </a:solidFill>
              </a:rPr>
              <a:t> 02/2022.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5F15C71-AFAB-F622-A60E-316C7460EF38}"/>
                  </a:ext>
                </a:extLst>
              </p:cNvPr>
              <p:cNvSpPr txBox="1"/>
              <p:nvPr/>
            </p:nvSpPr>
            <p:spPr>
              <a:xfrm>
                <a:off x="4003400" y="1630588"/>
                <a:ext cx="1303224" cy="488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acc>
                    </m:oMath>
                  </m:oMathPara>
                </a14:m>
                <a:endParaRPr lang="it-IT" sz="1200" dirty="0">
                  <a:latin typeface="Times New Roman" panose="02020603050405020304" pitchFamily="18" charset="0"/>
                </a:endParaRPr>
              </a:p>
              <a:p>
                <a:pPr algn="ctr"/>
                <a:r>
                  <a:rPr lang="it-IT" sz="1200" dirty="0">
                    <a:latin typeface="Times New Roman" panose="02020603050405020304" pitchFamily="18" charset="0"/>
                  </a:rPr>
                  <a:t>10</a:t>
                </a:r>
                <a:r>
                  <a:rPr lang="it-IT" sz="1200" baseline="30000" dirty="0">
                    <a:latin typeface="Times New Roman" panose="02020603050405020304" pitchFamily="18" charset="0"/>
                  </a:rPr>
                  <a:t>11 </a:t>
                </a:r>
                <a:r>
                  <a:rPr lang="it-IT" sz="1200" dirty="0" err="1">
                    <a:latin typeface="Times New Roman" panose="02020603050405020304" pitchFamily="18" charset="0"/>
                  </a:rPr>
                  <a:t>atom</a:t>
                </a:r>
                <a:r>
                  <a:rPr lang="it-IT" sz="1200" dirty="0">
                    <a:latin typeface="Times New Roman" panose="02020603050405020304" pitchFamily="18" charset="0"/>
                  </a:rPr>
                  <a:t>/</a:t>
                </a:r>
                <a:r>
                  <a:rPr lang="it-IT" sz="1200" dirty="0" err="1">
                    <a:latin typeface="Times New Roman" panose="02020603050405020304" pitchFamily="18" charset="0"/>
                  </a:rPr>
                  <a:t>s</a:t>
                </a:r>
                <a:endParaRPr lang="it-IT" sz="120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B5F15C71-AFAB-F622-A60E-316C7460E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3400" y="1630588"/>
                <a:ext cx="1303224" cy="488980"/>
              </a:xfrm>
              <a:prstGeom prst="rect">
                <a:avLst/>
              </a:prstGeom>
              <a:blipFill>
                <a:blip r:embed="rId7"/>
                <a:stretch>
                  <a:fillRect t="-2500" b="-7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8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8" grpId="0" animBg="1"/>
    </p:bld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14811</TotalTime>
  <Words>3446</Words>
  <Application>Microsoft Macintosh PowerPoint</Application>
  <PresentationFormat>Widescreen</PresentationFormat>
  <Paragraphs>413</Paragraphs>
  <Slides>24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Arial</vt:lpstr>
      <vt:lpstr>Calibri</vt:lpstr>
      <vt:lpstr>Cambria Math</vt:lpstr>
      <vt:lpstr>Helvetica</vt:lpstr>
      <vt:lpstr>Lucida Calligraphy</vt:lpstr>
      <vt:lpstr>Lucida Handwriting</vt:lpstr>
      <vt:lpstr>Symbol</vt:lpstr>
      <vt:lpstr>Systemschrift Normal</vt:lpstr>
      <vt:lpstr>Times</vt:lpstr>
      <vt:lpstr>Times New Roman</vt:lpstr>
      <vt:lpstr>Wingdings</vt:lpstr>
      <vt:lpstr>Default Theme</vt:lpstr>
      <vt:lpstr>Equation</vt:lpstr>
      <vt:lpstr>The PREFER collaboration</vt:lpstr>
      <vt:lpstr>Polarized fuel for fusion: benefits and open questions</vt:lpstr>
      <vt:lpstr>Polarized fuel: Benefits and open questions</vt:lpstr>
      <vt:lpstr>Fusion o f spin ½ + spin 1 - polarized fuel</vt:lpstr>
      <vt:lpstr>Fusion of spin 1+ spin 1 – polarized fueld</vt:lpstr>
      <vt:lpstr>Fusion of spin 1 + spin 1 – polarized fuel</vt:lpstr>
      <vt:lpstr> PSTP people trys to involve fusion community </vt:lpstr>
      <vt:lpstr>Challenging objectives of PREFER </vt:lpstr>
      <vt:lpstr>D ↑ - D ↑  spin dependent  cross-sections</vt:lpstr>
      <vt:lpstr>D ↑ - D ↑ demanding of measurements</vt:lpstr>
      <vt:lpstr>Production of polarized fuel by pABS</vt:lpstr>
      <vt:lpstr>Condensation &amp; transp. of pol. fuel</vt:lpstr>
      <vt:lpstr>Presentazione standard di PowerPoint</vt:lpstr>
      <vt:lpstr>Production of polarized fuel by laser  manipulation</vt:lpstr>
      <vt:lpstr>Production of polarized fuel by laser</vt:lpstr>
      <vt:lpstr>Laser Induced plasma (LIP)</vt:lpstr>
      <vt:lpstr>Polarized 3He gas-jet for LIP acceleration </vt:lpstr>
      <vt:lpstr>Polarimetry for 3He ions for LIP</vt:lpstr>
      <vt:lpstr>Observed (a-)symmetry for LIP</vt:lpstr>
      <vt:lpstr>Superconducting Bulk  magnets</vt:lpstr>
      <vt:lpstr>Estending framework and collaboration</vt:lpstr>
      <vt:lpstr>The ARPA-E  ad hoc workshop</vt:lpstr>
      <vt:lpstr>The SPF (Spin Polarized Fusion) program at DIII--D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Giuseppe Ciullo</dc:creator>
  <cp:lastModifiedBy>Ciullo Giuseppe</cp:lastModifiedBy>
  <cp:revision>462</cp:revision>
  <cp:lastPrinted>2025-09-22T15:01:47Z</cp:lastPrinted>
  <dcterms:created xsi:type="dcterms:W3CDTF">2019-09-17T16:32:28Z</dcterms:created>
  <dcterms:modified xsi:type="dcterms:W3CDTF">2025-09-22T15:02:09Z</dcterms:modified>
</cp:coreProperties>
</file>