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98" r:id="rId4"/>
    <p:sldId id="257" r:id="rId5"/>
    <p:sldId id="285" r:id="rId6"/>
    <p:sldId id="286" r:id="rId7"/>
    <p:sldId id="261" r:id="rId8"/>
    <p:sldId id="281" r:id="rId9"/>
    <p:sldId id="282" r:id="rId10"/>
    <p:sldId id="288" r:id="rId11"/>
    <p:sldId id="289" r:id="rId12"/>
    <p:sldId id="291" r:id="rId13"/>
    <p:sldId id="292" r:id="rId14"/>
    <p:sldId id="293" r:id="rId15"/>
    <p:sldId id="294" r:id="rId16"/>
    <p:sldId id="295" r:id="rId17"/>
    <p:sldId id="297" r:id="rId18"/>
    <p:sldId id="287" r:id="rId19"/>
    <p:sldId id="299" r:id="rId20"/>
    <p:sldId id="296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57" d="100"/>
          <a:sy n="57" d="100"/>
        </p:scale>
        <p:origin x="58" y="3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0D32F-14DB-43BE-8831-39942F6F741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9A593-3773-436D-8D85-1D5F6BAF96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85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1FCFB-336A-4A9A-9632-5B2282083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A72C37-0234-498A-A55F-0145083E3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CN"/>
              <a:t>Образец подзаголовка</a:t>
            </a:r>
            <a:endParaRPr lang="zh-CN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31A84-3AF2-4AAF-BC0D-B2F8843C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9B39-85A6-4599-8FD2-178C81DCFEA0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F1DD7-8670-4AF3-A2B4-FCBD5BB3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455A6-C269-4035-B8A2-85D9F65D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15CFC-AD52-439F-A58E-89C61FB3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66D4B6-EFDC-45F4-94E7-0C39F8512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A894E9-7978-405A-9125-1B5F12FF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88EF-30B6-4310-A93F-0060BAD25B0F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E60D1-1117-4D64-A323-E84C33F3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E57BD-C6D0-475D-9BCF-2A365B6B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B51D77-F7B5-43BA-8029-76D018C56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CFB63-1A01-4F97-A320-601A8DBFE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56B93-7518-4566-93AD-B9ED393C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F3C3-2105-4799-8D09-1CA236898A6E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F74ED-2B9A-46B7-BAB9-A4D8ECA6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8F069-3C30-48A1-8B64-76F1F876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32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2A9FA-553F-45A8-9D92-BFF021C2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D871D-9F32-40B7-AB8D-FBE43A96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6309F-9686-4C8B-AAA8-6504168D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159-D079-4524-A506-CE85BE92F746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437F6-A036-43BC-85F9-AA2507BF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80C0F-A8FB-4B3B-80F7-3A9DBE93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0818E-DDC9-4ABF-A2F4-B653250E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3BB712-8C76-49C6-A4F7-7D8498B2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DECFE-BC8F-41A9-B0F9-702FF15E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F97F-C9A7-4C15-9634-D457D2A0DD0D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1B920-3058-43B8-87EE-A72603CF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7E205-0850-4CEC-99AB-B35167F2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3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70F97-03A7-45C4-B825-3D63FEE8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5DCD6-824E-4014-8E2B-8E396B4FE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6C6845-0D9B-4724-B51C-3993DA708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D087B-474E-48DB-BDF0-24594EA4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4C8-B064-48AC-BC86-C822A62E4B93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FFA1C0-030F-4DC1-853A-8554851D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CE3DB9-4C41-472E-8F8A-5F80B20A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5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DB819-44D8-4E58-A15B-3AA8F611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46D28F-106B-407F-A796-829E3A3D0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17D83F-95A4-4044-9CEF-90F8D93CA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ADF7C0-60D5-43BA-88CC-ACB0FA84C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BCF54C-6CDD-478B-A85B-EF8AFF686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E605F1-BE1C-4B40-8C21-12CA40F9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803-633C-460C-9189-7E7BE85C94CE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C981CA-E975-4BB5-9C9B-85CDC300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DBDBA2-E10A-48EC-8537-3E95271F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9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6B2A8-E82A-4560-B189-B697A476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380B70-494E-43D2-9C61-28DC1737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3737-6EB4-4F9C-9395-0638717314C9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64CFCC-B469-4693-A7D7-83903BF9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902446-5C51-4797-8698-71F42A4A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53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069493-1DF9-4DE2-89A8-804A93EC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7C8F-92F1-42EB-8353-C63FA27C3DEA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0E669-9D08-4906-B950-7FD15D4B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DDB2C9-D5E2-4C57-8784-20E8F4BD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18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C8DA9-E9F1-45FC-8DF1-02411196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6AC26-24DE-4B0A-B4F3-D650105D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3A78A-2B90-4939-8C7A-05DFAF96E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1F6C50-66BA-47D9-A942-F7AE1D88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38B-12CD-48C1-9B21-31AD659B795E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D7D847-935C-421E-915B-0F456C48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97CA2F-30AE-4C13-BECE-5502610E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97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B33D8-498F-4F0B-86B0-F224C5FA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3F5EBE-AAB5-4830-A3EC-6F5679449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AF709C-621B-4930-8F19-472B4EC08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B2F523-8937-428C-B930-08822E14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CD5-8155-4863-B83F-5D9651710F6F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1F6C5-6EA0-4E2E-A42E-70180B8C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B6CBBA-2475-4860-B97B-732B025C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9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D9FA3-1543-41DB-8B31-3B67E607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E144E7-6129-45F3-9841-012C7322A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2CDF3-B02B-4311-9B19-68A50A688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8111-D4E2-48AD-8952-33D829E51E66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25CA5C-5CD5-4806-86DF-8DD664452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8F326A-C1DD-4E11-BD54-9BD4050FA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24180-814F-482E-9857-0548973C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0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kintsov777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6CB81-AFC4-4C9C-B7A7-2264C008C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236" y="1839387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Rapidity-Spectral Decomposition and Spin Dynamics</a:t>
            </a:r>
            <a:br>
              <a:rPr lang="en-US" altLang="zh-CN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Coupled Lorentz Spacetime Coordinates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A941A-C037-478A-914D-4ABF03448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804" y="4661163"/>
            <a:ext cx="9144000" cy="1655762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S.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Akintsov</a:t>
            </a:r>
            <a:r>
              <a:rPr kumimoji="0" lang="ru-RU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Research Center for Intelligent Information Technology</a:t>
            </a:r>
            <a:r>
              <a:rPr kumimoji="0" lang="ru-RU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Nantong University</a:t>
            </a:r>
            <a:r>
              <a:rPr kumimoji="0" lang="ru-RU" altLang="zh-CN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Nantong, China</a:t>
            </a:r>
            <a:r>
              <a:rPr kumimoji="0" lang="ru-RU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ORCID: 0000-0002-1040-1292</a:t>
            </a:r>
            <a:r>
              <a:rPr kumimoji="0" lang="ru-RU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e-mail: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2"/>
              </a:rPr>
              <a:t>akintsov777@mail.ru</a:t>
            </a:r>
            <a:endParaRPr kumimoji="0" lang="ru-RU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729FA-2642-4742-B4D6-757A8FD32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61" y="0"/>
            <a:ext cx="5243014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1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50723-A3A9-4D9F-B2D4-0117BFBB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Minkowski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Euclidean diagrams as a function of rapidity.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253D0-E356-4F6B-90C4-8B3F2AEF8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v </a:t>
            </a:r>
            <a:endParaRPr lang="zh-CN" alt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7CD932-3DB3-4471-A70F-73631974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AEE000-CA02-4488-936E-348C325B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220DF9-EFAD-4F43-B23E-58BADE401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1" y="1824831"/>
            <a:ext cx="4340190" cy="44418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AABD0A-560E-4D10-AE3A-13CC407B9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12" y="1626689"/>
            <a:ext cx="6275967" cy="453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8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CB70B-F36F-446D-8DC9-5063F43B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 of spin between hyperbolic and Euclidean geometry.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CEA285D-C7C7-4EA0-9D9C-7EFCE02EB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6" y="1813592"/>
            <a:ext cx="8663414" cy="4601964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CD0669-465C-4B95-A7C3-83AC9BD1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3C6378-1273-483B-92B0-ACEBCAE4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5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A0D9C-92DC-4DCB-8327-B48FFE0A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 of spin between hyperbolic and Euclidean geometry.</a:t>
            </a:r>
            <a:endParaRPr lang="zh-CN" alt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66F1F-9B84-4777-B158-C4115C6DA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transitioning, we usually want to transfer the spin components from one basis to another. Problem: The components are given in the gyrovector (hyperbolic) basis.                                                 </a:t>
            </a:r>
          </a:p>
          <a:p>
            <a:r>
              <a:rPr lang="en-US" altLang="zh-CN" dirty="0"/>
              <a:t>                        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basis                                                               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components in a certain Euclidean basis (e.g., a spherical one).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basis                                                                   (xx)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will construct an explicit connection via the coordinate map, relying on natural correspondences.       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C41637-DE14-433A-9DB5-66638D12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661814-3E55-4753-B9DB-988A1961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002827-AFB9-48FE-9405-220E7E11F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78" y="2849808"/>
            <a:ext cx="1434464" cy="9070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5F48D6-7473-4927-B348-B4A869AE2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238" y="3015485"/>
            <a:ext cx="1434463" cy="5756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FD20CC-CE24-44E8-9014-7395200BC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977" y="4513386"/>
            <a:ext cx="1418574" cy="9070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87DF92-C3BC-4147-A2C2-73C23D740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672" y="4898403"/>
            <a:ext cx="1581173" cy="4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4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5F104-9320-45BC-A036-D0905A15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identities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5AEFF-C980-4DCC-A3C5-BD68F92A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natural way to transfer hyperbolic quantities into the Euclidean pair (r, φ) and an additional variable ψ, which can be angular or radial.</a:t>
            </a:r>
          </a:p>
          <a:p>
            <a:pPr algn="r"/>
            <a:r>
              <a:rPr lang="en-US" altLang="zh-CN" dirty="0"/>
              <a:t>(xx)</a:t>
            </a:r>
          </a:p>
          <a:p>
            <a:endParaRPr lang="en-US" altLang="zh-CN" dirty="0"/>
          </a:p>
          <a:p>
            <a:endParaRPr lang="en-US" altLang="zh-CN" dirty="0"/>
          </a:p>
          <a:p>
            <a:pPr algn="r"/>
            <a:r>
              <a:rPr lang="en-US" altLang="zh-CN" dirty="0"/>
              <a:t>(xx)</a:t>
            </a:r>
          </a:p>
          <a:p>
            <a:pPr algn="r"/>
            <a:endParaRPr lang="en-US" altLang="zh-CN" dirty="0"/>
          </a:p>
          <a:p>
            <a:pPr algn="r"/>
            <a:endParaRPr lang="en-US" altLang="zh-CN" dirty="0"/>
          </a:p>
          <a:p>
            <a:pPr algn="r"/>
            <a:r>
              <a:rPr lang="en-US" altLang="zh-CN" dirty="0"/>
              <a:t>(xx)</a:t>
            </a:r>
            <a:endParaRPr lang="zh-CN" alt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8A972-E74D-4386-AEAC-B41CF242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028BBD-0BF0-491C-ABF0-5409003D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C05E9F-EA59-47DB-841C-DCCCB948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819" y="2667307"/>
            <a:ext cx="7364882" cy="5022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16E660-8882-4287-B06D-01E6BDC0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733" y="3204452"/>
            <a:ext cx="5177054" cy="15936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5536F0-B3E1-4CCE-B398-507C0C3DE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922" y="5194589"/>
            <a:ext cx="8861810" cy="6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6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FD5EA-319A-41C3-BA55-59F7615B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Jacobian for a change of basis: relating the basis vectors.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F1A0A-63B3-46EB-B400-B6B3798C0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 consider the coordinate mapping</a:t>
            </a:r>
          </a:p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selected definitions</a:t>
            </a:r>
          </a:p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</a:t>
            </a:r>
          </a:p>
          <a:p>
            <a:pPr algn="r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220DA3-0B19-4E47-BBBD-6E6CD1D7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250A56-9B82-46D3-8F81-1945ECD8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16EBF5-161E-48A5-871F-B67D4A29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553" y="2318146"/>
            <a:ext cx="3564400" cy="5940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49E17C-9616-4B98-A277-081B9ABE1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151" y="3399018"/>
            <a:ext cx="6535421" cy="5359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79B299-8514-4BCC-8B29-6BBD5C6DF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789" y="4298126"/>
            <a:ext cx="6772783" cy="14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F7F1D-313A-44A8-8ACB-E5908D66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spin components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ACC72-A24A-4C13-9607-474DF04EC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bases are related via the Jacobian, the components in the new basis take the form (approximately, under the assumption of a direct correspondence between the bases):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</a:t>
            </a:r>
          </a:p>
          <a:p>
            <a:pPr algn="r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</a:t>
            </a:r>
          </a:p>
          <a:p>
            <a:pPr algn="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5E8588-FBB1-4F6B-891C-9B10A996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9CD4E4-2A3C-4502-BED9-447884F9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138BE3-4119-41E5-925E-A1B4A990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32" y="3034333"/>
            <a:ext cx="2242974" cy="416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66BF38-FDE7-4C6A-A91B-4B8DCBB40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21" y="4451777"/>
            <a:ext cx="3838230" cy="13810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5C3BE8-D5C8-4A0A-BA86-89F43389C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813" y="4451777"/>
            <a:ext cx="3079507" cy="13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C4FC8-F9CA-49C5-B720-8613CA2F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classical form of the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Bargmann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–Michel–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Telegdi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E2928-009A-4636-B1B7-B73D79C31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algn="just"/>
            <a:r>
              <a:rPr lang="en-US" altLang="zh-CN" sz="24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standard formulation, the BMT equation for the spin 4-vector </a:t>
            </a:r>
            <a:r>
              <a:rPr lang="en-US" altLang="zh-CN" sz="2400" b="0" i="1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an electromagnetic field is: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</a:t>
            </a:r>
          </a:p>
          <a:p>
            <a:pPr algn="r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EA7B18-15DA-40F9-8C99-E948A7D5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926444-DB26-4A59-839F-8A4162B0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772A94-A147-40F4-8004-EB7EB3F6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80" y="2630018"/>
            <a:ext cx="8179831" cy="15094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D74258-EA3D-4FFF-A9A2-90B843FC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456" y="4517295"/>
            <a:ext cx="2333599" cy="808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6DAF5D-7D1B-4114-8059-3FE86094C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67" y="3750765"/>
            <a:ext cx="5152349" cy="21299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AA7849-4D54-44CC-9CA9-A44296DAC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254" y="5587355"/>
            <a:ext cx="7891577" cy="4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6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10D77-BA6C-4FF3-A023-1A1A0C2D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Parametrization via Rapidity Variables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76CA0-4F12-4989-A28A-57C81E8F7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(xx)</a:t>
            </a:r>
          </a:p>
          <a:p>
            <a:endParaRPr lang="zh-CN" alt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283E2D-9E6F-4B22-B140-8001C928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14D3DD-ADD2-48C9-AD9F-1FD2E9FD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BDD4BA-398D-46CB-8C35-2DE48874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20" y="2973966"/>
            <a:ext cx="8400075" cy="25033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80CBF8-337F-40D6-9610-6F6206A73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228" y="2170131"/>
            <a:ext cx="5827248" cy="6688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B38F92-B7A5-4665-B066-2E6F42C68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244" y="1737331"/>
            <a:ext cx="4779424" cy="4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6F8F4-71F3-4F88-9755-19173BFE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of motion (precession) for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rapidity form.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4756C-267F-4705-8CFE-192B71FC1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06" y="1374979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spin, we have the following precession equation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(xx)</a:t>
            </a:r>
          </a:p>
          <a:p>
            <a:pPr marL="0" indent="0" algn="just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"time" parameter 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𝑠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invariant interval. The precession frequency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𝛺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expressed in terms of the variational derivatives of the Hamiltonian with respect to the angular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rapidities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using equations of the form (Euler–Hamilton):</a:t>
            </a:r>
          </a:p>
          <a:p>
            <a:pPr marL="0" indent="0" algn="just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(xx)</a:t>
            </a:r>
          </a:p>
          <a:p>
            <a:pPr marL="0" indent="0" algn="just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  - is a proper coordinate.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AEF80-F90F-4F31-A9D8-DE7E9889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85C7C3-0A56-4071-A755-3BED810B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38FEC0-2FEB-4320-923C-9AC24F397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850" y="2107592"/>
            <a:ext cx="3777988" cy="9186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2E0170-E9CC-4893-9C02-36D75629F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764" y="4156074"/>
            <a:ext cx="6451701" cy="7733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56EC3F-1B12-467C-8222-8461A9489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85" y="4929395"/>
            <a:ext cx="3429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7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5B1C-7CC8-4C83-8FD2-348E64A9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Classical BMT with Rapidity Adaptation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3FBEC629-1974-4143-BDA8-6146BE1AC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23811"/>
              </p:ext>
            </p:extLst>
          </p:nvPr>
        </p:nvGraphicFramePr>
        <p:xfrm>
          <a:off x="838200" y="1825625"/>
          <a:ext cx="10515597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90415535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58568348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20516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CN" altLang="en-US" b="0" dirty="0">
                        <a:effectLst/>
                        <a:latin typeface="KaTeX_Main"/>
                      </a:endParaRPr>
                    </a:p>
                  </a:txBody>
                  <a:tcPr marL="60960" marR="60960" marT="38100" marB="3810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82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quote-cjk-patch"/>
                        </a:rPr>
                        <a:t>Characteristic</a:t>
                      </a:r>
                    </a:p>
                  </a:txBody>
                  <a:tcPr marR="60960" marT="38100" marB="381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effectLst/>
                          <a:latin typeface="quote-cjk-patch"/>
                        </a:rPr>
                        <a:t>Classical BMT</a:t>
                      </a:r>
                    </a:p>
                  </a:txBody>
                  <a:tcPr marL="60960" marR="60960" marT="38100" marB="381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effectLst/>
                          <a:latin typeface="quote-cjk-patch"/>
                        </a:rPr>
                        <a:t>Rapidity Adaptation</a:t>
                      </a:r>
                    </a:p>
                  </a:txBody>
                  <a:tcPr marL="60960" marR="60960" marT="38100" marB="38100" anchor="ctr"/>
                </a:tc>
                <a:extLst>
                  <a:ext uri="{0D108BD9-81ED-4DB2-BD59-A6C34878D82A}">
                    <a16:rowId xmlns:a16="http://schemas.microsoft.com/office/drawing/2014/main" val="120894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quote-cjk-patch"/>
                        </a:rPr>
                        <a:t>Variables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  <a:latin typeface="quote-cjk-patch"/>
                        </a:rPr>
                        <a:t>Time </a:t>
                      </a:r>
                      <a:r>
                        <a:rPr lang="en-US" b="0" i="1" dirty="0">
                          <a:effectLst/>
                          <a:latin typeface="KaTeX_Math"/>
                        </a:rPr>
                        <a:t>t</a:t>
                      </a:r>
                      <a:r>
                        <a:rPr lang="en-US" b="0" dirty="0">
                          <a:effectLst/>
                          <a:latin typeface="quote-cjk-patch"/>
                        </a:rPr>
                        <a:t>, velocity </a:t>
                      </a:r>
                      <a:r>
                        <a:rPr lang="en-US" b="1" i="1" dirty="0">
                          <a:effectLst/>
                          <a:latin typeface="KaTeX_Math"/>
                        </a:rPr>
                        <a:t>v</a:t>
                      </a:r>
                      <a:r>
                        <a:rPr lang="en-US" b="0" dirty="0">
                          <a:effectLst/>
                          <a:latin typeface="quote-cjk-patch"/>
                        </a:rPr>
                        <a:t>, γ-factor</a:t>
                      </a:r>
                    </a:p>
                  </a:txBody>
                  <a:tcPr marL="60960"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  <a:latin typeface="quote-cjk-patch"/>
                        </a:rPr>
                        <a:t>Rapidity </a:t>
                      </a:r>
                      <a:r>
                        <a:rPr lang="el-GR" b="0" dirty="0">
                          <a:effectLst/>
                          <a:latin typeface="KaTeX_Main"/>
                        </a:rPr>
                        <a:t>θ,</a:t>
                      </a:r>
                      <a:r>
                        <a:rPr lang="el-GR" b="0" i="0" dirty="0">
                          <a:effectLst/>
                          <a:latin typeface="KaTeX_Main"/>
                        </a:rPr>
                        <a:t>θ</a:t>
                      </a:r>
                      <a:r>
                        <a:rPr lang="en-US" b="0" i="1" dirty="0">
                          <a:effectLst/>
                          <a:latin typeface="KaTeX_Main"/>
                        </a:rPr>
                        <a:t>s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,</a:t>
                      </a:r>
                      <a:r>
                        <a:rPr lang="el-GR" b="0" dirty="0">
                          <a:effectLst/>
                          <a:latin typeface="KaTeX_Main"/>
                        </a:rPr>
                        <a:t>θ</a:t>
                      </a:r>
                      <a:r>
                        <a:rPr lang="el-GR" sz="1200" b="0" i="0" dirty="0">
                          <a:effectLst/>
                          <a:latin typeface="KaTeX_Main"/>
                        </a:rPr>
                        <a:t>⊥</a:t>
                      </a:r>
                      <a:endParaRPr lang="el-GR" b="0" i="0" dirty="0">
                        <a:effectLst/>
                        <a:latin typeface="quote-cjk-patch"/>
                      </a:endParaRPr>
                    </a:p>
                  </a:txBody>
                  <a:tcPr marL="60960" marR="60960" marT="38100" marB="38100" anchor="ctr"/>
                </a:tc>
                <a:extLst>
                  <a:ext uri="{0D108BD9-81ED-4DB2-BD59-A6C34878D82A}">
                    <a16:rowId xmlns:a16="http://schemas.microsoft.com/office/drawing/2014/main" val="309780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quote-cjk-patch"/>
                        </a:rPr>
                        <a:t>Precession Frequency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l-GR" b="0" dirty="0">
                          <a:effectLst/>
                          <a:latin typeface="KaTeX_Main"/>
                        </a:rPr>
                        <a:t>Ω</a:t>
                      </a:r>
                      <a:r>
                        <a:rPr lang="en-US" sz="1200" b="0" dirty="0">
                          <a:effectLst/>
                          <a:latin typeface="KaTeX_Main"/>
                        </a:rPr>
                        <a:t>BMT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∝(e/m) (B,E,</a:t>
                      </a:r>
                      <a:r>
                        <a:rPr lang="el-GR" b="0" dirty="0">
                          <a:effectLst/>
                          <a:latin typeface="KaTeX_Main"/>
                        </a:rPr>
                        <a:t>γ)</a:t>
                      </a:r>
                      <a:endParaRPr lang="en-US" b="0" dirty="0">
                        <a:effectLst/>
                        <a:latin typeface="KaTeX_Main"/>
                      </a:endParaRPr>
                    </a:p>
                    <a:p>
                      <a:r>
                        <a:rPr lang="el-GR" b="0" dirty="0">
                          <a:effectLst/>
                          <a:latin typeface="KaTeX_Main"/>
                        </a:rPr>
                        <a:t>Ω</a:t>
                      </a:r>
                      <a:r>
                        <a:rPr lang="en-US" sz="1200" b="0" dirty="0">
                          <a:effectLst/>
                          <a:latin typeface="KaTeX_Main"/>
                        </a:rPr>
                        <a:t>BMT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​∝(</a:t>
                      </a:r>
                      <a:r>
                        <a:rPr lang="en-US" b="0" i="1" dirty="0">
                          <a:effectLst/>
                          <a:latin typeface="KaTeX_Math"/>
                        </a:rPr>
                        <a:t>e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/</a:t>
                      </a:r>
                      <a:r>
                        <a:rPr lang="en-US" b="0" i="1" dirty="0">
                          <a:effectLst/>
                          <a:latin typeface="KaTeX_Math"/>
                        </a:rPr>
                        <a:t>m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)(</a:t>
                      </a:r>
                      <a:r>
                        <a:rPr lang="en-US" b="0" i="1" dirty="0">
                          <a:effectLst/>
                          <a:latin typeface="KaTeX_Math"/>
                        </a:rPr>
                        <a:t>B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,</a:t>
                      </a:r>
                      <a:r>
                        <a:rPr lang="en-US" b="0" i="1" dirty="0">
                          <a:effectLst/>
                          <a:latin typeface="KaTeX_Math"/>
                        </a:rPr>
                        <a:t>E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,</a:t>
                      </a:r>
                      <a:r>
                        <a:rPr lang="el-GR" b="0" i="1" dirty="0">
                          <a:effectLst/>
                          <a:latin typeface="KaTeX_Math"/>
                        </a:rPr>
                        <a:t>γ</a:t>
                      </a:r>
                      <a:r>
                        <a:rPr lang="el-GR" b="0" dirty="0">
                          <a:effectLst/>
                          <a:latin typeface="KaTeX_Main"/>
                        </a:rPr>
                        <a:t>)</a:t>
                      </a:r>
                      <a:endParaRPr lang="el-GR" b="0" dirty="0">
                        <a:effectLst/>
                        <a:latin typeface="quote-cjk-patch"/>
                      </a:endParaRPr>
                    </a:p>
                  </a:txBody>
                  <a:tcPr marL="60960"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l-GR" b="0" dirty="0">
                          <a:effectLst/>
                          <a:latin typeface="KaTeX_Main"/>
                        </a:rPr>
                        <a:t>Ω=(∂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H/∂</a:t>
                      </a:r>
                      <a:r>
                        <a:rPr lang="el-GR" b="0" dirty="0">
                          <a:effectLst/>
                          <a:latin typeface="KaTeX_Main"/>
                        </a:rPr>
                        <a:t>θ,  ∂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H/∂</a:t>
                      </a:r>
                      <a:r>
                        <a:rPr lang="el-GR" b="0" dirty="0">
                          <a:effectLst/>
                          <a:latin typeface="KaTeX_Main"/>
                        </a:rPr>
                        <a:t>θ</a:t>
                      </a:r>
                      <a:r>
                        <a:rPr lang="en-US" sz="1400" b="0" dirty="0">
                          <a:effectLst/>
                          <a:latin typeface="KaTeX_Main"/>
                        </a:rPr>
                        <a:t>s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,  ∂H/∂</a:t>
                      </a:r>
                      <a:r>
                        <a:rPr lang="el-GR" b="0" dirty="0">
                          <a:effectLst/>
                          <a:latin typeface="KaTeX_Main"/>
                        </a:rPr>
                        <a:t>θ</a:t>
                      </a:r>
                      <a:r>
                        <a:rPr lang="el-GR" sz="1200" b="0" dirty="0">
                          <a:effectLst/>
                          <a:latin typeface="KaTeX_Main"/>
                        </a:rPr>
                        <a:t>⊥</a:t>
                      </a:r>
                      <a:r>
                        <a:rPr lang="el-GR" b="0" dirty="0">
                          <a:effectLst/>
                          <a:latin typeface="KaTeX_Main"/>
                        </a:rPr>
                        <a:t>)</a:t>
                      </a:r>
                      <a:endParaRPr lang="en-US" b="0" dirty="0">
                        <a:effectLst/>
                        <a:latin typeface="KaTeX_Main"/>
                      </a:endParaRPr>
                    </a:p>
                    <a:p>
                      <a:r>
                        <a:rPr lang="el-GR" b="0" dirty="0">
                          <a:effectLst/>
                          <a:latin typeface="KaTeX_Main"/>
                        </a:rPr>
                        <a:t>Ω=(∂</a:t>
                      </a:r>
                      <a:r>
                        <a:rPr lang="en-US" b="0" i="1" dirty="0">
                          <a:effectLst/>
                          <a:latin typeface="KaTeX_Math"/>
                        </a:rPr>
                        <a:t>H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/∂</a:t>
                      </a:r>
                      <a:r>
                        <a:rPr lang="el-GR" b="0" i="1" dirty="0">
                          <a:effectLst/>
                          <a:latin typeface="KaTeX_Math"/>
                        </a:rPr>
                        <a:t>θ</a:t>
                      </a:r>
                      <a:r>
                        <a:rPr lang="el-GR" b="0" dirty="0">
                          <a:effectLst/>
                          <a:latin typeface="KaTeX_Main"/>
                        </a:rPr>
                        <a:t>,∂</a:t>
                      </a:r>
                      <a:r>
                        <a:rPr lang="en-US" b="0" i="1" dirty="0">
                          <a:effectLst/>
                          <a:latin typeface="KaTeX_Math"/>
                        </a:rPr>
                        <a:t>H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/∂</a:t>
                      </a:r>
                      <a:r>
                        <a:rPr lang="el-GR" b="0" i="1" dirty="0">
                          <a:effectLst/>
                          <a:latin typeface="KaTeX_Math"/>
                        </a:rPr>
                        <a:t>θ</a:t>
                      </a:r>
                      <a:r>
                        <a:rPr lang="en-US" b="0" i="1" dirty="0">
                          <a:effectLst/>
                          <a:latin typeface="KaTeX_Math"/>
                        </a:rPr>
                        <a:t>s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​,∂</a:t>
                      </a:r>
                      <a:r>
                        <a:rPr lang="en-US" b="0" i="1" dirty="0">
                          <a:effectLst/>
                          <a:latin typeface="KaTeX_Math"/>
                        </a:rPr>
                        <a:t>H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/∂</a:t>
                      </a:r>
                      <a:r>
                        <a:rPr lang="el-GR" b="0" i="0" dirty="0">
                          <a:effectLst/>
                          <a:latin typeface="KaTeX_Math"/>
                        </a:rPr>
                        <a:t>θ</a:t>
                      </a:r>
                      <a:r>
                        <a:rPr lang="el-GR" sz="1400" b="0" dirty="0">
                          <a:effectLst/>
                          <a:latin typeface="KaTeX_Main"/>
                        </a:rPr>
                        <a:t>⊥</a:t>
                      </a:r>
                      <a:r>
                        <a:rPr lang="el-GR" b="0" dirty="0">
                          <a:effectLst/>
                          <a:latin typeface="KaTeX_Main"/>
                        </a:rPr>
                        <a:t>​)</a:t>
                      </a:r>
                      <a:endParaRPr lang="el-GR" b="0" dirty="0">
                        <a:effectLst/>
                        <a:latin typeface="quote-cjk-patch"/>
                      </a:endParaRPr>
                    </a:p>
                  </a:txBody>
                  <a:tcPr marL="60960" marR="60960" marT="38100" marB="38100" anchor="ctr"/>
                </a:tc>
                <a:extLst>
                  <a:ext uri="{0D108BD9-81ED-4DB2-BD59-A6C34878D82A}">
                    <a16:rowId xmlns:a16="http://schemas.microsoft.com/office/drawing/2014/main" val="318175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quote-cjk-patch"/>
                        </a:rPr>
                        <a:t>Invariance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latin typeface="quote-cjk-patch"/>
                        </a:rPr>
                        <a:t>Depends on the reference frame choice (γ, v)</a:t>
                      </a:r>
                    </a:p>
                  </a:txBody>
                  <a:tcPr marL="60960"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latin typeface="quote-cjk-patch"/>
                        </a:rPr>
                        <a:t>Natural hyperbolic structure (additivity of rapidities)</a:t>
                      </a:r>
                    </a:p>
                  </a:txBody>
                  <a:tcPr marL="60960" marR="60960" marT="38100" marB="38100" anchor="ctr"/>
                </a:tc>
                <a:extLst>
                  <a:ext uri="{0D108BD9-81ED-4DB2-BD59-A6C34878D82A}">
                    <a16:rowId xmlns:a16="http://schemas.microsoft.com/office/drawing/2014/main" val="98382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quote-cjk-patch"/>
                        </a:rPr>
                        <a:t>Solutions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latin typeface="quote-cjk-patch"/>
                        </a:rPr>
                        <a:t>Require complex integrals, especially in variable fields</a:t>
                      </a:r>
                    </a:p>
                  </a:txBody>
                  <a:tcPr marL="60960"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  <a:latin typeface="quote-cjk-patch"/>
                        </a:rPr>
                        <a:t>Spectral decomposition in 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θ</a:t>
                      </a:r>
                      <a:r>
                        <a:rPr lang="en-US" b="0" dirty="0">
                          <a:effectLst/>
                          <a:latin typeface="quote-cjk-patch"/>
                        </a:rPr>
                        <a:t> is possible, yielding elementary integrals</a:t>
                      </a:r>
                    </a:p>
                  </a:txBody>
                  <a:tcPr marL="60960" marR="60960" marT="38100" marB="38100" anchor="ctr"/>
                </a:tc>
                <a:extLst>
                  <a:ext uri="{0D108BD9-81ED-4DB2-BD59-A6C34878D82A}">
                    <a16:rowId xmlns:a16="http://schemas.microsoft.com/office/drawing/2014/main" val="3873888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quote-cjk-patch"/>
                        </a:rPr>
                        <a:t>Physical Interpretation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  <a:latin typeface="quote-cjk-patch"/>
                        </a:rPr>
                        <a:t>Geometry in space-time via </a:t>
                      </a:r>
                      <a:r>
                        <a:rPr lang="en-US" b="0" i="1" dirty="0">
                          <a:effectLst/>
                          <a:latin typeface="quote-cjk-patch"/>
                        </a:rPr>
                        <a:t>γ</a:t>
                      </a:r>
                      <a:r>
                        <a:rPr lang="en-US" b="0" dirty="0">
                          <a:effectLst/>
                          <a:latin typeface="quote-cjk-patch"/>
                        </a:rPr>
                        <a:t> and </a:t>
                      </a:r>
                      <a:r>
                        <a:rPr lang="en-US" b="0" i="1" dirty="0">
                          <a:effectLst/>
                          <a:latin typeface="quote-cjk-patch"/>
                        </a:rPr>
                        <a:t>v</a:t>
                      </a:r>
                    </a:p>
                  </a:txBody>
                  <a:tcPr marL="60960"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latin typeface="quote-cjk-patch"/>
                        </a:rPr>
                        <a:t>Geometry via hyperbolic functions and conjugate coordinates</a:t>
                      </a:r>
                    </a:p>
                  </a:txBody>
                  <a:tcPr marL="60960" marR="60960" marT="38100" marB="38100" anchor="ctr"/>
                </a:tc>
                <a:extLst>
                  <a:ext uri="{0D108BD9-81ED-4DB2-BD59-A6C34878D82A}">
                    <a16:rowId xmlns:a16="http://schemas.microsoft.com/office/drawing/2014/main" val="50409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quote-cjk-patch"/>
                        </a:rPr>
                        <a:t>Spin-Orbit Interaction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latin typeface="quote-cjk-patch"/>
                        </a:rPr>
                        <a:t>Appears as a correction in the equation of motion</a:t>
                      </a:r>
                    </a:p>
                  </a:txBody>
                  <a:tcPr marL="60960" marR="6096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  <a:latin typeface="quote-cjk-patch"/>
                        </a:rPr>
                        <a:t>Built into the structure via </a:t>
                      </a:r>
                      <a:r>
                        <a:rPr lang="en-US" b="0" dirty="0" err="1">
                          <a:effectLst/>
                          <a:latin typeface="KaTeX_Main"/>
                        </a:rPr>
                        <a:t>θs</a:t>
                      </a:r>
                      <a:r>
                        <a:rPr lang="en-US" b="0" dirty="0">
                          <a:effectLst/>
                          <a:latin typeface="KaTeX_Main"/>
                        </a:rPr>
                        <a:t>, θ</a:t>
                      </a:r>
                      <a:r>
                        <a:rPr lang="en-US" sz="1050" b="0" dirty="0">
                          <a:effectLst/>
                          <a:latin typeface="KaTeX_Main"/>
                        </a:rPr>
                        <a:t>⊥</a:t>
                      </a:r>
                      <a:endParaRPr lang="en-US" b="0" dirty="0">
                        <a:effectLst/>
                        <a:latin typeface="quote-cjk-patch"/>
                      </a:endParaRPr>
                    </a:p>
                  </a:txBody>
                  <a:tcPr marL="60960" marR="60960" marT="38100" marB="38100" anchor="ctr"/>
                </a:tc>
                <a:extLst>
                  <a:ext uri="{0D108BD9-81ED-4DB2-BD59-A6C34878D82A}">
                    <a16:rowId xmlns:a16="http://schemas.microsoft.com/office/drawing/2014/main" val="3586502395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CE5D2E-9ECE-43E5-9987-8F5AF313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517156-912C-4AD2-BF69-F1A4CB29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AFE88-8854-4C5B-858A-64B5E739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of ​​a gyrovector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5D1EE-C20E-4560-BA73-F83E96B7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07"/>
            <a:ext cx="10515600" cy="5038875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gyrovector is the analog of "angular momentum," but defined not in Euclidean geometry, but in hyperbolic geometry.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Actually: In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space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rotations are described by spherical coordinates 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𝜃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𝜙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Minkowski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natural replacement is hyperbolic spherical coordinates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), where </a:t>
            </a:r>
          </a:p>
          <a:p>
            <a:pPr algn="just"/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θ -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rapidity (hyperbolic angle associated with boost along the axis of motion);</a:t>
            </a:r>
          </a:p>
          <a:p>
            <a:pPr algn="just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ₛ =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angular variable via the Gudermannian function (connects hyperbola and circle);</a:t>
            </a:r>
          </a:p>
          <a:p>
            <a:pPr algn="just"/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14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ln(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logarithm of the transverse component, describes the growth of the transverse "amplitude".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E360E8-1A2B-45D0-904A-1915BBD0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20224D-CD36-47E1-97A7-82DC0A87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960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C51C4-0BF8-4E12-8071-62B525C2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Classical BMT with Rapidity Adaptation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86E929-8E71-4C17-960F-330AAE9C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7EE5C-2A39-46A9-A8BB-D15CB0B2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E1C83B7-FAB2-4DAE-B753-78F8311E4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" y="2150175"/>
            <a:ext cx="6071896" cy="3620434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B3181A-78E7-4253-AB8B-627402ACF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14" y="2197007"/>
            <a:ext cx="5914814" cy="35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00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23D71-3958-4CA8-8020-72822FBF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Classical BMT with Rapidity Adaptation</a:t>
            </a:r>
            <a:endParaRPr lang="zh-CN" alt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D2A0548-F5E5-415A-AF99-58879B887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941980"/>
            <a:ext cx="6343427" cy="3782337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9DD949-A058-4B8A-B115-46AFF59B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539B4C-C7FE-41E6-BA16-17058C37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4B6D3A-9422-485C-A106-D6AFDEED3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15" y="2124635"/>
            <a:ext cx="6037094" cy="35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6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DC92-FBED-457B-AE34-7A35A64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Spin norm</a:t>
            </a:r>
            <a:endParaRPr lang="zh-CN" alt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1755C5C-045A-4C0E-9EF3-A97D06804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24" y="1776506"/>
            <a:ext cx="7913907" cy="4716369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7B4F61-5C78-4352-B280-604AE159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1100F3-05EE-4362-9E76-F68C64D2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52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95F76-964F-471D-A874-15556300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Dirac equation for a 4-component spinor.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8852D-F425-4C30-826A-7EEA42159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The Dirac equation is a relativistic wave equation for particles with spin-1/2 (like electrons). Because it must be consistent with special relativity, the wavefunction is not a scalar or a vector, but a more complex object that transforms under a specific representation of the Lorentz group, known as a 4-component spinor or </a:t>
            </a:r>
            <a:r>
              <a:rPr lang="en-US" altLang="zh-CN" dirty="0" err="1"/>
              <a:t>bispinor</a:t>
            </a:r>
            <a:r>
              <a:rPr lang="en-US" altLang="zh-CN" dirty="0"/>
              <a:t>.</a:t>
            </a:r>
          </a:p>
          <a:p>
            <a:pPr algn="just"/>
            <a:endParaRPr lang="en-US" altLang="zh-CN" dirty="0"/>
          </a:p>
          <a:p>
            <a:pPr algn="r"/>
            <a:r>
              <a:rPr lang="en-US" altLang="zh-CN" dirty="0"/>
              <a:t>(xx)</a:t>
            </a:r>
          </a:p>
          <a:p>
            <a:endParaRPr lang="zh-CN" alt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7E349E-2FAD-4816-9AFA-3C352267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7E8657-9F65-448B-AA6B-3597B1B1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29E081-ADAD-49D1-905A-E4F78D30A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92" y="4543416"/>
            <a:ext cx="3744609" cy="12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8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099FA-F135-44AB-8069-C01F3977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Dirac Spinor with Rapidity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FEFB53B-3522-429C-943C-5798C18FF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417" y="2145044"/>
            <a:ext cx="6376352" cy="3801969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5D79F2-22D8-4F0D-A113-469CAC4B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7D0AE9-FC06-4371-9B32-221321CA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19F261-1C1A-4AAC-B034-3213A616C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18" y="2007160"/>
            <a:ext cx="6532098" cy="38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71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2A49F-B13D-46FE-A2F6-667BEB05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hydrodynamics with spin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A58CCDD-2814-45AC-ACA3-70498635B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995" y="1376583"/>
            <a:ext cx="8012206" cy="5186703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D0D201-2179-4A7D-8709-9EF4AA1C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82A299-6AA7-46CD-8EAB-ED86BB47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628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DF7F8-AE58-4DBF-8BA2-0679FA96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Spin evolution in relativistic hydrodynamics</a:t>
            </a:r>
            <a:endParaRPr lang="zh-CN" alt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620EF00-3C00-4701-B666-A6A023EAA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4" y="1922814"/>
            <a:ext cx="10515600" cy="4331772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0A239-81A7-454A-84CA-DC6D94AF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57A417-5712-401F-BF27-4A5D2FB0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01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2DCB5-F9EB-4A89-89A7-39A9AD4C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478FC70-F176-4526-904C-664A7C239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117" y="1441917"/>
            <a:ext cx="10592683" cy="1987083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211BC9-E9A4-4477-9E79-C0E4619C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451BD3-4286-4FBB-B26E-B67A5546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4C9E4E-B679-45AA-A562-9E19EB7C3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17" y="3590995"/>
            <a:ext cx="10393885" cy="14180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BA18C1-9D18-43B4-B72B-558079FC3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17" y="5171024"/>
            <a:ext cx="9351071" cy="14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568F7-0B2F-4127-A858-2D0C99EA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of ​​a gyrovector</a:t>
            </a:r>
            <a:endParaRPr lang="zh-CN" alt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34844-45B5-4E59-95EE-FB9996F0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marL="0" indent="0" algn="r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A2E474-3807-4DE4-BE19-E499888C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E33390-7F11-44FC-8348-26E4C2ED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DA6B2D-964E-43BF-B3F1-37ED470FC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55" y="2266499"/>
            <a:ext cx="9449356" cy="29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5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52145-9484-4D4F-B5FE-FF938307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spin within the framework of the approach through hyperbolic functions with coupled parameters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729FF-D182-4C9B-BACE-1FCB68B94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45" y="4191797"/>
            <a:ext cx="10515600" cy="2104995"/>
          </a:xfrm>
        </p:spPr>
        <p:txBody>
          <a:bodyPr/>
          <a:lstStyle/>
          <a:p>
            <a:pPr algn="just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idea: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description of the dynamics of relativistic particles using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rapidities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serve as universal parameters of motion. These parameters allow for a compact representation of the Hamilton–Lagrange equations, as well as new Lorentzian coordinates.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24DFA8-57AA-43C1-8C34-6F4326D4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A8A9EE-0B62-4257-AEA2-0D23F59D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5A086F-C8ED-4025-9A89-A652B9937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50" y="1690688"/>
            <a:ext cx="9145348" cy="23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C85FB-F42D-4214-9836-842297D3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spin orientation in Euclidean and hyperbolic spherical coordinates.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719B551-8191-464C-BACE-37DBF434F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5" y="1847850"/>
            <a:ext cx="9030837" cy="4351338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9C8A5D-2B9E-4D5F-8B7B-5961E2D5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64D210-C20B-403A-A801-85446CAD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83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288F8-191E-4245-ADD6-F8BC7D11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orientation of spin in Euclidean and hypergeometric geometry.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8AF8F-8F65-4035-A672-7E279DB96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Bargmann</a:t>
            </a:r>
            <a:r>
              <a:rPr lang="en-US" altLang="zh-CN" dirty="0"/>
              <a:t>–Michel–</a:t>
            </a:r>
            <a:r>
              <a:rPr lang="en-US" altLang="zh-CN" dirty="0" err="1"/>
              <a:t>Telegdi</a:t>
            </a:r>
            <a:r>
              <a:rPr lang="en-US" altLang="zh-CN" dirty="0"/>
              <a:t> (BMT)</a:t>
            </a:r>
            <a:endParaRPr lang="zh-CN" alt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783A42-11E9-4465-8695-2DB1BA4D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6E3906-F098-48B8-A788-02798F72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E6AEBF-0090-4A80-835E-BAD61D912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60" y="1599681"/>
            <a:ext cx="7986944" cy="39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7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96E2-B8FD-418F-9FB7-57816042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65" y="365125"/>
            <a:ext cx="11254486" cy="1325563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</a:t>
            </a:r>
            <a:r>
              <a:rPr lang="en-US" altLang="zh-C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rapidities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relativistic particle.</a:t>
            </a:r>
            <a:endParaRPr lang="zh-CN" alt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24DD0-3BE6-411A-A4D8-F4087E279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 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                     -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Gudermann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</a:p>
          <a:p>
            <a:r>
              <a:rPr lang="da-DK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Karapetoff V. Rev. Mod. Phys. 1944, 16, 33</a:t>
            </a: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Akintsov</a:t>
            </a:r>
            <a:r>
              <a:rPr lang="en-US" altLang="zh-CN" sz="160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N.S. et al. Symmetry 2024, 16, 357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49D05C-6D6A-4315-8A30-11E4718C5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4" y="1525677"/>
            <a:ext cx="7510923" cy="19691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0E6C2A-0D79-4B2C-8BCB-1E335518C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243" y="1365686"/>
            <a:ext cx="4468755" cy="46211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326B2-0974-4537-90DD-3F1557C10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060" y="4792816"/>
            <a:ext cx="1774090" cy="621846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340EF23-55DD-4556-9107-30CA0A98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BE03682-F69F-4F1D-B010-B8149939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9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4A427-EF1A-4027-AFE3-21F42A83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parameters</a:t>
            </a:r>
            <a:endParaRPr lang="zh-CN" alt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B01FE-D6E3-421F-966A-1D4C44637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is proper time and                                is proper coordinate.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Lorentzian space-time coordinates                      and                    , 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                                    is an invariant.</a:t>
            </a:r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</a:t>
            </a:r>
            <a:r>
              <a:rPr lang="ru-RU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Velocities </a:t>
            </a:r>
            <a:r>
              <a:rPr lang="ru-RU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(labeled 1) and  </a:t>
            </a:r>
            <a:r>
              <a:rPr lang="ru-RU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(labeled 2) depend on dimensionless field amplitude </a:t>
            </a:r>
            <a:r>
              <a:rPr lang="ru-RU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402E81-A784-4515-B9C2-6D9950360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967" y="1513141"/>
            <a:ext cx="2686050" cy="990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A323D2-0144-4B50-AEBE-3293BD99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56" y="1825625"/>
            <a:ext cx="1971675" cy="4476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B75244-571E-4C4E-B9A3-0D2DC66E7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846" y="2246404"/>
            <a:ext cx="1533525" cy="581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EDD965-996A-49AE-8DC9-C9B0F18F9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424" y="2711178"/>
            <a:ext cx="3057525" cy="581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0E10F4-5ACF-4DC6-BC6E-2DD4723B3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596" y="3248207"/>
            <a:ext cx="4835227" cy="24885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1A79CB-A402-4A34-A4F1-88325117B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525" y="5709100"/>
            <a:ext cx="886071" cy="4160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29D746-CA78-45F1-9DC3-95D44DF1A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2111" y="5797988"/>
            <a:ext cx="404942" cy="3177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FC2E6B-9C43-4D0C-B7F2-46A7A53D09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8938" y="5709100"/>
            <a:ext cx="409029" cy="434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75559C-E2B3-44A9-B65C-59D6DDF50C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7146" y="2273300"/>
            <a:ext cx="1562100" cy="5810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5A05273-169D-419D-9895-781B48114E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6359" y="3462935"/>
            <a:ext cx="2912138" cy="8097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03E8B1-F445-4911-A266-C24BDCC32D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2436" y="4272727"/>
            <a:ext cx="1095375" cy="657225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7E94A-F29E-4EEF-B4D1-66869EE5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C1B5F5B-FEFC-41E2-8F19-3832D418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8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690FF-D81C-4C91-B4B7-F6EE0800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Lorentz Transformation of Spin Expressed via Rapidity.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8A163-7704-4970-9EA0-5C2B0300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(rapidity) decomposition of spin.</a:t>
            </a:r>
          </a:p>
          <a:p>
            <a:pPr marL="0" indent="0" algn="r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</a:p>
          <a:p>
            <a:pPr marL="0" indent="0" algn="just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188BD8-0E0D-4FFE-A487-177E7CFC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A09957-82A4-403B-B342-CB9306A0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180-814F-482E-9857-0548973C232F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240225-3FD0-4624-8D25-C5E706DD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308" y="2084466"/>
            <a:ext cx="8573399" cy="15918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EB6768-EE10-46F0-8C06-16AA3991A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835" y="4306716"/>
            <a:ext cx="8331921" cy="7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7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1047</Words>
  <Application>Microsoft Office PowerPoint</Application>
  <PresentationFormat>Широкоэкранный</PresentationFormat>
  <Paragraphs>184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KaTeX_Main</vt:lpstr>
      <vt:lpstr>KaTeX_Math</vt:lpstr>
      <vt:lpstr>quote-cjk-patch</vt:lpstr>
      <vt:lpstr>等线</vt:lpstr>
      <vt:lpstr>等线 Light</vt:lpstr>
      <vt:lpstr>Arial</vt:lpstr>
      <vt:lpstr>Times New Roman</vt:lpstr>
      <vt:lpstr>Тема Office</vt:lpstr>
      <vt:lpstr>Rapidity-Spectral Decomposition and Spin Dynamics in Coupled Lorentz Spacetime Coordinates</vt:lpstr>
      <vt:lpstr>The idea of ​​a gyrovector</vt:lpstr>
      <vt:lpstr>The idea of ​​a gyrovector</vt:lpstr>
      <vt:lpstr>The concept of spin within the framework of the approach through hyperbolic functions with coupled parameters</vt:lpstr>
      <vt:lpstr>Comparison of spin orientation in Euclidean and hyperbolic spherical coordinates.</vt:lpstr>
      <vt:lpstr>Spatial orientation of spin in Euclidean and hypergeometric geometry.</vt:lpstr>
      <vt:lpstr>The concept of rapidities for relativistic particle.</vt:lpstr>
      <vt:lpstr>Coupled parameters</vt:lpstr>
      <vt:lpstr>Lorentz Transformation of Spin Expressed via Rapidity.</vt:lpstr>
      <vt:lpstr>Minkowski and Euclidean diagrams as a function of rapidity.</vt:lpstr>
      <vt:lpstr>The transition of spin between hyperbolic and Euclidean geometry.</vt:lpstr>
      <vt:lpstr>The transition of spin between hyperbolic and Euclidean geometry.</vt:lpstr>
      <vt:lpstr>Basic identities</vt:lpstr>
      <vt:lpstr>The Jacobian for a change of basis: relating the basis vectors.</vt:lpstr>
      <vt:lpstr>Transformation of spin components</vt:lpstr>
      <vt:lpstr>The classical form of the Bargmann–Michel–Telegdi equation</vt:lpstr>
      <vt:lpstr>Spin Parametrization via Rapidity Variables</vt:lpstr>
      <vt:lpstr>Equations of motion (precession) for S in the rapidity form.</vt:lpstr>
      <vt:lpstr>Comparison of Classical BMT with Rapidity Adaptation</vt:lpstr>
      <vt:lpstr>Comparison of Classical BMT with Rapidity Adaptation</vt:lpstr>
      <vt:lpstr>Comparison of Classical BMT with Rapidity Adaptation</vt:lpstr>
      <vt:lpstr>Spin norm</vt:lpstr>
      <vt:lpstr>The Dirac equation for a 4-component spinor.</vt:lpstr>
      <vt:lpstr>Comparison of Dirac Spinor with Rapidity Model</vt:lpstr>
      <vt:lpstr>Relativistic hydrodynamics with spin</vt:lpstr>
      <vt:lpstr>Spin evolution in relativistic hydrodynamics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Rapidity-Spectral Decomposition and Spin Dynamics in Coupled Lorentz Spacetime Coordinates</dc:title>
  <dc:creator>Николай Акинцов</dc:creator>
  <cp:lastModifiedBy>Николай Акинцов</cp:lastModifiedBy>
  <cp:revision>6</cp:revision>
  <dcterms:created xsi:type="dcterms:W3CDTF">2025-09-22T10:21:03Z</dcterms:created>
  <dcterms:modified xsi:type="dcterms:W3CDTF">2025-09-23T18:40:58Z</dcterms:modified>
</cp:coreProperties>
</file>