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m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7" r:id="rId2"/>
    <p:sldId id="260" r:id="rId3"/>
    <p:sldId id="528" r:id="rId4"/>
    <p:sldId id="558" r:id="rId5"/>
    <p:sldId id="559" r:id="rId6"/>
    <p:sldId id="561" r:id="rId7"/>
    <p:sldId id="562" r:id="rId8"/>
    <p:sldId id="563" r:id="rId9"/>
    <p:sldId id="564" r:id="rId10"/>
    <p:sldId id="565" r:id="rId11"/>
    <p:sldId id="568" r:id="rId12"/>
    <p:sldId id="576" r:id="rId13"/>
    <p:sldId id="575" r:id="rId14"/>
    <p:sldId id="574" r:id="rId15"/>
    <p:sldId id="570" r:id="rId16"/>
    <p:sldId id="573" r:id="rId17"/>
  </p:sldIdLst>
  <p:sldSz cx="12192000" cy="6858000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00FF"/>
    <a:srgbClr val="0000FF"/>
    <a:srgbClr val="67C957"/>
    <a:srgbClr val="6600CC"/>
    <a:srgbClr val="FAA4B0"/>
    <a:srgbClr val="FFCCFF"/>
    <a:srgbClr val="FF6600"/>
    <a:srgbClr val="FA572A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 autoAdjust="0"/>
    <p:restoredTop sz="92663" autoAdjust="0"/>
  </p:normalViewPr>
  <p:slideViewPr>
    <p:cSldViewPr>
      <p:cViewPr varScale="1">
        <p:scale>
          <a:sx n="72" d="100"/>
          <a:sy n="72" d="100"/>
        </p:scale>
        <p:origin x="5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4.xml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5" Type="http://schemas.openxmlformats.org/officeDocument/2006/relationships/tags" Target="../tags/tag36.xml"/><Relationship Id="rId10" Type="http://schemas.openxmlformats.org/officeDocument/2006/relationships/image" Target="../media/image44.png"/><Relationship Id="rId4" Type="http://schemas.openxmlformats.org/officeDocument/2006/relationships/tags" Target="../tags/tag35.xm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5.png"/><Relationship Id="rId18" Type="http://schemas.openxmlformats.org/officeDocument/2006/relationships/image" Target="../media/image500.png"/><Relationship Id="rId3" Type="http://schemas.openxmlformats.org/officeDocument/2006/relationships/tags" Target="../tags/tag39.xml"/><Relationship Id="rId21" Type="http://schemas.openxmlformats.org/officeDocument/2006/relationships/image" Target="../media/image53.png"/><Relationship Id="rId7" Type="http://schemas.openxmlformats.org/officeDocument/2006/relationships/tags" Target="../tags/tag43.xml"/><Relationship Id="rId12" Type="http://schemas.openxmlformats.org/officeDocument/2006/relationships/image" Target="../media/image34.png"/><Relationship Id="rId17" Type="http://schemas.openxmlformats.org/officeDocument/2006/relationships/image" Target="../media/image50.png"/><Relationship Id="rId2" Type="http://schemas.openxmlformats.org/officeDocument/2006/relationships/tags" Target="../tags/tag38.xml"/><Relationship Id="rId16" Type="http://schemas.openxmlformats.org/officeDocument/2006/relationships/image" Target="../media/image49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7.png"/><Relationship Id="rId5" Type="http://schemas.openxmlformats.org/officeDocument/2006/relationships/tags" Target="../tags/tag41.xml"/><Relationship Id="rId15" Type="http://schemas.openxmlformats.org/officeDocument/2006/relationships/image" Target="../media/image48.png"/><Relationship Id="rId23" Type="http://schemas.openxmlformats.org/officeDocument/2006/relationships/image" Target="../media/image5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6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60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50.xml"/><Relationship Id="rId16" Type="http://schemas.openxmlformats.org/officeDocument/2006/relationships/image" Target="../media/image6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8.png"/><Relationship Id="rId5" Type="http://schemas.openxmlformats.org/officeDocument/2006/relationships/tags" Target="../tags/tag53.xml"/><Relationship Id="rId15" Type="http://schemas.openxmlformats.org/officeDocument/2006/relationships/image" Target="../media/image62.png"/><Relationship Id="rId10" Type="http://schemas.openxmlformats.org/officeDocument/2006/relationships/image" Target="../media/image29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58.xml"/><Relationship Id="rId16" Type="http://schemas.openxmlformats.org/officeDocument/2006/relationships/image" Target="../media/image69.png"/><Relationship Id="rId20" Type="http://schemas.openxmlformats.org/officeDocument/2006/relationships/image" Target="../media/image58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1.xml"/><Relationship Id="rId15" Type="http://schemas.openxmlformats.org/officeDocument/2006/relationships/image" Target="../media/image68.png"/><Relationship Id="rId10" Type="http://schemas.openxmlformats.org/officeDocument/2006/relationships/tags" Target="../tags/tag66.xml"/><Relationship Id="rId19" Type="http://schemas.openxmlformats.org/officeDocument/2006/relationships/image" Target="../media/image72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69.xml"/><Relationship Id="rId7" Type="http://schemas.openxmlformats.org/officeDocument/2006/relationships/image" Target="../media/image7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0.xml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m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.png"/><Relationship Id="rId5" Type="http://schemas.openxmlformats.org/officeDocument/2006/relationships/tags" Target="../tags/tag14.xml"/><Relationship Id="rId10" Type="http://schemas.openxmlformats.org/officeDocument/2006/relationships/image" Target="../media/image19.png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16.xml"/><Relationship Id="rId16" Type="http://schemas.openxmlformats.org/officeDocument/2006/relationships/image" Target="../media/image2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26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28788-40B0-49CC-BB88-F4200581820F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35AA78-7835-49B7-8FAB-A8E84024BDCA}"/>
              </a:ext>
            </a:extLst>
          </p:cNvPr>
          <p:cNvSpPr txBox="1"/>
          <p:nvPr/>
        </p:nvSpPr>
        <p:spPr>
          <a:xfrm>
            <a:off x="983432" y="975050"/>
            <a:ext cx="10225136" cy="1569660"/>
          </a:xfrm>
          <a:prstGeom prst="rect">
            <a:avLst/>
          </a:prstGeom>
          <a:solidFill>
            <a:srgbClr val="C00000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Determining spin effects in global equilibrium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by quantum kinetic theory</a:t>
            </a:r>
          </a:p>
          <a:p>
            <a:endParaRPr lang="en-US" altLang="zh-CN" sz="1000" b="1" dirty="0">
              <a:solidFill>
                <a:schemeClr val="bg1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725963-8587-41FF-861F-6BFA7AB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3067430"/>
            <a:ext cx="43997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</a:t>
            </a:r>
            <a:r>
              <a:rPr lang="en-US" altLang="zh-CN" sz="28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Jian-Hua Gao</a:t>
            </a:r>
          </a:p>
          <a:p>
            <a:endParaRPr lang="en-US" altLang="zh-CN" sz="800" dirty="0">
              <a:latin typeface="Calibri" panose="020F0502020204030204" pitchFamily="34" charset="0"/>
              <a:ea typeface="Cambria Math" pitchFamily="18" charset="0"/>
              <a:cs typeface="Calibri" panose="020F0502020204030204" pitchFamily="34" charset="0"/>
            </a:endParaRPr>
          </a:p>
          <a:p>
            <a:r>
              <a:rPr lang="zh-CN" altLang="en-US" sz="2400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</a:t>
            </a:r>
            <a:r>
              <a:rPr lang="en-US" altLang="zh-CN" sz="24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Shandong University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52B3F2-37BE-43ED-9286-B9B37E598AD6}"/>
              </a:ext>
            </a:extLst>
          </p:cNvPr>
          <p:cNvSpPr txBox="1"/>
          <p:nvPr/>
        </p:nvSpPr>
        <p:spPr>
          <a:xfrm>
            <a:off x="450268" y="5229200"/>
            <a:ext cx="11291464" cy="46166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The 26th International Symposium on Spin Physics, Qingdao, Sep 22 – 26, 2025  </a:t>
            </a:r>
            <a:endParaRPr lang="en-US" altLang="zh-CN" sz="2400" b="1" i="0" u="none" strike="noStrike" baseline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GE—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DC9698C9-E171-4CBF-B327-2F68B5FB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488" y="1165299"/>
            <a:ext cx="30993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currents at  1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6365DB-143B-4072-9F6E-519D6732B9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25" y="1744373"/>
            <a:ext cx="2920937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Text Box 43">
            <a:extLst>
              <a:ext uri="{FF2B5EF4-FFF2-40B4-BE49-F238E27FC236}">
                <a16:creationId xmlns:a16="http://schemas.microsoft.com/office/drawing/2014/main" id="{C1DC29EF-C157-4830-A4FD-5CCBB1BE3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09" y="2508082"/>
            <a:ext cx="3155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Chiral currents at 2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716D04-7BD3-40F4-9ECE-DC5FE1E94766}"/>
              </a:ext>
            </a:extLst>
          </p:cNvPr>
          <p:cNvSpPr/>
          <p:nvPr/>
        </p:nvSpPr>
        <p:spPr>
          <a:xfrm>
            <a:off x="3219729" y="3424514"/>
            <a:ext cx="4962918" cy="73623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4C1961-2520-4B05-9EC3-43CD1F189301}"/>
              </a:ext>
            </a:extLst>
          </p:cNvPr>
          <p:cNvSpPr/>
          <p:nvPr/>
        </p:nvSpPr>
        <p:spPr>
          <a:xfrm>
            <a:off x="3219729" y="4279016"/>
            <a:ext cx="4008119" cy="674751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BFF326E8-AAD2-4DC4-87DD-7DC3E608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009" y="3553633"/>
            <a:ext cx="17291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density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7E58157-8A94-4DD3-8716-2EB0F1249FAF}"/>
              </a:ext>
            </a:extLst>
          </p:cNvPr>
          <p:cNvCxnSpPr/>
          <p:nvPr/>
        </p:nvCxnSpPr>
        <p:spPr bwMode="auto">
          <a:xfrm flipV="1">
            <a:off x="6096000" y="2908192"/>
            <a:ext cx="0" cy="6701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43">
            <a:extLst>
              <a:ext uri="{FF2B5EF4-FFF2-40B4-BE49-F238E27FC236}">
                <a16:creationId xmlns:a16="http://schemas.microsoft.com/office/drawing/2014/main" id="{74BCF24D-D821-438A-9FDC-723BB326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46" y="2569638"/>
            <a:ext cx="226369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K. Hattori, Y. Yin PRL2016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DCAE800-669A-4BF2-8E14-F980CA78752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03" y="4334329"/>
            <a:ext cx="3860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Text Box 43">
            <a:extLst>
              <a:ext uri="{FF2B5EF4-FFF2-40B4-BE49-F238E27FC236}">
                <a16:creationId xmlns:a16="http://schemas.microsoft.com/office/drawing/2014/main" id="{9D12EB37-3A78-4795-ABAE-1BF77AE5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659" y="4462090"/>
            <a:ext cx="15125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 currents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2714778-DE67-435F-8148-4D6A3138419A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8182647" y="3786049"/>
            <a:ext cx="485362" cy="6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275C4B4-4E3E-4760-A04A-ECA82B45FEB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26836" y="4651492"/>
            <a:ext cx="1351823" cy="10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442ACD27-3F15-4278-AF01-EB3215FFFBE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06" y="5335936"/>
            <a:ext cx="1169557" cy="4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Text Box 43">
            <a:extLst>
              <a:ext uri="{FF2B5EF4-FFF2-40B4-BE49-F238E27FC236}">
                <a16:creationId xmlns:a16="http://schemas.microsoft.com/office/drawing/2014/main" id="{4AF5C434-7331-419B-A328-1996356B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198" y="5356790"/>
            <a:ext cx="955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strong B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16CD36-B314-4524-8B01-59E2F5B318D8}"/>
              </a:ext>
            </a:extLst>
          </p:cNvPr>
          <p:cNvSpPr txBox="1"/>
          <p:nvPr/>
        </p:nvSpPr>
        <p:spPr>
          <a:xfrm>
            <a:off x="5524165" y="5388314"/>
            <a:ext cx="2381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S. Lin, L. Yang PRD2020: </a:t>
            </a:r>
            <a:endParaRPr lang="zh-CN" altLang="en-US" sz="1600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FDDC185-9F46-4C32-8734-84E76002600D}"/>
              </a:ext>
            </a:extLst>
          </p:cNvPr>
          <p:cNvCxnSpPr/>
          <p:nvPr/>
        </p:nvCxnSpPr>
        <p:spPr bwMode="auto">
          <a:xfrm>
            <a:off x="4491545" y="4788163"/>
            <a:ext cx="0" cy="54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43">
            <a:extLst>
              <a:ext uri="{FF2B5EF4-FFF2-40B4-BE49-F238E27FC236}">
                <a16:creationId xmlns:a16="http://schemas.microsoft.com/office/drawing/2014/main" id="{923CCC09-0F3D-4B63-A1E9-3366E3B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13" y="5376002"/>
            <a:ext cx="31834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N. Yamamoto, D.L. Yang 2103.13208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1D36375-AE14-4769-9BCC-1852BA41EF64}"/>
              </a:ext>
            </a:extLst>
          </p:cNvPr>
          <p:cNvCxnSpPr/>
          <p:nvPr/>
        </p:nvCxnSpPr>
        <p:spPr bwMode="auto">
          <a:xfrm>
            <a:off x="6579777" y="4799634"/>
            <a:ext cx="0" cy="5329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EA078B2C-AD52-40EB-9DE9-928BF34C7E3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94" y="1114768"/>
            <a:ext cx="3556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622292-7189-45DF-A976-2F854C49983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545561"/>
            <a:ext cx="673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21B4614-A8E3-4173-8125-C6D8D57AF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7" r="47746"/>
          <a:stretch/>
        </p:blipFill>
        <p:spPr>
          <a:xfrm>
            <a:off x="8536313" y="1582085"/>
            <a:ext cx="3028285" cy="180448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A691B8F-831D-47B7-8ABF-7374A3F33C00}"/>
              </a:ext>
            </a:extLst>
          </p:cNvPr>
          <p:cNvSpPr txBox="1"/>
          <p:nvPr/>
        </p:nvSpPr>
        <p:spPr>
          <a:xfrm>
            <a:off x="1615621" y="6069403"/>
            <a:ext cx="8928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Phys.Rev.D 102 (2020)  116024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309384-20E6-4142-B30F-994B16B69510}"/>
              </a:ext>
            </a:extLst>
          </p:cNvPr>
          <p:cNvSpPr txBox="1"/>
          <p:nvPr/>
        </p:nvSpPr>
        <p:spPr>
          <a:xfrm>
            <a:off x="8064300" y="1072901"/>
            <a:ext cx="413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 talk by </a:t>
            </a:r>
            <a:r>
              <a:rPr lang="en-US" altLang="zh-CN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Jinfeng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Liao on Thursday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215001-BD13-4274-934A-519DA3EE01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23" y="4549277"/>
            <a:ext cx="2533053" cy="205492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CE4ED1-CB51-4806-95D5-B60AA4D373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41" y="1766904"/>
            <a:ext cx="2033043" cy="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D653487-67A9-4F32-BBE1-7E710BCE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172" y="2410389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ntegrability condition: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3A579ED6-AECC-4FDF-83B7-A31F7168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633" y="1640622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constant thermal vorticity: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D96669F-504C-444F-A571-5A45549283C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4" y="1712810"/>
            <a:ext cx="1567710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3508CA0-97E9-4926-A2E0-1F67682753B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4" y="2497876"/>
            <a:ext cx="1542519" cy="3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864A9F-35C7-4C1F-933C-C285FB494FB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41" y="2518953"/>
            <a:ext cx="2425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8E60E9E7-A2EE-4A01-9F56-5EB240E1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50" y="982116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Global equilibrium conditions with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varying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EM fields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48A93BF-A505-49D4-B908-482D56FFCDA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049286"/>
            <a:ext cx="2855664" cy="3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C70F06B-F3DE-4211-A3DD-4F460313719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5" y="5195135"/>
            <a:ext cx="4673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AF9BE50-B3F5-4E79-B0EB-9C3A51108A86}"/>
              </a:ext>
            </a:extLst>
          </p:cNvPr>
          <p:cNvSpPr txBox="1"/>
          <p:nvPr/>
        </p:nvSpPr>
        <p:spPr>
          <a:xfrm>
            <a:off x="0" y="6044018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Phys.Rev.D 111 (2025) 036013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9F31ABE-10F0-4A64-808D-DEA162E66738}"/>
              </a:ext>
            </a:extLst>
          </p:cNvPr>
          <p:cNvSpPr/>
          <p:nvPr/>
        </p:nvSpPr>
        <p:spPr>
          <a:xfrm>
            <a:off x="3670660" y="1762693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3841DD48-90AA-4CCF-B22A-A5242574A7B5}"/>
              </a:ext>
            </a:extLst>
          </p:cNvPr>
          <p:cNvSpPr/>
          <p:nvPr/>
        </p:nvSpPr>
        <p:spPr>
          <a:xfrm>
            <a:off x="3670660" y="2537218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0F07F49-09C3-4AE8-85BE-902860689364}"/>
                  </a:ext>
                </a:extLst>
              </p:cNvPr>
              <p:cNvSpPr txBox="1"/>
              <p:nvPr/>
            </p:nvSpPr>
            <p:spPr>
              <a:xfrm>
                <a:off x="10279235" y="5210289"/>
                <a:ext cx="15968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it-IT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it-IT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0F07F49-09C3-4AE8-85BE-90286068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235" y="5210289"/>
                <a:ext cx="1596832" cy="338554"/>
              </a:xfrm>
              <a:prstGeom prst="rect">
                <a:avLst/>
              </a:prstGeom>
              <a:blipFill>
                <a:blip r:embed="rId18"/>
                <a:stretch>
                  <a:fillRect t="-5455" r="-1527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C3B9CA0C-003B-4244-8FCC-784A73FBDCC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9" y="3499571"/>
            <a:ext cx="90805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EDA6C9B-00BA-47AE-9211-DA82162A161C}"/>
                  </a:ext>
                </a:extLst>
              </p:cNvPr>
              <p:cNvSpPr txBox="1"/>
              <p:nvPr/>
            </p:nvSpPr>
            <p:spPr>
              <a:xfrm>
                <a:off x="7562665" y="5117357"/>
                <a:ext cx="252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EDA6C9B-00BA-47AE-9211-DA82162A1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65" y="5117357"/>
                <a:ext cx="252184" cy="246221"/>
              </a:xfrm>
              <a:prstGeom prst="rect">
                <a:avLst/>
              </a:prstGeom>
              <a:blipFill>
                <a:blip r:embed="rId21"/>
                <a:stretch>
                  <a:fillRect l="-12195" r="-7317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325E9BD-95D2-429C-9EDC-5F7B9F9B3715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84" y="5709648"/>
            <a:ext cx="952500" cy="1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25D2B0-7A0E-45AE-8C1F-E1F7AD139336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69" y="5298511"/>
            <a:ext cx="1154887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7EF9AEA1-C180-48BA-B08D-377E7E77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53242"/>
            <a:ext cx="9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Spin polarization  in heavy ion collisions driven by electromagnetic field gradients: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8A73FE-37D9-4FB5-A083-CE4792F096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475677"/>
            <a:ext cx="63246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21BB709-7079-4A2D-AAD7-2309F2434D9F}"/>
              </a:ext>
            </a:extLst>
          </p:cNvPr>
          <p:cNvSpPr txBox="1"/>
          <p:nvPr/>
        </p:nvSpPr>
        <p:spPr>
          <a:xfrm>
            <a:off x="3065612" y="2179797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Phys.Rev.D 111 (2025)  036013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5D7F20-4E5B-44D4-A0B0-8883ED44D9EA}"/>
              </a:ext>
            </a:extLst>
          </p:cNvPr>
          <p:cNvSpPr txBox="1"/>
          <p:nvPr/>
        </p:nvSpPr>
        <p:spPr>
          <a:xfrm>
            <a:off x="551384" y="5821603"/>
            <a:ext cx="11209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Talks by  Q. Wang, S. Pu, X. L. Sheng, D. L. Yang today and by  X. G. Huang,  B.C. Fu, J. R. Wang tomorrow</a:t>
            </a:r>
            <a:endParaRPr lang="zh-CN" alt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B1C9C2B-FE68-420F-A4CF-D069236B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91" y="5037581"/>
            <a:ext cx="9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Spin polarization  from EM field gradients exists only in chirality-imbalanced system: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0AC1C34-52A5-4F38-8D0E-CC92CCE5021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794581"/>
            <a:ext cx="91059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54D1AE-B5D1-4134-9DDE-50141C7D241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75" y="5037581"/>
            <a:ext cx="1152128" cy="4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01F66B8-9112-417E-84E7-17451BD6B8C2}"/>
              </a:ext>
            </a:extLst>
          </p:cNvPr>
          <p:cNvSpPr txBox="1"/>
          <p:nvPr/>
        </p:nvSpPr>
        <p:spPr>
          <a:xfrm>
            <a:off x="938894" y="1159889"/>
            <a:ext cx="696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Unfinished task to determine the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unknown distribution functions: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F3B6AD2-E051-4008-AC69-8BE8345262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15" y="5579299"/>
            <a:ext cx="2011971" cy="4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E8DE8B-9B15-460F-A897-FD4166B2BA6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28" y="2813460"/>
            <a:ext cx="2540000" cy="2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EBD3F0-E645-440D-8599-292B9EE0A47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36" y="4245417"/>
            <a:ext cx="7344816" cy="3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848804C-1B8D-492F-A7C9-715CE21D1E2B}"/>
              </a:ext>
            </a:extLst>
          </p:cNvPr>
          <p:cNvSpPr txBox="1"/>
          <p:nvPr/>
        </p:nvSpPr>
        <p:spPr>
          <a:xfrm>
            <a:off x="969466" y="1840337"/>
            <a:ext cx="827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Write the general expressions from Lorentz invariance and C/P/T invariance: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EC97C8-2405-43B4-9B72-90BBFDE7535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3" y="3036097"/>
            <a:ext cx="4864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0D4E67-2724-4CD5-874B-46210EED8B9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3" y="2446800"/>
            <a:ext cx="5258887" cy="3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D451DF-6678-43DE-AE4E-B43A9786CE7F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67386"/>
            <a:ext cx="432048" cy="3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67D8DA-2509-425B-B062-66BAC2DA623A}"/>
              </a:ext>
            </a:extLst>
          </p:cNvPr>
          <p:cNvSpPr txBox="1"/>
          <p:nvPr/>
        </p:nvSpPr>
        <p:spPr>
          <a:xfrm>
            <a:off x="1003954" y="5548413"/>
            <a:ext cx="1030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Substitute them into kinetic equations                                         under global equilibrium conditions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F3B56AC-E3EC-4119-BFB3-321FDC720E28}"/>
              </a:ext>
            </a:extLst>
          </p:cNvPr>
          <p:cNvSpPr txBox="1"/>
          <p:nvPr/>
        </p:nvSpPr>
        <p:spPr>
          <a:xfrm>
            <a:off x="938894" y="4209657"/>
            <a:ext cx="2470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constant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54CCC9-1F92-41C0-88D4-4A18B2E933B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36" y="3736303"/>
            <a:ext cx="6464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CEBE84-2DCE-46ED-82E7-7FA195809954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77" y="4827710"/>
            <a:ext cx="6819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144672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from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to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3C5C9C-BD7F-4212-9584-8E40EC8990E2}"/>
              </a:ext>
            </a:extLst>
          </p:cNvPr>
          <p:cNvSpPr txBox="1"/>
          <p:nvPr/>
        </p:nvSpPr>
        <p:spPr>
          <a:xfrm>
            <a:off x="805913" y="2919539"/>
            <a:ext cx="216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77C1E2C-41B7-4CB7-8CCD-B53F3DAB4491}"/>
              </a:ext>
            </a:extLst>
          </p:cNvPr>
          <p:cNvSpPr txBox="1"/>
          <p:nvPr/>
        </p:nvSpPr>
        <p:spPr>
          <a:xfrm>
            <a:off x="882023" y="4747548"/>
            <a:ext cx="200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Varying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1915578-9ED9-4070-85D6-738F74AE2A92}"/>
              </a:ext>
            </a:extLst>
          </p:cNvPr>
          <p:cNvSpPr txBox="1"/>
          <p:nvPr/>
        </p:nvSpPr>
        <p:spPr>
          <a:xfrm>
            <a:off x="4596920" y="3092911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164BAA7-DA00-4F20-94AC-2BE3F7DCDB88}"/>
              </a:ext>
            </a:extLst>
          </p:cNvPr>
          <p:cNvSpPr txBox="1"/>
          <p:nvPr/>
        </p:nvSpPr>
        <p:spPr>
          <a:xfrm>
            <a:off x="4300935" y="4901921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C7A2BC9-9B97-45CD-8A31-A22B1AA883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10" y="3170643"/>
            <a:ext cx="965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A1812CC-17F7-4081-B135-9C471B173BD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0" y="4965454"/>
            <a:ext cx="393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E39BF60-0450-4782-AC22-AA3989D4CC4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3119594"/>
            <a:ext cx="638019" cy="2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B99A4D-ABF0-4FF2-B6A0-72126E549CA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39" y="5313116"/>
            <a:ext cx="2016224" cy="2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AutoShape 53">
            <a:extLst>
              <a:ext uri="{FF2B5EF4-FFF2-40B4-BE49-F238E27FC236}">
                <a16:creationId xmlns:a16="http://schemas.microsoft.com/office/drawing/2014/main" id="{AFE33590-724A-41BB-8893-9DC1A73B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3" y="1260669"/>
            <a:ext cx="8032729" cy="101119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4F9DCA-BC5E-4DF7-BF98-4F46F72A8C4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3518269"/>
            <a:ext cx="5020071" cy="4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16559A-FBD4-4E39-B8C3-F45A5EEEB72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22" y="1847826"/>
            <a:ext cx="75695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5D9937-84EF-44B3-BAD0-D661E845DD4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39" y="1382827"/>
            <a:ext cx="2101601" cy="2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2A8DACE-2573-4E68-B1B1-5F6905872FEC}"/>
              </a:ext>
            </a:extLst>
          </p:cNvPr>
          <p:cNvSpPr txBox="1"/>
          <p:nvPr/>
        </p:nvSpPr>
        <p:spPr>
          <a:xfrm>
            <a:off x="805913" y="1167550"/>
            <a:ext cx="223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Vanishing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53">
            <a:extLst>
              <a:ext uri="{FF2B5EF4-FFF2-40B4-BE49-F238E27FC236}">
                <a16:creationId xmlns:a16="http://schemas.microsoft.com/office/drawing/2014/main" id="{F16CD6D1-75F1-45DE-BD8A-BEF768FF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5" y="3038916"/>
            <a:ext cx="5608293" cy="101119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53">
            <a:extLst>
              <a:ext uri="{FF2B5EF4-FFF2-40B4-BE49-F238E27FC236}">
                <a16:creationId xmlns:a16="http://schemas.microsoft.com/office/drawing/2014/main" id="{6889E001-BDAE-4909-83EB-78EA0872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5" y="4812003"/>
            <a:ext cx="4351505" cy="92125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1F0394E-AB4E-4DBC-B2B2-EF12E0B1028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22" y="4884061"/>
            <a:ext cx="638019" cy="2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8BA2F3D2-8FF6-424F-A9A4-BEE65D52ECF3}"/>
              </a:ext>
            </a:extLst>
          </p:cNvPr>
          <p:cNvSpPr txBox="1"/>
          <p:nvPr/>
        </p:nvSpPr>
        <p:spPr>
          <a:xfrm>
            <a:off x="5884532" y="1388672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83CB17-DF24-409D-8873-727F1EBEF126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06" y="1472639"/>
            <a:ext cx="2349071" cy="2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356F88C-F5E3-4A02-AD84-FD701EBC9C3E}"/>
              </a:ext>
            </a:extLst>
          </p:cNvPr>
          <p:cNvSpPr txBox="1"/>
          <p:nvPr/>
        </p:nvSpPr>
        <p:spPr>
          <a:xfrm>
            <a:off x="7820642" y="4809160"/>
            <a:ext cx="345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</a:t>
            </a:r>
          </a:p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Phys.Rev.D 102 (2020)  116024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FB079E-BE0D-4CA8-8CCC-E2E6AC541965}"/>
              </a:ext>
            </a:extLst>
          </p:cNvPr>
          <p:cNvSpPr txBox="1"/>
          <p:nvPr/>
        </p:nvSpPr>
        <p:spPr>
          <a:xfrm>
            <a:off x="8829134" y="3163080"/>
            <a:ext cx="352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</a:t>
            </a:r>
          </a:p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Phys.Rev.D 111 (2025)  036013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546490B-6D7B-4904-A9B3-678A93F4625E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12" y="2492885"/>
            <a:ext cx="2540000" cy="2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massive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from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to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AE1372-E548-4A13-BCDB-D7AFBC0986A4}"/>
              </a:ext>
            </a:extLst>
          </p:cNvPr>
          <p:cNvSpPr txBox="1"/>
          <p:nvPr/>
        </p:nvSpPr>
        <p:spPr>
          <a:xfrm>
            <a:off x="2707728" y="198505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1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5B7F8C-ABAD-4FBF-876E-190C0FBA6EC0}"/>
              </a:ext>
            </a:extLst>
          </p:cNvPr>
          <p:cNvSpPr txBox="1"/>
          <p:nvPr/>
        </p:nvSpPr>
        <p:spPr>
          <a:xfrm>
            <a:off x="8283800" y="1999465"/>
            <a:ext cx="13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2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D32B2F2-ECA9-4846-95D9-5E8120690850}"/>
              </a:ext>
            </a:extLst>
          </p:cNvPr>
          <p:cNvSpPr txBox="1"/>
          <p:nvPr/>
        </p:nvSpPr>
        <p:spPr>
          <a:xfrm>
            <a:off x="2484795" y="993941"/>
            <a:ext cx="688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Wigner functions for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fermions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EM fields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F1B882-E500-4AAE-B585-65DF545B684D}"/>
              </a:ext>
            </a:extLst>
          </p:cNvPr>
          <p:cNvSpPr txBox="1"/>
          <p:nvPr/>
        </p:nvSpPr>
        <p:spPr>
          <a:xfrm>
            <a:off x="2707728" y="5664004"/>
            <a:ext cx="665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Wigner functions for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fermions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EM fields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821F3E-4269-43E0-A64F-3875D8BB4626}"/>
              </a:ext>
            </a:extLst>
          </p:cNvPr>
          <p:cNvSpPr txBox="1"/>
          <p:nvPr/>
        </p:nvSpPr>
        <p:spPr>
          <a:xfrm>
            <a:off x="652658" y="2384468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JHG, Z.T. Liang, Phys. Rev. D 100 (2019) 056021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9603BA-3D06-4248-9B45-48631C41C5ED}"/>
              </a:ext>
            </a:extLst>
          </p:cNvPr>
          <p:cNvSpPr txBox="1"/>
          <p:nvPr/>
        </p:nvSpPr>
        <p:spPr>
          <a:xfrm>
            <a:off x="6433684" y="2407431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S.X. Ma, JHG, Phys. Lett. B 844 (2023) 138100 </a:t>
            </a:r>
            <a:endParaRPr lang="zh-CN" altLang="en-US" dirty="0"/>
          </a:p>
        </p:txBody>
      </p:sp>
      <p:sp>
        <p:nvSpPr>
          <p:cNvPr id="38" name="AutoShape 53">
            <a:extLst>
              <a:ext uri="{FF2B5EF4-FFF2-40B4-BE49-F238E27FC236}">
                <a16:creationId xmlns:a16="http://schemas.microsoft.com/office/drawing/2014/main" id="{31C08932-904E-4FF6-BD9E-6AF04270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92" y="2928174"/>
            <a:ext cx="4543572" cy="21353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箭头: 上 39">
            <a:extLst>
              <a:ext uri="{FF2B5EF4-FFF2-40B4-BE49-F238E27FC236}">
                <a16:creationId xmlns:a16="http://schemas.microsoft.com/office/drawing/2014/main" id="{FC2FB3A9-225A-4CEE-B131-FDDFC2E8BB72}"/>
              </a:ext>
            </a:extLst>
          </p:cNvPr>
          <p:cNvSpPr/>
          <p:nvPr/>
        </p:nvSpPr>
        <p:spPr>
          <a:xfrm rot="3146809">
            <a:off x="7970759" y="5164437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3414458C-DD37-436E-A460-A3075E8A154A}"/>
              </a:ext>
            </a:extLst>
          </p:cNvPr>
          <p:cNvSpPr/>
          <p:nvPr/>
        </p:nvSpPr>
        <p:spPr>
          <a:xfrm rot="14093957">
            <a:off x="3967334" y="1602705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989DEDA5-11C2-44F2-821F-FC81EBB219CA}"/>
              </a:ext>
            </a:extLst>
          </p:cNvPr>
          <p:cNvSpPr/>
          <p:nvPr/>
        </p:nvSpPr>
        <p:spPr>
          <a:xfrm rot="7463425">
            <a:off x="7970760" y="1601565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6C51195-0452-491B-B5AE-A4F548203E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2" y="3082559"/>
            <a:ext cx="3162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D8684D-BC60-4F0B-997F-4F8A5278647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90" y="3079767"/>
            <a:ext cx="3136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980B355A-7017-4F8F-B13D-9D5F1C346EE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48" y="4072769"/>
            <a:ext cx="3263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7572EED-A2AD-4E88-9494-1AF2DA8592A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0" y="3867150"/>
            <a:ext cx="425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4" name="AutoShape 53">
            <a:extLst>
              <a:ext uri="{FF2B5EF4-FFF2-40B4-BE49-F238E27FC236}">
                <a16:creationId xmlns:a16="http://schemas.microsoft.com/office/drawing/2014/main" id="{A3A11873-37E3-41F0-B875-A0A4A35E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329" y="2928173"/>
            <a:ext cx="4543572" cy="21353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Summary and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B05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Outlook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FACC45-D9E9-4E7B-A54A-065EE2B01A16}"/>
              </a:ext>
            </a:extLst>
          </p:cNvPr>
          <p:cNvSpPr txBox="1"/>
          <p:nvPr/>
        </p:nvSpPr>
        <p:spPr>
          <a:xfrm>
            <a:off x="2423592" y="5245749"/>
            <a:ext cx="7862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 !</a:t>
            </a:r>
            <a:endParaRPr lang="zh-CN" altLang="en-US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5B0CE7A-157C-4F5F-9ADF-D56D6F9D24A6}"/>
              </a:ext>
            </a:extLst>
          </p:cNvPr>
          <p:cNvSpPr txBox="1">
            <a:spLocks noChangeArrowheads="1"/>
          </p:cNvSpPr>
          <p:nvPr/>
        </p:nvSpPr>
        <p:spPr>
          <a:xfrm>
            <a:off x="967548" y="1196752"/>
            <a:ext cx="10597049" cy="4285981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Spin</a:t>
            </a:r>
            <a:r>
              <a:rPr lang="zh-CN" altLang="en-US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effects</a:t>
            </a:r>
            <a:r>
              <a:rPr lang="zh-CN" altLang="en-US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</a:t>
            </a:r>
            <a:r>
              <a:rPr lang="zh-CN" altLang="en-US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global</a:t>
            </a:r>
            <a:r>
              <a:rPr lang="zh-CN" altLang="en-US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equilibrium can be determined from quantum kinetic theory based on Wigner functions.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Spin effects become increasingly constrained from zero, to constant, to varying electromagnetic fields.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Spin effects can be directly driven  by varying electromagnetic fields  in a chirality-imbalanced system.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kern="0" dirty="0">
                <a:solidFill>
                  <a:srgbClr val="00B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Can  spin effects  be uniquely determined from quantum kinetic theory by incorporating  gravitational fields?</a:t>
            </a:r>
          </a:p>
        </p:txBody>
      </p:sp>
    </p:spTree>
    <p:extLst>
      <p:ext uri="{BB962C8B-B14F-4D97-AF65-F5344CB8AC3E}">
        <p14:creationId xmlns:p14="http://schemas.microsoft.com/office/powerpoint/2010/main" val="3705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586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052736"/>
            <a:ext cx="10225136" cy="428598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Quantum kinetic theory from Wigner function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Determine spin effects in global equilibrium: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From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massless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massive 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fermions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From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constant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varying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electromagnetic fields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5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Introduction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4B67B7C-8394-4212-8817-0417B84950DA}"/>
              </a:ext>
            </a:extLst>
          </p:cNvPr>
          <p:cNvSpPr txBox="1"/>
          <p:nvPr/>
        </p:nvSpPr>
        <p:spPr>
          <a:xfrm>
            <a:off x="3791743" y="1364478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by Chun Shen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98E09B-B243-459D-8E67-B70F7564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55" y="1180909"/>
            <a:ext cx="6649067" cy="21702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1844130-19CB-431E-80E6-5ADB35137F08}"/>
              </a:ext>
            </a:extLst>
          </p:cNvPr>
          <p:cNvSpPr txBox="1"/>
          <p:nvPr/>
        </p:nvSpPr>
        <p:spPr>
          <a:xfrm>
            <a:off x="2778786" y="3008665"/>
            <a:ext cx="380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MADAI collaboration, H. Petersen and J. Bernhard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81862A0-684D-48C8-BC93-8DE0F10E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884" y="720351"/>
            <a:ext cx="376236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Relativistic heavy ion collisions</a:t>
            </a:r>
            <a:endParaRPr lang="en-US" altLang="zh-CN" sz="1600" b="1" dirty="0">
              <a:solidFill>
                <a:srgbClr val="0070C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1052017-DBA8-4318-AD65-1FE8983F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919" y="6264828"/>
            <a:ext cx="2763447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Proton </a:t>
            </a:r>
            <a:r>
              <a:rPr lang="en-US" altLang="zh-CN" sz="2000" b="1" dirty="0" err="1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proton</a:t>
            </a:r>
            <a:r>
              <a:rPr lang="en-US" altLang="zh-CN" sz="2000" b="1" dirty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  collisions</a:t>
            </a:r>
            <a:endParaRPr lang="en-US" altLang="zh-CN" sz="1600" b="1" dirty="0">
              <a:solidFill>
                <a:srgbClr val="0070C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72BE130-7315-4A0F-B1AB-5BEFBF96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030" y="6310751"/>
            <a:ext cx="230601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Calibri" pitchFamily="34" charset="0"/>
                <a:cs typeface="Times New Roman" panose="02020603050405020304" pitchFamily="18" charset="0"/>
              </a:rPr>
              <a:t>Global equilibrium</a:t>
            </a:r>
            <a:endParaRPr lang="en-US" altLang="zh-CN" sz="1600" b="1" dirty="0">
              <a:solidFill>
                <a:srgbClr val="C0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0D8C11-22FF-4758-8EF0-F3F5BEA4A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105688"/>
            <a:ext cx="3762311" cy="22187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684765-61C7-4E48-90DB-0D9095E2A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9143" r="23707" b="42685"/>
          <a:stretch/>
        </p:blipFill>
        <p:spPr>
          <a:xfrm>
            <a:off x="7070322" y="4182433"/>
            <a:ext cx="3590798" cy="2122866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1094D98-CAC8-47CD-9AA9-B937F711209C}"/>
              </a:ext>
            </a:extLst>
          </p:cNvPr>
          <p:cNvSpPr txBox="1"/>
          <p:nvPr/>
        </p:nvSpPr>
        <p:spPr>
          <a:xfrm>
            <a:off x="5141080" y="3593973"/>
            <a:ext cx="193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    baselines</a:t>
            </a:r>
            <a:endParaRPr lang="zh-CN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F4A67C8D-171B-44F4-8863-90DBF937D3F6}"/>
              </a:ext>
            </a:extLst>
          </p:cNvPr>
          <p:cNvSpPr/>
          <p:nvPr/>
        </p:nvSpPr>
        <p:spPr>
          <a:xfrm rot="18907976">
            <a:off x="4261896" y="3531517"/>
            <a:ext cx="806845" cy="368083"/>
          </a:xfrm>
          <a:prstGeom prst="rightArrow">
            <a:avLst/>
          </a:prstGeom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49287A8-D21E-4D2E-86C1-4A26C7ED4BD7}"/>
              </a:ext>
            </a:extLst>
          </p:cNvPr>
          <p:cNvSpPr/>
          <p:nvPr/>
        </p:nvSpPr>
        <p:spPr>
          <a:xfrm rot="13411964">
            <a:off x="7194091" y="3554473"/>
            <a:ext cx="838996" cy="347878"/>
          </a:xfrm>
          <a:prstGeom prst="rightArrow">
            <a:avLst/>
          </a:prstGeom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Introduction</a:t>
            </a:r>
          </a:p>
        </p:txBody>
      </p:sp>
      <p:sp>
        <p:nvSpPr>
          <p:cNvPr id="16" name="Line 96">
            <a:extLst>
              <a:ext uri="{FF2B5EF4-FFF2-40B4-BE49-F238E27FC236}">
                <a16:creationId xmlns:a16="http://schemas.microsoft.com/office/drawing/2014/main" id="{38A63252-6C5A-4694-ADBD-40E50EC52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6488" y="3133162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530F8EC-C046-47AF-A7F6-28804DB57F34}"/>
              </a:ext>
            </a:extLst>
          </p:cNvPr>
          <p:cNvSpPr/>
          <p:nvPr/>
        </p:nvSpPr>
        <p:spPr bwMode="auto">
          <a:xfrm rot="11496388">
            <a:off x="837986" y="5940018"/>
            <a:ext cx="241195" cy="420739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4778FE-0A7C-4FF2-BE64-6980F835D4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66" y="4989498"/>
            <a:ext cx="2822696" cy="2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180B9CA-3370-4027-B726-006DBE26A4B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60" y="4680463"/>
            <a:ext cx="6466616" cy="5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Text Box 35">
            <a:extLst>
              <a:ext uri="{FF2B5EF4-FFF2-40B4-BE49-F238E27FC236}">
                <a16:creationId xmlns:a16="http://schemas.microsoft.com/office/drawing/2014/main" id="{901CED55-BCF4-4452-84BF-6AB8A6BF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37" y="1741061"/>
            <a:ext cx="25324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ffectLst/>
                <a:latin typeface="Calibri" pitchFamily="34" charset="0"/>
              </a:rPr>
              <a:t>Strong magnetic field: </a:t>
            </a:r>
          </a:p>
        </p:txBody>
      </p:sp>
      <p:sp>
        <p:nvSpPr>
          <p:cNvPr id="39" name="Text Box 50">
            <a:extLst>
              <a:ext uri="{FF2B5EF4-FFF2-40B4-BE49-F238E27FC236}">
                <a16:creationId xmlns:a16="http://schemas.microsoft.com/office/drawing/2014/main" id="{DC6D2198-DFD7-4C6E-B9AF-3744A4B8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10" y="977608"/>
            <a:ext cx="30075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ffectLst/>
                <a:latin typeface="Calibri" pitchFamily="34" charset="0"/>
              </a:rPr>
              <a:t>Large  angular momentum: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1FBFD7D-55EE-415F-878B-E8A456FE4712}"/>
              </a:ext>
            </a:extLst>
          </p:cNvPr>
          <p:cNvSpPr txBox="1"/>
          <p:nvPr/>
        </p:nvSpPr>
        <p:spPr>
          <a:xfrm>
            <a:off x="687914" y="5457572"/>
            <a:ext cx="11259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L.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Bucciantini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E.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Grossi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L.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Tinti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 Eur. Phys. J. C 75 (2015) 5, 191;         </a:t>
            </a:r>
            <a:r>
              <a:rPr lang="fr-FR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M. Buzzegoli, Lect.Notes Phys. 987 (2021) 59-93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DCE0A3-2555-4E07-8E8F-C8A07772DC9C}"/>
              </a:ext>
            </a:extLst>
          </p:cNvPr>
          <p:cNvGrpSpPr/>
          <p:nvPr/>
        </p:nvGrpSpPr>
        <p:grpSpPr>
          <a:xfrm>
            <a:off x="6025230" y="755588"/>
            <a:ext cx="5429935" cy="3641080"/>
            <a:chOff x="1622712" y="697257"/>
            <a:chExt cx="4283893" cy="3426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8DCA03E-80D2-49E9-979D-D2B3B804F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712" y="697257"/>
              <a:ext cx="4283893" cy="342690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4062E2-B6EF-499A-A64E-DBF4F372DAE8}"/>
                </a:ext>
              </a:extLst>
            </p:cNvPr>
            <p:cNvSpPr/>
            <p:nvPr/>
          </p:nvSpPr>
          <p:spPr>
            <a:xfrm>
              <a:off x="5375920" y="3866864"/>
              <a:ext cx="432048" cy="2177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</p:grpSp>
      <p:sp>
        <p:nvSpPr>
          <p:cNvPr id="30" name="Text Box 61">
            <a:extLst>
              <a:ext uri="{FF2B5EF4-FFF2-40B4-BE49-F238E27FC236}">
                <a16:creationId xmlns:a16="http://schemas.microsoft.com/office/drawing/2014/main" id="{345453CC-9A5A-446B-B7C0-FB3F1D16E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62" y="1445433"/>
            <a:ext cx="14943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ffectLst/>
                <a:latin typeface="Calibri" pitchFamily="34" charset="0"/>
              </a:rPr>
              <a:t>A+A 200GeV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86778FE-284F-412E-A442-F775728EF08D}"/>
              </a:ext>
            </a:extLst>
          </p:cNvPr>
          <p:cNvSpPr txBox="1"/>
          <p:nvPr/>
        </p:nvSpPr>
        <p:spPr>
          <a:xfrm>
            <a:off x="972292" y="4108779"/>
            <a:ext cx="718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method for global equilibrium from quantum statistical theory: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0BFD13-896B-455D-BA31-D5C205062433}"/>
              </a:ext>
            </a:extLst>
          </p:cNvPr>
          <p:cNvSpPr txBox="1"/>
          <p:nvPr/>
        </p:nvSpPr>
        <p:spPr>
          <a:xfrm>
            <a:off x="8422791" y="4575755"/>
            <a:ext cx="296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global equilibrium conditions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893B57-CBCF-431B-AFC8-D11A7AD30D4F}"/>
                  </a:ext>
                </a:extLst>
              </p:cNvPr>
              <p:cNvSpPr txBox="1"/>
              <p:nvPr/>
            </p:nvSpPr>
            <p:spPr>
              <a:xfrm>
                <a:off x="4604510" y="1021011"/>
                <a:ext cx="791307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𝑳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893B57-CBCF-431B-AFC8-D11A7AD30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510" y="1021011"/>
                <a:ext cx="791307" cy="311304"/>
              </a:xfrm>
              <a:prstGeom prst="rect">
                <a:avLst/>
              </a:prstGeom>
              <a:blipFill>
                <a:blip r:embed="rId7"/>
                <a:stretch>
                  <a:fillRect l="-6923" r="-3077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3691DB-B3C5-46ED-8441-C4BC25985868}"/>
                  </a:ext>
                </a:extLst>
              </p:cNvPr>
              <p:cNvSpPr txBox="1"/>
              <p:nvPr/>
            </p:nvSpPr>
            <p:spPr>
              <a:xfrm>
                <a:off x="4428868" y="1787227"/>
                <a:ext cx="1233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𝒆𝑩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3691DB-B3C5-46ED-8441-C4BC2598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68" y="1787227"/>
                <a:ext cx="1233030" cy="307777"/>
              </a:xfrm>
              <a:prstGeom prst="rect">
                <a:avLst/>
              </a:prstGeom>
              <a:blipFill>
                <a:blip r:embed="rId8"/>
                <a:stretch>
                  <a:fillRect l="-4455" r="-495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B37C73D1-FB4F-41B3-8CCC-819501D5567B}"/>
              </a:ext>
            </a:extLst>
          </p:cNvPr>
          <p:cNvSpPr txBox="1"/>
          <p:nvPr/>
        </p:nvSpPr>
        <p:spPr>
          <a:xfrm>
            <a:off x="980193" y="6056854"/>
            <a:ext cx="446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 talk by F. </a:t>
            </a:r>
            <a:r>
              <a:rPr lang="en-US" altLang="zh-CN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Thursday  </a:t>
            </a:r>
            <a:endParaRPr lang="zh-CN" alt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E9EF2F-ABAF-46AF-ABFC-43F49F94FB6D}"/>
              </a:ext>
            </a:extLst>
          </p:cNvPr>
          <p:cNvSpPr txBox="1"/>
          <p:nvPr/>
        </p:nvSpPr>
        <p:spPr>
          <a:xfrm>
            <a:off x="1005560" y="2526151"/>
            <a:ext cx="665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Spin effects: global polarization, chiral magnetic effect …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31EDE3-D135-4739-BBF1-4819379F145B}"/>
              </a:ext>
            </a:extLst>
          </p:cNvPr>
          <p:cNvSpPr txBox="1"/>
          <p:nvPr/>
        </p:nvSpPr>
        <p:spPr>
          <a:xfrm>
            <a:off x="993097" y="3186989"/>
            <a:ext cx="5965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Z. T. Liang, X. N. Wang, Phys. Rev. Lett. 94 (2005) 102301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883EC2-6172-4A38-86A4-2A8C976BE0CF}"/>
              </a:ext>
            </a:extLst>
          </p:cNvPr>
          <p:cNvSpPr txBox="1"/>
          <p:nvPr/>
        </p:nvSpPr>
        <p:spPr>
          <a:xfrm>
            <a:off x="980193" y="3470584"/>
            <a:ext cx="7303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Kharzeev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L. McLerran, H.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Warringa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. Phys. A 803(2008) 227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Quantum kinetic theory from Wigner function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7063F3B-2CD3-4D3B-85F9-8DEDDE949B22}"/>
              </a:ext>
            </a:extLst>
          </p:cNvPr>
          <p:cNvSpPr txBox="1"/>
          <p:nvPr/>
        </p:nvSpPr>
        <p:spPr>
          <a:xfrm>
            <a:off x="963732" y="1114279"/>
            <a:ext cx="440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Gauge invariant Wigner function in QED: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ABDAE0-4820-42B5-BD88-6B6995A80B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94" y="4013611"/>
            <a:ext cx="3877264" cy="19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E9D210-C9D2-4E02-83F9-4AF9FFE323A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59" y="4087283"/>
            <a:ext cx="4325091" cy="19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97B5B0E5-C0AE-46CD-98F0-B8C7FF43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32" y="3264077"/>
            <a:ext cx="61436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closed Wigner equations in mean field approximation: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AA7CD3-08D0-4A2C-B860-2138DBE7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61" y="2798819"/>
            <a:ext cx="524747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scalar             pseudo           vector                    axial                     tensor   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2FD23DB-3BC7-4322-91EB-3FCCFB5C6560}"/>
              </a:ext>
            </a:extLst>
          </p:cNvPr>
          <p:cNvCxnSpPr/>
          <p:nvPr/>
        </p:nvCxnSpPr>
        <p:spPr bwMode="auto">
          <a:xfrm>
            <a:off x="6384032" y="2504365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B764DB91-3D44-4635-A6E5-AFB52A3B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058759"/>
            <a:ext cx="41143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16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components in Clifford algebra: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04C9F74-EC8F-4828-9901-6B1C3E7188F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40" y="4058377"/>
            <a:ext cx="1843326" cy="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150867-8FD3-4760-B7C7-AC6CCAD1287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54" y="4122680"/>
            <a:ext cx="1690428" cy="4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059930C-589C-40DC-BA1E-752C074F889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6" y="4848264"/>
            <a:ext cx="720559" cy="2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AutoShape 53">
            <a:extLst>
              <a:ext uri="{FF2B5EF4-FFF2-40B4-BE49-F238E27FC236}">
                <a16:creationId xmlns:a16="http://schemas.microsoft.com/office/drawing/2014/main" id="{657F0896-35E4-4593-B066-61461982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32" y="3982220"/>
            <a:ext cx="2178053" cy="518415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53">
            <a:extLst>
              <a:ext uri="{FF2B5EF4-FFF2-40B4-BE49-F238E27FC236}">
                <a16:creationId xmlns:a16="http://schemas.microsoft.com/office/drawing/2014/main" id="{C0EF29BF-A74E-4776-8C70-E8E44EB0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010" y="4005283"/>
            <a:ext cx="1986316" cy="567504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1A435B0-DD73-4EFC-AFFC-C1EEC2653470}"/>
              </a:ext>
            </a:extLst>
          </p:cNvPr>
          <p:cNvCxnSpPr/>
          <p:nvPr/>
        </p:nvCxnSpPr>
        <p:spPr bwMode="auto">
          <a:xfrm>
            <a:off x="7320136" y="249368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13B7031-BF47-4387-9013-13883A118BCE}"/>
              </a:ext>
            </a:extLst>
          </p:cNvPr>
          <p:cNvCxnSpPr/>
          <p:nvPr/>
        </p:nvCxnSpPr>
        <p:spPr bwMode="auto">
          <a:xfrm>
            <a:off x="8280717" y="249368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0905E9E-7A63-4915-8BB9-AC2F0A4E06D1}"/>
              </a:ext>
            </a:extLst>
          </p:cNvPr>
          <p:cNvCxnSpPr/>
          <p:nvPr/>
        </p:nvCxnSpPr>
        <p:spPr bwMode="auto">
          <a:xfrm>
            <a:off x="10704512" y="2504365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6031127-E5B6-4817-A5B1-465B58E621EB}"/>
              </a:ext>
            </a:extLst>
          </p:cNvPr>
          <p:cNvCxnSpPr/>
          <p:nvPr/>
        </p:nvCxnSpPr>
        <p:spPr bwMode="auto">
          <a:xfrm>
            <a:off x="9480376" y="2477842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C0E78937-8E1F-4670-BA5B-800E4A16B51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1" y="2022724"/>
            <a:ext cx="5725677" cy="5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99F14F-37FE-471E-B027-B1487F8387A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17" y="1035281"/>
            <a:ext cx="5551111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Quantum kinetic theory from Wigner function:   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Chiral limit</a:t>
            </a:r>
          </a:p>
        </p:txBody>
      </p:sp>
      <p:pic>
        <p:nvPicPr>
          <p:cNvPr id="20" name="图片 19" descr="tmp.bmp">
            <a:extLst>
              <a:ext uri="{FF2B5EF4-FFF2-40B4-BE49-F238E27FC236}">
                <a16:creationId xmlns:a16="http://schemas.microsoft.com/office/drawing/2014/main" id="{4F6F2AD1-A0DA-46ED-AD7A-0BE675D411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816" y="911419"/>
            <a:ext cx="2055931" cy="521105"/>
          </a:xfrm>
          <a:prstGeom prst="rect">
            <a:avLst/>
          </a:prstGeom>
          <a:noFill/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942A05D3-C5D3-4419-A95A-22E03D6A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92355"/>
            <a:ext cx="285962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chiral Wigner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/>
              <p:nvPr/>
            </p:nvSpPr>
            <p:spPr>
              <a:xfrm>
                <a:off x="7032104" y="990716"/>
                <a:ext cx="228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Right-handed: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=+1</m:t>
                    </m:r>
                  </m:oMath>
                </a14:m>
                <a:endParaRPr lang="en-US" altLang="zh-CN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990716"/>
                <a:ext cx="2280817" cy="369332"/>
              </a:xfrm>
              <a:prstGeom prst="rect">
                <a:avLst/>
              </a:prstGeom>
              <a:blipFill>
                <a:blip r:embed="rId8"/>
                <a:stretch>
                  <a:fillRect l="-240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/>
              <p:nvPr/>
            </p:nvSpPr>
            <p:spPr>
              <a:xfrm>
                <a:off x="9312921" y="990716"/>
                <a:ext cx="2155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Left-handed: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921" y="990716"/>
                <a:ext cx="2155847" cy="369332"/>
              </a:xfrm>
              <a:prstGeom prst="rect">
                <a:avLst/>
              </a:prstGeom>
              <a:blipFill>
                <a:blip r:embed="rId9"/>
                <a:stretch>
                  <a:fillRect l="-255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3CB8131E-AD7C-4714-B240-C666E6A6928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51" y="1885509"/>
            <a:ext cx="6106008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C0BE425F-A6C3-4493-A72B-A02FF30F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11" y="1854730"/>
            <a:ext cx="292137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chiral Wigner equations: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7416842E-B97E-4C22-8992-161488F9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870073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Semiclassical expansion: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DAAF2DB-7943-4AF0-ACCE-F27D939AF97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926040"/>
            <a:ext cx="6250360" cy="7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0047E6EC-7113-46F4-8D61-BA359E69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4064260"/>
            <a:ext cx="78571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 Wigner equations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order by order 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under constant EM field </a:t>
            </a:r>
            <a:r>
              <a:rPr lang="zh-CN" altLang="en-US" sz="2000" dirty="0">
                <a:latin typeface="Calibri" pitchFamily="34" charset="0"/>
                <a:cs typeface="Times New Roman" pitchFamily="18" charset="0"/>
              </a:rPr>
              <a:t>：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endParaRPr lang="en-US" altLang="zh-CN" sz="2800" dirty="0"/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A9E1AEA8-B4CF-4AE9-93F4-3909E52D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93" y="5851681"/>
            <a:ext cx="22872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 </a:t>
            </a:r>
            <a:endParaRPr lang="en-US" altLang="zh-CN" sz="2800" dirty="0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8B55841A-F569-425C-B345-7D604734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12" y="5844660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on-shell condition </a:t>
            </a:r>
            <a:endParaRPr lang="en-US" altLang="zh-CN" sz="2800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DADA5405-351D-4EFC-8BD1-2DB15D42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350" y="5844660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kinetic equation </a:t>
            </a:r>
            <a:endParaRPr lang="en-US" altLang="zh-CN" sz="2800" dirty="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891A2D3-B573-44CE-96C1-CB018158F5EF}"/>
              </a:ext>
            </a:extLst>
          </p:cNvPr>
          <p:cNvCxnSpPr/>
          <p:nvPr/>
        </p:nvCxnSpPr>
        <p:spPr bwMode="auto">
          <a:xfrm>
            <a:off x="2617962" y="5462479"/>
            <a:ext cx="0" cy="335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A3EEAC8A-0954-421C-9249-3ACA6F8D9FC3}"/>
              </a:ext>
            </a:extLst>
          </p:cNvPr>
          <p:cNvCxnSpPr/>
          <p:nvPr/>
        </p:nvCxnSpPr>
        <p:spPr bwMode="auto">
          <a:xfrm>
            <a:off x="5138242" y="5389101"/>
            <a:ext cx="0" cy="409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E6C8D09D-5511-466D-98B3-2BA47D74AD83}"/>
              </a:ext>
            </a:extLst>
          </p:cNvPr>
          <p:cNvCxnSpPr/>
          <p:nvPr/>
        </p:nvCxnSpPr>
        <p:spPr bwMode="auto">
          <a:xfrm>
            <a:off x="8738642" y="5462479"/>
            <a:ext cx="0" cy="411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FA00F92-FAFF-48E1-8DF6-911EB89F47F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804235"/>
            <a:ext cx="9029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CBE84F-E31A-4CFC-B57A-F373263623D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14" y="4171783"/>
            <a:ext cx="1460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931CE67B-20C7-431E-A027-9B17ED0A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67" y="1158579"/>
            <a:ext cx="233025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equations:  </a:t>
            </a:r>
          </a:p>
        </p:txBody>
      </p:sp>
      <p:sp>
        <p:nvSpPr>
          <p:cNvPr id="23" name="AutoShape 53">
            <a:extLst>
              <a:ext uri="{FF2B5EF4-FFF2-40B4-BE49-F238E27FC236}">
                <a16:creationId xmlns:a16="http://schemas.microsoft.com/office/drawing/2014/main" id="{D461CFE7-BFFA-45E5-8B74-0F9C6ED3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914" y="5449144"/>
            <a:ext cx="5042979" cy="68006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标注: 下箭头 25">
            <a:extLst>
              <a:ext uri="{FF2B5EF4-FFF2-40B4-BE49-F238E27FC236}">
                <a16:creationId xmlns:a16="http://schemas.microsoft.com/office/drawing/2014/main" id="{F136C687-9A27-4E42-A4B9-EF027BEF3CF3}"/>
              </a:ext>
            </a:extLst>
          </p:cNvPr>
          <p:cNvSpPr/>
          <p:nvPr/>
        </p:nvSpPr>
        <p:spPr>
          <a:xfrm>
            <a:off x="3895373" y="1277820"/>
            <a:ext cx="5057574" cy="1091671"/>
          </a:xfrm>
          <a:prstGeom prst="downArrowCallout">
            <a:avLst>
              <a:gd name="adj1" fmla="val 16193"/>
              <a:gd name="adj2" fmla="val 25735"/>
              <a:gd name="adj3" fmla="val 14570"/>
              <a:gd name="adj4" fmla="val 64746"/>
            </a:avLst>
          </a:prstGeom>
          <a:ln w="28575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142E2244-8658-486A-B97D-67B7F854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8" y="2526471"/>
            <a:ext cx="5057575" cy="66748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CD2438B-D578-4681-ACAB-E39E04B449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98" y="2658753"/>
            <a:ext cx="4540074" cy="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1BC7792-0AD1-4829-92CB-0DCF06B8B30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6" y="3634975"/>
            <a:ext cx="1935360" cy="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5521F55-7CD7-46EB-ACF7-52B0A229480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8" y="5531509"/>
            <a:ext cx="1130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A6CD74C-F58F-4168-B532-9DC0385CB58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10" y="3680140"/>
            <a:ext cx="1244877" cy="4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8F200E5-6930-4F14-A8F7-D782EC66E92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0" y="1379975"/>
            <a:ext cx="4408304" cy="4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AutoShape 53">
            <a:extLst>
              <a:ext uri="{FF2B5EF4-FFF2-40B4-BE49-F238E27FC236}">
                <a16:creationId xmlns:a16="http://schemas.microsoft.com/office/drawing/2014/main" id="{D5CC3CD6-313F-4CE0-AD9C-604E7556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19" y="3484591"/>
            <a:ext cx="5057575" cy="71224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8434A0E-FFEF-40EA-85B1-59BD7BD7572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1" y="3621513"/>
            <a:ext cx="1524087" cy="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CFB1399-5109-42C4-AF5A-5D50BF5AA17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1" y="5575178"/>
            <a:ext cx="1733810" cy="4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标注: 右箭头 40">
            <a:extLst>
              <a:ext uri="{FF2B5EF4-FFF2-40B4-BE49-F238E27FC236}">
                <a16:creationId xmlns:a16="http://schemas.microsoft.com/office/drawing/2014/main" id="{E3DC99FB-AF25-484E-AD0B-E0FC2E039C38}"/>
              </a:ext>
            </a:extLst>
          </p:cNvPr>
          <p:cNvSpPr/>
          <p:nvPr/>
        </p:nvSpPr>
        <p:spPr>
          <a:xfrm>
            <a:off x="1059324" y="5402208"/>
            <a:ext cx="2505350" cy="662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48"/>
            </a:avLst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标注: 右箭头 41">
            <a:extLst>
              <a:ext uri="{FF2B5EF4-FFF2-40B4-BE49-F238E27FC236}">
                <a16:creationId xmlns:a16="http://schemas.microsoft.com/office/drawing/2014/main" id="{FE34D8C0-BB94-419F-AAFE-2F46E94D676A}"/>
              </a:ext>
            </a:extLst>
          </p:cNvPr>
          <p:cNvSpPr/>
          <p:nvPr/>
        </p:nvSpPr>
        <p:spPr>
          <a:xfrm>
            <a:off x="1059324" y="3621513"/>
            <a:ext cx="2505350" cy="680068"/>
          </a:xfrm>
          <a:prstGeom prst="rightArrowCallout">
            <a:avLst/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AB188E3-CB01-417A-9D11-0E4A744C36B6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08" y="4689057"/>
            <a:ext cx="4396554" cy="4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4" name="AutoShape 53">
            <a:extLst>
              <a:ext uri="{FF2B5EF4-FFF2-40B4-BE49-F238E27FC236}">
                <a16:creationId xmlns:a16="http://schemas.microsoft.com/office/drawing/2014/main" id="{7CABA4E5-5803-493A-94F4-08CCFE7A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19" y="4568923"/>
            <a:ext cx="5057575" cy="68006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箭头: 手杖形 44">
            <a:extLst>
              <a:ext uri="{FF2B5EF4-FFF2-40B4-BE49-F238E27FC236}">
                <a16:creationId xmlns:a16="http://schemas.microsoft.com/office/drawing/2014/main" id="{3063265E-C85B-4747-AD90-0A1C679EDB65}"/>
              </a:ext>
            </a:extLst>
          </p:cNvPr>
          <p:cNvSpPr/>
          <p:nvPr/>
        </p:nvSpPr>
        <p:spPr>
          <a:xfrm rot="5400000">
            <a:off x="7888499" y="2724277"/>
            <a:ext cx="3506109" cy="1174933"/>
          </a:xfrm>
          <a:prstGeom prst="uturnArrow">
            <a:avLst>
              <a:gd name="adj1" fmla="val 7944"/>
              <a:gd name="adj2" fmla="val 7803"/>
              <a:gd name="adj3" fmla="val 24513"/>
              <a:gd name="adj4" fmla="val 0"/>
              <a:gd name="adj5" fmla="val 87741"/>
            </a:avLst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6" name="Rectangle 64">
            <a:extLst>
              <a:ext uri="{FF2B5EF4-FFF2-40B4-BE49-F238E27FC236}">
                <a16:creationId xmlns:a16="http://schemas.microsoft.com/office/drawing/2014/main" id="{2859F02F-AB2A-4DB8-BF19-C26E7C53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24" y="2376639"/>
            <a:ext cx="2462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expressions: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780" y="5569252"/>
                <a:ext cx="3319820" cy="3881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Determine unknown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:   </a:t>
                </a:r>
              </a:p>
            </p:txBody>
          </p:sp>
        </mc:Choice>
        <mc:Fallback xmlns="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2780" y="5569252"/>
                <a:ext cx="3319820" cy="388183"/>
              </a:xfrm>
              <a:prstGeom prst="rect">
                <a:avLst/>
              </a:prstGeom>
              <a:blipFill>
                <a:blip r:embed="rId18"/>
                <a:stretch>
                  <a:fillRect l="-550" r="-367" b="-2063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F113BB8E-3143-4C43-A3F6-554549ED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54" y="3370894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Zeroth-order kinetic equation leads to the 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lobal equilibrium conditions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BF97152-60DD-4E53-9FD3-AFAEE2BA19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75" y="2285260"/>
            <a:ext cx="2416423" cy="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59E80DB-A6A1-4E3E-8013-B12EC7E502E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5343568"/>
            <a:ext cx="1607485" cy="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8A9840D-258C-4A71-AACA-B6E6B3ACC85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2" y="4399971"/>
            <a:ext cx="1764980" cy="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1500FBE7-FD71-4513-AB45-00A3A7BF9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18" y="5325666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ntegrability condition: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8BB0FC8B-0744-42CA-8F4C-057D3E1E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280" y="4313292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constant thermal vorticity: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4F0A0F67-7819-474A-B827-E6EEDA98F6F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0" y="4385168"/>
            <a:ext cx="1567710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089EE04-836E-4519-BC82-A33591D6F77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21" y="5366925"/>
            <a:ext cx="1542519" cy="3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906DFAE0-5DBC-4655-82EE-A5EE9E30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47" y="1207736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Zeroth-order Wigner function as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input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0F97D6ED-4B9C-4612-BA41-D253211A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096" y="2137004"/>
            <a:ext cx="27904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Fermi-Dirac distribution: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C7741E08-CDFB-43BF-91F1-2B596CA57F15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10" y="1233381"/>
            <a:ext cx="2324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16CD49C-68F8-4EB7-BE5A-8B9FF1E6370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6" y="2098684"/>
            <a:ext cx="4737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3EF6E244-289E-4EEE-83BF-54013032C557}"/>
              </a:ext>
            </a:extLst>
          </p:cNvPr>
          <p:cNvSpPr/>
          <p:nvPr/>
        </p:nvSpPr>
        <p:spPr>
          <a:xfrm>
            <a:off x="4122276" y="4399971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18E9C758-01DA-4BD0-B787-D914F8858A74}"/>
              </a:ext>
            </a:extLst>
          </p:cNvPr>
          <p:cNvSpPr/>
          <p:nvPr/>
        </p:nvSpPr>
        <p:spPr>
          <a:xfrm>
            <a:off x="4106007" y="5413296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8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Determine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94AA2E-1C50-4357-B094-E96521D934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35690"/>
            <a:ext cx="81369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5FE4676-947D-481B-83EC-D939ACEB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73838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  Wigner functions up to second order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AE9B5B-B224-4A0E-A6F7-DCC23A89BEE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786786"/>
            <a:ext cx="237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箭头: 直角上 1">
            <a:extLst>
              <a:ext uri="{FF2B5EF4-FFF2-40B4-BE49-F238E27FC236}">
                <a16:creationId xmlns:a16="http://schemas.microsoft.com/office/drawing/2014/main" id="{EBF0875F-9D6F-4644-B788-D714F6C1CE5D}"/>
              </a:ext>
            </a:extLst>
          </p:cNvPr>
          <p:cNvSpPr/>
          <p:nvPr/>
        </p:nvSpPr>
        <p:spPr>
          <a:xfrm flipV="1">
            <a:off x="6312024" y="2416738"/>
            <a:ext cx="4176464" cy="265525"/>
          </a:xfrm>
          <a:prstGeom prst="bentUpArrow">
            <a:avLst>
              <a:gd name="adj1" fmla="val 17003"/>
              <a:gd name="adj2" fmla="val 25000"/>
              <a:gd name="adj3" fmla="val 25000"/>
            </a:avLst>
          </a:prstGeom>
          <a:ln w="19050">
            <a:solidFill>
              <a:srgbClr val="67C957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" name="箭头: 直角上 9">
            <a:extLst>
              <a:ext uri="{FF2B5EF4-FFF2-40B4-BE49-F238E27FC236}">
                <a16:creationId xmlns:a16="http://schemas.microsoft.com/office/drawing/2014/main" id="{5398F3CA-4CC1-44B1-8A85-BD5E8AC44462}"/>
              </a:ext>
            </a:extLst>
          </p:cNvPr>
          <p:cNvSpPr/>
          <p:nvPr/>
        </p:nvSpPr>
        <p:spPr>
          <a:xfrm>
            <a:off x="6312024" y="3375352"/>
            <a:ext cx="4176464" cy="265526"/>
          </a:xfrm>
          <a:prstGeom prst="bentUpArrow">
            <a:avLst>
              <a:gd name="adj1" fmla="val 15371"/>
              <a:gd name="adj2" fmla="val 25000"/>
              <a:gd name="adj3" fmla="val 25000"/>
            </a:avLst>
          </a:prstGeom>
          <a:ln w="19050">
            <a:solidFill>
              <a:srgbClr val="67C957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5E281-4993-4BBB-B4CB-3BC6E116C946}"/>
              </a:ext>
            </a:extLst>
          </p:cNvPr>
          <p:cNvSpPr txBox="1"/>
          <p:nvPr/>
        </p:nvSpPr>
        <p:spPr>
          <a:xfrm>
            <a:off x="1450802" y="6030651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Phys.Rev.D 102 (2020)  116024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6"/>
  <p:tag name="BMPHEIGHT" val="191"/>
  <p:tag name="SOURCE" val="\documentclass{slides}&#10;\pagestyle{empty}&#10;\usepackage{color}&#10;\begin{document}&#10;\color{blue}&#10;\begin{eqnarray*}&#10;\partial_\mu \beta_\nu + \partial_\nu \beta_\mu = 0,\ \ \ &#10;\partial^\mu \alpha = F^{\nu\mu}\beta_\nu&#10;\end 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3"/>
  <p:tag name="BMPHEIGHT" val="358"/>
  <p:tag name="SOURCE" val="\documentclass{slides}&#10;\pagestyle{empty}&#10;\usepackage{color}&#10;\usepackage{mathbbold}&#10;\usepackage{mathrsfs}&#10;\usepackage{bbm}&#10;\begin{document}&#10;\color{blue}&#10;\begin{eqnarray*}&#10;\mathscr{J}_{\textcolor{red}{s}}^\mu\equiv\frac{1}{2}\left(\mathscr{V}_\mu +\textcolor{red}{s} \mathscr{A}_\mu\right)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58"/>
  <p:tag name="BMPHEIGHT" val="191"/>
  <p:tag name="SOURCE" val="\documentclass{slides}&#10;\pagestyle{empty}&#10;\usepackage{color}&#10;\usepackage{mathbbold}&#10;\usepackage{mathrsfs}&#10;\usepackage{bbm}&#10;\begin{document}&#10;\color{blue}&#10;\begin{eqnarray*}&#10;G_\mu\mathscr{J}_{\textcolor{red}{s}}^\mu = 0,\ \ \ &#10;\Pi_\mu\mathscr{J}_{\textcolor{red}{s}}^\mu =0,\ \ \ &#10;2(\Pi_\mu \mathscr{J}_{{\textcolor{red}{s}}\nu}&#10;-\Pi_\nu \mathscr{J}_{{\textcolor{red}{s}}\mu} )&#10;=-\textcolor{red}{s}&#10;\epsilon_{\mu\nu\rho\sigma}G^\rho \mathscr{J}_{\textcolor{red}{s}}^\sigma &#10;\end{eqnarray*}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6"/>
  <p:tag name="BMPHEIGHT" val="450"/>
  <p:tag name="SOURCE" val="\documentclass{slides}&#10;\pagestyle{empty}&#10;\usepackage{color}&#10;\usepackage{mathbbold}&#10;\usepackage{mathrsfs}&#10;\usepackage{bbm}&#10;\begin{document}&#10;\color{blue}&#10;\begin{eqnarray*}&#10;\mathscr{J}^\mu_{\textcolor{red}{s}} =&#10; \sum_{k=0}^\infty \textcolor{magenta}{\hbar^k}  \mathscr{J}^{\mu\textcolor{magenta}{(k)} }_{\textcolor{red}{s}} \ \ \ &#10;G^\mu =\sum_{k=0}^\infty \textcolor{magenta}{ \hbar^{k}}G^{\mu{\textcolor{magenta}{(k)}}} \ \ \ &#10;\Pi^\mu =\sum_{k=0}^\infty \textcolor{magenta}{ \hbar^{k}}\Pi^{\mu\textcolor{magenta}{(k)}}&#10;\end{eqnarray*}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08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mu\textcolor{magenta}{(n)} }= 0,&#10;\ \ \ \ \ \ \ \ \ &#10;p_\mu\mathscr{J}_{\textcolor{red}{s}}^{\mu\textcolor{magenta}{(n)} } =0,&#10;\ \ \ \ \ \ \ \ \ &#10;2\left(p_\mu \mathscr{J}_{{\textcolor{red}{s}}\nu}^{\textcolor{magenta}{(n)}} &#10;-p_\nu \mathscr{J}_{{\textcolor{red}{s}}\mu}^{\textcolor{magenta}{(n)}}\right)&#10;=-{\textcolor{red}{s}}&#10;\epsilon_{\mu\nu\rho\sigma}&#10;\nabla^\rho \mathscr{J}_{\textcolor{red}{s}}^{\sigma \textcolor{magenta}{(n-1)}}&#10;\end{eqnarray*}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1"/>
  <p:tag name="BMPHEIGHT" val="183"/>
  <p:tag name="SOURCE" val="\documentclass{slides}&#10;\pagestyle{empty}&#10;\usepackage{color}&#10;\begin{document}&#10;\color{blue}&#10;\begin{eqnarray*}&#10;\nabla^\mu = \partial^\mu_x- {F^{\mu\nu}}\partial_\nu^p&#10;\end{eqnarray*}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58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magenta}{(n)}}_{{\textcolor{red}{s}}\mu}&#10;=\mathcal{J}_{{\textcolor{red}{s}}\mu}^{\textcolor{magenta}{(n)}} \delta(p^2)&#10;+\frac{\textcolor{red}{s}}{2p^2}&#10;\epsilon_{\mu\nu\rho\sigma}p^\nu \nabla^\rho &#10;\mathscr{J}_{\textcolor{red}{s}}^{\textcolor{magenta}{(n-1)}\sigma }&#10;\end{eqnarray*}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0"/>
  <p:tag name="BMPHEIGHT" val="250"/>
  <p:tag name="SOURCE" val="\documentclass{slides}&#10;\pagestyle{empty}&#10;\usepackage{color}&#10;\usepackage{mathbbold}&#10;\usepackage{mathrsfs}&#10;\usepackage{bbm}&#10;\begin{document}&#10;\color{blue}&#10;\begin{eqnarray*}&#10;\mathcal{J}_{{\textcolor{red}{s}}\mu}^{\textcolor{magenta}{(n)}} &#10;=p_\mu f_{\textcolor{red}{s}}^{\textcolor{magenta}{(n)}}+X_{{\textcolor{red}{s}}\mu}^{\textcolor{magenta}{(n)}}&#10;\end{eqnarray*}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magenta}{(n)}\mu} = 0&#10;\end{eqnarray*}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250"/>
  <p:tag name="SOURCE" val="\documentclass{slides}&#10;\pagestyle{empty}&#10;\usepackage{color}&#10;\usepackage{mathbbold}&#10;\usepackage{mathrsfs}&#10;\usepackage{bbm}&#10;\begin{document}&#10;\color{blue}&#10;\begin{eqnarray*}&#10;p_\mu\mathscr{J}_{\textcolor{red}{s}}^{\textcolor{magenta}{(n)}\mu} =0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25"/>
  <p:tag name="BMPHEIGHT" val="350"/>
  <p:tag name="SOURCE" val="\documentclass{slides}&#10;\pagestyle{empty}&#10;\usepackage{color}&#10;\usepackage{mathbbold}&#10;\usepackage{mathrsfs}&#10;\usepackage{bbm}&#10;\begin{document}&#10;\color{blue}&#10;\begin{eqnarray*}&#10;2\left(p_\mu \mathscr{J}^{\textcolor{magenta}{(n)}}_{{\textcolor{red}{s}}\nu}&#10;-p_\nu \mathscr{J}_{{\textcolor{red}{s}}\mu}^{\textcolor{magenta}{(n)}}\right)&#10;=-{\textcolor{red}{s}}&#10;\epsilon_{\mu\nu\rho\sigma}\nabla^\rho \mathscr{J}_{\textcolor{red}{s}}&#10;^{\textcolor{magenta}{(n-1)}\sigma }&#10;\end{eqnarray*}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25"/>
  <p:tag name="BMPHEIGHT" val="366"/>
  <p:tag name="SOURCE" val="\documentclass{slides}&#10;\pagestyle{empty}&#10;\usepackage{color}&#10;\begin{document}&#10;\color{blue}&#10;\begin{eqnarray*}&#10;\widehat{\rho} =\frac{1}{Z}\exp\left[-\int_{\Sigma}{\rm d}\Sigma_\mu&#10;\left[\widehat{T}^{\mu\nu}(x)\beta_\nu(x)&#10;-\alpha(x)\,\widehat{j}^\mu(x)\right]\right]&#10;\end 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50"/>
  <p:tag name="SOURCE" val="\documentclass{slides}&#10;\pagestyle{empty}&#10;\usepackage{color}&#10;\usepackage{mathbbold}&#10;\usepackage{mathrsfs}&#10;\usepackage{bbm}&#10;\begin{document}&#10;\color{blue}&#10;\begin{eqnarray*}&#10;p^\mu X_{{\textcolor{red}{s}}\mu}^{\textcolor{magenta}{(n)}}\delta(p^2) =0&#10;\end{eqnarray*}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magenta}{(n)}}\delta(p^2)\right] = 0&#10;\end{eqnarray*}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50"/>
  <p:tag name="BMPHEIGHT" val="375"/>
  <p:tag name="SOURCE" val="\documentclass{slides}&#10;\pagestyle{empty}&#10;\usepackage{color}&#10;\usepackage{mathbbold}&#10;\usepackage{mathrsfs}&#10;\usepackage{bbm}&#10;\begin{document}&#10;\color{blue}&#10;\begin{eqnarray*}&#10;\left(p_\mu X^{\textcolor{magenta}{(n)}}_{{\textcolor{red}{s}}\nu}&#10;-p_\nu X_{{\textcolor{red}{s}}\mu}^{\textcolor{magenta}{(n)}}\right) \delta(p^2)&#10;=\frac{\textcolor{red}{s}}{p^2}&#10;\epsilon_{\mu\nu\lambda\rho}p^\lambda p_\sigma \nabla^\rho \mathscr{J}_{\textcolor{red}{s}}&#10;^{\textcolor{magenta}{(n-1)}\sigma }&#10;\end{eqnarray*}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16"/>
  <p:tag name="BMPHEIGHT" val="183"/>
  <p:tag name="SOURCE" val="\documentclass{slides}&#10;\pagestyle{empty}&#10;\usepackage{color}&#10;\begin{document}&#10;\color{blue}&#10;\begin{eqnarray*}&#10;\beta={1}/{T},&#10;\ \ \ \bar\mu_{\textcolor{red}{s}}={\mu_{\textcolor{red}{s}}}/{T},&#10;\ \ \ \beta^\mu =\beta u^\mu&#10;\end {eqnarray*}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=0&#10;\end{eqnarray*}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75"/>
  <p:tag name="BMPHEIGHT" val="283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red}{(0)}} &#10;&amp;=&amp; p_\mu \delta\left(p^2\right)f_{\textcolor{red}{s}}&#10;\end{eqnarray*}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8"/>
  <p:tag name="BMPHEIGHT" val="441"/>
  <p:tag name="SOURCE" val="\documentclass{slides}&#10;\pagestyle{empty}&#10;\usepackage{color}&#10;\usepackage{mathbbold}&#10;\usepackage{mathrsfs}&#10;\usepackage{bbm}&#10;\begin{document}&#10;\color{blue}&#10;\begin{eqnarray*}&#10;f_{\textcolor{red}{s}} =\frac{1}{4\pi^3}\left[&#10;\theta\left(p_0\right)\frac{1}{e^{(\beta\cdot p-\bar\mu_{\textcolor{red}{s}})}+1}&#10;+\theta\left(-p_0\right)\left(\frac{1}{e^{-(\beta\cdot p-\bar \mu_{\textcolor{red}{s}})}+1}&#10;\textcolor{red}{-1}\right)\right]&#10;\end{eqnarray*}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41"/>
  <p:tag name="BMPHEIGHT" val="1216"/>
  <p:tag name="SOURCE" val="\documentclass{slides}&#10;\pagestyle{empty}&#10;\usepackage{color}&#10;\usepackage{mathbbold}&#10;\usepackage{mathrsfs}&#10;\usepackage{bbm}&#10;\begin{document}&#10;\color{blue}&#10;\begin{eqnarray*}&#10;\label{eq-F-im}&#10; G^\mu\mathscr{V}_\mu &amp;=&amp;0,\\&#10;\Pi^\mu\mathscr{A}_\mu &amp;=&amp;0,\\&#10;\label{eq-V-im}&#10; G_\mu\mathscr{F}-2\Pi^\nu\mathscr{S}_{\mu\nu}&amp;=&amp;0,\\&#10;\label{eq-A-im}&#10;4\Pi_\mu\mathscr{P}+\epsilon_{\mu\nu\rho\sigma}G^\nu\mathscr{S}^{\rho\sigma} &amp;=&amp;0,\\&#10;\label{eq-S-im}&#10;2\left(\Pi_\mu \mathscr{V}_\nu-\Pi_\nu \mathscr{V}_\mu\right)&#10;+\epsilon_{\mu\nu\rho\sigma}G^\rho \mathscr{A}^\sigma &amp;=&amp;0.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08"/>
  <p:tag name="BMPHEIGHT" val="2450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magenta}{(0)}} &#10;&amp;=&amp; p_\mu \delta\left(p^2\right)f_{\textcolor{red}{s}}\\&#10;\mathscr{J}^{\textcolor{magenta}{(1)}}_{\textcolor{red}{s}\mu }&#10;&amp;=&amp;\textcolor[rgb]{0,0.6,0}{p_\mu \delta\left(p^2\right)f^{\textcolor{magenta}{(1)}}_{\textcolor{red}{s}}&#10;\left(\  =0 \ \right)}\\ &#10;&amp; &amp;-\frac{\textcolor{red}{s}}{2}&#10;\tilde\Omega_{\mu\lambda}p^\lambda f'_{\textcolor{red}{s }} \delta(p^2)&#10;- \textcolor{red}{s}\tilde F_{\mu\lambda}p^\lambda&#10;f_{\textcolor{red}{s}}\delta'(p^2)  \\&#10;\mathscr{J}^{\textcolor{magenta}{(2)}}_{\textcolor{red}{s}\mu }&#10;&amp;=&amp;\textcolor[rgb]{0,0.6,0}{p_\mu \delta\left(p^2\right)f^{\textcolor{magenta}{(2)}}_{\textcolor{red}{s}}&#10;\left(\  =0 \ \right)}\\&#10;&amp; &amp; - \frac{1}{4} \Omega_{\gamma\mu}\Omega^{\gamma\lambda }p_\lambda  &#10;f''_{\textcolor{red}{s}}\delta(p^2)&#10;  - \frac{1}{4} p_\mu  \Omega_{\gamma\beta} p^\beta \Omega^{\gamma\lambda }p_\lambda &#10;  f''_{\textcolor{red}{s}}\delta'(p^2)\nonumber\\&#10;&amp; &amp;+  F_{\gamma\mu}\Omega^{\gamma\lambda }p_\lambda  f'_{\textcolor{red}{s}} \delta'(p^2)&#10;+\frac{1}{2} p_\mu  F_{\gamma\beta} p^\beta \Omega^{\gamma\lambda }p_\lambda  &#10;f'_{\textcolor{red}{s}} \delta''(p^2)\nonumber\\&#10;&amp; &amp;-  F_{\gamma\mu} F^{\gamma\lambda} p_\lambda f_{\textcolor{red}{s}} \delta''(p^2)&#10;-\frac{1}{3} p_\mu   F_{\gamma\beta} p^\beta  F^{\gamma\lambda }p_\lambda &#10;f_{\textcolor{red}{s}} \delta'''(p^2) &#10;\end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textcolor[rgb]{0,0.6,0}{\nabla_\mu\left[ p^\mu f_{\textcolor{red}{s}}^{\textcolor{magenta}{(n)}}\delta(p^2)\right] = 0   }&#10;\end{eqnarray*}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25"/>
  <p:tag name="BMPHEIGHT" val="408"/>
  <p:tag name="SOURCE" val="\documentclass{slides}&#10;\pagestyle{empty}&#10;\usepackage{color}&#10;\usepackage{mathbbold}&#10;\usepackage{mathrsfs}&#10;\usepackage{bbm}&#10;\begin{document}&#10;\color{blue}&#10;\begin{eqnarray*}&#10;\xi_{\textcolor{red}{s}} = &#10;\frac{ \textcolor{red}{s}(\pi^2T^2+3\mu_{\textcolor{red}{s}}^2) }{12\pi^2},&#10;\ \ \ &#10;\xi_{B\textcolor{red}{s}} = \frac{\textcolor{red}{s} }{4\pi^2}\mu_{\textcolor{red}{s}}  &#10;\end{eqnarray*}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25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\textcolor[rgb]{0,0.6,0}{&#10;-\frac{1}{16\pi^2} \epsilon^{\mu \nu \rho\sigma} u_\nu\left( E_\rho \omega_\sigma + \varepsilon_\rho B_\sigma  \right)&#10;-\frac{ C_{\textcolor{red}{s}}}{12\pi^2} \epsilon^{\mu\nu\rho\sigma} u_\nu  E_\rho B_\sigma}&#10;\end{eqnarray*}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33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 {\bf j} =\sigma_H \frac{{\bf B} \times {\bf E}}{B}&#10;\end{eqnarray*}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0"/>
  <p:tag name="BMPHEIGHT" val="325"/>
  <p:tag name="SOURCE" val="\documentclass{slides}&#10;\pagestyle{empty}&#10;\usepackage{color}&#10;\usepackage{mathbbold}&#10;\usepackage{mathrsfs}&#10;\usepackage{bbm}&#10;\begin{document}&#10;\color{blue}&#10;\begin{eqnarray*}&#10;j^{\textcolor{magenta}{(1)}\mu}_{\textcolor{red}{s}} \equiv \int d^4 p \mathscr{J}_{\textcolor{red}{s}}^{(1)\mu}&#10;= \xi_{\textcolor{red}{s}} \omega^\mu +\xi_{B\textcolor{red}{s}} B^\mu&#10;\end{eqnarray*}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50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\textcolor{red}{s}} &#10;\equiv \int d^4 p \mathscr{J}_{\textcolor{red}{s}}^{(2)\mu}&#10;=-\frac{\mu_{\textcolor{red}{s}} }{4\pi^2} ( \varepsilon^2+\omega^2 )u^\mu &#10;-\frac{1}{8\pi^2} ( \varepsilon\cdot E +\textcolor[rgb]{0,0.6,0}{ \omega\cdot B }) u^\mu &#10;\textcolor[rgb]{0,0.6,0}{- \frac{ C_{\textcolor{red}{s}}}{24\pi^2} ( E^2+B^2 )u^\mu }&#10;\end{eqnarray*}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1216"/>
  <p:tag name="SOURCE" val="\documentclass{slides}&#10;\pagestyle{empty}&#10;\usepackage{color}&#10;\usepackage{mathbbold}&#10;\usepackage{mathrsfs}&#10;\usepackage{bbm}&#10;\begin{document}&#10;\color{blue}&#10;\begin{eqnarray*}&#10;\Pi^\mu\mathscr{V}_\mu &amp;=&amp; m\mathscr{F}, \\&#10;-G^\mu\mathscr{A}_\mu &amp;=&amp; 2m\mathscr{P},\\&#10;\label{eq-V-re}&#10;2\Pi_\mu\mathscr{F}+ G^\nu\mathscr{S}_{\mu\nu} &amp;=&amp;2 m\mathscr{V}_\mu,\\&#10;\label{eq-A-re}&#10;G_\mu\mathscr{P}-\epsilon_{\mu\nu\rho\sigma}\Pi^\nu\mathscr{S}^{\rho\sigma}&amp;=&amp; 2m\mathscr{A}_\mu,\\&#10;\label{eq-S-re}&#10;\left(G_\mu \mathscr{V}_\nu-G_\nu \mathscr{V}_\mu\right)&#10;-2\epsilon_{\mu\nu\rho\sigma}\Pi^\rho \mathscr{A}^\sigma &amp;=&amp;2 m \mathscr{S}_{\mu\nu}.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&#10; =\textcolor{red}{\beta^\lambda\partial_\lambda F^{\mu\nu}} 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25"/>
  <p:tag name="BMPHEIGHT" val="250"/>
  <p:tag name="SOURCE" val="\documentclass{slides}&#10;\pagestyle{empty}&#10;\usepackage{color}&#10;\usepackage{mathbbold}&#10;\usepackage{mathrsfs}&#10;\usepackage{bbm}&#10;\begin{document}&#10;\color{blue}&#10;\begin{eqnarray*}&#10;\tilde{\mathscr{J}}^{\textcolor{magenta}{(2)}}_{\textcolor{red}{s}\mu }&#10;&amp;=&amp; \mathscr{J}^{\textcolor{magenta}{(2)}}_{\textcolor{red}{s}\mu }&#10;+\Delta\mathscr{J}^{\textcolor{magenta}{(2)}}_{\textcolor{red}{s}\mu }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83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{j}^{\textcolor{magenta}{(2)}\mu}_{5} &#10;&amp;=&amp; \frac{\mu_{5}}{2\pi^{2}}u^{\mu}\varepsilon^{2}&#10;-\frac{\mu_{5}}{6\pi^{2}}\epsilon^{\mu\nu\rho\sigma}&#10;u_{\nu}\varepsilon_{\rho}\omega_{\sigma}&#10;-\frac{1}{12}\kappa_{5}\textcolor{red}{\partial_{\lambda}F^{\mu\lambda}}&#10;\end{eqnarray*}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283"/>
  <p:tag name="BMPHEIGHT" val="1141"/>
  <p:tag name="SOURCE" val="\documentclass{slides}&#10;\pagestyle{empty}&#10;\usepackage{color}&#10;\usepackage{mathbbold}&#10;\usepackage{mathrsfs}&#10;\usepackage{bbm}&#10;\begin{document}&#10;\color{blue}&#10;\begin{eqnarray*}&#10;\Delta\mathscr{J}^{\textcolor{magenta}{(2)}}_{\textcolor{red}{s}\mu}&#10;&amp;=&amp;-\frac{1}{24}p_\mu\left(F_{\rho\lambda}\Omega_{\sigma}^{\ \lambda}\beta^{\rho}\beta^{\sigma}&#10;+2{\Omega}_{\rho\lambda}\Omega_{\sigma}^{\ \lambda}p^{\rho}\beta^{\sigma} \right)&#10;f^{\prime\prime\prime}_{\textcolor{red}{s}} \delta(p^2)&#10;-\frac{1}{12}\beta_{\lambda}(\textcolor{red}{\partial^{\lambda}F_{\mu\nu}})\beta^{\nu}&#10;f^{\prime\prime}_{\textcolor{red}{s}}\delta(p^{2})\nonumber\\&#10;&amp; &amp;-\frac{1}{12}\left\{8(\textcolor{red}{\partial^{\lambda}F_{\mu\lambda}})&#10;f_{\textcolor{red}{s}}&#10;+[p_{\mu}(\textcolor{red}{\partial^{\nu}F_{\nu\lambda}})&#10;+2p^{\nu}\textcolor{red}{\partial_{\mu}F_{\nu\lambda}}&#10;{+4p^{\nu}\textcolor{red}{\partial_{\lambda}F_{\mu\nu}}]\beta^{\lambda}&#10;f^{\prime}_{\textcolor{red}{s}}&#10;+ 2 p_{\mu}\beta^{\lambda}(\textcolor{red}{\partial_{\lambda}F_{\nu\rho}})p^{\nu}\beta^{\rho}&#10;f^{\prime\prime}_{\textcolor{red}{s}}}\right\}\delta^{\prime}(p^{2})\nonumber \\&#10;&amp;  &amp;&#10; +\frac{1}{3}[p_{\mu}(\textcolor{red}{\partial^{\lambda}F_{\lambda\nu}})p^{\nu}&#10; -p_{\lambda}(\textcolor{red}{\partial^{\lambda}F_{\mu\nu}})p^{\nu}]&#10; f_{\textcolor{red}{s}}\delta^{\prime\prime}(p^{2})&#10;-\frac{1}{6}p_{\mu}p^{\lambda}(\textcolor{red}{\partial_{\lambda}F_{\nu\rho}})p^{\nu}\beta^{\rho}&#10;f^{\prime}_{\textcolor{red}{s}}\delta^{\prime\prime}(p^{2})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0"/>
  <p:tag name="BMPHEIGHT" val="158"/>
  <p:tag name="SOURCE" val="\documentclass{slides}&#10;\pagestyle{empty}&#10;\usepackage{color}&#10;\usepackage{mathbbold}&#10;\usepackage{mathrsfs}&#10;\usepackage{bbm}&#10;\begin{document}&#10;\color{blue}&#10;\begin{eqnarray*}&#10;{\kappa}_{5} \approx C \bar\mu \bar\mu_5&#10;\end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3"/>
  <p:tag name="BMPHEIGHT" val="233"/>
  <p:tag name="SOURCE" val="\documentclass{slides}&#10;\pagestyle{empty}&#10;\usepackage{color}&#10;\usepackage{mathbbold}&#10;\usepackage{mathrsfs}&#10;\usepackage{bbm}&#10;\begin{document}&#10;\color{blue}&#10;\begin{eqnarray*}&#10;(\textcolor{red}{\partial_{\lambda}F^{\mu\lambda} = j_B^\mu})&#10;\end{eqnarray*}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58"/>
  <p:tag name="BMPHEIGHT" val="341"/>
  <p:tag name="SOURCE" val="\documentclass{slides}&#10;\pagestyle{empty}&#10;\usepackage{color}&#10;\usepackage{mathbbold}&#10;\usepackage{mathrsfs}&#10;\usepackage{bbm}&#10;\begin{document}&#10;\color{blue}&#10;\begin{eqnarray*}&#10;\mathcal{S}_{\partial F}^{\mu}&amp;=&amp;\frac{p_{u}}{mN^{(0)}}\int d\Sigma\cdot p&#10;\left[(\textcolor{red}{\partial_{\lambda}F^{\lambda\nu}})X_{\mu\nu}^{\partial F}&#10;+\beta_{\lambda}(\textcolor{red}{\partial^{\lambda}F^{\rho\nu}})X_{\mu\rho\nu}^{\partial F}&#10;+(\textcolor{red}{\partial^{\rho}F^{\nu\lambda}+\partial^{\nu}F^{\rho\lambda}})X_{\mu\rho\nu\lambda}^{\partial F}\right] &#10;\end{eqnarray*}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433"/>
  <p:tag name="BMPHEIGHT" val="1758"/>
  <p:tag name="SOURCE" val="\documentclass{slides}&#10;\pagestyle{empty}&#10;\usepackage{color}&#10;\usepackage{mathbbold}&#10;\usepackage{mathrsfs}&#10;\usepackage{bbm}&#10;\begin{document}&#10;\color{blue}&#10;\begin{eqnarray*}&#10;    X_{\mu\nu}^{\partial F} &amp;=&amp; \frac{g_{\mu\nu}}{6p_{u}^{3}}(f_5^{(0)}-\beta p_{u}f_5^{(0)\prime})&#10;    +\frac{p_{\mu}p_{\nu}}{24p_{u}^{5}}(3f_5^{(0)}-3\beta p_{u}f_5^{(0)\prime}+\beta^{2}p_{u}^{2}f_5^{(0)\prime\prime})&#10;    +\frac{u_{\mu}u_{\nu}}{48p_{u}^{3}}(4f_5^{(0)}+\beta p_{u}f_5^{(0)\prime})&#10;        -\frac{u_{\mu}p_{\nu}+u_{\nu}p_{\mu}}{24p_{u}^{4}}(3f_5^{(0)}-2\beta p_{u}f_5^{(0)\prime})&#10;     -\frac{\beta u_{\nu}p_{\mu}}{48p_{u}^{3}}(f_5^{(0)\prime}-\beta p_{u}f_5^{(0)\prime\prime}),\\&#10;X_{\mu\rho\nu}^{\partial F} &amp;=&amp; -\frac{g_{\mu\rho}p_{\nu}-g_{\mu\nu}p_{\rho}}{32p_{u}^{3}}&#10;(f_5^{(0)\prime}-\beta p_{u}f_5^{(0)\prime\prime})&#10;+\frac{g_{\mu\rho}u_{\nu}-g_{\mu\nu}u_{\rho}}{96p_{u}^{2}}(3f_5^{(0)\prime}-2\beta p_{u}f_5^{(0)\prime\prime})&#10;    +\frac{p_{\mu}(\beta_{\rho}p_{\nu}-\beta_{\nu}p_{\rho})}{48p_{u}^{3}}(f_5^{(0)\prime\prime}&#10;    -\beta p_{u}f_5^{(0)\prime\prime\prime})&#10;-\frac{u_{\mu}(\beta_{\rho}p_{\nu}-\beta_{\nu}p_{\rho})}{48p_{u}^{2}}f_5^{(0)\prime\prime},\\&#10;X_{\mu\rho\nu\lambda}^{\partial F} &amp;=&amp; \frac{g_{\mu\lambda}p_{\rho}p_{\nu}}{48p_{u}^{5}}&#10;(3f_5^{(0)}-3\beta p_{u}f_5^{(0)\prime}+\beta^{2}p_{u}^{2}f_5^{(0)\prime\prime})&#10;-\frac{g_{\mu\lambda}(u_{\rho}p_{\nu}+u_{\nu}p_{\rho})}{16p_{u}^{4}}f_5^{(0)}&#10;+\frac{g_{\mu\lambda}u_{\rho}u_{\nu}}{24p_{u}^{3}}f_5^{(0)}&#10; +\frac{\beta g_{\mu\lambda}(u_{\rho}p_{\nu}+u_{\nu}p_{\rho})}{24p_{u}^{3}}f_5^{(0)\prime}&#10;  -\frac{\beta}{96p_{u}^{3}}u_{\lambda}(g_{\mu\rho}p_{\nu}+g_{\mu\nu}p_{\rho})&#10;    (f_5^{(0)\prime}-\beta p_{u}f_5^{(0)\prime\prime})\nonumber\\&#10;&amp; &amp;       +\frac{\beta u_{\lambda}(g_{\mu\rho}u_{\nu}+g_{\mu\nu}u_{\rho})}{96p_{u}^{2}}f_5^{(0)\prime}&#10;    +\frac{\beta u_{\lambda}\left[p_{\mu}(u_{\nu}p_{\rho}+u_{\rho}p_{\nu})+ u_{\mu}p_{\nu}p_{\rho}\right]}{96p_{u}^{4}}(3f_5^{(0)\prime}&#10;    -2\beta p_{u}f_5^{(0)\prime\prime}).&#10;    -\frac{\beta u_{\lambda}p_{\mu}p_{\nu}p_{\rho}}{96p_{u}^{5}}&#10;    (3f_5^{(0)\prime}-3\beta p_{u}f_5^{(0)\prime\prime}&#10;    +\beta^{2}p_{u}^{2}f_5^{(0)\prime\prime\prime})&#10;       -\frac{\beta u_{\mu}u_{\lambda}(u_{\nu}p_{\rho}+u_{\rho}p_{\nu})}{48p_{u}^{3}}f_5^{(0)\prime}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0"/>
  <p:tag name="BMPHEIGHT" val="400"/>
  <p:tag name="SOURCE" val="\documentclass{slides}&#10;\pagestyle{empty}&#10;\usepackage{color}&#10;\usepackage{mathbbold}&#10;\usepackage{mathrsfs}&#10;\usepackage{bbm}&#10;\begin{document}&#10;\color{blue}&#10;\begin{eqnarray*}&#10;f_{5}  =\frac{1}{2} \sum_{\textcolor{red}{s}} \textcolor{red}{s}&#10; f_{\textcolor{red}{s}}&#10;\end{eqnarray*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magenta}{(n)}}\delta(p^2)\right] = 0&#10;\end{eqnarray*}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366"/>
  <p:tag name="SOURCE" val="\documentclass{slides}&#10;\pagestyle{empty}&#10;\usepackage{color}&#10;\begin{document}&#10;\color{blue}&#10;\begin{eqnarray*}&#10;\Pi^\mu &amp;\equiv&amp; p^\mu -\frac{1}{2}&#10;j_1\left(\frac{1}{2}\textcolor{red}{\Delta}\right)\textcolor{red}{F^{\mu\nu}}\partial_\nu^p&#10;\end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color{blue}&#10;\begin{eqnarray*}&#10;z=\beta\cdot p -\bar \mu_{\textcolor{red}{s}},&#10;\hspace{1cm}\tilde z=\beta\cdot p + \bar \mu_{\textcolor{red}{s}}&#10;\end{eqnarray*}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58"/>
  <p:tag name="BMPHEIGHT" val="266"/>
  <p:tag name="SOURCE" val="\documentclass{slides}&#10;\pagestyle{empty}&#10;\usepackage{color}&#10;\usepackage{mathbbold}&#10;\usepackage{mathrsfs}&#10;\usepackage{bbm}&#10;\begin{document}&#10;\color{blue}&#10;\begin{eqnarray*}&#10;\mathscr{X}_{\Omega F}&amp;=&amp;\omega\cdot B \beta^3 \mathcal{X}^{\textcolor{magenta}{(2)}}_{\omega B 1}  &#10;+ \varepsilon\cdot E \beta^3 \mathcal{X}^{\textcolor{magenta}{(2)}}_{\varepsilon E 1}&#10;+ (\omega\cdot p)(B\cdot p) \beta^5  \mathcal{X}^{\textcolor{magenta}{(2)}}_{\omega B2}&#10;+ (\varepsilon\cdot p)(E\cdot p) \beta^5 \mathcal{X}^{\textcolor{magenta}{(2)}}_{\varepsilon E2}&#10; +\epsilon^{\nu\lambda\rho\sigma}u_\nu p_\lambda\omega_\rho E_\sigma   \beta^4 &#10;\mathcal{X}^{\textcolor{magenta}{(2)}}_{\omega E}&#10;\end{eqnarray*}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mathscr{X}_{\Omega\Omega}(z,\tilde z)&#10; + \mathscr{X}_{\Omega F}(z,\tilde z) + \mathscr{X}_{FF}(z,\tilde z)&#10;\end{eqnarray*}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83"/>
  <p:tag name="BMPHEIGHT" val="258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 (\omega\cdot p)\beta^2  \mathcal{X}^{\textcolor{magenta}{(1)}}_\omega(z,\tilde z) &#10;+ (B\cdot p) \beta^3 \mathcal{X}^{\textcolor{magenta}{(1)}}_B(z,\tilde z)&#10;\end{eqnarray*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magenta}{(n)}}&#10;\end{eqnarray*}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25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\Omega\Omega}&amp;=&amp;\omega^2 \beta^2 \mathcal{X}^{\textcolor{magenta}{(2)}}_{\omega\omega1}  &#10;+ \varepsilon^2 \beta^2 \mathcal{X}^{\textcolor{magenta}{(2)}}_{\varepsilon\varepsilon1} &#10;+ (\omega\cdot p)^2 \beta^4  \mathcal{X}^{\textcolor{magenta}{(2)}}_{\omega\omega2} &#10;+ (\varepsilon\cdot p)^2 \beta^4 \mathcal{X}^{\textcolor{magenta}{(2)}}_{\varepsilon\varepsilon2}&#10;+ \epsilon^{\nu\lambda\rho\sigma}u_\nu p_\lambda\omega_\rho \varepsilon_\sigma   \beta^3 &#10;\mathcal{X}^{\textcolor{magenta}{(2)}}_{\omega\varepsilon}&#10;\end{eqnarray*}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66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FF}&amp;=&amp; B^2 \beta^4 \mathcal{X}^{\textcolor{magenta}{(2)}}_{BB1}  &#10;+ E^2 \beta^4 \mathcal{X}^{\textcolor{magenta}{(2)}}_{EE1}  &#10;+ (B\cdot p)^2\beta^6  \mathcal{X}^{\textcolor{magenta}{(2)}}_{BB2} &#10;+ (E\cdot p)^2 \beta^6 \mathcal{X}^{\textcolor{magenta}{(2)}}_{EE2}&#10;+ \epsilon^{\nu\lambda\rho\sigma}u_\nu p_\lambda B_\rho E_\sigma   \beta^5 \mathcal{X}^{\textcolor{magenta}{(2)}}_{BE}&#10;\end{eqnarray*}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,\ &#10;b(z)&#10;\end{eqnarray*}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&#10;\end{eqnarray*}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0&#10;\end{eqnarray*}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366"/>
  <p:tag name="SOURCE" val="\documentclass{slides}&#10;\pagestyle{empty}&#10;\usepackage{color}&#10;\begin{document}&#10;\color{blue}&#10;\begin{eqnarray*}&#10;G^\mu &amp;\equiv&amp; \partial^\mu_x- j_0\left(\frac{1}{2}\textcolor{red}{\Delta}&#10;\right)\textcolor{red}{F^{\mu\nu}}\partial_\nu^p&#10;\end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(\omega^{2}-\varepsilon^{2})\beta^2 a(z)&#10;\end{eqnarray*}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50"/>
  <p:tag name="BMPHEIGHT" val="366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left(\omega^2-\varepsilon^2\right)\beta^2 a(z)  &#10;+ \left[ (\beta\cdot p)\varepsilon^2 &#10;+ \epsilon^{\nu\lambda\rho\sigma}u_\nu p_\lambda\omega_\rho \varepsilon_\sigma   \beta&#10;+\frac{1}{2}(\varepsilon\cdot E) \beta\right]\beta^2 b(z)&#10;\end{eqnarray*}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00"/>
  <p:tag name="BMPHEIGHT" val="28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left(\omega^2-\varepsilon^2\right)\beta^2 a(z,\tilde z)  &#10;+ \left[ (\beta\cdot p) \varepsilon^2&#10;+ \epsilon^{\nu\lambda\rho\sigma}u_\nu p_\lambda\omega_\rho \varepsilon_\sigma  \beta&#10;\right]\beta^2 b(z,\tilde z)&#10;+(\omega\cdot p)^2 \beta^2 c(z,\tilde z)&#10;\end{eqnarray*}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(\omega\cdot p)\beta^2 d(z,\tilde z)&#10;\end{eqnarray*}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0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,\tilde z),\ &#10;b(z,\tilde z),\ &#10;c(z,\tilde z),\ &#10;d(z,\tilde z)&#10;\end{eqnarray*}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color{blue}&#10;\begin{eqnarray*}&#10;z=\beta\cdot p -\bar \mu_{\textcolor{red}{s}},&#10;\hspace{1cm}\tilde z=\beta\cdot p + \bar \mu_{\textcolor{red}{s}}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66"/>
  <p:tag name="BMPHEIGHT" val="250"/>
  <p:tag name="SOURCE" val="\documentclass{slides}&#10;\pagestyle{empty}&#10;\usepackage{color}&#10;\usepackage{mathbbold}&#10;\usepackage{mathrsfs}&#10;\usepackage{bbm}&#10;\begin{document}&#10;\color{blue}&#10;\begin{eqnarray*}&#10;{ \mathscr{J}}_{\textcolor{red}{s}}^{\textcolor{magenta}{(1)}\mu}&#10;&amp;=&amp;\textcolor{red}{s} \tilde F^{\mu\nu}p_\nu &#10; f_{\textcolor{red}{s}} \delta'(p^2-m^2)&#10;\end{eqnarray*}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16"/>
  <p:tag name="BMPHEIGHT" val="591"/>
  <p:tag name="SOURCE" val="\documentclass{slides}&#10;\pagestyle{empty}&#10;\usepackage{color}&#10;\usepackage{mathbbold}&#10;\usepackage{mathrsfs}&#10;\usepackage{bbm}&#10;\begin{document}&#10;\color{blue}&#10;\begin{eqnarray*}&#10;{ \mathscr{J}}_{\textcolor{red}{s}}^{\textcolor{magenta}{(1)}\mu}&#10;&amp;=&amp;\textcolor{red}{s} \tilde F^{\mu\nu}p_\nu  f_{\textcolor{red}{s}} \delta'(p^2-m^2) \nonumber\\&#10;&amp; &amp;-\frac{\textcolor{red}{s}}{2}  \tilde\Omega^{\mu\nu}p_\nu f_{\textcolor{red}{s}}^{\prime} \delta(p^2-m^2)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0"/>
  <p:tag name="BMPHEIGHT" val="741"/>
  <p:tag name="SOURCE" val="\documentclass{slides}&#10;\pagestyle{empty}&#10;\usepackage{color}&#10;\usepackage{mathbbold}&#10;\usepackage{mathrsfs}&#10;\usepackage{bbm}&#10;\begin{document}&#10;\color{blue}&#10;\begin{eqnarray*}&#10;{\mathscr{S}}^{\textcolor{magenta}{(1)}\mu\nu}&#10;&amp;=&amp;  -m  F^{\mu\nu} \sum_{\textcolor{red}{s}} f_{\textcolor{red}{s}}\delta'(p^2-m^2)\nonumber\\&#10;&amp; &amp;+\frac{m}{2}\Omega^{\mu\nu}\sum_{\textcolor{red}{s}}f_{\textcolor{red}{s}}^{\prime}\delta(p^2-m^2) 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158"/>
  <p:tag name="SOURCE" val="\documentclass{slides}&#10;\pagestyle{empty}&#10;\usepackage{color}&#10;\begin{document}&#10;\color{blue}&#10;\begin{eqnarray*}&#10;\textcolor{red}{\Delta} \equiv \partial^p\cdot \partial_x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41"/>
  <p:tag name="BMPHEIGHT" val="833"/>
  <p:tag name="SOURCE" val="\documentclass{slides}&#10;\pagestyle{empty}&#10;\usepackage{color}&#10;\usepackage{mathbbold}&#10;\usepackage{mathrsfs}&#10;\usepackage{bbm}&#10;\begin{document}&#10;\color{blue}&#10;\begin{eqnarray*}&#10;\mathscr{S}^{\textcolor{magenta}{(1)}\mu\nu}&#10;&amp;=&amp;-m F^{\mu\nu} \sum_{\textcolor{red}{s}}f_{\textcolor{red}{s}}\delta'(p^2-m^2) \nonumber\\&#10;&amp; &amp;-\frac{p^\mu \Omega^{\nu\lambda}   -p^\nu \Omega^{\mu\lambda}}{2 m } p_\lambda &#10; \sum_{\textcolor{red}{s}}f_{\textcolor{red}{s}}^{\prime}\delta(p^2-m^2)&#10;\end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16"/>
  <p:tag name="BMPHEIGHT" val="366"/>
  <p:tag name="SOURCE" val="\documentclass{slides}&#10;\pagestyle{empty}&#10;\usepackage{color}&#10;\usepackage{mathbbold}&#10;\usepackage{mathrsfs}&#10;\usepackage{bbm}&#10;\begin{document}&#10;\color{blue}&#10;\begin{eqnarray*}&#10;W=\frac{1}{4}\left[\textcolor{red}{\mathscr{F}}&#10;+i\gamma^5\textcolor{red}{ \mathscr{P}}&#10;+\gamma^\mu \textcolor{red}{\mathscr{V}_\mu} &#10;+\gamma^5\gamma^\mu \textcolor{red}{\mathscr{A}_\mu}&#10;+\frac{1}{2}\sigma^{\mu\nu}\textcolor{red}{ \mathscr{S}_{\mu\nu}}\right]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91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W(x,p)=\int\frac{d^4 y}{(2\pi)^4} e^{-ip\cdot y} \left \langle \bar\psi\left(x+\frac{y}{2}\right)&#10;\textcolor{red}{U\left(x+\frac{y}{2},x-\frac{y}{2}\right)} \psi\left(x-\frac{y}{2}\right) \right\rangle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50000"/>
            </a:schemeClr>
          </a:solidFill>
        </a:ln>
      </a:spPr>
      <a:bodyPr wrap="squar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966</Words>
  <Application>Microsoft Office PowerPoint</Application>
  <PresentationFormat>宽屏</PresentationFormat>
  <Paragraphs>132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华文楷体</vt:lpstr>
      <vt:lpstr>Arial</vt:lpstr>
      <vt:lpstr>Calibri</vt:lpstr>
      <vt:lpstr>Cambria Math</vt:lpstr>
      <vt:lpstr>Times New Roman</vt:lpstr>
      <vt:lpstr>Wingdings</vt:lpstr>
      <vt:lpstr>默认设计模板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3765</cp:revision>
  <dcterms:created xsi:type="dcterms:W3CDTF">2011-06-02T08:35:32Z</dcterms:created>
  <dcterms:modified xsi:type="dcterms:W3CDTF">2025-09-22T13:33:21Z</dcterms:modified>
</cp:coreProperties>
</file>