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1242" r:id="rId3"/>
    <p:sldId id="1504" r:id="rId4"/>
    <p:sldId id="1505" r:id="rId5"/>
    <p:sldId id="1360" r:id="rId6"/>
    <p:sldId id="1152" r:id="rId7"/>
    <p:sldId id="1363" r:id="rId8"/>
    <p:sldId id="1142" r:id="rId9"/>
    <p:sldId id="1163" r:id="rId10"/>
    <p:sldId id="1149" r:id="rId11"/>
    <p:sldId id="1506" r:id="rId12"/>
    <p:sldId id="1503" r:id="rId13"/>
    <p:sldId id="1392" r:id="rId14"/>
    <p:sldId id="1391" r:id="rId15"/>
    <p:sldId id="1398" r:id="rId16"/>
    <p:sldId id="1372" r:id="rId17"/>
    <p:sldId id="1507" r:id="rId18"/>
    <p:sldId id="1382" r:id="rId19"/>
    <p:sldId id="1508" r:id="rId20"/>
    <p:sldId id="1383" r:id="rId21"/>
    <p:sldId id="1385" r:id="rId22"/>
    <p:sldId id="1499" r:id="rId23"/>
    <p:sldId id="1373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249"/>
    <a:srgbClr val="0000FF"/>
    <a:srgbClr val="003399"/>
    <a:srgbClr val="0070C0"/>
    <a:srgbClr val="4D8357"/>
    <a:srgbClr val="FDCC6D"/>
    <a:srgbClr val="E6E6E6"/>
    <a:srgbClr val="FFFFFF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312" autoAdjust="0"/>
  </p:normalViewPr>
  <p:slideViewPr>
    <p:cSldViewPr>
      <p:cViewPr varScale="1">
        <p:scale>
          <a:sx n="116" d="100"/>
          <a:sy n="116" d="100"/>
        </p:scale>
        <p:origin x="32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D6EDC-5B19-574A-BC27-D0725A1222F8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2DDBD66F-B6BB-B04D-868A-403564788BC2}">
      <dgm:prSet phldrT="[Text]" custT="1"/>
      <dgm:spPr/>
      <dgm:t>
        <a:bodyPr/>
        <a:lstStyle/>
        <a:p>
          <a:r>
            <a:rPr lang="en-GB" sz="2200"/>
            <a:t>2024.7</a:t>
          </a:r>
        </a:p>
      </dgm:t>
    </dgm:pt>
    <dgm:pt modelId="{3B900BB6-9BFB-FD40-8F51-27D332C0C531}" type="parTrans" cxnId="{EB52C2A7-87BC-4546-B91B-8286304EF5C6}">
      <dgm:prSet/>
      <dgm:spPr/>
      <dgm:t>
        <a:bodyPr/>
        <a:lstStyle/>
        <a:p>
          <a:endParaRPr lang="en-GB"/>
        </a:p>
      </dgm:t>
    </dgm:pt>
    <dgm:pt modelId="{70ECAA19-0FEB-CB4A-BC60-F189060C8D24}" type="sibTrans" cxnId="{EB52C2A7-87BC-4546-B91B-8286304EF5C6}">
      <dgm:prSet/>
      <dgm:spPr/>
      <dgm:t>
        <a:bodyPr/>
        <a:lstStyle/>
        <a:p>
          <a:endParaRPr lang="en-GB"/>
        </a:p>
      </dgm:t>
    </dgm:pt>
    <dgm:pt modelId="{780304E1-D880-F04F-B354-735EF3394CBB}">
      <dgm:prSet phldrT="[Text]" custT="1"/>
      <dgm:spPr/>
      <dgm:t>
        <a:bodyPr/>
        <a:lstStyle/>
        <a:p>
          <a:r>
            <a:rPr lang="en-GB" sz="2200"/>
            <a:t>2025.1</a:t>
          </a:r>
        </a:p>
      </dgm:t>
    </dgm:pt>
    <dgm:pt modelId="{3D89AE3E-0ADB-2B49-B618-C611DF8CFBA6}" type="parTrans" cxnId="{3F6C0B5A-D5D4-774B-AB1D-07B57F449FE1}">
      <dgm:prSet/>
      <dgm:spPr/>
      <dgm:t>
        <a:bodyPr/>
        <a:lstStyle/>
        <a:p>
          <a:endParaRPr lang="en-GB"/>
        </a:p>
      </dgm:t>
    </dgm:pt>
    <dgm:pt modelId="{AD97F1BC-4F0B-124B-B807-6591B4F1076E}" type="sibTrans" cxnId="{3F6C0B5A-D5D4-774B-AB1D-07B57F449FE1}">
      <dgm:prSet/>
      <dgm:spPr/>
      <dgm:t>
        <a:bodyPr/>
        <a:lstStyle/>
        <a:p>
          <a:endParaRPr lang="en-GB"/>
        </a:p>
      </dgm:t>
    </dgm:pt>
    <dgm:pt modelId="{E34F0FDE-E4E6-1042-ABC7-20E16F499EA8}">
      <dgm:prSet phldrT="[Text]" custT="1"/>
      <dgm:spPr/>
      <dgm:t>
        <a:bodyPr/>
        <a:lstStyle/>
        <a:p>
          <a:r>
            <a:rPr lang="en-GB" sz="2200"/>
            <a:t>2025.5</a:t>
          </a:r>
        </a:p>
      </dgm:t>
    </dgm:pt>
    <dgm:pt modelId="{7B3BCAAC-0D9C-8347-AF30-0AF35FBB517F}" type="parTrans" cxnId="{0D57D927-E323-6742-9CA5-0DAB39F56A74}">
      <dgm:prSet/>
      <dgm:spPr/>
      <dgm:t>
        <a:bodyPr/>
        <a:lstStyle/>
        <a:p>
          <a:endParaRPr lang="en-GB"/>
        </a:p>
      </dgm:t>
    </dgm:pt>
    <dgm:pt modelId="{150CFBEA-9181-3749-BB45-01A2BB45F244}" type="sibTrans" cxnId="{0D57D927-E323-6742-9CA5-0DAB39F56A74}">
      <dgm:prSet/>
      <dgm:spPr/>
      <dgm:t>
        <a:bodyPr/>
        <a:lstStyle/>
        <a:p>
          <a:endParaRPr lang="en-GB"/>
        </a:p>
      </dgm:t>
    </dgm:pt>
    <dgm:pt modelId="{724D4900-7BC3-8F44-B136-6FB7381365D5}">
      <dgm:prSet phldrT="[Text]"/>
      <dgm:spPr/>
      <dgm:t>
        <a:bodyPr/>
        <a:lstStyle/>
        <a:p>
          <a:r>
            <a:rPr lang="en-GB"/>
            <a:t>2025.</a:t>
          </a:r>
          <a:r>
            <a:rPr lang="en-US" altLang="zh-CN"/>
            <a:t>10</a:t>
          </a:r>
          <a:endParaRPr lang="en-GB"/>
        </a:p>
      </dgm:t>
    </dgm:pt>
    <dgm:pt modelId="{172D516F-2A98-2A42-B01B-13194FD7F0CA}" type="parTrans" cxnId="{4F0B470D-DCB4-7942-97C6-3A4DAFC6732E}">
      <dgm:prSet/>
      <dgm:spPr/>
      <dgm:t>
        <a:bodyPr/>
        <a:lstStyle/>
        <a:p>
          <a:endParaRPr lang="en-GB"/>
        </a:p>
      </dgm:t>
    </dgm:pt>
    <dgm:pt modelId="{CBF68B5F-209C-344B-883E-2B3360334585}" type="sibTrans" cxnId="{4F0B470D-DCB4-7942-97C6-3A4DAFC6732E}">
      <dgm:prSet/>
      <dgm:spPr/>
      <dgm:t>
        <a:bodyPr/>
        <a:lstStyle/>
        <a:p>
          <a:endParaRPr lang="en-GB"/>
        </a:p>
      </dgm:t>
    </dgm:pt>
    <dgm:pt modelId="{6EC83D1C-6B3A-2A46-A1EE-D9E0DD37C9DD}" type="pres">
      <dgm:prSet presAssocID="{6D3D6EDC-5B19-574A-BC27-D0725A1222F8}" presName="Name0" presStyleCnt="0">
        <dgm:presLayoutVars>
          <dgm:dir/>
          <dgm:animLvl val="lvl"/>
          <dgm:resizeHandles val="exact"/>
        </dgm:presLayoutVars>
      </dgm:prSet>
      <dgm:spPr/>
    </dgm:pt>
    <dgm:pt modelId="{72F84CFB-F272-7046-9B12-7070CBC49D70}" type="pres">
      <dgm:prSet presAssocID="{2DDBD66F-B6BB-B04D-868A-403564788BC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51A6AE8-A3CB-994D-9E13-6F82727DF77B}" type="pres">
      <dgm:prSet presAssocID="{70ECAA19-0FEB-CB4A-BC60-F189060C8D24}" presName="parTxOnlySpace" presStyleCnt="0"/>
      <dgm:spPr/>
    </dgm:pt>
    <dgm:pt modelId="{50B94D99-5964-CE4C-9B13-053802FBD9CD}" type="pres">
      <dgm:prSet presAssocID="{780304E1-D880-F04F-B354-735EF3394CB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579AF51-E8E2-A542-A757-C05AA43E1A0E}" type="pres">
      <dgm:prSet presAssocID="{AD97F1BC-4F0B-124B-B807-6591B4F1076E}" presName="parTxOnlySpace" presStyleCnt="0"/>
      <dgm:spPr/>
    </dgm:pt>
    <dgm:pt modelId="{0D5CCF99-4405-E841-B49A-0C6BF326CCA7}" type="pres">
      <dgm:prSet presAssocID="{E34F0FDE-E4E6-1042-ABC7-20E16F499EA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3A0E2A5-20DF-F348-A650-2294324B00E1}" type="pres">
      <dgm:prSet presAssocID="{150CFBEA-9181-3749-BB45-01A2BB45F244}" presName="parTxOnlySpace" presStyleCnt="0"/>
      <dgm:spPr/>
    </dgm:pt>
    <dgm:pt modelId="{DDEE5390-EE12-124E-90EB-23F7F0E056FB}" type="pres">
      <dgm:prSet presAssocID="{724D4900-7BC3-8F44-B136-6FB7381365D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F0B470D-DCB4-7942-97C6-3A4DAFC6732E}" srcId="{6D3D6EDC-5B19-574A-BC27-D0725A1222F8}" destId="{724D4900-7BC3-8F44-B136-6FB7381365D5}" srcOrd="3" destOrd="0" parTransId="{172D516F-2A98-2A42-B01B-13194FD7F0CA}" sibTransId="{CBF68B5F-209C-344B-883E-2B3360334585}"/>
    <dgm:cxn modelId="{0D57D927-E323-6742-9CA5-0DAB39F56A74}" srcId="{6D3D6EDC-5B19-574A-BC27-D0725A1222F8}" destId="{E34F0FDE-E4E6-1042-ABC7-20E16F499EA8}" srcOrd="2" destOrd="0" parTransId="{7B3BCAAC-0D9C-8347-AF30-0AF35FBB517F}" sibTransId="{150CFBEA-9181-3749-BB45-01A2BB45F244}"/>
    <dgm:cxn modelId="{BC51C23E-F22A-E649-97BA-4D8086470D79}" type="presOf" srcId="{2DDBD66F-B6BB-B04D-868A-403564788BC2}" destId="{72F84CFB-F272-7046-9B12-7070CBC49D70}" srcOrd="0" destOrd="0" presId="urn:microsoft.com/office/officeart/2005/8/layout/chevron1"/>
    <dgm:cxn modelId="{BE0C7B44-80F2-634B-9AB6-B0E6E8D6BF2F}" type="presOf" srcId="{E34F0FDE-E4E6-1042-ABC7-20E16F499EA8}" destId="{0D5CCF99-4405-E841-B49A-0C6BF326CCA7}" srcOrd="0" destOrd="0" presId="urn:microsoft.com/office/officeart/2005/8/layout/chevron1"/>
    <dgm:cxn modelId="{3F6C0B5A-D5D4-774B-AB1D-07B57F449FE1}" srcId="{6D3D6EDC-5B19-574A-BC27-D0725A1222F8}" destId="{780304E1-D880-F04F-B354-735EF3394CBB}" srcOrd="1" destOrd="0" parTransId="{3D89AE3E-0ADB-2B49-B618-C611DF8CFBA6}" sibTransId="{AD97F1BC-4F0B-124B-B807-6591B4F1076E}"/>
    <dgm:cxn modelId="{CD6A0A8A-A2FF-B141-97F0-6201A9022417}" type="presOf" srcId="{780304E1-D880-F04F-B354-735EF3394CBB}" destId="{50B94D99-5964-CE4C-9B13-053802FBD9CD}" srcOrd="0" destOrd="0" presId="urn:microsoft.com/office/officeart/2005/8/layout/chevron1"/>
    <dgm:cxn modelId="{06CE2C8F-CD68-9447-9EF2-9F9F2F3DAA02}" type="presOf" srcId="{724D4900-7BC3-8F44-B136-6FB7381365D5}" destId="{DDEE5390-EE12-124E-90EB-23F7F0E056FB}" srcOrd="0" destOrd="0" presId="urn:microsoft.com/office/officeart/2005/8/layout/chevron1"/>
    <dgm:cxn modelId="{6E328B99-E872-AF4B-ACF9-1FCA0D3CC21A}" type="presOf" srcId="{6D3D6EDC-5B19-574A-BC27-D0725A1222F8}" destId="{6EC83D1C-6B3A-2A46-A1EE-D9E0DD37C9DD}" srcOrd="0" destOrd="0" presId="urn:microsoft.com/office/officeart/2005/8/layout/chevron1"/>
    <dgm:cxn modelId="{EB52C2A7-87BC-4546-B91B-8286304EF5C6}" srcId="{6D3D6EDC-5B19-574A-BC27-D0725A1222F8}" destId="{2DDBD66F-B6BB-B04D-868A-403564788BC2}" srcOrd="0" destOrd="0" parTransId="{3B900BB6-9BFB-FD40-8F51-27D332C0C531}" sibTransId="{70ECAA19-0FEB-CB4A-BC60-F189060C8D24}"/>
    <dgm:cxn modelId="{0D63E85C-E2C4-6941-9F2B-C08F215FA055}" type="presParOf" srcId="{6EC83D1C-6B3A-2A46-A1EE-D9E0DD37C9DD}" destId="{72F84CFB-F272-7046-9B12-7070CBC49D70}" srcOrd="0" destOrd="0" presId="urn:microsoft.com/office/officeart/2005/8/layout/chevron1"/>
    <dgm:cxn modelId="{3CD87772-069B-AA47-A7B3-ED3AE3D0C7A8}" type="presParOf" srcId="{6EC83D1C-6B3A-2A46-A1EE-D9E0DD37C9DD}" destId="{751A6AE8-A3CB-994D-9E13-6F82727DF77B}" srcOrd="1" destOrd="0" presId="urn:microsoft.com/office/officeart/2005/8/layout/chevron1"/>
    <dgm:cxn modelId="{88ECA424-A640-E546-8B01-B6B1F14F1A1F}" type="presParOf" srcId="{6EC83D1C-6B3A-2A46-A1EE-D9E0DD37C9DD}" destId="{50B94D99-5964-CE4C-9B13-053802FBD9CD}" srcOrd="2" destOrd="0" presId="urn:microsoft.com/office/officeart/2005/8/layout/chevron1"/>
    <dgm:cxn modelId="{A6F9A337-B9EA-FD47-AEF9-09164F952ADF}" type="presParOf" srcId="{6EC83D1C-6B3A-2A46-A1EE-D9E0DD37C9DD}" destId="{D579AF51-E8E2-A542-A757-C05AA43E1A0E}" srcOrd="3" destOrd="0" presId="urn:microsoft.com/office/officeart/2005/8/layout/chevron1"/>
    <dgm:cxn modelId="{4FD8DE47-1B8A-3348-A3D7-8BA1E8BAD1B1}" type="presParOf" srcId="{6EC83D1C-6B3A-2A46-A1EE-D9E0DD37C9DD}" destId="{0D5CCF99-4405-E841-B49A-0C6BF326CCA7}" srcOrd="4" destOrd="0" presId="urn:microsoft.com/office/officeart/2005/8/layout/chevron1"/>
    <dgm:cxn modelId="{FC30C53D-5245-7E40-B71C-9CC96BBCAEE2}" type="presParOf" srcId="{6EC83D1C-6B3A-2A46-A1EE-D9E0DD37C9DD}" destId="{83A0E2A5-20DF-F348-A650-2294324B00E1}" srcOrd="5" destOrd="0" presId="urn:microsoft.com/office/officeart/2005/8/layout/chevron1"/>
    <dgm:cxn modelId="{DC2DB40A-0CA0-0644-82C9-5CA2D9B8D36C}" type="presParOf" srcId="{6EC83D1C-6B3A-2A46-A1EE-D9E0DD37C9DD}" destId="{DDEE5390-EE12-124E-90EB-23F7F0E056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84CFB-F272-7046-9B12-7070CBC49D70}">
      <dsp:nvSpPr>
        <dsp:cNvPr id="0" name=""/>
        <dsp:cNvSpPr/>
      </dsp:nvSpPr>
      <dsp:spPr>
        <a:xfrm>
          <a:off x="3269" y="0"/>
          <a:ext cx="1903303" cy="418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2024.7</a:t>
          </a:r>
        </a:p>
      </dsp:txBody>
      <dsp:txXfrm>
        <a:off x="212398" y="0"/>
        <a:ext cx="1485045" cy="418258"/>
      </dsp:txXfrm>
    </dsp:sp>
    <dsp:sp modelId="{50B94D99-5964-CE4C-9B13-053802FBD9CD}">
      <dsp:nvSpPr>
        <dsp:cNvPr id="0" name=""/>
        <dsp:cNvSpPr/>
      </dsp:nvSpPr>
      <dsp:spPr>
        <a:xfrm>
          <a:off x="1716242" y="0"/>
          <a:ext cx="1903303" cy="418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2025.1</a:t>
          </a:r>
        </a:p>
      </dsp:txBody>
      <dsp:txXfrm>
        <a:off x="1925371" y="0"/>
        <a:ext cx="1485045" cy="418258"/>
      </dsp:txXfrm>
    </dsp:sp>
    <dsp:sp modelId="{0D5CCF99-4405-E841-B49A-0C6BF326CCA7}">
      <dsp:nvSpPr>
        <dsp:cNvPr id="0" name=""/>
        <dsp:cNvSpPr/>
      </dsp:nvSpPr>
      <dsp:spPr>
        <a:xfrm>
          <a:off x="3429215" y="0"/>
          <a:ext cx="1903303" cy="418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2025.5</a:t>
          </a:r>
        </a:p>
      </dsp:txBody>
      <dsp:txXfrm>
        <a:off x="3638344" y="0"/>
        <a:ext cx="1485045" cy="418258"/>
      </dsp:txXfrm>
    </dsp:sp>
    <dsp:sp modelId="{DDEE5390-EE12-124E-90EB-23F7F0E056FB}">
      <dsp:nvSpPr>
        <dsp:cNvPr id="0" name=""/>
        <dsp:cNvSpPr/>
      </dsp:nvSpPr>
      <dsp:spPr>
        <a:xfrm>
          <a:off x="5142188" y="0"/>
          <a:ext cx="1903303" cy="418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2025.</a:t>
          </a:r>
          <a:r>
            <a:rPr lang="en-US" altLang="zh-CN" sz="2500" kern="1200"/>
            <a:t>10</a:t>
          </a:r>
          <a:endParaRPr lang="en-GB" sz="2500" kern="1200"/>
        </a:p>
      </dsp:txBody>
      <dsp:txXfrm>
        <a:off x="5351317" y="0"/>
        <a:ext cx="1485045" cy="41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2025/9/23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415724/" TargetMode="External"/><Relationship Id="rId4" Type="http://schemas.openxmlformats.org/officeDocument/2006/relationships/hyperlink" Target="https://indico.in2p3.fr/event/20053/contributions/137901/attachments/83995/125193/Gudrid_marseille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08515/contributions/6499538/attachments/3073100/5437172/FCCee-InjectPol.FCC-week.JW.Mai2025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581922/contributions/6667501/attachments/3130338/5554413/Xsuite-HEB-ramp.Polarization.Sept2025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1692720" y="242088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Polarized beam studies for CEPC and BEPCII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19536" y="4091688"/>
            <a:ext cx="79387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Institute of High Energy Physics, CAS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behalf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of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CEPC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Polarization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Working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Sep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22-26,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26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International Symposium on Spin Physics, Qingdao,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duanz@ihep.ac.cn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A1574DD-A11C-001A-FDE4-467CA4400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5231" y="0"/>
            <a:ext cx="1806769" cy="1124744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5877CAE5-5FF1-2C8F-1F42-16C86A938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50" y="-1"/>
            <a:ext cx="3515798" cy="13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8FCB7-4EDB-23BC-6998-F359F1CA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8963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50%-70%</a:t>
            </a:r>
            <a:r>
              <a:rPr lang="zh-CN" altLang="en-US" sz="2200" dirty="0"/>
              <a:t> </a:t>
            </a:r>
            <a:r>
              <a:rPr lang="en-US" altLang="zh-CN" sz="2200" dirty="0"/>
              <a:t>longitudinal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b="1" dirty="0">
                <a:solidFill>
                  <a:srgbClr val="0000FF"/>
                </a:solidFill>
              </a:rPr>
              <a:t>e-</a:t>
            </a:r>
            <a:r>
              <a:rPr lang="zh-CN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zh-CN" sz="2200" b="1" dirty="0">
                <a:solidFill>
                  <a:srgbClr val="0000FF"/>
                </a:solidFill>
              </a:rPr>
              <a:t>bunches</a:t>
            </a:r>
            <a:r>
              <a:rPr lang="zh-CN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reasonable</a:t>
            </a:r>
            <a:r>
              <a:rPr lang="zh-CN" altLang="en-US" sz="2200" dirty="0"/>
              <a:t> </a:t>
            </a:r>
            <a:r>
              <a:rPr lang="en-US" altLang="zh-CN" sz="2200" dirty="0"/>
              <a:t>goal</a:t>
            </a:r>
            <a:r>
              <a:rPr lang="zh-CN" altLang="en-US" sz="2200" dirty="0"/>
              <a:t> 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A8314-42FB-F99D-C80C-187745C9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high-level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000C1-558B-97A6-AF20-A1ABE7B5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FCC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Workshop</a:t>
            </a:r>
            <a:r>
              <a:rPr lang="zh-CN" altLang="en-US" dirty="0"/>
              <a:t> </a:t>
            </a:r>
            <a:r>
              <a:rPr lang="en-US" altLang="zh-CN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F8335-1EA2-34A9-4BE9-2EE4BB01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7F656-A6AC-96FA-ACE7-E3EDD012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009420"/>
            <a:ext cx="6164548" cy="3621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5D0DE2-5919-4266-9C2B-0C3F53C32CE3}"/>
              </a:ext>
            </a:extLst>
          </p:cNvPr>
          <p:cNvSpPr txBox="1"/>
          <p:nvPr/>
        </p:nvSpPr>
        <p:spPr>
          <a:xfrm>
            <a:off x="698984" y="1744368"/>
            <a:ext cx="6509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Unpolarized e+ is assumed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Over</a:t>
            </a:r>
            <a:r>
              <a:rPr lang="zh-CN" altLang="en-US" sz="2000" dirty="0"/>
              <a:t> </a:t>
            </a:r>
            <a:r>
              <a:rPr lang="en-US" altLang="zh-CN" sz="2000" dirty="0"/>
              <a:t>70%</a:t>
            </a:r>
            <a:r>
              <a:rPr lang="zh-CN" altLang="en-US" sz="2000" dirty="0"/>
              <a:t> </a:t>
            </a:r>
            <a:r>
              <a:rPr lang="en-US" altLang="zh-CN" sz="2000" dirty="0"/>
              <a:t>injected</a:t>
            </a:r>
            <a:r>
              <a:rPr lang="zh-CN" altLang="en-US" sz="2000" dirty="0"/>
              <a:t> </a:t>
            </a:r>
            <a:r>
              <a:rPr lang="en-US" altLang="zh-CN" sz="2000" dirty="0"/>
              <a:t>e-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Simulated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equilibrium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longitudinal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polarization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&gt;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70%,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leaving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a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large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margin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for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effects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not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yet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covered.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62645-98F8-99E7-9ECF-6B2BF20FD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12" y="4494031"/>
            <a:ext cx="3184424" cy="2258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183EF-AB90-4CB8-2B72-9973F7A4DE38}"/>
              </a:ext>
            </a:extLst>
          </p:cNvPr>
          <p:cNvSpPr txBox="1"/>
          <p:nvPr/>
        </p:nvSpPr>
        <p:spPr>
          <a:xfrm>
            <a:off x="7553985" y="4060020"/>
            <a:ext cx="4061136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Simulated equilibrium polarization for an imperfect lattice w/ rotators after closed orbit correction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A90667-A346-3A30-FE32-56A8F498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9" y="1943119"/>
            <a:ext cx="3913589" cy="2201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A47EB5-663A-21A7-1972-DFBF34BFCDE7}"/>
              </a:ext>
            </a:extLst>
          </p:cNvPr>
          <p:cNvSpPr txBox="1"/>
          <p:nvPr/>
        </p:nvSpPr>
        <p:spPr>
          <a:xfrm>
            <a:off x="7538554" y="1766048"/>
            <a:ext cx="4393016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Implementation of the spin rotators adjacent to the IR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080D-E55E-F07C-E0DA-1F0FB7E4CFD4}"/>
              </a:ext>
            </a:extLst>
          </p:cNvPr>
          <p:cNvSpPr txBox="1"/>
          <p:nvPr/>
        </p:nvSpPr>
        <p:spPr>
          <a:xfrm>
            <a:off x="45997" y="5976484"/>
            <a:ext cx="3313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W.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Xia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et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al.,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Investigation of spin rotators in CEPC at the Z-pole, </a:t>
            </a:r>
          </a:p>
          <a:p>
            <a:r>
              <a:rPr lang="en-US" altLang="zh-CN" sz="1400" dirty="0" err="1">
                <a:solidFill>
                  <a:srgbClr val="0070C0"/>
                </a:solidFill>
              </a:rPr>
              <a:t>Radiat</a:t>
            </a:r>
            <a:r>
              <a:rPr lang="en-US" altLang="zh-CN" sz="1400" dirty="0">
                <a:solidFill>
                  <a:srgbClr val="0070C0"/>
                </a:solidFill>
              </a:rPr>
              <a:t>. Det. Tech. Meth. 6:490 (2022).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5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Polarization studies at CEPC</a:t>
            </a:r>
          </a:p>
          <a:p>
            <a:r>
              <a:rPr lang="en-US" altLang="zh-CN" dirty="0"/>
              <a:t>R&amp;D for polarized beams at IHEP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Concepts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longitudinal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BEPCII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2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5DBCB1-DFE7-FEC4-6D55-62EDDCEC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EDR</a:t>
            </a:r>
            <a:r>
              <a:rPr lang="zh-CN" altLang="en-US"/>
              <a:t> </a:t>
            </a:r>
            <a:r>
              <a:rPr lang="en-US" altLang="zh-CN"/>
              <a:t>phase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A3521-5F78-264F-3A68-736D46D4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AC27E-2A72-D996-30C5-81846F877061}"/>
              </a:ext>
            </a:extLst>
          </p:cNvPr>
          <p:cNvSpPr txBox="1"/>
          <p:nvPr/>
        </p:nvSpPr>
        <p:spPr>
          <a:xfrm>
            <a:off x="983432" y="1207093"/>
            <a:ext cx="4563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CEPC</a:t>
            </a:r>
            <a:r>
              <a:rPr lang="zh-CN" altLang="en-US" sz="2000"/>
              <a:t> </a:t>
            </a:r>
            <a:r>
              <a:rPr lang="en-US" altLang="zh-CN" sz="2000"/>
              <a:t>requirements,</a:t>
            </a:r>
            <a:r>
              <a:rPr lang="zh-CN" altLang="en-US" sz="2000"/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R&amp;D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items,</a:t>
            </a:r>
          </a:p>
          <a:p>
            <a:r>
              <a:rPr lang="en-US" altLang="zh-CN" sz="2000"/>
              <a:t>and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required</a:t>
            </a:r>
            <a:r>
              <a:rPr lang="zh-CN" altLang="en-US" sz="2000" b="1" i="1">
                <a:solidFill>
                  <a:srgbClr val="0000FF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experiment</a:t>
            </a:r>
            <a:r>
              <a:rPr lang="zh-CN" altLang="en-US" sz="2000" b="1" i="1">
                <a:solidFill>
                  <a:srgbClr val="0000FF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demonstration</a:t>
            </a:r>
            <a:endParaRPr lang="en-US" sz="2000" b="1" i="1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C28FF-7244-0809-0310-E8442E3E0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17" y="2467807"/>
            <a:ext cx="5353756" cy="2304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50844E-0CDB-E9E7-5998-BF18F9F0D6A0}"/>
              </a:ext>
            </a:extLst>
          </p:cNvPr>
          <p:cNvSpPr txBox="1"/>
          <p:nvPr/>
        </p:nvSpPr>
        <p:spPr>
          <a:xfrm>
            <a:off x="6903231" y="1207093"/>
            <a:ext cx="48383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</a:rPr>
              <a:t>R&amp;D,</a:t>
            </a:r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/>
              <a:t>beam</a:t>
            </a:r>
            <a:r>
              <a:rPr lang="zh-CN" altLang="en-US" sz="2000"/>
              <a:t> </a:t>
            </a:r>
            <a:r>
              <a:rPr lang="en-US" altLang="zh-CN" sz="2000"/>
              <a:t>tests,</a:t>
            </a:r>
            <a:r>
              <a:rPr lang="zh-CN" altLang="en-US" sz="2000"/>
              <a:t> </a:t>
            </a:r>
            <a:r>
              <a:rPr lang="en-US" altLang="zh-CN" sz="2000"/>
              <a:t>and</a:t>
            </a:r>
            <a:r>
              <a:rPr lang="zh-CN" altLang="en-US" sz="2000"/>
              <a:t> </a:t>
            </a:r>
            <a:r>
              <a:rPr lang="en-US" altLang="zh-CN" sz="2000"/>
              <a:t>foreseen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rgbClr val="0000FF"/>
                </a:solidFill>
              </a:rPr>
              <a:t>experimental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demonstration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IHEP</a:t>
            </a:r>
            <a:r>
              <a:rPr lang="zh-CN" altLang="en-US" sz="2000"/>
              <a:t> </a:t>
            </a:r>
            <a:r>
              <a:rPr lang="en-US" altLang="zh-CN" sz="2000"/>
              <a:t>accelerator</a:t>
            </a:r>
            <a:r>
              <a:rPr lang="zh-CN" altLang="en-US" sz="2000"/>
              <a:t> </a:t>
            </a:r>
            <a:r>
              <a:rPr lang="en-US" altLang="zh-CN" sz="2000"/>
              <a:t>facilities</a:t>
            </a:r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69F60-C5F1-0CCD-DCFC-0EB90946C281}"/>
              </a:ext>
            </a:extLst>
          </p:cNvPr>
          <p:cNvSpPr txBox="1"/>
          <p:nvPr/>
        </p:nvSpPr>
        <p:spPr>
          <a:xfrm>
            <a:off x="6744072" y="515719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These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activities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will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set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the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basis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for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polarized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beam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applications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@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CEPC.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7C97D5-C5C9-72BB-EE01-103A37047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2" y="2131099"/>
            <a:ext cx="5809769" cy="44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B3897-D4A8-29D8-FC97-7D309FE94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39" y="1168923"/>
            <a:ext cx="7588925" cy="2205120"/>
          </a:xfrm>
        </p:spPr>
        <p:txBody>
          <a:bodyPr>
            <a:normAutofit/>
          </a:bodyPr>
          <a:lstStyle/>
          <a:p>
            <a:pPr algn="just"/>
            <a:r>
              <a:rPr lang="en-US" altLang="zh-CN" sz="2200"/>
              <a:t>Convert</a:t>
            </a:r>
            <a:r>
              <a:rPr lang="zh-CN" altLang="en-US" sz="2200"/>
              <a:t> </a:t>
            </a:r>
            <a:r>
              <a:rPr lang="en-US" altLang="zh-CN" sz="2200"/>
              <a:t>a</a:t>
            </a:r>
            <a:r>
              <a:rPr lang="zh-CN" altLang="en-US" sz="2200"/>
              <a:t> </a:t>
            </a:r>
            <a:r>
              <a:rPr lang="en-US" altLang="zh-CN" sz="2200"/>
              <a:t>HV</a:t>
            </a:r>
            <a:r>
              <a:rPr lang="zh-CN" altLang="en-US" sz="2200"/>
              <a:t> </a:t>
            </a:r>
            <a:r>
              <a:rPr lang="en-US" altLang="zh-CN" sz="2200"/>
              <a:t>DC</a:t>
            </a:r>
            <a:r>
              <a:rPr lang="zh-CN" altLang="en-US" sz="2200"/>
              <a:t> </a:t>
            </a:r>
            <a:r>
              <a:rPr lang="en-US" altLang="zh-CN" sz="2200"/>
              <a:t>gun</a:t>
            </a:r>
            <a:r>
              <a:rPr lang="zh-CN" altLang="en-US" sz="2200"/>
              <a:t> </a:t>
            </a:r>
            <a:r>
              <a:rPr lang="en-US" altLang="zh-CN" sz="2200"/>
              <a:t>to</a:t>
            </a:r>
            <a:r>
              <a:rPr lang="zh-CN" altLang="en-US" sz="2200"/>
              <a:t> </a:t>
            </a:r>
            <a:r>
              <a:rPr lang="en-US" altLang="zh-CN" sz="2200"/>
              <a:t>a</a:t>
            </a:r>
            <a:r>
              <a:rPr lang="zh-CN" altLang="en-US" sz="2200"/>
              <a:t> </a:t>
            </a:r>
            <a:r>
              <a:rPr lang="en-US" altLang="zh-CN" sz="2200"/>
              <a:t>polarized</a:t>
            </a:r>
            <a:r>
              <a:rPr lang="zh-CN" altLang="en-US" sz="2200"/>
              <a:t> </a:t>
            </a:r>
            <a:r>
              <a:rPr lang="en-US" altLang="zh-CN" sz="2200"/>
              <a:t>electron</a:t>
            </a:r>
            <a:r>
              <a:rPr lang="zh-CN" altLang="en-US" sz="2200"/>
              <a:t> </a:t>
            </a:r>
            <a:r>
              <a:rPr lang="en-US" altLang="zh-CN" sz="2200"/>
              <a:t>source</a:t>
            </a:r>
          </a:p>
          <a:p>
            <a:pPr lvl="1"/>
            <a:r>
              <a:rPr lang="en-US" altLang="zh-CN" sz="2000"/>
              <a:t>Beamline physics design in progress, in particular the Wien filter and Mott polarimeter</a:t>
            </a:r>
          </a:p>
          <a:p>
            <a:pPr lvl="1"/>
            <a:r>
              <a:rPr lang="en-US" altLang="zh-CN" sz="2000"/>
              <a:t>Beam</a:t>
            </a:r>
            <a:r>
              <a:rPr lang="zh-CN" altLang="en-US" sz="2000"/>
              <a:t> </a:t>
            </a:r>
            <a:r>
              <a:rPr lang="en-US" altLang="zh-CN" sz="2000"/>
              <a:t>commissioning</a:t>
            </a:r>
            <a:r>
              <a:rPr lang="zh-CN" altLang="en-US" sz="2000"/>
              <a:t> </a:t>
            </a:r>
            <a:r>
              <a:rPr lang="en-US" altLang="zh-CN" sz="2000"/>
              <a:t>scheduled</a:t>
            </a:r>
            <a:r>
              <a:rPr lang="zh-CN" altLang="en-US" sz="2000"/>
              <a:t> </a:t>
            </a:r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2027</a:t>
            </a:r>
          </a:p>
          <a:p>
            <a:pPr lvl="1" algn="just"/>
            <a:endParaRPr lang="en-US" altLang="zh-CN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D13FA-39B0-CE92-8946-223CC4C9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test</a:t>
            </a:r>
            <a:r>
              <a:rPr lang="zh-CN" altLang="en-US"/>
              <a:t> </a:t>
            </a:r>
            <a:r>
              <a:rPr lang="en-US" altLang="zh-CN"/>
              <a:t>facility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0F435-8CB1-8410-CF8E-254164C3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441955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052CB-B358-BDA3-6A39-458B09790BC0}"/>
              </a:ext>
            </a:extLst>
          </p:cNvPr>
          <p:cNvSpPr txBox="1"/>
          <p:nvPr/>
        </p:nvSpPr>
        <p:spPr>
          <a:xfrm>
            <a:off x="263352" y="3501008"/>
            <a:ext cx="384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500kV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photocathode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DC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gun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@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PAPS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2298CE-F659-38D6-4584-E0BCCA4D7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19" y="3869079"/>
            <a:ext cx="4122612" cy="2446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3226A6-12F1-1FEF-91FD-268385B9B164}"/>
              </a:ext>
            </a:extLst>
          </p:cNvPr>
          <p:cNvSpPr txBox="1"/>
          <p:nvPr/>
        </p:nvSpPr>
        <p:spPr>
          <a:xfrm>
            <a:off x="349182" y="6349784"/>
            <a:ext cx="9014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highlight>
                  <a:srgbClr val="00FF00"/>
                </a:highlight>
              </a:rPr>
              <a:t>Li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Xiaoping,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V. Tyukin, Liu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Wei,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Meng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Cai,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Wang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Jianli,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Wang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Haijing,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Liu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Jindong,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Liang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Zhijun,</a:t>
            </a:r>
            <a:r>
              <a:rPr lang="zh-CN" altLang="en-US" sz="1400">
                <a:highlight>
                  <a:srgbClr val="00FF00"/>
                </a:highlight>
              </a:rPr>
              <a:t>  </a:t>
            </a:r>
            <a:r>
              <a:rPr lang="en-US" altLang="zh-CN" sz="1400">
                <a:highlight>
                  <a:srgbClr val="00FF00"/>
                </a:highlight>
              </a:rPr>
              <a:t>Liu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Zhongtian</a:t>
            </a:r>
            <a:r>
              <a:rPr lang="zh-CN" altLang="en-US" sz="1400">
                <a:highlight>
                  <a:srgbClr val="00FF00"/>
                </a:highlight>
              </a:rPr>
              <a:t> </a:t>
            </a:r>
            <a:r>
              <a:rPr lang="en-US" altLang="zh-CN" sz="1400">
                <a:highlight>
                  <a:srgbClr val="00FF00"/>
                </a:highlight>
              </a:rPr>
              <a:t>etc</a:t>
            </a:r>
            <a:endParaRPr lang="en-US" sz="140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7D069-C672-42B3-4129-60CE6CBF6787}"/>
              </a:ext>
            </a:extLst>
          </p:cNvPr>
          <p:cNvSpPr txBox="1"/>
          <p:nvPr/>
        </p:nvSpPr>
        <p:spPr>
          <a:xfrm>
            <a:off x="5880470" y="418882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Wien filter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AA7C7-EA61-067E-2A4A-2BB55BB5A813}"/>
              </a:ext>
            </a:extLst>
          </p:cNvPr>
          <p:cNvSpPr txBox="1"/>
          <p:nvPr/>
        </p:nvSpPr>
        <p:spPr>
          <a:xfrm>
            <a:off x="6816574" y="573990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Mott polarimeter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2AE60C-BA8A-0A57-6B2F-4EB4CB2093F9}"/>
              </a:ext>
            </a:extLst>
          </p:cNvPr>
          <p:cNvCxnSpPr/>
          <p:nvPr/>
        </p:nvCxnSpPr>
        <p:spPr>
          <a:xfrm flipH="1">
            <a:off x="6366766" y="4527376"/>
            <a:ext cx="161776" cy="38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548FB3-9604-4DE3-11B0-9F5F9ACCDCB6}"/>
              </a:ext>
            </a:extLst>
          </p:cNvPr>
          <p:cNvCxnSpPr>
            <a:cxnSpLocks/>
          </p:cNvCxnSpPr>
          <p:nvPr/>
        </p:nvCxnSpPr>
        <p:spPr>
          <a:xfrm flipV="1">
            <a:off x="7252814" y="5523240"/>
            <a:ext cx="0" cy="282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9BB92C1-0E57-E76B-BC89-9828CEEEB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9" y="3812520"/>
            <a:ext cx="3390900" cy="2578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D466AE-AC72-7037-4089-CCDECA8A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94" y="3885156"/>
            <a:ext cx="2088232" cy="1703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4FDFFE-5050-70F0-4914-F1D6EC075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72" y="4075042"/>
            <a:ext cx="1299639" cy="23364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454A7E-6CF7-3075-AF43-97788F38C1C4}"/>
              </a:ext>
            </a:extLst>
          </p:cNvPr>
          <p:cNvCxnSpPr>
            <a:cxnSpLocks/>
          </p:cNvCxnSpPr>
          <p:nvPr/>
        </p:nvCxnSpPr>
        <p:spPr>
          <a:xfrm>
            <a:off x="6978194" y="4376062"/>
            <a:ext cx="11345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7B1387-C490-B706-B61D-1A6A8C1617FD}"/>
              </a:ext>
            </a:extLst>
          </p:cNvPr>
          <p:cNvCxnSpPr>
            <a:cxnSpLocks/>
          </p:cNvCxnSpPr>
          <p:nvPr/>
        </p:nvCxnSpPr>
        <p:spPr>
          <a:xfrm>
            <a:off x="7990921" y="6032288"/>
            <a:ext cx="26415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4EA99C5-96CA-C07D-9DC6-92FA667123CC}"/>
              </a:ext>
            </a:extLst>
          </p:cNvPr>
          <p:cNvSpPr txBox="1"/>
          <p:nvPr/>
        </p:nvSpPr>
        <p:spPr>
          <a:xfrm>
            <a:off x="4050570" y="3501008"/>
            <a:ext cx="399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Beamline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for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polarization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measurement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0F639-425A-AC80-C89D-1074A7E9A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35" y="1074301"/>
            <a:ext cx="3456384" cy="27490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71F2629-4F40-F7D4-90B3-C24E3FAA93DA}"/>
              </a:ext>
            </a:extLst>
          </p:cNvPr>
          <p:cNvCxnSpPr/>
          <p:nvPr/>
        </p:nvCxnSpPr>
        <p:spPr>
          <a:xfrm>
            <a:off x="1487488" y="4912494"/>
            <a:ext cx="2736304" cy="89282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0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B3897-D4A8-29D8-FC97-7D309FE94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16679"/>
            <a:ext cx="8568952" cy="2192574"/>
          </a:xfrm>
        </p:spPr>
        <p:txBody>
          <a:bodyPr>
            <a:normAutofit/>
          </a:bodyPr>
          <a:lstStyle/>
          <a:p>
            <a:pPr algn="just"/>
            <a:r>
              <a:rPr lang="en-US" altLang="zh-CN" sz="2200"/>
              <a:t>Domestic</a:t>
            </a:r>
            <a:r>
              <a:rPr lang="zh-CN" altLang="en-US" sz="2200"/>
              <a:t> </a:t>
            </a:r>
            <a:r>
              <a:rPr lang="en-US" altLang="zh-CN" sz="2200"/>
              <a:t>R&amp;D</a:t>
            </a:r>
            <a:r>
              <a:rPr lang="zh-CN" altLang="en-US" sz="2200"/>
              <a:t> </a:t>
            </a:r>
            <a:r>
              <a:rPr lang="en-US" altLang="zh-CN" sz="2200"/>
              <a:t>on</a:t>
            </a:r>
            <a:r>
              <a:rPr lang="zh-CN" altLang="en-US" sz="2200"/>
              <a:t> </a:t>
            </a:r>
            <a:r>
              <a:rPr lang="en-US" altLang="zh-CN" sz="2200"/>
              <a:t>superlattice</a:t>
            </a:r>
            <a:r>
              <a:rPr lang="zh-CN" altLang="en-US" sz="2200"/>
              <a:t> </a:t>
            </a:r>
            <a:r>
              <a:rPr lang="en-US" altLang="zh-CN" sz="2200"/>
              <a:t>GaAs</a:t>
            </a:r>
            <a:r>
              <a:rPr lang="zh-CN" altLang="en-US" sz="2200"/>
              <a:t> </a:t>
            </a:r>
            <a:r>
              <a:rPr lang="en-US" altLang="zh-CN" sz="2200"/>
              <a:t>cathode</a:t>
            </a:r>
          </a:p>
          <a:p>
            <a:pPr lvl="1"/>
            <a:r>
              <a:rPr lang="en-US" altLang="zh-CN" sz="2000"/>
              <a:t>cathode production: polarization</a:t>
            </a:r>
            <a:r>
              <a:rPr lang="zh-CN" altLang="en-US" sz="2000"/>
              <a:t> </a:t>
            </a:r>
            <a:r>
              <a:rPr lang="en-US" altLang="zh-CN" sz="2000"/>
              <a:t>&gt;</a:t>
            </a:r>
            <a:r>
              <a:rPr lang="zh-CN" altLang="en-US" sz="2000"/>
              <a:t> </a:t>
            </a:r>
            <a:r>
              <a:rPr lang="en-US" altLang="zh-CN" sz="2000"/>
              <a:t>85%,</a:t>
            </a:r>
            <a:r>
              <a:rPr lang="zh-CN" altLang="en-US" sz="2000"/>
              <a:t> </a:t>
            </a:r>
            <a:r>
              <a:rPr lang="en-US" altLang="zh-CN" sz="2000"/>
              <a:t>QE</a:t>
            </a:r>
            <a:r>
              <a:rPr lang="zh-CN" altLang="en-US" sz="2000"/>
              <a:t> </a:t>
            </a:r>
            <a:r>
              <a:rPr lang="en-US" altLang="zh-CN" sz="2000"/>
              <a:t>&gt;</a:t>
            </a:r>
            <a:r>
              <a:rPr lang="zh-CN" altLang="en-US" sz="2000"/>
              <a:t> </a:t>
            </a:r>
            <a:r>
              <a:rPr lang="en-US" altLang="zh-CN" sz="2000"/>
              <a:t>0.8%</a:t>
            </a:r>
            <a:r>
              <a:rPr lang="zh-CN" altLang="en-US" sz="2000"/>
              <a:t> </a:t>
            </a:r>
            <a:endParaRPr lang="en-US" altLang="zh-CN" sz="2000"/>
          </a:p>
          <a:p>
            <a:pPr lvl="1"/>
            <a:r>
              <a:rPr lang="en-HK" altLang="zh-CN" sz="2000"/>
              <a:t>build a platform for cathode performance test</a:t>
            </a:r>
            <a:r>
              <a:rPr lang="zh-CN" altLang="en-US" sz="2000"/>
              <a:t> </a:t>
            </a:r>
            <a:r>
              <a:rPr lang="en-US" altLang="zh-CN" sz="2000"/>
              <a:t>(pol</a:t>
            </a:r>
            <a:r>
              <a:rPr lang="zh-CN" altLang="en-US" sz="2000"/>
              <a:t> </a:t>
            </a:r>
            <a:r>
              <a:rPr lang="en-US" altLang="zh-CN" sz="2000"/>
              <a:t>&amp;</a:t>
            </a:r>
            <a:r>
              <a:rPr lang="zh-CN" altLang="en-US" sz="2000"/>
              <a:t> </a:t>
            </a:r>
            <a:r>
              <a:rPr lang="en-US" altLang="zh-CN" sz="2000"/>
              <a:t>QE)</a:t>
            </a:r>
            <a:endParaRPr lang="en-HK" altLang="zh-CN" sz="2000"/>
          </a:p>
          <a:p>
            <a:pPr lvl="1"/>
            <a:r>
              <a:rPr lang="en-US" altLang="zh-CN" sz="2000" b="1">
                <a:solidFill>
                  <a:srgbClr val="FF0000"/>
                </a:solidFill>
              </a:rPr>
              <a:t>First cathode has been produced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and will be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tested</a:t>
            </a:r>
            <a:r>
              <a:rPr lang="zh-CN" altLang="en-US" sz="2000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soon</a:t>
            </a:r>
          </a:p>
          <a:p>
            <a:pPr lvl="1" algn="just"/>
            <a:endParaRPr lang="en-US" altLang="zh-CN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D13FA-39B0-CE92-8946-223CC4C9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test</a:t>
            </a:r>
            <a:r>
              <a:rPr lang="zh-CN" altLang="en-US"/>
              <a:t> </a:t>
            </a:r>
            <a:r>
              <a:rPr lang="en-US" altLang="zh-CN"/>
              <a:t>facility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0F435-8CB1-8410-CF8E-254164C3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441955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B53C8-A4FE-CBFB-D0A5-26986E072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484179"/>
            <a:ext cx="3240360" cy="30757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96C555-1618-B6CB-0FD3-6ECFDA10DDF3}"/>
              </a:ext>
            </a:extLst>
          </p:cNvPr>
          <p:cNvSpPr txBox="1"/>
          <p:nvPr/>
        </p:nvSpPr>
        <p:spPr>
          <a:xfrm>
            <a:off x="671236" y="5728952"/>
            <a:ext cx="1857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</a:rPr>
              <a:t>Platform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for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cathode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test:</a:t>
            </a:r>
          </a:p>
          <a:p>
            <a:r>
              <a:rPr lang="en-US" altLang="zh-CN" sz="1600">
                <a:solidFill>
                  <a:srgbClr val="0000FF"/>
                </a:solidFill>
              </a:rPr>
              <a:t>ESP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&amp;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QE</a:t>
            </a:r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292AA5-5EF8-1BA7-91E3-6A25C19B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082954"/>
            <a:ext cx="2672453" cy="2346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1AAE7-2592-ED10-B189-894B1EF7E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97" y="4034354"/>
            <a:ext cx="2315529" cy="2447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42171-45D2-F95B-BB9C-15B6C857B2D7}"/>
              </a:ext>
            </a:extLst>
          </p:cNvPr>
          <p:cNvSpPr txBox="1"/>
          <p:nvPr/>
        </p:nvSpPr>
        <p:spPr>
          <a:xfrm>
            <a:off x="8976320" y="346679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</a:rPr>
              <a:t>First sample of superlattice GaAs/GaAsP cathode</a:t>
            </a:r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44669-BB32-84DA-1B31-852261658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87" y="3548747"/>
            <a:ext cx="3195025" cy="3075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7B97A-2CEC-82BB-7679-81D2F624F094}"/>
              </a:ext>
            </a:extLst>
          </p:cNvPr>
          <p:cNvSpPr txBox="1"/>
          <p:nvPr/>
        </p:nvSpPr>
        <p:spPr>
          <a:xfrm>
            <a:off x="627705" y="6454597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component</a:t>
            </a:r>
            <a:r>
              <a:rPr lang="zh-CN" altLang="en-US" sz="1600"/>
              <a:t> </a:t>
            </a:r>
            <a:r>
              <a:rPr lang="en-US" altLang="zh-CN" sz="1600"/>
              <a:t>fabrication</a:t>
            </a:r>
            <a:r>
              <a:rPr lang="zh-CN" altLang="en-US" sz="1600"/>
              <a:t> </a:t>
            </a:r>
            <a:r>
              <a:rPr lang="en-US" altLang="zh-CN" sz="1600"/>
              <a:t>and</a:t>
            </a:r>
            <a:r>
              <a:rPr lang="zh-CN" altLang="en-US" sz="1600"/>
              <a:t> </a:t>
            </a:r>
            <a:r>
              <a:rPr lang="en-US" altLang="zh-CN" sz="1600"/>
              <a:t>tests</a:t>
            </a:r>
            <a:r>
              <a:rPr lang="zh-CN" altLang="en-US" sz="1600"/>
              <a:t> </a:t>
            </a:r>
            <a:r>
              <a:rPr lang="en-US" altLang="zh-CN" sz="1600"/>
              <a:t>under</a:t>
            </a:r>
            <a:r>
              <a:rPr lang="zh-CN" altLang="en-US" sz="1600"/>
              <a:t> </a:t>
            </a:r>
            <a:r>
              <a:rPr lang="en-US" altLang="zh-CN" sz="1600"/>
              <a:t>way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21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84C0BD-1895-A229-F5D0-FBED62B3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1E234-670C-B388-6E20-A7A447F8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8671E7-3E02-A410-142C-5DCADB0D415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D1DAC7-9D8C-696B-3B2B-D9542454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2" y="2636912"/>
            <a:ext cx="8307100" cy="3148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7FBC7-FB8E-0675-0B41-BDB014A8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90" y="3253774"/>
            <a:ext cx="2999261" cy="2259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9F90F-4744-9EDB-42F4-B592174614D7}"/>
              </a:ext>
            </a:extLst>
          </p:cNvPr>
          <p:cNvSpPr txBox="1"/>
          <p:nvPr/>
        </p:nvSpPr>
        <p:spPr>
          <a:xfrm>
            <a:off x="8287088" y="2884442"/>
            <a:ext cx="34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CEPC vertex detector prototype 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8C7985A-2CEE-2614-0034-965B0568FE1B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0BF51-9B07-6057-7979-5D3373301EB4}"/>
              </a:ext>
            </a:extLst>
          </p:cNvPr>
          <p:cNvSpPr txBox="1"/>
          <p:nvPr/>
        </p:nvSpPr>
        <p:spPr>
          <a:xfrm>
            <a:off x="123749" y="6388069"/>
            <a:ext cx="842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highlight>
                  <a:srgbClr val="00FF00"/>
                </a:highlight>
              </a:rPr>
              <a:t>Su Mengyu, Duan Zhe,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A. Martens (IJClab),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Liang Zhijun, Tang Guangyi,  Wang Jianli etc</a:t>
            </a:r>
            <a:endParaRPr lang="en-US">
              <a:highlight>
                <a:srgbClr val="00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7DAFED-820C-BA3C-D432-389BEAEF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299883"/>
            <a:ext cx="10873208" cy="924904"/>
          </a:xfrm>
        </p:spPr>
        <p:txBody>
          <a:bodyPr>
            <a:normAutofit/>
          </a:bodyPr>
          <a:lstStyle/>
          <a:p>
            <a:pPr algn="just"/>
            <a:r>
              <a:rPr lang="en-US" altLang="zh-CN" sz="2200"/>
              <a:t>A Compton polarimeter is under commissioning at BEPCII (</a:t>
            </a:r>
            <a:r>
              <a:rPr lang="en-US" altLang="zh-CN" sz="2200">
                <a:solidFill>
                  <a:srgbClr val="FF0000"/>
                </a:solidFill>
              </a:rPr>
              <a:t>see Mengyu Su’s talk</a:t>
            </a:r>
            <a:r>
              <a:rPr lang="en-US" altLang="zh-CN" sz="22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244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610" y="153931"/>
            <a:ext cx="10763325" cy="725470"/>
          </a:xfrm>
        </p:spPr>
        <p:txBody>
          <a:bodyPr/>
          <a:lstStyle/>
          <a:p>
            <a:r>
              <a:rPr lang="en-US" altLang="zh-CN"/>
              <a:t>YBCO</a:t>
            </a:r>
            <a:r>
              <a:rPr lang="zh-CN" altLang="en-US"/>
              <a:t> </a:t>
            </a:r>
            <a:r>
              <a:rPr lang="en-US" altLang="zh-CN"/>
              <a:t>Superconducting</a:t>
            </a:r>
            <a:r>
              <a:rPr lang="zh-CN" altLang="en-US"/>
              <a:t> </a:t>
            </a:r>
            <a:r>
              <a:rPr lang="en-US" altLang="zh-CN"/>
              <a:t>solenoid</a:t>
            </a:r>
            <a:r>
              <a:rPr lang="zh-CN" altLang="en-US"/>
              <a:t> </a:t>
            </a:r>
            <a:r>
              <a:rPr lang="en-US" altLang="zh-CN"/>
              <a:t>spin rotator R&amp;D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2975" y="3758173"/>
            <a:ext cx="2982275" cy="2031325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Design</a:t>
            </a:r>
            <a:r>
              <a:rPr lang="zh-CN" altLang="en-US"/>
              <a:t> </a:t>
            </a:r>
            <a:r>
              <a:rPr lang="en-US" altLang="zh-CN"/>
              <a:t>specs</a:t>
            </a:r>
            <a:r>
              <a:rPr lang="zh-CN" altLang="en-US"/>
              <a:t>：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Peak field:   12 T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Integral</a:t>
            </a:r>
            <a:r>
              <a:rPr lang="zh-CN" altLang="en-US"/>
              <a:t> </a:t>
            </a:r>
            <a:r>
              <a:rPr lang="en-US" altLang="zh-CN"/>
              <a:t>field</a:t>
            </a:r>
            <a:r>
              <a:rPr lang="zh-CN" altLang="en-US"/>
              <a:t>：</a:t>
            </a:r>
            <a:r>
              <a:rPr lang="en-US" altLang="zh-CN"/>
              <a:t>10.34T.m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Length</a:t>
            </a:r>
            <a:r>
              <a:rPr lang="zh-CN" altLang="en-US"/>
              <a:t>：</a:t>
            </a:r>
            <a:r>
              <a:rPr lang="en-US" altLang="zh-CN"/>
              <a:t>1.018m</a:t>
            </a:r>
            <a:endParaRPr lang="zh-CN" altLang="en-US"/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Working</a:t>
            </a:r>
            <a:r>
              <a:rPr lang="zh-CN" altLang="en-US"/>
              <a:t> </a:t>
            </a:r>
            <a:r>
              <a:rPr lang="en-US" altLang="zh-CN"/>
              <a:t>current</a:t>
            </a:r>
            <a:r>
              <a:rPr lang="zh-CN" altLang="en-US"/>
              <a:t>：</a:t>
            </a:r>
            <a:r>
              <a:rPr lang="en-US" altLang="zh-CN"/>
              <a:t>300A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Coil</a:t>
            </a:r>
            <a:r>
              <a:rPr lang="zh-CN" altLang="en-US"/>
              <a:t> </a:t>
            </a:r>
            <a:r>
              <a:rPr lang="en-US" altLang="zh-CN"/>
              <a:t>aperture</a:t>
            </a:r>
            <a:r>
              <a:rPr lang="zh-CN" altLang="en-US"/>
              <a:t>：</a:t>
            </a:r>
            <a:r>
              <a:rPr lang="en-US" altLang="zh-CN"/>
              <a:t>140mm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/>
              <a:t>magnet</a:t>
            </a:r>
            <a:r>
              <a:rPr lang="zh-CN" altLang="en-US"/>
              <a:t> </a:t>
            </a:r>
            <a:r>
              <a:rPr lang="en-US" altLang="zh-CN"/>
              <a:t>aperture</a:t>
            </a:r>
            <a:r>
              <a:rPr lang="zh-CN" altLang="en-US"/>
              <a:t> </a:t>
            </a:r>
            <a:r>
              <a:rPr lang="en-US" altLang="zh-CN"/>
              <a:t>&gt;</a:t>
            </a:r>
            <a:r>
              <a:rPr lang="zh-CN" altLang="en-US"/>
              <a:t> </a:t>
            </a:r>
            <a:r>
              <a:rPr lang="en-US" altLang="zh-CN"/>
              <a:t>64mm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9ADBD-091F-2C7E-18DF-6B670BDCAC66}"/>
              </a:ext>
            </a:extLst>
          </p:cNvPr>
          <p:cNvSpPr txBox="1"/>
          <p:nvPr/>
        </p:nvSpPr>
        <p:spPr>
          <a:xfrm>
            <a:off x="211623" y="1468612"/>
            <a:ext cx="5884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HTS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conduction-cooling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studies under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scheduled in 2027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Beam tests at LPA-Ring TF foreseen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068F9-96D9-6DD6-49B6-891E802D3C07}"/>
              </a:ext>
            </a:extLst>
          </p:cNvPr>
          <p:cNvSpPr txBox="1"/>
          <p:nvPr/>
        </p:nvSpPr>
        <p:spPr>
          <a:xfrm>
            <a:off x="123750" y="6388069"/>
            <a:ext cx="603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highlight>
                  <a:srgbClr val="00FF00"/>
                </a:highlight>
              </a:rPr>
              <a:t>Zhao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Ling,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Xu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Qingjin,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Hou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Zhilong,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Zhou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Jin,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Liu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Zhongxiu</a:t>
            </a:r>
            <a:r>
              <a:rPr lang="zh-CN" altLang="en-US">
                <a:highlight>
                  <a:srgbClr val="00FF00"/>
                </a:highlight>
              </a:rPr>
              <a:t> </a:t>
            </a:r>
            <a:r>
              <a:rPr lang="en-US" altLang="zh-CN">
                <a:highlight>
                  <a:srgbClr val="00FF00"/>
                </a:highlight>
              </a:rPr>
              <a:t>etc</a:t>
            </a:r>
            <a:endParaRPr lang="en-US">
              <a:highlight>
                <a:srgbClr val="00FF00"/>
              </a:highlight>
            </a:endParaRPr>
          </a:p>
        </p:txBody>
      </p:sp>
      <p:pic>
        <p:nvPicPr>
          <p:cNvPr id="3" name="图片 12">
            <a:extLst>
              <a:ext uri="{FF2B5EF4-FFF2-40B4-BE49-F238E27FC236}">
                <a16:creationId xmlns:a16="http://schemas.microsoft.com/office/drawing/2014/main" id="{216A2227-B883-987B-A9BC-15E90E76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52" y="1170310"/>
            <a:ext cx="4022090" cy="2641600"/>
          </a:xfrm>
          <a:prstGeom prst="rect">
            <a:avLst/>
          </a:prstGeom>
        </p:spPr>
      </p:pic>
      <p:sp>
        <p:nvSpPr>
          <p:cNvPr id="4" name="圆角矩形 11">
            <a:extLst>
              <a:ext uri="{FF2B5EF4-FFF2-40B4-BE49-F238E27FC236}">
                <a16:creationId xmlns:a16="http://schemas.microsoft.com/office/drawing/2014/main" id="{29C5F697-61C6-A6C2-91BF-FD42CF2DB93D}"/>
              </a:ext>
            </a:extLst>
          </p:cNvPr>
          <p:cNvSpPr/>
          <p:nvPr/>
        </p:nvSpPr>
        <p:spPr>
          <a:xfrm>
            <a:off x="7422768" y="1243926"/>
            <a:ext cx="1342400" cy="298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</a:rPr>
              <a:t>Cryo</a:t>
            </a:r>
            <a:r>
              <a:rPr lang="en-US" altLang="zh-CN" dirty="0">
                <a:solidFill>
                  <a:schemeClr val="tx1"/>
                </a:solidFill>
              </a:rPr>
              <a:t>-cooler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圆角矩形 18">
            <a:extLst>
              <a:ext uri="{FF2B5EF4-FFF2-40B4-BE49-F238E27FC236}">
                <a16:creationId xmlns:a16="http://schemas.microsoft.com/office/drawing/2014/main" id="{9B68FFAA-CDC4-D7DB-E575-946E10D894EE}"/>
              </a:ext>
            </a:extLst>
          </p:cNvPr>
          <p:cNvSpPr/>
          <p:nvPr/>
        </p:nvSpPr>
        <p:spPr>
          <a:xfrm>
            <a:off x="7522514" y="3165245"/>
            <a:ext cx="1342400" cy="298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Solenoid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4">
            <a:extLst>
              <a:ext uri="{FF2B5EF4-FFF2-40B4-BE49-F238E27FC236}">
                <a16:creationId xmlns:a16="http://schemas.microsoft.com/office/drawing/2014/main" id="{4C1435FE-A228-BC0D-1659-4C168D3D3D6D}"/>
              </a:ext>
            </a:extLst>
          </p:cNvPr>
          <p:cNvSpPr/>
          <p:nvPr/>
        </p:nvSpPr>
        <p:spPr>
          <a:xfrm>
            <a:off x="7243812" y="2371259"/>
            <a:ext cx="1621102" cy="298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Vacuum Dewar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8" name="图片 11">
            <a:extLst>
              <a:ext uri="{FF2B5EF4-FFF2-40B4-BE49-F238E27FC236}">
                <a16:creationId xmlns:a16="http://schemas.microsoft.com/office/drawing/2014/main" id="{78A5FFD0-B6C4-EB32-AA46-A5F668C0F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16" y="3896864"/>
            <a:ext cx="5148077" cy="27466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7D9CB1-712C-D25B-9F6E-E50AADFBE8FC}"/>
                  </a:ext>
                </a:extLst>
              </p:cNvPr>
              <p:cNvSpPr txBox="1"/>
              <p:nvPr/>
            </p:nvSpPr>
            <p:spPr>
              <a:xfrm>
                <a:off x="7623492" y="4870059"/>
                <a:ext cx="185011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10.5</a:t>
                </a:r>
                <a:r>
                  <a:rPr lang="zh-CN" altLang="en-US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T</a:t>
                </a:r>
                <a14:m>
                  <m:oMath xmlns:m="http://schemas.openxmlformats.org/officeDocument/2006/math">
                    <m:r>
                      <a:rPr lang="zh-CN" altLang="en-US" sz="1000" b="1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m Solenoid</a:t>
                </a:r>
                <a:r>
                  <a:rPr lang="zh-CN" altLang="en-US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as</a:t>
                </a:r>
                <a:r>
                  <a:rPr lang="zh-CN" altLang="en-US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a</a:t>
                </a:r>
                <a:r>
                  <a:rPr lang="zh-CN" altLang="en-US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Siberian</a:t>
                </a:r>
                <a:r>
                  <a:rPr lang="zh-CN" altLang="en-US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en-US" altLang="zh-CN" sz="1000" b="1" dirty="0">
                    <a:solidFill>
                      <a:srgbClr val="003399"/>
                    </a:solidFill>
                    <a:highlight>
                      <a:srgbClr val="FFFF00"/>
                    </a:highlight>
                  </a:rPr>
                  <a:t>snake</a:t>
                </a:r>
                <a:endParaRPr lang="en-US" sz="1000" b="1" dirty="0">
                  <a:solidFill>
                    <a:srgbClr val="003399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7D9CB1-712C-D25B-9F6E-E50AADFBE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492" y="4870059"/>
                <a:ext cx="1850114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E545CEE9-065E-B2BC-237D-E20085B96829}"/>
              </a:ext>
            </a:extLst>
          </p:cNvPr>
          <p:cNvSpPr txBox="1"/>
          <p:nvPr/>
        </p:nvSpPr>
        <p:spPr>
          <a:xfrm>
            <a:off x="10325488" y="5083314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003399"/>
                </a:solidFill>
                <a:highlight>
                  <a:srgbClr val="FFFF00"/>
                </a:highlight>
              </a:rPr>
              <a:t>Longitudinal</a:t>
            </a:r>
            <a:r>
              <a:rPr lang="zh-CN" altLang="en-US" sz="1000" b="1" dirty="0">
                <a:solidFill>
                  <a:srgbClr val="003399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000" b="1" dirty="0">
                <a:solidFill>
                  <a:srgbClr val="003399"/>
                </a:solidFill>
                <a:highlight>
                  <a:srgbClr val="FFFF00"/>
                </a:highlight>
              </a:rPr>
              <a:t>polarization</a:t>
            </a:r>
            <a:endParaRPr lang="en-US" sz="1000" b="1" dirty="0">
              <a:solidFill>
                <a:srgbClr val="003399"/>
              </a:solidFill>
              <a:highlight>
                <a:srgbClr val="FFFF00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59731-A552-5227-6253-AFFFC0D5FD67}"/>
              </a:ext>
            </a:extLst>
          </p:cNvPr>
          <p:cNvSpPr txBox="1"/>
          <p:nvPr/>
        </p:nvSpPr>
        <p:spPr>
          <a:xfrm>
            <a:off x="6888088" y="6112149"/>
            <a:ext cx="320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LPA-Ring TF under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8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Polarization studies at CEPC</a:t>
            </a:r>
          </a:p>
          <a:p>
            <a:r>
              <a:rPr lang="en-US" altLang="zh-CN" dirty="0"/>
              <a:t>R&amp;D for polarized beams at IHEP </a:t>
            </a:r>
          </a:p>
          <a:p>
            <a:r>
              <a:rPr lang="en-US" altLang="zh-CN" dirty="0"/>
              <a:t>Concepts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64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3788B-ED03-98D3-A681-B3741C25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82740"/>
            <a:ext cx="11672192" cy="891524"/>
          </a:xfrm>
        </p:spPr>
        <p:txBody>
          <a:bodyPr>
            <a:normAutofit lnSpcReduction="10000"/>
          </a:bodyPr>
          <a:lstStyle/>
          <a:p>
            <a:r>
              <a:rPr lang="en-US" altLang="zh-CN" sz="2200"/>
              <a:t>2025-2030: BEPCII</a:t>
            </a:r>
            <a:r>
              <a:rPr lang="zh-CN" altLang="en-US" sz="2200"/>
              <a:t> </a:t>
            </a:r>
            <a:r>
              <a:rPr lang="en-US" altLang="zh-CN" sz="2200"/>
              <a:t>upgrade</a:t>
            </a:r>
            <a:r>
              <a:rPr lang="zh-CN" altLang="en-US" sz="2200"/>
              <a:t> </a:t>
            </a:r>
            <a:r>
              <a:rPr lang="en-US" altLang="zh-CN" sz="2200"/>
              <a:t>to</a:t>
            </a:r>
            <a:r>
              <a:rPr lang="zh-CN" altLang="en-US" sz="2200"/>
              <a:t> </a:t>
            </a:r>
            <a:r>
              <a:rPr lang="en-US" altLang="zh-CN" sz="2200"/>
              <a:t>higher</a:t>
            </a:r>
            <a:r>
              <a:rPr lang="zh-CN" altLang="en-US" sz="2200"/>
              <a:t> </a:t>
            </a:r>
            <a:r>
              <a:rPr lang="en-US" altLang="zh-CN" sz="2200"/>
              <a:t>luminosity</a:t>
            </a:r>
            <a:r>
              <a:rPr lang="zh-CN" altLang="en-US" sz="2200"/>
              <a:t> </a:t>
            </a:r>
            <a:r>
              <a:rPr lang="en-US" altLang="zh-CN" sz="2200"/>
              <a:t>(x3</a:t>
            </a:r>
            <a:r>
              <a:rPr lang="zh-CN" altLang="en-US" sz="2200"/>
              <a:t> </a:t>
            </a:r>
            <a:r>
              <a:rPr lang="en-US" altLang="zh-CN" sz="2200"/>
              <a:t>@</a:t>
            </a:r>
            <a:r>
              <a:rPr lang="zh-CN" altLang="en-US" sz="2200"/>
              <a:t> </a:t>
            </a:r>
            <a:r>
              <a:rPr lang="en-US" altLang="zh-CN" sz="2200"/>
              <a:t>2.35</a:t>
            </a:r>
            <a:r>
              <a:rPr lang="zh-CN" altLang="en-US" sz="2200"/>
              <a:t> </a:t>
            </a:r>
            <a:r>
              <a:rPr lang="en-US" altLang="zh-CN" sz="2200"/>
              <a:t>GeV)</a:t>
            </a:r>
            <a:r>
              <a:rPr lang="zh-CN" altLang="en-US" sz="2200"/>
              <a:t> </a:t>
            </a:r>
            <a:r>
              <a:rPr lang="en-US" altLang="zh-CN" sz="2200"/>
              <a:t>&amp;</a:t>
            </a:r>
            <a:r>
              <a:rPr lang="zh-CN" altLang="en-US" sz="2200"/>
              <a:t> </a:t>
            </a:r>
            <a:r>
              <a:rPr lang="en-US" altLang="zh-CN" sz="2200"/>
              <a:t>higher</a:t>
            </a:r>
            <a:r>
              <a:rPr lang="zh-CN" altLang="en-US" sz="2200"/>
              <a:t> </a:t>
            </a:r>
            <a:r>
              <a:rPr lang="en-US" altLang="zh-CN" sz="2200"/>
              <a:t>energy</a:t>
            </a:r>
            <a:r>
              <a:rPr lang="zh-CN" altLang="en-US" sz="2200"/>
              <a:t> </a:t>
            </a:r>
            <a:r>
              <a:rPr lang="en-US" altLang="zh-CN" sz="2200"/>
              <a:t>(up</a:t>
            </a:r>
            <a:r>
              <a:rPr lang="zh-CN" altLang="en-US" sz="2200"/>
              <a:t> </a:t>
            </a:r>
            <a:r>
              <a:rPr lang="en-US" altLang="zh-CN" sz="2200"/>
              <a:t>to</a:t>
            </a:r>
            <a:r>
              <a:rPr lang="zh-CN" altLang="en-US" sz="2200"/>
              <a:t> </a:t>
            </a:r>
            <a:r>
              <a:rPr lang="en-US" altLang="zh-CN" sz="2200"/>
              <a:t>2.8</a:t>
            </a:r>
            <a:r>
              <a:rPr lang="zh-CN" altLang="en-US" sz="2200"/>
              <a:t> </a:t>
            </a:r>
            <a:r>
              <a:rPr lang="en-US" altLang="zh-CN" sz="2200"/>
              <a:t>GeV)  with rich physics potential  (</a:t>
            </a:r>
            <a:r>
              <a:rPr lang="en-US" altLang="zh-CN" sz="2200">
                <a:solidFill>
                  <a:srgbClr val="00A249"/>
                </a:solidFill>
              </a:rPr>
              <a:t>see Haibo Li’s talk yesterday</a:t>
            </a:r>
            <a:r>
              <a:rPr lang="en-US" altLang="zh-CN" sz="2200"/>
              <a:t>)</a:t>
            </a:r>
          </a:p>
          <a:p>
            <a:pPr lvl="1"/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8E6F6-ECAC-B7EC-7514-A12ABB6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 of 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B08B-015B-AD08-1C1C-DA8E52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8A880-07C7-B53A-982F-B14633D7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7" y="2098367"/>
            <a:ext cx="2993580" cy="276120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7DAFDC-39BE-9DDB-FD11-458B187CE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50" y="2223199"/>
            <a:ext cx="3600182" cy="254400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14A723D-E37B-2966-3AED-6B085ABA2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928745"/>
              </p:ext>
            </p:extLst>
          </p:nvPr>
        </p:nvGraphicFramePr>
        <p:xfrm>
          <a:off x="2041396" y="5706934"/>
          <a:ext cx="7048762" cy="41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377116-DDF9-6BC7-9A2D-81A18EC4C963}"/>
              </a:ext>
            </a:extLst>
          </p:cNvPr>
          <p:cNvSpPr txBox="1"/>
          <p:nvPr/>
        </p:nvSpPr>
        <p:spPr>
          <a:xfrm>
            <a:off x="1986141" y="5117081"/>
            <a:ext cx="244827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Start tunnel installation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FDF4A-341C-D00A-79ED-BE58BD532DC7}"/>
              </a:ext>
            </a:extLst>
          </p:cNvPr>
          <p:cNvSpPr txBox="1"/>
          <p:nvPr/>
        </p:nvSpPr>
        <p:spPr>
          <a:xfrm>
            <a:off x="3857371" y="6334138"/>
            <a:ext cx="265357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Linac resumes operation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ADC86-6B19-915D-6284-52B083080677}"/>
              </a:ext>
            </a:extLst>
          </p:cNvPr>
          <p:cNvSpPr txBox="1"/>
          <p:nvPr/>
        </p:nvSpPr>
        <p:spPr>
          <a:xfrm>
            <a:off x="5375473" y="4929490"/>
            <a:ext cx="279953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SR commissioning </a:t>
            </a:r>
          </a:p>
          <a:p>
            <a:r>
              <a:rPr lang="en-US"/>
              <a:t>Colliding beams at 1.84 GeV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5BAF66A-CAC7-0C64-B098-D54489C27198}"/>
              </a:ext>
            </a:extLst>
          </p:cNvPr>
          <p:cNvSpPr/>
          <p:nvPr/>
        </p:nvSpPr>
        <p:spPr>
          <a:xfrm rot="10800000">
            <a:off x="3094949" y="5536736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FE09D12-CFB6-BABA-DEA8-3F3990BEAF47}"/>
              </a:ext>
            </a:extLst>
          </p:cNvPr>
          <p:cNvSpPr/>
          <p:nvPr/>
        </p:nvSpPr>
        <p:spPr>
          <a:xfrm>
            <a:off x="5207921" y="6125193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DF180DC-93BA-5BBE-E633-13F78DAC3CA9}"/>
              </a:ext>
            </a:extLst>
          </p:cNvPr>
          <p:cNvSpPr/>
          <p:nvPr/>
        </p:nvSpPr>
        <p:spPr>
          <a:xfrm rot="10800000">
            <a:off x="6737692" y="5551378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C9A95-3969-D438-785A-28BB9215DB8C}"/>
              </a:ext>
            </a:extLst>
          </p:cNvPr>
          <p:cNvSpPr txBox="1"/>
          <p:nvPr/>
        </p:nvSpPr>
        <p:spPr>
          <a:xfrm>
            <a:off x="7128706" y="6345816"/>
            <a:ext cx="279953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Colliding beams at </a:t>
            </a:r>
            <a:r>
              <a:rPr lang="en-US" altLang="zh-CN"/>
              <a:t>2</a:t>
            </a:r>
            <a:r>
              <a:rPr lang="en-US"/>
              <a:t>.</a:t>
            </a:r>
            <a:r>
              <a:rPr lang="en-US" altLang="zh-CN"/>
              <a:t>35</a:t>
            </a:r>
            <a:r>
              <a:rPr lang="en-US"/>
              <a:t> GeV 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FC697EA-BF6C-9FE1-3AED-16A79EE86AA3}"/>
              </a:ext>
            </a:extLst>
          </p:cNvPr>
          <p:cNvSpPr/>
          <p:nvPr/>
        </p:nvSpPr>
        <p:spPr>
          <a:xfrm>
            <a:off x="8175005" y="6109431"/>
            <a:ext cx="115328" cy="2523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3788B-ED03-98D3-A681-B3741C25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73616"/>
            <a:ext cx="11672192" cy="2746157"/>
          </a:xfrm>
        </p:spPr>
        <p:txBody>
          <a:bodyPr>
            <a:normAutofit lnSpcReduction="10000"/>
          </a:bodyPr>
          <a:lstStyle/>
          <a:p>
            <a:r>
              <a:rPr lang="en-US" altLang="zh-CN" sz="2200"/>
              <a:t>Upgrade to e-</a:t>
            </a:r>
            <a:r>
              <a:rPr lang="zh-CN" altLang="en-US" sz="2200"/>
              <a:t> </a:t>
            </a:r>
            <a:r>
              <a:rPr lang="en-US" altLang="zh-CN" sz="2200"/>
              <a:t>longitudinal</a:t>
            </a:r>
            <a:r>
              <a:rPr lang="zh-CN" altLang="en-US" sz="2200"/>
              <a:t> </a:t>
            </a:r>
            <a:r>
              <a:rPr lang="en-US" altLang="zh-CN" sz="2200"/>
              <a:t>polarization</a:t>
            </a:r>
            <a:r>
              <a:rPr lang="zh-CN" altLang="en-US" sz="2200"/>
              <a:t> </a:t>
            </a:r>
            <a:r>
              <a:rPr lang="en-US" altLang="zh-CN" sz="2200"/>
              <a:t>could further enrich spin physics studies at BESIII</a:t>
            </a:r>
          </a:p>
          <a:p>
            <a:pPr lvl="1"/>
            <a:r>
              <a:rPr lang="en-US" altLang="zh-CN" sz="2000"/>
              <a:t>Spin entangled</a:t>
            </a:r>
            <a:r>
              <a:rPr lang="zh-CN" altLang="en-US" sz="2000"/>
              <a:t> </a:t>
            </a:r>
            <a:r>
              <a:rPr lang="en-US" altLang="zh-CN" sz="2000"/>
              <a:t>hyperon-antihyperon</a:t>
            </a:r>
            <a:r>
              <a:rPr lang="zh-CN" altLang="en-US" sz="2000"/>
              <a:t> </a:t>
            </a:r>
            <a:r>
              <a:rPr lang="en-US" altLang="zh-CN" sz="2000"/>
              <a:t>pairs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CP</a:t>
            </a:r>
            <a:r>
              <a:rPr lang="zh-CN" altLang="en-US" sz="2000"/>
              <a:t> </a:t>
            </a:r>
            <a:r>
              <a:rPr lang="en-US" altLang="zh-CN" sz="2000"/>
              <a:t>tests (</a:t>
            </a:r>
            <a:r>
              <a:rPr lang="en-US" altLang="zh-CN" sz="2000">
                <a:solidFill>
                  <a:srgbClr val="00A249"/>
                </a:solidFill>
              </a:rPr>
              <a:t>see Hong-Fei Shen’s talk</a:t>
            </a:r>
            <a:r>
              <a:rPr lang="en-US" altLang="zh-CN" sz="2000"/>
              <a:t>)</a:t>
            </a:r>
          </a:p>
          <a:p>
            <a:pPr lvl="1"/>
            <a:r>
              <a:rPr lang="en-US" altLang="zh-CN" sz="2000"/>
              <a:t>Fragmentation</a:t>
            </a:r>
            <a:r>
              <a:rPr lang="zh-CN" altLang="en-US" sz="2000"/>
              <a:t> </a:t>
            </a:r>
            <a:r>
              <a:rPr lang="en-US" altLang="zh-CN" sz="2000"/>
              <a:t>function (</a:t>
            </a:r>
            <a:r>
              <a:rPr lang="en-US" altLang="zh-CN" sz="2000">
                <a:solidFill>
                  <a:srgbClr val="00A249"/>
                </a:solidFill>
              </a:rPr>
              <a:t>see Yateng Zhang’s talk</a:t>
            </a:r>
            <a:r>
              <a:rPr lang="en-US" altLang="zh-CN" sz="2000"/>
              <a:t>)</a:t>
            </a:r>
          </a:p>
          <a:p>
            <a:pPr lvl="1"/>
            <a:r>
              <a:rPr lang="en-US" altLang="zh-CN" sz="2000"/>
              <a:t>...</a:t>
            </a:r>
            <a:endParaRPr lang="en-US"/>
          </a:p>
          <a:p>
            <a:r>
              <a:rPr lang="en-US" sz="2200"/>
              <a:t>A test bed for e- longitudinal polarization in future colliders incl. CEPC</a:t>
            </a:r>
          </a:p>
          <a:p>
            <a:pPr lvl="1"/>
            <a:r>
              <a:rPr lang="en-US" sz="2000"/>
              <a:t>simultaneous achievement of high luminosity and high longitudinal polarization</a:t>
            </a:r>
          </a:p>
          <a:p>
            <a:pPr lvl="1"/>
            <a:r>
              <a:rPr lang="en-US" sz="2000"/>
              <a:t>swap-out injection applied to e+e- collider</a:t>
            </a:r>
            <a:r>
              <a:rPr lang="en-US" altLang="zh-CN" sz="2000"/>
              <a:t>,</a:t>
            </a:r>
            <a:r>
              <a:rPr lang="zh-CN" altLang="en-US" sz="2000"/>
              <a:t>  </a:t>
            </a:r>
            <a:r>
              <a:rPr lang="en-US" altLang="zh-CN" sz="2000" i="1"/>
              <a:t>already</a:t>
            </a:r>
            <a:r>
              <a:rPr lang="zh-CN" altLang="en-US" sz="2000" i="1"/>
              <a:t> </a:t>
            </a:r>
            <a:r>
              <a:rPr lang="en-US" altLang="zh-CN" sz="2000" i="1"/>
              <a:t>demonstrated</a:t>
            </a:r>
            <a:r>
              <a:rPr lang="zh-CN" altLang="en-US" sz="2000" i="1"/>
              <a:t> </a:t>
            </a:r>
            <a:r>
              <a:rPr lang="en-US" altLang="zh-CN" sz="2000" i="1"/>
              <a:t>at</a:t>
            </a:r>
            <a:r>
              <a:rPr lang="zh-CN" altLang="en-US" sz="2000" i="1"/>
              <a:t> </a:t>
            </a:r>
            <a:r>
              <a:rPr lang="en-US" altLang="zh-CN" sz="2000" i="1"/>
              <a:t>APS-U</a:t>
            </a:r>
            <a:r>
              <a:rPr lang="zh-CN" altLang="en-US" sz="2000" i="1"/>
              <a:t> </a:t>
            </a:r>
            <a:r>
              <a:rPr lang="en-US" altLang="zh-CN" sz="2000" i="1"/>
              <a:t>&amp;</a:t>
            </a:r>
            <a:r>
              <a:rPr lang="zh-CN" altLang="en-US" sz="2000" i="1"/>
              <a:t> </a:t>
            </a:r>
            <a:r>
              <a:rPr lang="en-US" altLang="zh-CN" sz="2000" i="1"/>
              <a:t>HEPS</a:t>
            </a:r>
            <a:endParaRPr lang="en-US" sz="2000" i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8E6F6-ECAC-B7EC-7514-A12ABB6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B08B-015B-AD08-1C1C-DA8E52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26017-2C3C-9BE3-90A5-A174BB22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789332"/>
            <a:ext cx="5904656" cy="289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62299-0A1E-BDB1-EBAF-26AB383F1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712818"/>
            <a:ext cx="5057026" cy="1643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C6CE34-1950-4231-645A-E5D5A8785729}"/>
              </a:ext>
            </a:extLst>
          </p:cNvPr>
          <p:cNvSpPr txBox="1"/>
          <p:nvPr/>
        </p:nvSpPr>
        <p:spPr>
          <a:xfrm>
            <a:off x="8400256" y="43525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A249"/>
                </a:solidFill>
              </a:rPr>
              <a:t>swap-out injection</a:t>
            </a:r>
          </a:p>
        </p:txBody>
      </p:sp>
    </p:spTree>
    <p:extLst>
      <p:ext uri="{BB962C8B-B14F-4D97-AF65-F5344CB8AC3E}">
        <p14:creationId xmlns:p14="http://schemas.microsoft.com/office/powerpoint/2010/main" val="270306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Polarization studies at CEPC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R&amp;D for polarized beams at IHEP 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Concepts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longitudinal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at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BEPCII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96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19392C-DE4B-18C4-668F-9FC7B8D3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52736"/>
            <a:ext cx="11695856" cy="2603700"/>
          </a:xfrm>
        </p:spPr>
        <p:txBody>
          <a:bodyPr>
            <a:normAutofit fontScale="92500" lnSpcReduction="20000"/>
          </a:bodyPr>
          <a:lstStyle/>
          <a:p>
            <a:r>
              <a:rPr lang="en-US" sz="2400"/>
              <a:t>Sokolov-Ternov time is 10.5 hour, beam lifetime is 1~2 hour</a:t>
            </a:r>
          </a:p>
          <a:p>
            <a:r>
              <a:rPr lang="en-US" sz="2400"/>
              <a:t>Inserting a Siberian snake to attain longitudinal polarization at IP</a:t>
            </a:r>
          </a:p>
          <a:p>
            <a:pPr lvl="1"/>
            <a:r>
              <a:rPr lang="en-US" sz="2200"/>
              <a:t>Depolarization time is 24 min for a spin matched snake (</a:t>
            </a:r>
            <a:r>
              <a:rPr lang="en-US" sz="2200" i="1">
                <a:solidFill>
                  <a:srgbClr val="00A249"/>
                </a:solidFill>
              </a:rPr>
              <a:t>requirements on lattice design</a:t>
            </a:r>
            <a:r>
              <a:rPr lang="en-US" sz="2200"/>
              <a:t>)</a:t>
            </a:r>
          </a:p>
          <a:p>
            <a:pPr>
              <a:spcBef>
                <a:spcPts val="600"/>
              </a:spcBef>
            </a:pPr>
            <a:r>
              <a:rPr lang="en-US" sz="2400"/>
              <a:t>Frequent extraction of depolarized bunches &amp; injection of fresh polarized bunches</a:t>
            </a:r>
            <a:r>
              <a:rPr lang="zh-CN" altLang="en-US" sz="2400"/>
              <a:t> </a:t>
            </a:r>
            <a:endParaRPr lang="en-US" sz="2400"/>
          </a:p>
          <a:p>
            <a:pPr lvl="1"/>
            <a:r>
              <a:rPr lang="en-US"/>
              <a:t>e.g.  replace 1/12 of all 120 bunches every 20 seconds</a:t>
            </a:r>
          </a:p>
          <a:p>
            <a:pPr lvl="1"/>
            <a:r>
              <a:rPr lang="en-US" i="1">
                <a:solidFill>
                  <a:srgbClr val="0000FF"/>
                </a:solidFill>
              </a:rPr>
              <a:t>for an injected beam polarization 80%,  time-averaged polarization ~ 70%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5EFFA-47E2-E512-EFDA-36E1AF4E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Polarization issues at 1.55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B8523-1B23-B644-C6D7-B267695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2FE5E-A0CA-1146-EF46-5CF977BA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3861048"/>
            <a:ext cx="4623038" cy="2867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39BE6-114E-FF6B-7F55-B52F6246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4082023"/>
            <a:ext cx="2764992" cy="26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A54C5-5560-1388-C8F7-07FD6FBF716F}"/>
              </a:ext>
            </a:extLst>
          </p:cNvPr>
          <p:cNvSpPr txBox="1"/>
          <p:nvPr/>
        </p:nvSpPr>
        <p:spPr>
          <a:xfrm>
            <a:off x="1176084" y="5229200"/>
            <a:ext cx="24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single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snake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1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14B5-E8C6-8740-902B-29787C423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Envisaged modification and research topics</a:t>
            </a:r>
            <a:endParaRPr lang="en-US" dirty="0"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285B7C78-3B92-AC03-8394-1F7495491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0" y="1285148"/>
            <a:ext cx="11190544" cy="4141199"/>
          </a:xfr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A23D911A-C432-74F4-92F6-C16EEBF05BE1}"/>
              </a:ext>
            </a:extLst>
          </p:cNvPr>
          <p:cNvSpPr/>
          <p:nvPr/>
        </p:nvSpPr>
        <p:spPr>
          <a:xfrm rot="1355659">
            <a:off x="1235882" y="3009473"/>
            <a:ext cx="1224160" cy="1682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BAA03ED-B2D1-3CE3-BF3A-150256BDF70A}"/>
              </a:ext>
            </a:extLst>
          </p:cNvPr>
          <p:cNvSpPr/>
          <p:nvPr/>
        </p:nvSpPr>
        <p:spPr>
          <a:xfrm>
            <a:off x="208782" y="2373860"/>
            <a:ext cx="1050525" cy="60210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150kV polarized DC gun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60629DC-C9EF-1395-9671-A5669ABFF43E}"/>
              </a:ext>
            </a:extLst>
          </p:cNvPr>
          <p:cNvSpPr/>
          <p:nvPr/>
        </p:nvSpPr>
        <p:spPr>
          <a:xfrm>
            <a:off x="1609484" y="2410436"/>
            <a:ext cx="684350" cy="46011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</a:t>
            </a:r>
            <a:r>
              <a:rPr lang="en-US" altLang="zh-CN" sz="1400"/>
              <a:t>ien</a:t>
            </a:r>
            <a:r>
              <a:rPr lang="zh-CN" altLang="en-US" sz="1400"/>
              <a:t> </a:t>
            </a:r>
            <a:r>
              <a:rPr lang="en-US" altLang="zh-CN" sz="1400"/>
              <a:t>filter</a:t>
            </a:r>
            <a:endParaRPr lang="en-US" sz="14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444A6D0-29F9-98EF-0BE3-43D52FD39233}"/>
              </a:ext>
            </a:extLst>
          </p:cNvPr>
          <p:cNvSpPr/>
          <p:nvPr/>
        </p:nvSpPr>
        <p:spPr>
          <a:xfrm>
            <a:off x="2755101" y="2364349"/>
            <a:ext cx="1194828" cy="460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8000">
                <a:srgbClr val="0000FF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Mott</a:t>
            </a:r>
            <a:r>
              <a:rPr lang="zh-CN" altLang="en-US" sz="1400"/>
              <a:t> </a:t>
            </a:r>
            <a:r>
              <a:rPr lang="en-US" altLang="zh-CN" sz="1400"/>
              <a:t>polarimeter</a:t>
            </a:r>
            <a:endParaRPr lang="en-US" sz="140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20F9131-8E14-AA10-FDB5-682ECEE9C127}"/>
              </a:ext>
            </a:extLst>
          </p:cNvPr>
          <p:cNvSpPr/>
          <p:nvPr/>
        </p:nvSpPr>
        <p:spPr>
          <a:xfrm>
            <a:off x="2317842" y="2573474"/>
            <a:ext cx="402353" cy="15528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9D6547F0-6243-24C4-59C7-24D018243730}"/>
              </a:ext>
            </a:extLst>
          </p:cNvPr>
          <p:cNvSpPr/>
          <p:nvPr/>
        </p:nvSpPr>
        <p:spPr>
          <a:xfrm>
            <a:off x="1272955" y="2573474"/>
            <a:ext cx="359464" cy="15528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0DFA594E-1DAD-90DD-957B-2FF3AD494768}"/>
              </a:ext>
            </a:extLst>
          </p:cNvPr>
          <p:cNvSpPr/>
          <p:nvPr/>
        </p:nvSpPr>
        <p:spPr>
          <a:xfrm>
            <a:off x="571700" y="2203316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CE63B309-546C-37DA-364F-7EA71AEB10B2}"/>
              </a:ext>
            </a:extLst>
          </p:cNvPr>
          <p:cNvSpPr/>
          <p:nvPr/>
        </p:nvSpPr>
        <p:spPr>
          <a:xfrm rot="16200000">
            <a:off x="2183273" y="2162202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D4E382D4-64B2-E4D7-0491-DD2434872924}"/>
              </a:ext>
            </a:extLst>
          </p:cNvPr>
          <p:cNvSpPr/>
          <p:nvPr/>
        </p:nvSpPr>
        <p:spPr>
          <a:xfrm rot="16200000">
            <a:off x="4127881" y="2853712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5204C8-0045-E7E9-4D3D-CE2E5FD6CBEB}"/>
              </a:ext>
            </a:extLst>
          </p:cNvPr>
          <p:cNvSpPr/>
          <p:nvPr/>
        </p:nvSpPr>
        <p:spPr>
          <a:xfrm rot="20483385">
            <a:off x="6878608" y="3071556"/>
            <a:ext cx="182880" cy="132080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9FDD8-5ED0-C47C-6AEA-B34A5A829722}"/>
              </a:ext>
            </a:extLst>
          </p:cNvPr>
          <p:cNvSpPr txBox="1"/>
          <p:nvPr/>
        </p:nvSpPr>
        <p:spPr>
          <a:xfrm>
            <a:off x="5889788" y="2645718"/>
            <a:ext cx="13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spin rotator</a:t>
            </a:r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id="{FD2B87CE-EA4D-7900-D9EA-BAC2230DCC38}"/>
              </a:ext>
            </a:extLst>
          </p:cNvPr>
          <p:cNvSpPr/>
          <p:nvPr/>
        </p:nvSpPr>
        <p:spPr>
          <a:xfrm>
            <a:off x="9598618" y="5000071"/>
            <a:ext cx="802640" cy="3175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26E5CD-591A-405F-3957-A5C177CD693F}"/>
              </a:ext>
            </a:extLst>
          </p:cNvPr>
          <p:cNvSpPr txBox="1"/>
          <p:nvPr/>
        </p:nvSpPr>
        <p:spPr>
          <a:xfrm>
            <a:off x="8417476" y="5405183"/>
            <a:ext cx="286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extraction to </a:t>
            </a:r>
            <a:r>
              <a:rPr lang="en-US" altLang="zh-CN">
                <a:solidFill>
                  <a:srgbClr val="0000FF"/>
                </a:solidFill>
              </a:rPr>
              <a:t>beam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dump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49C6C2-B01D-A4AB-9017-E0066959DF8B}"/>
              </a:ext>
            </a:extLst>
          </p:cNvPr>
          <p:cNvSpPr/>
          <p:nvPr/>
        </p:nvSpPr>
        <p:spPr>
          <a:xfrm>
            <a:off x="8197520" y="3710713"/>
            <a:ext cx="121320" cy="3231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565A7C-76CA-F33D-433D-B554D923F988}"/>
              </a:ext>
            </a:extLst>
          </p:cNvPr>
          <p:cNvSpPr txBox="1"/>
          <p:nvPr/>
        </p:nvSpPr>
        <p:spPr>
          <a:xfrm>
            <a:off x="8336319" y="3653619"/>
            <a:ext cx="126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Siberian</a:t>
            </a:r>
          </a:p>
          <a:p>
            <a:r>
              <a:rPr lang="en-US">
                <a:solidFill>
                  <a:srgbClr val="0000FF"/>
                </a:solidFill>
              </a:rPr>
              <a:t>snake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DE0543E-E513-2CA0-C7EF-349D69C0FE66}"/>
              </a:ext>
            </a:extLst>
          </p:cNvPr>
          <p:cNvSpPr/>
          <p:nvPr/>
        </p:nvSpPr>
        <p:spPr>
          <a:xfrm rot="5400000">
            <a:off x="11509076" y="3670221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25B4BAC-8B5E-B05D-EAB6-5BEE0D2FD006}"/>
              </a:ext>
            </a:extLst>
          </p:cNvPr>
          <p:cNvSpPr/>
          <p:nvPr/>
        </p:nvSpPr>
        <p:spPr>
          <a:xfrm rot="19839559" flipH="1">
            <a:off x="11766188" y="2794435"/>
            <a:ext cx="122169" cy="355810"/>
          </a:xfrm>
          <a:prstGeom prst="roundRect">
            <a:avLst/>
          </a:prstGeom>
          <a:gradFill>
            <a:gsLst>
              <a:gs pos="0">
                <a:srgbClr val="0000FF"/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B66C4D-0F26-855C-5BB0-ECB1657B5974}"/>
              </a:ext>
            </a:extLst>
          </p:cNvPr>
          <p:cNvCxnSpPr>
            <a:cxnSpLocks/>
          </p:cNvCxnSpPr>
          <p:nvPr/>
        </p:nvCxnSpPr>
        <p:spPr>
          <a:xfrm flipH="1" flipV="1">
            <a:off x="11548279" y="2476332"/>
            <a:ext cx="297753" cy="525939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A9EFD32-9222-7AF7-0432-A650A9104B08}"/>
              </a:ext>
            </a:extLst>
          </p:cNvPr>
          <p:cNvSpPr txBox="1"/>
          <p:nvPr/>
        </p:nvSpPr>
        <p:spPr>
          <a:xfrm>
            <a:off x="9708624" y="2670066"/>
            <a:ext cx="200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Compton</a:t>
            </a:r>
            <a:r>
              <a:rPr lang="zh-CN" alt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polarimeter</a:t>
            </a:r>
            <a:endParaRPr lang="en-US" sz="200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EFAB8B3-E4D5-9211-A277-FD71C042B08C}"/>
              </a:ext>
            </a:extLst>
          </p:cNvPr>
          <p:cNvCxnSpPr>
            <a:cxnSpLocks/>
          </p:cNvCxnSpPr>
          <p:nvPr/>
        </p:nvCxnSpPr>
        <p:spPr>
          <a:xfrm>
            <a:off x="11110786" y="3045828"/>
            <a:ext cx="5898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ight Arrow 53">
            <a:extLst>
              <a:ext uri="{FF2B5EF4-FFF2-40B4-BE49-F238E27FC236}">
                <a16:creationId xmlns:a16="http://schemas.microsoft.com/office/drawing/2014/main" id="{E6E2AA32-EA41-763D-6F54-FD74DCD96A9C}"/>
              </a:ext>
            </a:extLst>
          </p:cNvPr>
          <p:cNvSpPr/>
          <p:nvPr/>
        </p:nvSpPr>
        <p:spPr>
          <a:xfrm rot="21109830">
            <a:off x="10271196" y="1419702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EBBA7C-7264-EB4C-B560-3702E48EB22C}"/>
              </a:ext>
            </a:extLst>
          </p:cNvPr>
          <p:cNvSpPr txBox="1"/>
          <p:nvPr/>
        </p:nvSpPr>
        <p:spPr>
          <a:xfrm>
            <a:off x="572161" y="1331997"/>
            <a:ext cx="3701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Issue #1</a:t>
            </a:r>
            <a:r>
              <a:rPr lang="zh-CN" altLang="en-US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： </a:t>
            </a:r>
            <a:r>
              <a:rPr lang="en-US" altLang="zh-CN">
                <a:latin typeface="Calibri" panose="020F0502020204030204" pitchFamily="34" charset="0"/>
                <a:ea typeface="SimHei" panose="02010609060101010101" pitchFamily="49" charset="-122"/>
                <a:cs typeface="Calibri" panose="020F0502020204030204" pitchFamily="34" charset="0"/>
              </a:rPr>
              <a:t>polarized e- source</a:t>
            </a:r>
            <a:endParaRPr lang="en-US">
              <a:latin typeface="Calibri" panose="020F0502020204030204" pitchFamily="34" charset="0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058433-33ED-2F50-75C0-67300AEEFF45}"/>
              </a:ext>
            </a:extLst>
          </p:cNvPr>
          <p:cNvSpPr txBox="1"/>
          <p:nvPr/>
        </p:nvSpPr>
        <p:spPr>
          <a:xfrm>
            <a:off x="4140596" y="4405764"/>
            <a:ext cx="34983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ea typeface="SimHei" panose="02010609060101010101" pitchFamily="49" charset="-122"/>
              </a:rPr>
              <a:t>Issue #2: polarization manipulation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8F0856-F365-8366-1B93-2926FB71C519}"/>
              </a:ext>
            </a:extLst>
          </p:cNvPr>
          <p:cNvSpPr txBox="1"/>
          <p:nvPr/>
        </p:nvSpPr>
        <p:spPr>
          <a:xfrm>
            <a:off x="8128904" y="5896546"/>
            <a:ext cx="36590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ea typeface="SimHei" panose="02010609060101010101" pitchFamily="49" charset="-122"/>
              </a:rPr>
              <a:t>Issue #4: Extraction to beam dump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15CA2F7-606B-C771-3593-78FF30FCA049}"/>
              </a:ext>
            </a:extLst>
          </p:cNvPr>
          <p:cNvSpPr txBox="1"/>
          <p:nvPr/>
        </p:nvSpPr>
        <p:spPr>
          <a:xfrm>
            <a:off x="8580892" y="2125676"/>
            <a:ext cx="31059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ea typeface="SimHei" panose="02010609060101010101" pitchFamily="49" charset="-122"/>
              </a:rPr>
              <a:t>Issue #3: Compton polarimetry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BA6C45A-83FB-119F-D850-274DBB4E3F45}"/>
              </a:ext>
            </a:extLst>
          </p:cNvPr>
          <p:cNvCxnSpPr>
            <a:cxnSpLocks/>
          </p:cNvCxnSpPr>
          <p:nvPr/>
        </p:nvCxnSpPr>
        <p:spPr>
          <a:xfrm flipV="1">
            <a:off x="5783579" y="3344338"/>
            <a:ext cx="1078735" cy="852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E68D649-30CF-F201-BF60-7CDC94E4FE32}"/>
              </a:ext>
            </a:extLst>
          </p:cNvPr>
          <p:cNvCxnSpPr>
            <a:cxnSpLocks/>
          </p:cNvCxnSpPr>
          <p:nvPr/>
        </p:nvCxnSpPr>
        <p:spPr>
          <a:xfrm flipV="1">
            <a:off x="6733768" y="3940766"/>
            <a:ext cx="1316283" cy="417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5C2D05-D776-3232-DEAD-D49DDF9F3FCA}"/>
              </a:ext>
            </a:extLst>
          </p:cNvPr>
          <p:cNvSpPr txBox="1"/>
          <p:nvPr/>
        </p:nvSpPr>
        <p:spPr>
          <a:xfrm>
            <a:off x="532189" y="5796675"/>
            <a:ext cx="617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Detailed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design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study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is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under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way</a:t>
            </a:r>
            <a:r>
              <a:rPr lang="en-US" altLang="zh-CN">
                <a:solidFill>
                  <a:srgbClr val="0000FF"/>
                </a:solidFill>
              </a:rPr>
              <a:t>.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7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2BB91-B910-0566-E633-FA1D7FE31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68" y="1268760"/>
            <a:ext cx="11463064" cy="5328592"/>
          </a:xfrm>
        </p:spPr>
        <p:txBody>
          <a:bodyPr>
            <a:normAutofit/>
          </a:bodyPr>
          <a:lstStyle/>
          <a:p>
            <a:r>
              <a:rPr lang="en-US" altLang="zh-CN" sz="2400"/>
              <a:t>Spin</a:t>
            </a:r>
            <a:r>
              <a:rPr lang="zh-CN" altLang="en-US" sz="2400"/>
              <a:t> </a:t>
            </a:r>
            <a:r>
              <a:rPr lang="en-US" altLang="zh-CN" sz="2400"/>
              <a:t>dynamics</a:t>
            </a:r>
            <a:r>
              <a:rPr lang="zh-CN" altLang="en-US" sz="2400"/>
              <a:t> </a:t>
            </a:r>
            <a:r>
              <a:rPr lang="en-US" altLang="zh-CN" sz="2400"/>
              <a:t>studies</a:t>
            </a:r>
          </a:p>
          <a:p>
            <a:pPr lvl="1"/>
            <a:r>
              <a:rPr lang="en-US" altLang="zh-CN" sz="2200"/>
              <a:t>D.</a:t>
            </a:r>
            <a:r>
              <a:rPr lang="zh-CN" altLang="en-US" sz="2200"/>
              <a:t> </a:t>
            </a:r>
            <a:r>
              <a:rPr lang="en-US" altLang="zh-CN" sz="2200"/>
              <a:t>Barber</a:t>
            </a:r>
            <a:r>
              <a:rPr lang="zh-CN" altLang="en-US" sz="2200"/>
              <a:t> </a:t>
            </a:r>
            <a:r>
              <a:rPr lang="en-US" altLang="zh-CN" sz="2200"/>
              <a:t>(DESY),</a:t>
            </a:r>
            <a:r>
              <a:rPr lang="zh-CN" altLang="en-US" sz="2200"/>
              <a:t> </a:t>
            </a:r>
            <a:r>
              <a:rPr lang="en-US" altLang="zh-CN" sz="2200"/>
              <a:t>E.</a:t>
            </a:r>
            <a:r>
              <a:rPr lang="zh-CN" altLang="en-US" sz="2200"/>
              <a:t> </a:t>
            </a:r>
            <a:r>
              <a:rPr lang="en-US" altLang="zh-CN" sz="2200"/>
              <a:t>Forest</a:t>
            </a:r>
            <a:r>
              <a:rPr lang="zh-CN" altLang="en-US" sz="2200"/>
              <a:t> </a:t>
            </a:r>
            <a:r>
              <a:rPr lang="en-US" altLang="zh-CN" sz="2200"/>
              <a:t>(KEK),</a:t>
            </a:r>
            <a:r>
              <a:rPr lang="zh-CN" altLang="en-US" sz="2200"/>
              <a:t> </a:t>
            </a:r>
            <a:r>
              <a:rPr lang="en-US" altLang="zh-CN" sz="2200"/>
              <a:t> S.</a:t>
            </a:r>
            <a:r>
              <a:rPr lang="zh-CN" altLang="en-US" sz="2200"/>
              <a:t> </a:t>
            </a:r>
            <a:r>
              <a:rPr lang="en-US" altLang="zh-CN" sz="2200"/>
              <a:t>Nikitin</a:t>
            </a:r>
            <a:r>
              <a:rPr lang="zh-CN" altLang="en-US" sz="2200"/>
              <a:t> </a:t>
            </a:r>
            <a:r>
              <a:rPr lang="en-US" altLang="zh-CN" sz="2200"/>
              <a:t>(BINP)</a:t>
            </a:r>
          </a:p>
          <a:p>
            <a:pPr lvl="1"/>
            <a:r>
              <a:rPr lang="en-US" altLang="zh-CN" sz="2200"/>
              <a:t>contribute</a:t>
            </a:r>
            <a:r>
              <a:rPr lang="zh-CN" altLang="en-US" sz="2200"/>
              <a:t> </a:t>
            </a:r>
            <a:r>
              <a:rPr lang="en-US" altLang="zh-CN" sz="2200"/>
              <a:t>to</a:t>
            </a:r>
            <a:r>
              <a:rPr lang="zh-CN" altLang="en-US" sz="2200"/>
              <a:t> </a:t>
            </a:r>
            <a:r>
              <a:rPr lang="en-US" altLang="zh-CN" sz="2200"/>
              <a:t>FCC-ee</a:t>
            </a:r>
            <a:r>
              <a:rPr lang="zh-CN" altLang="en-US" sz="2200"/>
              <a:t> </a:t>
            </a:r>
            <a:r>
              <a:rPr lang="en-US" altLang="zh-CN" sz="2200"/>
              <a:t>EPOL</a:t>
            </a:r>
            <a:r>
              <a:rPr lang="zh-CN" altLang="en-US" sz="2200"/>
              <a:t> </a:t>
            </a:r>
            <a:r>
              <a:rPr lang="en-US" altLang="zh-CN" sz="2200"/>
              <a:t>collaboration</a:t>
            </a:r>
          </a:p>
          <a:p>
            <a:pPr>
              <a:spcBef>
                <a:spcPts val="600"/>
              </a:spcBef>
            </a:pPr>
            <a:r>
              <a:rPr lang="en-US" altLang="zh-CN" sz="2400"/>
              <a:t>Compton</a:t>
            </a:r>
            <a:r>
              <a:rPr lang="zh-CN" altLang="en-US" sz="2400"/>
              <a:t> </a:t>
            </a:r>
            <a:r>
              <a:rPr lang="en-US" altLang="zh-CN" sz="2400"/>
              <a:t>polarimeter</a:t>
            </a:r>
          </a:p>
          <a:p>
            <a:pPr lvl="1">
              <a:spcBef>
                <a:spcPts val="600"/>
              </a:spcBef>
            </a:pPr>
            <a:r>
              <a:rPr lang="en-US" altLang="zh-CN" sz="2200"/>
              <a:t>A.</a:t>
            </a:r>
            <a:r>
              <a:rPr lang="zh-CN" altLang="en-US" sz="2200"/>
              <a:t> </a:t>
            </a:r>
            <a:r>
              <a:rPr lang="en-US" altLang="zh-CN" sz="2200"/>
              <a:t>Martens</a:t>
            </a:r>
            <a:r>
              <a:rPr lang="zh-CN" altLang="en-US" sz="2200"/>
              <a:t> </a:t>
            </a:r>
            <a:r>
              <a:rPr lang="en-US" altLang="zh-CN" sz="2200"/>
              <a:t>(IJCLab,</a:t>
            </a:r>
            <a:r>
              <a:rPr lang="zh-CN" altLang="en-US" sz="2200"/>
              <a:t> </a:t>
            </a:r>
            <a:r>
              <a:rPr lang="en-US" altLang="zh-CN" sz="2200"/>
              <a:t>supported</a:t>
            </a:r>
            <a:r>
              <a:rPr lang="zh-CN" altLang="en-US" sz="2200"/>
              <a:t> </a:t>
            </a:r>
            <a:r>
              <a:rPr lang="en-US" altLang="zh-CN" sz="2200"/>
              <a:t>by</a:t>
            </a:r>
            <a:r>
              <a:rPr lang="zh-CN" altLang="en-US" sz="2200"/>
              <a:t> </a:t>
            </a:r>
            <a:r>
              <a:rPr lang="en-US" altLang="zh-CN" sz="2200"/>
              <a:t>France-China</a:t>
            </a:r>
            <a:r>
              <a:rPr lang="zh-CN" altLang="en-US" sz="2200"/>
              <a:t> </a:t>
            </a:r>
            <a:r>
              <a:rPr lang="en-US" altLang="zh-CN" sz="2200"/>
              <a:t>Particle</a:t>
            </a:r>
            <a:r>
              <a:rPr lang="zh-CN" altLang="en-US" sz="2200"/>
              <a:t> </a:t>
            </a:r>
            <a:r>
              <a:rPr lang="en-US" altLang="zh-CN" sz="2200"/>
              <a:t>Physics</a:t>
            </a:r>
            <a:r>
              <a:rPr lang="zh-CN" altLang="en-US" sz="2200"/>
              <a:t> </a:t>
            </a:r>
            <a:r>
              <a:rPr lang="en-US" altLang="zh-CN" sz="2200"/>
              <a:t>Laboratory/Network)</a:t>
            </a:r>
          </a:p>
          <a:p>
            <a:pPr lvl="1">
              <a:spcBef>
                <a:spcPts val="600"/>
              </a:spcBef>
            </a:pPr>
            <a:r>
              <a:rPr lang="en-US" altLang="zh-CN" sz="2200"/>
              <a:t>Instructive</a:t>
            </a:r>
            <a:r>
              <a:rPr lang="zh-CN" altLang="en-US" sz="2200"/>
              <a:t> </a:t>
            </a:r>
            <a:r>
              <a:rPr lang="en-US" altLang="zh-CN" sz="2200"/>
              <a:t>discussions</a:t>
            </a:r>
            <a:r>
              <a:rPr lang="zh-CN" altLang="en-US" sz="2200"/>
              <a:t> </a:t>
            </a:r>
            <a:r>
              <a:rPr lang="en-US" altLang="zh-CN" sz="2200"/>
              <a:t>with</a:t>
            </a:r>
            <a:r>
              <a:rPr lang="zh-CN" altLang="en-US" sz="2200"/>
              <a:t> </a:t>
            </a:r>
            <a:r>
              <a:rPr lang="en-US" altLang="zh-CN" sz="2200"/>
              <a:t>I.</a:t>
            </a:r>
            <a:r>
              <a:rPr lang="zh-CN" altLang="en-US" sz="2200"/>
              <a:t> </a:t>
            </a:r>
            <a:r>
              <a:rPr lang="en-US" altLang="zh-CN" sz="2200"/>
              <a:t>Nikolaev,</a:t>
            </a:r>
            <a:r>
              <a:rPr lang="zh-CN" altLang="en-US" sz="2200"/>
              <a:t> </a:t>
            </a:r>
            <a:r>
              <a:rPr lang="en-US" altLang="zh-CN" sz="2200"/>
              <a:t>V.</a:t>
            </a:r>
            <a:r>
              <a:rPr lang="zh-CN" altLang="en-US" sz="2200"/>
              <a:t> </a:t>
            </a:r>
            <a:r>
              <a:rPr lang="en-US" altLang="zh-CN" sz="2200"/>
              <a:t>Kaminskiy</a:t>
            </a:r>
            <a:r>
              <a:rPr lang="zh-CN" altLang="en-US" sz="2200"/>
              <a:t> </a:t>
            </a:r>
            <a:r>
              <a:rPr lang="en-US" altLang="zh-CN" sz="2200"/>
              <a:t>(BINP)</a:t>
            </a:r>
          </a:p>
          <a:p>
            <a:pPr lvl="1">
              <a:spcBef>
                <a:spcPts val="600"/>
              </a:spcBef>
            </a:pPr>
            <a:r>
              <a:rPr lang="en-US" altLang="zh-CN" sz="2200"/>
              <a:t>A</a:t>
            </a:r>
            <a:r>
              <a:rPr lang="zh-CN" altLang="en-US" sz="2200"/>
              <a:t> </a:t>
            </a:r>
            <a:r>
              <a:rPr lang="en-US" altLang="zh-CN" sz="2200"/>
              <a:t>laser-vacuum</a:t>
            </a:r>
            <a:r>
              <a:rPr lang="zh-CN" altLang="en-US" sz="2200"/>
              <a:t> </a:t>
            </a:r>
            <a:r>
              <a:rPr lang="en-US" altLang="zh-CN" sz="2200"/>
              <a:t>insertion</a:t>
            </a:r>
            <a:r>
              <a:rPr lang="zh-CN" altLang="en-US" sz="2200"/>
              <a:t> </a:t>
            </a:r>
            <a:r>
              <a:rPr lang="en-US" altLang="zh-CN" sz="2200"/>
              <a:t>was</a:t>
            </a:r>
            <a:r>
              <a:rPr lang="zh-CN" altLang="en-US" sz="2200"/>
              <a:t> </a:t>
            </a:r>
            <a:r>
              <a:rPr lang="en-US" altLang="zh-CN" sz="2200"/>
              <a:t>borrowed</a:t>
            </a:r>
            <a:r>
              <a:rPr lang="zh-CN" altLang="en-US" sz="2200"/>
              <a:t> </a:t>
            </a:r>
            <a:r>
              <a:rPr lang="en-US" altLang="zh-CN" sz="2200"/>
              <a:t>from</a:t>
            </a:r>
            <a:r>
              <a:rPr lang="zh-CN" altLang="en-US" sz="2200"/>
              <a:t> </a:t>
            </a:r>
            <a:r>
              <a:rPr lang="en-US" altLang="zh-CN" sz="2200"/>
              <a:t>BEMS</a:t>
            </a:r>
            <a:r>
              <a:rPr lang="zh-CN" altLang="en-US" sz="2200"/>
              <a:t> </a:t>
            </a:r>
            <a:r>
              <a:rPr lang="en-US" altLang="zh-CN" sz="2200"/>
              <a:t>@</a:t>
            </a:r>
            <a:r>
              <a:rPr lang="zh-CN" altLang="en-US" sz="2200"/>
              <a:t> </a:t>
            </a:r>
            <a:r>
              <a:rPr lang="en-US" altLang="zh-CN" sz="2200"/>
              <a:t>BESIII</a:t>
            </a:r>
            <a:r>
              <a:rPr lang="zh-CN" altLang="en-US" sz="2200"/>
              <a:t> </a:t>
            </a:r>
            <a:r>
              <a:rPr lang="en-US" altLang="zh-CN" sz="2200"/>
              <a:t>for</a:t>
            </a:r>
            <a:r>
              <a:rPr lang="zh-CN" altLang="en-US" sz="2200"/>
              <a:t> </a:t>
            </a:r>
            <a:r>
              <a:rPr lang="en-US" altLang="zh-CN" sz="2200"/>
              <a:t>early</a:t>
            </a:r>
            <a:r>
              <a:rPr lang="zh-CN" altLang="en-US" sz="2200"/>
              <a:t> </a:t>
            </a:r>
            <a:r>
              <a:rPr lang="en-US" altLang="zh-CN" sz="2200"/>
              <a:t>commissioning,</a:t>
            </a:r>
            <a:r>
              <a:rPr lang="zh-CN" altLang="en-US" sz="2200"/>
              <a:t> </a:t>
            </a:r>
            <a:r>
              <a:rPr lang="en-US" altLang="zh-CN" sz="2200"/>
              <a:t>granted</a:t>
            </a:r>
            <a:r>
              <a:rPr lang="zh-CN" altLang="en-US" sz="2200"/>
              <a:t> </a:t>
            </a:r>
            <a:r>
              <a:rPr lang="en-US" altLang="zh-CN" sz="2200"/>
              <a:t>by</a:t>
            </a:r>
            <a:r>
              <a:rPr lang="zh-CN" altLang="en-US" sz="2200"/>
              <a:t> </a:t>
            </a:r>
            <a:r>
              <a:rPr lang="en-US" altLang="zh-CN" sz="2200"/>
              <a:t>N.</a:t>
            </a:r>
            <a:r>
              <a:rPr lang="zh-CN" altLang="en-US" sz="2200"/>
              <a:t> </a:t>
            </a:r>
            <a:r>
              <a:rPr lang="en-US" altLang="zh-CN" sz="2200"/>
              <a:t>Muchnoi</a:t>
            </a:r>
            <a:r>
              <a:rPr lang="zh-CN" altLang="en-US" sz="2200"/>
              <a:t> </a:t>
            </a:r>
            <a:r>
              <a:rPr lang="en-US" altLang="zh-CN" sz="2200"/>
              <a:t>and</a:t>
            </a:r>
            <a:r>
              <a:rPr lang="zh-CN" altLang="en-US" sz="2200"/>
              <a:t> </a:t>
            </a:r>
            <a:r>
              <a:rPr lang="en-US" altLang="zh-CN" sz="2200"/>
              <a:t>M.</a:t>
            </a:r>
            <a:r>
              <a:rPr lang="zh-CN" altLang="en-US" sz="2200"/>
              <a:t> </a:t>
            </a:r>
            <a:r>
              <a:rPr lang="en-US" altLang="zh-CN" sz="2200"/>
              <a:t>Achasov</a:t>
            </a:r>
            <a:r>
              <a:rPr lang="zh-CN" altLang="en-US" sz="2200"/>
              <a:t> </a:t>
            </a:r>
            <a:r>
              <a:rPr lang="en-US" altLang="zh-CN" sz="2200"/>
              <a:t>(BINP)</a:t>
            </a:r>
          </a:p>
          <a:p>
            <a:pPr>
              <a:spcBef>
                <a:spcPts val="600"/>
              </a:spcBef>
            </a:pPr>
            <a:r>
              <a:rPr lang="en-US" altLang="zh-CN" sz="2400"/>
              <a:t>Polarized</a:t>
            </a:r>
            <a:r>
              <a:rPr lang="zh-CN" altLang="en-US" sz="2400"/>
              <a:t> </a:t>
            </a:r>
            <a:r>
              <a:rPr lang="en-US" altLang="zh-CN" sz="2400"/>
              <a:t>electron</a:t>
            </a:r>
            <a:r>
              <a:rPr lang="zh-CN" altLang="en-US" sz="2400"/>
              <a:t> </a:t>
            </a:r>
            <a:r>
              <a:rPr lang="en-US" altLang="zh-CN" sz="2400"/>
              <a:t>source</a:t>
            </a:r>
          </a:p>
          <a:p>
            <a:pPr lvl="1">
              <a:spcBef>
                <a:spcPts val="600"/>
              </a:spcBef>
            </a:pPr>
            <a:r>
              <a:rPr lang="en-US" altLang="zh-CN" sz="2200"/>
              <a:t>V.</a:t>
            </a:r>
            <a:r>
              <a:rPr lang="zh-CN" altLang="en-US" sz="2200"/>
              <a:t> </a:t>
            </a:r>
            <a:r>
              <a:rPr lang="en-US" altLang="zh-CN" sz="2200"/>
              <a:t>Tyukin</a:t>
            </a:r>
            <a:r>
              <a:rPr lang="zh-CN" altLang="en-US" sz="2200"/>
              <a:t> </a:t>
            </a:r>
            <a:r>
              <a:rPr lang="en-US" altLang="zh-CN" sz="2200"/>
              <a:t>(JGU</a:t>
            </a:r>
            <a:r>
              <a:rPr lang="zh-CN" altLang="en-US" sz="2200"/>
              <a:t> </a:t>
            </a:r>
            <a:r>
              <a:rPr lang="en-US" altLang="zh-CN" sz="2200"/>
              <a:t>Mainz,</a:t>
            </a:r>
            <a:r>
              <a:rPr lang="zh-CN" altLang="en-US" sz="2200"/>
              <a:t> </a:t>
            </a:r>
            <a:r>
              <a:rPr lang="en-US" altLang="zh-CN" sz="2200"/>
              <a:t>supported</a:t>
            </a:r>
            <a:r>
              <a:rPr lang="zh-CN" altLang="en-US" sz="2200"/>
              <a:t> </a:t>
            </a:r>
            <a:r>
              <a:rPr lang="en-US" altLang="zh-CN" sz="2200"/>
              <a:t>by</a:t>
            </a:r>
            <a:r>
              <a:rPr lang="zh-CN" altLang="en-US" sz="2200"/>
              <a:t> </a:t>
            </a:r>
            <a:r>
              <a:rPr lang="en-US" altLang="zh-CN" sz="2200"/>
              <a:t>PIFI</a:t>
            </a:r>
            <a:r>
              <a:rPr lang="zh-CN" altLang="en-US" sz="2200"/>
              <a:t> </a:t>
            </a:r>
            <a:r>
              <a:rPr lang="en-US" altLang="zh-CN" sz="2200"/>
              <a:t>program</a:t>
            </a:r>
            <a:r>
              <a:rPr lang="zh-CN" altLang="en-US" sz="2200"/>
              <a:t> </a:t>
            </a:r>
            <a:r>
              <a:rPr lang="en-US" altLang="zh-CN" sz="2200"/>
              <a:t>of</a:t>
            </a:r>
            <a:r>
              <a:rPr lang="zh-CN" altLang="en-US" sz="2200"/>
              <a:t> </a:t>
            </a:r>
            <a:r>
              <a:rPr lang="en-US" altLang="zh-CN" sz="2200"/>
              <a:t>CAS)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44173-67FC-35C2-0E4C-D42B8D80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International</a:t>
            </a:r>
            <a:r>
              <a:rPr lang="zh-CN" altLang="en-US"/>
              <a:t> </a:t>
            </a:r>
            <a:r>
              <a:rPr lang="en-US" altLang="zh-CN"/>
              <a:t>collaborators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24D40-CA70-462C-83C1-1474CFD4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0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1E9C1-5B66-DCB8-6E1D-3389BCC9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/>
              <a:t>A scheme of injecting polarized beams is promising for CEPC </a:t>
            </a:r>
          </a:p>
          <a:p>
            <a:r>
              <a:rPr lang="en-US" altLang="zh-CN" sz="2400"/>
              <a:t>R&amp;D of key technologies in progress</a:t>
            </a:r>
          </a:p>
          <a:p>
            <a:pPr lvl="1"/>
            <a:r>
              <a:rPr lang="en-US" altLang="zh-CN" sz="2000"/>
              <a:t>Compton</a:t>
            </a:r>
            <a:r>
              <a:rPr lang="zh-CN" altLang="en-US" sz="2000"/>
              <a:t> </a:t>
            </a:r>
            <a:r>
              <a:rPr lang="en-US" altLang="zh-CN" sz="2000"/>
              <a:t>polarimeter</a:t>
            </a:r>
            <a:r>
              <a:rPr lang="zh-CN" altLang="en-US" sz="2000"/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BEPCII </a:t>
            </a:r>
          </a:p>
          <a:p>
            <a:pPr lvl="1"/>
            <a:r>
              <a:rPr lang="en-US" altLang="zh-CN" sz="2000"/>
              <a:t>Test facility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electron</a:t>
            </a:r>
            <a:r>
              <a:rPr lang="zh-CN" altLang="en-US" sz="2000"/>
              <a:t> </a:t>
            </a:r>
            <a:r>
              <a:rPr lang="en-US" altLang="zh-CN" sz="2000"/>
              <a:t>source</a:t>
            </a:r>
          </a:p>
          <a:p>
            <a:pPr lvl="1"/>
            <a:r>
              <a:rPr lang="en-US" altLang="zh-CN" sz="2000"/>
              <a:t>Prototype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HTS</a:t>
            </a:r>
            <a:r>
              <a:rPr lang="zh-CN" altLang="en-US" sz="2000"/>
              <a:t> </a:t>
            </a:r>
            <a:r>
              <a:rPr lang="en-US" altLang="zh-CN" sz="2000"/>
              <a:t>solenoid</a:t>
            </a:r>
            <a:r>
              <a:rPr lang="zh-CN" altLang="en-US" sz="2000"/>
              <a:t> </a:t>
            </a:r>
            <a:r>
              <a:rPr lang="en-US" altLang="zh-CN" sz="2000"/>
              <a:t>spin</a:t>
            </a:r>
            <a:r>
              <a:rPr lang="zh-CN" altLang="en-US" sz="2000"/>
              <a:t> </a:t>
            </a:r>
            <a:r>
              <a:rPr lang="en-US" altLang="zh-CN" sz="2000"/>
              <a:t>rotator</a:t>
            </a:r>
          </a:p>
          <a:p>
            <a:pPr>
              <a:spcBef>
                <a:spcPts val="600"/>
              </a:spcBef>
            </a:pPr>
            <a:r>
              <a:rPr lang="en-US" sz="2400"/>
              <a:t>Longitudinal polarization option </a:t>
            </a:r>
            <a:r>
              <a:rPr lang="en-US" altLang="zh-CN" sz="2400"/>
              <a:t>is</a:t>
            </a:r>
            <a:r>
              <a:rPr lang="zh-CN" altLang="en-US" sz="2400"/>
              <a:t> </a:t>
            </a:r>
            <a:r>
              <a:rPr lang="en-US" altLang="zh-CN" sz="2400"/>
              <a:t>being</a:t>
            </a:r>
            <a:r>
              <a:rPr lang="zh-CN" altLang="en-US" sz="2400"/>
              <a:t> </a:t>
            </a:r>
            <a:r>
              <a:rPr lang="en-US" altLang="zh-CN" sz="2400"/>
              <a:t>studied</a:t>
            </a:r>
            <a:r>
              <a:rPr lang="en-US" sz="2400"/>
              <a:t> for BEPCII </a:t>
            </a:r>
          </a:p>
          <a:p>
            <a:pPr>
              <a:spcBef>
                <a:spcPts val="600"/>
              </a:spcBef>
            </a:pPr>
            <a:r>
              <a:rPr lang="en-US" sz="2400"/>
              <a:t>These activities will set the basis for polarization applications at CEPC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E5E474-7C10-D162-F8AA-495E69D7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4C9FB-2685-AEEE-E6BB-2A4080EF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77C3-E347-4688-A181-7BE5E26CC828}"/>
              </a:ext>
            </a:extLst>
          </p:cNvPr>
          <p:cNvSpPr txBox="1"/>
          <p:nvPr/>
        </p:nvSpPr>
        <p:spPr>
          <a:xfrm>
            <a:off x="1159000" y="6125518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Thank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for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attention!</a:t>
            </a:r>
            <a:endParaRPr lang="en-US" sz="2400" b="1" dirty="0">
              <a:solidFill>
                <a:srgbClr val="FF0000"/>
              </a:solidFill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63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EF323C-8CCD-BC94-0D69-F1D3699D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Circular Electron Positron Collider (CEPC)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74BE1-DCC5-AC42-639C-04E04963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E2E0ED2-CD42-162A-8BFC-2298F57651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1328952"/>
                <a:ext cx="9368700" cy="24600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461963" indent="-4619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v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9144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6363" indent="-461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8288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1828800" algn="l"/>
                  </a:tabLst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711325" indent="-334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Circular Electron-Positron Collider (CEPC) as a Higgs (Z / W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/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) factory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in China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45 ~ 180 GeV beam energy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,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~100km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circumference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 Factory (&gt;1M Higgs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,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~1%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precision</a:t>
                </a:r>
                <a:r>
                  <a:rPr lang="en-US" sz="1800" dirty="0">
                    <a:solidFill>
                      <a:prstClr val="black"/>
                    </a:solidFill>
                  </a:rPr>
                  <a:t>)</a:t>
                </a:r>
                <a:endParaRPr lang="en-US" sz="16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Z Factory (~Tera Z) 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altLang="zh-CN" sz="1800" dirty="0">
                    <a:solidFill>
                      <a:prstClr val="black"/>
                    </a:solidFill>
                  </a:rPr>
                  <a:t>T</a:t>
                </a:r>
                <a:r>
                  <a:rPr lang="en-US" sz="1800" dirty="0">
                    <a:solidFill>
                      <a:prstClr val="black"/>
                    </a:solidFill>
                  </a:rPr>
                  <a:t>he 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dirty="0">
                    <a:solidFill>
                      <a:schemeClr val="tx1"/>
                    </a:solidFill>
                  </a:rPr>
                  <a:t> pair and then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pair </a:t>
                </a:r>
                <a:r>
                  <a:rPr lang="en-US" sz="1800" dirty="0">
                    <a:solidFill>
                      <a:prstClr val="black"/>
                    </a:solidFill>
                  </a:rPr>
                  <a:t>production thresholds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Higgs, EW, flavor physics &amp; QCD, probe to new physics up to 10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Possible </a:t>
                </a:r>
                <a:r>
                  <a:rPr lang="en-US" sz="1800" i="1" dirty="0">
                    <a:solidFill>
                      <a:prstClr val="black"/>
                    </a:solidFill>
                  </a:rPr>
                  <a:t>pp</a:t>
                </a:r>
                <a:r>
                  <a:rPr lang="en-US" sz="1800" dirty="0">
                    <a:solidFill>
                      <a:prstClr val="black"/>
                    </a:solidFill>
                  </a:rPr>
                  <a:t> collider (SppC)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~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125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(TDR spec.) in the far future.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E2E0ED2-CD42-162A-8BFC-2298F5765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328952"/>
                <a:ext cx="9368700" cy="2460087"/>
              </a:xfrm>
              <a:prstGeom prst="rect">
                <a:avLst/>
              </a:prstGeom>
              <a:blipFill>
                <a:blip r:embed="rId3"/>
                <a:stretch>
                  <a:fillRect l="-677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>
            <a:extLst>
              <a:ext uri="{FF2B5EF4-FFF2-40B4-BE49-F238E27FC236}">
                <a16:creationId xmlns:a16="http://schemas.microsoft.com/office/drawing/2014/main" id="{7EE812CA-DAF2-A853-5B4B-BC8CBF7AF0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9495" t="12060" r="10285" b="12290"/>
          <a:stretch>
            <a:fillRect/>
          </a:stretch>
        </p:blipFill>
        <p:spPr>
          <a:xfrm>
            <a:off x="8600071" y="1700808"/>
            <a:ext cx="3591929" cy="1728192"/>
          </a:xfrm>
          <a:prstGeom prst="rect">
            <a:avLst/>
          </a:prstGeom>
        </p:spPr>
      </p:pic>
      <p:pic>
        <p:nvPicPr>
          <p:cNvPr id="8" name="图片 3" descr="8d5d924e275b0c7f58feed1244176003">
            <a:extLst>
              <a:ext uri="{FF2B5EF4-FFF2-40B4-BE49-F238E27FC236}">
                <a16:creationId xmlns:a16="http://schemas.microsoft.com/office/drawing/2014/main" id="{0BB7BCC8-0787-F2C1-DD90-20051578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79" b="6192"/>
          <a:stretch/>
        </p:blipFill>
        <p:spPr>
          <a:xfrm>
            <a:off x="155214" y="4621525"/>
            <a:ext cx="12049439" cy="20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437B36-491F-56D9-A97A-C16B4BBAD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877605"/>
            <a:ext cx="7200800" cy="48292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6F9D83-0529-C46A-F5DA-1B6E4619C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and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16F0-5102-D1C1-A2B9-8DE8042C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FF06B-267A-35C6-89CE-5ADAD96DE970}"/>
              </a:ext>
            </a:extLst>
          </p:cNvPr>
          <p:cNvSpPr txBox="1"/>
          <p:nvPr/>
        </p:nvSpPr>
        <p:spPr>
          <a:xfrm>
            <a:off x="1036922" y="1115798"/>
            <a:ext cx="1002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Now in the phase of Engineering Design Report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CEPC plan to submit a proposal to the central government to be included in 15</a:t>
            </a:r>
            <a:r>
              <a:rPr lang="en-US" sz="2000" baseline="30000"/>
              <a:t>th</a:t>
            </a:r>
            <a:r>
              <a:rPr lang="en-US" sz="2000"/>
              <a:t> FYP </a:t>
            </a:r>
          </a:p>
        </p:txBody>
      </p:sp>
    </p:spTree>
    <p:extLst>
      <p:ext uri="{BB962C8B-B14F-4D97-AF65-F5344CB8AC3E}">
        <p14:creationId xmlns:p14="http://schemas.microsoft.com/office/powerpoint/2010/main" val="256109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79948-24B7-DD2F-7D34-37167D01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203866"/>
            <a:ext cx="10972800" cy="2320659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/>
              <a:t>Precision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energy</a:t>
            </a:r>
            <a:r>
              <a:rPr lang="zh-CN" altLang="en-US"/>
              <a:t> </a:t>
            </a:r>
            <a:r>
              <a:rPr lang="en-US" altLang="zh-CN"/>
              <a:t>calibration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Z,</a:t>
            </a:r>
            <a:r>
              <a:rPr lang="zh-CN" altLang="en-US"/>
              <a:t> </a:t>
            </a:r>
            <a:r>
              <a:rPr lang="en-US" altLang="zh-CN"/>
              <a:t>W</a:t>
            </a:r>
            <a:r>
              <a:rPr lang="el-GR" altLang="zh-CN"/>
              <a:t> (~1</a:t>
            </a:r>
            <a:r>
              <a:rPr lang="en-US" altLang="zh-CN"/>
              <a:t>00keV</a:t>
            </a:r>
            <a:r>
              <a:rPr lang="el-GR" altLang="zh-CN"/>
              <a:t>)</a:t>
            </a:r>
            <a:endParaRPr lang="en-US" altLang="zh-CN"/>
          </a:p>
          <a:p>
            <a:pPr lvl="1"/>
            <a:r>
              <a:rPr lang="en-US" altLang="zh-CN"/>
              <a:t>resonant</a:t>
            </a:r>
            <a:r>
              <a:rPr lang="zh-CN" altLang="en-US"/>
              <a:t> </a:t>
            </a:r>
            <a:r>
              <a:rPr lang="en-US" altLang="zh-CN"/>
              <a:t>depolarization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vertically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 (&gt; 10% pol)</a:t>
            </a:r>
          </a:p>
          <a:p>
            <a:pPr>
              <a:spcBef>
                <a:spcPts val="600"/>
              </a:spcBef>
            </a:pPr>
            <a:r>
              <a:rPr lang="en-US" altLang="zh-CN"/>
              <a:t>Precision measurement of weak mixing angle @</a:t>
            </a:r>
            <a:r>
              <a:rPr lang="zh-CN" altLang="en-US"/>
              <a:t> </a:t>
            </a:r>
            <a:r>
              <a:rPr lang="en-US" altLang="zh-CN"/>
              <a:t>Z</a:t>
            </a:r>
          </a:p>
          <a:p>
            <a:pPr lvl="1">
              <a:spcBef>
                <a:spcPts val="600"/>
              </a:spcBef>
            </a:pPr>
            <a:r>
              <a:rPr lang="en-US" altLang="zh-CN"/>
              <a:t>Longitudinally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colliding</a:t>
            </a:r>
            <a:r>
              <a:rPr lang="zh-CN" altLang="en-US"/>
              <a:t> </a:t>
            </a:r>
            <a:r>
              <a:rPr lang="en-US" altLang="zh-CN"/>
              <a:t>beams for measuring A</a:t>
            </a:r>
            <a:r>
              <a:rPr lang="en-US" altLang="zh-CN" baseline="-25000"/>
              <a:t>LR </a:t>
            </a:r>
            <a:endParaRPr lang="en-US" altLang="zh-CN"/>
          </a:p>
          <a:p>
            <a:pPr lvl="1">
              <a:spcBef>
                <a:spcPts val="600"/>
              </a:spcBef>
            </a:pPr>
            <a:r>
              <a:rPr lang="en-US" altLang="zh-CN"/>
              <a:t>could resolve the tension between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FB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LR</a:t>
            </a:r>
            <a:r>
              <a:rPr lang="en-US" altLang="zh-CN"/>
              <a:t>, by </a:t>
            </a:r>
            <a:r>
              <a:rPr lang="en-US" altLang="zh-CN">
                <a:solidFill>
                  <a:srgbClr val="FF0000"/>
                </a:solidFill>
              </a:rPr>
              <a:t>measuring both in the same experiement</a:t>
            </a:r>
          </a:p>
          <a:p>
            <a:pPr>
              <a:spcBef>
                <a:spcPts val="600"/>
              </a:spcBef>
            </a:pPr>
            <a:r>
              <a:rPr lang="en-US" altLang="zh-CN"/>
              <a:t>CPV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e+e-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HZ.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ττ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</a:p>
          <a:p>
            <a:pPr>
              <a:spcBef>
                <a:spcPts val="600"/>
              </a:spcBef>
            </a:pP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31F2D-D813-8DC8-6B06-6A50ABB2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Physics</a:t>
            </a:r>
            <a:r>
              <a:rPr lang="zh-CN" altLang="en-US"/>
              <a:t> </a:t>
            </a:r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CEPC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ED3CB-02D5-E1CE-7612-DCB42A11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3DAF8-37A0-FDF0-60F4-6066E051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71697"/>
            <a:ext cx="4896544" cy="2611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F418E-51E4-39C5-7C21-D18571ED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64" y="3579769"/>
            <a:ext cx="2448272" cy="294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1B907-7C13-D17E-4A2A-9D842411AC86}"/>
              </a:ext>
            </a:extLst>
          </p:cNvPr>
          <p:cNvSpPr txBox="1"/>
          <p:nvPr/>
        </p:nvSpPr>
        <p:spPr>
          <a:xfrm>
            <a:off x="1156640" y="6469612"/>
            <a:ext cx="3296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L. </a:t>
            </a:r>
            <a:r>
              <a:rPr lang="en-US" sz="1200" dirty="0" err="1">
                <a:solidFill>
                  <a:srgbClr val="00B050"/>
                </a:solidFill>
              </a:rPr>
              <a:t>Arnaudon</a:t>
            </a:r>
            <a:r>
              <a:rPr lang="en-US" sz="1200" dirty="0">
                <a:solidFill>
                  <a:srgbClr val="00B050"/>
                </a:solidFill>
              </a:rPr>
              <a:t>, et al., Z. Phys. C 66, 45-62 (1995).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EEB40-A651-457D-296A-632122F97ECB}"/>
              </a:ext>
            </a:extLst>
          </p:cNvPr>
          <p:cNvSpPr txBox="1"/>
          <p:nvPr/>
        </p:nvSpPr>
        <p:spPr>
          <a:xfrm>
            <a:off x="5746217" y="6438834"/>
            <a:ext cx="531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Moortgat-Pick’s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CEPC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Marseille,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April</a:t>
            </a:r>
            <a:r>
              <a:rPr lang="zh-CN" altLang="en-US" sz="140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40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C109B-326B-4051-7C8C-8E3C68F448BD}"/>
              </a:ext>
            </a:extLst>
          </p:cNvPr>
          <p:cNvSpPr txBox="1"/>
          <p:nvPr/>
        </p:nvSpPr>
        <p:spPr>
          <a:xfrm>
            <a:off x="7032104" y="2996952"/>
            <a:ext cx="4143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ECFA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meeting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on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e+e-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ZH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angular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measurements</a:t>
            </a:r>
            <a:endParaRPr lang="en-US" altLang="zh-CN" sz="1400">
              <a:solidFill>
                <a:srgbClr val="00A2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14A98-7D6D-2013-855B-89E1AC6A9395}"/>
              </a:ext>
            </a:extLst>
          </p:cNvPr>
          <p:cNvSpPr txBox="1"/>
          <p:nvPr/>
        </p:nvSpPr>
        <p:spPr>
          <a:xfrm>
            <a:off x="7058414" y="3259411"/>
            <a:ext cx="3399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Polarized beam applications @ ILC,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ar</a:t>
            </a:r>
            <a:r>
              <a:rPr lang="en-US" altLang="zh-CN" sz="1400" dirty="0">
                <a:solidFill>
                  <a:srgbClr val="0000FF"/>
                </a:solidFill>
              </a:rPr>
              <a:t>Xiv:2105.09691,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2111.06687,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2202.07385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CD1024-E203-5519-0A73-8BB328B6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Self-polarization 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4D2F3-1C43-7608-B1D2-D80BFCF1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FCC</a:t>
            </a:r>
            <a:r>
              <a:rPr lang="zh-CN" altLang="en-US" dirty="0"/>
              <a:t> </a:t>
            </a:r>
            <a:r>
              <a:rPr lang="en-US" altLang="zh-CN" dirty="0"/>
              <a:t>Week</a:t>
            </a:r>
            <a:r>
              <a:rPr lang="zh-CN" altLang="en-US" dirty="0"/>
              <a:t> </a:t>
            </a:r>
            <a:r>
              <a:rPr lang="en-US" altLang="zh-CN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81A9E-F2EF-8119-0955-E4799800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B4418-10AB-19D6-3F59-17F8A99C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4" y="1413004"/>
            <a:ext cx="5351114" cy="3139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3004152-9F49-91E0-DBE8-C7F79796CB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9336" y="4916828"/>
              <a:ext cx="11615174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22448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2017588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333249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2041889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CEPC CDR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parameters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45.6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(Z,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2T)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80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(W)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120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(Higgs)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Polarization</a:t>
                          </a:r>
                          <a:r>
                            <a:rPr lang="en-US" sz="2000" baseline="0" dirty="0"/>
                            <a:t> build-up </a:t>
                          </a:r>
                          <a:r>
                            <a:rPr lang="en-US" sz="2000" dirty="0"/>
                            <a:t>time w/o radiative</a:t>
                          </a:r>
                          <a:r>
                            <a:rPr lang="en-US" sz="2000" baseline="0" dirty="0"/>
                            <a:t> depolarization</a:t>
                          </a:r>
                          <a:r>
                            <a:rPr 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𝐵𝐾𝑆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(hour)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256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15.2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Beam lifetime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2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2000" dirty="0"/>
                            <a:t>(hour)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1.4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0.43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3004152-9F49-91E0-DBE8-C7F79796CB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5806989"/>
                  </p:ext>
                </p:extLst>
              </p:nvPr>
            </p:nvGraphicFramePr>
            <p:xfrm>
              <a:off x="119336" y="4916828"/>
              <a:ext cx="11615174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22448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2017588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333249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2041889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CEPC CDR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parameters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45.6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(Z,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2T)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80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(W)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120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(Higgs)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60714" r="-87347" b="-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256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15.2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290323" r="-87347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1.4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0.43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23DE66-9CFC-A55C-20B7-26B251D77C24}"/>
              </a:ext>
            </a:extLst>
          </p:cNvPr>
          <p:cNvSpPr/>
          <p:nvPr/>
        </p:nvSpPr>
        <p:spPr>
          <a:xfrm>
            <a:off x="6383398" y="4765559"/>
            <a:ext cx="1944850" cy="1798320"/>
          </a:xfrm>
          <a:prstGeom prst="roundRect">
            <a:avLst/>
          </a:prstGeom>
          <a:noFill/>
          <a:ln w="50800">
            <a:solidFill>
              <a:srgbClr val="00A24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EF8D1-FD98-59D1-9C5A-6379CB29F5CB}"/>
              </a:ext>
            </a:extLst>
          </p:cNvPr>
          <p:cNvSpPr txBox="1"/>
          <p:nvPr/>
        </p:nvSpPr>
        <p:spPr>
          <a:xfrm>
            <a:off x="5850437" y="2010962"/>
            <a:ext cx="58840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build-up</a:t>
            </a:r>
            <a:r>
              <a:rPr lang="zh-CN" altLang="en-US" sz="2200" dirty="0"/>
              <a:t> </a:t>
            </a:r>
            <a:r>
              <a:rPr lang="en-US" altLang="zh-CN" sz="2200" dirty="0"/>
              <a:t>rate</a:t>
            </a:r>
            <a:r>
              <a:rPr lang="zh-CN" altLang="en-US" sz="2200" dirty="0"/>
              <a:t> </a:t>
            </a:r>
            <a:r>
              <a:rPr lang="en-US" altLang="zh-CN" sz="2200" dirty="0"/>
              <a:t>much</a:t>
            </a:r>
            <a:r>
              <a:rPr lang="zh-CN" altLang="en-US" sz="2200" dirty="0"/>
              <a:t> </a:t>
            </a:r>
            <a:r>
              <a:rPr lang="en-US" altLang="zh-CN" sz="2200" dirty="0"/>
              <a:t>slower</a:t>
            </a:r>
            <a:r>
              <a:rPr lang="zh-CN" altLang="en-US" sz="2200" dirty="0"/>
              <a:t> </a:t>
            </a:r>
            <a:r>
              <a:rPr lang="en-US" altLang="zh-CN" sz="2200" dirty="0"/>
              <a:t>than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decay</a:t>
            </a:r>
            <a:r>
              <a:rPr lang="zh-CN" altLang="en-US" sz="2200" dirty="0"/>
              <a:t> </a:t>
            </a:r>
            <a:r>
              <a:rPr lang="en-US" altLang="zh-CN" sz="2200" dirty="0"/>
              <a:t>rate</a:t>
            </a:r>
            <a:r>
              <a:rPr lang="zh-CN" altLang="en-US" sz="2200" dirty="0"/>
              <a:t> </a:t>
            </a:r>
            <a:r>
              <a:rPr lang="en-US" altLang="zh-CN" sz="2200" dirty="0"/>
              <a:t>@</a:t>
            </a:r>
            <a:r>
              <a:rPr lang="zh-CN" altLang="en-US" sz="2200" dirty="0"/>
              <a:t> </a:t>
            </a:r>
            <a:r>
              <a:rPr lang="en-US" altLang="zh-CN" sz="2200" dirty="0"/>
              <a:t>Z-pole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Boosted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asymmetric</a:t>
            </a:r>
            <a:r>
              <a:rPr lang="zh-CN" altLang="en-US" sz="2200" dirty="0"/>
              <a:t> </a:t>
            </a:r>
            <a:r>
              <a:rPr lang="en-US" altLang="zh-CN" sz="2200" dirty="0"/>
              <a:t>wigglers</a:t>
            </a:r>
            <a:r>
              <a:rPr lang="zh-CN" altLang="en-US" sz="2200" dirty="0"/>
              <a:t> </a:t>
            </a:r>
            <a:r>
              <a:rPr lang="en-US" altLang="zh-CN" sz="2200" dirty="0"/>
              <a:t>in the Collider (</a:t>
            </a:r>
            <a:r>
              <a:rPr lang="en-US" altLang="zh-CN" sz="2200" dirty="0">
                <a:solidFill>
                  <a:srgbClr val="00A249"/>
                </a:solidFill>
              </a:rPr>
              <a:t>FCC</a:t>
            </a:r>
            <a:r>
              <a:rPr lang="zh-CN" altLang="en-US" sz="2200" dirty="0">
                <a:solidFill>
                  <a:srgbClr val="00A249"/>
                </a:solidFill>
              </a:rPr>
              <a:t> </a:t>
            </a:r>
            <a:r>
              <a:rPr lang="en-US" altLang="zh-CN" sz="2200" dirty="0">
                <a:solidFill>
                  <a:srgbClr val="00A249"/>
                </a:solidFill>
              </a:rPr>
              <a:t>EPOL</a:t>
            </a:r>
            <a:r>
              <a:rPr lang="en-US" altLang="zh-CN" sz="2200" dirty="0"/>
              <a:t>)</a:t>
            </a:r>
            <a:r>
              <a:rPr lang="zh-CN" altLang="en-US" sz="2200" dirty="0"/>
              <a:t> 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Hard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achieve</a:t>
            </a:r>
            <a:r>
              <a:rPr lang="zh-CN" altLang="en-US" sz="2200" dirty="0"/>
              <a:t> </a:t>
            </a:r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high-level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In conflict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a high</a:t>
            </a:r>
            <a:r>
              <a:rPr lang="zh-CN" altLang="en-US" sz="2200" dirty="0"/>
              <a:t> </a:t>
            </a:r>
            <a:r>
              <a:rPr lang="en-US" altLang="zh-CN" sz="2200" dirty="0"/>
              <a:t>luminosity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3D0AA-BAD5-8537-C546-3DD0ED8B1BF8}"/>
                  </a:ext>
                </a:extLst>
              </p:cNvPr>
              <p:cNvSpPr txBox="1"/>
              <p:nvPr/>
            </p:nvSpPr>
            <p:spPr>
              <a:xfrm>
                <a:off x="5831224" y="1182588"/>
                <a:ext cx="5731963" cy="1142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/>
                  <a:t>e+/e-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beams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become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“self-polarized”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via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the Sokolov-</a:t>
                </a:r>
                <a:r>
                  <a:rPr lang="en-US" altLang="zh-CN" sz="2200" dirty="0" err="1"/>
                  <a:t>Ternov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effect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in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a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storage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𝐵𝐾𝑆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CN" altLang="en-US" sz="2400" dirty="0"/>
                  <a:t> </a:t>
                </a:r>
                <a:endParaRPr lang="en-US" altLang="zh-CN" sz="2200" baseline="30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3D0AA-BAD5-8537-C546-3DD0ED8B1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224" y="1182588"/>
                <a:ext cx="5731963" cy="1142942"/>
              </a:xfrm>
              <a:prstGeom prst="rect">
                <a:avLst/>
              </a:prstGeom>
              <a:blipFill>
                <a:blip r:embed="rId4"/>
                <a:stretch>
                  <a:fillRect l="-1327" t="-444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2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27A42-0FFF-8118-F2BD-117FAE27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256585" cy="1566707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Polarized source</a:t>
            </a:r>
          </a:p>
          <a:p>
            <a:pPr lvl="1"/>
            <a:r>
              <a:rPr lang="en-US" sz="2600"/>
              <a:t>P</a:t>
            </a:r>
            <a:r>
              <a:rPr lang="en-US" altLang="zh-CN" sz="2600"/>
              <a:t>olarized</a:t>
            </a:r>
            <a:r>
              <a:rPr lang="zh-CN" altLang="en-US" sz="2600"/>
              <a:t> </a:t>
            </a:r>
            <a:r>
              <a:rPr lang="en-US" altLang="zh-CN" sz="2600"/>
              <a:t>electron</a:t>
            </a:r>
            <a:r>
              <a:rPr lang="zh-CN" altLang="en-US" sz="2600"/>
              <a:t> </a:t>
            </a:r>
            <a:r>
              <a:rPr lang="en-US" altLang="zh-CN" sz="2600"/>
              <a:t>gun w/ superlattice GaAs cathode </a:t>
            </a:r>
            <a:r>
              <a:rPr lang="en-US" altLang="zh-CN" sz="2600">
                <a:solidFill>
                  <a:srgbClr val="FF0000"/>
                </a:solidFill>
              </a:rPr>
              <a:t>(&gt;85% polarization</a:t>
            </a:r>
            <a:r>
              <a:rPr lang="en-US" altLang="zh-CN" sz="2600"/>
              <a:t>)</a:t>
            </a:r>
            <a:endParaRPr lang="en-US" sz="2600"/>
          </a:p>
          <a:p>
            <a:pPr lvl="1"/>
            <a:r>
              <a:rPr lang="en-US" sz="2600"/>
              <a:t>Positron damping/polarizing ring(</a:t>
            </a:r>
            <a:r>
              <a:rPr lang="en-US" sz="2600">
                <a:solidFill>
                  <a:srgbClr val="FF0000"/>
                </a:solidFill>
              </a:rPr>
              <a:t>&gt;20% polarization</a:t>
            </a:r>
            <a:r>
              <a:rPr lang="en-US" sz="2600"/>
              <a:t>)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A5D89-DF6E-5FE2-BC26-BF56786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Injecting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 for resonant depolarization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11BA-7F75-D47B-127E-8AAF7B1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41EFD1F-1233-DBDC-236E-91CDF8255BCE}"/>
              </a:ext>
            </a:extLst>
          </p:cNvPr>
          <p:cNvSpPr txBox="1">
            <a:spLocks/>
          </p:cNvSpPr>
          <p:nvPr/>
        </p:nvSpPr>
        <p:spPr>
          <a:xfrm>
            <a:off x="6312508" y="1108737"/>
            <a:ext cx="5879491" cy="1064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/>
              <a:t>Linac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sz="2400"/>
              <a:t>Transport lines </a:t>
            </a:r>
          </a:p>
          <a:p>
            <a:pPr lvl="1"/>
            <a:r>
              <a:rPr lang="en-US" sz="2100"/>
              <a:t>no interleaved H &amp; V bendings</a:t>
            </a:r>
          </a:p>
          <a:p>
            <a:pPr lvl="1"/>
            <a:r>
              <a:rPr lang="en-US" sz="2100"/>
              <a:t>polarization loss is negligible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244118-2346-324F-E48F-E5AC65276808}"/>
              </a:ext>
            </a:extLst>
          </p:cNvPr>
          <p:cNvSpPr txBox="1">
            <a:spLocks/>
          </p:cNvSpPr>
          <p:nvPr/>
        </p:nvSpPr>
        <p:spPr>
          <a:xfrm>
            <a:off x="6306333" y="2852936"/>
            <a:ext cx="5684568" cy="114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Booster</a:t>
            </a:r>
          </a:p>
          <a:p>
            <a:pPr lvl="1"/>
            <a:r>
              <a:rPr lang="en-US" altLang="zh-CN" sz="1900"/>
              <a:t>free</a:t>
            </a:r>
            <a:r>
              <a:rPr lang="zh-CN" altLang="en-US" sz="1900"/>
              <a:t> </a:t>
            </a:r>
            <a:r>
              <a:rPr lang="en-US" altLang="zh-CN" sz="1900"/>
              <a:t>from</a:t>
            </a:r>
            <a:r>
              <a:rPr lang="zh-CN" altLang="en-US" sz="1900"/>
              <a:t> </a:t>
            </a:r>
            <a:r>
              <a:rPr lang="en-US" sz="1900"/>
              <a:t>intrinsic spin resonance</a:t>
            </a:r>
            <a:r>
              <a:rPr lang="en-US" altLang="zh-CN" sz="1900"/>
              <a:t>s</a:t>
            </a:r>
          </a:p>
          <a:p>
            <a:pPr lvl="1"/>
            <a:r>
              <a:rPr lang="en-US" sz="1900"/>
              <a:t>polarization can be well maintained for Z &amp; W </a:t>
            </a:r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F8A8B-FD10-94C3-4581-A9C8507C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" y="2570445"/>
            <a:ext cx="6047711" cy="3738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51B463-6CDF-3332-8F64-18A2A2665EF6}"/>
              </a:ext>
            </a:extLst>
          </p:cNvPr>
          <p:cNvSpPr txBox="1"/>
          <p:nvPr/>
        </p:nvSpPr>
        <p:spPr>
          <a:xfrm>
            <a:off x="6749806" y="4005405"/>
            <a:ext cx="5004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T. Chen, Z. </a:t>
            </a:r>
            <a:r>
              <a:rPr lang="en-US" altLang="zh-CN" sz="1400" dirty="0" err="1">
                <a:solidFill>
                  <a:srgbClr val="0070C0"/>
                </a:solidFill>
              </a:rPr>
              <a:t>Duan</a:t>
            </a:r>
            <a:r>
              <a:rPr lang="en-US" altLang="zh-CN" sz="1400" dirty="0">
                <a:solidFill>
                  <a:srgbClr val="0070C0"/>
                </a:solidFill>
              </a:rPr>
              <a:t>, D. H. Ji, D. Wang, Phys. Rev. Accel. Beams, 26, 051003 (2023).</a:t>
            </a:r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8DB44-68FE-E5C3-08E9-A580E67D028F}"/>
              </a:ext>
            </a:extLst>
          </p:cNvPr>
          <p:cNvSpPr txBox="1"/>
          <p:nvPr/>
        </p:nvSpPr>
        <p:spPr>
          <a:xfrm>
            <a:off x="6096000" y="5446259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Similar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approach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is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now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being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studied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for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FCC-ee</a:t>
            </a:r>
          </a:p>
          <a:p>
            <a:r>
              <a:rPr lang="en-US" altLang="zh-CN">
                <a:solidFill>
                  <a:srgbClr val="0000FF"/>
                </a:solidFill>
                <a:hlinkClick r:id="rId3"/>
              </a:rPr>
              <a:t>J.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Wenninger,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Injecting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polarized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beams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,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FCC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Week</a:t>
            </a:r>
            <a:r>
              <a:rPr lang="zh-CN" altLang="en-US">
                <a:solidFill>
                  <a:srgbClr val="0000FF"/>
                </a:solidFill>
                <a:hlinkClick r:id="rId3"/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3"/>
              </a:rPr>
              <a:t>2025</a:t>
            </a:r>
            <a:r>
              <a:rPr lang="en-US" altLang="zh-CN">
                <a:solidFill>
                  <a:srgbClr val="0000FF"/>
                </a:solidFill>
              </a:rPr>
              <a:t>,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  <a:hlinkClick r:id="rId4"/>
              </a:rPr>
              <a:t>FCC-FS EPOL group meeting 40</a:t>
            </a:r>
            <a:endParaRPr lang="en-US" altLang="zh-CN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A8815-71C0-6EB5-DDEF-C4D1B3A185C2}"/>
              </a:ext>
            </a:extLst>
          </p:cNvPr>
          <p:cNvSpPr txBox="1"/>
          <p:nvPr/>
        </p:nvSpPr>
        <p:spPr>
          <a:xfrm>
            <a:off x="158149" y="6146968"/>
            <a:ext cx="5433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&gt; 70% polarization transmission in the injector chain for Z &amp; W operation.</a:t>
            </a:r>
          </a:p>
        </p:txBody>
      </p:sp>
    </p:spTree>
    <p:extLst>
      <p:ext uri="{BB962C8B-B14F-4D97-AF65-F5344CB8AC3E}">
        <p14:creationId xmlns:p14="http://schemas.microsoft.com/office/powerpoint/2010/main" val="197326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92E16-834E-6DE1-8816-9E2A02E4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53" y="945810"/>
            <a:ext cx="7836755" cy="2273500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7200" dirty="0"/>
              <a:t>Concern</a:t>
            </a:r>
          </a:p>
          <a:p>
            <a:pPr lvl="1">
              <a:spcAft>
                <a:spcPts val="600"/>
              </a:spcAft>
            </a:pPr>
            <a:r>
              <a:rPr lang="en-US" altLang="zh-CN" sz="7200" dirty="0"/>
              <a:t>Depolarization</a:t>
            </a:r>
            <a:r>
              <a:rPr lang="zh-CN" altLang="en-US" sz="7200" dirty="0"/>
              <a:t> </a:t>
            </a:r>
            <a:r>
              <a:rPr lang="en-US" altLang="zh-CN" sz="7200" dirty="0"/>
              <a:t>due</a:t>
            </a:r>
            <a:r>
              <a:rPr lang="zh-CN" altLang="en-US" sz="7200" dirty="0"/>
              <a:t> </a:t>
            </a:r>
            <a:r>
              <a:rPr lang="en-US" altLang="zh-CN" sz="7200" dirty="0"/>
              <a:t>to</a:t>
            </a:r>
            <a:r>
              <a:rPr lang="zh-CN" altLang="en-US" sz="7200" dirty="0"/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crossings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of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hundreds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of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spin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resonances</a:t>
            </a:r>
            <a:r>
              <a:rPr lang="en-US" altLang="zh-CN" sz="7200" dirty="0"/>
              <a:t>,</a:t>
            </a:r>
            <a:r>
              <a:rPr lang="zh-CN" altLang="en-US" sz="7200" dirty="0"/>
              <a:t> </a:t>
            </a:r>
            <a:r>
              <a:rPr lang="en-US" altLang="zh-CN" sz="7200" dirty="0"/>
              <a:t>during</a:t>
            </a:r>
            <a:r>
              <a:rPr lang="zh-CN" altLang="en-US" sz="7200" dirty="0"/>
              <a:t> </a:t>
            </a:r>
            <a:r>
              <a:rPr lang="en-US" altLang="zh-CN" sz="7200" dirty="0"/>
              <a:t>Booster</a:t>
            </a:r>
            <a:r>
              <a:rPr lang="zh-CN" altLang="en-US" sz="7200" dirty="0"/>
              <a:t> </a:t>
            </a:r>
            <a:r>
              <a:rPr lang="en-US" altLang="zh-CN" sz="7200" dirty="0"/>
              <a:t>acceleration</a:t>
            </a:r>
          </a:p>
          <a:p>
            <a:pPr>
              <a:spcBef>
                <a:spcPts val="600"/>
              </a:spcBef>
            </a:pPr>
            <a:r>
              <a:rPr lang="en-US" altLang="zh-CN" sz="7200" dirty="0"/>
              <a:t>Finding</a:t>
            </a:r>
            <a:r>
              <a:rPr lang="zh-CN" altLang="en-US" sz="7200" dirty="0"/>
              <a:t> </a:t>
            </a:r>
            <a:endParaRPr lang="en-HK" altLang="zh-CN" sz="7200" dirty="0"/>
          </a:p>
          <a:p>
            <a:pPr lvl="1">
              <a:spcBef>
                <a:spcPts val="600"/>
              </a:spcBef>
            </a:pPr>
            <a:r>
              <a:rPr lang="en-US" altLang="zh-CN" sz="7200" dirty="0"/>
              <a:t>Highly</a:t>
            </a:r>
            <a:r>
              <a:rPr lang="zh-CN" altLang="en-US" sz="7200" dirty="0"/>
              <a:t> </a:t>
            </a:r>
            <a:r>
              <a:rPr lang="en-US" altLang="zh-CN" sz="7200" dirty="0"/>
              <a:t>periodic</a:t>
            </a:r>
            <a:r>
              <a:rPr lang="zh-CN" altLang="en-US" sz="7200" dirty="0"/>
              <a:t> </a:t>
            </a:r>
            <a:r>
              <a:rPr lang="en-US" altLang="zh-CN" sz="7200" dirty="0"/>
              <a:t>lattice</a:t>
            </a:r>
            <a:r>
              <a:rPr lang="zh-CN" altLang="en-US" sz="7200" dirty="0"/>
              <a:t> </a:t>
            </a:r>
            <a:r>
              <a:rPr lang="en-US" altLang="zh-CN" sz="7200" dirty="0"/>
              <a:t>-&gt;</a:t>
            </a:r>
            <a:r>
              <a:rPr lang="zh-CN" altLang="en-US" sz="7200" dirty="0"/>
              <a:t> </a:t>
            </a:r>
            <a:r>
              <a:rPr lang="en-US" altLang="zh-CN" sz="7200" dirty="0"/>
              <a:t>structural</a:t>
            </a:r>
            <a:r>
              <a:rPr lang="zh-CN" altLang="en-US" sz="7200" dirty="0"/>
              <a:t> </a:t>
            </a:r>
            <a:r>
              <a:rPr lang="en-US" altLang="zh-CN" sz="7200" dirty="0"/>
              <a:t>cancellation</a:t>
            </a:r>
            <a:r>
              <a:rPr lang="zh-CN" altLang="en-US" sz="7200" dirty="0"/>
              <a:t> </a:t>
            </a:r>
            <a:r>
              <a:rPr lang="en-US" altLang="zh-CN" sz="7200" dirty="0"/>
              <a:t>-&gt;</a:t>
            </a:r>
            <a:r>
              <a:rPr lang="zh-CN" altLang="en-US" sz="7200" dirty="0"/>
              <a:t> </a:t>
            </a:r>
            <a:r>
              <a:rPr lang="en-US" altLang="zh-CN" sz="7200" dirty="0"/>
              <a:t>weak</a:t>
            </a:r>
            <a:r>
              <a:rPr lang="zh-CN" altLang="en-US" sz="7200" dirty="0"/>
              <a:t> </a:t>
            </a:r>
            <a:r>
              <a:rPr lang="en-US" altLang="zh-CN" sz="7200" dirty="0"/>
              <a:t>spin</a:t>
            </a:r>
            <a:r>
              <a:rPr lang="zh-CN" altLang="en-US" sz="7200" dirty="0"/>
              <a:t> </a:t>
            </a:r>
            <a:r>
              <a:rPr lang="en-US" altLang="zh-CN" sz="7200" dirty="0"/>
              <a:t>resonances</a:t>
            </a:r>
          </a:p>
          <a:p>
            <a:pPr lvl="1"/>
            <a:r>
              <a:rPr lang="en-US" altLang="zh-CN" sz="7200" dirty="0"/>
              <a:t>Spin</a:t>
            </a:r>
            <a:r>
              <a:rPr lang="zh-CN" altLang="en-US" sz="7200" dirty="0"/>
              <a:t> </a:t>
            </a:r>
            <a:r>
              <a:rPr lang="en-US" altLang="zh-CN" sz="7200" dirty="0"/>
              <a:t>resonance</a:t>
            </a:r>
            <a:r>
              <a:rPr lang="zh-CN" altLang="en-US" sz="7200" dirty="0"/>
              <a:t> </a:t>
            </a:r>
            <a:r>
              <a:rPr lang="en-US" altLang="zh-CN" sz="7200" dirty="0"/>
              <a:t>crossings</a:t>
            </a:r>
            <a:r>
              <a:rPr lang="zh-CN" altLang="en-US" sz="7200" dirty="0"/>
              <a:t> </a:t>
            </a:r>
            <a:r>
              <a:rPr lang="en-US" altLang="zh-CN" sz="7200" dirty="0"/>
              <a:t>lead</a:t>
            </a:r>
            <a:r>
              <a:rPr lang="zh-CN" altLang="en-US" sz="7200" dirty="0"/>
              <a:t> </a:t>
            </a:r>
            <a:r>
              <a:rPr lang="en-US" altLang="zh-CN" sz="7200" dirty="0"/>
              <a:t>to</a:t>
            </a:r>
            <a:r>
              <a:rPr lang="zh-CN" altLang="en-US" sz="7200" dirty="0"/>
              <a:t> </a:t>
            </a:r>
            <a:r>
              <a:rPr lang="en-US" altLang="zh-CN" sz="7200" b="1" dirty="0">
                <a:solidFill>
                  <a:srgbClr val="00A249"/>
                </a:solidFill>
              </a:rPr>
              <a:t>negligible depolarization</a:t>
            </a:r>
            <a:r>
              <a:rPr lang="zh-CN" altLang="en-US" sz="7200" b="1" dirty="0">
                <a:solidFill>
                  <a:srgbClr val="00A249"/>
                </a:solidFill>
              </a:rPr>
              <a:t> </a:t>
            </a:r>
            <a:r>
              <a:rPr lang="en-US" altLang="zh-CN" sz="7200" dirty="0"/>
              <a:t>to</a:t>
            </a:r>
            <a:r>
              <a:rPr lang="zh-CN" altLang="en-US" sz="7200" dirty="0"/>
              <a:t> </a:t>
            </a:r>
            <a:r>
              <a:rPr lang="en-US" altLang="zh-CN" sz="7200" dirty="0"/>
              <a:t>Z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C2982-15AF-F24A-32D1-EEE790C6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Maintenance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5E718-9C72-6254-8D2C-9E38ABA7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C7F81-487C-087A-981E-9E2DA576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570589"/>
            <a:ext cx="3207273" cy="2021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82513-E77C-DCCC-B55C-AB1D65CC8B06}"/>
              </a:ext>
            </a:extLst>
          </p:cNvPr>
          <p:cNvSpPr txBox="1"/>
          <p:nvPr/>
        </p:nvSpPr>
        <p:spPr>
          <a:xfrm>
            <a:off x="8112224" y="1029060"/>
            <a:ext cx="3948324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Resonance strength vs ramping rate:</a:t>
            </a:r>
          </a:p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B050"/>
                </a:solidFill>
              </a:rPr>
              <a:t>CEPC-Z in the regime of negligible depolarization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AFA91-DB3B-5EDF-B59C-2FEA1A9D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12" y="4209067"/>
            <a:ext cx="4653029" cy="1936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21B6B-08AB-7F27-0EF1-1BF31B2AD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7" y="3381690"/>
            <a:ext cx="4135962" cy="163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DE2BC-1A4D-6D66-5BE5-1B9952587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7" y="5066657"/>
            <a:ext cx="4135962" cy="1656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9A9054-372C-32C8-4496-6C84D7CAE053}"/>
              </a:ext>
            </a:extLst>
          </p:cNvPr>
          <p:cNvSpPr txBox="1"/>
          <p:nvPr/>
        </p:nvSpPr>
        <p:spPr>
          <a:xfrm>
            <a:off x="7007424" y="620026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</a:rPr>
              <a:t>T. Chen, et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al.,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Booster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free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from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spin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resonance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for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future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100-km-scale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circular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 err="1">
                <a:solidFill>
                  <a:srgbClr val="0070C0"/>
                </a:solidFill>
              </a:rPr>
              <a:t>e+e</a:t>
            </a:r>
            <a:r>
              <a:rPr lang="en-US" altLang="zh-CN" sz="1200" dirty="0">
                <a:solidFill>
                  <a:srgbClr val="0070C0"/>
                </a:solidFill>
              </a:rPr>
              <a:t>-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colliders, Phys. Rev. Accel. Beams, 26, 051003 (2023).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endParaRPr lang="en-HK" altLang="zh-CN" sz="1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06000-57C2-BA29-56F1-9079C7ACA10C}"/>
              </a:ext>
            </a:extLst>
          </p:cNvPr>
          <p:cNvSpPr txBox="1"/>
          <p:nvPr/>
        </p:nvSpPr>
        <p:spPr>
          <a:xfrm>
            <a:off x="6791400" y="3645591"/>
            <a:ext cx="5040560" cy="575156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Polarization transmission to Z, W and Higgs energies in </a:t>
            </a:r>
            <a:r>
              <a:rPr lang="en-US" sz="1400" b="1" dirty="0">
                <a:solidFill>
                  <a:srgbClr val="00B050"/>
                </a:solidFill>
              </a:rPr>
              <a:t>Booster:   </a:t>
            </a:r>
          </a:p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Z: over 99%,  W: 77.5%~ 98%,  Higgs: no better than 40% </a:t>
            </a:r>
          </a:p>
        </p:txBody>
      </p:sp>
    </p:spTree>
    <p:extLst>
      <p:ext uri="{BB962C8B-B14F-4D97-AF65-F5344CB8AC3E}">
        <p14:creationId xmlns:p14="http://schemas.microsoft.com/office/powerpoint/2010/main" val="305601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C8831A-135E-EB39-252A-441CC3D5C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3" y="3299253"/>
            <a:ext cx="5011053" cy="33864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E298C8-C17D-8F68-28F0-F1C5B65B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Dual-purpose e+ damping/polarizing 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1E63A-1488-D87C-FDD4-8E3DC8D3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17063-5F77-DA22-E634-55C9A422F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6" y="1078086"/>
            <a:ext cx="4492400" cy="20992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4715DC-2E8F-CE1A-883C-0F3CF389FE96}"/>
              </a:ext>
            </a:extLst>
          </p:cNvPr>
          <p:cNvCxnSpPr>
            <a:cxnSpLocks/>
          </p:cNvCxnSpPr>
          <p:nvPr/>
        </p:nvCxnSpPr>
        <p:spPr>
          <a:xfrm>
            <a:off x="3431704" y="3411781"/>
            <a:ext cx="14418" cy="2996952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">
            <a:extLst>
              <a:ext uri="{FF2B5EF4-FFF2-40B4-BE49-F238E27FC236}">
                <a16:creationId xmlns:a16="http://schemas.microsoft.com/office/drawing/2014/main" id="{F4E29E41-9D0E-0243-E7D3-DCA9B50870F7}"/>
              </a:ext>
            </a:extLst>
          </p:cNvPr>
          <p:cNvGraphicFramePr>
            <a:graphicFrameLocks noGrp="1"/>
          </p:cNvGraphicFramePr>
          <p:nvPr/>
        </p:nvGraphicFramePr>
        <p:xfrm>
          <a:off x="6960096" y="3334112"/>
          <a:ext cx="4334261" cy="335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8359">
                  <a:extLst>
                    <a:ext uri="{9D8B030D-6E8A-4147-A177-3AD203B41FA5}">
                      <a16:colId xmlns:a16="http://schemas.microsoft.com/office/drawing/2014/main" val="2690366013"/>
                    </a:ext>
                  </a:extLst>
                </a:gridCol>
                <a:gridCol w="1269551">
                  <a:extLst>
                    <a:ext uri="{9D8B030D-6E8A-4147-A177-3AD203B41FA5}">
                      <a16:colId xmlns:a16="http://schemas.microsoft.com/office/drawing/2014/main" val="3193459733"/>
                    </a:ext>
                  </a:extLst>
                </a:gridCol>
                <a:gridCol w="1156351">
                  <a:extLst>
                    <a:ext uri="{9D8B030D-6E8A-4147-A177-3AD203B41FA5}">
                      <a16:colId xmlns:a16="http://schemas.microsoft.com/office/drawing/2014/main" val="156678020"/>
                    </a:ext>
                  </a:extLst>
                </a:gridCol>
              </a:tblGrid>
              <a:tr h="1576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DR V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unpolarized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polarized e+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273717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34492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159991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2(4)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90270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1(2)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8453829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438368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871302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397.9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176859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3658812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830252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48526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219730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</a:t>
                      </a:r>
                      <a:endParaRPr lang="en-US" sz="11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34348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85476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6.6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153047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935894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451969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68605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acceptance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355108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39792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4A606A5-3BE5-7AD4-5825-6C24B070A6CB}"/>
              </a:ext>
            </a:extLst>
          </p:cNvPr>
          <p:cNvSpPr txBox="1"/>
          <p:nvPr/>
        </p:nvSpPr>
        <p:spPr>
          <a:xfrm>
            <a:off x="407368" y="1333148"/>
            <a:ext cx="67398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Use</a:t>
            </a:r>
            <a:r>
              <a:rPr lang="zh-CN" altLang="en-US" sz="2200" dirty="0"/>
              <a:t> </a:t>
            </a:r>
            <a:r>
              <a:rPr lang="en-US" altLang="zh-CN" sz="2200" dirty="0"/>
              <a:t>self-polarization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at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e+</a:t>
            </a:r>
            <a:r>
              <a:rPr lang="zh-CN" altLang="en-US" sz="2200" dirty="0"/>
              <a:t> </a:t>
            </a:r>
            <a:r>
              <a:rPr lang="en-US" altLang="zh-CN" sz="2200" dirty="0"/>
              <a:t>damping</a:t>
            </a:r>
            <a:r>
              <a:rPr lang="zh-CN" altLang="en-US" sz="2200" dirty="0"/>
              <a:t> </a:t>
            </a:r>
            <a:r>
              <a:rPr lang="en-US" altLang="zh-CN" sz="2200" dirty="0"/>
              <a:t>ring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polarization build-up time ~ 14.5 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extracted beam polarization @ 10min ~ 44%</a:t>
            </a:r>
          </a:p>
        </p:txBody>
      </p:sp>
    </p:spTree>
    <p:extLst>
      <p:ext uri="{BB962C8B-B14F-4D97-AF65-F5344CB8AC3E}">
        <p14:creationId xmlns:p14="http://schemas.microsoft.com/office/powerpoint/2010/main" val="1923652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94896</TotalTime>
  <Words>1796</Words>
  <Application>Microsoft Macintosh PowerPoint</Application>
  <PresentationFormat>Widescreen</PresentationFormat>
  <Paragraphs>278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微软雅黑</vt:lpstr>
      <vt:lpstr>Arial</vt:lpstr>
      <vt:lpstr>Arial Black</vt:lpstr>
      <vt:lpstr>Ayuthaya</vt:lpstr>
      <vt:lpstr>Calibri</vt:lpstr>
      <vt:lpstr>Cambria Math</vt:lpstr>
      <vt:lpstr>Helvetica</vt:lpstr>
      <vt:lpstr>Times New Roman</vt:lpstr>
      <vt:lpstr>Wingdings</vt:lpstr>
      <vt:lpstr>Office 主题</vt:lpstr>
      <vt:lpstr>PowerPoint Presentation</vt:lpstr>
      <vt:lpstr>Outline</vt:lpstr>
      <vt:lpstr>Circular Electron Positron Collider (CEPC)</vt:lpstr>
      <vt:lpstr>Progress and schedule</vt:lpstr>
      <vt:lpstr>Physics motivation of polarized beams @ CEPC</vt:lpstr>
      <vt:lpstr>Self-polarization in the CEPC</vt:lpstr>
      <vt:lpstr>Injecting polarized beams for resonant depolarization</vt:lpstr>
      <vt:lpstr>Polarization Maintenance in the Booster</vt:lpstr>
      <vt:lpstr>Dual-purpose e+ damping/polarizing ring</vt:lpstr>
      <vt:lpstr>A high-level longitudinal polarization @ Z-pole</vt:lpstr>
      <vt:lpstr>Outline</vt:lpstr>
      <vt:lpstr>Beam polarization R&amp;D in the EDR phase</vt:lpstr>
      <vt:lpstr>A test facility for polarized electron source</vt:lpstr>
      <vt:lpstr>A test facility for polarized electron source</vt:lpstr>
      <vt:lpstr>Compton polarimeter @ BEPCII</vt:lpstr>
      <vt:lpstr>YBCO Superconducting solenoid spin rotator R&amp;D</vt:lpstr>
      <vt:lpstr>Outline</vt:lpstr>
      <vt:lpstr>Status of BEPCII </vt:lpstr>
      <vt:lpstr>Motivation for longitudinal polarization at BEPCII </vt:lpstr>
      <vt:lpstr>Polarization issues at 1.55 GeV</vt:lpstr>
      <vt:lpstr>Envisaged modification and research topics</vt:lpstr>
      <vt:lpstr>International collaborators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5198</cp:revision>
  <cp:lastPrinted>2022-11-06T05:19:21Z</cp:lastPrinted>
  <dcterms:created xsi:type="dcterms:W3CDTF">2012-09-04T11:33:36Z</dcterms:created>
  <dcterms:modified xsi:type="dcterms:W3CDTF">2025-09-23T03:46:45Z</dcterms:modified>
</cp:coreProperties>
</file>