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42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1"/>
  </p:notesMasterIdLst>
  <p:sldIdLst>
    <p:sldId id="258" r:id="rId2"/>
    <p:sldId id="267" r:id="rId3"/>
    <p:sldId id="471" r:id="rId4"/>
    <p:sldId id="475" r:id="rId5"/>
    <p:sldId id="523" r:id="rId6"/>
    <p:sldId id="501" r:id="rId7"/>
    <p:sldId id="502" r:id="rId8"/>
    <p:sldId id="499" r:id="rId9"/>
    <p:sldId id="516" r:id="rId10"/>
    <p:sldId id="505" r:id="rId11"/>
    <p:sldId id="503" r:id="rId12"/>
    <p:sldId id="518" r:id="rId13"/>
    <p:sldId id="506" r:id="rId14"/>
    <p:sldId id="508" r:id="rId15"/>
    <p:sldId id="519" r:id="rId16"/>
    <p:sldId id="510" r:id="rId17"/>
    <p:sldId id="525" r:id="rId18"/>
    <p:sldId id="526" r:id="rId19"/>
    <p:sldId id="528" r:id="rId20"/>
    <p:sldId id="531" r:id="rId21"/>
    <p:sldId id="513" r:id="rId22"/>
    <p:sldId id="515" r:id="rId23"/>
    <p:sldId id="514" r:id="rId24"/>
    <p:sldId id="520" r:id="rId25"/>
    <p:sldId id="507" r:id="rId26"/>
    <p:sldId id="512" r:id="rId27"/>
    <p:sldId id="511" r:id="rId28"/>
    <p:sldId id="534" r:id="rId29"/>
    <p:sldId id="533" r:id="rId30"/>
  </p:sldIdLst>
  <p:sldSz cx="12192000" cy="6858000"/>
  <p:notesSz cx="6858000" cy="9144000"/>
  <p:embeddedFontLst>
    <p:embeddedFont>
      <p:font typeface="汉仪旗黑-55简" pitchFamily="18" charset="-122"/>
      <p:regular r:id="rId32"/>
    </p:embeddedFont>
    <p:embeddedFont>
      <p:font typeface="等线" panose="02010600030101010101" pitchFamily="2" charset="-122"/>
      <p:regular r:id="rId33"/>
      <p:bold r:id="rId34"/>
    </p:embeddedFont>
    <p:embeddedFont>
      <p:font typeface="华文中宋" panose="02010600040101010101" pitchFamily="2" charset="-122"/>
      <p:regular r:id="rId35"/>
    </p:embeddedFont>
    <p:embeddedFont>
      <p:font typeface="Cambria Math" panose="02040503050406030204" pitchFamily="18" charset="0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85" userDrawn="1">
          <p15:clr>
            <a:srgbClr val="A4A3A4"/>
          </p15:clr>
        </p15:guide>
        <p15:guide id="3" orient="horz" pos="14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883FF"/>
    <a:srgbClr val="B392E1"/>
    <a:srgbClr val="FF85FF"/>
    <a:srgbClr val="FF8AD8"/>
    <a:srgbClr val="FF9300"/>
    <a:srgbClr val="60F28E"/>
    <a:srgbClr val="9075B7"/>
    <a:srgbClr val="981212"/>
    <a:srgbClr val="00FDFF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1" autoAdjust="0"/>
    <p:restoredTop sz="96395"/>
  </p:normalViewPr>
  <p:slideViewPr>
    <p:cSldViewPr snapToGrid="0" showGuides="1">
      <p:cViewPr>
        <p:scale>
          <a:sx n="120" d="100"/>
          <a:sy n="120" d="100"/>
        </p:scale>
        <p:origin x="144" y="320"/>
      </p:cViewPr>
      <p:guideLst>
        <p:guide orient="horz" pos="2115"/>
        <p:guide pos="3885"/>
        <p:guide orient="horz" pos="1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4CBC69-0E27-4B60-A6E8-1239BA49814A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74CA1A-3854-4111-A31F-93C496ABE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2947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32776" y="225518"/>
            <a:ext cx="11709294" cy="6028366"/>
            <a:chOff x="232776" y="225518"/>
            <a:chExt cx="11709294" cy="6028366"/>
          </a:xfrm>
        </p:grpSpPr>
        <p:sp>
          <p:nvSpPr>
            <p:cNvPr id="8" name="Freeform 5"/>
            <p:cNvSpPr/>
            <p:nvPr/>
          </p:nvSpPr>
          <p:spPr bwMode="auto">
            <a:xfrm>
              <a:off x="232776" y="225518"/>
              <a:ext cx="11709294" cy="6028366"/>
            </a:xfrm>
            <a:custGeom>
              <a:avLst/>
              <a:gdLst>
                <a:gd name="T0" fmla="*/ 0 w 3452"/>
                <a:gd name="T1" fmla="*/ 0 h 1776"/>
                <a:gd name="T2" fmla="*/ 3452 w 3452"/>
                <a:gd name="T3" fmla="*/ 0 h 1776"/>
                <a:gd name="T4" fmla="*/ 3452 w 3452"/>
                <a:gd name="T5" fmla="*/ 1776 h 1776"/>
                <a:gd name="T6" fmla="*/ 1795 w 3452"/>
                <a:gd name="T7" fmla="*/ 1776 h 1776"/>
                <a:gd name="T8" fmla="*/ 1775 w 3452"/>
                <a:gd name="T9" fmla="*/ 1766 h 1776"/>
                <a:gd name="T10" fmla="*/ 1745 w 3452"/>
                <a:gd name="T11" fmla="*/ 1726 h 1776"/>
                <a:gd name="T12" fmla="*/ 1707 w 3452"/>
                <a:gd name="T13" fmla="*/ 1726 h 1776"/>
                <a:gd name="T14" fmla="*/ 1676 w 3452"/>
                <a:gd name="T15" fmla="*/ 1766 h 1776"/>
                <a:gd name="T16" fmla="*/ 1657 w 3452"/>
                <a:gd name="T17" fmla="*/ 1776 h 1776"/>
                <a:gd name="T18" fmla="*/ 0 w 3452"/>
                <a:gd name="T19" fmla="*/ 1776 h 1776"/>
                <a:gd name="T20" fmla="*/ 0 w 3452"/>
                <a:gd name="T21" fmla="*/ 0 h 1776"/>
                <a:gd name="T22" fmla="*/ 0 w 3452"/>
                <a:gd name="T23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2" h="1776">
                  <a:moveTo>
                    <a:pt x="0" y="0"/>
                  </a:moveTo>
                  <a:cubicBezTo>
                    <a:pt x="3452" y="0"/>
                    <a:pt x="3452" y="0"/>
                    <a:pt x="3452" y="0"/>
                  </a:cubicBezTo>
                  <a:cubicBezTo>
                    <a:pt x="3452" y="1776"/>
                    <a:pt x="3452" y="1776"/>
                    <a:pt x="3452" y="1776"/>
                  </a:cubicBezTo>
                  <a:cubicBezTo>
                    <a:pt x="1795" y="1776"/>
                    <a:pt x="1795" y="1776"/>
                    <a:pt x="1795" y="1776"/>
                  </a:cubicBezTo>
                  <a:cubicBezTo>
                    <a:pt x="1787" y="1776"/>
                    <a:pt x="1780" y="1772"/>
                    <a:pt x="1775" y="1766"/>
                  </a:cubicBezTo>
                  <a:cubicBezTo>
                    <a:pt x="1745" y="1726"/>
                    <a:pt x="1745" y="1726"/>
                    <a:pt x="1745" y="1726"/>
                  </a:cubicBezTo>
                  <a:cubicBezTo>
                    <a:pt x="1735" y="1713"/>
                    <a:pt x="1716" y="1713"/>
                    <a:pt x="1707" y="1726"/>
                  </a:cubicBezTo>
                  <a:cubicBezTo>
                    <a:pt x="1676" y="1766"/>
                    <a:pt x="1676" y="1766"/>
                    <a:pt x="1676" y="1766"/>
                  </a:cubicBezTo>
                  <a:cubicBezTo>
                    <a:pt x="1672" y="1772"/>
                    <a:pt x="1665" y="1776"/>
                    <a:pt x="1657" y="1776"/>
                  </a:cubicBezTo>
                  <a:cubicBezTo>
                    <a:pt x="0" y="1776"/>
                    <a:pt x="0" y="1776"/>
                    <a:pt x="0" y="17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65100" dist="76200" dir="10800000" algn="r" rotWithShape="0">
                <a:schemeClr val="accent1">
                  <a:lumMod val="40000"/>
                  <a:lumOff val="60000"/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232776" y="225518"/>
              <a:ext cx="11709294" cy="6028366"/>
            </a:xfrm>
            <a:custGeom>
              <a:avLst/>
              <a:gdLst>
                <a:gd name="T0" fmla="*/ 0 w 3452"/>
                <a:gd name="T1" fmla="*/ 0 h 1776"/>
                <a:gd name="T2" fmla="*/ 3452 w 3452"/>
                <a:gd name="T3" fmla="*/ 0 h 1776"/>
                <a:gd name="T4" fmla="*/ 3452 w 3452"/>
                <a:gd name="T5" fmla="*/ 1776 h 1776"/>
                <a:gd name="T6" fmla="*/ 1795 w 3452"/>
                <a:gd name="T7" fmla="*/ 1776 h 1776"/>
                <a:gd name="T8" fmla="*/ 1775 w 3452"/>
                <a:gd name="T9" fmla="*/ 1766 h 1776"/>
                <a:gd name="T10" fmla="*/ 1745 w 3452"/>
                <a:gd name="T11" fmla="*/ 1726 h 1776"/>
                <a:gd name="T12" fmla="*/ 1707 w 3452"/>
                <a:gd name="T13" fmla="*/ 1726 h 1776"/>
                <a:gd name="T14" fmla="*/ 1676 w 3452"/>
                <a:gd name="T15" fmla="*/ 1766 h 1776"/>
                <a:gd name="T16" fmla="*/ 1657 w 3452"/>
                <a:gd name="T17" fmla="*/ 1776 h 1776"/>
                <a:gd name="T18" fmla="*/ 0 w 3452"/>
                <a:gd name="T19" fmla="*/ 1776 h 1776"/>
                <a:gd name="T20" fmla="*/ 0 w 3452"/>
                <a:gd name="T21" fmla="*/ 0 h 1776"/>
                <a:gd name="T22" fmla="*/ 0 w 3452"/>
                <a:gd name="T23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2" h="1776">
                  <a:moveTo>
                    <a:pt x="0" y="0"/>
                  </a:moveTo>
                  <a:cubicBezTo>
                    <a:pt x="3452" y="0"/>
                    <a:pt x="3452" y="0"/>
                    <a:pt x="3452" y="0"/>
                  </a:cubicBezTo>
                  <a:cubicBezTo>
                    <a:pt x="3452" y="1776"/>
                    <a:pt x="3452" y="1776"/>
                    <a:pt x="3452" y="1776"/>
                  </a:cubicBezTo>
                  <a:cubicBezTo>
                    <a:pt x="1795" y="1776"/>
                    <a:pt x="1795" y="1776"/>
                    <a:pt x="1795" y="1776"/>
                  </a:cubicBezTo>
                  <a:cubicBezTo>
                    <a:pt x="1787" y="1776"/>
                    <a:pt x="1780" y="1772"/>
                    <a:pt x="1775" y="1766"/>
                  </a:cubicBezTo>
                  <a:cubicBezTo>
                    <a:pt x="1745" y="1726"/>
                    <a:pt x="1745" y="1726"/>
                    <a:pt x="1745" y="1726"/>
                  </a:cubicBezTo>
                  <a:cubicBezTo>
                    <a:pt x="1735" y="1713"/>
                    <a:pt x="1716" y="1713"/>
                    <a:pt x="1707" y="1726"/>
                  </a:cubicBezTo>
                  <a:cubicBezTo>
                    <a:pt x="1676" y="1766"/>
                    <a:pt x="1676" y="1766"/>
                    <a:pt x="1676" y="1766"/>
                  </a:cubicBezTo>
                  <a:cubicBezTo>
                    <a:pt x="1672" y="1772"/>
                    <a:pt x="1665" y="1776"/>
                    <a:pt x="1657" y="1776"/>
                  </a:cubicBezTo>
                  <a:cubicBezTo>
                    <a:pt x="0" y="1776"/>
                    <a:pt x="0" y="1776"/>
                    <a:pt x="0" y="17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2400" dist="127000" dir="2700000" algn="tl" rotWithShape="0">
                <a:srgbClr val="1A2E52">
                  <a:alpha val="13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gradFill>
          <a:gsLst>
            <a:gs pos="0">
              <a:srgbClr val="27467D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232776" y="225518"/>
            <a:ext cx="11709294" cy="6028366"/>
            <a:chOff x="232776" y="225518"/>
            <a:chExt cx="11709294" cy="6028366"/>
          </a:xfrm>
        </p:grpSpPr>
        <p:sp>
          <p:nvSpPr>
            <p:cNvPr id="8" name="Freeform 5"/>
            <p:cNvSpPr/>
            <p:nvPr/>
          </p:nvSpPr>
          <p:spPr bwMode="auto">
            <a:xfrm>
              <a:off x="232776" y="225518"/>
              <a:ext cx="11709294" cy="6028366"/>
            </a:xfrm>
            <a:custGeom>
              <a:avLst/>
              <a:gdLst>
                <a:gd name="T0" fmla="*/ 0 w 3452"/>
                <a:gd name="T1" fmla="*/ 0 h 1776"/>
                <a:gd name="T2" fmla="*/ 3452 w 3452"/>
                <a:gd name="T3" fmla="*/ 0 h 1776"/>
                <a:gd name="T4" fmla="*/ 3452 w 3452"/>
                <a:gd name="T5" fmla="*/ 1776 h 1776"/>
                <a:gd name="T6" fmla="*/ 1795 w 3452"/>
                <a:gd name="T7" fmla="*/ 1776 h 1776"/>
                <a:gd name="T8" fmla="*/ 1775 w 3452"/>
                <a:gd name="T9" fmla="*/ 1766 h 1776"/>
                <a:gd name="T10" fmla="*/ 1745 w 3452"/>
                <a:gd name="T11" fmla="*/ 1726 h 1776"/>
                <a:gd name="T12" fmla="*/ 1707 w 3452"/>
                <a:gd name="T13" fmla="*/ 1726 h 1776"/>
                <a:gd name="T14" fmla="*/ 1676 w 3452"/>
                <a:gd name="T15" fmla="*/ 1766 h 1776"/>
                <a:gd name="T16" fmla="*/ 1657 w 3452"/>
                <a:gd name="T17" fmla="*/ 1776 h 1776"/>
                <a:gd name="T18" fmla="*/ 0 w 3452"/>
                <a:gd name="T19" fmla="*/ 1776 h 1776"/>
                <a:gd name="T20" fmla="*/ 0 w 3452"/>
                <a:gd name="T21" fmla="*/ 0 h 1776"/>
                <a:gd name="T22" fmla="*/ 0 w 3452"/>
                <a:gd name="T23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2" h="1776">
                  <a:moveTo>
                    <a:pt x="0" y="0"/>
                  </a:moveTo>
                  <a:cubicBezTo>
                    <a:pt x="3452" y="0"/>
                    <a:pt x="3452" y="0"/>
                    <a:pt x="3452" y="0"/>
                  </a:cubicBezTo>
                  <a:cubicBezTo>
                    <a:pt x="3452" y="1776"/>
                    <a:pt x="3452" y="1776"/>
                    <a:pt x="3452" y="1776"/>
                  </a:cubicBezTo>
                  <a:cubicBezTo>
                    <a:pt x="1795" y="1776"/>
                    <a:pt x="1795" y="1776"/>
                    <a:pt x="1795" y="1776"/>
                  </a:cubicBezTo>
                  <a:cubicBezTo>
                    <a:pt x="1787" y="1776"/>
                    <a:pt x="1780" y="1772"/>
                    <a:pt x="1775" y="1766"/>
                  </a:cubicBezTo>
                  <a:cubicBezTo>
                    <a:pt x="1745" y="1726"/>
                    <a:pt x="1745" y="1726"/>
                    <a:pt x="1745" y="1726"/>
                  </a:cubicBezTo>
                  <a:cubicBezTo>
                    <a:pt x="1735" y="1713"/>
                    <a:pt x="1716" y="1713"/>
                    <a:pt x="1707" y="1726"/>
                  </a:cubicBezTo>
                  <a:cubicBezTo>
                    <a:pt x="1676" y="1766"/>
                    <a:pt x="1676" y="1766"/>
                    <a:pt x="1676" y="1766"/>
                  </a:cubicBezTo>
                  <a:cubicBezTo>
                    <a:pt x="1672" y="1772"/>
                    <a:pt x="1665" y="1776"/>
                    <a:pt x="1657" y="1776"/>
                  </a:cubicBezTo>
                  <a:cubicBezTo>
                    <a:pt x="0" y="1776"/>
                    <a:pt x="0" y="1776"/>
                    <a:pt x="0" y="17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65100" dist="76200" dir="10800000" algn="r" rotWithShape="0">
                <a:schemeClr val="accent1">
                  <a:lumMod val="40000"/>
                  <a:lumOff val="60000"/>
                  <a:alpha val="20000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5"/>
            <p:cNvSpPr/>
            <p:nvPr/>
          </p:nvSpPr>
          <p:spPr bwMode="auto">
            <a:xfrm>
              <a:off x="232776" y="225518"/>
              <a:ext cx="11709294" cy="6028366"/>
            </a:xfrm>
            <a:custGeom>
              <a:avLst/>
              <a:gdLst>
                <a:gd name="T0" fmla="*/ 0 w 3452"/>
                <a:gd name="T1" fmla="*/ 0 h 1776"/>
                <a:gd name="T2" fmla="*/ 3452 w 3452"/>
                <a:gd name="T3" fmla="*/ 0 h 1776"/>
                <a:gd name="T4" fmla="*/ 3452 w 3452"/>
                <a:gd name="T5" fmla="*/ 1776 h 1776"/>
                <a:gd name="T6" fmla="*/ 1795 w 3452"/>
                <a:gd name="T7" fmla="*/ 1776 h 1776"/>
                <a:gd name="T8" fmla="*/ 1775 w 3452"/>
                <a:gd name="T9" fmla="*/ 1766 h 1776"/>
                <a:gd name="T10" fmla="*/ 1745 w 3452"/>
                <a:gd name="T11" fmla="*/ 1726 h 1776"/>
                <a:gd name="T12" fmla="*/ 1707 w 3452"/>
                <a:gd name="T13" fmla="*/ 1726 h 1776"/>
                <a:gd name="T14" fmla="*/ 1676 w 3452"/>
                <a:gd name="T15" fmla="*/ 1766 h 1776"/>
                <a:gd name="T16" fmla="*/ 1657 w 3452"/>
                <a:gd name="T17" fmla="*/ 1776 h 1776"/>
                <a:gd name="T18" fmla="*/ 0 w 3452"/>
                <a:gd name="T19" fmla="*/ 1776 h 1776"/>
                <a:gd name="T20" fmla="*/ 0 w 3452"/>
                <a:gd name="T21" fmla="*/ 0 h 1776"/>
                <a:gd name="T22" fmla="*/ 0 w 3452"/>
                <a:gd name="T23" fmla="*/ 0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52" h="1776">
                  <a:moveTo>
                    <a:pt x="0" y="0"/>
                  </a:moveTo>
                  <a:cubicBezTo>
                    <a:pt x="3452" y="0"/>
                    <a:pt x="3452" y="0"/>
                    <a:pt x="3452" y="0"/>
                  </a:cubicBezTo>
                  <a:cubicBezTo>
                    <a:pt x="3452" y="1776"/>
                    <a:pt x="3452" y="1776"/>
                    <a:pt x="3452" y="1776"/>
                  </a:cubicBezTo>
                  <a:cubicBezTo>
                    <a:pt x="1795" y="1776"/>
                    <a:pt x="1795" y="1776"/>
                    <a:pt x="1795" y="1776"/>
                  </a:cubicBezTo>
                  <a:cubicBezTo>
                    <a:pt x="1787" y="1776"/>
                    <a:pt x="1780" y="1772"/>
                    <a:pt x="1775" y="1766"/>
                  </a:cubicBezTo>
                  <a:cubicBezTo>
                    <a:pt x="1745" y="1726"/>
                    <a:pt x="1745" y="1726"/>
                    <a:pt x="1745" y="1726"/>
                  </a:cubicBezTo>
                  <a:cubicBezTo>
                    <a:pt x="1735" y="1713"/>
                    <a:pt x="1716" y="1713"/>
                    <a:pt x="1707" y="1726"/>
                  </a:cubicBezTo>
                  <a:cubicBezTo>
                    <a:pt x="1676" y="1766"/>
                    <a:pt x="1676" y="1766"/>
                    <a:pt x="1676" y="1766"/>
                  </a:cubicBezTo>
                  <a:cubicBezTo>
                    <a:pt x="1672" y="1772"/>
                    <a:pt x="1665" y="1776"/>
                    <a:pt x="1657" y="1776"/>
                  </a:cubicBezTo>
                  <a:cubicBezTo>
                    <a:pt x="0" y="1776"/>
                    <a:pt x="0" y="1776"/>
                    <a:pt x="0" y="177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52400" dist="127000" dir="2700000" algn="tl" rotWithShape="0">
                <a:srgbClr val="1A2E52">
                  <a:alpha val="13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7467D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灯片编号占位符 5"/>
          <p:cNvSpPr txBox="1"/>
          <p:nvPr userDrawn="1"/>
        </p:nvSpPr>
        <p:spPr>
          <a:xfrm>
            <a:off x="11628118" y="6237923"/>
            <a:ext cx="586740" cy="696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A2025F5-56CD-47AA-9207-178EE14D9AB2}" type="slidenum">
              <a:rPr lang="zh-CN" altLang="en-US" sz="1400" smtClean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</a:rPr>
              <a:t>‹#›</a:t>
            </a:fld>
            <a:endParaRPr lang="zh-CN" altLang="en-US" sz="140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</a:endParaRPr>
          </a:p>
        </p:txBody>
      </p:sp>
      <p:sp>
        <p:nvSpPr>
          <p:cNvPr id="12" name="矩形 2"/>
          <p:cNvSpPr/>
          <p:nvPr userDrawn="1"/>
        </p:nvSpPr>
        <p:spPr>
          <a:xfrm>
            <a:off x="4488181" y="0"/>
            <a:ext cx="7703816" cy="6858000"/>
          </a:xfrm>
          <a:custGeom>
            <a:avLst/>
            <a:gdLst>
              <a:gd name="connsiteX0" fmla="*/ 0 w 6633524"/>
              <a:gd name="connsiteY0" fmla="*/ 0 h 6858000"/>
              <a:gd name="connsiteX1" fmla="*/ 6633524 w 6633524"/>
              <a:gd name="connsiteY1" fmla="*/ 0 h 6858000"/>
              <a:gd name="connsiteX2" fmla="*/ 6633524 w 6633524"/>
              <a:gd name="connsiteY2" fmla="*/ 6858000 h 6858000"/>
              <a:gd name="connsiteX3" fmla="*/ 0 w 6633524"/>
              <a:gd name="connsiteY3" fmla="*/ 6858000 h 6858000"/>
              <a:gd name="connsiteX4" fmla="*/ 0 w 6633524"/>
              <a:gd name="connsiteY4" fmla="*/ 0 h 6858000"/>
              <a:gd name="connsiteX0-1" fmla="*/ 2674620 w 9308144"/>
              <a:gd name="connsiteY0-2" fmla="*/ 0 h 6858000"/>
              <a:gd name="connsiteX1-3" fmla="*/ 9308144 w 9308144"/>
              <a:gd name="connsiteY1-4" fmla="*/ 0 h 6858000"/>
              <a:gd name="connsiteX2-5" fmla="*/ 9308144 w 9308144"/>
              <a:gd name="connsiteY2-6" fmla="*/ 6858000 h 6858000"/>
              <a:gd name="connsiteX3-7" fmla="*/ 0 w 9308144"/>
              <a:gd name="connsiteY3-8" fmla="*/ 6858000 h 6858000"/>
              <a:gd name="connsiteX4-9" fmla="*/ 2674620 w 9308144"/>
              <a:gd name="connsiteY4-10" fmla="*/ 0 h 6858000"/>
              <a:gd name="connsiteX0-11" fmla="*/ 3871570 w 9308144"/>
              <a:gd name="connsiteY0-12" fmla="*/ 0 h 6858000"/>
              <a:gd name="connsiteX1-13" fmla="*/ 9308144 w 9308144"/>
              <a:gd name="connsiteY1-14" fmla="*/ 0 h 6858000"/>
              <a:gd name="connsiteX2-15" fmla="*/ 9308144 w 9308144"/>
              <a:gd name="connsiteY2-16" fmla="*/ 6858000 h 6858000"/>
              <a:gd name="connsiteX3-17" fmla="*/ 0 w 9308144"/>
              <a:gd name="connsiteY3-18" fmla="*/ 6858000 h 6858000"/>
              <a:gd name="connsiteX4-19" fmla="*/ 3871570 w 9308144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308144" h="6858000">
                <a:moveTo>
                  <a:pt x="3871570" y="0"/>
                </a:moveTo>
                <a:lnTo>
                  <a:pt x="9308144" y="0"/>
                </a:lnTo>
                <a:lnTo>
                  <a:pt x="9308144" y="6858000"/>
                </a:lnTo>
                <a:lnTo>
                  <a:pt x="0" y="6858000"/>
                </a:lnTo>
                <a:lnTo>
                  <a:pt x="3871570" y="0"/>
                </a:lnTo>
                <a:close/>
              </a:path>
            </a:pathLst>
          </a:custGeom>
          <a:gradFill>
            <a:gsLst>
              <a:gs pos="92900">
                <a:srgbClr val="30466F">
                  <a:alpha val="0"/>
                </a:srgbClr>
              </a:gs>
              <a:gs pos="0">
                <a:schemeClr val="bg1">
                  <a:alpha val="8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/>
          <p:cNvSpPr/>
          <p:nvPr userDrawn="1"/>
        </p:nvSpPr>
        <p:spPr>
          <a:xfrm>
            <a:off x="83822" y="495300"/>
            <a:ext cx="12024356" cy="6286500"/>
          </a:xfrm>
          <a:prstGeom prst="roundRect">
            <a:avLst>
              <a:gd name="adj" fmla="val 8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灯片编号占位符 8"/>
          <p:cNvSpPr txBox="1"/>
          <p:nvPr userDrawn="1"/>
        </p:nvSpPr>
        <p:spPr>
          <a:xfrm>
            <a:off x="11630367" y="6349620"/>
            <a:ext cx="586740" cy="4630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DA2025F5-56CD-47AA-9207-178EE14D9AB2}" type="slidenum">
              <a:rPr lang="zh-CN" altLang="en-US" sz="1400" smtClean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</a:rPr>
              <a:t>‹#›</a:t>
            </a:fld>
            <a:endParaRPr lang="zh-CN" altLang="en-US" sz="14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7467D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/>
        </p:nvSpPr>
        <p:spPr bwMode="auto">
          <a:xfrm>
            <a:off x="300831" y="396875"/>
            <a:ext cx="11590337" cy="6064250"/>
          </a:xfrm>
          <a:custGeom>
            <a:avLst/>
            <a:gdLst>
              <a:gd name="T0" fmla="*/ 84 w 3504"/>
              <a:gd name="T1" fmla="*/ 0 h 1832"/>
              <a:gd name="T2" fmla="*/ 3419 w 3504"/>
              <a:gd name="T3" fmla="*/ 0 h 1832"/>
              <a:gd name="T4" fmla="*/ 3504 w 3504"/>
              <a:gd name="T5" fmla="*/ 85 h 1832"/>
              <a:gd name="T6" fmla="*/ 3504 w 3504"/>
              <a:gd name="T7" fmla="*/ 705 h 1832"/>
              <a:gd name="T8" fmla="*/ 3481 w 3504"/>
              <a:gd name="T9" fmla="*/ 753 h 1832"/>
              <a:gd name="T10" fmla="*/ 3346 w 3504"/>
              <a:gd name="T11" fmla="*/ 868 h 1832"/>
              <a:gd name="T12" fmla="*/ 3346 w 3504"/>
              <a:gd name="T13" fmla="*/ 964 h 1832"/>
              <a:gd name="T14" fmla="*/ 3481 w 3504"/>
              <a:gd name="T15" fmla="*/ 1079 h 1832"/>
              <a:gd name="T16" fmla="*/ 3504 w 3504"/>
              <a:gd name="T17" fmla="*/ 1127 h 1832"/>
              <a:gd name="T18" fmla="*/ 3504 w 3504"/>
              <a:gd name="T19" fmla="*/ 1747 h 1832"/>
              <a:gd name="T20" fmla="*/ 3419 w 3504"/>
              <a:gd name="T21" fmla="*/ 1832 h 1832"/>
              <a:gd name="T22" fmla="*/ 84 w 3504"/>
              <a:gd name="T23" fmla="*/ 1832 h 1832"/>
              <a:gd name="T24" fmla="*/ 0 w 3504"/>
              <a:gd name="T25" fmla="*/ 1747 h 1832"/>
              <a:gd name="T26" fmla="*/ 0 w 3504"/>
              <a:gd name="T27" fmla="*/ 85 h 1832"/>
              <a:gd name="T28" fmla="*/ 84 w 3504"/>
              <a:gd name="T29" fmla="*/ 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04" h="1832">
                <a:moveTo>
                  <a:pt x="84" y="0"/>
                </a:moveTo>
                <a:cubicBezTo>
                  <a:pt x="3419" y="0"/>
                  <a:pt x="3419" y="0"/>
                  <a:pt x="3419" y="0"/>
                </a:cubicBezTo>
                <a:cubicBezTo>
                  <a:pt x="3466" y="0"/>
                  <a:pt x="3504" y="38"/>
                  <a:pt x="3504" y="85"/>
                </a:cubicBezTo>
                <a:cubicBezTo>
                  <a:pt x="3504" y="705"/>
                  <a:pt x="3504" y="705"/>
                  <a:pt x="3504" y="705"/>
                </a:cubicBezTo>
                <a:cubicBezTo>
                  <a:pt x="3504" y="724"/>
                  <a:pt x="3496" y="741"/>
                  <a:pt x="3481" y="753"/>
                </a:cubicBezTo>
                <a:cubicBezTo>
                  <a:pt x="3346" y="868"/>
                  <a:pt x="3346" y="868"/>
                  <a:pt x="3346" y="868"/>
                </a:cubicBezTo>
                <a:cubicBezTo>
                  <a:pt x="3316" y="893"/>
                  <a:pt x="3316" y="939"/>
                  <a:pt x="3346" y="964"/>
                </a:cubicBezTo>
                <a:cubicBezTo>
                  <a:pt x="3481" y="1079"/>
                  <a:pt x="3481" y="1079"/>
                  <a:pt x="3481" y="1079"/>
                </a:cubicBezTo>
                <a:cubicBezTo>
                  <a:pt x="3496" y="1091"/>
                  <a:pt x="3504" y="1108"/>
                  <a:pt x="3504" y="1127"/>
                </a:cubicBezTo>
                <a:cubicBezTo>
                  <a:pt x="3504" y="1747"/>
                  <a:pt x="3504" y="1747"/>
                  <a:pt x="3504" y="1747"/>
                </a:cubicBezTo>
                <a:cubicBezTo>
                  <a:pt x="3504" y="1794"/>
                  <a:pt x="3466" y="1832"/>
                  <a:pt x="3419" y="1832"/>
                </a:cubicBezTo>
                <a:cubicBezTo>
                  <a:pt x="84" y="1832"/>
                  <a:pt x="84" y="1832"/>
                  <a:pt x="84" y="1832"/>
                </a:cubicBezTo>
                <a:cubicBezTo>
                  <a:pt x="37" y="1832"/>
                  <a:pt x="0" y="1794"/>
                  <a:pt x="0" y="1747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38"/>
                  <a:pt x="37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27467D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5"/>
          <p:cNvSpPr/>
          <p:nvPr userDrawn="1"/>
        </p:nvSpPr>
        <p:spPr bwMode="auto">
          <a:xfrm>
            <a:off x="300831" y="396875"/>
            <a:ext cx="11590337" cy="6064250"/>
          </a:xfrm>
          <a:custGeom>
            <a:avLst/>
            <a:gdLst>
              <a:gd name="T0" fmla="*/ 84 w 3504"/>
              <a:gd name="T1" fmla="*/ 0 h 1832"/>
              <a:gd name="T2" fmla="*/ 3419 w 3504"/>
              <a:gd name="T3" fmla="*/ 0 h 1832"/>
              <a:gd name="T4" fmla="*/ 3504 w 3504"/>
              <a:gd name="T5" fmla="*/ 85 h 1832"/>
              <a:gd name="T6" fmla="*/ 3504 w 3504"/>
              <a:gd name="T7" fmla="*/ 705 h 1832"/>
              <a:gd name="T8" fmla="*/ 3481 w 3504"/>
              <a:gd name="T9" fmla="*/ 753 h 1832"/>
              <a:gd name="T10" fmla="*/ 3346 w 3504"/>
              <a:gd name="T11" fmla="*/ 868 h 1832"/>
              <a:gd name="T12" fmla="*/ 3346 w 3504"/>
              <a:gd name="T13" fmla="*/ 964 h 1832"/>
              <a:gd name="T14" fmla="*/ 3481 w 3504"/>
              <a:gd name="T15" fmla="*/ 1079 h 1832"/>
              <a:gd name="T16" fmla="*/ 3504 w 3504"/>
              <a:gd name="T17" fmla="*/ 1127 h 1832"/>
              <a:gd name="T18" fmla="*/ 3504 w 3504"/>
              <a:gd name="T19" fmla="*/ 1747 h 1832"/>
              <a:gd name="T20" fmla="*/ 3419 w 3504"/>
              <a:gd name="T21" fmla="*/ 1832 h 1832"/>
              <a:gd name="T22" fmla="*/ 84 w 3504"/>
              <a:gd name="T23" fmla="*/ 1832 h 1832"/>
              <a:gd name="T24" fmla="*/ 0 w 3504"/>
              <a:gd name="T25" fmla="*/ 1747 h 1832"/>
              <a:gd name="T26" fmla="*/ 0 w 3504"/>
              <a:gd name="T27" fmla="*/ 85 h 1832"/>
              <a:gd name="T28" fmla="*/ 84 w 3504"/>
              <a:gd name="T29" fmla="*/ 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504" h="1832">
                <a:moveTo>
                  <a:pt x="84" y="0"/>
                </a:moveTo>
                <a:cubicBezTo>
                  <a:pt x="3419" y="0"/>
                  <a:pt x="3419" y="0"/>
                  <a:pt x="3419" y="0"/>
                </a:cubicBezTo>
                <a:cubicBezTo>
                  <a:pt x="3466" y="0"/>
                  <a:pt x="3504" y="38"/>
                  <a:pt x="3504" y="85"/>
                </a:cubicBezTo>
                <a:cubicBezTo>
                  <a:pt x="3504" y="705"/>
                  <a:pt x="3504" y="705"/>
                  <a:pt x="3504" y="705"/>
                </a:cubicBezTo>
                <a:cubicBezTo>
                  <a:pt x="3504" y="724"/>
                  <a:pt x="3496" y="741"/>
                  <a:pt x="3481" y="753"/>
                </a:cubicBezTo>
                <a:cubicBezTo>
                  <a:pt x="3346" y="868"/>
                  <a:pt x="3346" y="868"/>
                  <a:pt x="3346" y="868"/>
                </a:cubicBezTo>
                <a:cubicBezTo>
                  <a:pt x="3316" y="893"/>
                  <a:pt x="3316" y="939"/>
                  <a:pt x="3346" y="964"/>
                </a:cubicBezTo>
                <a:cubicBezTo>
                  <a:pt x="3481" y="1079"/>
                  <a:pt x="3481" y="1079"/>
                  <a:pt x="3481" y="1079"/>
                </a:cubicBezTo>
                <a:cubicBezTo>
                  <a:pt x="3496" y="1091"/>
                  <a:pt x="3504" y="1108"/>
                  <a:pt x="3504" y="1127"/>
                </a:cubicBezTo>
                <a:cubicBezTo>
                  <a:pt x="3504" y="1747"/>
                  <a:pt x="3504" y="1747"/>
                  <a:pt x="3504" y="1747"/>
                </a:cubicBezTo>
                <a:cubicBezTo>
                  <a:pt x="3504" y="1794"/>
                  <a:pt x="3466" y="1832"/>
                  <a:pt x="3419" y="1832"/>
                </a:cubicBezTo>
                <a:cubicBezTo>
                  <a:pt x="84" y="1832"/>
                  <a:pt x="84" y="1832"/>
                  <a:pt x="84" y="1832"/>
                </a:cubicBezTo>
                <a:cubicBezTo>
                  <a:pt x="37" y="1832"/>
                  <a:pt x="0" y="1794"/>
                  <a:pt x="0" y="1747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38"/>
                  <a:pt x="37" y="0"/>
                  <a:pt x="8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A2E01-B866-4BD3-B31C-33DB99978DDE}" type="datetimeFigureOut">
              <a:rPr lang="zh-CN" altLang="en-US" smtClean="0"/>
              <a:t>2025/9/23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25F5-56CD-47AA-9207-178EE14D9A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19.emf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emf"/><Relationship Id="rId5" Type="http://schemas.openxmlformats.org/officeDocument/2006/relationships/image" Target="../media/image100.png"/><Relationship Id="rId4" Type="http://schemas.openxmlformats.org/officeDocument/2006/relationships/image" Target="../media/image9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7467D"/>
            </a:gs>
            <a:gs pos="100000">
              <a:schemeClr val="accent1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049864" y="2695395"/>
            <a:ext cx="100922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Design and Preliminary Implementation of a Laser Compton Polarimeter for BEPCII</a:t>
            </a:r>
            <a:endParaRPr lang="zh-CN" altLang="en-US" sz="4000" b="1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720031" y="1698307"/>
            <a:ext cx="6739468" cy="381686"/>
            <a:chOff x="3288452" y="1596127"/>
            <a:chExt cx="6739468" cy="381686"/>
          </a:xfrm>
        </p:grpSpPr>
        <p:sp>
          <p:nvSpPr>
            <p:cNvPr id="38" name="矩形: 圆角 37"/>
            <p:cNvSpPr/>
            <p:nvPr/>
          </p:nvSpPr>
          <p:spPr>
            <a:xfrm>
              <a:off x="3288452" y="1596127"/>
              <a:ext cx="6739468" cy="38168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127000" dist="152400" dir="2700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573109" y="1602304"/>
              <a:ext cx="64548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spcBef>
                  <a:spcPts val="1200"/>
                </a:spcBef>
              </a:pPr>
              <a:r>
                <a:rPr kumimoji="1" lang="en-US" altLang="zh-CN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The 26th international symposium on spin physics (SPIN2025) </a:t>
              </a:r>
              <a:endParaRPr kumimoji="1" lang="en-US" altLang="en-US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4" name="任意多边形: 形状 43"/>
            <p:cNvSpPr/>
            <p:nvPr/>
          </p:nvSpPr>
          <p:spPr>
            <a:xfrm>
              <a:off x="3398404" y="1687650"/>
              <a:ext cx="174705" cy="198640"/>
            </a:xfrm>
            <a:custGeom>
              <a:avLst/>
              <a:gdLst>
                <a:gd name="connsiteX0" fmla="*/ 19072 w 174705"/>
                <a:gd name="connsiteY0" fmla="*/ 196907 h 198640"/>
                <a:gd name="connsiteX1" fmla="*/ 168384 w 174705"/>
                <a:gd name="connsiteY1" fmla="*/ 110306 h 198640"/>
                <a:gd name="connsiteX2" fmla="*/ 168384 w 174705"/>
                <a:gd name="connsiteY2" fmla="*/ 88334 h 198640"/>
                <a:gd name="connsiteX3" fmla="*/ 19072 w 174705"/>
                <a:gd name="connsiteY3" fmla="*/ 1734 h 198640"/>
                <a:gd name="connsiteX4" fmla="*/ 0 w 174705"/>
                <a:gd name="connsiteY4" fmla="*/ 12720 h 198640"/>
                <a:gd name="connsiteX5" fmla="*/ 0 w 174705"/>
                <a:gd name="connsiteY5" fmla="*/ 185921 h 198640"/>
                <a:gd name="connsiteX6" fmla="*/ 19072 w 174705"/>
                <a:gd name="connsiteY6" fmla="*/ 196907 h 19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05" h="198640">
                  <a:moveTo>
                    <a:pt x="19072" y="196907"/>
                  </a:moveTo>
                  <a:lnTo>
                    <a:pt x="168384" y="110306"/>
                  </a:lnTo>
                  <a:cubicBezTo>
                    <a:pt x="176813" y="105417"/>
                    <a:pt x="176813" y="93223"/>
                    <a:pt x="168384" y="88334"/>
                  </a:cubicBezTo>
                  <a:lnTo>
                    <a:pt x="19072" y="1734"/>
                  </a:lnTo>
                  <a:cubicBezTo>
                    <a:pt x="10604" y="-3178"/>
                    <a:pt x="0" y="2930"/>
                    <a:pt x="0" y="12720"/>
                  </a:cubicBezTo>
                  <a:lnTo>
                    <a:pt x="0" y="185921"/>
                  </a:lnTo>
                  <a:cubicBezTo>
                    <a:pt x="0" y="195710"/>
                    <a:pt x="10604" y="201819"/>
                    <a:pt x="19072" y="19690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BD6438A1-EACE-C983-435E-8C6EA64744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2976552" y="226925"/>
            <a:ext cx="4938143" cy="8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横版组合——透明.png">
            <a:extLst>
              <a:ext uri="{FF2B5EF4-FFF2-40B4-BE49-F238E27FC236}">
                <a16:creationId xmlns:a16="http://schemas.microsoft.com/office/drawing/2014/main" id="{9C5B8150-60D5-7742-3702-C94907CD7E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729" y="383145"/>
            <a:ext cx="342953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C316A73F-8A14-BB10-2C01-C9000E056F51}"/>
              </a:ext>
            </a:extLst>
          </p:cNvPr>
          <p:cNvSpPr/>
          <p:nvPr/>
        </p:nvSpPr>
        <p:spPr>
          <a:xfrm>
            <a:off x="2931317" y="4034075"/>
            <a:ext cx="6329365" cy="45719"/>
          </a:xfrm>
          <a:prstGeom prst="rect">
            <a:avLst/>
          </a:prstGeom>
          <a:solidFill>
            <a:srgbClr val="29477E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B0C243B-7746-8378-D311-BE270DC87A07}"/>
              </a:ext>
            </a:extLst>
          </p:cNvPr>
          <p:cNvSpPr txBox="1">
            <a:spLocks/>
          </p:cNvSpPr>
          <p:nvPr/>
        </p:nvSpPr>
        <p:spPr>
          <a:xfrm>
            <a:off x="1405180" y="4333321"/>
            <a:ext cx="9223048" cy="164039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Reporter</a:t>
            </a:r>
            <a:r>
              <a:rPr lang="zh-CN" altLang="en-US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Mengyu Su</a:t>
            </a:r>
          </a:p>
          <a:p>
            <a:pPr marL="0" indent="0" algn="ctr">
              <a:buNone/>
            </a:pP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Authors</a:t>
            </a:r>
            <a:r>
              <a:rPr lang="zh-CN" altLang="en-US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M. Y. Su, Z. Duan</a:t>
            </a:r>
            <a:r>
              <a:rPr lang="en-US" altLang="zh-CN" sz="1800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, </a:t>
            </a: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Z. J. Liang, </a:t>
            </a:r>
            <a:r>
              <a:rPr lang="en-US" altLang="zh-CN" sz="1800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Q. F. Han, D. H. Ji, G. Lei, Q. Li, Y. C. Li, X. J. Sun, G. Y. Tang, J. L. Wang, C. H. Yu, W. Zhang, Y. L. Zhang, N. C. Zhou, D. C. Zhu, </a:t>
            </a: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A. Martens</a:t>
            </a:r>
            <a:r>
              <a:rPr lang="en-US" altLang="zh-CN" sz="1800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, F. Castellanos, C. Sandoval</a:t>
            </a:r>
          </a:p>
          <a:p>
            <a:pPr marL="0" indent="0" algn="ctr">
              <a:buNone/>
            </a:pP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Date</a:t>
            </a:r>
            <a:r>
              <a:rPr lang="zh-CN" altLang="en-US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sz="1800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20250923</a:t>
            </a:r>
            <a:endParaRPr lang="en-CN" sz="1800" b="1" dirty="0">
              <a:solidFill>
                <a:srgbClr val="29477E"/>
              </a:solidFill>
              <a:ea typeface="华文中宋" panose="02010600040101010101" pitchFamily="2" charset="-122"/>
              <a:cs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AF67089-0228-9487-A173-434D3281A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1" y="226925"/>
            <a:ext cx="2322678" cy="8762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3A19B5-D54E-E830-ACEE-6B4B22E278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3C2C792D-F570-A537-9768-5F93DC332025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0112701-A369-6B39-B658-ADDA99158177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2.3 The luminosity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of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Compton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polarimeter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2F03AC5-8F81-CD66-6CC4-ED95A31B6872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95DEF55F-C3C2-81D6-4C1E-CE4BB5D26294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535EA8BF-DF01-9536-E9DD-6E575D28DCEF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C09726C-B559-C503-D924-DB7B596CE8BA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257D14-DB78-688F-FA74-44055DC3BAAD}"/>
                  </a:ext>
                </a:extLst>
              </p:cNvPr>
              <p:cNvSpPr txBox="1"/>
              <p:nvPr/>
            </p:nvSpPr>
            <p:spPr>
              <a:xfrm>
                <a:off x="2215873" y="4086649"/>
                <a:ext cx="7790663" cy="1675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altLang="zh-CN" sz="2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i="1" dirty="0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altLang="zh-CN" sz="20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</m:num>
                        <m:den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20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Sup>
                                <m:sSubSupPr>
                                  <m:ctrlP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  <m:sup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0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𝑙𝑎𝑠𝑒𝑟</m:t>
                                  </m:r>
                                </m:sub>
                                <m:sup>
                                  <m:r>
                                    <a:rPr lang="en-US" altLang="zh-CN" sz="20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rad>
                          <m:sSub>
                            <m:sSubPr>
                              <m:ctrlP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𝑙𝑎𝑠𝑒𝑟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altLang="zh-CN" sz="2000" dirty="0">
                  <a:ea typeface="Cambria Math" panose="02040503050406030204" pitchFamily="18" charset="0"/>
                </a:endParaRPr>
              </a:p>
              <a:p>
                <a:pPr algn="ctr"/>
                <a:r>
                  <a:rPr lang="zh-CN" altLang="en-US" sz="2000" dirty="0"/>
                  <a:t> 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257D14-DB78-688F-FA74-44055DC3B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5873" y="4086649"/>
                <a:ext cx="7790663" cy="16757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圆角矩形 25">
            <a:extLst>
              <a:ext uri="{FF2B5EF4-FFF2-40B4-BE49-F238E27FC236}">
                <a16:creationId xmlns:a16="http://schemas.microsoft.com/office/drawing/2014/main" id="{F311D3AB-8013-D63A-A3B1-3F6CB3985785}"/>
              </a:ext>
            </a:extLst>
          </p:cNvPr>
          <p:cNvSpPr/>
          <p:nvPr/>
        </p:nvSpPr>
        <p:spPr>
          <a:xfrm>
            <a:off x="3248642" y="4904219"/>
            <a:ext cx="2246679" cy="413964"/>
          </a:xfrm>
          <a:prstGeom prst="roundRect">
            <a:avLst>
              <a:gd name="adj" fmla="val 25005"/>
            </a:avLst>
          </a:prstGeom>
          <a:noFill/>
          <a:ln w="19050">
            <a:solidFill>
              <a:srgbClr val="FF7E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80112CD0-BE91-E174-B138-2FBB78285D39}"/>
              </a:ext>
            </a:extLst>
          </p:cNvPr>
          <p:cNvSpPr txBox="1"/>
          <p:nvPr/>
        </p:nvSpPr>
        <p:spPr>
          <a:xfrm>
            <a:off x="3248642" y="5422672"/>
            <a:ext cx="439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beam</a:t>
            </a:r>
            <a:r>
              <a:rPr kumimoji="1" lang="zh-CN" altLang="en-US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solidFill>
                  <a:srgbClr val="FF7E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size, increase luminosity</a:t>
            </a:r>
            <a:endParaRPr kumimoji="1" lang="zh-CN" altLang="en-US" dirty="0">
              <a:solidFill>
                <a:srgbClr val="FF7E7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圆角矩形 27">
            <a:extLst>
              <a:ext uri="{FF2B5EF4-FFF2-40B4-BE49-F238E27FC236}">
                <a16:creationId xmlns:a16="http://schemas.microsoft.com/office/drawing/2014/main" id="{72DF9053-28A1-98E7-5523-4AFDCDDD31CE}"/>
              </a:ext>
            </a:extLst>
          </p:cNvPr>
          <p:cNvSpPr/>
          <p:nvPr/>
        </p:nvSpPr>
        <p:spPr>
          <a:xfrm>
            <a:off x="3641140" y="4388197"/>
            <a:ext cx="1319441" cy="366943"/>
          </a:xfrm>
          <a:prstGeom prst="roundRect">
            <a:avLst>
              <a:gd name="adj" fmla="val 25005"/>
            </a:avLst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DC8DFC-8392-4013-78B8-46316E43099C}"/>
              </a:ext>
            </a:extLst>
          </p:cNvPr>
          <p:cNvSpPr txBox="1"/>
          <p:nvPr/>
        </p:nvSpPr>
        <p:spPr>
          <a:xfrm>
            <a:off x="698243" y="3676633"/>
            <a:ext cx="7753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laser frequency and single pulse energy,</a:t>
            </a:r>
          </a:p>
          <a:p>
            <a:r>
              <a:rPr kumimoji="1" lang="en-US" altLang="zh-CN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to adjust the time synchronization between the laser and the electron beam.</a:t>
            </a:r>
            <a:endParaRPr kumimoji="1" lang="zh-CN" altLang="en-US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18A4295-B8DA-1134-C003-CCC2A4F4B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15"/>
          <a:stretch>
            <a:fillRect/>
          </a:stretch>
        </p:blipFill>
        <p:spPr>
          <a:xfrm>
            <a:off x="698243" y="1692954"/>
            <a:ext cx="8190834" cy="172559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7C7D44A-DFCA-FC7F-3BF6-2CAA10A812E8}"/>
              </a:ext>
            </a:extLst>
          </p:cNvPr>
          <p:cNvSpPr txBox="1"/>
          <p:nvPr/>
        </p:nvSpPr>
        <p:spPr>
          <a:xfrm>
            <a:off x="810260" y="1337512"/>
            <a:ext cx="78076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For electron beam bunches and pulsed lasers, the collision luminosity 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5A44530-D272-9A09-C3AC-D13FC13FA2E6}"/>
                  </a:ext>
                </a:extLst>
              </p:cNvPr>
              <p:cNvSpPr txBox="1"/>
              <p:nvPr/>
            </p:nvSpPr>
            <p:spPr>
              <a:xfrm>
                <a:off x="8617870" y="3725917"/>
                <a:ext cx="3172985" cy="852926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𝑐𝑜𝑙𝑙𝑖𝑠𝑖𝑜𝑛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𝑓𝑟𝑒𝑞𝑢𝑒𝑛𝑐𝑦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kumimoji="1" lang="en-US" altLang="zh-CN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𝑐𝑟𝑜𝑠𝑠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𝑎𝑛𝑔𝑙𝑒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 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kumimoji="1" lang="en-US" altLang="zh-CN" b="0" i="1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  <m:r>
                        <a:rPr kumimoji="1" lang="en-US" altLang="zh-CN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kumimoji="1" lang="en-US" altLang="zh-CN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kumimoji="1" lang="en-US" altLang="zh-CN" b="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45A44530-D272-9A09-C3AC-D13FC13FA2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7870" y="3725917"/>
                <a:ext cx="3172985" cy="852926"/>
              </a:xfrm>
              <a:prstGeom prst="rect">
                <a:avLst/>
              </a:prstGeom>
              <a:blipFill>
                <a:blip r:embed="rId4"/>
                <a:stretch>
                  <a:fillRect l="-1594" t="-1449" r="-2390" b="-5797"/>
                </a:stretch>
              </a:blipFill>
              <a:ln w="127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任意形状 5">
            <a:extLst>
              <a:ext uri="{FF2B5EF4-FFF2-40B4-BE49-F238E27FC236}">
                <a16:creationId xmlns:a16="http://schemas.microsoft.com/office/drawing/2014/main" id="{39326188-CCE4-5475-EE49-F519D9B2D947}"/>
              </a:ext>
            </a:extLst>
          </p:cNvPr>
          <p:cNvSpPr/>
          <p:nvPr/>
        </p:nvSpPr>
        <p:spPr>
          <a:xfrm>
            <a:off x="5842000" y="3403600"/>
            <a:ext cx="2753073" cy="1618663"/>
          </a:xfrm>
          <a:custGeom>
            <a:avLst/>
            <a:gdLst>
              <a:gd name="connsiteX0" fmla="*/ 2367280 w 2753073"/>
              <a:gd name="connsiteY0" fmla="*/ 0 h 1618663"/>
              <a:gd name="connsiteX1" fmla="*/ 2733040 w 2753073"/>
              <a:gd name="connsiteY1" fmla="*/ 772160 h 1618663"/>
              <a:gd name="connsiteX2" fmla="*/ 1828800 w 2753073"/>
              <a:gd name="connsiteY2" fmla="*/ 1584960 h 1618663"/>
              <a:gd name="connsiteX3" fmla="*/ 0 w 2753073"/>
              <a:gd name="connsiteY3" fmla="*/ 1463040 h 161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3073" h="1618663">
                <a:moveTo>
                  <a:pt x="2367280" y="0"/>
                </a:moveTo>
                <a:cubicBezTo>
                  <a:pt x="2595033" y="254000"/>
                  <a:pt x="2822787" y="508000"/>
                  <a:pt x="2733040" y="772160"/>
                </a:cubicBezTo>
                <a:cubicBezTo>
                  <a:pt x="2643293" y="1036320"/>
                  <a:pt x="2284307" y="1469813"/>
                  <a:pt x="1828800" y="1584960"/>
                </a:cubicBezTo>
                <a:cubicBezTo>
                  <a:pt x="1373293" y="1700107"/>
                  <a:pt x="309880" y="1485053"/>
                  <a:pt x="0" y="1463040"/>
                </a:cubicBezTo>
              </a:path>
            </a:pathLst>
          </a:cu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82754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FB432-723F-4862-53BB-E4E770150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CDC5E6-42CF-25E0-5BA6-472D97188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0912" y="1559668"/>
            <a:ext cx="7341832" cy="4457065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ACD8AE5-05A8-206E-CE95-4B32C40BE3E0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81ECF1D-8F23-F29C-9804-F5012B280F11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2.4 Design parameters and MC simulation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00E00D0-5C43-5F72-DE73-3D409C4A3A18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4B992448-9382-35AE-DB92-D7F79C4552C4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24F24EE6-0616-BB36-41F7-A0E46F60FA5D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9247CBD-EDA8-16A1-55EE-B25148BBBFC6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A0B492B-E6ED-083E-393E-CBD42D5E42BB}"/>
              </a:ext>
            </a:extLst>
          </p:cNvPr>
          <p:cNvCxnSpPr>
            <a:cxnSpLocks/>
          </p:cNvCxnSpPr>
          <p:nvPr/>
        </p:nvCxnSpPr>
        <p:spPr>
          <a:xfrm>
            <a:off x="4481543" y="3204995"/>
            <a:ext cx="478523" cy="1033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FF7F100-647E-D118-11CB-BB8B67FBD9CE}"/>
                  </a:ext>
                </a:extLst>
              </p:cNvPr>
              <p:cNvSpPr txBox="1"/>
              <p:nvPr/>
            </p:nvSpPr>
            <p:spPr>
              <a:xfrm>
                <a:off x="4324641" y="2732481"/>
                <a:ext cx="792325" cy="497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kumimoji="1" lang="en-US" altLang="zh-CN" sz="1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1" lang="en-US" altLang="zh-CN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280</m:t>
                          </m:r>
                        </m:den>
                      </m:f>
                    </m:oMath>
                  </m:oMathPara>
                </a14:m>
                <a:endParaRPr kumimoji="1" lang="zh-CN" altLang="en-US" sz="1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FF7F100-647E-D118-11CB-BB8B67FBD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4641" y="2732481"/>
                <a:ext cx="792325" cy="497059"/>
              </a:xfrm>
              <a:prstGeom prst="rect">
                <a:avLst/>
              </a:prstGeom>
              <a:blipFill>
                <a:blip r:embed="rId4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本框 17">
            <a:extLst>
              <a:ext uri="{FF2B5EF4-FFF2-40B4-BE49-F238E27FC236}">
                <a16:creationId xmlns:a16="http://schemas.microsoft.com/office/drawing/2014/main" id="{26629267-8847-13D4-C10B-2B45C4CE6FE5}"/>
              </a:ext>
            </a:extLst>
          </p:cNvPr>
          <p:cNvSpPr txBox="1"/>
          <p:nvPr/>
        </p:nvSpPr>
        <p:spPr>
          <a:xfrm>
            <a:off x="7394797" y="3130603"/>
            <a:ext cx="39869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 can be synchronized with an arbitrary bunch by the timing system</a:t>
            </a:r>
            <a:endParaRPr kumimoji="1" lang="zh-CN" alt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3">
            <a:extLst>
              <a:ext uri="{FF2B5EF4-FFF2-40B4-BE49-F238E27FC236}">
                <a16:creationId xmlns:a16="http://schemas.microsoft.com/office/drawing/2014/main" id="{52A27CB8-1A6B-DF6F-D6D1-D676D275DE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778" y="916567"/>
            <a:ext cx="2686573" cy="16394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任意形状 4">
                <a:extLst>
                  <a:ext uri="{FF2B5EF4-FFF2-40B4-BE49-F238E27FC236}">
                    <a16:creationId xmlns:a16="http://schemas.microsoft.com/office/drawing/2014/main" id="{F6B649A5-DCA5-5DE9-5AC5-8EEC128B7BB8}"/>
                  </a:ext>
                </a:extLst>
              </p:cNvPr>
              <p:cNvSpPr/>
              <p:nvPr/>
            </p:nvSpPr>
            <p:spPr>
              <a:xfrm>
                <a:off x="7854271" y="2512735"/>
                <a:ext cx="4027586" cy="440269"/>
              </a:xfrm>
              <a:custGeom>
                <a:avLst/>
                <a:gdLst>
                  <a:gd name="connsiteX0" fmla="*/ 0 w 2593447"/>
                  <a:gd name="connsiteY0" fmla="*/ 0 h 915334"/>
                  <a:gd name="connsiteX1" fmla="*/ 2593447 w 2593447"/>
                  <a:gd name="connsiteY1" fmla="*/ 0 h 915334"/>
                  <a:gd name="connsiteX2" fmla="*/ 2593447 w 2593447"/>
                  <a:gd name="connsiteY2" fmla="*/ 915334 h 915334"/>
                  <a:gd name="connsiteX3" fmla="*/ 0 w 2593447"/>
                  <a:gd name="connsiteY3" fmla="*/ 915334 h 915334"/>
                  <a:gd name="connsiteX4" fmla="*/ 0 w 2593447"/>
                  <a:gd name="connsiteY4" fmla="*/ 0 h 91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3447" h="915334">
                    <a:moveTo>
                      <a:pt x="0" y="0"/>
                    </a:moveTo>
                    <a:lnTo>
                      <a:pt x="2593447" y="0"/>
                    </a:lnTo>
                    <a:lnTo>
                      <a:pt x="2593447" y="915334"/>
                    </a:lnTo>
                    <a:lnTo>
                      <a:pt x="0" y="91533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3340" tIns="53340" rIns="53340" bIns="53340" numCol="1" spcCol="1270" anchor="ctr" anchorCtr="0">
                <a:noAutofit/>
              </a:bodyPr>
              <a:lstStyle/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 of a simulation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400" i="1" kern="120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i="1" kern="120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1400" i="1" kern="1200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altLang="zh-CN" sz="1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gamma</a:t>
                </a:r>
              </a:p>
              <a:p>
                <a:pPr marL="0" lvl="0" indent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altLang="zh-CN" sz="1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[</a:t>
                </a:r>
                <a:r>
                  <a:rPr lang="en-US" altLang="zh-CN" sz="1400" kern="1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Guangyi</a:t>
                </a:r>
                <a:r>
                  <a:rPr lang="en-US" altLang="zh-CN" sz="1400" kern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Tang]</a:t>
                </a:r>
                <a:endParaRPr lang="zh-CN" altLang="en-US" sz="1400" kern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任意形状 4">
                <a:extLst>
                  <a:ext uri="{FF2B5EF4-FFF2-40B4-BE49-F238E27FC236}">
                    <a16:creationId xmlns:a16="http://schemas.microsoft.com/office/drawing/2014/main" id="{F6B649A5-DCA5-5DE9-5AC5-8EEC128B7B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271" y="2512735"/>
                <a:ext cx="4027586" cy="440269"/>
              </a:xfrm>
              <a:custGeom>
                <a:avLst/>
                <a:gdLst>
                  <a:gd name="connsiteX0" fmla="*/ 0 w 2593447"/>
                  <a:gd name="connsiteY0" fmla="*/ 0 h 915334"/>
                  <a:gd name="connsiteX1" fmla="*/ 2593447 w 2593447"/>
                  <a:gd name="connsiteY1" fmla="*/ 0 h 915334"/>
                  <a:gd name="connsiteX2" fmla="*/ 2593447 w 2593447"/>
                  <a:gd name="connsiteY2" fmla="*/ 915334 h 915334"/>
                  <a:gd name="connsiteX3" fmla="*/ 0 w 2593447"/>
                  <a:gd name="connsiteY3" fmla="*/ 915334 h 915334"/>
                  <a:gd name="connsiteX4" fmla="*/ 0 w 2593447"/>
                  <a:gd name="connsiteY4" fmla="*/ 0 h 91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3447" h="915334">
                    <a:moveTo>
                      <a:pt x="0" y="0"/>
                    </a:moveTo>
                    <a:lnTo>
                      <a:pt x="2593447" y="0"/>
                    </a:lnTo>
                    <a:lnTo>
                      <a:pt x="2593447" y="915334"/>
                    </a:lnTo>
                    <a:lnTo>
                      <a:pt x="0" y="91533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19444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3">
            <a:extLst>
              <a:ext uri="{FF2B5EF4-FFF2-40B4-BE49-F238E27FC236}">
                <a16:creationId xmlns:a16="http://schemas.microsoft.com/office/drawing/2014/main" id="{8B641DBB-9B72-7975-5DC0-C1AD14412C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271" y="3904995"/>
            <a:ext cx="3746639" cy="2413818"/>
          </a:xfrm>
          <a:prstGeom prst="rect">
            <a:avLst/>
          </a:prstGeom>
        </p:spPr>
      </p:pic>
      <p:sp>
        <p:nvSpPr>
          <p:cNvPr id="12" name="TextBox 24">
            <a:extLst>
              <a:ext uri="{FF2B5EF4-FFF2-40B4-BE49-F238E27FC236}">
                <a16:creationId xmlns:a16="http://schemas.microsoft.com/office/drawing/2014/main" id="{B214B5BC-0B8D-3615-CAA2-86AA99441ED0}"/>
              </a:ext>
            </a:extLst>
          </p:cNvPr>
          <p:cNvSpPr txBox="1"/>
          <p:nvPr/>
        </p:nvSpPr>
        <p:spPr>
          <a:xfrm>
            <a:off x="8308349" y="3904995"/>
            <a:ext cx="32747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</a:rPr>
              <a:t>Assume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50%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vertical</a:t>
            </a:r>
            <a:r>
              <a:rPr lang="zh-CN" altLang="en-US" sz="1600" dirty="0">
                <a:solidFill>
                  <a:srgbClr val="FF0000"/>
                </a:solidFill>
              </a:rPr>
              <a:t> </a:t>
            </a:r>
            <a:r>
              <a:rPr lang="en-US" altLang="zh-CN" sz="1600" dirty="0">
                <a:solidFill>
                  <a:srgbClr val="FF0000"/>
                </a:solidFill>
              </a:rPr>
              <a:t>polarization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9" name="TextBox 26">
            <a:extLst>
              <a:ext uri="{FF2B5EF4-FFF2-40B4-BE49-F238E27FC236}">
                <a16:creationId xmlns:a16="http://schemas.microsoft.com/office/drawing/2014/main" id="{5F7DB6E2-74F8-3C88-69D7-5FFDA677DB15}"/>
              </a:ext>
            </a:extLst>
          </p:cNvPr>
          <p:cNvSpPr txBox="1"/>
          <p:nvPr/>
        </p:nvSpPr>
        <p:spPr>
          <a:xfrm>
            <a:off x="8730317" y="6164924"/>
            <a:ext cx="22754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 of lead (mm)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1DDE247-3C18-63FC-6591-BF17F76D001E}"/>
              </a:ext>
            </a:extLst>
          </p:cNvPr>
          <p:cNvSpPr txBox="1"/>
          <p:nvPr/>
        </p:nvSpPr>
        <p:spPr>
          <a:xfrm>
            <a:off x="8270550" y="6468773"/>
            <a:ext cx="3111190" cy="2862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altLang="zh-CN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lang="en-US" altLang="zh-CN" sz="1200" kern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Guangyi</a:t>
            </a:r>
            <a:r>
              <a:rPr lang="en-US" altLang="zh-CN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Tang</a:t>
            </a:r>
            <a:r>
              <a:rPr lang="en-US" altLang="zh-CN" sz="1200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en-US" sz="1200" kern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744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D8EDC-D72F-8CD8-BBF1-3E96CBE1F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8945F27-1490-0283-003A-DF90885484F6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0407BE2-1567-4ACA-4138-045970236316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2.5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Detection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system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DB33FAFB-B471-0888-34F7-8C7C14301E96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275331C9-BE53-7BDE-F04F-B97BEC547220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B0D3630F-5CE1-2066-F5B6-BEEB9E88594B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59F0961-4EE1-E8F5-CFBC-A30CCD3052FA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AB6CFE55-57D9-4652-5740-19995EF337D0}"/>
              </a:ext>
            </a:extLst>
          </p:cNvPr>
          <p:cNvSpPr txBox="1"/>
          <p:nvPr/>
        </p:nvSpPr>
        <p:spPr>
          <a:xfrm>
            <a:off x="479244" y="1325722"/>
            <a:ext cx="112149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TaichuPix-3 silicon detector, a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CMOS pixel sensor prototype for the CEPC vertex detector with a sensitive area of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15.9 × 25.7</a:t>
            </a:r>
            <a:r>
              <a:rPr lang="el-GR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 pixel size of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× 25</a:t>
            </a:r>
            <a:r>
              <a:rPr lang="el-GR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0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Since the lepton detection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 is higher than that of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for such a detector,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lead converter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thickness of a few millimeters, subject to optimization, is placed just in front of 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to convert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photons into leptons.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readout active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kumimoji="1"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a time resolution of 50ns</a:t>
            </a:r>
            <a:endParaRPr kumimoji="1"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5EA6ED1-9FA3-AB05-4E95-8ED06EB8D173}"/>
              </a:ext>
            </a:extLst>
          </p:cNvPr>
          <p:cNvGrpSpPr/>
          <p:nvPr/>
        </p:nvGrpSpPr>
        <p:grpSpPr>
          <a:xfrm>
            <a:off x="3654900" y="3231921"/>
            <a:ext cx="3958157" cy="3322521"/>
            <a:chOff x="8117840" y="3170961"/>
            <a:chExt cx="3958157" cy="3322521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D67C77FD-069B-DAFB-4507-D5E902A26B06}"/>
                </a:ext>
              </a:extLst>
            </p:cNvPr>
            <p:cNvGrpSpPr/>
            <p:nvPr/>
          </p:nvGrpSpPr>
          <p:grpSpPr>
            <a:xfrm>
              <a:off x="8117840" y="3170961"/>
              <a:ext cx="3263900" cy="3322521"/>
              <a:chOff x="4016538" y="3170961"/>
              <a:chExt cx="3247862" cy="3368029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61F610F5-658F-EDAB-7899-13AD8EFBE2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rcRect l="34413" r="6810"/>
              <a:stretch>
                <a:fillRect/>
              </a:stretch>
            </p:blipFill>
            <p:spPr>
              <a:xfrm>
                <a:off x="4541521" y="3170961"/>
                <a:ext cx="2638488" cy="3368029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7B2B66A7-C32E-D51F-82FD-8299EF14D78F}"/>
                  </a:ext>
                </a:extLst>
              </p:cNvPr>
              <p:cNvSpPr/>
              <p:nvPr/>
            </p:nvSpPr>
            <p:spPr>
              <a:xfrm>
                <a:off x="4541520" y="4854975"/>
                <a:ext cx="680719" cy="834625"/>
              </a:xfrm>
              <a:prstGeom prst="rect">
                <a:avLst/>
              </a:prstGeom>
              <a:noFill/>
              <a:ln w="28575">
                <a:solidFill>
                  <a:srgbClr val="D883FF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CE77D4AE-B065-1CF0-474C-559FA7606A99}"/>
                  </a:ext>
                </a:extLst>
              </p:cNvPr>
              <p:cNvSpPr txBox="1"/>
              <p:nvPr/>
            </p:nvSpPr>
            <p:spPr>
              <a:xfrm>
                <a:off x="4016538" y="5689600"/>
                <a:ext cx="18870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2</a:t>
                </a:r>
                <a:r>
                  <a:rPr kumimoji="1" lang="zh-CN" altLang="en-US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 </a:t>
                </a:r>
                <a:r>
                  <a:rPr kumimoji="1" lang="en-US" altLang="zh-CN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layers</a:t>
                </a:r>
                <a:r>
                  <a:rPr kumimoji="1" lang="zh-CN" altLang="en-US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 </a:t>
                </a:r>
                <a:r>
                  <a:rPr kumimoji="1" lang="en-US" altLang="zh-CN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of</a:t>
                </a:r>
                <a:r>
                  <a:rPr kumimoji="1" lang="zh-CN" altLang="en-US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 </a:t>
                </a:r>
                <a:r>
                  <a:rPr kumimoji="1" lang="en-US" altLang="zh-CN" dirty="0">
                    <a:solidFill>
                      <a:srgbClr val="D883FF"/>
                    </a:solidFill>
                    <a:highlight>
                      <a:srgbClr val="000000"/>
                    </a:highlight>
                  </a:rPr>
                  <a:t>chips</a:t>
                </a:r>
                <a:endParaRPr kumimoji="1" lang="zh-CN" altLang="en-US" dirty="0">
                  <a:solidFill>
                    <a:srgbClr val="D883FF"/>
                  </a:solidFill>
                  <a:highlight>
                    <a:srgbClr val="000000"/>
                  </a:highlight>
                </a:endParaRPr>
              </a:p>
            </p:txBody>
          </p:sp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2A9CF8F4-3D88-A9F1-F695-4FC143E854BA}"/>
                  </a:ext>
                </a:extLst>
              </p:cNvPr>
              <p:cNvSpPr txBox="1"/>
              <p:nvPr/>
            </p:nvSpPr>
            <p:spPr>
              <a:xfrm>
                <a:off x="4619679" y="4107466"/>
                <a:ext cx="1521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00B0F0"/>
                    </a:solidFill>
                    <a:highlight>
                      <a:srgbClr val="000000"/>
                    </a:highlight>
                  </a:rPr>
                  <a:t>lead</a:t>
                </a:r>
                <a:r>
                  <a:rPr kumimoji="1" lang="zh-CN" altLang="en-US" dirty="0">
                    <a:solidFill>
                      <a:srgbClr val="00B0F0"/>
                    </a:solidFill>
                    <a:highlight>
                      <a:srgbClr val="000000"/>
                    </a:highlight>
                  </a:rPr>
                  <a:t> </a:t>
                </a:r>
                <a:r>
                  <a:rPr kumimoji="1" lang="en-US" altLang="zh-CN" dirty="0">
                    <a:solidFill>
                      <a:srgbClr val="00B0F0"/>
                    </a:solidFill>
                    <a:highlight>
                      <a:srgbClr val="000000"/>
                    </a:highlight>
                  </a:rPr>
                  <a:t>(~3mm)</a:t>
                </a:r>
                <a:endParaRPr kumimoji="1" lang="zh-CN" altLang="en-US" dirty="0">
                  <a:solidFill>
                    <a:srgbClr val="00B0F0"/>
                  </a:solidFill>
                  <a:highlight>
                    <a:srgbClr val="000000"/>
                  </a:highlight>
                </a:endParaRPr>
              </a:p>
            </p:txBody>
          </p:sp>
          <p:cxnSp>
            <p:nvCxnSpPr>
              <p:cNvPr id="15" name="直线箭头连接符 14">
                <a:extLst>
                  <a:ext uri="{FF2B5EF4-FFF2-40B4-BE49-F238E27FC236}">
                    <a16:creationId xmlns:a16="http://schemas.microsoft.com/office/drawing/2014/main" id="{6453672F-9BBA-B720-5DC2-025317F578B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6755" y="5029200"/>
                <a:ext cx="2227645" cy="160005"/>
              </a:xfrm>
              <a:prstGeom prst="straightConnector1">
                <a:avLst/>
              </a:prstGeom>
              <a:ln w="57150">
                <a:solidFill>
                  <a:srgbClr val="FFC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A992AFA6-B25B-376F-0CF9-03EDAE9B0238}"/>
                  </a:ext>
                </a:extLst>
              </p:cNvPr>
              <p:cNvSpPr/>
              <p:nvPr/>
            </p:nvSpPr>
            <p:spPr>
              <a:xfrm>
                <a:off x="5262880" y="4476798"/>
                <a:ext cx="142240" cy="1019291"/>
              </a:xfrm>
              <a:prstGeom prst="rect">
                <a:avLst/>
              </a:prstGeom>
              <a:noFill/>
              <a:ln w="28575"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5949F0F0-828C-FB4A-91E2-670F76D39661}"/>
                </a:ext>
              </a:extLst>
            </p:cNvPr>
            <p:cNvSpPr txBox="1"/>
            <p:nvPr/>
          </p:nvSpPr>
          <p:spPr>
            <a:xfrm rot="21439922">
              <a:off x="9520489" y="5116710"/>
              <a:ext cx="25555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dirty="0">
                  <a:solidFill>
                    <a:srgbClr val="FFC000"/>
                  </a:solidFill>
                  <a:highlight>
                    <a:srgbClr val="000000"/>
                  </a:highlight>
                </a:rPr>
                <a:t>Backscattering photon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D498AE-E596-B9AB-540C-4B70F5092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" y="3760610"/>
            <a:ext cx="2844640" cy="214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9224A567-7A0F-6C0D-3352-7840E1FE5E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488" y="3989558"/>
            <a:ext cx="4008672" cy="2269525"/>
          </a:xfrm>
          <a:prstGeom prst="rect">
            <a:avLst/>
          </a:prstGeom>
        </p:spPr>
      </p:pic>
      <p:sp>
        <p:nvSpPr>
          <p:cNvPr id="4" name="TextBox 28">
            <a:extLst>
              <a:ext uri="{FF2B5EF4-FFF2-40B4-BE49-F238E27FC236}">
                <a16:creationId xmlns:a16="http://schemas.microsoft.com/office/drawing/2014/main" id="{C7AB2BFA-8B95-337A-DCD7-2D42D75EA7F8}"/>
              </a:ext>
            </a:extLst>
          </p:cNvPr>
          <p:cNvSpPr txBox="1"/>
          <p:nvPr/>
        </p:nvSpPr>
        <p:spPr>
          <a:xfrm>
            <a:off x="8397070" y="3547576"/>
            <a:ext cx="25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Signal on </a:t>
            </a:r>
            <a:r>
              <a:rPr lang="en-US" dirty="0" err="1">
                <a:solidFill>
                  <a:srgbClr val="FF0000"/>
                </a:solidFill>
              </a:rPr>
              <a:t>Taichu</a:t>
            </a:r>
            <a:r>
              <a:rPr lang="en-US" dirty="0">
                <a:solidFill>
                  <a:srgbClr val="FF0000"/>
                </a:solidFill>
              </a:rPr>
              <a:t>-Pix 3</a:t>
            </a:r>
          </a:p>
        </p:txBody>
      </p:sp>
    </p:spTree>
    <p:extLst>
      <p:ext uri="{BB962C8B-B14F-4D97-AF65-F5344CB8AC3E}">
        <p14:creationId xmlns:p14="http://schemas.microsoft.com/office/powerpoint/2010/main" val="90980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39545-4538-636E-DDB0-F2717B0FB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5">
            <a:extLst>
              <a:ext uri="{FF2B5EF4-FFF2-40B4-BE49-F238E27FC236}">
                <a16:creationId xmlns:a16="http://schemas.microsoft.com/office/drawing/2014/main" id="{10D570CA-AE0A-6FB7-F689-B042B5967DE6}"/>
              </a:ext>
            </a:extLst>
          </p:cNvPr>
          <p:cNvSpPr>
            <a:spLocks noEditPoints="1"/>
          </p:cNvSpPr>
          <p:nvPr/>
        </p:nvSpPr>
        <p:spPr bwMode="auto">
          <a:xfrm>
            <a:off x="7825350" y="2142036"/>
            <a:ext cx="3047384" cy="3691163"/>
          </a:xfrm>
          <a:custGeom>
            <a:avLst/>
            <a:gdLst>
              <a:gd name="T0" fmla="*/ 242 w 1061"/>
              <a:gd name="T1" fmla="*/ 1266 h 1286"/>
              <a:gd name="T2" fmla="*/ 953 w 1061"/>
              <a:gd name="T3" fmla="*/ 1247 h 1286"/>
              <a:gd name="T4" fmla="*/ 953 w 1061"/>
              <a:gd name="T5" fmla="*/ 1286 h 1286"/>
              <a:gd name="T6" fmla="*/ 320 w 1061"/>
              <a:gd name="T7" fmla="*/ 776 h 1286"/>
              <a:gd name="T8" fmla="*/ 372 w 1061"/>
              <a:gd name="T9" fmla="*/ 724 h 1286"/>
              <a:gd name="T10" fmla="*/ 424 w 1061"/>
              <a:gd name="T11" fmla="*/ 776 h 1286"/>
              <a:gd name="T12" fmla="*/ 372 w 1061"/>
              <a:gd name="T13" fmla="*/ 829 h 1286"/>
              <a:gd name="T14" fmla="*/ 83 w 1061"/>
              <a:gd name="T15" fmla="*/ 1202 h 1286"/>
              <a:gd name="T16" fmla="*/ 780 w 1061"/>
              <a:gd name="T17" fmla="*/ 598 h 1286"/>
              <a:gd name="T18" fmla="*/ 815 w 1061"/>
              <a:gd name="T19" fmla="*/ 615 h 1286"/>
              <a:gd name="T20" fmla="*/ 583 w 1061"/>
              <a:gd name="T21" fmla="*/ 1064 h 1286"/>
              <a:gd name="T22" fmla="*/ 27 w 1061"/>
              <a:gd name="T23" fmla="*/ 1274 h 1286"/>
              <a:gd name="T24" fmla="*/ 18 w 1061"/>
              <a:gd name="T25" fmla="*/ 1275 h 1286"/>
              <a:gd name="T26" fmla="*/ 10 w 1061"/>
              <a:gd name="T27" fmla="*/ 1272 h 1286"/>
              <a:gd name="T28" fmla="*/ 2 w 1061"/>
              <a:gd name="T29" fmla="*/ 1263 h 1286"/>
              <a:gd name="T30" fmla="*/ 0 w 1061"/>
              <a:gd name="T31" fmla="*/ 1254 h 1286"/>
              <a:gd name="T32" fmla="*/ 28 w 1061"/>
              <a:gd name="T33" fmla="*/ 679 h 1286"/>
              <a:gd name="T34" fmla="*/ 33 w 1061"/>
              <a:gd name="T35" fmla="*/ 662 h 1286"/>
              <a:gd name="T36" fmla="*/ 398 w 1061"/>
              <a:gd name="T37" fmla="*/ 303 h 1286"/>
              <a:gd name="T38" fmla="*/ 68 w 1061"/>
              <a:gd name="T39" fmla="*/ 681 h 1286"/>
              <a:gd name="T40" fmla="*/ 328 w 1061"/>
              <a:gd name="T41" fmla="*/ 804 h 1286"/>
              <a:gd name="T42" fmla="*/ 363 w 1061"/>
              <a:gd name="T43" fmla="*/ 767 h 1286"/>
              <a:gd name="T44" fmla="*/ 363 w 1061"/>
              <a:gd name="T45" fmla="*/ 786 h 1286"/>
              <a:gd name="T46" fmla="*/ 382 w 1061"/>
              <a:gd name="T47" fmla="*/ 786 h 1286"/>
              <a:gd name="T48" fmla="*/ 382 w 1061"/>
              <a:gd name="T49" fmla="*/ 767 h 1286"/>
              <a:gd name="T50" fmla="*/ 363 w 1061"/>
              <a:gd name="T51" fmla="*/ 767 h 1286"/>
              <a:gd name="T52" fmla="*/ 503 w 1061"/>
              <a:gd name="T53" fmla="*/ 7 h 1286"/>
              <a:gd name="T54" fmla="*/ 412 w 1061"/>
              <a:gd name="T55" fmla="*/ 168 h 1286"/>
              <a:gd name="T56" fmla="*/ 1023 w 1061"/>
              <a:gd name="T57" fmla="*/ 391 h 1286"/>
              <a:gd name="T58" fmla="*/ 1054 w 1061"/>
              <a:gd name="T59" fmla="*/ 414 h 1286"/>
              <a:gd name="T60" fmla="*/ 942 w 1061"/>
              <a:gd name="T61" fmla="*/ 564 h 1286"/>
              <a:gd name="T62" fmla="*/ 373 w 1061"/>
              <a:gd name="T63" fmla="*/ 188 h 1286"/>
              <a:gd name="T64" fmla="*/ 373 w 1061"/>
              <a:gd name="T65" fmla="*/ 188 h 1286"/>
              <a:gd name="T66" fmla="*/ 476 w 1061"/>
              <a:gd name="T67" fmla="*/ 11 h 1286"/>
              <a:gd name="T68" fmla="*/ 26 w 1061"/>
              <a:gd name="T69" fmla="*/ 1274 h 1286"/>
              <a:gd name="T70" fmla="*/ 1 w 1061"/>
              <a:gd name="T71" fmla="*/ 1262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286">
                <a:moveTo>
                  <a:pt x="261" y="1286"/>
                </a:moveTo>
                <a:cubicBezTo>
                  <a:pt x="250" y="1286"/>
                  <a:pt x="242" y="1277"/>
                  <a:pt x="242" y="1266"/>
                </a:cubicBezTo>
                <a:cubicBezTo>
                  <a:pt x="242" y="1256"/>
                  <a:pt x="250" y="1247"/>
                  <a:pt x="261" y="1247"/>
                </a:cubicBezTo>
                <a:cubicBezTo>
                  <a:pt x="953" y="1247"/>
                  <a:pt x="953" y="1247"/>
                  <a:pt x="953" y="1247"/>
                </a:cubicBezTo>
                <a:cubicBezTo>
                  <a:pt x="964" y="1247"/>
                  <a:pt x="972" y="1256"/>
                  <a:pt x="972" y="1266"/>
                </a:cubicBezTo>
                <a:cubicBezTo>
                  <a:pt x="972" y="1277"/>
                  <a:pt x="964" y="1286"/>
                  <a:pt x="953" y="1286"/>
                </a:cubicBezTo>
                <a:lnTo>
                  <a:pt x="261" y="1286"/>
                </a:lnTo>
                <a:close/>
                <a:moveTo>
                  <a:pt x="320" y="776"/>
                </a:moveTo>
                <a:cubicBezTo>
                  <a:pt x="320" y="762"/>
                  <a:pt x="326" y="749"/>
                  <a:pt x="335" y="739"/>
                </a:cubicBezTo>
                <a:cubicBezTo>
                  <a:pt x="345" y="730"/>
                  <a:pt x="358" y="724"/>
                  <a:pt x="372" y="724"/>
                </a:cubicBezTo>
                <a:cubicBezTo>
                  <a:pt x="387" y="724"/>
                  <a:pt x="400" y="730"/>
                  <a:pt x="409" y="739"/>
                </a:cubicBezTo>
                <a:cubicBezTo>
                  <a:pt x="419" y="749"/>
                  <a:pt x="424" y="762"/>
                  <a:pt x="424" y="776"/>
                </a:cubicBezTo>
                <a:cubicBezTo>
                  <a:pt x="424" y="791"/>
                  <a:pt x="419" y="804"/>
                  <a:pt x="409" y="813"/>
                </a:cubicBezTo>
                <a:cubicBezTo>
                  <a:pt x="400" y="823"/>
                  <a:pt x="387" y="829"/>
                  <a:pt x="372" y="829"/>
                </a:cubicBezTo>
                <a:cubicBezTo>
                  <a:pt x="368" y="829"/>
                  <a:pt x="363" y="828"/>
                  <a:pt x="359" y="827"/>
                </a:cubicBezTo>
                <a:cubicBezTo>
                  <a:pt x="83" y="1202"/>
                  <a:pt x="83" y="1202"/>
                  <a:pt x="83" y="1202"/>
                </a:cubicBezTo>
                <a:cubicBezTo>
                  <a:pt x="189" y="1151"/>
                  <a:pt x="393" y="1060"/>
                  <a:pt x="567" y="1027"/>
                </a:cubicBezTo>
                <a:cubicBezTo>
                  <a:pt x="780" y="598"/>
                  <a:pt x="780" y="598"/>
                  <a:pt x="780" y="598"/>
                </a:cubicBezTo>
                <a:cubicBezTo>
                  <a:pt x="785" y="588"/>
                  <a:pt x="796" y="584"/>
                  <a:pt x="806" y="589"/>
                </a:cubicBezTo>
                <a:cubicBezTo>
                  <a:pt x="815" y="594"/>
                  <a:pt x="819" y="606"/>
                  <a:pt x="815" y="615"/>
                </a:cubicBezTo>
                <a:cubicBezTo>
                  <a:pt x="598" y="1052"/>
                  <a:pt x="598" y="1052"/>
                  <a:pt x="598" y="1052"/>
                </a:cubicBezTo>
                <a:cubicBezTo>
                  <a:pt x="595" y="1058"/>
                  <a:pt x="590" y="1063"/>
                  <a:pt x="583" y="1064"/>
                </a:cubicBezTo>
                <a:cubicBezTo>
                  <a:pt x="346" y="1106"/>
                  <a:pt x="41" y="1266"/>
                  <a:pt x="29" y="1273"/>
                </a:cubicBezTo>
                <a:cubicBezTo>
                  <a:pt x="28" y="1273"/>
                  <a:pt x="28" y="1273"/>
                  <a:pt x="27" y="1274"/>
                </a:cubicBezTo>
                <a:cubicBezTo>
                  <a:pt x="26" y="1274"/>
                  <a:pt x="26" y="1274"/>
                  <a:pt x="26" y="1274"/>
                </a:cubicBezTo>
                <a:cubicBezTo>
                  <a:pt x="23" y="1275"/>
                  <a:pt x="21" y="1275"/>
                  <a:pt x="18" y="1275"/>
                </a:cubicBezTo>
                <a:cubicBezTo>
                  <a:pt x="16" y="1275"/>
                  <a:pt x="13" y="1274"/>
                  <a:pt x="11" y="1273"/>
                </a:cubicBezTo>
                <a:cubicBezTo>
                  <a:pt x="10" y="1272"/>
                  <a:pt x="10" y="1272"/>
                  <a:pt x="10" y="1272"/>
                </a:cubicBezTo>
                <a:cubicBezTo>
                  <a:pt x="8" y="1271"/>
                  <a:pt x="6" y="1270"/>
                  <a:pt x="5" y="1268"/>
                </a:cubicBezTo>
                <a:cubicBezTo>
                  <a:pt x="4" y="1267"/>
                  <a:pt x="2" y="1265"/>
                  <a:pt x="2" y="1263"/>
                </a:cubicBezTo>
                <a:cubicBezTo>
                  <a:pt x="1" y="1262"/>
                  <a:pt x="1" y="1262"/>
                  <a:pt x="1" y="1262"/>
                </a:cubicBezTo>
                <a:cubicBezTo>
                  <a:pt x="0" y="1259"/>
                  <a:pt x="0" y="1257"/>
                  <a:pt x="0" y="1254"/>
                </a:cubicBezTo>
                <a:cubicBezTo>
                  <a:pt x="0" y="1253"/>
                  <a:pt x="1" y="1252"/>
                  <a:pt x="1" y="1251"/>
                </a:cubicBezTo>
                <a:cubicBezTo>
                  <a:pt x="5" y="1231"/>
                  <a:pt x="70" y="907"/>
                  <a:pt x="28" y="679"/>
                </a:cubicBezTo>
                <a:cubicBezTo>
                  <a:pt x="27" y="672"/>
                  <a:pt x="29" y="666"/>
                  <a:pt x="33" y="662"/>
                </a:cubicBezTo>
                <a:cubicBezTo>
                  <a:pt x="33" y="662"/>
                  <a:pt x="33" y="662"/>
                  <a:pt x="33" y="662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78" y="296"/>
                  <a:pt x="390" y="296"/>
                  <a:pt x="398" y="303"/>
                </a:cubicBezTo>
                <a:cubicBezTo>
                  <a:pt x="405" y="310"/>
                  <a:pt x="406" y="323"/>
                  <a:pt x="399" y="330"/>
                </a:cubicBezTo>
                <a:cubicBezTo>
                  <a:pt x="68" y="681"/>
                  <a:pt x="68" y="681"/>
                  <a:pt x="68" y="681"/>
                </a:cubicBezTo>
                <a:cubicBezTo>
                  <a:pt x="96" y="850"/>
                  <a:pt x="71" y="1063"/>
                  <a:pt x="53" y="1177"/>
                </a:cubicBezTo>
                <a:cubicBezTo>
                  <a:pt x="328" y="804"/>
                  <a:pt x="328" y="804"/>
                  <a:pt x="328" y="804"/>
                </a:cubicBezTo>
                <a:cubicBezTo>
                  <a:pt x="323" y="796"/>
                  <a:pt x="320" y="786"/>
                  <a:pt x="320" y="776"/>
                </a:cubicBezTo>
                <a:close/>
                <a:moveTo>
                  <a:pt x="363" y="767"/>
                </a:moveTo>
                <a:cubicBezTo>
                  <a:pt x="360" y="769"/>
                  <a:pt x="359" y="773"/>
                  <a:pt x="359" y="776"/>
                </a:cubicBezTo>
                <a:cubicBezTo>
                  <a:pt x="359" y="780"/>
                  <a:pt x="360" y="783"/>
                  <a:pt x="363" y="786"/>
                </a:cubicBezTo>
                <a:cubicBezTo>
                  <a:pt x="365" y="788"/>
                  <a:pt x="368" y="790"/>
                  <a:pt x="372" y="790"/>
                </a:cubicBezTo>
                <a:cubicBezTo>
                  <a:pt x="376" y="790"/>
                  <a:pt x="379" y="788"/>
                  <a:pt x="382" y="786"/>
                </a:cubicBezTo>
                <a:cubicBezTo>
                  <a:pt x="384" y="783"/>
                  <a:pt x="386" y="780"/>
                  <a:pt x="386" y="776"/>
                </a:cubicBezTo>
                <a:cubicBezTo>
                  <a:pt x="386" y="773"/>
                  <a:pt x="384" y="769"/>
                  <a:pt x="382" y="767"/>
                </a:cubicBezTo>
                <a:cubicBezTo>
                  <a:pt x="379" y="764"/>
                  <a:pt x="376" y="763"/>
                  <a:pt x="372" y="763"/>
                </a:cubicBezTo>
                <a:cubicBezTo>
                  <a:pt x="368" y="763"/>
                  <a:pt x="365" y="764"/>
                  <a:pt x="363" y="767"/>
                </a:cubicBezTo>
                <a:close/>
                <a:moveTo>
                  <a:pt x="476" y="11"/>
                </a:moveTo>
                <a:cubicBezTo>
                  <a:pt x="482" y="2"/>
                  <a:pt x="494" y="0"/>
                  <a:pt x="503" y="7"/>
                </a:cubicBezTo>
                <a:cubicBezTo>
                  <a:pt x="512" y="13"/>
                  <a:pt x="514" y="25"/>
                  <a:pt x="508" y="3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922" y="526"/>
                  <a:pt x="922" y="526"/>
                  <a:pt x="922" y="526"/>
                </a:cubicBezTo>
                <a:cubicBezTo>
                  <a:pt x="1023" y="391"/>
                  <a:pt x="1023" y="391"/>
                  <a:pt x="1023" y="391"/>
                </a:cubicBezTo>
                <a:cubicBezTo>
                  <a:pt x="1030" y="383"/>
                  <a:pt x="1042" y="381"/>
                  <a:pt x="1050" y="387"/>
                </a:cubicBezTo>
                <a:cubicBezTo>
                  <a:pt x="1059" y="394"/>
                  <a:pt x="1061" y="406"/>
                  <a:pt x="1054" y="41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36" y="573"/>
                  <a:pt x="924" y="575"/>
                  <a:pt x="915" y="569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65" y="182"/>
                  <a:pt x="363" y="170"/>
                  <a:pt x="369" y="161"/>
                </a:cubicBezTo>
                <a:lnTo>
                  <a:pt x="476" y="11"/>
                </a:lnTo>
                <a:close/>
                <a:moveTo>
                  <a:pt x="26" y="1274"/>
                </a:moveTo>
                <a:cubicBezTo>
                  <a:pt x="26" y="1274"/>
                  <a:pt x="26" y="1274"/>
                  <a:pt x="26" y="1274"/>
                </a:cubicBezTo>
                <a:close/>
                <a:moveTo>
                  <a:pt x="1" y="1262"/>
                </a:moveTo>
                <a:cubicBezTo>
                  <a:pt x="1" y="1262"/>
                  <a:pt x="1" y="1262"/>
                  <a:pt x="1" y="1262"/>
                </a:cubicBezTo>
                <a:close/>
              </a:path>
            </a:pathLst>
          </a:custGeom>
          <a:solidFill>
            <a:srgbClr val="29477E">
              <a:alpha val="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2AC8EE4-AD68-5DBC-3997-7B60042CFBB1}"/>
              </a:ext>
            </a:extLst>
          </p:cNvPr>
          <p:cNvGrpSpPr/>
          <p:nvPr/>
        </p:nvGrpSpPr>
        <p:grpSpPr>
          <a:xfrm>
            <a:off x="544217" y="6606489"/>
            <a:ext cx="764347" cy="108986"/>
            <a:chOff x="2065116" y="6574579"/>
            <a:chExt cx="764347" cy="108986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0F287EF-8A1D-E0AF-DFAC-2EFD6DDBF209}"/>
                </a:ext>
              </a:extLst>
            </p:cNvPr>
            <p:cNvSpPr/>
            <p:nvPr/>
          </p:nvSpPr>
          <p:spPr>
            <a:xfrm>
              <a:off x="20651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C82B5299-BB85-64E1-3DA2-2F7559514C06}"/>
                </a:ext>
              </a:extLst>
            </p:cNvPr>
            <p:cNvSpPr/>
            <p:nvPr/>
          </p:nvSpPr>
          <p:spPr>
            <a:xfrm>
              <a:off x="2136045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F79EDA31-DB98-23CD-DEB2-2CD784243CFC}"/>
                </a:ext>
              </a:extLst>
            </p:cNvPr>
            <p:cNvSpPr/>
            <p:nvPr/>
          </p:nvSpPr>
          <p:spPr>
            <a:xfrm>
              <a:off x="22069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52E7581-C406-B39C-3CE6-2D4D4D51923F}"/>
                </a:ext>
              </a:extLst>
            </p:cNvPr>
            <p:cNvSpPr/>
            <p:nvPr/>
          </p:nvSpPr>
          <p:spPr>
            <a:xfrm>
              <a:off x="22779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D131C27D-8E25-BD5A-26D1-BC4E40F48982}"/>
                </a:ext>
              </a:extLst>
            </p:cNvPr>
            <p:cNvSpPr/>
            <p:nvPr/>
          </p:nvSpPr>
          <p:spPr>
            <a:xfrm>
              <a:off x="2348830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791175B6-B96D-A37E-3C2C-45B1EE39C2BA}"/>
                </a:ext>
              </a:extLst>
            </p:cNvPr>
            <p:cNvSpPr/>
            <p:nvPr/>
          </p:nvSpPr>
          <p:spPr>
            <a:xfrm>
              <a:off x="2419759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8615B29A-A2E4-CA39-0463-CBF831D12DA3}"/>
                </a:ext>
              </a:extLst>
            </p:cNvPr>
            <p:cNvSpPr/>
            <p:nvPr/>
          </p:nvSpPr>
          <p:spPr>
            <a:xfrm>
              <a:off x="2490687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05F1C4A5-3211-D8CC-6495-DA837EC2853E}"/>
                </a:ext>
              </a:extLst>
            </p:cNvPr>
            <p:cNvSpPr/>
            <p:nvPr/>
          </p:nvSpPr>
          <p:spPr>
            <a:xfrm>
              <a:off x="25616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D5027411-5380-2F66-7DE0-05BC6A4F4A57}"/>
                </a:ext>
              </a:extLst>
            </p:cNvPr>
            <p:cNvSpPr/>
            <p:nvPr/>
          </p:nvSpPr>
          <p:spPr>
            <a:xfrm>
              <a:off x="2632544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BD7B8CE7-1445-1F87-9D04-90C694658F5A}"/>
                </a:ext>
              </a:extLst>
            </p:cNvPr>
            <p:cNvSpPr/>
            <p:nvPr/>
          </p:nvSpPr>
          <p:spPr>
            <a:xfrm>
              <a:off x="27034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14256C7-B32F-AAA8-F25F-2551C9366317}"/>
                </a:ext>
              </a:extLst>
            </p:cNvPr>
            <p:cNvSpPr/>
            <p:nvPr/>
          </p:nvSpPr>
          <p:spPr>
            <a:xfrm>
              <a:off x="27744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DCB604F1-1047-444C-595F-00AEB792B1A3}"/>
              </a:ext>
            </a:extLst>
          </p:cNvPr>
          <p:cNvSpPr/>
          <p:nvPr/>
        </p:nvSpPr>
        <p:spPr>
          <a:xfrm>
            <a:off x="1414798" y="1681887"/>
            <a:ext cx="1227139" cy="1227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200">
                <a:srgbClr val="27467C"/>
              </a:gs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2540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1200000" scaled="0"/>
            </a:gradFill>
          </a:ln>
          <a:effectLst>
            <a:outerShdw blurRad="127000" dist="152400" dir="2700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069B634A-36C1-4098-7351-EB0DA497310F}"/>
              </a:ext>
            </a:extLst>
          </p:cNvPr>
          <p:cNvCxnSpPr/>
          <p:nvPr/>
        </p:nvCxnSpPr>
        <p:spPr>
          <a:xfrm>
            <a:off x="1442528" y="4196806"/>
            <a:ext cx="6914387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08CEB385-AE17-22CC-BF21-B09E695FDB81}"/>
              </a:ext>
            </a:extLst>
          </p:cNvPr>
          <p:cNvSpPr txBox="1"/>
          <p:nvPr/>
        </p:nvSpPr>
        <p:spPr>
          <a:xfrm>
            <a:off x="1442528" y="1681887"/>
            <a:ext cx="1171677" cy="132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</a:t>
            </a:r>
            <a:endParaRPr lang="zh-CN" altLang="en-US" sz="80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C7889D78-1F72-C843-3EC1-3C55941E3DB3}"/>
              </a:ext>
            </a:extLst>
          </p:cNvPr>
          <p:cNvSpPr txBox="1"/>
          <p:nvPr/>
        </p:nvSpPr>
        <p:spPr>
          <a:xfrm>
            <a:off x="2968659" y="2265021"/>
            <a:ext cx="1781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PART</a:t>
            </a:r>
            <a:endParaRPr lang="zh-CN" altLang="en-US" sz="20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4C2FA964-58F4-700F-2CAF-623FEF30A150}"/>
              </a:ext>
            </a:extLst>
          </p:cNvPr>
          <p:cNvSpPr txBox="1"/>
          <p:nvPr/>
        </p:nvSpPr>
        <p:spPr>
          <a:xfrm>
            <a:off x="1414798" y="3156621"/>
            <a:ext cx="963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Implementation</a:t>
            </a:r>
            <a:r>
              <a:rPr lang="zh-CN" altLang="en-US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 </a:t>
            </a:r>
            <a:r>
              <a:rPr lang="en-US" altLang="zh-CN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status</a:t>
            </a:r>
            <a:endParaRPr lang="zh-CN" altLang="en-US" sz="44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A2DE310-C24C-B397-BE62-724308AA22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5875590" y="495807"/>
            <a:ext cx="3481307" cy="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横版组合——透明.png">
            <a:extLst>
              <a:ext uri="{FF2B5EF4-FFF2-40B4-BE49-F238E27FC236}">
                <a16:creationId xmlns:a16="http://schemas.microsoft.com/office/drawing/2014/main" id="{1C706812-7CBE-0A7F-7EB3-89A99CC590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417" y="602328"/>
            <a:ext cx="2411657" cy="5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C0F74C-C323-3DA4-3EE7-A00EC6AEA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72" y="396756"/>
            <a:ext cx="2322678" cy="8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00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B1C50-E5A7-EC0E-B4B6-EACC8F9E0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170ECFA-36D7-FB66-98DB-2436691D8F09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0FD5EBB0-8188-B3FC-B26C-2819417E8848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3.1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Overall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progress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endParaRPr lang="en-US" altLang="zh-CN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8CEE9EE-25F4-D79E-69B3-AFE931F7DF50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3D0D061B-6183-89AC-5020-83A416BC8D97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AEEA2689-0384-878F-D5FC-860043F7C113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57E7F68E-4576-AE94-B7DB-694A86A17B4A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19FECB3-E0F5-C8B5-34E0-2027D741D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2" y="4357911"/>
            <a:ext cx="3119039" cy="2023417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B05B759E-EC2C-4EDF-C040-77A383372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177" y="4361053"/>
            <a:ext cx="3658415" cy="2005789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87EA48A9-CB4E-C290-0ABF-857CE7DB97CA}"/>
              </a:ext>
            </a:extLst>
          </p:cNvPr>
          <p:cNvSpPr txBox="1"/>
          <p:nvPr/>
        </p:nvSpPr>
        <p:spPr>
          <a:xfrm>
            <a:off x="7903746" y="5577335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</a:rPr>
              <a:t>Background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measured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by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lead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preshower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+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 err="1">
                <a:solidFill>
                  <a:schemeClr val="bg1"/>
                </a:solidFill>
              </a:rPr>
              <a:t>scintilator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+</a:t>
            </a:r>
            <a:r>
              <a:rPr lang="zh-CN" altLang="en-US" sz="1400" dirty="0">
                <a:solidFill>
                  <a:schemeClr val="bg1"/>
                </a:solidFill>
              </a:rPr>
              <a:t> </a:t>
            </a:r>
            <a:r>
              <a:rPr lang="en-US" altLang="zh-CN" sz="1400" dirty="0">
                <a:solidFill>
                  <a:schemeClr val="bg1"/>
                </a:solidFill>
              </a:rPr>
              <a:t>PMT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id="{8B4A2758-6F7E-B037-5165-DEB2D42082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251" y="4334386"/>
            <a:ext cx="3624584" cy="2046941"/>
          </a:xfrm>
          <a:prstGeom prst="rect">
            <a:avLst/>
          </a:prstGeom>
        </p:spPr>
      </p:pic>
      <p:sp>
        <p:nvSpPr>
          <p:cNvPr id="16" name="TextBox 14">
            <a:extLst>
              <a:ext uri="{FF2B5EF4-FFF2-40B4-BE49-F238E27FC236}">
                <a16:creationId xmlns:a16="http://schemas.microsoft.com/office/drawing/2014/main" id="{BAE57B47-25EF-FE81-B91A-3861D5BE8ED5}"/>
              </a:ext>
            </a:extLst>
          </p:cNvPr>
          <p:cNvSpPr txBox="1"/>
          <p:nvPr/>
        </p:nvSpPr>
        <p:spPr>
          <a:xfrm>
            <a:off x="755293" y="6059065"/>
            <a:ext cx="2732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Laser optics</a:t>
            </a:r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E856A249-A12C-E473-A8CD-9349DF5FD1A3}"/>
              </a:ext>
            </a:extLst>
          </p:cNvPr>
          <p:cNvSpPr txBox="1"/>
          <p:nvPr/>
        </p:nvSpPr>
        <p:spPr>
          <a:xfrm>
            <a:off x="4044156" y="4407694"/>
            <a:ext cx="2732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</a:rPr>
              <a:t>Visible light part of synchrotron radiation from the reflector mirror</a:t>
            </a:r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id="{1F696B8A-A947-736F-5D63-BE66560B1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12" y="1185142"/>
            <a:ext cx="10763325" cy="2921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697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7B06-B747-58D5-BDDB-C3C426C04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E2341B7-F547-26D9-057C-E08B62CE80C8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4A11276-09FB-84B0-ECF2-AB93840234CB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3.2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Modification of the photon beamline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8E6686D-63CB-A54C-BC37-E9FFB46F3E01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7D474BA3-97DD-D795-7039-75311FE8DEC5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B53CEFBE-97C2-5C3E-1020-DD5F640997E0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F3FB1B41-2083-B013-7AD8-3F14537BC0D5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8104256-9B96-2332-5785-39E60F213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801" y="1325722"/>
            <a:ext cx="9128397" cy="50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1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7BE21-1E01-1144-50B1-38950B57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6F21E44-EDFF-5A1E-B8F2-4F94B17774DD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72BEE6A-7316-5A07-4EE4-AFFD000C17B0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3.3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optics tuning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55707402-AA62-E857-DF50-56CC73EB15A7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24E1C37-FE2F-A694-410F-5CB932D7639C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EEC41A19-8E4B-368C-AF9B-7A3E045836C8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AF2BB72-3199-B54E-FBA7-70152C959C20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C32D254C-2A18-A5A3-C232-1E000767C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1699"/>
            <a:ext cx="7772400" cy="380298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EA0AC2BD-6AD0-824F-9DD1-0863BD3D70F3}"/>
              </a:ext>
            </a:extLst>
          </p:cNvPr>
          <p:cNvSpPr txBox="1"/>
          <p:nvPr/>
        </p:nvSpPr>
        <p:spPr>
          <a:xfrm>
            <a:off x="397054" y="2611560"/>
            <a:ext cx="1643866" cy="73866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ensure a specific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circular polarization state at the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IP. 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96B49AC2-B819-CD07-038C-075B5BD70253}"/>
              </a:ext>
            </a:extLst>
          </p:cNvPr>
          <p:cNvCxnSpPr>
            <a:cxnSpLocks/>
          </p:cNvCxnSpPr>
          <p:nvPr/>
        </p:nvCxnSpPr>
        <p:spPr>
          <a:xfrm flipH="1">
            <a:off x="1982912" y="2958957"/>
            <a:ext cx="1489753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687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178DD-91F6-5F5A-3EA7-7C5B78D6B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8413CC3-0F71-7D92-CE7A-86100EC9E74B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CFBF9BA0-6C49-C1B4-F2E1-30855F417CE7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3.3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optics tuning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D3AB041-7086-1C98-C794-B4E66706C8EA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80964FFD-7470-3D5D-2274-E0859D6DE4B3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9E999648-8C8B-5F5D-20D4-9C77DF67B119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B646F05E-73D3-262F-C529-C2E816327540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452031F-FC0C-1DA4-8021-E7FAA3FFC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1699"/>
            <a:ext cx="7772400" cy="3802983"/>
          </a:xfrm>
          <a:prstGeom prst="rect">
            <a:avLst/>
          </a:prstGeom>
        </p:spPr>
      </p:pic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6DAF89A3-31A8-A03B-5AB5-94058720CF31}"/>
              </a:ext>
            </a:extLst>
          </p:cNvPr>
          <p:cNvCxnSpPr>
            <a:cxnSpLocks/>
          </p:cNvCxnSpPr>
          <p:nvPr/>
        </p:nvCxnSpPr>
        <p:spPr>
          <a:xfrm flipH="1">
            <a:off x="4227738" y="2835667"/>
            <a:ext cx="1013355" cy="750799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DEC72F32-3FFA-8055-C44E-950CC2C33413}"/>
              </a:ext>
            </a:extLst>
          </p:cNvPr>
          <p:cNvSpPr txBox="1"/>
          <p:nvPr/>
        </p:nvSpPr>
        <p:spPr>
          <a:xfrm>
            <a:off x="2923376" y="3586466"/>
            <a:ext cx="1310165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adjust</a:t>
            </a:r>
            <a:r>
              <a:rPr kumimoji="1"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spot size at IP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322D62E5-F61E-5F90-F998-908261A18C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6" y="4148643"/>
            <a:ext cx="4161747" cy="189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65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EF05B4-8BAF-BBE8-B688-07B27B377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57AEBBF-7EE7-7C9F-DC26-603254D2424F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799A33E-8BE0-3309-4A86-E381F1E5CBC8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3.3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optics tuning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57DEE94-B874-0AEB-F6AC-7F15B9A91864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92A09A5D-261D-F576-19D7-2D657C2B54DC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74593E50-812D-10EA-61DC-112DEDFBF6E4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F00F944B-3F28-33D3-3E1E-BBEE50771D88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C714D08-C0F4-33CB-C59A-5E3C4C9EE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1699"/>
            <a:ext cx="7772400" cy="3802983"/>
          </a:xfrm>
          <a:prstGeom prst="rect">
            <a:avLst/>
          </a:prstGeom>
        </p:spPr>
      </p:pic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3DA81724-A1E0-70CA-64DF-8A12F99052D5}"/>
              </a:ext>
            </a:extLst>
          </p:cNvPr>
          <p:cNvCxnSpPr>
            <a:cxnSpLocks/>
          </p:cNvCxnSpPr>
          <p:nvPr/>
        </p:nvCxnSpPr>
        <p:spPr>
          <a:xfrm flipV="1">
            <a:off x="6423309" y="1157981"/>
            <a:ext cx="450102" cy="46977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4AFB10A1-DE68-24D7-49D5-42016F27DBC1}"/>
              </a:ext>
            </a:extLst>
          </p:cNvPr>
          <p:cNvSpPr txBox="1"/>
          <p:nvPr/>
        </p:nvSpPr>
        <p:spPr>
          <a:xfrm>
            <a:off x="6423309" y="611620"/>
            <a:ext cx="2404384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Here we can see the visual part of synchrotron radiation light</a:t>
            </a:r>
          </a:p>
        </p:txBody>
      </p:sp>
    </p:spTree>
    <p:extLst>
      <p:ext uri="{BB962C8B-B14F-4D97-AF65-F5344CB8AC3E}">
        <p14:creationId xmlns:p14="http://schemas.microsoft.com/office/powerpoint/2010/main" val="1040404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9D89-83B8-FA32-436B-2566F803D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5157999-35D0-CBA5-3B64-31EB257960E8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B7776A0-2882-71C6-AA93-4C8B1C4E31A5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3.3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optics tuning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ADFAAB2-9A28-AB28-72FA-707A05BED2D0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8F111CF0-3FBD-FFE0-CA7D-83104E941846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ED9E1EE5-D76F-7245-7C56-A03229F27678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FD226A2E-5574-D51D-0864-D5888BC4D75D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2110A271-930D-B0B4-67F0-F0E46C8F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11699"/>
            <a:ext cx="7772400" cy="38029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22CCFA5-744E-8828-E1E3-6E866B3FF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40" y="571868"/>
            <a:ext cx="3426280" cy="2829192"/>
          </a:xfrm>
          <a:prstGeom prst="rect">
            <a:avLst/>
          </a:prstGeom>
        </p:spPr>
      </p:pic>
      <p:pic>
        <p:nvPicPr>
          <p:cNvPr id="18" name="Picture 44">
            <a:extLst>
              <a:ext uri="{FF2B5EF4-FFF2-40B4-BE49-F238E27FC236}">
                <a16:creationId xmlns:a16="http://schemas.microsoft.com/office/drawing/2014/main" id="{5692E795-8964-9484-6065-0DF13276C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72" y="4976326"/>
            <a:ext cx="3238273" cy="1739335"/>
          </a:xfrm>
          <a:prstGeom prst="rect">
            <a:avLst/>
          </a:prstGeom>
          <a:ln>
            <a:solidFill>
              <a:srgbClr val="FF9300"/>
            </a:solidFill>
          </a:ln>
        </p:spPr>
      </p:pic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ECBB554B-E43E-025D-447F-A9A44D93F916}"/>
              </a:ext>
            </a:extLst>
          </p:cNvPr>
          <p:cNvCxnSpPr>
            <a:cxnSpLocks/>
          </p:cNvCxnSpPr>
          <p:nvPr/>
        </p:nvCxnSpPr>
        <p:spPr>
          <a:xfrm flipV="1">
            <a:off x="8908124" y="3350224"/>
            <a:ext cx="338618" cy="313662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线箭头连接符 26">
            <a:extLst>
              <a:ext uri="{FF2B5EF4-FFF2-40B4-BE49-F238E27FC236}">
                <a16:creationId xmlns:a16="http://schemas.microsoft.com/office/drawing/2014/main" id="{372F7F5D-1CC8-D936-912D-36C36555A1E2}"/>
              </a:ext>
            </a:extLst>
          </p:cNvPr>
          <p:cNvCxnSpPr>
            <a:cxnSpLocks/>
          </p:cNvCxnSpPr>
          <p:nvPr/>
        </p:nvCxnSpPr>
        <p:spPr>
          <a:xfrm>
            <a:off x="6096000" y="4580561"/>
            <a:ext cx="0" cy="364943"/>
          </a:xfrm>
          <a:prstGeom prst="straightConnector1">
            <a:avLst/>
          </a:prstGeom>
          <a:ln w="28575">
            <a:solidFill>
              <a:srgbClr val="FF93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肘形连接符 3">
            <a:extLst>
              <a:ext uri="{FF2B5EF4-FFF2-40B4-BE49-F238E27FC236}">
                <a16:creationId xmlns:a16="http://schemas.microsoft.com/office/drawing/2014/main" id="{AB44A478-42D5-709E-9A85-ECBA321AB203}"/>
              </a:ext>
            </a:extLst>
          </p:cNvPr>
          <p:cNvCxnSpPr>
            <a:stCxn id="18" idx="3"/>
          </p:cNvCxnSpPr>
          <p:nvPr/>
        </p:nvCxnSpPr>
        <p:spPr>
          <a:xfrm flipV="1">
            <a:off x="8042445" y="4317357"/>
            <a:ext cx="198730" cy="152863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7F79CC14-A288-C945-3DFF-5EF8A9AB051A}"/>
              </a:ext>
            </a:extLst>
          </p:cNvPr>
          <p:cNvSpPr txBox="1"/>
          <p:nvPr/>
        </p:nvSpPr>
        <p:spPr>
          <a:xfrm>
            <a:off x="7518843" y="4637683"/>
            <a:ext cx="1761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200" dirty="0">
                <a:solidFill>
                  <a:srgbClr val="0070C0"/>
                </a:solidFill>
              </a:rPr>
              <a:t>The</a:t>
            </a:r>
            <a:r>
              <a:rPr kumimoji="1" lang="zh-CN" altLang="en-US" sz="12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>
                <a:solidFill>
                  <a:srgbClr val="0070C0"/>
                </a:solidFill>
              </a:rPr>
              <a:t>spot</a:t>
            </a:r>
            <a:r>
              <a:rPr kumimoji="1" lang="zh-CN" altLang="en-US" sz="12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>
                <a:solidFill>
                  <a:srgbClr val="0070C0"/>
                </a:solidFill>
              </a:rPr>
              <a:t>on</a:t>
            </a:r>
            <a:r>
              <a:rPr kumimoji="1" lang="zh-CN" altLang="en-US" sz="12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>
                <a:solidFill>
                  <a:srgbClr val="0070C0"/>
                </a:solidFill>
              </a:rPr>
              <a:t>target</a:t>
            </a:r>
            <a:endParaRPr kumimoji="1" lang="zh-CN" altLang="en-US" sz="1200" dirty="0">
              <a:solidFill>
                <a:srgbClr val="0070C0"/>
              </a:solidFill>
            </a:endParaRPr>
          </a:p>
        </p:txBody>
      </p:sp>
      <p:sp>
        <p:nvSpPr>
          <p:cNvPr id="23" name="燕尾形箭头 22">
            <a:extLst>
              <a:ext uri="{FF2B5EF4-FFF2-40B4-BE49-F238E27FC236}">
                <a16:creationId xmlns:a16="http://schemas.microsoft.com/office/drawing/2014/main" id="{E53E53A3-AE13-7ECB-3B41-4A70C24FD35C}"/>
              </a:ext>
            </a:extLst>
          </p:cNvPr>
          <p:cNvSpPr/>
          <p:nvPr/>
        </p:nvSpPr>
        <p:spPr>
          <a:xfrm>
            <a:off x="8283802" y="5845993"/>
            <a:ext cx="586518" cy="276998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071E445D-C92A-63EF-AF7D-79DBE7642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124" y="4515701"/>
            <a:ext cx="2783264" cy="224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544217" y="6606489"/>
            <a:ext cx="764347" cy="108986"/>
            <a:chOff x="2065116" y="6574579"/>
            <a:chExt cx="764347" cy="108986"/>
          </a:xfrm>
        </p:grpSpPr>
        <p:sp>
          <p:nvSpPr>
            <p:cNvPr id="32" name="任意多边形: 形状 31"/>
            <p:cNvSpPr/>
            <p:nvPr/>
          </p:nvSpPr>
          <p:spPr>
            <a:xfrm>
              <a:off x="20651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3" name="任意多边形: 形状 32"/>
            <p:cNvSpPr/>
            <p:nvPr/>
          </p:nvSpPr>
          <p:spPr>
            <a:xfrm>
              <a:off x="2136045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4" name="任意多边形: 形状 33"/>
            <p:cNvSpPr/>
            <p:nvPr/>
          </p:nvSpPr>
          <p:spPr>
            <a:xfrm>
              <a:off x="22069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5" name="任意多边形: 形状 34"/>
            <p:cNvSpPr/>
            <p:nvPr/>
          </p:nvSpPr>
          <p:spPr>
            <a:xfrm>
              <a:off x="22779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6" name="任意多边形: 形状 35"/>
            <p:cNvSpPr/>
            <p:nvPr/>
          </p:nvSpPr>
          <p:spPr>
            <a:xfrm>
              <a:off x="2348830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7" name="任意多边形: 形状 36"/>
            <p:cNvSpPr/>
            <p:nvPr/>
          </p:nvSpPr>
          <p:spPr>
            <a:xfrm>
              <a:off x="2419759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8" name="任意多边形: 形状 37"/>
            <p:cNvSpPr/>
            <p:nvPr/>
          </p:nvSpPr>
          <p:spPr>
            <a:xfrm>
              <a:off x="2490687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39" name="任意多边形: 形状 38"/>
            <p:cNvSpPr/>
            <p:nvPr/>
          </p:nvSpPr>
          <p:spPr>
            <a:xfrm>
              <a:off x="25616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0" name="任意多边形: 形状 39"/>
            <p:cNvSpPr/>
            <p:nvPr/>
          </p:nvSpPr>
          <p:spPr>
            <a:xfrm>
              <a:off x="2632544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1" name="任意多边形: 形状 40"/>
            <p:cNvSpPr/>
            <p:nvPr/>
          </p:nvSpPr>
          <p:spPr>
            <a:xfrm>
              <a:off x="27034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2" name="任意多边形: 形状 41"/>
            <p:cNvSpPr/>
            <p:nvPr/>
          </p:nvSpPr>
          <p:spPr>
            <a:xfrm>
              <a:off x="27744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3968012" y="1859049"/>
            <a:ext cx="7055586" cy="597240"/>
            <a:chOff x="4505536" y="1562625"/>
            <a:chExt cx="7055586" cy="597240"/>
          </a:xfrm>
        </p:grpSpPr>
        <p:grpSp>
          <p:nvGrpSpPr>
            <p:cNvPr id="60" name="组合 59"/>
            <p:cNvGrpSpPr/>
            <p:nvPr/>
          </p:nvGrpSpPr>
          <p:grpSpPr>
            <a:xfrm>
              <a:off x="4505536" y="1562625"/>
              <a:ext cx="7055586" cy="561839"/>
              <a:chOff x="4505536" y="1562625"/>
              <a:chExt cx="7055586" cy="561839"/>
            </a:xfrm>
          </p:grpSpPr>
          <p:sp>
            <p:nvSpPr>
              <p:cNvPr id="21" name="文本框 20"/>
              <p:cNvSpPr txBox="1"/>
              <p:nvPr/>
            </p:nvSpPr>
            <p:spPr>
              <a:xfrm>
                <a:off x="5171309" y="1581934"/>
                <a:ext cx="63898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Background</a:t>
                </a:r>
                <a:endParaRPr lang="zh-CN" altLang="en-US" sz="2800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59" name="矩形: 圆角 58"/>
              <p:cNvSpPr/>
              <p:nvPr/>
            </p:nvSpPr>
            <p:spPr>
              <a:xfrm>
                <a:off x="4505536" y="1562625"/>
                <a:ext cx="561839" cy="56183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cxnSp>
          <p:nvCxnSpPr>
            <p:cNvPr id="62" name="直接连接符 61"/>
            <p:cNvCxnSpPr/>
            <p:nvPr/>
          </p:nvCxnSpPr>
          <p:spPr>
            <a:xfrm>
              <a:off x="5171309" y="2124464"/>
              <a:ext cx="4345224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文本框 63"/>
            <p:cNvSpPr txBox="1"/>
            <p:nvPr/>
          </p:nvSpPr>
          <p:spPr>
            <a:xfrm>
              <a:off x="4505536" y="1575090"/>
              <a:ext cx="536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1</a:t>
              </a:r>
              <a:endParaRPr lang="zh-CN" altLang="en-US" sz="3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968012" y="2849018"/>
            <a:ext cx="7055587" cy="597240"/>
            <a:chOff x="4505536" y="1562625"/>
            <a:chExt cx="7055587" cy="597240"/>
          </a:xfrm>
        </p:grpSpPr>
        <p:grpSp>
          <p:nvGrpSpPr>
            <p:cNvPr id="67" name="组合 66"/>
            <p:cNvGrpSpPr/>
            <p:nvPr/>
          </p:nvGrpSpPr>
          <p:grpSpPr>
            <a:xfrm>
              <a:off x="4505536" y="1562625"/>
              <a:ext cx="7055587" cy="561839"/>
              <a:chOff x="4505536" y="1562625"/>
              <a:chExt cx="7055587" cy="561839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5171308" y="1581934"/>
                <a:ext cx="63898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Design considerations</a:t>
                </a:r>
                <a:endParaRPr lang="zh-CN" altLang="en-US" sz="2800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1" name="矩形: 圆角 70"/>
              <p:cNvSpPr/>
              <p:nvPr/>
            </p:nvSpPr>
            <p:spPr>
              <a:xfrm>
                <a:off x="4505536" y="1562625"/>
                <a:ext cx="561839" cy="56183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cxnSp>
          <p:nvCxnSpPr>
            <p:cNvPr id="68" name="直接连接符 67"/>
            <p:cNvCxnSpPr/>
            <p:nvPr/>
          </p:nvCxnSpPr>
          <p:spPr>
            <a:xfrm>
              <a:off x="5171309" y="2124464"/>
              <a:ext cx="4345224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/>
            <p:cNvSpPr txBox="1"/>
            <p:nvPr/>
          </p:nvSpPr>
          <p:spPr>
            <a:xfrm>
              <a:off x="4505536" y="1575090"/>
              <a:ext cx="536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</a:t>
              </a:r>
              <a:endParaRPr lang="zh-CN" altLang="en-US" sz="3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968012" y="3838987"/>
            <a:ext cx="7055587" cy="597240"/>
            <a:chOff x="4505536" y="1562625"/>
            <a:chExt cx="7055587" cy="597240"/>
          </a:xfrm>
        </p:grpSpPr>
        <p:grpSp>
          <p:nvGrpSpPr>
            <p:cNvPr id="73" name="组合 72"/>
            <p:cNvGrpSpPr/>
            <p:nvPr/>
          </p:nvGrpSpPr>
          <p:grpSpPr>
            <a:xfrm>
              <a:off x="4505536" y="1562625"/>
              <a:ext cx="7055587" cy="561839"/>
              <a:chOff x="4505536" y="1562625"/>
              <a:chExt cx="7055587" cy="561839"/>
            </a:xfrm>
          </p:grpSpPr>
          <p:sp>
            <p:nvSpPr>
              <p:cNvPr id="76" name="文本框 75"/>
              <p:cNvSpPr txBox="1"/>
              <p:nvPr/>
            </p:nvSpPr>
            <p:spPr>
              <a:xfrm>
                <a:off x="5171308" y="1581934"/>
                <a:ext cx="638981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Implementation</a:t>
                </a:r>
                <a:r>
                  <a:rPr lang="zh-CN" altLang="en-US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 </a:t>
                </a:r>
                <a:r>
                  <a:rPr lang="en-US" altLang="zh-CN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status</a:t>
                </a:r>
                <a:endParaRPr lang="zh-CN" altLang="en-US" sz="2800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77" name="矩形: 圆角 76"/>
              <p:cNvSpPr/>
              <p:nvPr/>
            </p:nvSpPr>
            <p:spPr>
              <a:xfrm>
                <a:off x="4505536" y="1562625"/>
                <a:ext cx="561839" cy="56183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cxnSp>
          <p:nvCxnSpPr>
            <p:cNvPr id="74" name="直接连接符 73"/>
            <p:cNvCxnSpPr/>
            <p:nvPr/>
          </p:nvCxnSpPr>
          <p:spPr>
            <a:xfrm>
              <a:off x="5171309" y="2124464"/>
              <a:ext cx="4345224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本框 74"/>
            <p:cNvSpPr txBox="1"/>
            <p:nvPr/>
          </p:nvSpPr>
          <p:spPr>
            <a:xfrm>
              <a:off x="4505536" y="1575090"/>
              <a:ext cx="536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</a:t>
              </a:r>
              <a:endParaRPr lang="zh-CN" altLang="en-US" sz="3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3968012" y="4828956"/>
            <a:ext cx="7055585" cy="604570"/>
            <a:chOff x="4505536" y="1562625"/>
            <a:chExt cx="7055585" cy="604570"/>
          </a:xfrm>
        </p:grpSpPr>
        <p:grpSp>
          <p:nvGrpSpPr>
            <p:cNvPr id="79" name="组合 78"/>
            <p:cNvGrpSpPr/>
            <p:nvPr/>
          </p:nvGrpSpPr>
          <p:grpSpPr>
            <a:xfrm>
              <a:off x="4505536" y="1562625"/>
              <a:ext cx="7055585" cy="561839"/>
              <a:chOff x="4505536" y="1562625"/>
              <a:chExt cx="7055585" cy="561839"/>
            </a:xfrm>
          </p:grpSpPr>
          <p:sp>
            <p:nvSpPr>
              <p:cNvPr id="82" name="文本框 81"/>
              <p:cNvSpPr txBox="1"/>
              <p:nvPr/>
            </p:nvSpPr>
            <p:spPr>
              <a:xfrm>
                <a:off x="5171308" y="1581934"/>
                <a:ext cx="638981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800" dirty="0">
                    <a:solidFill>
                      <a:srgbClr val="29477E"/>
                    </a:solidFill>
                    <a:latin typeface="汉仪旗黑-55简" panose="00020600040101010101" pitchFamily="18" charset="-122"/>
                    <a:ea typeface="汉仪旗黑-55简" panose="00020600040101010101" pitchFamily="18" charset="-122"/>
                    <a:cs typeface="+mn-ea"/>
                    <a:sym typeface="汉仪旗黑-55简" panose="00020600040101010101" pitchFamily="18" charset="-122"/>
                  </a:rPr>
                  <a:t>Summary</a:t>
                </a:r>
                <a:endParaRPr lang="zh-CN" altLang="en-US" sz="2800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83" name="矩形: 圆角 82"/>
              <p:cNvSpPr/>
              <p:nvPr/>
            </p:nvSpPr>
            <p:spPr>
              <a:xfrm>
                <a:off x="4505536" y="1562625"/>
                <a:ext cx="561839" cy="56183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2540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  <p:cxnSp>
          <p:nvCxnSpPr>
            <p:cNvPr id="80" name="直接连接符 79"/>
            <p:cNvCxnSpPr/>
            <p:nvPr/>
          </p:nvCxnSpPr>
          <p:spPr>
            <a:xfrm>
              <a:off x="5171309" y="2124464"/>
              <a:ext cx="4345224" cy="0"/>
            </a:xfrm>
            <a:prstGeom prst="line">
              <a:avLst/>
            </a:prstGeom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/>
            <p:cNvSpPr txBox="1"/>
            <p:nvPr/>
          </p:nvSpPr>
          <p:spPr>
            <a:xfrm>
              <a:off x="4505536" y="1582420"/>
              <a:ext cx="53644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4</a:t>
              </a:r>
              <a:endParaRPr lang="zh-CN" altLang="en-US" sz="3200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504221A3-C0C8-F598-A7AB-BA1B53E8D0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5865430" y="495807"/>
            <a:ext cx="3481307" cy="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 descr="横版组合——透明.png">
            <a:extLst>
              <a:ext uri="{FF2B5EF4-FFF2-40B4-BE49-F238E27FC236}">
                <a16:creationId xmlns:a16="http://schemas.microsoft.com/office/drawing/2014/main" id="{DB3311F9-BD73-9D20-1755-3131EA307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417" y="602328"/>
            <a:ext cx="2411657" cy="5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056F518-FEF4-F2A2-B3C8-B4DBB1CD1538}"/>
              </a:ext>
            </a:extLst>
          </p:cNvPr>
          <p:cNvSpPr txBox="1"/>
          <p:nvPr/>
        </p:nvSpPr>
        <p:spPr>
          <a:xfrm>
            <a:off x="545853" y="1595123"/>
            <a:ext cx="3075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CONTENTS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0038A78-D67A-7F03-E02C-9012C0FD0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72" y="396756"/>
            <a:ext cx="2322678" cy="87622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63519C0-6114-3332-AF94-6ECBF4F7350D}"/>
              </a:ext>
            </a:extLst>
          </p:cNvPr>
          <p:cNvSpPr/>
          <p:nvPr/>
        </p:nvSpPr>
        <p:spPr>
          <a:xfrm rot="5400000">
            <a:off x="1484800" y="973080"/>
            <a:ext cx="1198366" cy="45719"/>
          </a:xfrm>
          <a:prstGeom prst="rect">
            <a:avLst/>
          </a:prstGeom>
          <a:solidFill>
            <a:srgbClr val="29477E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C855C-F96F-BFB7-7D33-13377DB16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8FF2020-6104-CBEC-5A5D-643A9A1CA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8" y="4790315"/>
            <a:ext cx="1986816" cy="15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D7E8B7A8-CBA9-1C90-F43E-9FF6300121CC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09D06F4-CE67-344F-9124-CEBEA3CC17EE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3.4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Beam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commissioning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6D2F8E33-EA9D-9BBD-53DB-00F1605BD7D0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FCEDD79F-91D3-A442-4FA6-0BBBEA95CC43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02D6AF54-F3F1-1986-D8D0-F77DB5FB842F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632ADDC9-4BAB-015C-F2CE-2E15BEAE8B0E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5554A17-34E8-02E3-FD13-8D8ECA82E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6" y="1111699"/>
            <a:ext cx="7772400" cy="380298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1C25A6-526D-2916-1B9E-90F27FBC8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3" y="3591391"/>
            <a:ext cx="2496621" cy="2496621"/>
          </a:xfrm>
          <a:prstGeom prst="rect">
            <a:avLst/>
          </a:prstGeom>
        </p:spPr>
      </p:pic>
      <p:sp>
        <p:nvSpPr>
          <p:cNvPr id="44" name="任意形状 43">
            <a:extLst>
              <a:ext uri="{FF2B5EF4-FFF2-40B4-BE49-F238E27FC236}">
                <a16:creationId xmlns:a16="http://schemas.microsoft.com/office/drawing/2014/main" id="{FDBD6220-5A17-0647-4385-DFEED3F6F748}"/>
              </a:ext>
            </a:extLst>
          </p:cNvPr>
          <p:cNvSpPr/>
          <p:nvPr/>
        </p:nvSpPr>
        <p:spPr>
          <a:xfrm>
            <a:off x="160962" y="5562600"/>
            <a:ext cx="3393587" cy="674540"/>
          </a:xfrm>
          <a:custGeom>
            <a:avLst/>
            <a:gdLst>
              <a:gd name="connsiteX0" fmla="*/ 236729 w 3393587"/>
              <a:gd name="connsiteY0" fmla="*/ 0 h 674540"/>
              <a:gd name="connsiteX1" fmla="*/ 8129 w 3393587"/>
              <a:gd name="connsiteY1" fmla="*/ 174171 h 674540"/>
              <a:gd name="connsiteX2" fmla="*/ 149644 w 3393587"/>
              <a:gd name="connsiteY2" fmla="*/ 642257 h 674540"/>
              <a:gd name="connsiteX3" fmla="*/ 1031387 w 3393587"/>
              <a:gd name="connsiteY3" fmla="*/ 609600 h 674540"/>
              <a:gd name="connsiteX4" fmla="*/ 2021987 w 3393587"/>
              <a:gd name="connsiteY4" fmla="*/ 413657 h 674540"/>
              <a:gd name="connsiteX5" fmla="*/ 2849301 w 3393587"/>
              <a:gd name="connsiteY5" fmla="*/ 489857 h 674540"/>
              <a:gd name="connsiteX6" fmla="*/ 3393587 w 3393587"/>
              <a:gd name="connsiteY6" fmla="*/ 381000 h 67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3587" h="674540" extrusionOk="0">
                <a:moveTo>
                  <a:pt x="236729" y="0"/>
                </a:moveTo>
                <a:cubicBezTo>
                  <a:pt x="124252" y="30212"/>
                  <a:pt x="6090" y="73341"/>
                  <a:pt x="8129" y="174171"/>
                </a:cubicBezTo>
                <a:cubicBezTo>
                  <a:pt x="-3401" y="281842"/>
                  <a:pt x="-47068" y="570518"/>
                  <a:pt x="149644" y="642257"/>
                </a:cubicBezTo>
                <a:cubicBezTo>
                  <a:pt x="299405" y="735122"/>
                  <a:pt x="717303" y="658904"/>
                  <a:pt x="1031387" y="609600"/>
                </a:cubicBezTo>
                <a:cubicBezTo>
                  <a:pt x="1310646" y="553556"/>
                  <a:pt x="1754099" y="450384"/>
                  <a:pt x="2021987" y="413657"/>
                </a:cubicBezTo>
                <a:cubicBezTo>
                  <a:pt x="2344938" y="396068"/>
                  <a:pt x="2628171" y="479928"/>
                  <a:pt x="2849301" y="489857"/>
                </a:cubicBezTo>
                <a:cubicBezTo>
                  <a:pt x="3072737" y="483623"/>
                  <a:pt x="3345214" y="376689"/>
                  <a:pt x="3393587" y="381000"/>
                </a:cubicBezTo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6729 w 3393587"/>
                      <a:gd name="connsiteY0" fmla="*/ 0 h 674540"/>
                      <a:gd name="connsiteX1" fmla="*/ 8129 w 3393587"/>
                      <a:gd name="connsiteY1" fmla="*/ 174171 h 674540"/>
                      <a:gd name="connsiteX2" fmla="*/ 149644 w 3393587"/>
                      <a:gd name="connsiteY2" fmla="*/ 642257 h 674540"/>
                      <a:gd name="connsiteX3" fmla="*/ 1031387 w 3393587"/>
                      <a:gd name="connsiteY3" fmla="*/ 609600 h 674540"/>
                      <a:gd name="connsiteX4" fmla="*/ 2021987 w 3393587"/>
                      <a:gd name="connsiteY4" fmla="*/ 413657 h 674540"/>
                      <a:gd name="connsiteX5" fmla="*/ 2849301 w 3393587"/>
                      <a:gd name="connsiteY5" fmla="*/ 489857 h 674540"/>
                      <a:gd name="connsiteX6" fmla="*/ 3393587 w 3393587"/>
                      <a:gd name="connsiteY6" fmla="*/ 381000 h 67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93587" h="674540">
                        <a:moveTo>
                          <a:pt x="236729" y="0"/>
                        </a:moveTo>
                        <a:cubicBezTo>
                          <a:pt x="129686" y="33564"/>
                          <a:pt x="22643" y="67128"/>
                          <a:pt x="8129" y="174171"/>
                        </a:cubicBezTo>
                        <a:cubicBezTo>
                          <a:pt x="-6385" y="281214"/>
                          <a:pt x="-20899" y="569686"/>
                          <a:pt x="149644" y="642257"/>
                        </a:cubicBezTo>
                        <a:cubicBezTo>
                          <a:pt x="320187" y="714828"/>
                          <a:pt x="719330" y="647700"/>
                          <a:pt x="1031387" y="609600"/>
                        </a:cubicBezTo>
                        <a:cubicBezTo>
                          <a:pt x="1343444" y="571500"/>
                          <a:pt x="1719001" y="433614"/>
                          <a:pt x="2021987" y="413657"/>
                        </a:cubicBezTo>
                        <a:cubicBezTo>
                          <a:pt x="2324973" y="393700"/>
                          <a:pt x="2620701" y="495300"/>
                          <a:pt x="2849301" y="489857"/>
                        </a:cubicBezTo>
                        <a:cubicBezTo>
                          <a:pt x="3077901" y="484414"/>
                          <a:pt x="3346416" y="375557"/>
                          <a:pt x="3393587" y="381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8353D17-855C-01F6-4205-0E9AFD3C1E4E}"/>
              </a:ext>
            </a:extLst>
          </p:cNvPr>
          <p:cNvSpPr txBox="1"/>
          <p:nvPr/>
        </p:nvSpPr>
        <p:spPr>
          <a:xfrm>
            <a:off x="1279758" y="6067863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oscilloscope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A0EE1F01-CF30-67BE-3459-0BB9CBE1165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7792"/>
          <a:stretch>
            <a:fillRect/>
          </a:stretch>
        </p:blipFill>
        <p:spPr>
          <a:xfrm>
            <a:off x="8811259" y="4628799"/>
            <a:ext cx="3126741" cy="2070221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836F8ED-E1BB-92E0-FB88-7B95A5959D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644" y="4628798"/>
            <a:ext cx="3803432" cy="2070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91C598F-A0D9-FA04-1056-F860DAA388F5}"/>
                  </a:ext>
                </a:extLst>
              </p:cNvPr>
              <p:cNvSpPr txBox="1"/>
              <p:nvPr/>
            </p:nvSpPr>
            <p:spPr>
              <a:xfrm>
                <a:off x="153312" y="6366598"/>
                <a:ext cx="4928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~5mm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lead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glass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scintillator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(~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)+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PMT</a:t>
                </a: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91C598F-A0D9-FA04-1056-F860DAA38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12" y="6366598"/>
                <a:ext cx="4928412" cy="369332"/>
              </a:xfrm>
              <a:prstGeom prst="rect">
                <a:avLst/>
              </a:prstGeom>
              <a:blipFill>
                <a:blip r:embed="rId7"/>
                <a:stretch>
                  <a:fillRect l="-1028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9">
            <a:extLst>
              <a:ext uri="{FF2B5EF4-FFF2-40B4-BE49-F238E27FC236}">
                <a16:creationId xmlns:a16="http://schemas.microsoft.com/office/drawing/2014/main" id="{F2637749-FF59-C1BA-F269-EC81A1A228D0}"/>
              </a:ext>
            </a:extLst>
          </p:cNvPr>
          <p:cNvSpPr txBox="1"/>
          <p:nvPr/>
        </p:nvSpPr>
        <p:spPr>
          <a:xfrm>
            <a:off x="4601029" y="691239"/>
            <a:ext cx="7447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Alignment of detector &amp; electron beam based on background</a:t>
            </a: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5EC0BA1-59E5-79CE-8DFB-A65308EB6616}"/>
              </a:ext>
            </a:extLst>
          </p:cNvPr>
          <p:cNvGrpSpPr/>
          <p:nvPr/>
        </p:nvGrpSpPr>
        <p:grpSpPr>
          <a:xfrm>
            <a:off x="6670506" y="1091349"/>
            <a:ext cx="2827115" cy="2927631"/>
            <a:chOff x="7750007" y="1024284"/>
            <a:chExt cx="2501420" cy="2590356"/>
          </a:xfrm>
        </p:grpSpPr>
        <p:sp>
          <p:nvSpPr>
            <p:cNvPr id="2" name="椭圆 1">
              <a:extLst>
                <a:ext uri="{FF2B5EF4-FFF2-40B4-BE49-F238E27FC236}">
                  <a16:creationId xmlns:a16="http://schemas.microsoft.com/office/drawing/2014/main" id="{9D31C598-7BAB-4E54-290C-21BE8C9D214F}"/>
                </a:ext>
              </a:extLst>
            </p:cNvPr>
            <p:cNvSpPr/>
            <p:nvPr/>
          </p:nvSpPr>
          <p:spPr>
            <a:xfrm>
              <a:off x="7794226" y="1111699"/>
              <a:ext cx="2425700" cy="24257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537E494-D096-7624-8398-8C1FEB4DEBA6}"/>
                </a:ext>
              </a:extLst>
            </p:cNvPr>
            <p:cNvSpPr txBox="1"/>
            <p:nvPr/>
          </p:nvSpPr>
          <p:spPr>
            <a:xfrm>
              <a:off x="8236038" y="1875837"/>
              <a:ext cx="1794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~100 colliding bunches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in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storage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ring</a:t>
              </a:r>
              <a:endParaRPr lang="zh-CN" altLang="en-US" dirty="0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61A7F50-B4EF-F7B7-F52B-F5BBA23BDEF4}"/>
                </a:ext>
              </a:extLst>
            </p:cNvPr>
            <p:cNvSpPr/>
            <p:nvPr/>
          </p:nvSpPr>
          <p:spPr>
            <a:xfrm flipV="1">
              <a:off x="8886833" y="1024284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399A8C8-B7D4-D9C2-E57A-4CDEE5C6C08B}"/>
                </a:ext>
              </a:extLst>
            </p:cNvPr>
            <p:cNvSpPr/>
            <p:nvPr/>
          </p:nvSpPr>
          <p:spPr>
            <a:xfrm rot="1772120" flipV="1">
              <a:off x="9437824" y="118179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C38A6678-27C2-6750-4B67-62375AE01B88}"/>
                </a:ext>
              </a:extLst>
            </p:cNvPr>
            <p:cNvSpPr/>
            <p:nvPr/>
          </p:nvSpPr>
          <p:spPr>
            <a:xfrm rot="2920469" flipV="1">
              <a:off x="9894571" y="1569877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E5DBE80B-6158-A127-FE02-4679B8C67E4B}"/>
                </a:ext>
              </a:extLst>
            </p:cNvPr>
            <p:cNvSpPr/>
            <p:nvPr/>
          </p:nvSpPr>
          <p:spPr>
            <a:xfrm rot="2920469" flipV="1">
              <a:off x="7969468" y="300829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869B9E5-FA2C-BF47-2278-E205AEDB804A}"/>
                </a:ext>
              </a:extLst>
            </p:cNvPr>
            <p:cNvSpPr/>
            <p:nvPr/>
          </p:nvSpPr>
          <p:spPr>
            <a:xfrm rot="4686695" flipV="1">
              <a:off x="7725684" y="258835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A9DD8A1-D6D8-A699-3CF2-26F7C2DD868E}"/>
                </a:ext>
              </a:extLst>
            </p:cNvPr>
            <p:cNvSpPr/>
            <p:nvPr/>
          </p:nvSpPr>
          <p:spPr>
            <a:xfrm rot="1772120" flipV="1">
              <a:off x="8347093" y="333873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E3B57A0-0EE6-540C-516D-E42EE8388A65}"/>
                </a:ext>
              </a:extLst>
            </p:cNvPr>
            <p:cNvSpPr/>
            <p:nvPr/>
          </p:nvSpPr>
          <p:spPr>
            <a:xfrm flipV="1">
              <a:off x="8886833" y="3460159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DCDC8216-3032-7852-20F1-DCAC9FE5D848}"/>
                </a:ext>
              </a:extLst>
            </p:cNvPr>
            <p:cNvSpPr/>
            <p:nvPr/>
          </p:nvSpPr>
          <p:spPr>
            <a:xfrm rot="4882696" flipV="1">
              <a:off x="10053944" y="2016188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459D513F-1C70-77EC-CDCB-5383308F1EA1}"/>
                </a:ext>
              </a:extLst>
            </p:cNvPr>
            <p:cNvSpPr/>
            <p:nvPr/>
          </p:nvSpPr>
          <p:spPr>
            <a:xfrm rot="6513063" flipV="1">
              <a:off x="10038342" y="258567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987BABB6-62EE-933A-7BED-75D063F43C24}"/>
                </a:ext>
              </a:extLst>
            </p:cNvPr>
            <p:cNvSpPr/>
            <p:nvPr/>
          </p:nvSpPr>
          <p:spPr>
            <a:xfrm rot="7736840" flipV="1">
              <a:off x="9838187" y="2996476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B24E00E8-0B42-F5C9-35B9-E2E9A8A1CAB3}"/>
                </a:ext>
              </a:extLst>
            </p:cNvPr>
            <p:cNvSpPr/>
            <p:nvPr/>
          </p:nvSpPr>
          <p:spPr>
            <a:xfrm rot="9129801" flipV="1">
              <a:off x="9408495" y="332636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B2128523-E2EC-D571-6596-953A367EE2D7}"/>
                </a:ext>
              </a:extLst>
            </p:cNvPr>
            <p:cNvSpPr/>
            <p:nvPr/>
          </p:nvSpPr>
          <p:spPr>
            <a:xfrm rot="9129801" flipV="1">
              <a:off x="8310733" y="118186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E098650-A79D-8C39-2937-E2188C5F3946}"/>
                </a:ext>
              </a:extLst>
            </p:cNvPr>
            <p:cNvSpPr/>
            <p:nvPr/>
          </p:nvSpPr>
          <p:spPr>
            <a:xfrm rot="7736840" flipV="1">
              <a:off x="7904335" y="1522665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D4DEBC2F-F441-6135-21B0-C038FB0D53BC}"/>
                </a:ext>
              </a:extLst>
            </p:cNvPr>
            <p:cNvSpPr/>
            <p:nvPr/>
          </p:nvSpPr>
          <p:spPr>
            <a:xfrm rot="6513063" flipV="1">
              <a:off x="7707005" y="198963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CB7742D4-8FFA-9608-5FBF-DF93E8A66480}"/>
              </a:ext>
            </a:extLst>
          </p:cNvPr>
          <p:cNvSpPr txBox="1"/>
          <p:nvPr/>
        </p:nvSpPr>
        <p:spPr>
          <a:xfrm>
            <a:off x="8315147" y="3719270"/>
            <a:ext cx="339933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adjustment of the electron position at the IP by the </a:t>
            </a:r>
            <a:r>
              <a:rPr kumimoji="1"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local bump </a:t>
            </a:r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storage orbit.</a:t>
            </a:r>
            <a:endParaRPr kumimoji="1"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529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A22A3-9B01-8D1E-814F-A2C127D7C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3ABF245-BFC3-9C88-C453-CACF75B3E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08" y="4790315"/>
            <a:ext cx="1986816" cy="153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E6E359BB-7FBE-AE11-F58D-7801B194EA89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6309107-6EAF-81CB-C3FB-DDDBCA23DE54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3.4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Beam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commissioning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476E621-FFA5-F3EB-12C0-A079A7162D4F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904DD7FA-FE4E-5482-4D53-A1D3E5719F8E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0F61C178-CEEF-4EFA-77F4-4C7D5B6C65DD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0E7D2A4-0E98-BE12-8664-153E907589ED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07DB3B4-6304-2B1A-5232-0B452A6CA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66" y="1111699"/>
            <a:ext cx="7772400" cy="380298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01F4ADC3-8E63-F2D0-65F9-B5900C79E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3" y="3591391"/>
            <a:ext cx="2496621" cy="2496621"/>
          </a:xfrm>
          <a:prstGeom prst="rect">
            <a:avLst/>
          </a:prstGeom>
        </p:spPr>
      </p:pic>
      <p:sp>
        <p:nvSpPr>
          <p:cNvPr id="44" name="任意形状 43">
            <a:extLst>
              <a:ext uri="{FF2B5EF4-FFF2-40B4-BE49-F238E27FC236}">
                <a16:creationId xmlns:a16="http://schemas.microsoft.com/office/drawing/2014/main" id="{2FF6CD56-2923-AC1E-681F-B28C4675EFFA}"/>
              </a:ext>
            </a:extLst>
          </p:cNvPr>
          <p:cNvSpPr/>
          <p:nvPr/>
        </p:nvSpPr>
        <p:spPr>
          <a:xfrm>
            <a:off x="160962" y="5562600"/>
            <a:ext cx="3393587" cy="674540"/>
          </a:xfrm>
          <a:custGeom>
            <a:avLst/>
            <a:gdLst>
              <a:gd name="connsiteX0" fmla="*/ 236729 w 3393587"/>
              <a:gd name="connsiteY0" fmla="*/ 0 h 674540"/>
              <a:gd name="connsiteX1" fmla="*/ 8129 w 3393587"/>
              <a:gd name="connsiteY1" fmla="*/ 174171 h 674540"/>
              <a:gd name="connsiteX2" fmla="*/ 149644 w 3393587"/>
              <a:gd name="connsiteY2" fmla="*/ 642257 h 674540"/>
              <a:gd name="connsiteX3" fmla="*/ 1031387 w 3393587"/>
              <a:gd name="connsiteY3" fmla="*/ 609600 h 674540"/>
              <a:gd name="connsiteX4" fmla="*/ 2021987 w 3393587"/>
              <a:gd name="connsiteY4" fmla="*/ 413657 h 674540"/>
              <a:gd name="connsiteX5" fmla="*/ 2849301 w 3393587"/>
              <a:gd name="connsiteY5" fmla="*/ 489857 h 674540"/>
              <a:gd name="connsiteX6" fmla="*/ 3393587 w 3393587"/>
              <a:gd name="connsiteY6" fmla="*/ 381000 h 67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3587" h="674540" extrusionOk="0">
                <a:moveTo>
                  <a:pt x="236729" y="0"/>
                </a:moveTo>
                <a:cubicBezTo>
                  <a:pt x="124252" y="30212"/>
                  <a:pt x="6090" y="73341"/>
                  <a:pt x="8129" y="174171"/>
                </a:cubicBezTo>
                <a:cubicBezTo>
                  <a:pt x="-3401" y="281842"/>
                  <a:pt x="-47068" y="570518"/>
                  <a:pt x="149644" y="642257"/>
                </a:cubicBezTo>
                <a:cubicBezTo>
                  <a:pt x="299405" y="735122"/>
                  <a:pt x="717303" y="658904"/>
                  <a:pt x="1031387" y="609600"/>
                </a:cubicBezTo>
                <a:cubicBezTo>
                  <a:pt x="1310646" y="553556"/>
                  <a:pt x="1754099" y="450384"/>
                  <a:pt x="2021987" y="413657"/>
                </a:cubicBezTo>
                <a:cubicBezTo>
                  <a:pt x="2344938" y="396068"/>
                  <a:pt x="2628171" y="479928"/>
                  <a:pt x="2849301" y="489857"/>
                </a:cubicBezTo>
                <a:cubicBezTo>
                  <a:pt x="3072737" y="483623"/>
                  <a:pt x="3345214" y="376689"/>
                  <a:pt x="3393587" y="381000"/>
                </a:cubicBezTo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6729 w 3393587"/>
                      <a:gd name="connsiteY0" fmla="*/ 0 h 674540"/>
                      <a:gd name="connsiteX1" fmla="*/ 8129 w 3393587"/>
                      <a:gd name="connsiteY1" fmla="*/ 174171 h 674540"/>
                      <a:gd name="connsiteX2" fmla="*/ 149644 w 3393587"/>
                      <a:gd name="connsiteY2" fmla="*/ 642257 h 674540"/>
                      <a:gd name="connsiteX3" fmla="*/ 1031387 w 3393587"/>
                      <a:gd name="connsiteY3" fmla="*/ 609600 h 674540"/>
                      <a:gd name="connsiteX4" fmla="*/ 2021987 w 3393587"/>
                      <a:gd name="connsiteY4" fmla="*/ 413657 h 674540"/>
                      <a:gd name="connsiteX5" fmla="*/ 2849301 w 3393587"/>
                      <a:gd name="connsiteY5" fmla="*/ 489857 h 674540"/>
                      <a:gd name="connsiteX6" fmla="*/ 3393587 w 3393587"/>
                      <a:gd name="connsiteY6" fmla="*/ 381000 h 67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93587" h="674540">
                        <a:moveTo>
                          <a:pt x="236729" y="0"/>
                        </a:moveTo>
                        <a:cubicBezTo>
                          <a:pt x="129686" y="33564"/>
                          <a:pt x="22643" y="67128"/>
                          <a:pt x="8129" y="174171"/>
                        </a:cubicBezTo>
                        <a:cubicBezTo>
                          <a:pt x="-6385" y="281214"/>
                          <a:pt x="-20899" y="569686"/>
                          <a:pt x="149644" y="642257"/>
                        </a:cubicBezTo>
                        <a:cubicBezTo>
                          <a:pt x="320187" y="714828"/>
                          <a:pt x="719330" y="647700"/>
                          <a:pt x="1031387" y="609600"/>
                        </a:cubicBezTo>
                        <a:cubicBezTo>
                          <a:pt x="1343444" y="571500"/>
                          <a:pt x="1719001" y="433614"/>
                          <a:pt x="2021987" y="413657"/>
                        </a:cubicBezTo>
                        <a:cubicBezTo>
                          <a:pt x="2324973" y="393700"/>
                          <a:pt x="2620701" y="495300"/>
                          <a:pt x="2849301" y="489857"/>
                        </a:cubicBezTo>
                        <a:cubicBezTo>
                          <a:pt x="3077901" y="484414"/>
                          <a:pt x="3346416" y="375557"/>
                          <a:pt x="3393587" y="381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DD11D1C-14A1-2FC6-5A62-6FC5774C04DF}"/>
              </a:ext>
            </a:extLst>
          </p:cNvPr>
          <p:cNvSpPr txBox="1"/>
          <p:nvPr/>
        </p:nvSpPr>
        <p:spPr>
          <a:xfrm>
            <a:off x="1279758" y="6067863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oscilloscope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9B386D44-8F6B-A981-5CD9-72F22F754BC7}"/>
                  </a:ext>
                </a:extLst>
              </p:cNvPr>
              <p:cNvSpPr txBox="1"/>
              <p:nvPr/>
            </p:nvSpPr>
            <p:spPr>
              <a:xfrm>
                <a:off x="153312" y="6366598"/>
                <a:ext cx="49284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~5mm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lead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glass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scintillator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(~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zh-CN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altLang="zh-CN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CN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)+</a:t>
                </a:r>
                <a:r>
                  <a:rPr lang="zh-CN" altLang="en-US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  <a:cs typeface="Times New Roman" panose="02020603050405020304" pitchFamily="18" charset="0"/>
                  </a:rPr>
                  <a:t>PMT</a:t>
                </a: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9B386D44-8F6B-A981-5CD9-72F22F754B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12" y="6366598"/>
                <a:ext cx="4928412" cy="369332"/>
              </a:xfrm>
              <a:prstGeom prst="rect">
                <a:avLst/>
              </a:prstGeom>
              <a:blipFill>
                <a:blip r:embed="rId5"/>
                <a:stretch>
                  <a:fillRect l="-1028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9">
            <a:extLst>
              <a:ext uri="{FF2B5EF4-FFF2-40B4-BE49-F238E27FC236}">
                <a16:creationId xmlns:a16="http://schemas.microsoft.com/office/drawing/2014/main" id="{D9170FA9-AA40-2908-C6D4-9C382D5EF23D}"/>
              </a:ext>
            </a:extLst>
          </p:cNvPr>
          <p:cNvSpPr txBox="1"/>
          <p:nvPr/>
        </p:nvSpPr>
        <p:spPr>
          <a:xfrm>
            <a:off x="4601029" y="691239"/>
            <a:ext cx="5823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Scan the position of laser to find the collision signal </a:t>
            </a:r>
          </a:p>
        </p:txBody>
      </p: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503BD59E-5F16-8B67-94BF-0A306C32EB52}"/>
              </a:ext>
            </a:extLst>
          </p:cNvPr>
          <p:cNvCxnSpPr>
            <a:cxnSpLocks/>
          </p:cNvCxnSpPr>
          <p:nvPr/>
        </p:nvCxnSpPr>
        <p:spPr>
          <a:xfrm flipV="1">
            <a:off x="4985870" y="1573291"/>
            <a:ext cx="0" cy="471266"/>
          </a:xfrm>
          <a:prstGeom prst="straightConnector1">
            <a:avLst/>
          </a:prstGeom>
          <a:ln w="28575">
            <a:solidFill>
              <a:srgbClr val="9075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B5112F34-6180-FDC3-76AC-88BEC2BD32C2}"/>
              </a:ext>
            </a:extLst>
          </p:cNvPr>
          <p:cNvSpPr txBox="1"/>
          <p:nvPr/>
        </p:nvSpPr>
        <p:spPr>
          <a:xfrm>
            <a:off x="3554549" y="1040877"/>
            <a:ext cx="3298004" cy="523220"/>
          </a:xfrm>
          <a:prstGeom prst="rect">
            <a:avLst/>
          </a:prstGeom>
          <a:solidFill>
            <a:schemeClr val="bg1"/>
          </a:solidFill>
          <a:ln>
            <a:solidFill>
              <a:srgbClr val="9075B7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Online adjustment of the laser position at the IP by rotating along pitch and yaw axes.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AF9D17F8-1548-F737-6DDA-2E897792345C}"/>
              </a:ext>
            </a:extLst>
          </p:cNvPr>
          <p:cNvSpPr txBox="1"/>
          <p:nvPr/>
        </p:nvSpPr>
        <p:spPr>
          <a:xfrm>
            <a:off x="6167438" y="4763422"/>
            <a:ext cx="5525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laser is configured in internal trigger mode (4.5 kHz) , 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asynchronized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the ring RF frequency, the straight section is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5m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long,  the laser pulse is likely to coincide with up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bunches</a:t>
            </a:r>
          </a:p>
          <a:p>
            <a:pPr marL="285750" indent="-285750">
              <a:buFont typeface="Wingdings" pitchFamily="2" charset="2"/>
              <a:buChar char="è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disregard the longitudinal matching here</a:t>
            </a:r>
          </a:p>
        </p:txBody>
      </p:sp>
      <p:grpSp>
        <p:nvGrpSpPr>
          <p:cNvPr id="1024" name="组合 1023">
            <a:extLst>
              <a:ext uri="{FF2B5EF4-FFF2-40B4-BE49-F238E27FC236}">
                <a16:creationId xmlns:a16="http://schemas.microsoft.com/office/drawing/2014/main" id="{99A58E7B-0F76-36D8-A284-31D57F00F1E1}"/>
              </a:ext>
            </a:extLst>
          </p:cNvPr>
          <p:cNvGrpSpPr/>
          <p:nvPr/>
        </p:nvGrpSpPr>
        <p:grpSpPr>
          <a:xfrm>
            <a:off x="6670506" y="1091349"/>
            <a:ext cx="2827115" cy="2927631"/>
            <a:chOff x="7750007" y="1024284"/>
            <a:chExt cx="2501420" cy="2590356"/>
          </a:xfrm>
        </p:grpSpPr>
        <p:sp>
          <p:nvSpPr>
            <p:cNvPr id="1025" name="椭圆 1024">
              <a:extLst>
                <a:ext uri="{FF2B5EF4-FFF2-40B4-BE49-F238E27FC236}">
                  <a16:creationId xmlns:a16="http://schemas.microsoft.com/office/drawing/2014/main" id="{F9232CEC-6837-148B-3C3A-8656EF819D93}"/>
                </a:ext>
              </a:extLst>
            </p:cNvPr>
            <p:cNvSpPr/>
            <p:nvPr/>
          </p:nvSpPr>
          <p:spPr>
            <a:xfrm>
              <a:off x="7794226" y="1111699"/>
              <a:ext cx="2425700" cy="24257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7" name="文本框 1026">
              <a:extLst>
                <a:ext uri="{FF2B5EF4-FFF2-40B4-BE49-F238E27FC236}">
                  <a16:creationId xmlns:a16="http://schemas.microsoft.com/office/drawing/2014/main" id="{163054C1-B47C-02EA-F704-362400032941}"/>
                </a:ext>
              </a:extLst>
            </p:cNvPr>
            <p:cNvSpPr txBox="1"/>
            <p:nvPr/>
          </p:nvSpPr>
          <p:spPr>
            <a:xfrm>
              <a:off x="8236038" y="1875837"/>
              <a:ext cx="1794274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</a:rPr>
                <a:t>~100 colliding bunches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in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storage</a:t>
              </a:r>
              <a:r>
                <a:rPr lang="zh-CN" altLang="en-US" dirty="0">
                  <a:solidFill>
                    <a:srgbClr val="0000FF"/>
                  </a:solidFill>
                </a:rPr>
                <a:t> </a:t>
              </a:r>
              <a:r>
                <a:rPr lang="en-US" altLang="zh-CN" dirty="0">
                  <a:solidFill>
                    <a:srgbClr val="0000FF"/>
                  </a:solidFill>
                </a:rPr>
                <a:t>ring</a:t>
              </a:r>
              <a:endParaRPr lang="zh-CN" altLang="en-US" dirty="0"/>
            </a:p>
          </p:txBody>
        </p:sp>
        <p:sp>
          <p:nvSpPr>
            <p:cNvPr id="1028" name="椭圆 1027">
              <a:extLst>
                <a:ext uri="{FF2B5EF4-FFF2-40B4-BE49-F238E27FC236}">
                  <a16:creationId xmlns:a16="http://schemas.microsoft.com/office/drawing/2014/main" id="{2214A26F-E5C8-8314-CBFB-FBF09071D5F0}"/>
                </a:ext>
              </a:extLst>
            </p:cNvPr>
            <p:cNvSpPr/>
            <p:nvPr/>
          </p:nvSpPr>
          <p:spPr>
            <a:xfrm flipV="1">
              <a:off x="8886833" y="1024284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29" name="椭圆 1028">
              <a:extLst>
                <a:ext uri="{FF2B5EF4-FFF2-40B4-BE49-F238E27FC236}">
                  <a16:creationId xmlns:a16="http://schemas.microsoft.com/office/drawing/2014/main" id="{8C2F7BF3-87E7-839F-69E0-DC98778B22F4}"/>
                </a:ext>
              </a:extLst>
            </p:cNvPr>
            <p:cNvSpPr/>
            <p:nvPr/>
          </p:nvSpPr>
          <p:spPr>
            <a:xfrm rot="1772120" flipV="1">
              <a:off x="9437824" y="118179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0" name="椭圆 1029">
              <a:extLst>
                <a:ext uri="{FF2B5EF4-FFF2-40B4-BE49-F238E27FC236}">
                  <a16:creationId xmlns:a16="http://schemas.microsoft.com/office/drawing/2014/main" id="{17E52D75-53BB-D4E1-13F0-EF75F6FA2117}"/>
                </a:ext>
              </a:extLst>
            </p:cNvPr>
            <p:cNvSpPr/>
            <p:nvPr/>
          </p:nvSpPr>
          <p:spPr>
            <a:xfrm rot="2920469" flipV="1">
              <a:off x="9894571" y="1569877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1" name="椭圆 1030">
              <a:extLst>
                <a:ext uri="{FF2B5EF4-FFF2-40B4-BE49-F238E27FC236}">
                  <a16:creationId xmlns:a16="http://schemas.microsoft.com/office/drawing/2014/main" id="{4E7A31CD-274F-7C8D-81F6-07F705C1209E}"/>
                </a:ext>
              </a:extLst>
            </p:cNvPr>
            <p:cNvSpPr/>
            <p:nvPr/>
          </p:nvSpPr>
          <p:spPr>
            <a:xfrm rot="2920469" flipV="1">
              <a:off x="7969468" y="300829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2" name="椭圆 1031">
              <a:extLst>
                <a:ext uri="{FF2B5EF4-FFF2-40B4-BE49-F238E27FC236}">
                  <a16:creationId xmlns:a16="http://schemas.microsoft.com/office/drawing/2014/main" id="{ACB3760D-E9D2-5D14-387C-E38B23BFD847}"/>
                </a:ext>
              </a:extLst>
            </p:cNvPr>
            <p:cNvSpPr/>
            <p:nvPr/>
          </p:nvSpPr>
          <p:spPr>
            <a:xfrm rot="4686695" flipV="1">
              <a:off x="7725684" y="258835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3" name="椭圆 1032">
              <a:extLst>
                <a:ext uri="{FF2B5EF4-FFF2-40B4-BE49-F238E27FC236}">
                  <a16:creationId xmlns:a16="http://schemas.microsoft.com/office/drawing/2014/main" id="{54A0DABA-430E-5CB4-C045-0BE8C2C27A62}"/>
                </a:ext>
              </a:extLst>
            </p:cNvPr>
            <p:cNvSpPr/>
            <p:nvPr/>
          </p:nvSpPr>
          <p:spPr>
            <a:xfrm rot="1772120" flipV="1">
              <a:off x="8347093" y="333873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4" name="椭圆 1033">
              <a:extLst>
                <a:ext uri="{FF2B5EF4-FFF2-40B4-BE49-F238E27FC236}">
                  <a16:creationId xmlns:a16="http://schemas.microsoft.com/office/drawing/2014/main" id="{5589C3E7-C5C8-49BD-C942-FBD22FC10E16}"/>
                </a:ext>
              </a:extLst>
            </p:cNvPr>
            <p:cNvSpPr/>
            <p:nvPr/>
          </p:nvSpPr>
          <p:spPr>
            <a:xfrm flipV="1">
              <a:off x="8886833" y="3460159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5" name="椭圆 1034">
              <a:extLst>
                <a:ext uri="{FF2B5EF4-FFF2-40B4-BE49-F238E27FC236}">
                  <a16:creationId xmlns:a16="http://schemas.microsoft.com/office/drawing/2014/main" id="{6832DFCA-1548-112B-2332-2479174685E3}"/>
                </a:ext>
              </a:extLst>
            </p:cNvPr>
            <p:cNvSpPr/>
            <p:nvPr/>
          </p:nvSpPr>
          <p:spPr>
            <a:xfrm rot="4882696" flipV="1">
              <a:off x="10053944" y="2016188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6" name="椭圆 1035">
              <a:extLst>
                <a:ext uri="{FF2B5EF4-FFF2-40B4-BE49-F238E27FC236}">
                  <a16:creationId xmlns:a16="http://schemas.microsoft.com/office/drawing/2014/main" id="{3D070CCA-7308-F28A-891F-DED9D2CB9C07}"/>
                </a:ext>
              </a:extLst>
            </p:cNvPr>
            <p:cNvSpPr/>
            <p:nvPr/>
          </p:nvSpPr>
          <p:spPr>
            <a:xfrm rot="6513063" flipV="1">
              <a:off x="10038342" y="258567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7" name="椭圆 1036">
              <a:extLst>
                <a:ext uri="{FF2B5EF4-FFF2-40B4-BE49-F238E27FC236}">
                  <a16:creationId xmlns:a16="http://schemas.microsoft.com/office/drawing/2014/main" id="{5E1F01D8-6C85-F1E3-64C0-673CDDF591D7}"/>
                </a:ext>
              </a:extLst>
            </p:cNvPr>
            <p:cNvSpPr/>
            <p:nvPr/>
          </p:nvSpPr>
          <p:spPr>
            <a:xfrm rot="7736840" flipV="1">
              <a:off x="9838187" y="2996476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8" name="椭圆 1037">
              <a:extLst>
                <a:ext uri="{FF2B5EF4-FFF2-40B4-BE49-F238E27FC236}">
                  <a16:creationId xmlns:a16="http://schemas.microsoft.com/office/drawing/2014/main" id="{4046BF7B-A9DD-5C5C-FF67-4F3A40024D0A}"/>
                </a:ext>
              </a:extLst>
            </p:cNvPr>
            <p:cNvSpPr/>
            <p:nvPr/>
          </p:nvSpPr>
          <p:spPr>
            <a:xfrm rot="9129801" flipV="1">
              <a:off x="9408495" y="3326360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39" name="椭圆 1038">
              <a:extLst>
                <a:ext uri="{FF2B5EF4-FFF2-40B4-BE49-F238E27FC236}">
                  <a16:creationId xmlns:a16="http://schemas.microsoft.com/office/drawing/2014/main" id="{CC64048B-C8FF-D6AA-720C-4AF18977D95C}"/>
                </a:ext>
              </a:extLst>
            </p:cNvPr>
            <p:cNvSpPr/>
            <p:nvPr/>
          </p:nvSpPr>
          <p:spPr>
            <a:xfrm rot="9129801" flipV="1">
              <a:off x="8310733" y="118186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40" name="椭圆 1039">
              <a:extLst>
                <a:ext uri="{FF2B5EF4-FFF2-40B4-BE49-F238E27FC236}">
                  <a16:creationId xmlns:a16="http://schemas.microsoft.com/office/drawing/2014/main" id="{7FC11CB3-939D-E691-45FA-6C8E19B20174}"/>
                </a:ext>
              </a:extLst>
            </p:cNvPr>
            <p:cNvSpPr/>
            <p:nvPr/>
          </p:nvSpPr>
          <p:spPr>
            <a:xfrm rot="7736840" flipV="1">
              <a:off x="7904335" y="1522665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041" name="椭圆 1040">
              <a:extLst>
                <a:ext uri="{FF2B5EF4-FFF2-40B4-BE49-F238E27FC236}">
                  <a16:creationId xmlns:a16="http://schemas.microsoft.com/office/drawing/2014/main" id="{35C38E77-1143-6B73-F478-F8FD35BC24A7}"/>
                </a:ext>
              </a:extLst>
            </p:cNvPr>
            <p:cNvSpPr/>
            <p:nvPr/>
          </p:nvSpPr>
          <p:spPr>
            <a:xfrm rot="6513063" flipV="1">
              <a:off x="7707005" y="1989632"/>
              <a:ext cx="240486" cy="154481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169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A6034-7A1D-45A4-C290-883814762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8F5F06C7-60E3-64C7-F9A0-DBD52560E638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9130E4A-F9FF-326C-4E6B-7BFC867FD7A9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3.4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Beam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commissioning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B2C45E6-4FF6-460E-53F5-E54F21AAB0E1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C0B5B5BB-82D0-B5F9-F08E-5588B001BFFF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DD3978A7-6AA9-909F-1B82-D27D60E7A29F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A7172E7C-501B-49BC-D59E-C48BC81099F0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2AE072C7-36D7-20D3-8ADE-5147E3393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49" y="838534"/>
            <a:ext cx="2496621" cy="2496621"/>
          </a:xfrm>
          <a:prstGeom prst="rect">
            <a:avLst/>
          </a:prstGeom>
        </p:spPr>
      </p:pic>
      <p:sp>
        <p:nvSpPr>
          <p:cNvPr id="44" name="任意形状 43">
            <a:extLst>
              <a:ext uri="{FF2B5EF4-FFF2-40B4-BE49-F238E27FC236}">
                <a16:creationId xmlns:a16="http://schemas.microsoft.com/office/drawing/2014/main" id="{EFC8FA15-AE98-23FD-75C2-38E48296B1A7}"/>
              </a:ext>
            </a:extLst>
          </p:cNvPr>
          <p:cNvSpPr/>
          <p:nvPr/>
        </p:nvSpPr>
        <p:spPr>
          <a:xfrm>
            <a:off x="4977898" y="2809743"/>
            <a:ext cx="3393587" cy="674540"/>
          </a:xfrm>
          <a:custGeom>
            <a:avLst/>
            <a:gdLst>
              <a:gd name="connsiteX0" fmla="*/ 236729 w 3393587"/>
              <a:gd name="connsiteY0" fmla="*/ 0 h 674540"/>
              <a:gd name="connsiteX1" fmla="*/ 8129 w 3393587"/>
              <a:gd name="connsiteY1" fmla="*/ 174171 h 674540"/>
              <a:gd name="connsiteX2" fmla="*/ 149644 w 3393587"/>
              <a:gd name="connsiteY2" fmla="*/ 642257 h 674540"/>
              <a:gd name="connsiteX3" fmla="*/ 1031387 w 3393587"/>
              <a:gd name="connsiteY3" fmla="*/ 609600 h 674540"/>
              <a:gd name="connsiteX4" fmla="*/ 2021987 w 3393587"/>
              <a:gd name="connsiteY4" fmla="*/ 413657 h 674540"/>
              <a:gd name="connsiteX5" fmla="*/ 2849301 w 3393587"/>
              <a:gd name="connsiteY5" fmla="*/ 489857 h 674540"/>
              <a:gd name="connsiteX6" fmla="*/ 3393587 w 3393587"/>
              <a:gd name="connsiteY6" fmla="*/ 381000 h 67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3587" h="674540" extrusionOk="0">
                <a:moveTo>
                  <a:pt x="236729" y="0"/>
                </a:moveTo>
                <a:cubicBezTo>
                  <a:pt x="124252" y="30212"/>
                  <a:pt x="6090" y="73341"/>
                  <a:pt x="8129" y="174171"/>
                </a:cubicBezTo>
                <a:cubicBezTo>
                  <a:pt x="-3401" y="281842"/>
                  <a:pt x="-47068" y="570518"/>
                  <a:pt x="149644" y="642257"/>
                </a:cubicBezTo>
                <a:cubicBezTo>
                  <a:pt x="299405" y="735122"/>
                  <a:pt x="717303" y="658904"/>
                  <a:pt x="1031387" y="609600"/>
                </a:cubicBezTo>
                <a:cubicBezTo>
                  <a:pt x="1310646" y="553556"/>
                  <a:pt x="1754099" y="450384"/>
                  <a:pt x="2021987" y="413657"/>
                </a:cubicBezTo>
                <a:cubicBezTo>
                  <a:pt x="2344938" y="396068"/>
                  <a:pt x="2628171" y="479928"/>
                  <a:pt x="2849301" y="489857"/>
                </a:cubicBezTo>
                <a:cubicBezTo>
                  <a:pt x="3072737" y="483623"/>
                  <a:pt x="3345214" y="376689"/>
                  <a:pt x="3393587" y="381000"/>
                </a:cubicBezTo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36729 w 3393587"/>
                      <a:gd name="connsiteY0" fmla="*/ 0 h 674540"/>
                      <a:gd name="connsiteX1" fmla="*/ 8129 w 3393587"/>
                      <a:gd name="connsiteY1" fmla="*/ 174171 h 674540"/>
                      <a:gd name="connsiteX2" fmla="*/ 149644 w 3393587"/>
                      <a:gd name="connsiteY2" fmla="*/ 642257 h 674540"/>
                      <a:gd name="connsiteX3" fmla="*/ 1031387 w 3393587"/>
                      <a:gd name="connsiteY3" fmla="*/ 609600 h 674540"/>
                      <a:gd name="connsiteX4" fmla="*/ 2021987 w 3393587"/>
                      <a:gd name="connsiteY4" fmla="*/ 413657 h 674540"/>
                      <a:gd name="connsiteX5" fmla="*/ 2849301 w 3393587"/>
                      <a:gd name="connsiteY5" fmla="*/ 489857 h 674540"/>
                      <a:gd name="connsiteX6" fmla="*/ 3393587 w 3393587"/>
                      <a:gd name="connsiteY6" fmla="*/ 381000 h 674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393587" h="674540">
                        <a:moveTo>
                          <a:pt x="236729" y="0"/>
                        </a:moveTo>
                        <a:cubicBezTo>
                          <a:pt x="129686" y="33564"/>
                          <a:pt x="22643" y="67128"/>
                          <a:pt x="8129" y="174171"/>
                        </a:cubicBezTo>
                        <a:cubicBezTo>
                          <a:pt x="-6385" y="281214"/>
                          <a:pt x="-20899" y="569686"/>
                          <a:pt x="149644" y="642257"/>
                        </a:cubicBezTo>
                        <a:cubicBezTo>
                          <a:pt x="320187" y="714828"/>
                          <a:pt x="719330" y="647700"/>
                          <a:pt x="1031387" y="609600"/>
                        </a:cubicBezTo>
                        <a:cubicBezTo>
                          <a:pt x="1343444" y="571500"/>
                          <a:pt x="1719001" y="433614"/>
                          <a:pt x="2021987" y="413657"/>
                        </a:cubicBezTo>
                        <a:cubicBezTo>
                          <a:pt x="2324973" y="393700"/>
                          <a:pt x="2620701" y="495300"/>
                          <a:pt x="2849301" y="489857"/>
                        </a:cubicBezTo>
                        <a:cubicBezTo>
                          <a:pt x="3077901" y="484414"/>
                          <a:pt x="3346416" y="375557"/>
                          <a:pt x="3393587" y="381000"/>
                        </a:cubicBezTo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174189D-F12D-F47A-7E22-C8194EBDFFD1}"/>
              </a:ext>
            </a:extLst>
          </p:cNvPr>
          <p:cNvSpPr txBox="1"/>
          <p:nvPr/>
        </p:nvSpPr>
        <p:spPr>
          <a:xfrm>
            <a:off x="6142994" y="3315006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Connected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oscilloscope</a:t>
            </a:r>
            <a:r>
              <a:rPr kumimoji="1"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152C76D-E739-7E0B-D415-ACE9157D9288}"/>
              </a:ext>
            </a:extLst>
          </p:cNvPr>
          <p:cNvGrpSpPr/>
          <p:nvPr/>
        </p:nvGrpSpPr>
        <p:grpSpPr>
          <a:xfrm>
            <a:off x="7685897" y="4246421"/>
            <a:ext cx="4106182" cy="2498315"/>
            <a:chOff x="4589140" y="1816306"/>
            <a:chExt cx="4214625" cy="2672712"/>
          </a:xfrm>
        </p:grpSpPr>
        <p:pic>
          <p:nvPicPr>
            <p:cNvPr id="11" name="Picture 18">
              <a:extLst>
                <a:ext uri="{FF2B5EF4-FFF2-40B4-BE49-F238E27FC236}">
                  <a16:creationId xmlns:a16="http://schemas.microsoft.com/office/drawing/2014/main" id="{D3ABD435-EA55-100E-40FE-AB3DB865A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9140" y="1816306"/>
              <a:ext cx="4214625" cy="2672712"/>
            </a:xfrm>
            <a:prstGeom prst="rect">
              <a:avLst/>
            </a:prstGeom>
          </p:spPr>
        </p:pic>
        <p:sp>
          <p:nvSpPr>
            <p:cNvPr id="12" name="Rectangle 22">
              <a:extLst>
                <a:ext uri="{FF2B5EF4-FFF2-40B4-BE49-F238E27FC236}">
                  <a16:creationId xmlns:a16="http://schemas.microsoft.com/office/drawing/2014/main" id="{A16665A3-8A2A-104B-197A-E597FB1A40DF}"/>
                </a:ext>
              </a:extLst>
            </p:cNvPr>
            <p:cNvSpPr/>
            <p:nvPr/>
          </p:nvSpPr>
          <p:spPr>
            <a:xfrm>
              <a:off x="6729891" y="1888134"/>
              <a:ext cx="483392" cy="2016224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35">
            <a:extLst>
              <a:ext uri="{FF2B5EF4-FFF2-40B4-BE49-F238E27FC236}">
                <a16:creationId xmlns:a16="http://schemas.microsoft.com/office/drawing/2014/main" id="{D8162F20-B8EB-C5A9-F645-5F2554CF1A9D}"/>
              </a:ext>
            </a:extLst>
          </p:cNvPr>
          <p:cNvSpPr txBox="1"/>
          <p:nvPr/>
        </p:nvSpPr>
        <p:spPr>
          <a:xfrm>
            <a:off x="7685897" y="3695216"/>
            <a:ext cx="4106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detected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peaks of 1000 triggered waveforms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FCE08242-FC54-D590-F544-599534081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897" y="873787"/>
            <a:ext cx="4201531" cy="2363361"/>
          </a:xfrm>
          <a:prstGeom prst="rect">
            <a:avLst/>
          </a:prstGeom>
        </p:spPr>
      </p:pic>
      <p:sp>
        <p:nvSpPr>
          <p:cNvPr id="22" name="TextBox 9">
            <a:extLst>
              <a:ext uri="{FF2B5EF4-FFF2-40B4-BE49-F238E27FC236}">
                <a16:creationId xmlns:a16="http://schemas.microsoft.com/office/drawing/2014/main" id="{57B9907D-8344-D804-A442-3986B20447F4}"/>
              </a:ext>
            </a:extLst>
          </p:cNvPr>
          <p:cNvSpPr txBox="1"/>
          <p:nvPr/>
        </p:nvSpPr>
        <p:spPr>
          <a:xfrm>
            <a:off x="8312106" y="2179045"/>
            <a:ext cx="1864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600ns window</a:t>
            </a:r>
          </a:p>
        </p:txBody>
      </p:sp>
      <p:sp>
        <p:nvSpPr>
          <p:cNvPr id="25" name="TextBox 10">
            <a:extLst>
              <a:ext uri="{FF2B5EF4-FFF2-40B4-BE49-F238E27FC236}">
                <a16:creationId xmlns:a16="http://schemas.microsoft.com/office/drawing/2014/main" id="{24F56472-7122-CCD5-959B-3A043CF69E61}"/>
              </a:ext>
            </a:extLst>
          </p:cNvPr>
          <p:cNvSpPr txBox="1"/>
          <p:nvPr/>
        </p:nvSpPr>
        <p:spPr>
          <a:xfrm>
            <a:off x="8063070" y="1065007"/>
            <a:ext cx="3261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laser </a:t>
            </a:r>
            <a:r>
              <a:rPr lang="en-US" dirty="0" err="1">
                <a:solidFill>
                  <a:schemeClr val="bg1"/>
                </a:solidFill>
              </a:rPr>
              <a:t>Qout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internal trigger at 4.5kHz</a:t>
            </a:r>
          </a:p>
        </p:txBody>
      </p:sp>
      <p:pic>
        <p:nvPicPr>
          <p:cNvPr id="27" name="Picture 13">
            <a:extLst>
              <a:ext uri="{FF2B5EF4-FFF2-40B4-BE49-F238E27FC236}">
                <a16:creationId xmlns:a16="http://schemas.microsoft.com/office/drawing/2014/main" id="{50500BD7-F91A-A521-5E70-D8FD374A92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79" y="3730993"/>
            <a:ext cx="6730296" cy="3013743"/>
          </a:xfrm>
          <a:prstGeom prst="rect">
            <a:avLst/>
          </a:prstGeom>
        </p:spPr>
      </p:pic>
      <p:sp>
        <p:nvSpPr>
          <p:cNvPr id="28" name="TextBox 9">
            <a:extLst>
              <a:ext uri="{FF2B5EF4-FFF2-40B4-BE49-F238E27FC236}">
                <a16:creationId xmlns:a16="http://schemas.microsoft.com/office/drawing/2014/main" id="{086D5955-6150-1D89-F8A5-07D22CF1C851}"/>
              </a:ext>
            </a:extLst>
          </p:cNvPr>
          <p:cNvSpPr txBox="1"/>
          <p:nvPr/>
        </p:nvSpPr>
        <p:spPr>
          <a:xfrm>
            <a:off x="479245" y="1325722"/>
            <a:ext cx="4492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Causality between laser and backscattered </a:t>
            </a:r>
            <a:r>
              <a:rPr lang="el-GR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rate increases with laser power in a narrow temporal window</a:t>
            </a:r>
          </a:p>
        </p:txBody>
      </p:sp>
    </p:spTree>
    <p:extLst>
      <p:ext uri="{BB962C8B-B14F-4D97-AF65-F5344CB8AC3E}">
        <p14:creationId xmlns:p14="http://schemas.microsoft.com/office/powerpoint/2010/main" val="73738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F2FB5-6CBD-F914-A237-270EE431C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9">
            <a:extLst>
              <a:ext uri="{FF2B5EF4-FFF2-40B4-BE49-F238E27FC236}">
                <a16:creationId xmlns:a16="http://schemas.microsoft.com/office/drawing/2014/main" id="{2DC52057-4185-4BF9-9B9E-44C11AF8C814}"/>
              </a:ext>
            </a:extLst>
          </p:cNvPr>
          <p:cNvSpPr txBox="1"/>
          <p:nvPr/>
        </p:nvSpPr>
        <p:spPr>
          <a:xfrm>
            <a:off x="479244" y="1325722"/>
            <a:ext cx="109024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system sends 4.508kHz trigger to laser, in synchronization with ring RF frequency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is now synchronized with one pilot bunch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226E5DFA-8705-BD36-2CE0-F8BA9D6274FF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982A7F2-EA06-E5B4-811B-3249563AA93C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3.4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Beam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commissioning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725D45D-A198-2FC8-04F9-C64AFF36224A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0B07DFC0-1404-3C05-7492-9D7CE1651AC1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6530760B-B16B-F615-068E-6102881CF42B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2DBEEBD7-9055-A818-7791-863E7F48B900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26" name="图片 8">
            <a:extLst>
              <a:ext uri="{FF2B5EF4-FFF2-40B4-BE49-F238E27FC236}">
                <a16:creationId xmlns:a16="http://schemas.microsoft.com/office/drawing/2014/main" id="{8485BCBD-B54D-D1CD-37BE-24ED34D164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84" t="24059" r="18542" b="43824"/>
          <a:stretch>
            <a:fillRect/>
          </a:stretch>
        </p:blipFill>
        <p:spPr>
          <a:xfrm>
            <a:off x="666712" y="2276872"/>
            <a:ext cx="6746056" cy="2193711"/>
          </a:xfrm>
          <a:prstGeom prst="rect">
            <a:avLst/>
          </a:prstGeom>
        </p:spPr>
      </p:pic>
      <p:sp>
        <p:nvSpPr>
          <p:cNvPr id="27" name="Slide Number Placeholder 3">
            <a:extLst>
              <a:ext uri="{FF2B5EF4-FFF2-40B4-BE49-F238E27FC236}">
                <a16:creationId xmlns:a16="http://schemas.microsoft.com/office/drawing/2014/main" id="{D075096B-FC59-E947-A55B-153A80234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/>
          </a:p>
        </p:txBody>
      </p:sp>
      <p:pic>
        <p:nvPicPr>
          <p:cNvPr id="28" name="图片 21">
            <a:extLst>
              <a:ext uri="{FF2B5EF4-FFF2-40B4-BE49-F238E27FC236}">
                <a16:creationId xmlns:a16="http://schemas.microsoft.com/office/drawing/2014/main" id="{59366901-9CCF-226F-2FA5-0A333E1DE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4668191"/>
            <a:ext cx="2567233" cy="2064750"/>
          </a:xfrm>
          <a:prstGeom prst="rect">
            <a:avLst/>
          </a:prstGeom>
        </p:spPr>
      </p:pic>
      <p:sp>
        <p:nvSpPr>
          <p:cNvPr id="29" name="矩形 9">
            <a:extLst>
              <a:ext uri="{FF2B5EF4-FFF2-40B4-BE49-F238E27FC236}">
                <a16:creationId xmlns:a16="http://schemas.microsoft.com/office/drawing/2014/main" id="{0A4B6B90-D760-A33B-D1AC-35BA885C7E25}"/>
              </a:ext>
            </a:extLst>
          </p:cNvPr>
          <p:cNvSpPr/>
          <p:nvPr/>
        </p:nvSpPr>
        <p:spPr>
          <a:xfrm>
            <a:off x="670211" y="3678494"/>
            <a:ext cx="4018658" cy="7920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cxnSp>
        <p:nvCxnSpPr>
          <p:cNvPr id="30" name="直线箭头连接符 25">
            <a:extLst>
              <a:ext uri="{FF2B5EF4-FFF2-40B4-BE49-F238E27FC236}">
                <a16:creationId xmlns:a16="http://schemas.microsoft.com/office/drawing/2014/main" id="{C877B24C-55A7-E7A9-5E3C-660C7A30605B}"/>
              </a:ext>
            </a:extLst>
          </p:cNvPr>
          <p:cNvCxnSpPr>
            <a:cxnSpLocks/>
          </p:cNvCxnSpPr>
          <p:nvPr/>
        </p:nvCxnSpPr>
        <p:spPr>
          <a:xfrm flipH="1">
            <a:off x="2309361" y="4437112"/>
            <a:ext cx="740358" cy="7842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14">
            <a:extLst>
              <a:ext uri="{FF2B5EF4-FFF2-40B4-BE49-F238E27FC236}">
                <a16:creationId xmlns:a16="http://schemas.microsoft.com/office/drawing/2014/main" id="{37951B2F-3D74-D334-4D74-B4C5FE82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535" y="4581128"/>
            <a:ext cx="2675481" cy="2151811"/>
          </a:xfrm>
          <a:prstGeom prst="rect">
            <a:avLst/>
          </a:prstGeom>
        </p:spPr>
      </p:pic>
      <p:pic>
        <p:nvPicPr>
          <p:cNvPr id="32" name="图片 19">
            <a:extLst>
              <a:ext uri="{FF2B5EF4-FFF2-40B4-BE49-F238E27FC236}">
                <a16:creationId xmlns:a16="http://schemas.microsoft.com/office/drawing/2014/main" id="{F32C2040-5290-AF69-1924-F2433917D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2283" y="4581129"/>
            <a:ext cx="2713569" cy="2151812"/>
          </a:xfrm>
          <a:prstGeom prst="rect">
            <a:avLst/>
          </a:prstGeom>
        </p:spPr>
      </p:pic>
      <p:pic>
        <p:nvPicPr>
          <p:cNvPr id="33" name="图片 17">
            <a:extLst>
              <a:ext uri="{FF2B5EF4-FFF2-40B4-BE49-F238E27FC236}">
                <a16:creationId xmlns:a16="http://schemas.microsoft.com/office/drawing/2014/main" id="{8A0E8AB7-3A08-ABDE-52E0-93845E51B0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4326" y="4581048"/>
            <a:ext cx="2675481" cy="2151811"/>
          </a:xfrm>
          <a:prstGeom prst="rect">
            <a:avLst/>
          </a:prstGeom>
        </p:spPr>
      </p:pic>
      <p:sp>
        <p:nvSpPr>
          <p:cNvPr id="35" name="矩形 11">
            <a:extLst>
              <a:ext uri="{FF2B5EF4-FFF2-40B4-BE49-F238E27FC236}">
                <a16:creationId xmlns:a16="http://schemas.microsoft.com/office/drawing/2014/main" id="{462E434E-F0DE-3780-F04D-98F5E8D5C09E}"/>
              </a:ext>
            </a:extLst>
          </p:cNvPr>
          <p:cNvSpPr/>
          <p:nvPr/>
        </p:nvSpPr>
        <p:spPr>
          <a:xfrm>
            <a:off x="4801345" y="3686589"/>
            <a:ext cx="504056" cy="7842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TextBox 13">
            <a:extLst>
              <a:ext uri="{FF2B5EF4-FFF2-40B4-BE49-F238E27FC236}">
                <a16:creationId xmlns:a16="http://schemas.microsoft.com/office/drawing/2014/main" id="{3DDC01AD-613D-BA66-B53D-BB128DAE4E9F}"/>
              </a:ext>
            </a:extLst>
          </p:cNvPr>
          <p:cNvSpPr txBox="1"/>
          <p:nvPr/>
        </p:nvSpPr>
        <p:spPr>
          <a:xfrm>
            <a:off x="5375920" y="3678494"/>
            <a:ext cx="1264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18ns gap</a:t>
            </a:r>
          </a:p>
        </p:txBody>
      </p:sp>
      <p:sp>
        <p:nvSpPr>
          <p:cNvPr id="38" name="TextBox 14">
            <a:extLst>
              <a:ext uri="{FF2B5EF4-FFF2-40B4-BE49-F238E27FC236}">
                <a16:creationId xmlns:a16="http://schemas.microsoft.com/office/drawing/2014/main" id="{0466B049-E0E7-E7CF-14B3-9E8E2E1E1C62}"/>
              </a:ext>
            </a:extLst>
          </p:cNvPr>
          <p:cNvSpPr txBox="1"/>
          <p:nvPr/>
        </p:nvSpPr>
        <p:spPr>
          <a:xfrm>
            <a:off x="2282562" y="2636912"/>
            <a:ext cx="4965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6ns bunch spacing, ~108 colliding bunches</a:t>
            </a:r>
          </a:p>
        </p:txBody>
      </p:sp>
      <p:cxnSp>
        <p:nvCxnSpPr>
          <p:cNvPr id="39" name="直线箭头连接符 35">
            <a:extLst>
              <a:ext uri="{FF2B5EF4-FFF2-40B4-BE49-F238E27FC236}">
                <a16:creationId xmlns:a16="http://schemas.microsoft.com/office/drawing/2014/main" id="{617D28E3-B5F4-8421-D2B6-1F9A565EB612}"/>
              </a:ext>
            </a:extLst>
          </p:cNvPr>
          <p:cNvCxnSpPr>
            <a:cxnSpLocks/>
          </p:cNvCxnSpPr>
          <p:nvPr/>
        </p:nvCxnSpPr>
        <p:spPr>
          <a:xfrm>
            <a:off x="5015880" y="4437112"/>
            <a:ext cx="0" cy="72008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5">
            <a:extLst>
              <a:ext uri="{FF2B5EF4-FFF2-40B4-BE49-F238E27FC236}">
                <a16:creationId xmlns:a16="http://schemas.microsoft.com/office/drawing/2014/main" id="{D285F4F1-1BF8-4E57-AECC-AC2510D79461}"/>
              </a:ext>
            </a:extLst>
          </p:cNvPr>
          <p:cNvCxnSpPr>
            <a:cxnSpLocks/>
          </p:cNvCxnSpPr>
          <p:nvPr/>
        </p:nvCxnSpPr>
        <p:spPr>
          <a:xfrm>
            <a:off x="5168280" y="4437112"/>
            <a:ext cx="1863824" cy="784212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35">
            <a:extLst>
              <a:ext uri="{FF2B5EF4-FFF2-40B4-BE49-F238E27FC236}">
                <a16:creationId xmlns:a16="http://schemas.microsoft.com/office/drawing/2014/main" id="{F198B9A8-6C8B-5B59-5EFD-9C1ED8BF90BE}"/>
              </a:ext>
            </a:extLst>
          </p:cNvPr>
          <p:cNvCxnSpPr>
            <a:cxnSpLocks/>
          </p:cNvCxnSpPr>
          <p:nvPr/>
        </p:nvCxnSpPr>
        <p:spPr>
          <a:xfrm>
            <a:off x="5203685" y="4100582"/>
            <a:ext cx="4956315" cy="112052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25">
            <a:extLst>
              <a:ext uri="{FF2B5EF4-FFF2-40B4-BE49-F238E27FC236}">
                <a16:creationId xmlns:a16="http://schemas.microsoft.com/office/drawing/2014/main" id="{A31B660F-6794-F161-6CC5-F7C6C7766094}"/>
              </a:ext>
            </a:extLst>
          </p:cNvPr>
          <p:cNvSpPr txBox="1"/>
          <p:nvPr/>
        </p:nvSpPr>
        <p:spPr>
          <a:xfrm>
            <a:off x="2423592" y="5437047"/>
            <a:ext cx="91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A0C9CE1E-775A-9097-9FBF-730D846132EF}"/>
              </a:ext>
            </a:extLst>
          </p:cNvPr>
          <p:cNvSpPr txBox="1"/>
          <p:nvPr/>
        </p:nvSpPr>
        <p:spPr>
          <a:xfrm>
            <a:off x="4537646" y="543704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 + 480ns</a:t>
            </a:r>
          </a:p>
        </p:txBody>
      </p:sp>
      <p:sp>
        <p:nvSpPr>
          <p:cNvPr id="44" name="TextBox 27">
            <a:extLst>
              <a:ext uri="{FF2B5EF4-FFF2-40B4-BE49-F238E27FC236}">
                <a16:creationId xmlns:a16="http://schemas.microsoft.com/office/drawing/2014/main" id="{55B51875-2F41-DBCF-7791-9E407D40C02D}"/>
              </a:ext>
            </a:extLst>
          </p:cNvPr>
          <p:cNvSpPr txBox="1"/>
          <p:nvPr/>
        </p:nvSpPr>
        <p:spPr>
          <a:xfrm>
            <a:off x="7397760" y="541939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delay + 485ns</a:t>
            </a:r>
          </a:p>
        </p:txBody>
      </p:sp>
      <p:sp>
        <p:nvSpPr>
          <p:cNvPr id="45" name="TextBox 28">
            <a:extLst>
              <a:ext uri="{FF2B5EF4-FFF2-40B4-BE49-F238E27FC236}">
                <a16:creationId xmlns:a16="http://schemas.microsoft.com/office/drawing/2014/main" id="{761D919B-154B-F3CB-95A0-6F7FDB01700A}"/>
              </a:ext>
            </a:extLst>
          </p:cNvPr>
          <p:cNvSpPr txBox="1"/>
          <p:nvPr/>
        </p:nvSpPr>
        <p:spPr>
          <a:xfrm>
            <a:off x="10192730" y="5437047"/>
            <a:ext cx="16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delay + 495ns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760B6115-3942-E047-E20A-CA6E120B7ED3}"/>
              </a:ext>
            </a:extLst>
          </p:cNvPr>
          <p:cNvSpPr txBox="1"/>
          <p:nvPr/>
        </p:nvSpPr>
        <p:spPr>
          <a:xfrm>
            <a:off x="2282561" y="2319625"/>
            <a:ext cx="4173479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BEPCII e- Ring Bunch current Monitor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576E037-EC9B-63EC-449D-5C0570C945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135" y="1784320"/>
            <a:ext cx="2496621" cy="24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02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99A3-AF9E-CBE7-5043-0138FA74B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9">
            <a:extLst>
              <a:ext uri="{FF2B5EF4-FFF2-40B4-BE49-F238E27FC236}">
                <a16:creationId xmlns:a16="http://schemas.microsoft.com/office/drawing/2014/main" id="{B85508B4-B195-713D-9C0C-DAC74CD7533B}"/>
              </a:ext>
            </a:extLst>
          </p:cNvPr>
          <p:cNvSpPr txBox="1"/>
          <p:nvPr/>
        </p:nvSpPr>
        <p:spPr>
          <a:xfrm>
            <a:off x="479245" y="1325722"/>
            <a:ext cx="6230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have observed the gamma signals via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Taichu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-Pix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next step is to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distinguish the collision signals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background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0BB8FEA-D9C1-564D-1049-6EC47895BFD1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14C8447-CCF7-A0FC-D731-72081ED0A71B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3.5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Detector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commissioning</a:t>
              </a: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05109CF-D2C0-AC03-1119-4CFF078DDB2C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8EA36BB5-C4FC-BF3D-EE98-31EE13AF7589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BE0E8058-CBF9-D9E9-C377-47DC4F540864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68852164-76DB-D0F4-FCB8-55243C3D6D9C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90334E9-EFAE-4DA5-E72A-5B1E8E1B3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77" y="3726895"/>
            <a:ext cx="3171591" cy="2623045"/>
          </a:xfrm>
          <a:prstGeom prst="rect">
            <a:avLst/>
          </a:prstGeom>
        </p:spPr>
      </p:pic>
      <p:sp>
        <p:nvSpPr>
          <p:cNvPr id="50" name="文本框 49">
            <a:extLst>
              <a:ext uri="{FF2B5EF4-FFF2-40B4-BE49-F238E27FC236}">
                <a16:creationId xmlns:a16="http://schemas.microsoft.com/office/drawing/2014/main" id="{0B4E3C7C-6CC9-AC71-1E4C-D47BBAD4EF5B}"/>
              </a:ext>
            </a:extLst>
          </p:cNvPr>
          <p:cNvSpPr txBox="1"/>
          <p:nvPr/>
        </p:nvSpPr>
        <p:spPr>
          <a:xfrm>
            <a:off x="810260" y="3357563"/>
            <a:ext cx="3270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Taichu</a:t>
            </a:r>
            <a:r>
              <a:rPr lang="en-US" altLang="zh-CN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-Pix</a:t>
            </a:r>
            <a:r>
              <a:rPr lang="zh-CN" altLang="en-US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 </a:t>
            </a:r>
            <a:r>
              <a:rPr lang="en-US" altLang="zh-CN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3</a:t>
            </a:r>
            <a:r>
              <a:rPr lang="zh-CN" altLang="en-US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 </a:t>
            </a:r>
            <a:r>
              <a:rPr lang="en-US" altLang="zh-CN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detection</a:t>
            </a:r>
            <a:r>
              <a:rPr lang="zh-CN" altLang="en-US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 </a:t>
            </a:r>
            <a:r>
              <a:rPr lang="en-US" altLang="zh-CN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system</a:t>
            </a:r>
            <a:endParaRPr lang="zh-CN" altLang="en-US" dirty="0"/>
          </a:p>
        </p:txBody>
      </p:sp>
      <p:pic>
        <p:nvPicPr>
          <p:cNvPr id="56" name="图片 19">
            <a:extLst>
              <a:ext uri="{FF2B5EF4-FFF2-40B4-BE49-F238E27FC236}">
                <a16:creationId xmlns:a16="http://schemas.microsoft.com/office/drawing/2014/main" id="{995613B0-7235-91FD-E46E-DD95A78EC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0374" y="880866"/>
            <a:ext cx="2354122" cy="1866777"/>
          </a:xfrm>
          <a:prstGeom prst="rect">
            <a:avLst/>
          </a:prstGeom>
        </p:spPr>
      </p:pic>
      <p:sp>
        <p:nvSpPr>
          <p:cNvPr id="57" name="TextBox 28">
            <a:extLst>
              <a:ext uri="{FF2B5EF4-FFF2-40B4-BE49-F238E27FC236}">
                <a16:creationId xmlns:a16="http://schemas.microsoft.com/office/drawing/2014/main" id="{572636F3-7587-9F0F-FE29-897A49D8E9FA}"/>
              </a:ext>
            </a:extLst>
          </p:cNvPr>
          <p:cNvSpPr txBox="1"/>
          <p:nvPr/>
        </p:nvSpPr>
        <p:spPr>
          <a:xfrm>
            <a:off x="7370375" y="480520"/>
            <a:ext cx="357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Single bunch collision via BLM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A9EAA048-9E9D-B283-A722-E3A58AAA9C79}"/>
              </a:ext>
            </a:extLst>
          </p:cNvPr>
          <p:cNvSpPr txBox="1"/>
          <p:nvPr/>
        </p:nvSpPr>
        <p:spPr>
          <a:xfrm>
            <a:off x="3538890" y="4068921"/>
            <a:ext cx="2326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timestamp</a:t>
            </a:r>
          </a:p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= 50ns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99DCD06A-A5E4-0DDF-6343-C132C764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04" y="3644329"/>
            <a:ext cx="5023019" cy="2843802"/>
          </a:xfrm>
          <a:prstGeom prst="rect">
            <a:avLst/>
          </a:prstGeom>
        </p:spPr>
      </p:pic>
      <p:sp>
        <p:nvSpPr>
          <p:cNvPr id="60" name="TextBox 28">
            <a:extLst>
              <a:ext uri="{FF2B5EF4-FFF2-40B4-BE49-F238E27FC236}">
                <a16:creationId xmlns:a16="http://schemas.microsoft.com/office/drawing/2014/main" id="{F2B99473-5C57-5591-8321-386CCEE7ECBF}"/>
              </a:ext>
            </a:extLst>
          </p:cNvPr>
          <p:cNvSpPr txBox="1"/>
          <p:nvPr/>
        </p:nvSpPr>
        <p:spPr>
          <a:xfrm>
            <a:off x="7213487" y="3243983"/>
            <a:ext cx="2585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Signal on </a:t>
            </a:r>
            <a:r>
              <a:rPr lang="en-US" dirty="0" err="1">
                <a:solidFill>
                  <a:srgbClr val="FF0000"/>
                </a:solidFill>
              </a:rPr>
              <a:t>Taichu</a:t>
            </a:r>
            <a:r>
              <a:rPr lang="en-US" dirty="0">
                <a:solidFill>
                  <a:srgbClr val="FF0000"/>
                </a:solidFill>
              </a:rPr>
              <a:t>-Pix 3</a:t>
            </a:r>
          </a:p>
        </p:txBody>
      </p:sp>
    </p:spTree>
    <p:extLst>
      <p:ext uri="{BB962C8B-B14F-4D97-AF65-F5344CB8AC3E}">
        <p14:creationId xmlns:p14="http://schemas.microsoft.com/office/powerpoint/2010/main" val="311926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D2506-6153-299D-84FB-038EDB07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5">
            <a:extLst>
              <a:ext uri="{FF2B5EF4-FFF2-40B4-BE49-F238E27FC236}">
                <a16:creationId xmlns:a16="http://schemas.microsoft.com/office/drawing/2014/main" id="{7856F7A5-AE7D-9759-FE17-BA764BDBB9E2}"/>
              </a:ext>
            </a:extLst>
          </p:cNvPr>
          <p:cNvSpPr>
            <a:spLocks noEditPoints="1"/>
          </p:cNvSpPr>
          <p:nvPr/>
        </p:nvSpPr>
        <p:spPr bwMode="auto">
          <a:xfrm>
            <a:off x="7825350" y="2142036"/>
            <a:ext cx="3047384" cy="3691163"/>
          </a:xfrm>
          <a:custGeom>
            <a:avLst/>
            <a:gdLst>
              <a:gd name="T0" fmla="*/ 242 w 1061"/>
              <a:gd name="T1" fmla="*/ 1266 h 1286"/>
              <a:gd name="T2" fmla="*/ 953 w 1061"/>
              <a:gd name="T3" fmla="*/ 1247 h 1286"/>
              <a:gd name="T4" fmla="*/ 953 w 1061"/>
              <a:gd name="T5" fmla="*/ 1286 h 1286"/>
              <a:gd name="T6" fmla="*/ 320 w 1061"/>
              <a:gd name="T7" fmla="*/ 776 h 1286"/>
              <a:gd name="T8" fmla="*/ 372 w 1061"/>
              <a:gd name="T9" fmla="*/ 724 h 1286"/>
              <a:gd name="T10" fmla="*/ 424 w 1061"/>
              <a:gd name="T11" fmla="*/ 776 h 1286"/>
              <a:gd name="T12" fmla="*/ 372 w 1061"/>
              <a:gd name="T13" fmla="*/ 829 h 1286"/>
              <a:gd name="T14" fmla="*/ 83 w 1061"/>
              <a:gd name="T15" fmla="*/ 1202 h 1286"/>
              <a:gd name="T16" fmla="*/ 780 w 1061"/>
              <a:gd name="T17" fmla="*/ 598 h 1286"/>
              <a:gd name="T18" fmla="*/ 815 w 1061"/>
              <a:gd name="T19" fmla="*/ 615 h 1286"/>
              <a:gd name="T20" fmla="*/ 583 w 1061"/>
              <a:gd name="T21" fmla="*/ 1064 h 1286"/>
              <a:gd name="T22" fmla="*/ 27 w 1061"/>
              <a:gd name="T23" fmla="*/ 1274 h 1286"/>
              <a:gd name="T24" fmla="*/ 18 w 1061"/>
              <a:gd name="T25" fmla="*/ 1275 h 1286"/>
              <a:gd name="T26" fmla="*/ 10 w 1061"/>
              <a:gd name="T27" fmla="*/ 1272 h 1286"/>
              <a:gd name="T28" fmla="*/ 2 w 1061"/>
              <a:gd name="T29" fmla="*/ 1263 h 1286"/>
              <a:gd name="T30" fmla="*/ 0 w 1061"/>
              <a:gd name="T31" fmla="*/ 1254 h 1286"/>
              <a:gd name="T32" fmla="*/ 28 w 1061"/>
              <a:gd name="T33" fmla="*/ 679 h 1286"/>
              <a:gd name="T34" fmla="*/ 33 w 1061"/>
              <a:gd name="T35" fmla="*/ 662 h 1286"/>
              <a:gd name="T36" fmla="*/ 398 w 1061"/>
              <a:gd name="T37" fmla="*/ 303 h 1286"/>
              <a:gd name="T38" fmla="*/ 68 w 1061"/>
              <a:gd name="T39" fmla="*/ 681 h 1286"/>
              <a:gd name="T40" fmla="*/ 328 w 1061"/>
              <a:gd name="T41" fmla="*/ 804 h 1286"/>
              <a:gd name="T42" fmla="*/ 363 w 1061"/>
              <a:gd name="T43" fmla="*/ 767 h 1286"/>
              <a:gd name="T44" fmla="*/ 363 w 1061"/>
              <a:gd name="T45" fmla="*/ 786 h 1286"/>
              <a:gd name="T46" fmla="*/ 382 w 1061"/>
              <a:gd name="T47" fmla="*/ 786 h 1286"/>
              <a:gd name="T48" fmla="*/ 382 w 1061"/>
              <a:gd name="T49" fmla="*/ 767 h 1286"/>
              <a:gd name="T50" fmla="*/ 363 w 1061"/>
              <a:gd name="T51" fmla="*/ 767 h 1286"/>
              <a:gd name="T52" fmla="*/ 503 w 1061"/>
              <a:gd name="T53" fmla="*/ 7 h 1286"/>
              <a:gd name="T54" fmla="*/ 412 w 1061"/>
              <a:gd name="T55" fmla="*/ 168 h 1286"/>
              <a:gd name="T56" fmla="*/ 1023 w 1061"/>
              <a:gd name="T57" fmla="*/ 391 h 1286"/>
              <a:gd name="T58" fmla="*/ 1054 w 1061"/>
              <a:gd name="T59" fmla="*/ 414 h 1286"/>
              <a:gd name="T60" fmla="*/ 942 w 1061"/>
              <a:gd name="T61" fmla="*/ 564 h 1286"/>
              <a:gd name="T62" fmla="*/ 373 w 1061"/>
              <a:gd name="T63" fmla="*/ 188 h 1286"/>
              <a:gd name="T64" fmla="*/ 373 w 1061"/>
              <a:gd name="T65" fmla="*/ 188 h 1286"/>
              <a:gd name="T66" fmla="*/ 476 w 1061"/>
              <a:gd name="T67" fmla="*/ 11 h 1286"/>
              <a:gd name="T68" fmla="*/ 26 w 1061"/>
              <a:gd name="T69" fmla="*/ 1274 h 1286"/>
              <a:gd name="T70" fmla="*/ 1 w 1061"/>
              <a:gd name="T71" fmla="*/ 1262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286">
                <a:moveTo>
                  <a:pt x="261" y="1286"/>
                </a:moveTo>
                <a:cubicBezTo>
                  <a:pt x="250" y="1286"/>
                  <a:pt x="242" y="1277"/>
                  <a:pt x="242" y="1266"/>
                </a:cubicBezTo>
                <a:cubicBezTo>
                  <a:pt x="242" y="1256"/>
                  <a:pt x="250" y="1247"/>
                  <a:pt x="261" y="1247"/>
                </a:cubicBezTo>
                <a:cubicBezTo>
                  <a:pt x="953" y="1247"/>
                  <a:pt x="953" y="1247"/>
                  <a:pt x="953" y="1247"/>
                </a:cubicBezTo>
                <a:cubicBezTo>
                  <a:pt x="964" y="1247"/>
                  <a:pt x="972" y="1256"/>
                  <a:pt x="972" y="1266"/>
                </a:cubicBezTo>
                <a:cubicBezTo>
                  <a:pt x="972" y="1277"/>
                  <a:pt x="964" y="1286"/>
                  <a:pt x="953" y="1286"/>
                </a:cubicBezTo>
                <a:lnTo>
                  <a:pt x="261" y="1286"/>
                </a:lnTo>
                <a:close/>
                <a:moveTo>
                  <a:pt x="320" y="776"/>
                </a:moveTo>
                <a:cubicBezTo>
                  <a:pt x="320" y="762"/>
                  <a:pt x="326" y="749"/>
                  <a:pt x="335" y="739"/>
                </a:cubicBezTo>
                <a:cubicBezTo>
                  <a:pt x="345" y="730"/>
                  <a:pt x="358" y="724"/>
                  <a:pt x="372" y="724"/>
                </a:cubicBezTo>
                <a:cubicBezTo>
                  <a:pt x="387" y="724"/>
                  <a:pt x="400" y="730"/>
                  <a:pt x="409" y="739"/>
                </a:cubicBezTo>
                <a:cubicBezTo>
                  <a:pt x="419" y="749"/>
                  <a:pt x="424" y="762"/>
                  <a:pt x="424" y="776"/>
                </a:cubicBezTo>
                <a:cubicBezTo>
                  <a:pt x="424" y="791"/>
                  <a:pt x="419" y="804"/>
                  <a:pt x="409" y="813"/>
                </a:cubicBezTo>
                <a:cubicBezTo>
                  <a:pt x="400" y="823"/>
                  <a:pt x="387" y="829"/>
                  <a:pt x="372" y="829"/>
                </a:cubicBezTo>
                <a:cubicBezTo>
                  <a:pt x="368" y="829"/>
                  <a:pt x="363" y="828"/>
                  <a:pt x="359" y="827"/>
                </a:cubicBezTo>
                <a:cubicBezTo>
                  <a:pt x="83" y="1202"/>
                  <a:pt x="83" y="1202"/>
                  <a:pt x="83" y="1202"/>
                </a:cubicBezTo>
                <a:cubicBezTo>
                  <a:pt x="189" y="1151"/>
                  <a:pt x="393" y="1060"/>
                  <a:pt x="567" y="1027"/>
                </a:cubicBezTo>
                <a:cubicBezTo>
                  <a:pt x="780" y="598"/>
                  <a:pt x="780" y="598"/>
                  <a:pt x="780" y="598"/>
                </a:cubicBezTo>
                <a:cubicBezTo>
                  <a:pt x="785" y="588"/>
                  <a:pt x="796" y="584"/>
                  <a:pt x="806" y="589"/>
                </a:cubicBezTo>
                <a:cubicBezTo>
                  <a:pt x="815" y="594"/>
                  <a:pt x="819" y="606"/>
                  <a:pt x="815" y="615"/>
                </a:cubicBezTo>
                <a:cubicBezTo>
                  <a:pt x="598" y="1052"/>
                  <a:pt x="598" y="1052"/>
                  <a:pt x="598" y="1052"/>
                </a:cubicBezTo>
                <a:cubicBezTo>
                  <a:pt x="595" y="1058"/>
                  <a:pt x="590" y="1063"/>
                  <a:pt x="583" y="1064"/>
                </a:cubicBezTo>
                <a:cubicBezTo>
                  <a:pt x="346" y="1106"/>
                  <a:pt x="41" y="1266"/>
                  <a:pt x="29" y="1273"/>
                </a:cubicBezTo>
                <a:cubicBezTo>
                  <a:pt x="28" y="1273"/>
                  <a:pt x="28" y="1273"/>
                  <a:pt x="27" y="1274"/>
                </a:cubicBezTo>
                <a:cubicBezTo>
                  <a:pt x="26" y="1274"/>
                  <a:pt x="26" y="1274"/>
                  <a:pt x="26" y="1274"/>
                </a:cubicBezTo>
                <a:cubicBezTo>
                  <a:pt x="23" y="1275"/>
                  <a:pt x="21" y="1275"/>
                  <a:pt x="18" y="1275"/>
                </a:cubicBezTo>
                <a:cubicBezTo>
                  <a:pt x="16" y="1275"/>
                  <a:pt x="13" y="1274"/>
                  <a:pt x="11" y="1273"/>
                </a:cubicBezTo>
                <a:cubicBezTo>
                  <a:pt x="10" y="1272"/>
                  <a:pt x="10" y="1272"/>
                  <a:pt x="10" y="1272"/>
                </a:cubicBezTo>
                <a:cubicBezTo>
                  <a:pt x="8" y="1271"/>
                  <a:pt x="6" y="1270"/>
                  <a:pt x="5" y="1268"/>
                </a:cubicBezTo>
                <a:cubicBezTo>
                  <a:pt x="4" y="1267"/>
                  <a:pt x="2" y="1265"/>
                  <a:pt x="2" y="1263"/>
                </a:cubicBezTo>
                <a:cubicBezTo>
                  <a:pt x="1" y="1262"/>
                  <a:pt x="1" y="1262"/>
                  <a:pt x="1" y="1262"/>
                </a:cubicBezTo>
                <a:cubicBezTo>
                  <a:pt x="0" y="1259"/>
                  <a:pt x="0" y="1257"/>
                  <a:pt x="0" y="1254"/>
                </a:cubicBezTo>
                <a:cubicBezTo>
                  <a:pt x="0" y="1253"/>
                  <a:pt x="1" y="1252"/>
                  <a:pt x="1" y="1251"/>
                </a:cubicBezTo>
                <a:cubicBezTo>
                  <a:pt x="5" y="1231"/>
                  <a:pt x="70" y="907"/>
                  <a:pt x="28" y="679"/>
                </a:cubicBezTo>
                <a:cubicBezTo>
                  <a:pt x="27" y="672"/>
                  <a:pt x="29" y="666"/>
                  <a:pt x="33" y="662"/>
                </a:cubicBezTo>
                <a:cubicBezTo>
                  <a:pt x="33" y="662"/>
                  <a:pt x="33" y="662"/>
                  <a:pt x="33" y="662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78" y="296"/>
                  <a:pt x="390" y="296"/>
                  <a:pt x="398" y="303"/>
                </a:cubicBezTo>
                <a:cubicBezTo>
                  <a:pt x="405" y="310"/>
                  <a:pt x="406" y="323"/>
                  <a:pt x="399" y="330"/>
                </a:cubicBezTo>
                <a:cubicBezTo>
                  <a:pt x="68" y="681"/>
                  <a:pt x="68" y="681"/>
                  <a:pt x="68" y="681"/>
                </a:cubicBezTo>
                <a:cubicBezTo>
                  <a:pt x="96" y="850"/>
                  <a:pt x="71" y="1063"/>
                  <a:pt x="53" y="1177"/>
                </a:cubicBezTo>
                <a:cubicBezTo>
                  <a:pt x="328" y="804"/>
                  <a:pt x="328" y="804"/>
                  <a:pt x="328" y="804"/>
                </a:cubicBezTo>
                <a:cubicBezTo>
                  <a:pt x="323" y="796"/>
                  <a:pt x="320" y="786"/>
                  <a:pt x="320" y="776"/>
                </a:cubicBezTo>
                <a:close/>
                <a:moveTo>
                  <a:pt x="363" y="767"/>
                </a:moveTo>
                <a:cubicBezTo>
                  <a:pt x="360" y="769"/>
                  <a:pt x="359" y="773"/>
                  <a:pt x="359" y="776"/>
                </a:cubicBezTo>
                <a:cubicBezTo>
                  <a:pt x="359" y="780"/>
                  <a:pt x="360" y="783"/>
                  <a:pt x="363" y="786"/>
                </a:cubicBezTo>
                <a:cubicBezTo>
                  <a:pt x="365" y="788"/>
                  <a:pt x="368" y="790"/>
                  <a:pt x="372" y="790"/>
                </a:cubicBezTo>
                <a:cubicBezTo>
                  <a:pt x="376" y="790"/>
                  <a:pt x="379" y="788"/>
                  <a:pt x="382" y="786"/>
                </a:cubicBezTo>
                <a:cubicBezTo>
                  <a:pt x="384" y="783"/>
                  <a:pt x="386" y="780"/>
                  <a:pt x="386" y="776"/>
                </a:cubicBezTo>
                <a:cubicBezTo>
                  <a:pt x="386" y="773"/>
                  <a:pt x="384" y="769"/>
                  <a:pt x="382" y="767"/>
                </a:cubicBezTo>
                <a:cubicBezTo>
                  <a:pt x="379" y="764"/>
                  <a:pt x="376" y="763"/>
                  <a:pt x="372" y="763"/>
                </a:cubicBezTo>
                <a:cubicBezTo>
                  <a:pt x="368" y="763"/>
                  <a:pt x="365" y="764"/>
                  <a:pt x="363" y="767"/>
                </a:cubicBezTo>
                <a:close/>
                <a:moveTo>
                  <a:pt x="476" y="11"/>
                </a:moveTo>
                <a:cubicBezTo>
                  <a:pt x="482" y="2"/>
                  <a:pt x="494" y="0"/>
                  <a:pt x="503" y="7"/>
                </a:cubicBezTo>
                <a:cubicBezTo>
                  <a:pt x="512" y="13"/>
                  <a:pt x="514" y="25"/>
                  <a:pt x="508" y="3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922" y="526"/>
                  <a:pt x="922" y="526"/>
                  <a:pt x="922" y="526"/>
                </a:cubicBezTo>
                <a:cubicBezTo>
                  <a:pt x="1023" y="391"/>
                  <a:pt x="1023" y="391"/>
                  <a:pt x="1023" y="391"/>
                </a:cubicBezTo>
                <a:cubicBezTo>
                  <a:pt x="1030" y="383"/>
                  <a:pt x="1042" y="381"/>
                  <a:pt x="1050" y="387"/>
                </a:cubicBezTo>
                <a:cubicBezTo>
                  <a:pt x="1059" y="394"/>
                  <a:pt x="1061" y="406"/>
                  <a:pt x="1054" y="41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36" y="573"/>
                  <a:pt x="924" y="575"/>
                  <a:pt x="915" y="569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65" y="182"/>
                  <a:pt x="363" y="170"/>
                  <a:pt x="369" y="161"/>
                </a:cubicBezTo>
                <a:lnTo>
                  <a:pt x="476" y="11"/>
                </a:lnTo>
                <a:close/>
                <a:moveTo>
                  <a:pt x="26" y="1274"/>
                </a:moveTo>
                <a:cubicBezTo>
                  <a:pt x="26" y="1274"/>
                  <a:pt x="26" y="1274"/>
                  <a:pt x="26" y="1274"/>
                </a:cubicBezTo>
                <a:close/>
                <a:moveTo>
                  <a:pt x="1" y="1262"/>
                </a:moveTo>
                <a:cubicBezTo>
                  <a:pt x="1" y="1262"/>
                  <a:pt x="1" y="1262"/>
                  <a:pt x="1" y="1262"/>
                </a:cubicBezTo>
                <a:close/>
              </a:path>
            </a:pathLst>
          </a:custGeom>
          <a:solidFill>
            <a:srgbClr val="29477E">
              <a:alpha val="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704F045-2219-C58B-265D-FA6658C6486E}"/>
              </a:ext>
            </a:extLst>
          </p:cNvPr>
          <p:cNvGrpSpPr/>
          <p:nvPr/>
        </p:nvGrpSpPr>
        <p:grpSpPr>
          <a:xfrm>
            <a:off x="544217" y="6606489"/>
            <a:ext cx="764347" cy="108986"/>
            <a:chOff x="2065116" y="6574579"/>
            <a:chExt cx="764347" cy="108986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D48EEBC-DED4-D656-AAB3-277442E6C270}"/>
                </a:ext>
              </a:extLst>
            </p:cNvPr>
            <p:cNvSpPr/>
            <p:nvPr/>
          </p:nvSpPr>
          <p:spPr>
            <a:xfrm>
              <a:off x="20651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17E8EC15-667A-6C96-61C6-EADCD0C2DE6A}"/>
                </a:ext>
              </a:extLst>
            </p:cNvPr>
            <p:cNvSpPr/>
            <p:nvPr/>
          </p:nvSpPr>
          <p:spPr>
            <a:xfrm>
              <a:off x="2136045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62ABAD03-67E4-643E-7648-F5840D0A4520}"/>
                </a:ext>
              </a:extLst>
            </p:cNvPr>
            <p:cNvSpPr/>
            <p:nvPr/>
          </p:nvSpPr>
          <p:spPr>
            <a:xfrm>
              <a:off x="22069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806265E7-5375-378D-4463-D09A17ED75F3}"/>
                </a:ext>
              </a:extLst>
            </p:cNvPr>
            <p:cNvSpPr/>
            <p:nvPr/>
          </p:nvSpPr>
          <p:spPr>
            <a:xfrm>
              <a:off x="22779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BE8DE9E4-A1AF-D98C-4D38-7EC12E60E4D8}"/>
                </a:ext>
              </a:extLst>
            </p:cNvPr>
            <p:cNvSpPr/>
            <p:nvPr/>
          </p:nvSpPr>
          <p:spPr>
            <a:xfrm>
              <a:off x="2348830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EA2B9FB7-25B8-13DA-1401-ED564CCC3E28}"/>
                </a:ext>
              </a:extLst>
            </p:cNvPr>
            <p:cNvSpPr/>
            <p:nvPr/>
          </p:nvSpPr>
          <p:spPr>
            <a:xfrm>
              <a:off x="2419759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3C9F7F9E-D40C-E907-ADDF-077B88AAB281}"/>
                </a:ext>
              </a:extLst>
            </p:cNvPr>
            <p:cNvSpPr/>
            <p:nvPr/>
          </p:nvSpPr>
          <p:spPr>
            <a:xfrm>
              <a:off x="2490687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AE5BA57-E8D8-9BD0-325C-E7AC9E4FB7ED}"/>
                </a:ext>
              </a:extLst>
            </p:cNvPr>
            <p:cNvSpPr/>
            <p:nvPr/>
          </p:nvSpPr>
          <p:spPr>
            <a:xfrm>
              <a:off x="25616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2D162E8-0723-BD35-EA39-1DC05D5BDC27}"/>
                </a:ext>
              </a:extLst>
            </p:cNvPr>
            <p:cNvSpPr/>
            <p:nvPr/>
          </p:nvSpPr>
          <p:spPr>
            <a:xfrm>
              <a:off x="2632544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74DDB986-CF89-B227-1B19-66BE5A90FAD8}"/>
                </a:ext>
              </a:extLst>
            </p:cNvPr>
            <p:cNvSpPr/>
            <p:nvPr/>
          </p:nvSpPr>
          <p:spPr>
            <a:xfrm>
              <a:off x="27034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A30F24A8-F16D-C37F-DFCA-22B80FE21050}"/>
                </a:ext>
              </a:extLst>
            </p:cNvPr>
            <p:cNvSpPr/>
            <p:nvPr/>
          </p:nvSpPr>
          <p:spPr>
            <a:xfrm>
              <a:off x="27744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B276DCBC-DF0E-7464-7272-E1884DCDD1D7}"/>
              </a:ext>
            </a:extLst>
          </p:cNvPr>
          <p:cNvSpPr/>
          <p:nvPr/>
        </p:nvSpPr>
        <p:spPr>
          <a:xfrm>
            <a:off x="1414798" y="1681887"/>
            <a:ext cx="1227139" cy="1227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200">
                <a:srgbClr val="27467C"/>
              </a:gs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2540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1200000" scaled="0"/>
            </a:gradFill>
          </a:ln>
          <a:effectLst>
            <a:outerShdw blurRad="127000" dist="152400" dir="2700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5BEFB8B6-EC4E-FA3D-DC71-F223EB56C8C7}"/>
              </a:ext>
            </a:extLst>
          </p:cNvPr>
          <p:cNvCxnSpPr/>
          <p:nvPr/>
        </p:nvCxnSpPr>
        <p:spPr>
          <a:xfrm>
            <a:off x="1442528" y="4196806"/>
            <a:ext cx="6914387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6FEA08CB-A6E2-F001-3395-22113BF93088}"/>
              </a:ext>
            </a:extLst>
          </p:cNvPr>
          <p:cNvSpPr txBox="1"/>
          <p:nvPr/>
        </p:nvSpPr>
        <p:spPr>
          <a:xfrm>
            <a:off x="1442528" y="1681887"/>
            <a:ext cx="1171677" cy="132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4</a:t>
            </a:r>
            <a:endParaRPr lang="zh-CN" altLang="en-US" sz="80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58F07228-4EED-6F95-79B9-F209E8B9BB89}"/>
              </a:ext>
            </a:extLst>
          </p:cNvPr>
          <p:cNvSpPr txBox="1"/>
          <p:nvPr/>
        </p:nvSpPr>
        <p:spPr>
          <a:xfrm>
            <a:off x="2968659" y="2265021"/>
            <a:ext cx="1781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PART</a:t>
            </a:r>
            <a:endParaRPr lang="zh-CN" altLang="en-US" sz="20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0E971920-1D19-597F-0B11-D52E959202A3}"/>
              </a:ext>
            </a:extLst>
          </p:cNvPr>
          <p:cNvSpPr txBox="1"/>
          <p:nvPr/>
        </p:nvSpPr>
        <p:spPr>
          <a:xfrm>
            <a:off x="1414798" y="3156621"/>
            <a:ext cx="963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Summary</a:t>
            </a:r>
            <a:endParaRPr lang="zh-CN" altLang="en-US" sz="44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014BCAD-D227-E8BB-B9C4-476E865740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5875590" y="495807"/>
            <a:ext cx="3481307" cy="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横版组合——透明.png">
            <a:extLst>
              <a:ext uri="{FF2B5EF4-FFF2-40B4-BE49-F238E27FC236}">
                <a16:creationId xmlns:a16="http://schemas.microsoft.com/office/drawing/2014/main" id="{4FB6D494-9895-1A7C-5840-3294C79FAC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417" y="602328"/>
            <a:ext cx="2411657" cy="5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9A6C18-7797-AE36-D0FB-0B4EEA42E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72" y="396756"/>
            <a:ext cx="2322678" cy="8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280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D3B35F-13C8-8334-AE73-8043C3245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C6DB370-9DEF-67C2-E7E1-F6EF247C10A0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D1825AEC-4940-8A65-0D1A-222E03687B6B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4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Summary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3528D5A-C2E6-817C-4D15-F2113528B9DA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AF0C7944-F1B6-7540-1846-6BEC8F0E9946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FF6ED92C-72F5-7A83-AF7A-99D8AD64320F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B3A4AFFA-E8CF-6851-EC1C-9EB1FA9F0ADB}"/>
              </a:ext>
            </a:extLst>
          </p:cNvPr>
          <p:cNvSpPr txBox="1"/>
          <p:nvPr/>
        </p:nvSpPr>
        <p:spPr>
          <a:xfrm>
            <a:off x="762698" y="1447642"/>
            <a:ext cx="106190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laser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Compton polarimeter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designed and implemented in the electron storage ring of BEPCII, for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vertical polarization measurement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 detection of the vertical asymmetry of the back-scattered </a:t>
            </a:r>
            <a:r>
              <a:rPr lang="el-GR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laser-beam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collision</a:t>
            </a:r>
            <a:r>
              <a:rPr lang="zh-CN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observed (BLM), commissioning is underway to detect electron beam polarization (TaichuPix-3).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Such a polarimeter can enable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tests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resonant depolarization and study radiative depolarization mechanism, and contribute to spin physics research at BESIII experiments.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A435916-9364-EC6C-5B77-53DC5BD92DCE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728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32B3-213E-4AB0-31E0-3DB136534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8EE1645-1B81-D4BA-8623-26341C43137E}"/>
              </a:ext>
            </a:extLst>
          </p:cNvPr>
          <p:cNvSpPr txBox="1"/>
          <p:nvPr/>
        </p:nvSpPr>
        <p:spPr>
          <a:xfrm>
            <a:off x="1049864" y="2695395"/>
            <a:ext cx="10092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THANKS</a:t>
            </a:r>
            <a:endParaRPr lang="zh-CN" altLang="en-US" sz="4000" b="1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09D8442A-7594-1FB4-CDF1-B40D0F9B099F}"/>
              </a:ext>
            </a:extLst>
          </p:cNvPr>
          <p:cNvGrpSpPr/>
          <p:nvPr/>
        </p:nvGrpSpPr>
        <p:grpSpPr>
          <a:xfrm>
            <a:off x="2720031" y="1698307"/>
            <a:ext cx="6739468" cy="381686"/>
            <a:chOff x="3288452" y="1596127"/>
            <a:chExt cx="6739468" cy="381686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8ABD4597-9E7B-1464-C118-C3DF49DBD8F6}"/>
                </a:ext>
              </a:extLst>
            </p:cNvPr>
            <p:cNvSpPr/>
            <p:nvPr/>
          </p:nvSpPr>
          <p:spPr>
            <a:xfrm>
              <a:off x="3288452" y="1596127"/>
              <a:ext cx="6739468" cy="38168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127000" dist="152400" dir="2700000" algn="tl" rotWithShape="0">
                <a:schemeClr val="accent1">
                  <a:lumMod val="75000"/>
                  <a:alpha val="16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DE5040B-DC5C-BC20-21C6-6285A3962818}"/>
                </a:ext>
              </a:extLst>
            </p:cNvPr>
            <p:cNvSpPr txBox="1"/>
            <p:nvPr/>
          </p:nvSpPr>
          <p:spPr>
            <a:xfrm>
              <a:off x="3573109" y="1602304"/>
              <a:ext cx="64548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457200">
                <a:spcBef>
                  <a:spcPts val="1200"/>
                </a:spcBef>
              </a:pPr>
              <a:r>
                <a:rPr kumimoji="1" lang="en-US" altLang="zh-CN" dirty="0">
                  <a:solidFill>
                    <a:schemeClr val="bg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The 26th international symposium on spin physics (SPIN2025) </a:t>
              </a:r>
              <a:endParaRPr kumimoji="1" lang="en-US" altLang="en-US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B43C3D72-3A3B-4497-AF82-3B164AF0104B}"/>
                </a:ext>
              </a:extLst>
            </p:cNvPr>
            <p:cNvSpPr/>
            <p:nvPr/>
          </p:nvSpPr>
          <p:spPr>
            <a:xfrm>
              <a:off x="3398404" y="1687650"/>
              <a:ext cx="174705" cy="198640"/>
            </a:xfrm>
            <a:custGeom>
              <a:avLst/>
              <a:gdLst>
                <a:gd name="connsiteX0" fmla="*/ 19072 w 174705"/>
                <a:gd name="connsiteY0" fmla="*/ 196907 h 198640"/>
                <a:gd name="connsiteX1" fmla="*/ 168384 w 174705"/>
                <a:gd name="connsiteY1" fmla="*/ 110306 h 198640"/>
                <a:gd name="connsiteX2" fmla="*/ 168384 w 174705"/>
                <a:gd name="connsiteY2" fmla="*/ 88334 h 198640"/>
                <a:gd name="connsiteX3" fmla="*/ 19072 w 174705"/>
                <a:gd name="connsiteY3" fmla="*/ 1734 h 198640"/>
                <a:gd name="connsiteX4" fmla="*/ 0 w 174705"/>
                <a:gd name="connsiteY4" fmla="*/ 12720 h 198640"/>
                <a:gd name="connsiteX5" fmla="*/ 0 w 174705"/>
                <a:gd name="connsiteY5" fmla="*/ 185921 h 198640"/>
                <a:gd name="connsiteX6" fmla="*/ 19072 w 174705"/>
                <a:gd name="connsiteY6" fmla="*/ 196907 h 198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705" h="198640">
                  <a:moveTo>
                    <a:pt x="19072" y="196907"/>
                  </a:moveTo>
                  <a:lnTo>
                    <a:pt x="168384" y="110306"/>
                  </a:lnTo>
                  <a:cubicBezTo>
                    <a:pt x="176813" y="105417"/>
                    <a:pt x="176813" y="93223"/>
                    <a:pt x="168384" y="88334"/>
                  </a:cubicBezTo>
                  <a:lnTo>
                    <a:pt x="19072" y="1734"/>
                  </a:lnTo>
                  <a:cubicBezTo>
                    <a:pt x="10604" y="-3178"/>
                    <a:pt x="0" y="2930"/>
                    <a:pt x="0" y="12720"/>
                  </a:cubicBezTo>
                  <a:lnTo>
                    <a:pt x="0" y="185921"/>
                  </a:lnTo>
                  <a:cubicBezTo>
                    <a:pt x="0" y="195710"/>
                    <a:pt x="10604" y="201819"/>
                    <a:pt x="19072" y="19690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pic>
        <p:nvPicPr>
          <p:cNvPr id="9" name="Picture 2">
            <a:extLst>
              <a:ext uri="{FF2B5EF4-FFF2-40B4-BE49-F238E27FC236}">
                <a16:creationId xmlns:a16="http://schemas.microsoft.com/office/drawing/2014/main" id="{A62E1E16-A384-722C-6334-9F7DF2ED3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2976552" y="226925"/>
            <a:ext cx="4938143" cy="8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1" descr="横版组合——透明.png">
            <a:extLst>
              <a:ext uri="{FF2B5EF4-FFF2-40B4-BE49-F238E27FC236}">
                <a16:creationId xmlns:a16="http://schemas.microsoft.com/office/drawing/2014/main" id="{54F4AC40-6E64-6B2B-2AF0-5560EBE169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729" y="383145"/>
            <a:ext cx="342953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5B3124C-D455-2368-30EF-578462F26D38}"/>
              </a:ext>
            </a:extLst>
          </p:cNvPr>
          <p:cNvSpPr/>
          <p:nvPr/>
        </p:nvSpPr>
        <p:spPr>
          <a:xfrm>
            <a:off x="2931317" y="4034075"/>
            <a:ext cx="6329365" cy="45719"/>
          </a:xfrm>
          <a:prstGeom prst="rect">
            <a:avLst/>
          </a:prstGeom>
          <a:solidFill>
            <a:srgbClr val="29477E"/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F920E7C-EA19-8267-3481-66D7E4313F5E}"/>
              </a:ext>
            </a:extLst>
          </p:cNvPr>
          <p:cNvSpPr txBox="1">
            <a:spLocks/>
          </p:cNvSpPr>
          <p:nvPr/>
        </p:nvSpPr>
        <p:spPr>
          <a:xfrm>
            <a:off x="1405180" y="4333321"/>
            <a:ext cx="9223048" cy="1640390"/>
          </a:xfrm>
          <a:prstGeom prst="rect">
            <a:avLst/>
          </a:prstGeom>
        </p:spPr>
        <p:txBody>
          <a:bodyPr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Reporter</a:t>
            </a:r>
            <a:r>
              <a:rPr lang="zh-CN" altLang="en-US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Mengyu Su</a:t>
            </a:r>
          </a:p>
          <a:p>
            <a:pPr marL="0" indent="0" algn="ctr">
              <a:buNone/>
            </a:pP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Authors</a:t>
            </a:r>
            <a:r>
              <a:rPr lang="zh-CN" altLang="en-US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M. Y. Su, Z. Duan</a:t>
            </a:r>
            <a:r>
              <a:rPr lang="en-US" altLang="zh-CN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, Q. F. Han, D. H. Ji, G. Lei, Q. Li, Y. C. Li, Z. J. Liang, X. J. Sun, G. Y. Tang, J. L. Wang, C. H. Yu, W. Zhang, Y. L. Zhang, N. C. Zhou, D. C. Zhu, </a:t>
            </a: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A. Martens</a:t>
            </a:r>
            <a:r>
              <a:rPr lang="en-US" altLang="zh-CN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, F. Castellanos, C. Sandoval</a:t>
            </a:r>
          </a:p>
          <a:p>
            <a:pPr marL="0" indent="0" algn="ctr">
              <a:buNone/>
            </a:pP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Date</a:t>
            </a:r>
            <a:r>
              <a:rPr lang="zh-CN" altLang="en-US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：</a:t>
            </a:r>
            <a:r>
              <a:rPr lang="en-US" altLang="zh-CN" b="1" dirty="0">
                <a:solidFill>
                  <a:srgbClr val="29477E"/>
                </a:solidFill>
                <a:ea typeface="华文中宋" panose="02010600040101010101" pitchFamily="2" charset="-122"/>
                <a:cs typeface="+mn-ea"/>
              </a:rPr>
              <a:t>20250923</a:t>
            </a:r>
            <a:endParaRPr lang="en-CN" b="1" dirty="0">
              <a:solidFill>
                <a:srgbClr val="29477E"/>
              </a:solidFill>
              <a:ea typeface="华文中宋" panose="02010600040101010101" pitchFamily="2" charset="-122"/>
              <a:cs typeface="+mn-ea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B06BCF3-6085-D375-8731-E0DBA0355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1" y="226925"/>
            <a:ext cx="2322678" cy="8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4C319-8302-259D-1A01-FFCFE3910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59149710-85EA-40C2-FB90-B92292AF074D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FDDBB060-CA68-6717-3355-4F65C0C5AA23}"/>
              </a:ext>
            </a:extLst>
          </p:cNvPr>
          <p:cNvGrpSpPr/>
          <p:nvPr/>
        </p:nvGrpSpPr>
        <p:grpSpPr>
          <a:xfrm>
            <a:off x="479246" y="650034"/>
            <a:ext cx="6966579" cy="461665"/>
            <a:chOff x="479246" y="650034"/>
            <a:chExt cx="6966579" cy="461665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38620FD-AF3E-F5BF-3EDA-52EAB4E1726A}"/>
                </a:ext>
              </a:extLst>
            </p:cNvPr>
            <p:cNvSpPr txBox="1"/>
            <p:nvPr/>
          </p:nvSpPr>
          <p:spPr>
            <a:xfrm>
              <a:off x="786959" y="650034"/>
              <a:ext cx="66588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Backup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AA4EF38A-9FE3-E80F-D157-83D6586FC86B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DDBC9023-4392-C5D9-A1D6-1E317CF8104C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1" name="任意多边形: 形状 20">
                <a:extLst>
                  <a:ext uri="{FF2B5EF4-FFF2-40B4-BE49-F238E27FC236}">
                    <a16:creationId xmlns:a16="http://schemas.microsoft.com/office/drawing/2014/main" id="{14C0AA45-B821-A6C1-E4BF-B81C4EA31655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421B0B58-D39C-3C4A-5E66-93D050BFDA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862711"/>
              </p:ext>
            </p:extLst>
          </p:nvPr>
        </p:nvGraphicFramePr>
        <p:xfrm>
          <a:off x="2549993" y="3357563"/>
          <a:ext cx="7234889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9708">
                  <a:extLst>
                    <a:ext uri="{9D8B030D-6E8A-4147-A177-3AD203B41FA5}">
                      <a16:colId xmlns:a16="http://schemas.microsoft.com/office/drawing/2014/main" val="659361947"/>
                    </a:ext>
                  </a:extLst>
                </a:gridCol>
                <a:gridCol w="3022899">
                  <a:extLst>
                    <a:ext uri="{9D8B030D-6E8A-4147-A177-3AD203B41FA5}">
                      <a16:colId xmlns:a16="http://schemas.microsoft.com/office/drawing/2014/main" val="713740714"/>
                    </a:ext>
                  </a:extLst>
                </a:gridCol>
                <a:gridCol w="2512282">
                  <a:extLst>
                    <a:ext uri="{9D8B030D-6E8A-4147-A177-3AD203B41FA5}">
                      <a16:colId xmlns:a16="http://schemas.microsoft.com/office/drawing/2014/main" val="932200413"/>
                    </a:ext>
                  </a:extLst>
                </a:gridCol>
              </a:tblGrid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Scattered </a:t>
                      </a:r>
                      <a:r>
                        <a:rPr lang="el-GR" sz="1600"/>
                        <a:t>γ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Scattered e-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1317000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Transverse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Calorimeter or p</a:t>
                      </a:r>
                      <a:r>
                        <a:rPr lang="en-US" altLang="zh-CN" sz="1400" dirty="0"/>
                        <a:t>ixelized</a:t>
                      </a:r>
                      <a:r>
                        <a:rPr lang="en-US" sz="1400" dirty="0"/>
                        <a:t> detector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P</a:t>
                      </a:r>
                      <a:r>
                        <a:rPr lang="en-US" altLang="zh-CN" sz="1400"/>
                        <a:t>ixelized</a:t>
                      </a:r>
                      <a:r>
                        <a:rPr lang="en-US" sz="1400"/>
                        <a:t> detector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304961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Longitudinal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r>
                        <a:rPr lang="en-US" sz="1600"/>
                        <a:t>Calorimeter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5684796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/>
                        <a:t>Accelerator</a:t>
                      </a:r>
                      <a:endParaRPr lang="en-US" sz="1400"/>
                    </a:p>
                    <a:p>
                      <a:pPr algn="ctr"/>
                      <a:r>
                        <a:rPr lang="en-US" altLang="zh-CN" sz="1400"/>
                        <a:t>i</a:t>
                      </a:r>
                      <a:r>
                        <a:rPr lang="en-US" sz="1400"/>
                        <a:t>mplementation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/>
                        <a:t>😀</a:t>
                      </a:r>
                      <a:endParaRPr lang="en-US" sz="1400"/>
                    </a:p>
                    <a:p>
                      <a:pPr algn="ctr"/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~100m drift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</a:t>
                      </a:r>
                      <a:r>
                        <a:rPr lang="en-US" sz="1400" dirty="0"/>
                        <a:t>pectrometer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8206943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Background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SR &amp; bremstrahlung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400" dirty="0"/>
                        <a:t>😀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03979"/>
                  </a:ext>
                </a:extLst>
              </a:tr>
              <a:tr h="51816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/>
                        <a:t>Intrinsic</a:t>
                      </a:r>
                      <a:r>
                        <a:rPr lang="zh-CN" altLang="en-US" sz="1400"/>
                        <a:t> </a:t>
                      </a:r>
                      <a:r>
                        <a:rPr lang="en-US" altLang="zh-CN" sz="1400"/>
                        <a:t>issues</a:t>
                      </a:r>
                      <a:endParaRPr lang="en-US" sz="1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Limited resolution for calorimeter</a:t>
                      </a:r>
                    </a:p>
                    <a:p>
                      <a:pPr algn="ctr"/>
                      <a:r>
                        <a:rPr lang="en-US" altLang="zh-CN" sz="1400" dirty="0"/>
                        <a:t>Sys.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error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due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to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converter for PD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only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measure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2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components</a:t>
                      </a:r>
                      <a:r>
                        <a:rPr lang="zh-CN" altLang="en-US" sz="1400" dirty="0"/>
                        <a:t> </a:t>
                      </a: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0197584"/>
                  </a:ext>
                </a:extLst>
              </a:tr>
            </a:tbl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01CD98E8-86A3-6A7F-FB57-91F63EAF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076" y="701605"/>
            <a:ext cx="6575306" cy="233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1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08303-6B73-B109-4FAA-3168B9C5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>
            <a:extLst>
              <a:ext uri="{FF2B5EF4-FFF2-40B4-BE49-F238E27FC236}">
                <a16:creationId xmlns:a16="http://schemas.microsoft.com/office/drawing/2014/main" id="{D3BDD6FF-E8B8-A26F-CF34-74ECFFC6DB4A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A8C31C7-D0BE-F337-27BF-0EFB9FE019F8}"/>
              </a:ext>
            </a:extLst>
          </p:cNvPr>
          <p:cNvGrpSpPr/>
          <p:nvPr/>
        </p:nvGrpSpPr>
        <p:grpSpPr>
          <a:xfrm>
            <a:off x="479246" y="650034"/>
            <a:ext cx="6966579" cy="461665"/>
            <a:chOff x="479246" y="650034"/>
            <a:chExt cx="6966579" cy="461665"/>
          </a:xfrm>
        </p:grpSpPr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91250815-ACFE-D5A5-F40E-F64366D08463}"/>
                </a:ext>
              </a:extLst>
            </p:cNvPr>
            <p:cNvSpPr txBox="1"/>
            <p:nvPr/>
          </p:nvSpPr>
          <p:spPr>
            <a:xfrm>
              <a:off x="786959" y="650034"/>
              <a:ext cx="665886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Backup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0B48A3E9-932E-185E-4228-3B6C3960151B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580F1A1E-6403-CE8D-EC05-237578F126C5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1" name="任意多边形: 形状 20">
                <a:extLst>
                  <a:ext uri="{FF2B5EF4-FFF2-40B4-BE49-F238E27FC236}">
                    <a16:creationId xmlns:a16="http://schemas.microsoft.com/office/drawing/2014/main" id="{A452EE19-FBDE-8127-37F9-77CAB18ED8FA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13" name="TextBox 9">
            <a:extLst>
              <a:ext uri="{FF2B5EF4-FFF2-40B4-BE49-F238E27FC236}">
                <a16:creationId xmlns:a16="http://schemas.microsoft.com/office/drawing/2014/main" id="{C48D3452-706D-303B-E5DE-3A28C8FD599C}"/>
              </a:ext>
            </a:extLst>
          </p:cNvPr>
          <p:cNvSpPr txBox="1"/>
          <p:nvPr/>
        </p:nvSpPr>
        <p:spPr>
          <a:xfrm>
            <a:off x="460202" y="1705022"/>
            <a:ext cx="9111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系统误差和统计误差受铅转换体的厚度影响</a:t>
            </a:r>
            <a:endParaRPr lang="en-US" altLang="zh-CN" sz="2000" dirty="0">
              <a:latin typeface="+mn-e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取铅厚度</a:t>
            </a:r>
            <a:r>
              <a:rPr lang="en-US" altLang="zh-CN" sz="2000" dirty="0">
                <a:latin typeface="+mn-ea"/>
              </a:rPr>
              <a:t>3mm</a:t>
            </a:r>
            <a:r>
              <a:rPr lang="zh-CN" altLang="en-US" sz="2000" dirty="0">
                <a:latin typeface="+mn-ea"/>
              </a:rPr>
              <a:t>，则取数</a:t>
            </a:r>
            <a:r>
              <a:rPr lang="en-US" altLang="zh-CN" sz="2000" dirty="0">
                <a:latin typeface="+mn-ea"/>
              </a:rPr>
              <a:t>20s </a:t>
            </a:r>
            <a:r>
              <a:rPr lang="zh-CN" altLang="en-US" sz="2000" dirty="0">
                <a:latin typeface="+mn-ea"/>
              </a:rPr>
              <a:t>统计误差</a:t>
            </a:r>
            <a:r>
              <a:rPr lang="en-US" altLang="zh-CN" sz="2000" dirty="0">
                <a:latin typeface="+mn-ea"/>
              </a:rPr>
              <a:t>~1%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铅同时用来屏蔽同步辐射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dirty="0">
                <a:latin typeface="+mn-ea"/>
              </a:rPr>
              <a:t>背散射</a:t>
            </a:r>
            <a:r>
              <a:rPr lang="en-US" altLang="zh-CN" sz="2000" dirty="0">
                <a:latin typeface="+mn-ea"/>
              </a:rPr>
              <a:t>gamma</a:t>
            </a:r>
            <a:r>
              <a:rPr lang="zh-CN" altLang="en-US" sz="2000" dirty="0">
                <a:latin typeface="+mn-ea"/>
              </a:rPr>
              <a:t>事例率</a:t>
            </a:r>
            <a:r>
              <a:rPr lang="en-US" altLang="zh-CN" sz="2000" dirty="0">
                <a:latin typeface="+mn-ea"/>
              </a:rPr>
              <a:t>12.8MHz</a:t>
            </a:r>
            <a:r>
              <a:rPr lang="zh-CN" altLang="en-US" sz="2000" dirty="0">
                <a:latin typeface="+mn-ea"/>
              </a:rPr>
              <a:t>，康普顿边缘</a:t>
            </a:r>
            <a:r>
              <a:rPr lang="en-US" altLang="zh-CN" sz="2000" dirty="0">
                <a:latin typeface="+mn-ea"/>
              </a:rPr>
              <a:t>~180MeV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E712C3D-2724-2B07-5CC0-F402F2769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971" y="701605"/>
            <a:ext cx="3443827" cy="293434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A0C58D3-8A80-3C19-713D-58569886B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325" y="3680480"/>
            <a:ext cx="3443827" cy="2907127"/>
          </a:xfrm>
          <a:prstGeom prst="rect">
            <a:avLst/>
          </a:prstGeom>
        </p:spPr>
      </p:pic>
      <p:graphicFrame>
        <p:nvGraphicFramePr>
          <p:cNvPr id="16" name="Table 21">
            <a:extLst>
              <a:ext uri="{FF2B5EF4-FFF2-40B4-BE49-F238E27FC236}">
                <a16:creationId xmlns:a16="http://schemas.microsoft.com/office/drawing/2014/main" id="{3884E852-C9EB-4FE8-C631-2F4767F4CD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669479"/>
              </p:ext>
            </p:extLst>
          </p:nvPr>
        </p:nvGraphicFramePr>
        <p:xfrm>
          <a:off x="266773" y="3600567"/>
          <a:ext cx="7822978" cy="29870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17853">
                  <a:extLst>
                    <a:ext uri="{9D8B030D-6E8A-4147-A177-3AD203B41FA5}">
                      <a16:colId xmlns:a16="http://schemas.microsoft.com/office/drawing/2014/main" val="614101063"/>
                    </a:ext>
                  </a:extLst>
                </a:gridCol>
                <a:gridCol w="6205125">
                  <a:extLst>
                    <a:ext uri="{9D8B030D-6E8A-4147-A177-3AD203B41FA5}">
                      <a16:colId xmlns:a16="http://schemas.microsoft.com/office/drawing/2014/main" val="2404389837"/>
                    </a:ext>
                  </a:extLst>
                </a:gridCol>
              </a:tblGrid>
              <a:tr h="228143">
                <a:tc>
                  <a:txBody>
                    <a:bodyPr/>
                    <a:lstStyle/>
                    <a:p>
                      <a:r>
                        <a:rPr lang="en-US" sz="2000" b="0"/>
                        <a:t>Location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b="0"/>
                        <a:t>beamline and experimental hall of 4W2 wiggler</a:t>
                      </a:r>
                      <a:endParaRPr lang="en-US" sz="2000" b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1054758"/>
                  </a:ext>
                </a:extLst>
              </a:tr>
              <a:tr h="360878">
                <a:tc>
                  <a:txBody>
                    <a:bodyPr/>
                    <a:lstStyle/>
                    <a:p>
                      <a:r>
                        <a:rPr lang="en-US" sz="2000"/>
                        <a:t>Laser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532nm,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4.5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kHz,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2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mJ,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1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ns,</a:t>
                      </a:r>
                      <a:r>
                        <a:rPr lang="zh-CN" altLang="en-US" sz="2000"/>
                        <a:t> </a:t>
                      </a:r>
                      <a:r>
                        <a:rPr lang="en-US" altLang="zh-CN" sz="2000"/>
                        <a:t> flippable circular polarization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1470827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Observable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Vertical asymmetry of backscattered</a:t>
                      </a:r>
                      <a:r>
                        <a:rPr lang="en-HK" altLang="zh-CN" sz="2000" dirty="0"/>
                        <a:t> </a:t>
                      </a:r>
                      <a:r>
                        <a:rPr lang="el-GR" altLang="zh-CN" sz="2000" dirty="0"/>
                        <a:t>γ</a:t>
                      </a:r>
                      <a:r>
                        <a:rPr lang="zh-CN" altLang="en-US" sz="2000" dirty="0"/>
                        <a:t> </a:t>
                      </a:r>
                      <a:r>
                        <a:rPr lang="en-US" altLang="zh-CN" sz="2000" dirty="0"/>
                        <a:t>(up to 180 MeV)</a:t>
                      </a:r>
                      <a:r>
                        <a:rPr lang="zh-CN" altLang="en-US" sz="2000" dirty="0"/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565028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Detector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lead </a:t>
                      </a:r>
                      <a:r>
                        <a:rPr lang="en-US" sz="2000" dirty="0" err="1"/>
                        <a:t>preshower</a:t>
                      </a:r>
                      <a:r>
                        <a:rPr lang="en-US" sz="2000" dirty="0"/>
                        <a:t> + silicon pixel detector</a:t>
                      </a:r>
                      <a:endParaRPr lang="en-US" sz="20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209516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Signal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backscattered </a:t>
                      </a:r>
                      <a:r>
                        <a:rPr lang="el-GR" sz="2000"/>
                        <a:t>γ</a:t>
                      </a:r>
                      <a:r>
                        <a:rPr lang="en-US" sz="2000"/>
                        <a:t>   ~ 20kHz/mA/W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6780209"/>
                  </a:ext>
                </a:extLst>
              </a:tr>
              <a:tr h="228143">
                <a:tc>
                  <a:txBody>
                    <a:bodyPr/>
                    <a:lstStyle/>
                    <a:p>
                      <a:r>
                        <a:rPr lang="en-US" sz="2000"/>
                        <a:t>Background</a:t>
                      </a:r>
                      <a:endParaRPr lang="en-US" sz="200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/>
                        <a:t>bremsstruhlung</a:t>
                      </a:r>
                      <a:r>
                        <a:rPr lang="en-US" sz="2000" dirty="0"/>
                        <a:t> </a:t>
                      </a:r>
                      <a:r>
                        <a:rPr lang="el-GR" sz="2000" dirty="0"/>
                        <a:t>γ</a:t>
                      </a:r>
                      <a:r>
                        <a:rPr lang="en-US" sz="2000" dirty="0"/>
                        <a:t>  ~ 1kHz/mA</a:t>
                      </a:r>
                      <a:endParaRPr lang="en-US" sz="2000" dirty="0"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31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562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6E7EC-4A63-CCA9-FC66-A19E2F85F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5">
            <a:extLst>
              <a:ext uri="{FF2B5EF4-FFF2-40B4-BE49-F238E27FC236}">
                <a16:creationId xmlns:a16="http://schemas.microsoft.com/office/drawing/2014/main" id="{4DA7A548-0C81-298B-C266-33D082BACD24}"/>
              </a:ext>
            </a:extLst>
          </p:cNvPr>
          <p:cNvSpPr>
            <a:spLocks noEditPoints="1"/>
          </p:cNvSpPr>
          <p:nvPr/>
        </p:nvSpPr>
        <p:spPr bwMode="auto">
          <a:xfrm>
            <a:off x="7825350" y="2142036"/>
            <a:ext cx="3047384" cy="3691163"/>
          </a:xfrm>
          <a:custGeom>
            <a:avLst/>
            <a:gdLst>
              <a:gd name="T0" fmla="*/ 242 w 1061"/>
              <a:gd name="T1" fmla="*/ 1266 h 1286"/>
              <a:gd name="T2" fmla="*/ 953 w 1061"/>
              <a:gd name="T3" fmla="*/ 1247 h 1286"/>
              <a:gd name="T4" fmla="*/ 953 w 1061"/>
              <a:gd name="T5" fmla="*/ 1286 h 1286"/>
              <a:gd name="T6" fmla="*/ 320 w 1061"/>
              <a:gd name="T7" fmla="*/ 776 h 1286"/>
              <a:gd name="T8" fmla="*/ 372 w 1061"/>
              <a:gd name="T9" fmla="*/ 724 h 1286"/>
              <a:gd name="T10" fmla="*/ 424 w 1061"/>
              <a:gd name="T11" fmla="*/ 776 h 1286"/>
              <a:gd name="T12" fmla="*/ 372 w 1061"/>
              <a:gd name="T13" fmla="*/ 829 h 1286"/>
              <a:gd name="T14" fmla="*/ 83 w 1061"/>
              <a:gd name="T15" fmla="*/ 1202 h 1286"/>
              <a:gd name="T16" fmla="*/ 780 w 1061"/>
              <a:gd name="T17" fmla="*/ 598 h 1286"/>
              <a:gd name="T18" fmla="*/ 815 w 1061"/>
              <a:gd name="T19" fmla="*/ 615 h 1286"/>
              <a:gd name="T20" fmla="*/ 583 w 1061"/>
              <a:gd name="T21" fmla="*/ 1064 h 1286"/>
              <a:gd name="T22" fmla="*/ 27 w 1061"/>
              <a:gd name="T23" fmla="*/ 1274 h 1286"/>
              <a:gd name="T24" fmla="*/ 18 w 1061"/>
              <a:gd name="T25" fmla="*/ 1275 h 1286"/>
              <a:gd name="T26" fmla="*/ 10 w 1061"/>
              <a:gd name="T27" fmla="*/ 1272 h 1286"/>
              <a:gd name="T28" fmla="*/ 2 w 1061"/>
              <a:gd name="T29" fmla="*/ 1263 h 1286"/>
              <a:gd name="T30" fmla="*/ 0 w 1061"/>
              <a:gd name="T31" fmla="*/ 1254 h 1286"/>
              <a:gd name="T32" fmla="*/ 28 w 1061"/>
              <a:gd name="T33" fmla="*/ 679 h 1286"/>
              <a:gd name="T34" fmla="*/ 33 w 1061"/>
              <a:gd name="T35" fmla="*/ 662 h 1286"/>
              <a:gd name="T36" fmla="*/ 398 w 1061"/>
              <a:gd name="T37" fmla="*/ 303 h 1286"/>
              <a:gd name="T38" fmla="*/ 68 w 1061"/>
              <a:gd name="T39" fmla="*/ 681 h 1286"/>
              <a:gd name="T40" fmla="*/ 328 w 1061"/>
              <a:gd name="T41" fmla="*/ 804 h 1286"/>
              <a:gd name="T42" fmla="*/ 363 w 1061"/>
              <a:gd name="T43" fmla="*/ 767 h 1286"/>
              <a:gd name="T44" fmla="*/ 363 w 1061"/>
              <a:gd name="T45" fmla="*/ 786 h 1286"/>
              <a:gd name="T46" fmla="*/ 382 w 1061"/>
              <a:gd name="T47" fmla="*/ 786 h 1286"/>
              <a:gd name="T48" fmla="*/ 382 w 1061"/>
              <a:gd name="T49" fmla="*/ 767 h 1286"/>
              <a:gd name="T50" fmla="*/ 363 w 1061"/>
              <a:gd name="T51" fmla="*/ 767 h 1286"/>
              <a:gd name="T52" fmla="*/ 503 w 1061"/>
              <a:gd name="T53" fmla="*/ 7 h 1286"/>
              <a:gd name="T54" fmla="*/ 412 w 1061"/>
              <a:gd name="T55" fmla="*/ 168 h 1286"/>
              <a:gd name="T56" fmla="*/ 1023 w 1061"/>
              <a:gd name="T57" fmla="*/ 391 h 1286"/>
              <a:gd name="T58" fmla="*/ 1054 w 1061"/>
              <a:gd name="T59" fmla="*/ 414 h 1286"/>
              <a:gd name="T60" fmla="*/ 942 w 1061"/>
              <a:gd name="T61" fmla="*/ 564 h 1286"/>
              <a:gd name="T62" fmla="*/ 373 w 1061"/>
              <a:gd name="T63" fmla="*/ 188 h 1286"/>
              <a:gd name="T64" fmla="*/ 373 w 1061"/>
              <a:gd name="T65" fmla="*/ 188 h 1286"/>
              <a:gd name="T66" fmla="*/ 476 w 1061"/>
              <a:gd name="T67" fmla="*/ 11 h 1286"/>
              <a:gd name="T68" fmla="*/ 26 w 1061"/>
              <a:gd name="T69" fmla="*/ 1274 h 1286"/>
              <a:gd name="T70" fmla="*/ 1 w 1061"/>
              <a:gd name="T71" fmla="*/ 1262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286">
                <a:moveTo>
                  <a:pt x="261" y="1286"/>
                </a:moveTo>
                <a:cubicBezTo>
                  <a:pt x="250" y="1286"/>
                  <a:pt x="242" y="1277"/>
                  <a:pt x="242" y="1266"/>
                </a:cubicBezTo>
                <a:cubicBezTo>
                  <a:pt x="242" y="1256"/>
                  <a:pt x="250" y="1247"/>
                  <a:pt x="261" y="1247"/>
                </a:cubicBezTo>
                <a:cubicBezTo>
                  <a:pt x="953" y="1247"/>
                  <a:pt x="953" y="1247"/>
                  <a:pt x="953" y="1247"/>
                </a:cubicBezTo>
                <a:cubicBezTo>
                  <a:pt x="964" y="1247"/>
                  <a:pt x="972" y="1256"/>
                  <a:pt x="972" y="1266"/>
                </a:cubicBezTo>
                <a:cubicBezTo>
                  <a:pt x="972" y="1277"/>
                  <a:pt x="964" y="1286"/>
                  <a:pt x="953" y="1286"/>
                </a:cubicBezTo>
                <a:lnTo>
                  <a:pt x="261" y="1286"/>
                </a:lnTo>
                <a:close/>
                <a:moveTo>
                  <a:pt x="320" y="776"/>
                </a:moveTo>
                <a:cubicBezTo>
                  <a:pt x="320" y="762"/>
                  <a:pt x="326" y="749"/>
                  <a:pt x="335" y="739"/>
                </a:cubicBezTo>
                <a:cubicBezTo>
                  <a:pt x="345" y="730"/>
                  <a:pt x="358" y="724"/>
                  <a:pt x="372" y="724"/>
                </a:cubicBezTo>
                <a:cubicBezTo>
                  <a:pt x="387" y="724"/>
                  <a:pt x="400" y="730"/>
                  <a:pt x="409" y="739"/>
                </a:cubicBezTo>
                <a:cubicBezTo>
                  <a:pt x="419" y="749"/>
                  <a:pt x="424" y="762"/>
                  <a:pt x="424" y="776"/>
                </a:cubicBezTo>
                <a:cubicBezTo>
                  <a:pt x="424" y="791"/>
                  <a:pt x="419" y="804"/>
                  <a:pt x="409" y="813"/>
                </a:cubicBezTo>
                <a:cubicBezTo>
                  <a:pt x="400" y="823"/>
                  <a:pt x="387" y="829"/>
                  <a:pt x="372" y="829"/>
                </a:cubicBezTo>
                <a:cubicBezTo>
                  <a:pt x="368" y="829"/>
                  <a:pt x="363" y="828"/>
                  <a:pt x="359" y="827"/>
                </a:cubicBezTo>
                <a:cubicBezTo>
                  <a:pt x="83" y="1202"/>
                  <a:pt x="83" y="1202"/>
                  <a:pt x="83" y="1202"/>
                </a:cubicBezTo>
                <a:cubicBezTo>
                  <a:pt x="189" y="1151"/>
                  <a:pt x="393" y="1060"/>
                  <a:pt x="567" y="1027"/>
                </a:cubicBezTo>
                <a:cubicBezTo>
                  <a:pt x="780" y="598"/>
                  <a:pt x="780" y="598"/>
                  <a:pt x="780" y="598"/>
                </a:cubicBezTo>
                <a:cubicBezTo>
                  <a:pt x="785" y="588"/>
                  <a:pt x="796" y="584"/>
                  <a:pt x="806" y="589"/>
                </a:cubicBezTo>
                <a:cubicBezTo>
                  <a:pt x="815" y="594"/>
                  <a:pt x="819" y="606"/>
                  <a:pt x="815" y="615"/>
                </a:cubicBezTo>
                <a:cubicBezTo>
                  <a:pt x="598" y="1052"/>
                  <a:pt x="598" y="1052"/>
                  <a:pt x="598" y="1052"/>
                </a:cubicBezTo>
                <a:cubicBezTo>
                  <a:pt x="595" y="1058"/>
                  <a:pt x="590" y="1063"/>
                  <a:pt x="583" y="1064"/>
                </a:cubicBezTo>
                <a:cubicBezTo>
                  <a:pt x="346" y="1106"/>
                  <a:pt x="41" y="1266"/>
                  <a:pt x="29" y="1273"/>
                </a:cubicBezTo>
                <a:cubicBezTo>
                  <a:pt x="28" y="1273"/>
                  <a:pt x="28" y="1273"/>
                  <a:pt x="27" y="1274"/>
                </a:cubicBezTo>
                <a:cubicBezTo>
                  <a:pt x="26" y="1274"/>
                  <a:pt x="26" y="1274"/>
                  <a:pt x="26" y="1274"/>
                </a:cubicBezTo>
                <a:cubicBezTo>
                  <a:pt x="23" y="1275"/>
                  <a:pt x="21" y="1275"/>
                  <a:pt x="18" y="1275"/>
                </a:cubicBezTo>
                <a:cubicBezTo>
                  <a:pt x="16" y="1275"/>
                  <a:pt x="13" y="1274"/>
                  <a:pt x="11" y="1273"/>
                </a:cubicBezTo>
                <a:cubicBezTo>
                  <a:pt x="10" y="1272"/>
                  <a:pt x="10" y="1272"/>
                  <a:pt x="10" y="1272"/>
                </a:cubicBezTo>
                <a:cubicBezTo>
                  <a:pt x="8" y="1271"/>
                  <a:pt x="6" y="1270"/>
                  <a:pt x="5" y="1268"/>
                </a:cubicBezTo>
                <a:cubicBezTo>
                  <a:pt x="4" y="1267"/>
                  <a:pt x="2" y="1265"/>
                  <a:pt x="2" y="1263"/>
                </a:cubicBezTo>
                <a:cubicBezTo>
                  <a:pt x="1" y="1262"/>
                  <a:pt x="1" y="1262"/>
                  <a:pt x="1" y="1262"/>
                </a:cubicBezTo>
                <a:cubicBezTo>
                  <a:pt x="0" y="1259"/>
                  <a:pt x="0" y="1257"/>
                  <a:pt x="0" y="1254"/>
                </a:cubicBezTo>
                <a:cubicBezTo>
                  <a:pt x="0" y="1253"/>
                  <a:pt x="1" y="1252"/>
                  <a:pt x="1" y="1251"/>
                </a:cubicBezTo>
                <a:cubicBezTo>
                  <a:pt x="5" y="1231"/>
                  <a:pt x="70" y="907"/>
                  <a:pt x="28" y="679"/>
                </a:cubicBezTo>
                <a:cubicBezTo>
                  <a:pt x="27" y="672"/>
                  <a:pt x="29" y="666"/>
                  <a:pt x="33" y="662"/>
                </a:cubicBezTo>
                <a:cubicBezTo>
                  <a:pt x="33" y="662"/>
                  <a:pt x="33" y="662"/>
                  <a:pt x="33" y="662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78" y="296"/>
                  <a:pt x="390" y="296"/>
                  <a:pt x="398" y="303"/>
                </a:cubicBezTo>
                <a:cubicBezTo>
                  <a:pt x="405" y="310"/>
                  <a:pt x="406" y="323"/>
                  <a:pt x="399" y="330"/>
                </a:cubicBezTo>
                <a:cubicBezTo>
                  <a:pt x="68" y="681"/>
                  <a:pt x="68" y="681"/>
                  <a:pt x="68" y="681"/>
                </a:cubicBezTo>
                <a:cubicBezTo>
                  <a:pt x="96" y="850"/>
                  <a:pt x="71" y="1063"/>
                  <a:pt x="53" y="1177"/>
                </a:cubicBezTo>
                <a:cubicBezTo>
                  <a:pt x="328" y="804"/>
                  <a:pt x="328" y="804"/>
                  <a:pt x="328" y="804"/>
                </a:cubicBezTo>
                <a:cubicBezTo>
                  <a:pt x="323" y="796"/>
                  <a:pt x="320" y="786"/>
                  <a:pt x="320" y="776"/>
                </a:cubicBezTo>
                <a:close/>
                <a:moveTo>
                  <a:pt x="363" y="767"/>
                </a:moveTo>
                <a:cubicBezTo>
                  <a:pt x="360" y="769"/>
                  <a:pt x="359" y="773"/>
                  <a:pt x="359" y="776"/>
                </a:cubicBezTo>
                <a:cubicBezTo>
                  <a:pt x="359" y="780"/>
                  <a:pt x="360" y="783"/>
                  <a:pt x="363" y="786"/>
                </a:cubicBezTo>
                <a:cubicBezTo>
                  <a:pt x="365" y="788"/>
                  <a:pt x="368" y="790"/>
                  <a:pt x="372" y="790"/>
                </a:cubicBezTo>
                <a:cubicBezTo>
                  <a:pt x="376" y="790"/>
                  <a:pt x="379" y="788"/>
                  <a:pt x="382" y="786"/>
                </a:cubicBezTo>
                <a:cubicBezTo>
                  <a:pt x="384" y="783"/>
                  <a:pt x="386" y="780"/>
                  <a:pt x="386" y="776"/>
                </a:cubicBezTo>
                <a:cubicBezTo>
                  <a:pt x="386" y="773"/>
                  <a:pt x="384" y="769"/>
                  <a:pt x="382" y="767"/>
                </a:cubicBezTo>
                <a:cubicBezTo>
                  <a:pt x="379" y="764"/>
                  <a:pt x="376" y="763"/>
                  <a:pt x="372" y="763"/>
                </a:cubicBezTo>
                <a:cubicBezTo>
                  <a:pt x="368" y="763"/>
                  <a:pt x="365" y="764"/>
                  <a:pt x="363" y="767"/>
                </a:cubicBezTo>
                <a:close/>
                <a:moveTo>
                  <a:pt x="476" y="11"/>
                </a:moveTo>
                <a:cubicBezTo>
                  <a:pt x="482" y="2"/>
                  <a:pt x="494" y="0"/>
                  <a:pt x="503" y="7"/>
                </a:cubicBezTo>
                <a:cubicBezTo>
                  <a:pt x="512" y="13"/>
                  <a:pt x="514" y="25"/>
                  <a:pt x="508" y="3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922" y="526"/>
                  <a:pt x="922" y="526"/>
                  <a:pt x="922" y="526"/>
                </a:cubicBezTo>
                <a:cubicBezTo>
                  <a:pt x="1023" y="391"/>
                  <a:pt x="1023" y="391"/>
                  <a:pt x="1023" y="391"/>
                </a:cubicBezTo>
                <a:cubicBezTo>
                  <a:pt x="1030" y="383"/>
                  <a:pt x="1042" y="381"/>
                  <a:pt x="1050" y="387"/>
                </a:cubicBezTo>
                <a:cubicBezTo>
                  <a:pt x="1059" y="394"/>
                  <a:pt x="1061" y="406"/>
                  <a:pt x="1054" y="41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36" y="573"/>
                  <a:pt x="924" y="575"/>
                  <a:pt x="915" y="569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65" y="182"/>
                  <a:pt x="363" y="170"/>
                  <a:pt x="369" y="161"/>
                </a:cubicBezTo>
                <a:lnTo>
                  <a:pt x="476" y="11"/>
                </a:lnTo>
                <a:close/>
                <a:moveTo>
                  <a:pt x="26" y="1274"/>
                </a:moveTo>
                <a:cubicBezTo>
                  <a:pt x="26" y="1274"/>
                  <a:pt x="26" y="1274"/>
                  <a:pt x="26" y="1274"/>
                </a:cubicBezTo>
                <a:close/>
                <a:moveTo>
                  <a:pt x="1" y="1262"/>
                </a:moveTo>
                <a:cubicBezTo>
                  <a:pt x="1" y="1262"/>
                  <a:pt x="1" y="1262"/>
                  <a:pt x="1" y="1262"/>
                </a:cubicBezTo>
                <a:close/>
              </a:path>
            </a:pathLst>
          </a:custGeom>
          <a:solidFill>
            <a:srgbClr val="29477E">
              <a:alpha val="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7227D9C-450D-70DB-C1ED-517D62DF4EAD}"/>
              </a:ext>
            </a:extLst>
          </p:cNvPr>
          <p:cNvGrpSpPr/>
          <p:nvPr/>
        </p:nvGrpSpPr>
        <p:grpSpPr>
          <a:xfrm>
            <a:off x="544217" y="6606489"/>
            <a:ext cx="764347" cy="108986"/>
            <a:chOff x="2065116" y="6574579"/>
            <a:chExt cx="764347" cy="108986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E37AD376-8123-0FFA-F15E-CEF3563FB2A9}"/>
                </a:ext>
              </a:extLst>
            </p:cNvPr>
            <p:cNvSpPr/>
            <p:nvPr/>
          </p:nvSpPr>
          <p:spPr>
            <a:xfrm>
              <a:off x="20651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546975D6-7A5C-D845-6253-8CA886CB2070}"/>
                </a:ext>
              </a:extLst>
            </p:cNvPr>
            <p:cNvSpPr/>
            <p:nvPr/>
          </p:nvSpPr>
          <p:spPr>
            <a:xfrm>
              <a:off x="2136045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E2F79361-8383-AE9B-D105-1A6BBD0CB23B}"/>
                </a:ext>
              </a:extLst>
            </p:cNvPr>
            <p:cNvSpPr/>
            <p:nvPr/>
          </p:nvSpPr>
          <p:spPr>
            <a:xfrm>
              <a:off x="22069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6B7E85C8-0D4A-90FB-AB36-AE0B8EB0C1B0}"/>
                </a:ext>
              </a:extLst>
            </p:cNvPr>
            <p:cNvSpPr/>
            <p:nvPr/>
          </p:nvSpPr>
          <p:spPr>
            <a:xfrm>
              <a:off x="22779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6FC148F9-6BB0-6A9A-B9B0-86BE03797BB5}"/>
                </a:ext>
              </a:extLst>
            </p:cNvPr>
            <p:cNvSpPr/>
            <p:nvPr/>
          </p:nvSpPr>
          <p:spPr>
            <a:xfrm>
              <a:off x="2348830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AA39BC05-0D5B-5FC0-A18C-65B6BAB5129D}"/>
                </a:ext>
              </a:extLst>
            </p:cNvPr>
            <p:cNvSpPr/>
            <p:nvPr/>
          </p:nvSpPr>
          <p:spPr>
            <a:xfrm>
              <a:off x="2419759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A8130E23-DEFD-4584-63CA-0FC477CC5285}"/>
                </a:ext>
              </a:extLst>
            </p:cNvPr>
            <p:cNvSpPr/>
            <p:nvPr/>
          </p:nvSpPr>
          <p:spPr>
            <a:xfrm>
              <a:off x="2490687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B9BF9CBF-9C22-A299-6F7E-4E3F04BB484A}"/>
                </a:ext>
              </a:extLst>
            </p:cNvPr>
            <p:cNvSpPr/>
            <p:nvPr/>
          </p:nvSpPr>
          <p:spPr>
            <a:xfrm>
              <a:off x="25616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3D1E21B4-A000-28F1-4D40-A7E3329CBD04}"/>
                </a:ext>
              </a:extLst>
            </p:cNvPr>
            <p:cNvSpPr/>
            <p:nvPr/>
          </p:nvSpPr>
          <p:spPr>
            <a:xfrm>
              <a:off x="2632544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40450307-350A-8B1A-7FC4-CC7B4C75C4F4}"/>
                </a:ext>
              </a:extLst>
            </p:cNvPr>
            <p:cNvSpPr/>
            <p:nvPr/>
          </p:nvSpPr>
          <p:spPr>
            <a:xfrm>
              <a:off x="27034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43C46A88-CC5A-89BC-EB00-1074A10C77B8}"/>
                </a:ext>
              </a:extLst>
            </p:cNvPr>
            <p:cNvSpPr/>
            <p:nvPr/>
          </p:nvSpPr>
          <p:spPr>
            <a:xfrm>
              <a:off x="27744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04C12006-5034-266C-4651-49DDF0B296D7}"/>
              </a:ext>
            </a:extLst>
          </p:cNvPr>
          <p:cNvSpPr/>
          <p:nvPr/>
        </p:nvSpPr>
        <p:spPr>
          <a:xfrm>
            <a:off x="1414798" y="1681887"/>
            <a:ext cx="1227139" cy="1227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200">
                <a:srgbClr val="27467C"/>
              </a:gs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2540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1200000" scaled="0"/>
            </a:gradFill>
          </a:ln>
          <a:effectLst>
            <a:outerShdw blurRad="127000" dist="152400" dir="2700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2BB22B9D-BC3A-8E0E-E5CC-2BA2545DA648}"/>
              </a:ext>
            </a:extLst>
          </p:cNvPr>
          <p:cNvCxnSpPr/>
          <p:nvPr/>
        </p:nvCxnSpPr>
        <p:spPr>
          <a:xfrm>
            <a:off x="1442528" y="4196806"/>
            <a:ext cx="6914387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089F2456-19DB-E1F5-008D-FBEAB82D1F4C}"/>
              </a:ext>
            </a:extLst>
          </p:cNvPr>
          <p:cNvSpPr txBox="1"/>
          <p:nvPr/>
        </p:nvSpPr>
        <p:spPr>
          <a:xfrm>
            <a:off x="1442528" y="1681887"/>
            <a:ext cx="1171677" cy="132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1</a:t>
            </a:r>
            <a:endParaRPr lang="zh-CN" altLang="en-US" sz="80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CF6C68B2-5EE7-A305-0725-AA68A54898C1}"/>
              </a:ext>
            </a:extLst>
          </p:cNvPr>
          <p:cNvSpPr txBox="1"/>
          <p:nvPr/>
        </p:nvSpPr>
        <p:spPr>
          <a:xfrm>
            <a:off x="2968659" y="2265021"/>
            <a:ext cx="1781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PART</a:t>
            </a:r>
            <a:endParaRPr lang="zh-CN" altLang="en-US" sz="20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A348D0CB-7354-2A39-AD28-8F694AFD47A3}"/>
              </a:ext>
            </a:extLst>
          </p:cNvPr>
          <p:cNvSpPr txBox="1"/>
          <p:nvPr/>
        </p:nvSpPr>
        <p:spPr>
          <a:xfrm>
            <a:off x="1414798" y="3156621"/>
            <a:ext cx="963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Background</a:t>
            </a:r>
            <a:endParaRPr lang="zh-CN" altLang="en-US" sz="44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E81F84D-70AD-B463-100D-06664E0A26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5875590" y="495807"/>
            <a:ext cx="3481307" cy="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横版组合——透明.png">
            <a:extLst>
              <a:ext uri="{FF2B5EF4-FFF2-40B4-BE49-F238E27FC236}">
                <a16:creationId xmlns:a16="http://schemas.microsoft.com/office/drawing/2014/main" id="{4DBA6224-6746-AE64-1036-74D467CB17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417" y="602328"/>
            <a:ext cx="2411657" cy="5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721A682-98CA-9B5E-9DF7-7F5CFC212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72" y="396756"/>
            <a:ext cx="2322678" cy="8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759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FCFA1C-C9A2-D785-5A77-14594FBD4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5F1579CB-1C77-6EB3-C79F-5B47E36C7B91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2859103A-F730-479D-1134-E2D614D6BD21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1.1 Polarized lepton beams 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78A0CB0F-7D86-1EEE-A497-4B0FA64E888C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D44DB0AC-E71C-86B3-88E4-A3D3DE337539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72A49F02-35DA-336C-4ACC-3C7EF7EDBB31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4B921460-F6C4-49EC-1275-22261B39DA95}"/>
                  </a:ext>
                </a:extLst>
              </p:cNvPr>
              <p:cNvSpPr txBox="1"/>
              <p:nvPr/>
            </p:nvSpPr>
            <p:spPr>
              <a:xfrm>
                <a:off x="479245" y="1325722"/>
                <a:ext cx="7947748" cy="36233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Sokolov-Ternov effect drives the spontaneous buildup of </a:t>
                </a:r>
                <a:r>
                  <a:rPr lang="en-US" altLang="zh-CN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polarization </a:t>
                </a: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electron storage rings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Polarization degree: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2000" i="1">
                        <a:latin typeface="Cambria Math" panose="02040503050406030204" pitchFamily="18" charset="0"/>
                      </a:rPr>
                      <m:t>P</m:t>
                    </m:r>
                    <m:r>
                      <a:rPr kumimoji="1"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kumimoji="1" lang="en-US" altLang="zh-CN" sz="2000" i="1">
                                <a:latin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den>
                    </m:f>
                  </m:oMath>
                </a14:m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Applications of polarized lepton beams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polarization: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Precision energy calibration via resonant depolarization technique (VEPP-4M: 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 polarization:</a:t>
                </a:r>
                <a:endParaRPr lang="en-US" altLang="zh-CN" sz="2000" dirty="0">
                  <a:latin typeface="+mn-ea"/>
                  <a:cs typeface="Times New Roman" panose="02020603050405020304" pitchFamily="18" charset="0"/>
                </a:endParaRP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Longitudinally polarized colliding beams help enhance the physics reach</a:t>
                </a:r>
              </a:p>
            </p:txBody>
          </p:sp>
        </mc:Choice>
        <mc:Fallback xmlns=""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id="{4B921460-F6C4-49EC-1275-22261B39DA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245" y="1325722"/>
                <a:ext cx="7947748" cy="3623300"/>
              </a:xfrm>
              <a:prstGeom prst="rect">
                <a:avLst/>
              </a:prstGeom>
              <a:blipFill>
                <a:blip r:embed="rId2"/>
                <a:stretch>
                  <a:fillRect l="-638" t="-1049" b="-209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">
            <a:extLst>
              <a:ext uri="{FF2B5EF4-FFF2-40B4-BE49-F238E27FC236}">
                <a16:creationId xmlns:a16="http://schemas.microsoft.com/office/drawing/2014/main" id="{CE48661D-06CD-FCE8-CAF8-68E7EBF113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455"/>
          <a:stretch>
            <a:fillRect/>
          </a:stretch>
        </p:blipFill>
        <p:spPr>
          <a:xfrm>
            <a:off x="8472442" y="3879034"/>
            <a:ext cx="2499279" cy="1381176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B79922C6-5C97-7187-499E-CD2A1A4E6D9D}"/>
              </a:ext>
            </a:extLst>
          </p:cNvPr>
          <p:cNvSpPr txBox="1"/>
          <p:nvPr/>
        </p:nvSpPr>
        <p:spPr>
          <a:xfrm>
            <a:off x="7923803" y="5255346"/>
            <a:ext cx="35965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polarized lepton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 collision</a:t>
            </a: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Achieved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SLC,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HERA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CEPC,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CCF,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SuperTC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EIC,</a:t>
            </a:r>
            <a:r>
              <a:rPr lang="zh-CN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SuperKEKB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4" descr="SpinFlip">
            <a:extLst>
              <a:ext uri="{FF2B5EF4-FFF2-40B4-BE49-F238E27FC236}">
                <a16:creationId xmlns:a16="http://schemas.microsoft.com/office/drawing/2014/main" id="{13B7F5C7-F982-0DC1-B6F0-3FCD2A7A8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898" y="1065532"/>
            <a:ext cx="1920369" cy="1536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9">
            <a:extLst>
              <a:ext uri="{FF2B5EF4-FFF2-40B4-BE49-F238E27FC236}">
                <a16:creationId xmlns:a16="http://schemas.microsoft.com/office/drawing/2014/main" id="{46015044-D522-6F56-B5F7-68A49E84CB59}"/>
              </a:ext>
            </a:extLst>
          </p:cNvPr>
          <p:cNvSpPr/>
          <p:nvPr/>
        </p:nvSpPr>
        <p:spPr>
          <a:xfrm>
            <a:off x="7923803" y="2621296"/>
            <a:ext cx="35965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Synchrotron radiation photons can induce electron spin flips, with unequal probabilities for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up→down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versus </a:t>
            </a:r>
            <a:r>
              <a:rPr lang="en-US" altLang="zh-CN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down→up</a:t>
            </a: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transitions.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D96D42-B7B8-EA4B-68AD-99E5D3C327B7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ED15CAAC-CF38-BD17-F51B-89D77D9D582B}"/>
              </a:ext>
            </a:extLst>
          </p:cNvPr>
          <p:cNvSpPr txBox="1"/>
          <p:nvPr/>
        </p:nvSpPr>
        <p:spPr>
          <a:xfrm>
            <a:off x="571480" y="5105021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Require high precision polarimeter !</a:t>
            </a:r>
            <a:endParaRPr kumimoji="1"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B2F84BB-B1E5-3A07-E964-0D46BCF9C1B2}"/>
              </a:ext>
            </a:extLst>
          </p:cNvPr>
          <p:cNvSpPr txBox="1"/>
          <p:nvPr/>
        </p:nvSpPr>
        <p:spPr>
          <a:xfrm>
            <a:off x="4654440" y="1703150"/>
            <a:ext cx="401932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Dokl</a:t>
            </a:r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</a:t>
            </a:r>
            <a:r>
              <a:rPr lang="en-US" altLang="zh-CN" sz="1400" dirty="0" err="1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Akad</a:t>
            </a:r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. </a:t>
            </a:r>
            <a:r>
              <a:rPr lang="en-US" altLang="zh-CN" sz="1400" dirty="0" err="1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Nauk</a:t>
            </a:r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SSSR 153(5), 1052–1054 (1963))</a:t>
            </a:r>
            <a:endParaRPr lang="zh-CN" altLang="en-US" sz="1400" dirty="0"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2B846AB-0BBF-458B-B6FE-6DEA8AF180E0}"/>
              </a:ext>
            </a:extLst>
          </p:cNvPr>
          <p:cNvSpPr txBox="1"/>
          <p:nvPr/>
        </p:nvSpPr>
        <p:spPr>
          <a:xfrm>
            <a:off x="4905453" y="3662552"/>
            <a:ext cx="3018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(</a:t>
            </a:r>
            <a:r>
              <a:rPr lang="en-US" altLang="zh-CN" sz="1400" dirty="0" err="1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Blinov:Nuclear</a:t>
            </a:r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and Particle Physics Proceedings 273-275, 210–218 (2016)</a:t>
            </a:r>
            <a:r>
              <a:rPr lang="zh-CN" altLang="en-US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6588943-3F24-4794-FFA7-5769ED21CAA4}"/>
              </a:ext>
            </a:extLst>
          </p:cNvPr>
          <p:cNvSpPr txBox="1"/>
          <p:nvPr/>
        </p:nvSpPr>
        <p:spPr>
          <a:xfrm>
            <a:off x="7923802" y="6186834"/>
            <a:ext cx="34579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(CCF study </a:t>
            </a:r>
            <a:r>
              <a:rPr lang="en-US" altLang="zh-CN" sz="1200" dirty="0" err="1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report,CEPC</a:t>
            </a:r>
            <a:r>
              <a:rPr lang="en-US" altLang="zh-CN" sz="12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TDR, EIC design report)</a:t>
            </a:r>
            <a:endParaRPr lang="zh-CN" altLang="en-US" sz="1200" dirty="0">
              <a:latin typeface="Times New Roman" panose="02020603050405020304" pitchFamily="18" charset="0"/>
              <a:ea typeface="Apple Symbols" panose="02000000000000000000" pitchFamily="2" charset="-79"/>
              <a:cs typeface="Times New Roman" panose="02020603050405020304" pitchFamily="18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74761E5-3125-B1CE-D3A7-06EE09668D2E}"/>
              </a:ext>
            </a:extLst>
          </p:cNvPr>
          <p:cNvSpPr txBox="1"/>
          <p:nvPr/>
        </p:nvSpPr>
        <p:spPr>
          <a:xfrm>
            <a:off x="3262102" y="4565356"/>
            <a:ext cx="4912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(CLENDENIN19941,Moortgat-Pick:2008,PhysRevD.110.014035)</a:t>
            </a:r>
            <a:r>
              <a:rPr lang="zh-CN" altLang="en-US" sz="1400" dirty="0">
                <a:latin typeface="Times New Roman" panose="02020603050405020304" pitchFamily="18" charset="0"/>
                <a:ea typeface="Apple Symbols" panose="02000000000000000000" pitchFamily="2" charset="-79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094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D144C-C270-80DD-6C4E-6E0AF07DB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E1D89450-B56A-69AF-B525-1FE44C974B3A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472C5FC4-F563-B1E9-1FFD-E2EDABB3A16E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1.2 Compton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polarimeter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1C537FF-DA21-D1FB-7070-D8715A9FA29A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926C278D-8BD5-611F-768D-3BA44B666D39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A534FB0A-FD4E-F254-0A3B-3DD67FB126AD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12" name="TextBox 9">
            <a:extLst>
              <a:ext uri="{FF2B5EF4-FFF2-40B4-BE49-F238E27FC236}">
                <a16:creationId xmlns:a16="http://schemas.microsoft.com/office/drawing/2014/main" id="{A972D80F-6172-98FE-8DBD-37189DE9ADB8}"/>
              </a:ext>
            </a:extLst>
          </p:cNvPr>
          <p:cNvSpPr txBox="1"/>
          <p:nvPr/>
        </p:nvSpPr>
        <p:spPr>
          <a:xfrm>
            <a:off x="479245" y="1325722"/>
            <a:ext cx="6373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Compton polarimeter are commonly used in electron storage rings with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beam energies because of their advantages of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accurate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nondestructive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measurement.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Real-time polarization measurement is required by polarized beam applications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A6F3B4F-8D5C-25C8-D69D-1CA9F4329047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AF27702C-C5BB-CCAE-5C51-92D786C28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042353"/>
              </p:ext>
            </p:extLst>
          </p:nvPr>
        </p:nvGraphicFramePr>
        <p:xfrm>
          <a:off x="479245" y="3046329"/>
          <a:ext cx="11225075" cy="3348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1080">
                  <a:extLst>
                    <a:ext uri="{9D8B030D-6E8A-4147-A177-3AD203B41FA5}">
                      <a16:colId xmlns:a16="http://schemas.microsoft.com/office/drawing/2014/main" val="3741758275"/>
                    </a:ext>
                  </a:extLst>
                </a:gridCol>
                <a:gridCol w="1728396">
                  <a:extLst>
                    <a:ext uri="{9D8B030D-6E8A-4147-A177-3AD203B41FA5}">
                      <a16:colId xmlns:a16="http://schemas.microsoft.com/office/drawing/2014/main" val="3392835793"/>
                    </a:ext>
                  </a:extLst>
                </a:gridCol>
                <a:gridCol w="1728396">
                  <a:extLst>
                    <a:ext uri="{9D8B030D-6E8A-4147-A177-3AD203B41FA5}">
                      <a16:colId xmlns:a16="http://schemas.microsoft.com/office/drawing/2014/main" val="251761828"/>
                    </a:ext>
                  </a:extLst>
                </a:gridCol>
                <a:gridCol w="1728396">
                  <a:extLst>
                    <a:ext uri="{9D8B030D-6E8A-4147-A177-3AD203B41FA5}">
                      <a16:colId xmlns:a16="http://schemas.microsoft.com/office/drawing/2014/main" val="4129570116"/>
                    </a:ext>
                  </a:extLst>
                </a:gridCol>
                <a:gridCol w="3248807">
                  <a:extLst>
                    <a:ext uri="{9D8B030D-6E8A-4147-A177-3AD203B41FA5}">
                      <a16:colId xmlns:a16="http://schemas.microsoft.com/office/drawing/2014/main" val="1557845036"/>
                    </a:ext>
                  </a:extLst>
                </a:gridCol>
              </a:tblGrid>
              <a:tr h="4986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Polarimeter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Direction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Energy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sz="1600" dirty="0"/>
                        <a:t>(GeV)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Systematic</a:t>
                      </a:r>
                      <a:r>
                        <a:rPr lang="zh-CN" altLang="en-US" sz="1600" dirty="0"/>
                        <a:t> </a:t>
                      </a:r>
                      <a:r>
                        <a:rPr lang="en-US" sz="1600" dirty="0"/>
                        <a:t>Uncertainty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7081470"/>
                  </a:ext>
                </a:extLst>
              </a:tr>
              <a:tr h="4854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CERN LEP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(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 </a:t>
                      </a:r>
                      <a:r>
                        <a:rPr lang="en-US" altLang="zh-CN" sz="11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Assmann:CERN</a:t>
                      </a:r>
                      <a:r>
                        <a:rPr lang="en-US" altLang="zh-CN" sz="11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SL/93-02 (BI)</a:t>
                      </a:r>
                      <a:r>
                        <a:rPr lang="en-US" sz="1100" dirty="0"/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06027533"/>
                  </a:ext>
                </a:extLst>
              </a:tr>
              <a:tr h="4854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HERA LPOL</a:t>
                      </a:r>
                    </a:p>
                    <a:p>
                      <a:pPr algn="ctr"/>
                      <a:r>
                        <a:rPr lang="en-US" sz="1100" dirty="0"/>
                        <a:t>(</a:t>
                      </a: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hep/ex 1201.2894)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2.0</a:t>
                      </a:r>
                      <a:r>
                        <a:rPr lang="el-GR" sz="1600" dirty="0"/>
                        <a:t>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5071819"/>
                  </a:ext>
                </a:extLst>
              </a:tr>
              <a:tr h="48544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HERA TPOL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dirty="0"/>
                        <a:t>(</a:t>
                      </a:r>
                      <a:r>
                        <a:rPr lang="en-US" altLang="zh-CN" sz="11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hep/ex 1201.2894)</a:t>
                      </a:r>
                      <a:endParaRPr lang="en-US" altLang="zh-CN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Vertical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1.9</a:t>
                      </a:r>
                      <a:r>
                        <a:rPr lang="el-GR" sz="1600" dirty="0"/>
                        <a:t>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3628749"/>
                  </a:ext>
                </a:extLst>
              </a:tr>
              <a:tr h="3236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SLD @ SLAC</a:t>
                      </a:r>
                    </a:p>
                    <a:p>
                      <a:pPr algn="ctr"/>
                      <a:r>
                        <a:rPr lang="en-US" sz="1100" dirty="0"/>
                        <a:t>(PhysRevLett.84.5945)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45.6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0.5%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9255670"/>
                  </a:ext>
                </a:extLst>
              </a:tr>
              <a:tr h="48544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CREX@ </a:t>
                      </a:r>
                      <a:r>
                        <a:rPr lang="en-US" sz="1600" dirty="0"/>
                        <a:t>JLAB Hall A</a:t>
                      </a:r>
                    </a:p>
                    <a:p>
                      <a:pPr algn="ctr"/>
                      <a:r>
                        <a:rPr lang="en-US" sz="1100" dirty="0"/>
                        <a:t>(PhysRevC.109.024323)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0.36</a:t>
                      </a:r>
                      <a:r>
                        <a:rPr lang="el-GR" sz="1600" dirty="0"/>
                        <a:t>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99474141"/>
                  </a:ext>
                </a:extLst>
              </a:tr>
              <a:tr h="3236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JLAB Hall 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Longitudinal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1.1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dirty="0"/>
                        <a:t>0.6%</a:t>
                      </a:r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6277765"/>
                  </a:ext>
                </a:extLst>
              </a:tr>
            </a:tbl>
          </a:graphicData>
        </a:graphic>
      </p:graphicFrame>
      <p:sp>
        <p:nvSpPr>
          <p:cNvPr id="4" name="TextBox 6">
            <a:extLst>
              <a:ext uri="{FF2B5EF4-FFF2-40B4-BE49-F238E27FC236}">
                <a16:creationId xmlns:a16="http://schemas.microsoft.com/office/drawing/2014/main" id="{76888A0A-C13A-EF3E-5488-3017A55978E6}"/>
              </a:ext>
            </a:extLst>
          </p:cNvPr>
          <p:cNvSpPr txBox="1"/>
          <p:nvPr/>
        </p:nvSpPr>
        <p:spPr>
          <a:xfrm>
            <a:off x="479245" y="6403467"/>
            <a:ext cx="5017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the above list of polarimeters is not</a:t>
            </a:r>
            <a:r>
              <a:rPr lang="zh-CN" alt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srgbClr val="92D050"/>
                </a:solidFill>
              </a:rPr>
              <a:t>exhaustive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C466B-D86C-6B76-7C88-2300A9F12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637" y="1231543"/>
            <a:ext cx="4851683" cy="172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39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71366-2F85-5D19-8D91-DF14C57C7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07E64467-8B6F-1A2A-109D-CD327605F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889" y="3789617"/>
            <a:ext cx="3707631" cy="211335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1E08A3D6-EACF-F606-771C-FBC904C9D16C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6C850D5-0438-95A9-7597-1397BA724F8F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1.3 The principle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of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laser Compton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polarimeter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357EEDB4-70B0-92B5-79A0-AC9E2E049D50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656967E3-6CF3-A61B-FC0D-58871A8E7357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4753C89D-7879-E786-E385-6DD997616585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02FD39EE-2978-4ECB-3E9D-68B45628E959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A93BCEB-601E-FD17-492F-6F5B1AA0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58" y="1666541"/>
            <a:ext cx="6709091" cy="72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70E3DC-9556-B6D2-71C5-5BF551ACF321}"/>
                  </a:ext>
                </a:extLst>
              </p:cNvPr>
              <p:cNvSpPr txBox="1"/>
              <p:nvPr/>
            </p:nvSpPr>
            <p:spPr>
              <a:xfrm>
                <a:off x="207452" y="3168214"/>
                <a:ext cx="7790663" cy="2689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𝑑𝑌</m:t>
                          </m:r>
                        </m:den>
                      </m:f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d</m:t>
                              </m:r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dY</m:t>
                              </m:r>
                            </m:den>
                          </m:f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𝑢𝑛𝑝</m:t>
                          </m:r>
                        </m:sub>
                      </m:sSub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0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altLang="zh-CN" sz="2000" b="0" dirty="0"/>
              </a:p>
              <a:p>
                <a:endParaRPr lang="en-US" altLang="zh-CN" sz="2000" b="0" dirty="0"/>
              </a:p>
              <a:p>
                <a:pPr algn="ctr"/>
                <a:endParaRPr lang="en-US" altLang="zh-CN" sz="2000" dirty="0"/>
              </a:p>
              <a:p>
                <a:pPr algn="ctr"/>
                <a:r>
                  <a:rPr lang="en-US" altLang="zh-CN" sz="2000" dirty="0"/>
                  <a:t>Asymmetry=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b="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altLang="zh-CN" sz="2000" b="0" i="1" dirty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altLang="zh-CN" sz="2000" b="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b="0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sub>
                        </m:sSub>
                        <m:r>
                          <a:rPr lang="en-US" altLang="zh-CN" sz="2000" b="0" i="1" dirty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CN" sz="2000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b>
                        </m:sSub>
                      </m:den>
                    </m:f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000" dirty="0"/>
                  <a:t>=</a:t>
                </a:r>
                <a14:m>
                  <m:oMath xmlns:m="http://schemas.openxmlformats.org/officeDocument/2006/math">
                    <m:r>
                      <a:rPr lang="en-US" altLang="zh-CN" sz="2000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000" dirty="0"/>
              </a:p>
              <a:p>
                <a:pPr algn="ctr"/>
                <a:endParaRPr lang="en-US" altLang="zh-CN" sz="2000" dirty="0"/>
              </a:p>
              <a:p>
                <a:pPr algn="ctr"/>
                <a:endParaRPr lang="en-US" altLang="zh-CN" sz="2000" dirty="0"/>
              </a:p>
              <a:p>
                <a:pPr algn="ctr"/>
                <a:endParaRPr lang="en-US" altLang="zh-CN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770E3DC-9556-B6D2-71C5-5BF551ACF3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52" y="3168214"/>
                <a:ext cx="7790663" cy="268932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圆角矩形 12">
            <a:extLst>
              <a:ext uri="{FF2B5EF4-FFF2-40B4-BE49-F238E27FC236}">
                <a16:creationId xmlns:a16="http://schemas.microsoft.com/office/drawing/2014/main" id="{0D95AE76-9CFF-5F36-A14A-ED750FCBE859}"/>
              </a:ext>
            </a:extLst>
          </p:cNvPr>
          <p:cNvSpPr/>
          <p:nvPr/>
        </p:nvSpPr>
        <p:spPr>
          <a:xfrm>
            <a:off x="2032000" y="4308377"/>
            <a:ext cx="2576818" cy="609294"/>
          </a:xfrm>
          <a:prstGeom prst="roundRect">
            <a:avLst>
              <a:gd name="adj" fmla="val 25005"/>
            </a:avLst>
          </a:prstGeom>
          <a:noFill/>
          <a:ln w="19050">
            <a:solidFill>
              <a:srgbClr val="FF9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FF9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E91D4E-05A8-D70E-DB2E-31D28C08703A}"/>
                  </a:ext>
                </a:extLst>
              </p:cNvPr>
              <p:cNvSpPr txBox="1"/>
              <p:nvPr/>
            </p:nvSpPr>
            <p:spPr>
              <a:xfrm>
                <a:off x="445131" y="4440330"/>
                <a:ext cx="257681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9300"/>
                    </a:solidFill>
                  </a:rPr>
                  <a:t>Helicity flips</a:t>
                </a:r>
              </a:p>
              <a:p>
                <a:pPr marL="285750" indent="-285750">
                  <a:buFont typeface="Wingdings" pitchFamily="2" charset="2"/>
                  <a:buChar char="è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i="1">
                            <a:solidFill>
                              <a:srgbClr val="FF93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altLang="zh-CN" b="0" i="0" smtClean="0">
                        <a:solidFill>
                          <a:srgbClr val="FF9300"/>
                        </a:solidFill>
                        <a:latin typeface="Cambria Math" panose="02040503050406030204" pitchFamily="18" charset="0"/>
                      </a:rPr>
                      <m:t>=±1</m:t>
                    </m:r>
                  </m:oMath>
                </a14:m>
                <a:endParaRPr kumimoji="1" lang="en-US" altLang="zh-CN" dirty="0">
                  <a:solidFill>
                    <a:srgbClr val="FF9300"/>
                  </a:solidFill>
                </a:endParaRPr>
              </a:p>
              <a:p>
                <a:pPr marL="285750" indent="-285750">
                  <a:buFont typeface="Wingdings" pitchFamily="2" charset="2"/>
                  <a:buChar char="è"/>
                </a:pPr>
                <a:r>
                  <a:rPr kumimoji="1" lang="en-US" altLang="zh-CN" dirty="0">
                    <a:solidFill>
                      <a:srgbClr val="FF9300"/>
                    </a:solidFill>
                  </a:rPr>
                  <a:t>Asymmetry along Y</a:t>
                </a:r>
                <a:endParaRPr kumimoji="1" lang="zh-CN" altLang="en-US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3E91D4E-05A8-D70E-DB2E-31D28C0870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131" y="4440330"/>
                <a:ext cx="2576818" cy="923330"/>
              </a:xfrm>
              <a:prstGeom prst="rect">
                <a:avLst/>
              </a:prstGeom>
              <a:blipFill>
                <a:blip r:embed="rId5"/>
                <a:stretch>
                  <a:fillRect l="-1961" t="-2703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圆角矩形 15">
            <a:extLst>
              <a:ext uri="{FF2B5EF4-FFF2-40B4-BE49-F238E27FC236}">
                <a16:creationId xmlns:a16="http://schemas.microsoft.com/office/drawing/2014/main" id="{0E0D26FB-E93B-7578-AC06-EF5C4F1BCB8F}"/>
              </a:ext>
            </a:extLst>
          </p:cNvPr>
          <p:cNvSpPr/>
          <p:nvPr/>
        </p:nvSpPr>
        <p:spPr>
          <a:xfrm>
            <a:off x="5464242" y="4389657"/>
            <a:ext cx="629920" cy="467054"/>
          </a:xfrm>
          <a:prstGeom prst="roundRect">
            <a:avLst>
              <a:gd name="adj" fmla="val 25005"/>
            </a:avLst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6701309-6CCE-44E2-526B-3B7997A962FD}"/>
              </a:ext>
            </a:extLst>
          </p:cNvPr>
          <p:cNvSpPr txBox="1"/>
          <p:nvPr/>
        </p:nvSpPr>
        <p:spPr>
          <a:xfrm>
            <a:off x="6073730" y="4308837"/>
            <a:ext cx="217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00B050"/>
                </a:solidFill>
              </a:rPr>
              <a:t>Analyzing power</a:t>
            </a:r>
          </a:p>
          <a:p>
            <a:r>
              <a:rPr kumimoji="1" lang="en-US" altLang="zh-CN" dirty="0">
                <a:solidFill>
                  <a:srgbClr val="00B050"/>
                </a:solidFill>
              </a:rPr>
              <a:t>Can be calculated</a:t>
            </a:r>
            <a:endParaRPr kumimoji="1" lang="zh-CN" altLang="en-US" dirty="0">
              <a:solidFill>
                <a:srgbClr val="00B050"/>
              </a:solidFill>
            </a:endParaRP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8B94CAB4-EF89-181C-1FE2-BA84888DC89D}"/>
              </a:ext>
            </a:extLst>
          </p:cNvPr>
          <p:cNvSpPr/>
          <p:nvPr/>
        </p:nvSpPr>
        <p:spPr>
          <a:xfrm>
            <a:off x="4740898" y="4400076"/>
            <a:ext cx="430523" cy="446216"/>
          </a:xfrm>
          <a:prstGeom prst="roundRect">
            <a:avLst>
              <a:gd name="adj" fmla="val 25005"/>
            </a:avLst>
          </a:prstGeom>
          <a:noFill/>
          <a:ln w="19050">
            <a:solidFill>
              <a:srgbClr val="7A81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rgbClr val="00B0F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5CCC552-9E1F-9DED-A6B1-B02120AD8292}"/>
              </a:ext>
            </a:extLst>
          </p:cNvPr>
          <p:cNvSpPr txBox="1"/>
          <p:nvPr/>
        </p:nvSpPr>
        <p:spPr>
          <a:xfrm>
            <a:off x="3785884" y="4995281"/>
            <a:ext cx="2406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7A81FF"/>
                </a:solidFill>
              </a:rPr>
              <a:t>Degree of circular Polarization of laser ~100%</a:t>
            </a:r>
          </a:p>
          <a:p>
            <a:r>
              <a:rPr kumimoji="1" lang="en-US" altLang="zh-CN" dirty="0">
                <a:solidFill>
                  <a:srgbClr val="7A81FF"/>
                </a:solidFill>
              </a:rPr>
              <a:t>Can be measured</a:t>
            </a:r>
          </a:p>
        </p:txBody>
      </p:sp>
      <p:sp>
        <p:nvSpPr>
          <p:cNvPr id="24" name="圆角矩形 23">
            <a:extLst>
              <a:ext uri="{FF2B5EF4-FFF2-40B4-BE49-F238E27FC236}">
                <a16:creationId xmlns:a16="http://schemas.microsoft.com/office/drawing/2014/main" id="{21079B3D-B06F-BF85-31B7-F8884E6E764C}"/>
              </a:ext>
            </a:extLst>
          </p:cNvPr>
          <p:cNvSpPr/>
          <p:nvPr/>
        </p:nvSpPr>
        <p:spPr>
          <a:xfrm>
            <a:off x="5181581" y="4389657"/>
            <a:ext cx="282661" cy="467054"/>
          </a:xfrm>
          <a:prstGeom prst="roundRect">
            <a:avLst>
              <a:gd name="adj" fmla="val 50000"/>
            </a:avLst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6B424B0-33BA-F7F5-99D0-AD1485DFEB78}"/>
              </a:ext>
            </a:extLst>
          </p:cNvPr>
          <p:cNvSpPr txBox="1"/>
          <p:nvPr/>
        </p:nvSpPr>
        <p:spPr>
          <a:xfrm>
            <a:off x="2916358" y="3873069"/>
            <a:ext cx="481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rgbClr val="C00000"/>
                </a:solidFill>
              </a:rPr>
              <a:t>Degree of vertical polarization of electron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F0B7F65-9BD6-70BB-7D9B-D13C6871692E}"/>
              </a:ext>
            </a:extLst>
          </p:cNvPr>
          <p:cNvSpPr txBox="1"/>
          <p:nvPr/>
        </p:nvSpPr>
        <p:spPr>
          <a:xfrm>
            <a:off x="810260" y="2451469"/>
            <a:ext cx="7071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circularly polarized laser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kumimoji="1"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transversely polarized electron beam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kumimoji="1"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E998519E-EFF9-20ED-3BF0-2BA572F8F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4889" y="1325722"/>
            <a:ext cx="3729784" cy="21384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820B295-D9C4-8B67-1287-EB636E6B20DA}"/>
                  </a:ext>
                </a:extLst>
              </p:cNvPr>
              <p:cNvSpPr txBox="1"/>
              <p:nvPr/>
            </p:nvSpPr>
            <p:spPr>
              <a:xfrm>
                <a:off x="1059801" y="2087020"/>
                <a:ext cx="14732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820B295-D9C4-8B67-1287-EB636E6B2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801" y="2087020"/>
                <a:ext cx="147320" cy="276999"/>
              </a:xfrm>
              <a:prstGeom prst="rect">
                <a:avLst/>
              </a:prstGeom>
              <a:blipFill>
                <a:blip r:embed="rId7"/>
                <a:stretch>
                  <a:fillRect l="-30769" r="-230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0AD1DD7-D796-1F5D-AD60-608505022C7E}"/>
                  </a:ext>
                </a:extLst>
              </p:cNvPr>
              <p:cNvSpPr txBox="1"/>
              <p:nvPr/>
            </p:nvSpPr>
            <p:spPr>
              <a:xfrm>
                <a:off x="2085961" y="2086163"/>
                <a:ext cx="16935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B0AD1DD7-D796-1F5D-AD60-608505022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961" y="2086163"/>
                <a:ext cx="169354" cy="276999"/>
              </a:xfrm>
              <a:prstGeom prst="rect">
                <a:avLst/>
              </a:prstGeom>
              <a:blipFill>
                <a:blip r:embed="rId8"/>
                <a:stretch>
                  <a:fillRect l="-21429" r="-142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7">
            <a:extLst>
              <a:ext uri="{FF2B5EF4-FFF2-40B4-BE49-F238E27FC236}">
                <a16:creationId xmlns:a16="http://schemas.microsoft.com/office/drawing/2014/main" id="{9E36D475-E1D9-D481-68CA-2849DA0A4198}"/>
              </a:ext>
            </a:extLst>
          </p:cNvPr>
          <p:cNvSpPr txBox="1"/>
          <p:nvPr/>
        </p:nvSpPr>
        <p:spPr>
          <a:xfrm>
            <a:off x="8549600" y="880866"/>
            <a:ext cx="3380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A249"/>
                </a:solidFill>
              </a:rPr>
              <a:t>E</a:t>
            </a:r>
            <a:r>
              <a:rPr lang="en-US" altLang="zh-CN" baseline="-25000" dirty="0">
                <a:solidFill>
                  <a:srgbClr val="00A249"/>
                </a:solidFill>
              </a:rPr>
              <a:t>b</a:t>
            </a:r>
            <a:r>
              <a:rPr lang="en-US" altLang="zh-CN" dirty="0">
                <a:solidFill>
                  <a:srgbClr val="00A249"/>
                </a:solidFill>
              </a:rPr>
              <a:t>=2.35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n-US" altLang="zh-CN" dirty="0">
                <a:solidFill>
                  <a:srgbClr val="00A249"/>
                </a:solidFill>
              </a:rPr>
              <a:t>GeV,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l-GR" altLang="zh-CN" dirty="0">
                <a:solidFill>
                  <a:srgbClr val="00A249"/>
                </a:solidFill>
              </a:rPr>
              <a:t>λ</a:t>
            </a:r>
            <a:r>
              <a:rPr lang="en-US" altLang="zh-CN" baseline="-25000" dirty="0">
                <a:solidFill>
                  <a:srgbClr val="00A249"/>
                </a:solidFill>
              </a:rPr>
              <a:t>laser</a:t>
            </a:r>
            <a:r>
              <a:rPr lang="en-US" altLang="zh-CN" dirty="0">
                <a:solidFill>
                  <a:srgbClr val="00A249"/>
                </a:solidFill>
              </a:rPr>
              <a:t>=532</a:t>
            </a:r>
            <a:r>
              <a:rPr lang="zh-CN" altLang="en-US" dirty="0">
                <a:solidFill>
                  <a:srgbClr val="00A249"/>
                </a:solidFill>
              </a:rPr>
              <a:t> </a:t>
            </a:r>
            <a:r>
              <a:rPr lang="en-US" altLang="zh-CN" dirty="0">
                <a:solidFill>
                  <a:srgbClr val="00A249"/>
                </a:solidFill>
              </a:rPr>
              <a:t>nm</a:t>
            </a:r>
            <a:endParaRPr lang="en-US" dirty="0">
              <a:solidFill>
                <a:srgbClr val="00A249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6CE8EBB-6BF1-8EAA-0E78-A9711A6CADCD}"/>
              </a:ext>
            </a:extLst>
          </p:cNvPr>
          <p:cNvSpPr txBox="1"/>
          <p:nvPr/>
        </p:nvSpPr>
        <p:spPr>
          <a:xfrm>
            <a:off x="810260" y="1291178"/>
            <a:ext cx="3930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section</a:t>
            </a:r>
            <a:r>
              <a:rPr kumimoji="1"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8C555C1-FC55-80E9-E555-74B0C51FB692}"/>
              </a:ext>
            </a:extLst>
          </p:cNvPr>
          <p:cNvSpPr txBox="1"/>
          <p:nvPr/>
        </p:nvSpPr>
        <p:spPr>
          <a:xfrm>
            <a:off x="3629825" y="1359471"/>
            <a:ext cx="6108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/>
              <a:t>(</a:t>
            </a:r>
            <a:r>
              <a:rPr lang="zh-CN" altLang="en-US" sz="1200" dirty="0"/>
              <a:t>ginzburg_colliding_1984</a:t>
            </a:r>
            <a:r>
              <a:rPr lang="en-US" altLang="zh-CN" sz="1200" dirty="0"/>
              <a:t>, SLAC-PUB-4656)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735836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27B7B-FFB0-1CB3-783D-E6B3B03D1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Freeform 5">
            <a:extLst>
              <a:ext uri="{FF2B5EF4-FFF2-40B4-BE49-F238E27FC236}">
                <a16:creationId xmlns:a16="http://schemas.microsoft.com/office/drawing/2014/main" id="{40326FC1-5356-43DF-E07B-E501666EBC54}"/>
              </a:ext>
            </a:extLst>
          </p:cNvPr>
          <p:cNvSpPr>
            <a:spLocks noEditPoints="1"/>
          </p:cNvSpPr>
          <p:nvPr/>
        </p:nvSpPr>
        <p:spPr bwMode="auto">
          <a:xfrm>
            <a:off x="7825350" y="2142036"/>
            <a:ext cx="3047384" cy="3691163"/>
          </a:xfrm>
          <a:custGeom>
            <a:avLst/>
            <a:gdLst>
              <a:gd name="T0" fmla="*/ 242 w 1061"/>
              <a:gd name="T1" fmla="*/ 1266 h 1286"/>
              <a:gd name="T2" fmla="*/ 953 w 1061"/>
              <a:gd name="T3" fmla="*/ 1247 h 1286"/>
              <a:gd name="T4" fmla="*/ 953 w 1061"/>
              <a:gd name="T5" fmla="*/ 1286 h 1286"/>
              <a:gd name="T6" fmla="*/ 320 w 1061"/>
              <a:gd name="T7" fmla="*/ 776 h 1286"/>
              <a:gd name="T8" fmla="*/ 372 w 1061"/>
              <a:gd name="T9" fmla="*/ 724 h 1286"/>
              <a:gd name="T10" fmla="*/ 424 w 1061"/>
              <a:gd name="T11" fmla="*/ 776 h 1286"/>
              <a:gd name="T12" fmla="*/ 372 w 1061"/>
              <a:gd name="T13" fmla="*/ 829 h 1286"/>
              <a:gd name="T14" fmla="*/ 83 w 1061"/>
              <a:gd name="T15" fmla="*/ 1202 h 1286"/>
              <a:gd name="T16" fmla="*/ 780 w 1061"/>
              <a:gd name="T17" fmla="*/ 598 h 1286"/>
              <a:gd name="T18" fmla="*/ 815 w 1061"/>
              <a:gd name="T19" fmla="*/ 615 h 1286"/>
              <a:gd name="T20" fmla="*/ 583 w 1061"/>
              <a:gd name="T21" fmla="*/ 1064 h 1286"/>
              <a:gd name="T22" fmla="*/ 27 w 1061"/>
              <a:gd name="T23" fmla="*/ 1274 h 1286"/>
              <a:gd name="T24" fmla="*/ 18 w 1061"/>
              <a:gd name="T25" fmla="*/ 1275 h 1286"/>
              <a:gd name="T26" fmla="*/ 10 w 1061"/>
              <a:gd name="T27" fmla="*/ 1272 h 1286"/>
              <a:gd name="T28" fmla="*/ 2 w 1061"/>
              <a:gd name="T29" fmla="*/ 1263 h 1286"/>
              <a:gd name="T30" fmla="*/ 0 w 1061"/>
              <a:gd name="T31" fmla="*/ 1254 h 1286"/>
              <a:gd name="T32" fmla="*/ 28 w 1061"/>
              <a:gd name="T33" fmla="*/ 679 h 1286"/>
              <a:gd name="T34" fmla="*/ 33 w 1061"/>
              <a:gd name="T35" fmla="*/ 662 h 1286"/>
              <a:gd name="T36" fmla="*/ 398 w 1061"/>
              <a:gd name="T37" fmla="*/ 303 h 1286"/>
              <a:gd name="T38" fmla="*/ 68 w 1061"/>
              <a:gd name="T39" fmla="*/ 681 h 1286"/>
              <a:gd name="T40" fmla="*/ 328 w 1061"/>
              <a:gd name="T41" fmla="*/ 804 h 1286"/>
              <a:gd name="T42" fmla="*/ 363 w 1061"/>
              <a:gd name="T43" fmla="*/ 767 h 1286"/>
              <a:gd name="T44" fmla="*/ 363 w 1061"/>
              <a:gd name="T45" fmla="*/ 786 h 1286"/>
              <a:gd name="T46" fmla="*/ 382 w 1061"/>
              <a:gd name="T47" fmla="*/ 786 h 1286"/>
              <a:gd name="T48" fmla="*/ 382 w 1061"/>
              <a:gd name="T49" fmla="*/ 767 h 1286"/>
              <a:gd name="T50" fmla="*/ 363 w 1061"/>
              <a:gd name="T51" fmla="*/ 767 h 1286"/>
              <a:gd name="T52" fmla="*/ 503 w 1061"/>
              <a:gd name="T53" fmla="*/ 7 h 1286"/>
              <a:gd name="T54" fmla="*/ 412 w 1061"/>
              <a:gd name="T55" fmla="*/ 168 h 1286"/>
              <a:gd name="T56" fmla="*/ 1023 w 1061"/>
              <a:gd name="T57" fmla="*/ 391 h 1286"/>
              <a:gd name="T58" fmla="*/ 1054 w 1061"/>
              <a:gd name="T59" fmla="*/ 414 h 1286"/>
              <a:gd name="T60" fmla="*/ 942 w 1061"/>
              <a:gd name="T61" fmla="*/ 564 h 1286"/>
              <a:gd name="T62" fmla="*/ 373 w 1061"/>
              <a:gd name="T63" fmla="*/ 188 h 1286"/>
              <a:gd name="T64" fmla="*/ 373 w 1061"/>
              <a:gd name="T65" fmla="*/ 188 h 1286"/>
              <a:gd name="T66" fmla="*/ 476 w 1061"/>
              <a:gd name="T67" fmla="*/ 11 h 1286"/>
              <a:gd name="T68" fmla="*/ 26 w 1061"/>
              <a:gd name="T69" fmla="*/ 1274 h 1286"/>
              <a:gd name="T70" fmla="*/ 1 w 1061"/>
              <a:gd name="T71" fmla="*/ 1262 h 12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061" h="1286">
                <a:moveTo>
                  <a:pt x="261" y="1286"/>
                </a:moveTo>
                <a:cubicBezTo>
                  <a:pt x="250" y="1286"/>
                  <a:pt x="242" y="1277"/>
                  <a:pt x="242" y="1266"/>
                </a:cubicBezTo>
                <a:cubicBezTo>
                  <a:pt x="242" y="1256"/>
                  <a:pt x="250" y="1247"/>
                  <a:pt x="261" y="1247"/>
                </a:cubicBezTo>
                <a:cubicBezTo>
                  <a:pt x="953" y="1247"/>
                  <a:pt x="953" y="1247"/>
                  <a:pt x="953" y="1247"/>
                </a:cubicBezTo>
                <a:cubicBezTo>
                  <a:pt x="964" y="1247"/>
                  <a:pt x="972" y="1256"/>
                  <a:pt x="972" y="1266"/>
                </a:cubicBezTo>
                <a:cubicBezTo>
                  <a:pt x="972" y="1277"/>
                  <a:pt x="964" y="1286"/>
                  <a:pt x="953" y="1286"/>
                </a:cubicBezTo>
                <a:lnTo>
                  <a:pt x="261" y="1286"/>
                </a:lnTo>
                <a:close/>
                <a:moveTo>
                  <a:pt x="320" y="776"/>
                </a:moveTo>
                <a:cubicBezTo>
                  <a:pt x="320" y="762"/>
                  <a:pt x="326" y="749"/>
                  <a:pt x="335" y="739"/>
                </a:cubicBezTo>
                <a:cubicBezTo>
                  <a:pt x="345" y="730"/>
                  <a:pt x="358" y="724"/>
                  <a:pt x="372" y="724"/>
                </a:cubicBezTo>
                <a:cubicBezTo>
                  <a:pt x="387" y="724"/>
                  <a:pt x="400" y="730"/>
                  <a:pt x="409" y="739"/>
                </a:cubicBezTo>
                <a:cubicBezTo>
                  <a:pt x="419" y="749"/>
                  <a:pt x="424" y="762"/>
                  <a:pt x="424" y="776"/>
                </a:cubicBezTo>
                <a:cubicBezTo>
                  <a:pt x="424" y="791"/>
                  <a:pt x="419" y="804"/>
                  <a:pt x="409" y="813"/>
                </a:cubicBezTo>
                <a:cubicBezTo>
                  <a:pt x="400" y="823"/>
                  <a:pt x="387" y="829"/>
                  <a:pt x="372" y="829"/>
                </a:cubicBezTo>
                <a:cubicBezTo>
                  <a:pt x="368" y="829"/>
                  <a:pt x="363" y="828"/>
                  <a:pt x="359" y="827"/>
                </a:cubicBezTo>
                <a:cubicBezTo>
                  <a:pt x="83" y="1202"/>
                  <a:pt x="83" y="1202"/>
                  <a:pt x="83" y="1202"/>
                </a:cubicBezTo>
                <a:cubicBezTo>
                  <a:pt x="189" y="1151"/>
                  <a:pt x="393" y="1060"/>
                  <a:pt x="567" y="1027"/>
                </a:cubicBezTo>
                <a:cubicBezTo>
                  <a:pt x="780" y="598"/>
                  <a:pt x="780" y="598"/>
                  <a:pt x="780" y="598"/>
                </a:cubicBezTo>
                <a:cubicBezTo>
                  <a:pt x="785" y="588"/>
                  <a:pt x="796" y="584"/>
                  <a:pt x="806" y="589"/>
                </a:cubicBezTo>
                <a:cubicBezTo>
                  <a:pt x="815" y="594"/>
                  <a:pt x="819" y="606"/>
                  <a:pt x="815" y="615"/>
                </a:cubicBezTo>
                <a:cubicBezTo>
                  <a:pt x="598" y="1052"/>
                  <a:pt x="598" y="1052"/>
                  <a:pt x="598" y="1052"/>
                </a:cubicBezTo>
                <a:cubicBezTo>
                  <a:pt x="595" y="1058"/>
                  <a:pt x="590" y="1063"/>
                  <a:pt x="583" y="1064"/>
                </a:cubicBezTo>
                <a:cubicBezTo>
                  <a:pt x="346" y="1106"/>
                  <a:pt x="41" y="1266"/>
                  <a:pt x="29" y="1273"/>
                </a:cubicBezTo>
                <a:cubicBezTo>
                  <a:pt x="28" y="1273"/>
                  <a:pt x="28" y="1273"/>
                  <a:pt x="27" y="1274"/>
                </a:cubicBezTo>
                <a:cubicBezTo>
                  <a:pt x="26" y="1274"/>
                  <a:pt x="26" y="1274"/>
                  <a:pt x="26" y="1274"/>
                </a:cubicBezTo>
                <a:cubicBezTo>
                  <a:pt x="23" y="1275"/>
                  <a:pt x="21" y="1275"/>
                  <a:pt x="18" y="1275"/>
                </a:cubicBezTo>
                <a:cubicBezTo>
                  <a:pt x="16" y="1275"/>
                  <a:pt x="13" y="1274"/>
                  <a:pt x="11" y="1273"/>
                </a:cubicBezTo>
                <a:cubicBezTo>
                  <a:pt x="10" y="1272"/>
                  <a:pt x="10" y="1272"/>
                  <a:pt x="10" y="1272"/>
                </a:cubicBezTo>
                <a:cubicBezTo>
                  <a:pt x="8" y="1271"/>
                  <a:pt x="6" y="1270"/>
                  <a:pt x="5" y="1268"/>
                </a:cubicBezTo>
                <a:cubicBezTo>
                  <a:pt x="4" y="1267"/>
                  <a:pt x="2" y="1265"/>
                  <a:pt x="2" y="1263"/>
                </a:cubicBezTo>
                <a:cubicBezTo>
                  <a:pt x="1" y="1262"/>
                  <a:pt x="1" y="1262"/>
                  <a:pt x="1" y="1262"/>
                </a:cubicBezTo>
                <a:cubicBezTo>
                  <a:pt x="0" y="1259"/>
                  <a:pt x="0" y="1257"/>
                  <a:pt x="0" y="1254"/>
                </a:cubicBezTo>
                <a:cubicBezTo>
                  <a:pt x="0" y="1253"/>
                  <a:pt x="1" y="1252"/>
                  <a:pt x="1" y="1251"/>
                </a:cubicBezTo>
                <a:cubicBezTo>
                  <a:pt x="5" y="1231"/>
                  <a:pt x="70" y="907"/>
                  <a:pt x="28" y="679"/>
                </a:cubicBezTo>
                <a:cubicBezTo>
                  <a:pt x="27" y="672"/>
                  <a:pt x="29" y="666"/>
                  <a:pt x="33" y="662"/>
                </a:cubicBezTo>
                <a:cubicBezTo>
                  <a:pt x="33" y="662"/>
                  <a:pt x="33" y="662"/>
                  <a:pt x="33" y="662"/>
                </a:cubicBezTo>
                <a:cubicBezTo>
                  <a:pt x="370" y="304"/>
                  <a:pt x="370" y="304"/>
                  <a:pt x="370" y="304"/>
                </a:cubicBezTo>
                <a:cubicBezTo>
                  <a:pt x="378" y="296"/>
                  <a:pt x="390" y="296"/>
                  <a:pt x="398" y="303"/>
                </a:cubicBezTo>
                <a:cubicBezTo>
                  <a:pt x="405" y="310"/>
                  <a:pt x="406" y="323"/>
                  <a:pt x="399" y="330"/>
                </a:cubicBezTo>
                <a:cubicBezTo>
                  <a:pt x="68" y="681"/>
                  <a:pt x="68" y="681"/>
                  <a:pt x="68" y="681"/>
                </a:cubicBezTo>
                <a:cubicBezTo>
                  <a:pt x="96" y="850"/>
                  <a:pt x="71" y="1063"/>
                  <a:pt x="53" y="1177"/>
                </a:cubicBezTo>
                <a:cubicBezTo>
                  <a:pt x="328" y="804"/>
                  <a:pt x="328" y="804"/>
                  <a:pt x="328" y="804"/>
                </a:cubicBezTo>
                <a:cubicBezTo>
                  <a:pt x="323" y="796"/>
                  <a:pt x="320" y="786"/>
                  <a:pt x="320" y="776"/>
                </a:cubicBezTo>
                <a:close/>
                <a:moveTo>
                  <a:pt x="363" y="767"/>
                </a:moveTo>
                <a:cubicBezTo>
                  <a:pt x="360" y="769"/>
                  <a:pt x="359" y="773"/>
                  <a:pt x="359" y="776"/>
                </a:cubicBezTo>
                <a:cubicBezTo>
                  <a:pt x="359" y="780"/>
                  <a:pt x="360" y="783"/>
                  <a:pt x="363" y="786"/>
                </a:cubicBezTo>
                <a:cubicBezTo>
                  <a:pt x="365" y="788"/>
                  <a:pt x="368" y="790"/>
                  <a:pt x="372" y="790"/>
                </a:cubicBezTo>
                <a:cubicBezTo>
                  <a:pt x="376" y="790"/>
                  <a:pt x="379" y="788"/>
                  <a:pt x="382" y="786"/>
                </a:cubicBezTo>
                <a:cubicBezTo>
                  <a:pt x="384" y="783"/>
                  <a:pt x="386" y="780"/>
                  <a:pt x="386" y="776"/>
                </a:cubicBezTo>
                <a:cubicBezTo>
                  <a:pt x="386" y="773"/>
                  <a:pt x="384" y="769"/>
                  <a:pt x="382" y="767"/>
                </a:cubicBezTo>
                <a:cubicBezTo>
                  <a:pt x="379" y="764"/>
                  <a:pt x="376" y="763"/>
                  <a:pt x="372" y="763"/>
                </a:cubicBezTo>
                <a:cubicBezTo>
                  <a:pt x="368" y="763"/>
                  <a:pt x="365" y="764"/>
                  <a:pt x="363" y="767"/>
                </a:cubicBezTo>
                <a:close/>
                <a:moveTo>
                  <a:pt x="476" y="11"/>
                </a:moveTo>
                <a:cubicBezTo>
                  <a:pt x="482" y="2"/>
                  <a:pt x="494" y="0"/>
                  <a:pt x="503" y="7"/>
                </a:cubicBezTo>
                <a:cubicBezTo>
                  <a:pt x="512" y="13"/>
                  <a:pt x="514" y="25"/>
                  <a:pt x="508" y="33"/>
                </a:cubicBezTo>
                <a:cubicBezTo>
                  <a:pt x="412" y="168"/>
                  <a:pt x="412" y="168"/>
                  <a:pt x="412" y="168"/>
                </a:cubicBezTo>
                <a:cubicBezTo>
                  <a:pt x="922" y="526"/>
                  <a:pt x="922" y="526"/>
                  <a:pt x="922" y="526"/>
                </a:cubicBezTo>
                <a:cubicBezTo>
                  <a:pt x="1023" y="391"/>
                  <a:pt x="1023" y="391"/>
                  <a:pt x="1023" y="391"/>
                </a:cubicBezTo>
                <a:cubicBezTo>
                  <a:pt x="1030" y="383"/>
                  <a:pt x="1042" y="381"/>
                  <a:pt x="1050" y="387"/>
                </a:cubicBezTo>
                <a:cubicBezTo>
                  <a:pt x="1059" y="394"/>
                  <a:pt x="1061" y="406"/>
                  <a:pt x="1054" y="41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42" y="564"/>
                  <a:pt x="942" y="564"/>
                  <a:pt x="942" y="564"/>
                </a:cubicBezTo>
                <a:cubicBezTo>
                  <a:pt x="936" y="573"/>
                  <a:pt x="924" y="575"/>
                  <a:pt x="915" y="569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73" y="188"/>
                  <a:pt x="373" y="188"/>
                  <a:pt x="373" y="188"/>
                </a:cubicBezTo>
                <a:cubicBezTo>
                  <a:pt x="365" y="182"/>
                  <a:pt x="363" y="170"/>
                  <a:pt x="369" y="161"/>
                </a:cubicBezTo>
                <a:lnTo>
                  <a:pt x="476" y="11"/>
                </a:lnTo>
                <a:close/>
                <a:moveTo>
                  <a:pt x="26" y="1274"/>
                </a:moveTo>
                <a:cubicBezTo>
                  <a:pt x="26" y="1274"/>
                  <a:pt x="26" y="1274"/>
                  <a:pt x="26" y="1274"/>
                </a:cubicBezTo>
                <a:close/>
                <a:moveTo>
                  <a:pt x="1" y="1262"/>
                </a:moveTo>
                <a:cubicBezTo>
                  <a:pt x="1" y="1262"/>
                  <a:pt x="1" y="1262"/>
                  <a:pt x="1" y="1262"/>
                </a:cubicBezTo>
                <a:close/>
              </a:path>
            </a:pathLst>
          </a:custGeom>
          <a:solidFill>
            <a:srgbClr val="29477E">
              <a:alpha val="8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5E93D079-FEE0-2EAD-FDF2-38CD07BD65F7}"/>
              </a:ext>
            </a:extLst>
          </p:cNvPr>
          <p:cNvGrpSpPr/>
          <p:nvPr/>
        </p:nvGrpSpPr>
        <p:grpSpPr>
          <a:xfrm>
            <a:off x="544217" y="6606489"/>
            <a:ext cx="764347" cy="108986"/>
            <a:chOff x="2065116" y="6574579"/>
            <a:chExt cx="764347" cy="108986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19F34474-C081-F43E-E808-C0B8827FC360}"/>
                </a:ext>
              </a:extLst>
            </p:cNvPr>
            <p:cNvSpPr/>
            <p:nvPr/>
          </p:nvSpPr>
          <p:spPr>
            <a:xfrm>
              <a:off x="20651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D6B34037-BB74-6A1A-54A3-E6556DF5A00E}"/>
                </a:ext>
              </a:extLst>
            </p:cNvPr>
            <p:cNvSpPr/>
            <p:nvPr/>
          </p:nvSpPr>
          <p:spPr>
            <a:xfrm>
              <a:off x="2136045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828F49E-A224-205A-96D0-FCAABAD2CCD9}"/>
                </a:ext>
              </a:extLst>
            </p:cNvPr>
            <p:cNvSpPr/>
            <p:nvPr/>
          </p:nvSpPr>
          <p:spPr>
            <a:xfrm>
              <a:off x="22069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11D8A0C5-8871-27F5-3052-296E36F8BF56}"/>
                </a:ext>
              </a:extLst>
            </p:cNvPr>
            <p:cNvSpPr/>
            <p:nvPr/>
          </p:nvSpPr>
          <p:spPr>
            <a:xfrm>
              <a:off x="22779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9D14EE05-AA99-58FA-B4EE-7ECD323D779A}"/>
                </a:ext>
              </a:extLst>
            </p:cNvPr>
            <p:cNvSpPr/>
            <p:nvPr/>
          </p:nvSpPr>
          <p:spPr>
            <a:xfrm>
              <a:off x="2348830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D1F8F443-56B5-F2E9-1801-829C745BAFB3}"/>
                </a:ext>
              </a:extLst>
            </p:cNvPr>
            <p:cNvSpPr/>
            <p:nvPr/>
          </p:nvSpPr>
          <p:spPr>
            <a:xfrm>
              <a:off x="2419759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A7982584-F500-89B0-58C5-E2C8615C5F73}"/>
                </a:ext>
              </a:extLst>
            </p:cNvPr>
            <p:cNvSpPr/>
            <p:nvPr/>
          </p:nvSpPr>
          <p:spPr>
            <a:xfrm>
              <a:off x="2490687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8794C891-1D04-25E3-20E7-53E74FFE12E0}"/>
                </a:ext>
              </a:extLst>
            </p:cNvPr>
            <p:cNvSpPr/>
            <p:nvPr/>
          </p:nvSpPr>
          <p:spPr>
            <a:xfrm>
              <a:off x="2561616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B5EDFF0F-C98F-C652-E278-213E367EE92F}"/>
                </a:ext>
              </a:extLst>
            </p:cNvPr>
            <p:cNvSpPr/>
            <p:nvPr/>
          </p:nvSpPr>
          <p:spPr>
            <a:xfrm>
              <a:off x="2632544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035935BC-170E-176B-5994-DD5C40B97365}"/>
                </a:ext>
              </a:extLst>
            </p:cNvPr>
            <p:cNvSpPr/>
            <p:nvPr/>
          </p:nvSpPr>
          <p:spPr>
            <a:xfrm>
              <a:off x="2703473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EEBD368E-3A30-809C-CE90-3A2D95D56FF3}"/>
                </a:ext>
              </a:extLst>
            </p:cNvPr>
            <p:cNvSpPr/>
            <p:nvPr/>
          </p:nvSpPr>
          <p:spPr>
            <a:xfrm>
              <a:off x="2774402" y="6574579"/>
              <a:ext cx="55061" cy="108986"/>
            </a:xfrm>
            <a:custGeom>
              <a:avLst/>
              <a:gdLst>
                <a:gd name="connsiteX0" fmla="*/ 0 w 230981"/>
                <a:gd name="connsiteY0" fmla="*/ 0 h 457199"/>
                <a:gd name="connsiteX1" fmla="*/ 230981 w 230981"/>
                <a:gd name="connsiteY1" fmla="*/ 230981 h 457199"/>
                <a:gd name="connsiteX2" fmla="*/ 4763 w 230981"/>
                <a:gd name="connsiteY2" fmla="*/ 457199 h 457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0981" h="457199">
                  <a:moveTo>
                    <a:pt x="0" y="0"/>
                  </a:moveTo>
                  <a:lnTo>
                    <a:pt x="230981" y="230981"/>
                  </a:lnTo>
                  <a:lnTo>
                    <a:pt x="4763" y="457199"/>
                  </a:lnTo>
                </a:path>
              </a:pathLst>
            </a:custGeom>
            <a:noFill/>
            <a:ln w="19050" cap="rnd">
              <a:solidFill>
                <a:schemeClr val="bg1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</p:grpSp>
      <p:sp>
        <p:nvSpPr>
          <p:cNvPr id="91" name="矩形: 圆角 90">
            <a:extLst>
              <a:ext uri="{FF2B5EF4-FFF2-40B4-BE49-F238E27FC236}">
                <a16:creationId xmlns:a16="http://schemas.microsoft.com/office/drawing/2014/main" id="{3F2E61FD-BC80-DCBB-8899-5C376D96A804}"/>
              </a:ext>
            </a:extLst>
          </p:cNvPr>
          <p:cNvSpPr/>
          <p:nvPr/>
        </p:nvSpPr>
        <p:spPr>
          <a:xfrm>
            <a:off x="1414798" y="1681887"/>
            <a:ext cx="1227139" cy="122713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2200">
                <a:srgbClr val="27467C"/>
              </a:gs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25400">
            <a:gradFill>
              <a:gsLst>
                <a:gs pos="0">
                  <a:schemeClr val="accent1">
                    <a:lumMod val="10000"/>
                    <a:lumOff val="90000"/>
                  </a:schemeClr>
                </a:gs>
                <a:gs pos="100000">
                  <a:schemeClr val="bg1"/>
                </a:gs>
              </a:gsLst>
              <a:lin ang="1200000" scaled="0"/>
            </a:gradFill>
          </a:ln>
          <a:effectLst>
            <a:outerShdw blurRad="127000" dist="152400" dir="2700000" algn="tl" rotWithShape="0">
              <a:schemeClr val="accent1">
                <a:lumMod val="75000"/>
                <a:alpha val="1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800"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282BA199-FD90-A5D0-1DEF-B2A964F36D54}"/>
              </a:ext>
            </a:extLst>
          </p:cNvPr>
          <p:cNvCxnSpPr/>
          <p:nvPr/>
        </p:nvCxnSpPr>
        <p:spPr>
          <a:xfrm>
            <a:off x="1442528" y="4196806"/>
            <a:ext cx="6914387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文本框 88">
            <a:extLst>
              <a:ext uri="{FF2B5EF4-FFF2-40B4-BE49-F238E27FC236}">
                <a16:creationId xmlns:a16="http://schemas.microsoft.com/office/drawing/2014/main" id="{21A7BA9C-C49B-4D7F-85D3-8B0106F2AAFA}"/>
              </a:ext>
            </a:extLst>
          </p:cNvPr>
          <p:cNvSpPr txBox="1"/>
          <p:nvPr/>
        </p:nvSpPr>
        <p:spPr>
          <a:xfrm>
            <a:off x="1442528" y="1681887"/>
            <a:ext cx="1171677" cy="1323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bg1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2</a:t>
            </a:r>
            <a:endParaRPr lang="zh-CN" altLang="en-US" sz="8000" dirty="0">
              <a:solidFill>
                <a:schemeClr val="bg1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892BAB34-E737-8C5B-E71C-A8C7C09F9BC9}"/>
              </a:ext>
            </a:extLst>
          </p:cNvPr>
          <p:cNvSpPr txBox="1"/>
          <p:nvPr/>
        </p:nvSpPr>
        <p:spPr>
          <a:xfrm>
            <a:off x="2968659" y="2265021"/>
            <a:ext cx="178156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20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PART</a:t>
            </a:r>
            <a:endParaRPr lang="zh-CN" altLang="en-US" sz="20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D97A4FEF-1021-E56C-FC5D-CF33E3821E7E}"/>
              </a:ext>
            </a:extLst>
          </p:cNvPr>
          <p:cNvSpPr txBox="1"/>
          <p:nvPr/>
        </p:nvSpPr>
        <p:spPr>
          <a:xfrm>
            <a:off x="1414798" y="3156621"/>
            <a:ext cx="963928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400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Design considerations</a:t>
            </a:r>
            <a:endParaRPr lang="zh-CN" altLang="en-US" sz="4400" dirty="0">
              <a:solidFill>
                <a:srgbClr val="29477E"/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2C1B7E-85B8-3ED1-7DEB-A59FA7DC0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9" b="9558"/>
          <a:stretch/>
        </p:blipFill>
        <p:spPr bwMode="auto">
          <a:xfrm>
            <a:off x="5875590" y="495807"/>
            <a:ext cx="3481307" cy="61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 descr="横版组合——透明.png">
            <a:extLst>
              <a:ext uri="{FF2B5EF4-FFF2-40B4-BE49-F238E27FC236}">
                <a16:creationId xmlns:a16="http://schemas.microsoft.com/office/drawing/2014/main" id="{F346E48F-A49E-16D1-9CA3-F2DAF2718F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1417" y="602328"/>
            <a:ext cx="2411657" cy="5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EB9D1C4-4744-A894-5092-4E2DBBA9E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372" y="396756"/>
            <a:ext cx="2322678" cy="8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74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6E9B5D-9F70-48A8-86C4-2A71199C7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DC4B3114-546E-78FA-7285-15AB9662FE32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E3DDAB78-67CC-1447-5E61-6CF5E8012E7C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2.1 Introduction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to</a:t>
              </a:r>
              <a:r>
                <a:rPr lang="zh-CN" altLang="en-US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 </a:t>
              </a:r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BEPCII 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B9F4678C-5CA9-EED2-D0FD-F68A5C89B0F5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9AB00F61-402A-CF6F-B11C-D2B6D14AE7D8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97036F57-ACEF-7484-4DCD-BC1CA8F8C1C1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E7BF180-1B11-BB4E-3FCA-B6C441712DCC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C9CE25F7-E96A-09F8-F515-44AD61B92D0C}"/>
              </a:ext>
            </a:extLst>
          </p:cNvPr>
          <p:cNvSpPr txBox="1"/>
          <p:nvPr/>
        </p:nvSpPr>
        <p:spPr>
          <a:xfrm>
            <a:off x="479244" y="1325722"/>
            <a:ext cx="112149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Beijing Electron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Positron Collider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(BEPCII), a double-ring electron positron collider operating in the tau-charm energy range.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Driven by increasing particle physics research interests at higher beam energies, it is undergoing an upgrade,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BEPCII-U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achieve a threefold increase in the luminosity at 2.35GeV and a higher beam energy up to 2.8 GeV.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polarization build-up time is about </a:t>
            </a: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72.5 min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 2.35 GeV for BEPCII storage rings, and the electron beams are injected normally every 1.5 hour.</a:t>
            </a:r>
            <a:endParaRPr lang="en-US" altLang="zh-CN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A22D1B1-AA31-20E8-B1D2-9FC16846C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90" y="3342673"/>
            <a:ext cx="4604100" cy="3437890"/>
          </a:xfrm>
          <a:prstGeom prst="rect">
            <a:avLst/>
          </a:prstGeom>
        </p:spPr>
      </p:pic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7CE99F69-C346-920E-8DBC-87E4141B8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" y="3913156"/>
            <a:ext cx="6503042" cy="2406531"/>
          </a:xfr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FABB1F-D10B-F032-613E-D9CE644E412A}"/>
              </a:ext>
            </a:extLst>
          </p:cNvPr>
          <p:cNvSpPr txBox="1"/>
          <p:nvPr/>
        </p:nvSpPr>
        <p:spPr>
          <a:xfrm>
            <a:off x="3174671" y="2620818"/>
            <a:ext cx="61088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(Yu: 7th International Particle Accelerator Conference, p.01 (2016))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6591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59F8A-68AE-01AB-A929-DB0B95286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22276140-5546-DA77-0C40-70BE505D375B}"/>
              </a:ext>
            </a:extLst>
          </p:cNvPr>
          <p:cNvGrpSpPr/>
          <p:nvPr/>
        </p:nvGrpSpPr>
        <p:grpSpPr>
          <a:xfrm>
            <a:off x="479246" y="650034"/>
            <a:ext cx="8653929" cy="461665"/>
            <a:chOff x="479246" y="650034"/>
            <a:chExt cx="8653929" cy="461665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C0B8BCA-895B-8C1E-48AD-CB1243943284}"/>
                </a:ext>
              </a:extLst>
            </p:cNvPr>
            <p:cNvSpPr txBox="1"/>
            <p:nvPr/>
          </p:nvSpPr>
          <p:spPr>
            <a:xfrm>
              <a:off x="786958" y="650034"/>
              <a:ext cx="83462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29477E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rPr>
                <a:t>2.2 A Compton polarimeter at BEPCII </a:t>
              </a:r>
              <a:endParaRPr lang="zh-CN" altLang="en-US" sz="2400" b="1" dirty="0">
                <a:solidFill>
                  <a:srgbClr val="29477E"/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7B6436F-E0A2-056B-D3CC-944FE64DA410}"/>
                </a:ext>
              </a:extLst>
            </p:cNvPr>
            <p:cNvGrpSpPr/>
            <p:nvPr/>
          </p:nvGrpSpPr>
          <p:grpSpPr>
            <a:xfrm>
              <a:off x="479246" y="701605"/>
              <a:ext cx="283452" cy="283452"/>
              <a:chOff x="404632" y="701449"/>
              <a:chExt cx="379307" cy="379307"/>
            </a:xfrm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D46A3ECE-1B20-3C38-EDA8-C91DDDA5248D}"/>
                  </a:ext>
                </a:extLst>
              </p:cNvPr>
              <p:cNvSpPr/>
              <p:nvPr/>
            </p:nvSpPr>
            <p:spPr>
              <a:xfrm>
                <a:off x="404632" y="701449"/>
                <a:ext cx="379307" cy="379307"/>
              </a:xfrm>
              <a:prstGeom prst="ellipse">
                <a:avLst/>
              </a:prstGeom>
              <a:gradFill flip="none" rotWithShape="1">
                <a:gsLst>
                  <a:gs pos="52200">
                    <a:srgbClr val="27467C"/>
                  </a:gs>
                  <a:gs pos="100000">
                    <a:schemeClr val="accent1">
                      <a:lumMod val="50000"/>
                    </a:schemeClr>
                  </a:gs>
                  <a:gs pos="0">
                    <a:schemeClr val="accent1">
                      <a:lumMod val="75000"/>
                    </a:schemeClr>
                  </a:gs>
                </a:gsLst>
                <a:lin ang="2700000" scaled="1"/>
                <a:tileRect/>
              </a:gradFill>
              <a:ln w="31750">
                <a:gradFill>
                  <a:gsLst>
                    <a:gs pos="0">
                      <a:schemeClr val="accent1">
                        <a:lumMod val="10000"/>
                        <a:lumOff val="90000"/>
                      </a:schemeClr>
                    </a:gs>
                    <a:gs pos="100000">
                      <a:schemeClr val="bg1"/>
                    </a:gs>
                  </a:gsLst>
                  <a:lin ang="1200000" scaled="0"/>
                </a:gradFill>
              </a:ln>
              <a:effectLst>
                <a:outerShdw blurRad="127000" dist="152400" dir="2700000" algn="tl" rotWithShape="0">
                  <a:schemeClr val="accent1">
                    <a:lumMod val="75000"/>
                    <a:alpha val="16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  <p:sp>
            <p:nvSpPr>
              <p:cNvPr id="10" name="任意多边形: 形状 20">
                <a:extLst>
                  <a:ext uri="{FF2B5EF4-FFF2-40B4-BE49-F238E27FC236}">
                    <a16:creationId xmlns:a16="http://schemas.microsoft.com/office/drawing/2014/main" id="{4F36649A-79AE-1BE0-B934-2B044C594C49}"/>
                  </a:ext>
                </a:extLst>
              </p:cNvPr>
              <p:cNvSpPr/>
              <p:nvPr/>
            </p:nvSpPr>
            <p:spPr>
              <a:xfrm>
                <a:off x="528057" y="792957"/>
                <a:ext cx="169630" cy="192869"/>
              </a:xfrm>
              <a:custGeom>
                <a:avLst/>
                <a:gdLst>
                  <a:gd name="connsiteX0" fmla="*/ 19072 w 174705"/>
                  <a:gd name="connsiteY0" fmla="*/ 196907 h 198640"/>
                  <a:gd name="connsiteX1" fmla="*/ 168384 w 174705"/>
                  <a:gd name="connsiteY1" fmla="*/ 110306 h 198640"/>
                  <a:gd name="connsiteX2" fmla="*/ 168384 w 174705"/>
                  <a:gd name="connsiteY2" fmla="*/ 88334 h 198640"/>
                  <a:gd name="connsiteX3" fmla="*/ 19072 w 174705"/>
                  <a:gd name="connsiteY3" fmla="*/ 1734 h 198640"/>
                  <a:gd name="connsiteX4" fmla="*/ 0 w 174705"/>
                  <a:gd name="connsiteY4" fmla="*/ 12720 h 198640"/>
                  <a:gd name="connsiteX5" fmla="*/ 0 w 174705"/>
                  <a:gd name="connsiteY5" fmla="*/ 185921 h 198640"/>
                  <a:gd name="connsiteX6" fmla="*/ 19072 w 174705"/>
                  <a:gd name="connsiteY6" fmla="*/ 196907 h 198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705" h="198640">
                    <a:moveTo>
                      <a:pt x="19072" y="196907"/>
                    </a:moveTo>
                    <a:lnTo>
                      <a:pt x="168384" y="110306"/>
                    </a:lnTo>
                    <a:cubicBezTo>
                      <a:pt x="176813" y="105417"/>
                      <a:pt x="176813" y="93223"/>
                      <a:pt x="168384" y="88334"/>
                    </a:cubicBezTo>
                    <a:lnTo>
                      <a:pt x="19072" y="1734"/>
                    </a:lnTo>
                    <a:cubicBezTo>
                      <a:pt x="10604" y="-3178"/>
                      <a:pt x="0" y="2930"/>
                      <a:pt x="0" y="12720"/>
                    </a:cubicBezTo>
                    <a:lnTo>
                      <a:pt x="0" y="185921"/>
                    </a:lnTo>
                    <a:cubicBezTo>
                      <a:pt x="0" y="195710"/>
                      <a:pt x="10604" y="201819"/>
                      <a:pt x="19072" y="196907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lt1"/>
                  </a:solidFill>
                  <a:latin typeface="汉仪旗黑-55简" panose="00020600040101010101" pitchFamily="18" charset="-122"/>
                  <a:ea typeface="汉仪旗黑-55简" panose="00020600040101010101" pitchFamily="18" charset="-122"/>
                  <a:cs typeface="+mn-ea"/>
                  <a:sym typeface="汉仪旗黑-55简" panose="00020600040101010101" pitchFamily="18" charset="-122"/>
                </a:endParaRPr>
              </a:p>
            </p:txBody>
          </p:sp>
        </p:grp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4CF7DC92-6B76-36EA-1CD2-B1C446CE5CE6}"/>
              </a:ext>
            </a:extLst>
          </p:cNvPr>
          <p:cNvSpPr txBox="1"/>
          <p:nvPr/>
        </p:nvSpPr>
        <p:spPr>
          <a:xfrm>
            <a:off x="810260" y="66679"/>
            <a:ext cx="105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chemeClr val="bg1">
                    <a:lumMod val="85000"/>
                  </a:schemeClr>
                </a:solidFill>
                <a:latin typeface="汉仪旗黑-55简" panose="00020600040101010101" pitchFamily="18" charset="-122"/>
                <a:ea typeface="汉仪旗黑-55简" panose="00020600040101010101" pitchFamily="18" charset="-122"/>
                <a:cs typeface="+mn-ea"/>
                <a:sym typeface="汉仪旗黑-55简" panose="00020600040101010101" pitchFamily="18" charset="-122"/>
              </a:rPr>
              <a:t>SPIN2025           Design and Preliminary Implementation of a Laser Compton Polarimeter for BEPCII</a:t>
            </a:r>
            <a:endParaRPr lang="zh-CN" altLang="en-US" sz="1800" dirty="0">
              <a:solidFill>
                <a:schemeClr val="bg1">
                  <a:lumMod val="85000"/>
                </a:schemeClr>
              </a:solidFill>
              <a:latin typeface="汉仪旗黑-55简" panose="00020600040101010101" pitchFamily="18" charset="-122"/>
              <a:ea typeface="汉仪旗黑-55简" panose="00020600040101010101" pitchFamily="18" charset="-122"/>
              <a:cs typeface="+mn-ea"/>
              <a:sym typeface="汉仪旗黑-55简" panose="00020600040101010101" pitchFamily="18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C9BF184-C976-02C6-5022-E8FBD888CC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643" y="2989826"/>
            <a:ext cx="7535517" cy="2749584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ECAD4C3-AF37-26D4-23FE-F6793912F690}"/>
              </a:ext>
            </a:extLst>
          </p:cNvPr>
          <p:cNvSpPr txBox="1"/>
          <p:nvPr/>
        </p:nvSpPr>
        <p:spPr>
          <a:xfrm>
            <a:off x="479244" y="1325722"/>
            <a:ext cx="11214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4W2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wiggler-based X-ray beamline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BEPCII has retired from operation under the upgrade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propose to modify the front end and the hutch to set up a Compton polarimeter.</a:t>
            </a:r>
            <a:endParaRPr lang="en-US" altLang="zh-CN" sz="2000" dirty="0"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0D25963-79E2-C799-A012-D7CE0AAD2036}"/>
              </a:ext>
            </a:extLst>
          </p:cNvPr>
          <p:cNvSpPr txBox="1"/>
          <p:nvPr/>
        </p:nvSpPr>
        <p:spPr>
          <a:xfrm>
            <a:off x="8926366" y="2876788"/>
            <a:ext cx="2949846" cy="369332"/>
          </a:xfrm>
          <a:prstGeom prst="rect">
            <a:avLst/>
          </a:prstGeom>
          <a:noFill/>
          <a:ln>
            <a:solidFill>
              <a:srgbClr val="B392E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CN" dirty="0"/>
              <a:t>Close to head-on collision</a:t>
            </a:r>
            <a:endParaRPr kumimoji="1" lang="zh-CN" altLang="en-US" dirty="0"/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F9988437-E4AF-33F0-2DDC-486CA279D0DB}"/>
              </a:ext>
            </a:extLst>
          </p:cNvPr>
          <p:cNvCxnSpPr>
            <a:cxnSpLocks/>
          </p:cNvCxnSpPr>
          <p:nvPr/>
        </p:nvCxnSpPr>
        <p:spPr>
          <a:xfrm flipV="1">
            <a:off x="10027920" y="3246120"/>
            <a:ext cx="222854" cy="1397000"/>
          </a:xfrm>
          <a:prstGeom prst="straightConnector1">
            <a:avLst/>
          </a:prstGeom>
          <a:ln w="28575">
            <a:solidFill>
              <a:srgbClr val="B392E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>
            <a:extLst>
              <a:ext uri="{FF2B5EF4-FFF2-40B4-BE49-F238E27FC236}">
                <a16:creationId xmlns:a16="http://schemas.microsoft.com/office/drawing/2014/main" id="{93F0149D-D363-9DEE-678C-B39C32085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44" y="2751686"/>
            <a:ext cx="3497347" cy="322586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A67719B-E622-507A-E38E-E9DEDD8931AA}"/>
              </a:ext>
            </a:extLst>
          </p:cNvPr>
          <p:cNvSpPr/>
          <p:nvPr/>
        </p:nvSpPr>
        <p:spPr>
          <a:xfrm>
            <a:off x="2872293" y="5416681"/>
            <a:ext cx="925156" cy="5608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5CE6939-B1D1-5917-DFAA-1C015043BF3C}"/>
              </a:ext>
            </a:extLst>
          </p:cNvPr>
          <p:cNvSpPr txBox="1"/>
          <p:nvPr/>
        </p:nvSpPr>
        <p:spPr>
          <a:xfrm>
            <a:off x="2544430" y="5982544"/>
            <a:ext cx="158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solidFill>
                  <a:srgbClr val="FF0000"/>
                </a:solidFill>
              </a:rPr>
              <a:t>LOOK HERE!</a:t>
            </a:r>
          </a:p>
        </p:txBody>
      </p:sp>
    </p:spTree>
    <p:extLst>
      <p:ext uri="{BB962C8B-B14F-4D97-AF65-F5344CB8AC3E}">
        <p14:creationId xmlns:p14="http://schemas.microsoft.com/office/powerpoint/2010/main" val="17158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5igtzjw">
      <a:majorFont>
        <a:latin typeface="汉仪旗黑-55简"/>
        <a:ea typeface="汉仪旗黑-55简"/>
        <a:cs typeface=""/>
      </a:majorFont>
      <a:minorFont>
        <a:latin typeface="汉仪旗黑-55简"/>
        <a:ea typeface="汉仪旗黑-55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9084</TotalTime>
  <Words>1889</Words>
  <Application>Microsoft Macintosh PowerPoint</Application>
  <PresentationFormat>宽屏</PresentationFormat>
  <Paragraphs>267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7" baseType="lpstr">
      <vt:lpstr>Cambria Math</vt:lpstr>
      <vt:lpstr>等线</vt:lpstr>
      <vt:lpstr>Wingdings</vt:lpstr>
      <vt:lpstr>Arial</vt:lpstr>
      <vt:lpstr>Times New Roman</vt:lpstr>
      <vt:lpstr>汉仪旗黑-55简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A2888</dc:creator>
  <cp:lastModifiedBy>Mengyu Su</cp:lastModifiedBy>
  <cp:revision>127</cp:revision>
  <dcterms:created xsi:type="dcterms:W3CDTF">2022-07-29T03:35:00Z</dcterms:created>
  <dcterms:modified xsi:type="dcterms:W3CDTF">2025-09-23T08:13:55Z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v1.0_mb_9hxzXSa7XHQTR28DEPlr7A==</vt:lpwstr>
  </property>
  <property fmtid="{D5CDD505-2E9C-101B-9397-08002B2CF9AE}" pid="4" name="ICV">
    <vt:lpwstr>DDF5F5AA6AEF470298DDA252FA2DEFD7_11</vt:lpwstr>
  </property>
</Properties>
</file>