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3.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7" r:id="rId2"/>
    <p:sldId id="258" r:id="rId3"/>
    <p:sldId id="269" r:id="rId4"/>
    <p:sldId id="286" r:id="rId5"/>
    <p:sldId id="261" r:id="rId6"/>
    <p:sldId id="262" r:id="rId7"/>
    <p:sldId id="270" r:id="rId8"/>
    <p:sldId id="285" r:id="rId9"/>
    <p:sldId id="263" r:id="rId10"/>
    <p:sldId id="273" r:id="rId11"/>
    <p:sldId id="287" r:id="rId12"/>
    <p:sldId id="277" r:id="rId13"/>
    <p:sldId id="274" r:id="rId14"/>
    <p:sldId id="275" r:id="rId15"/>
    <p:sldId id="276" r:id="rId16"/>
    <p:sldId id="312" r:id="rId17"/>
    <p:sldId id="291" r:id="rId18"/>
    <p:sldId id="303" r:id="rId19"/>
    <p:sldId id="292" r:id="rId20"/>
    <p:sldId id="293" r:id="rId21"/>
    <p:sldId id="313" r:id="rId22"/>
    <p:sldId id="314" r:id="rId23"/>
    <p:sldId id="315" r:id="rId24"/>
    <p:sldId id="297" r:id="rId25"/>
    <p:sldId id="298" r:id="rId26"/>
    <p:sldId id="300" r:id="rId27"/>
    <p:sldId id="317" r:id="rId28"/>
    <p:sldId id="299" r:id="rId29"/>
    <p:sldId id="289" r:id="rId30"/>
    <p:sldId id="282" r:id="rId31"/>
    <p:sldId id="283" r:id="rId32"/>
    <p:sldId id="288" r:id="rId33"/>
    <p:sldId id="301" r:id="rId34"/>
    <p:sldId id="318" r:id="rId35"/>
    <p:sldId id="308" r:id="rId36"/>
    <p:sldId id="319" r:id="rId37"/>
    <p:sldId id="304" r:id="rId38"/>
    <p:sldId id="316" r:id="rId39"/>
    <p:sldId id="305" r:id="rId40"/>
    <p:sldId id="306" r:id="rId41"/>
    <p:sldId id="320" r:id="rId42"/>
    <p:sldId id="321" r:id="rId43"/>
    <p:sldId id="322" r:id="rId44"/>
    <p:sldId id="324" r:id="rId45"/>
    <p:sldId id="325" r:id="rId4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7410F3-79CB-4852-8A60-040513B360DE}" v="1757" dt="2025-09-23T13:50:01.672"/>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484" autoAdjust="0"/>
  </p:normalViewPr>
  <p:slideViewPr>
    <p:cSldViewPr snapToGrid="0">
      <p:cViewPr varScale="1">
        <p:scale>
          <a:sx n="67" d="100"/>
          <a:sy n="67" d="100"/>
        </p:scale>
        <p:origin x="101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金鑫 谭" userId="0528fc09674fd7ca" providerId="LiveId" clId="{6BB979BC-BDC9-4BCD-8826-0C6A330312DE}"/>
    <pc:docChg chg="undo custSel addSld delSld modSld">
      <pc:chgData name="金鑫 谭" userId="0528fc09674fd7ca" providerId="LiveId" clId="{6BB979BC-BDC9-4BCD-8826-0C6A330312DE}" dt="2025-09-23T14:26:10.023" v="2123" actId="1038"/>
      <pc:docMkLst>
        <pc:docMk/>
      </pc:docMkLst>
      <pc:sldChg chg="addSp modSp mod modNotesTx">
        <pc:chgData name="金鑫 谭" userId="0528fc09674fd7ca" providerId="LiveId" clId="{6BB979BC-BDC9-4BCD-8826-0C6A330312DE}" dt="2025-09-22T09:57:45.686" v="729" actId="313"/>
        <pc:sldMkLst>
          <pc:docMk/>
          <pc:sldMk cId="0" sldId="257"/>
        </pc:sldMkLst>
        <pc:spChg chg="mod">
          <ac:chgData name="金鑫 谭" userId="0528fc09674fd7ca" providerId="LiveId" clId="{6BB979BC-BDC9-4BCD-8826-0C6A330312DE}" dt="2025-09-22T09:56:59.875" v="715" actId="1036"/>
          <ac:spMkLst>
            <pc:docMk/>
            <pc:sldMk cId="0" sldId="257"/>
            <ac:spMk id="22" creationId="{00000000-0000-0000-0000-000000000000}"/>
          </ac:spMkLst>
        </pc:spChg>
        <pc:picChg chg="mod">
          <ac:chgData name="金鑫 谭" userId="0528fc09674fd7ca" providerId="LiveId" clId="{6BB979BC-BDC9-4BCD-8826-0C6A330312DE}" dt="2025-09-21T09:23:47.773" v="80" actId="1076"/>
          <ac:picMkLst>
            <pc:docMk/>
            <pc:sldMk cId="0" sldId="257"/>
            <ac:picMk id="2" creationId="{00000000-0000-0000-0000-000000000000}"/>
          </ac:picMkLst>
        </pc:picChg>
        <pc:picChg chg="add mod">
          <ac:chgData name="金鑫 谭" userId="0528fc09674fd7ca" providerId="LiveId" clId="{6BB979BC-BDC9-4BCD-8826-0C6A330312DE}" dt="2025-09-21T09:23:35.376" v="79" actId="1038"/>
          <ac:picMkLst>
            <pc:docMk/>
            <pc:sldMk cId="0" sldId="257"/>
            <ac:picMk id="4" creationId="{8F7ACF0F-AB98-CE7A-10AB-03E2DFED6AB2}"/>
          </ac:picMkLst>
        </pc:picChg>
        <pc:picChg chg="mod">
          <ac:chgData name="金鑫 谭" userId="0528fc09674fd7ca" providerId="LiveId" clId="{6BB979BC-BDC9-4BCD-8826-0C6A330312DE}" dt="2025-09-21T09:23:54.247" v="97" actId="1038"/>
          <ac:picMkLst>
            <pc:docMk/>
            <pc:sldMk cId="0" sldId="257"/>
            <ac:picMk id="23" creationId="{00000000-0000-0000-0000-000000000000}"/>
          </ac:picMkLst>
        </pc:picChg>
      </pc:sldChg>
      <pc:sldChg chg="modNotesTx">
        <pc:chgData name="金鑫 谭" userId="0528fc09674fd7ca" providerId="LiveId" clId="{6BB979BC-BDC9-4BCD-8826-0C6A330312DE}" dt="2025-09-23T09:19:32.751" v="1774" actId="20577"/>
        <pc:sldMkLst>
          <pc:docMk/>
          <pc:sldMk cId="0" sldId="258"/>
        </pc:sldMkLst>
      </pc:sldChg>
      <pc:sldChg chg="modNotesTx">
        <pc:chgData name="金鑫 谭" userId="0528fc09674fd7ca" providerId="LiveId" clId="{6BB979BC-BDC9-4BCD-8826-0C6A330312DE}" dt="2025-09-23T07:46:43.180" v="1595" actId="20577"/>
        <pc:sldMkLst>
          <pc:docMk/>
          <pc:sldMk cId="0" sldId="261"/>
        </pc:sldMkLst>
      </pc:sldChg>
      <pc:sldChg chg="modNotesTx">
        <pc:chgData name="金鑫 谭" userId="0528fc09674fd7ca" providerId="LiveId" clId="{6BB979BC-BDC9-4BCD-8826-0C6A330312DE}" dt="2025-09-23T10:31:59.275" v="1811" actId="20577"/>
        <pc:sldMkLst>
          <pc:docMk/>
          <pc:sldMk cId="0" sldId="263"/>
        </pc:sldMkLst>
      </pc:sldChg>
      <pc:sldChg chg="modNotesTx">
        <pc:chgData name="金鑫 谭" userId="0528fc09674fd7ca" providerId="LiveId" clId="{6BB979BC-BDC9-4BCD-8826-0C6A330312DE}" dt="2025-09-23T02:37:27.571" v="1542" actId="20577"/>
        <pc:sldMkLst>
          <pc:docMk/>
          <pc:sldMk cId="0" sldId="270"/>
        </pc:sldMkLst>
      </pc:sldChg>
      <pc:sldChg chg="modSp mod modNotesTx">
        <pc:chgData name="金鑫 谭" userId="0528fc09674fd7ca" providerId="LiveId" clId="{6BB979BC-BDC9-4BCD-8826-0C6A330312DE}" dt="2025-09-23T07:56:32.227" v="1629" actId="20577"/>
        <pc:sldMkLst>
          <pc:docMk/>
          <pc:sldMk cId="0" sldId="273"/>
        </pc:sldMkLst>
        <pc:spChg chg="mod">
          <ac:chgData name="金鑫 谭" userId="0528fc09674fd7ca" providerId="LiveId" clId="{6BB979BC-BDC9-4BCD-8826-0C6A330312DE}" dt="2025-09-23T02:45:43.819" v="1547" actId="1037"/>
          <ac:spMkLst>
            <pc:docMk/>
            <pc:sldMk cId="0" sldId="273"/>
            <ac:spMk id="46" creationId="{00000000-0000-0000-0000-000000000000}"/>
          </ac:spMkLst>
        </pc:spChg>
      </pc:sldChg>
      <pc:sldChg chg="modNotesTx">
        <pc:chgData name="金鑫 谭" userId="0528fc09674fd7ca" providerId="LiveId" clId="{6BB979BC-BDC9-4BCD-8826-0C6A330312DE}" dt="2025-09-23T03:04:32.231" v="1554" actId="20577"/>
        <pc:sldMkLst>
          <pc:docMk/>
          <pc:sldMk cId="0" sldId="274"/>
        </pc:sldMkLst>
      </pc:sldChg>
      <pc:sldChg chg="modNotesTx">
        <pc:chgData name="金鑫 谭" userId="0528fc09674fd7ca" providerId="LiveId" clId="{6BB979BC-BDC9-4BCD-8826-0C6A330312DE}" dt="2025-09-22T16:12:43.831" v="1371" actId="20577"/>
        <pc:sldMkLst>
          <pc:docMk/>
          <pc:sldMk cId="0" sldId="275"/>
        </pc:sldMkLst>
      </pc:sldChg>
      <pc:sldChg chg="delSp modSp mod modNotesTx">
        <pc:chgData name="金鑫 谭" userId="0528fc09674fd7ca" providerId="LiveId" clId="{6BB979BC-BDC9-4BCD-8826-0C6A330312DE}" dt="2025-09-23T08:04:01.826" v="1661" actId="20577"/>
        <pc:sldMkLst>
          <pc:docMk/>
          <pc:sldMk cId="0" sldId="276"/>
        </pc:sldMkLst>
        <pc:grpChg chg="mod">
          <ac:chgData name="金鑫 谭" userId="0528fc09674fd7ca" providerId="LiveId" clId="{6BB979BC-BDC9-4BCD-8826-0C6A330312DE}" dt="2025-09-22T16:14:26.090" v="1384" actId="1076"/>
          <ac:grpSpMkLst>
            <pc:docMk/>
            <pc:sldMk cId="0" sldId="276"/>
            <ac:grpSpMk id="25" creationId="{00000000-0000-0000-0000-000000000000}"/>
          </ac:grpSpMkLst>
        </pc:grpChg>
        <pc:picChg chg="mod">
          <ac:chgData name="金鑫 谭" userId="0528fc09674fd7ca" providerId="LiveId" clId="{6BB979BC-BDC9-4BCD-8826-0C6A330312DE}" dt="2025-09-22T16:17:51.788" v="1431" actId="1076"/>
          <ac:picMkLst>
            <pc:docMk/>
            <pc:sldMk cId="0" sldId="276"/>
            <ac:picMk id="3" creationId="{00000000-0000-0000-0000-000000000000}"/>
          </ac:picMkLst>
        </pc:picChg>
        <pc:picChg chg="del">
          <ac:chgData name="金鑫 谭" userId="0528fc09674fd7ca" providerId="LiveId" clId="{6BB979BC-BDC9-4BCD-8826-0C6A330312DE}" dt="2025-09-22T16:16:38.116" v="1391" actId="478"/>
          <ac:picMkLst>
            <pc:docMk/>
            <pc:sldMk cId="0" sldId="276"/>
            <ac:picMk id="6" creationId="{00000000-0000-0000-0000-000000000000}"/>
          </ac:picMkLst>
        </pc:picChg>
      </pc:sldChg>
      <pc:sldChg chg="modSp mod modNotesTx">
        <pc:chgData name="金鑫 谭" userId="0528fc09674fd7ca" providerId="LiveId" clId="{6BB979BC-BDC9-4BCD-8826-0C6A330312DE}" dt="2025-09-22T01:53:27.421" v="272" actId="20577"/>
        <pc:sldMkLst>
          <pc:docMk/>
          <pc:sldMk cId="0" sldId="277"/>
        </pc:sldMkLst>
        <pc:spChg chg="mod">
          <ac:chgData name="金鑫 谭" userId="0528fc09674fd7ca" providerId="LiveId" clId="{6BB979BC-BDC9-4BCD-8826-0C6A330312DE}" dt="2025-09-22T01:52:39.253" v="190" actId="1076"/>
          <ac:spMkLst>
            <pc:docMk/>
            <pc:sldMk cId="0" sldId="277"/>
            <ac:spMk id="11" creationId="{00000000-0000-0000-0000-000000000000}"/>
          </ac:spMkLst>
        </pc:spChg>
      </pc:sldChg>
      <pc:sldChg chg="modSp mod modNotesTx">
        <pc:chgData name="金鑫 谭" userId="0528fc09674fd7ca" providerId="LiveId" clId="{6BB979BC-BDC9-4BCD-8826-0C6A330312DE}" dt="2025-09-23T13:57:51.922" v="1970" actId="1036"/>
        <pc:sldMkLst>
          <pc:docMk/>
          <pc:sldMk cId="0" sldId="282"/>
        </pc:sldMkLst>
        <pc:spChg chg="mod">
          <ac:chgData name="金鑫 谭" userId="0528fc09674fd7ca" providerId="LiveId" clId="{6BB979BC-BDC9-4BCD-8826-0C6A330312DE}" dt="2025-09-22T12:21:07.309" v="823" actId="20577"/>
          <ac:spMkLst>
            <pc:docMk/>
            <pc:sldMk cId="0" sldId="282"/>
            <ac:spMk id="3" creationId="{00000000-0000-0000-0000-000000000000}"/>
          </ac:spMkLst>
        </pc:spChg>
        <pc:spChg chg="mod">
          <ac:chgData name="金鑫 谭" userId="0528fc09674fd7ca" providerId="LiveId" clId="{6BB979BC-BDC9-4BCD-8826-0C6A330312DE}" dt="2025-09-23T13:57:51.922" v="1970" actId="1036"/>
          <ac:spMkLst>
            <pc:docMk/>
            <pc:sldMk cId="0" sldId="282"/>
            <ac:spMk id="4" creationId="{00000000-0000-0000-0000-000000000000}"/>
          </ac:spMkLst>
        </pc:spChg>
        <pc:spChg chg="mod">
          <ac:chgData name="金鑫 谭" userId="0528fc09674fd7ca" providerId="LiveId" clId="{6BB979BC-BDC9-4BCD-8826-0C6A330312DE}" dt="2025-09-22T03:17:58.346" v="358" actId="20577"/>
          <ac:spMkLst>
            <pc:docMk/>
            <pc:sldMk cId="0" sldId="282"/>
            <ac:spMk id="6" creationId="{00000000-0000-0000-0000-000000000000}"/>
          </ac:spMkLst>
        </pc:spChg>
        <pc:spChg chg="mod">
          <ac:chgData name="金鑫 谭" userId="0528fc09674fd7ca" providerId="LiveId" clId="{6BB979BC-BDC9-4BCD-8826-0C6A330312DE}" dt="2025-09-23T13:57:22.057" v="1938" actId="20577"/>
          <ac:spMkLst>
            <pc:docMk/>
            <pc:sldMk cId="0" sldId="282"/>
            <ac:spMk id="38914" creationId="{00000000-0000-0000-0000-000000000000}"/>
          </ac:spMkLst>
        </pc:spChg>
      </pc:sldChg>
      <pc:sldChg chg="modSp mod">
        <pc:chgData name="金鑫 谭" userId="0528fc09674fd7ca" providerId="LiveId" clId="{6BB979BC-BDC9-4BCD-8826-0C6A330312DE}" dt="2025-09-23T13:58:11.932" v="1974" actId="20577"/>
        <pc:sldMkLst>
          <pc:docMk/>
          <pc:sldMk cId="0" sldId="283"/>
        </pc:sldMkLst>
        <pc:spChg chg="mod">
          <ac:chgData name="金鑫 谭" userId="0528fc09674fd7ca" providerId="LiveId" clId="{6BB979BC-BDC9-4BCD-8826-0C6A330312DE}" dt="2025-09-23T13:58:11.932" v="1974" actId="20577"/>
          <ac:spMkLst>
            <pc:docMk/>
            <pc:sldMk cId="0" sldId="283"/>
            <ac:spMk id="38914" creationId="{00000000-0000-0000-0000-000000000000}"/>
          </ac:spMkLst>
        </pc:spChg>
      </pc:sldChg>
      <pc:sldChg chg="modNotesTx">
        <pc:chgData name="金鑫 谭" userId="0528fc09674fd7ca" providerId="LiveId" clId="{6BB979BC-BDC9-4BCD-8826-0C6A330312DE}" dt="2025-09-23T07:50:35.146" v="1618" actId="20577"/>
        <pc:sldMkLst>
          <pc:docMk/>
          <pc:sldMk cId="0" sldId="285"/>
        </pc:sldMkLst>
      </pc:sldChg>
      <pc:sldChg chg="modNotesTx">
        <pc:chgData name="金鑫 谭" userId="0528fc09674fd7ca" providerId="LiveId" clId="{6BB979BC-BDC9-4BCD-8826-0C6A330312DE}" dt="2025-09-22T18:20:44.317" v="1487" actId="20577"/>
        <pc:sldMkLst>
          <pc:docMk/>
          <pc:sldMk cId="0" sldId="286"/>
        </pc:sldMkLst>
      </pc:sldChg>
      <pc:sldChg chg="modNotesTx">
        <pc:chgData name="金鑫 谭" userId="0528fc09674fd7ca" providerId="LiveId" clId="{6BB979BC-BDC9-4BCD-8826-0C6A330312DE}" dt="2025-09-22T15:58:14.421" v="1307" actId="20577"/>
        <pc:sldMkLst>
          <pc:docMk/>
          <pc:sldMk cId="0" sldId="287"/>
        </pc:sldMkLst>
      </pc:sldChg>
      <pc:sldChg chg="modSp mod">
        <pc:chgData name="金鑫 谭" userId="0528fc09674fd7ca" providerId="LiveId" clId="{6BB979BC-BDC9-4BCD-8826-0C6A330312DE}" dt="2025-09-23T13:58:16.857" v="1976" actId="20577"/>
        <pc:sldMkLst>
          <pc:docMk/>
          <pc:sldMk cId="0" sldId="288"/>
        </pc:sldMkLst>
        <pc:spChg chg="mod">
          <ac:chgData name="金鑫 谭" userId="0528fc09674fd7ca" providerId="LiveId" clId="{6BB979BC-BDC9-4BCD-8826-0C6A330312DE}" dt="2025-09-23T13:58:16.857" v="1976" actId="20577"/>
          <ac:spMkLst>
            <pc:docMk/>
            <pc:sldMk cId="0" sldId="288"/>
            <ac:spMk id="38914" creationId="{00000000-0000-0000-0000-000000000000}"/>
          </ac:spMkLst>
        </pc:spChg>
      </pc:sldChg>
      <pc:sldChg chg="modSp mod">
        <pc:chgData name="金鑫 谭" userId="0528fc09674fd7ca" providerId="LiveId" clId="{6BB979BC-BDC9-4BCD-8826-0C6A330312DE}" dt="2025-09-23T13:57:17.091" v="1936" actId="20577"/>
        <pc:sldMkLst>
          <pc:docMk/>
          <pc:sldMk cId="0" sldId="289"/>
        </pc:sldMkLst>
        <pc:spChg chg="mod">
          <ac:chgData name="金鑫 谭" userId="0528fc09674fd7ca" providerId="LiveId" clId="{6BB979BC-BDC9-4BCD-8826-0C6A330312DE}" dt="2025-09-23T13:57:17.091" v="1936" actId="20577"/>
          <ac:spMkLst>
            <pc:docMk/>
            <pc:sldMk cId="0" sldId="289"/>
            <ac:spMk id="16388" creationId="{00000000-0000-0000-0000-000000000000}"/>
          </ac:spMkLst>
        </pc:spChg>
      </pc:sldChg>
      <pc:sldChg chg="modSp del mod">
        <pc:chgData name="金鑫 谭" userId="0528fc09674fd7ca" providerId="LiveId" clId="{6BB979BC-BDC9-4BCD-8826-0C6A330312DE}" dt="2025-09-22T16:21:04.983" v="1436" actId="47"/>
        <pc:sldMkLst>
          <pc:docMk/>
          <pc:sldMk cId="0" sldId="290"/>
        </pc:sldMkLst>
        <pc:spChg chg="mod">
          <ac:chgData name="金鑫 谭" userId="0528fc09674fd7ca" providerId="LiveId" clId="{6BB979BC-BDC9-4BCD-8826-0C6A330312DE}" dt="2025-09-22T16:20:26.545" v="1433" actId="2711"/>
          <ac:spMkLst>
            <pc:docMk/>
            <pc:sldMk cId="0" sldId="290"/>
            <ac:spMk id="19" creationId="{00000000-0000-0000-0000-000000000000}"/>
          </ac:spMkLst>
        </pc:spChg>
      </pc:sldChg>
      <pc:sldChg chg="modSp mod modNotesTx">
        <pc:chgData name="金鑫 谭" userId="0528fc09674fd7ca" providerId="LiveId" clId="{6BB979BC-BDC9-4BCD-8826-0C6A330312DE}" dt="2025-09-23T13:51:06.300" v="1906" actId="20577"/>
        <pc:sldMkLst>
          <pc:docMk/>
          <pc:sldMk cId="0" sldId="291"/>
        </pc:sldMkLst>
        <pc:spChg chg="mod">
          <ac:chgData name="金鑫 谭" userId="0528fc09674fd7ca" providerId="LiveId" clId="{6BB979BC-BDC9-4BCD-8826-0C6A330312DE}" dt="2025-09-23T13:51:06.300" v="1906" actId="20577"/>
          <ac:spMkLst>
            <pc:docMk/>
            <pc:sldMk cId="0" sldId="291"/>
            <ac:spMk id="38914" creationId="{00000000-0000-0000-0000-000000000000}"/>
          </ac:spMkLst>
        </pc:spChg>
      </pc:sldChg>
      <pc:sldChg chg="modSp mod modNotesTx">
        <pc:chgData name="金鑫 谭" userId="0528fc09674fd7ca" providerId="LiveId" clId="{6BB979BC-BDC9-4BCD-8826-0C6A330312DE}" dt="2025-09-23T13:51:22.495" v="1912" actId="20577"/>
        <pc:sldMkLst>
          <pc:docMk/>
          <pc:sldMk cId="0" sldId="292"/>
        </pc:sldMkLst>
        <pc:spChg chg="mod">
          <ac:chgData name="金鑫 谭" userId="0528fc09674fd7ca" providerId="LiveId" clId="{6BB979BC-BDC9-4BCD-8826-0C6A330312DE}" dt="2025-09-23T13:51:22.495" v="1912" actId="20577"/>
          <ac:spMkLst>
            <pc:docMk/>
            <pc:sldMk cId="0" sldId="292"/>
            <ac:spMk id="38914" creationId="{00000000-0000-0000-0000-000000000000}"/>
          </ac:spMkLst>
        </pc:spChg>
      </pc:sldChg>
      <pc:sldChg chg="modSp mod modNotesTx">
        <pc:chgData name="金鑫 谭" userId="0528fc09674fd7ca" providerId="LiveId" clId="{6BB979BC-BDC9-4BCD-8826-0C6A330312DE}" dt="2025-09-23T14:23:13.787" v="2011" actId="1037"/>
        <pc:sldMkLst>
          <pc:docMk/>
          <pc:sldMk cId="0" sldId="293"/>
        </pc:sldMkLst>
        <pc:spChg chg="mod">
          <ac:chgData name="金鑫 谭" userId="0528fc09674fd7ca" providerId="LiveId" clId="{6BB979BC-BDC9-4BCD-8826-0C6A330312DE}" dt="2025-09-23T08:12:08.451" v="1680" actId="20577"/>
          <ac:spMkLst>
            <pc:docMk/>
            <pc:sldMk cId="0" sldId="293"/>
            <ac:spMk id="13" creationId="{00000000-0000-0000-0000-000000000000}"/>
          </ac:spMkLst>
        </pc:spChg>
        <pc:spChg chg="mod">
          <ac:chgData name="金鑫 谭" userId="0528fc09674fd7ca" providerId="LiveId" clId="{6BB979BC-BDC9-4BCD-8826-0C6A330312DE}" dt="2025-09-22T17:45:44.832" v="1477" actId="20577"/>
          <ac:spMkLst>
            <pc:docMk/>
            <pc:sldMk cId="0" sldId="293"/>
            <ac:spMk id="16" creationId="{00000000-0000-0000-0000-000000000000}"/>
          </ac:spMkLst>
        </pc:spChg>
        <pc:spChg chg="mod">
          <ac:chgData name="金鑫 谭" userId="0528fc09674fd7ca" providerId="LiveId" clId="{6BB979BC-BDC9-4BCD-8826-0C6A330312DE}" dt="2025-09-23T13:51:27.974" v="1914" actId="20577"/>
          <ac:spMkLst>
            <pc:docMk/>
            <pc:sldMk cId="0" sldId="293"/>
            <ac:spMk id="38914" creationId="{00000000-0000-0000-0000-000000000000}"/>
          </ac:spMkLst>
        </pc:spChg>
        <pc:picChg chg="mod">
          <ac:chgData name="金鑫 谭" userId="0528fc09674fd7ca" providerId="LiveId" clId="{6BB979BC-BDC9-4BCD-8826-0C6A330312DE}" dt="2025-09-23T14:23:13.787" v="2011" actId="1037"/>
          <ac:picMkLst>
            <pc:docMk/>
            <pc:sldMk cId="0" sldId="293"/>
            <ac:picMk id="11" creationId="{00000000-0000-0000-0000-000000000000}"/>
          </ac:picMkLst>
        </pc:picChg>
      </pc:sldChg>
      <pc:sldChg chg="addSp modSp del mod">
        <pc:chgData name="金鑫 谭" userId="0528fc09674fd7ca" providerId="LiveId" clId="{6BB979BC-BDC9-4BCD-8826-0C6A330312DE}" dt="2025-09-23T04:02:46.168" v="1583" actId="2696"/>
        <pc:sldMkLst>
          <pc:docMk/>
          <pc:sldMk cId="0" sldId="294"/>
        </pc:sldMkLst>
      </pc:sldChg>
      <pc:sldChg chg="del">
        <pc:chgData name="金鑫 谭" userId="0528fc09674fd7ca" providerId="LiveId" clId="{6BB979BC-BDC9-4BCD-8826-0C6A330312DE}" dt="2025-09-23T04:02:49.848" v="1584" actId="2696"/>
        <pc:sldMkLst>
          <pc:docMk/>
          <pc:sldMk cId="0" sldId="295"/>
        </pc:sldMkLst>
      </pc:sldChg>
      <pc:sldChg chg="modSp mod">
        <pc:chgData name="金鑫 谭" userId="0528fc09674fd7ca" providerId="LiveId" clId="{6BB979BC-BDC9-4BCD-8826-0C6A330312DE}" dt="2025-09-23T13:56:46.906" v="1922" actId="20577"/>
        <pc:sldMkLst>
          <pc:docMk/>
          <pc:sldMk cId="0" sldId="297"/>
        </pc:sldMkLst>
        <pc:spChg chg="mod">
          <ac:chgData name="金鑫 谭" userId="0528fc09674fd7ca" providerId="LiveId" clId="{6BB979BC-BDC9-4BCD-8826-0C6A330312DE}" dt="2025-09-23T13:56:46.906" v="1922" actId="20577"/>
          <ac:spMkLst>
            <pc:docMk/>
            <pc:sldMk cId="0" sldId="297"/>
            <ac:spMk id="38914" creationId="{00000000-0000-0000-0000-000000000000}"/>
          </ac:spMkLst>
        </pc:spChg>
      </pc:sldChg>
      <pc:sldChg chg="modSp mod">
        <pc:chgData name="金鑫 谭" userId="0528fc09674fd7ca" providerId="LiveId" clId="{6BB979BC-BDC9-4BCD-8826-0C6A330312DE}" dt="2025-09-23T13:56:51.122" v="1924" actId="20577"/>
        <pc:sldMkLst>
          <pc:docMk/>
          <pc:sldMk cId="0" sldId="298"/>
        </pc:sldMkLst>
        <pc:spChg chg="mod">
          <ac:chgData name="金鑫 谭" userId="0528fc09674fd7ca" providerId="LiveId" clId="{6BB979BC-BDC9-4BCD-8826-0C6A330312DE}" dt="2025-09-23T13:56:51.122" v="1924" actId="20577"/>
          <ac:spMkLst>
            <pc:docMk/>
            <pc:sldMk cId="0" sldId="298"/>
            <ac:spMk id="38914" creationId="{00000000-0000-0000-0000-000000000000}"/>
          </ac:spMkLst>
        </pc:spChg>
        <pc:picChg chg="mod">
          <ac:chgData name="金鑫 谭" userId="0528fc09674fd7ca" providerId="LiveId" clId="{6BB979BC-BDC9-4BCD-8826-0C6A330312DE}" dt="2025-09-23T08:44:19.498" v="1709" actId="1038"/>
          <ac:picMkLst>
            <pc:docMk/>
            <pc:sldMk cId="0" sldId="298"/>
            <ac:picMk id="8" creationId="{00000000-0000-0000-0000-000000000000}"/>
          </ac:picMkLst>
        </pc:picChg>
      </pc:sldChg>
      <pc:sldChg chg="addSp delSp modSp mod modNotesTx">
        <pc:chgData name="金鑫 谭" userId="0528fc09674fd7ca" providerId="LiveId" clId="{6BB979BC-BDC9-4BCD-8826-0C6A330312DE}" dt="2025-09-23T13:57:07.206" v="1932" actId="20577"/>
        <pc:sldMkLst>
          <pc:docMk/>
          <pc:sldMk cId="0" sldId="299"/>
        </pc:sldMkLst>
        <pc:spChg chg="add mod">
          <ac:chgData name="金鑫 谭" userId="0528fc09674fd7ca" providerId="LiveId" clId="{6BB979BC-BDC9-4BCD-8826-0C6A330312DE}" dt="2025-09-23T13:39:47.428" v="1821" actId="1076"/>
          <ac:spMkLst>
            <pc:docMk/>
            <pc:sldMk cId="0" sldId="299"/>
            <ac:spMk id="3" creationId="{D2D25466-DCFD-AE08-2BA9-DBC4FD20F427}"/>
          </ac:spMkLst>
        </pc:spChg>
        <pc:spChg chg="add del mod">
          <ac:chgData name="金鑫 谭" userId="0528fc09674fd7ca" providerId="LiveId" clId="{6BB979BC-BDC9-4BCD-8826-0C6A330312DE}" dt="2025-09-22T13:30:15.727" v="987"/>
          <ac:spMkLst>
            <pc:docMk/>
            <pc:sldMk cId="0" sldId="299"/>
            <ac:spMk id="3" creationId="{EB64BDE0-00DB-F401-DDA0-834543669C6A}"/>
          </ac:spMkLst>
        </pc:spChg>
        <pc:spChg chg="add mod">
          <ac:chgData name="金鑫 谭" userId="0528fc09674fd7ca" providerId="LiveId" clId="{6BB979BC-BDC9-4BCD-8826-0C6A330312DE}" dt="2025-09-23T13:40:04.809" v="1827" actId="1076"/>
          <ac:spMkLst>
            <pc:docMk/>
            <pc:sldMk cId="0" sldId="299"/>
            <ac:spMk id="4" creationId="{2B504E24-76AE-F8A8-6670-014649C6772A}"/>
          </ac:spMkLst>
        </pc:spChg>
        <pc:spChg chg="add mod">
          <ac:chgData name="金鑫 谭" userId="0528fc09674fd7ca" providerId="LiveId" clId="{6BB979BC-BDC9-4BCD-8826-0C6A330312DE}" dt="2025-09-22T13:32:28.834" v="1044" actId="20577"/>
          <ac:spMkLst>
            <pc:docMk/>
            <pc:sldMk cId="0" sldId="299"/>
            <ac:spMk id="6" creationId="{D3E585F5-13F9-0186-8FBC-6B89F0D0566C}"/>
          </ac:spMkLst>
        </pc:spChg>
        <pc:spChg chg="mod">
          <ac:chgData name="金鑫 谭" userId="0528fc09674fd7ca" providerId="LiveId" clId="{6BB979BC-BDC9-4BCD-8826-0C6A330312DE}" dt="2025-09-23T13:57:07.206" v="1932" actId="20577"/>
          <ac:spMkLst>
            <pc:docMk/>
            <pc:sldMk cId="0" sldId="299"/>
            <ac:spMk id="38914" creationId="{00000000-0000-0000-0000-000000000000}"/>
          </ac:spMkLst>
        </pc:spChg>
        <pc:picChg chg="mod">
          <ac:chgData name="金鑫 谭" userId="0528fc09674fd7ca" providerId="LiveId" clId="{6BB979BC-BDC9-4BCD-8826-0C6A330312DE}" dt="2025-09-23T13:39:56.990" v="1826" actId="1076"/>
          <ac:picMkLst>
            <pc:docMk/>
            <pc:sldMk cId="0" sldId="299"/>
            <ac:picMk id="2" creationId="{00000000-0000-0000-0000-000000000000}"/>
          </ac:picMkLst>
        </pc:picChg>
        <pc:picChg chg="mod">
          <ac:chgData name="金鑫 谭" userId="0528fc09674fd7ca" providerId="LiveId" clId="{6BB979BC-BDC9-4BCD-8826-0C6A330312DE}" dt="2025-09-22T13:32:49.020" v="1055" actId="1035"/>
          <ac:picMkLst>
            <pc:docMk/>
            <pc:sldMk cId="0" sldId="299"/>
            <ac:picMk id="5" creationId="{00000000-0000-0000-0000-000000000000}"/>
          </ac:picMkLst>
        </pc:picChg>
      </pc:sldChg>
      <pc:sldChg chg="modSp mod modNotesTx">
        <pc:chgData name="金鑫 谭" userId="0528fc09674fd7ca" providerId="LiveId" clId="{6BB979BC-BDC9-4BCD-8826-0C6A330312DE}" dt="2025-09-23T13:56:55.838" v="1926" actId="20577"/>
        <pc:sldMkLst>
          <pc:docMk/>
          <pc:sldMk cId="0" sldId="300"/>
        </pc:sldMkLst>
        <pc:spChg chg="mod">
          <ac:chgData name="金鑫 谭" userId="0528fc09674fd7ca" providerId="LiveId" clId="{6BB979BC-BDC9-4BCD-8826-0C6A330312DE}" dt="2025-09-23T13:56:55.838" v="1926" actId="20577"/>
          <ac:spMkLst>
            <pc:docMk/>
            <pc:sldMk cId="0" sldId="300"/>
            <ac:spMk id="38914" creationId="{00000000-0000-0000-0000-000000000000}"/>
          </ac:spMkLst>
        </pc:spChg>
      </pc:sldChg>
      <pc:sldChg chg="modSp mod">
        <pc:chgData name="金鑫 谭" userId="0528fc09674fd7ca" providerId="LiveId" clId="{6BB979BC-BDC9-4BCD-8826-0C6A330312DE}" dt="2025-09-23T13:58:21.294" v="1978" actId="20577"/>
        <pc:sldMkLst>
          <pc:docMk/>
          <pc:sldMk cId="0" sldId="301"/>
        </pc:sldMkLst>
        <pc:spChg chg="mod">
          <ac:chgData name="金鑫 谭" userId="0528fc09674fd7ca" providerId="LiveId" clId="{6BB979BC-BDC9-4BCD-8826-0C6A330312DE}" dt="2025-09-23T13:58:21.294" v="1978" actId="20577"/>
          <ac:spMkLst>
            <pc:docMk/>
            <pc:sldMk cId="0" sldId="301"/>
            <ac:spMk id="38914" creationId="{00000000-0000-0000-0000-000000000000}"/>
          </ac:spMkLst>
        </pc:spChg>
      </pc:sldChg>
      <pc:sldChg chg="addSp modSp del mod">
        <pc:chgData name="金鑫 谭" userId="0528fc09674fd7ca" providerId="LiveId" clId="{6BB979BC-BDC9-4BCD-8826-0C6A330312DE}" dt="2025-09-20T17:01:51.681" v="38" actId="2696"/>
        <pc:sldMkLst>
          <pc:docMk/>
          <pc:sldMk cId="0" sldId="302"/>
        </pc:sldMkLst>
      </pc:sldChg>
      <pc:sldChg chg="modSp mod">
        <pc:chgData name="金鑫 谭" userId="0528fc09674fd7ca" providerId="LiveId" clId="{6BB979BC-BDC9-4BCD-8826-0C6A330312DE}" dt="2025-09-23T13:51:15.536" v="1910" actId="20577"/>
        <pc:sldMkLst>
          <pc:docMk/>
          <pc:sldMk cId="0" sldId="303"/>
        </pc:sldMkLst>
        <pc:spChg chg="mod">
          <ac:chgData name="金鑫 谭" userId="0528fc09674fd7ca" providerId="LiveId" clId="{6BB979BC-BDC9-4BCD-8826-0C6A330312DE}" dt="2025-09-23T13:51:15.536" v="1910" actId="20577"/>
          <ac:spMkLst>
            <pc:docMk/>
            <pc:sldMk cId="0" sldId="303"/>
            <ac:spMk id="38914" creationId="{00000000-0000-0000-0000-000000000000}"/>
          </ac:spMkLst>
        </pc:spChg>
      </pc:sldChg>
      <pc:sldChg chg="addSp delSp modSp mod">
        <pc:chgData name="金鑫 谭" userId="0528fc09674fd7ca" providerId="LiveId" clId="{6BB979BC-BDC9-4BCD-8826-0C6A330312DE}" dt="2025-09-23T13:58:39.156" v="1982" actId="20577"/>
        <pc:sldMkLst>
          <pc:docMk/>
          <pc:sldMk cId="0" sldId="304"/>
        </pc:sldMkLst>
        <pc:spChg chg="add mod">
          <ac:chgData name="金鑫 谭" userId="0528fc09674fd7ca" providerId="LiveId" clId="{6BB979BC-BDC9-4BCD-8826-0C6A330312DE}" dt="2025-09-23T13:36:46.332" v="1817" actId="20577"/>
          <ac:spMkLst>
            <pc:docMk/>
            <pc:sldMk cId="0" sldId="304"/>
            <ac:spMk id="3" creationId="{BB98C78F-9854-1A83-C677-0D174D295A22}"/>
          </ac:spMkLst>
        </pc:spChg>
        <pc:spChg chg="mod">
          <ac:chgData name="金鑫 谭" userId="0528fc09674fd7ca" providerId="LiveId" clId="{6BB979BC-BDC9-4BCD-8826-0C6A330312DE}" dt="2025-09-23T13:58:39.156" v="1982" actId="20577"/>
          <ac:spMkLst>
            <pc:docMk/>
            <pc:sldMk cId="0" sldId="304"/>
            <ac:spMk id="38914" creationId="{00000000-0000-0000-0000-000000000000}"/>
          </ac:spMkLst>
        </pc:spChg>
        <pc:picChg chg="add del mod">
          <ac:chgData name="金鑫 谭" userId="0528fc09674fd7ca" providerId="LiveId" clId="{6BB979BC-BDC9-4BCD-8826-0C6A330312DE}" dt="2025-09-22T16:15:00.662" v="1388" actId="478"/>
          <ac:picMkLst>
            <pc:docMk/>
            <pc:sldMk cId="0" sldId="304"/>
            <ac:picMk id="2" creationId="{E8B044AF-6F4B-640D-7F9C-7B923354D1BC}"/>
          </ac:picMkLst>
        </pc:picChg>
        <pc:picChg chg="add del mod">
          <ac:chgData name="金鑫 谭" userId="0528fc09674fd7ca" providerId="LiveId" clId="{6BB979BC-BDC9-4BCD-8826-0C6A330312DE}" dt="2025-09-22T16:15:00.070" v="1387" actId="478"/>
          <ac:picMkLst>
            <pc:docMk/>
            <pc:sldMk cId="0" sldId="304"/>
            <ac:picMk id="3" creationId="{29390976-ED90-3E94-6664-E40633FE0602}"/>
          </ac:picMkLst>
        </pc:picChg>
      </pc:sldChg>
      <pc:sldChg chg="modSp mod">
        <pc:chgData name="金鑫 谭" userId="0528fc09674fd7ca" providerId="LiveId" clId="{6BB979BC-BDC9-4BCD-8826-0C6A330312DE}" dt="2025-09-23T13:58:51.457" v="1986" actId="20577"/>
        <pc:sldMkLst>
          <pc:docMk/>
          <pc:sldMk cId="0" sldId="305"/>
        </pc:sldMkLst>
        <pc:spChg chg="mod">
          <ac:chgData name="金鑫 谭" userId="0528fc09674fd7ca" providerId="LiveId" clId="{6BB979BC-BDC9-4BCD-8826-0C6A330312DE}" dt="2025-09-23T13:58:51.457" v="1986" actId="20577"/>
          <ac:spMkLst>
            <pc:docMk/>
            <pc:sldMk cId="0" sldId="305"/>
            <ac:spMk id="38914" creationId="{00000000-0000-0000-0000-000000000000}"/>
          </ac:spMkLst>
        </pc:spChg>
      </pc:sldChg>
      <pc:sldChg chg="modSp mod">
        <pc:chgData name="金鑫 谭" userId="0528fc09674fd7ca" providerId="LiveId" clId="{6BB979BC-BDC9-4BCD-8826-0C6A330312DE}" dt="2025-09-23T13:58:57.313" v="1990" actId="20577"/>
        <pc:sldMkLst>
          <pc:docMk/>
          <pc:sldMk cId="0" sldId="306"/>
        </pc:sldMkLst>
        <pc:spChg chg="mod">
          <ac:chgData name="金鑫 谭" userId="0528fc09674fd7ca" providerId="LiveId" clId="{6BB979BC-BDC9-4BCD-8826-0C6A330312DE}" dt="2025-09-23T13:58:57.313" v="1990" actId="20577"/>
          <ac:spMkLst>
            <pc:docMk/>
            <pc:sldMk cId="0" sldId="306"/>
            <ac:spMk id="38914" creationId="{00000000-0000-0000-0000-000000000000}"/>
          </ac:spMkLst>
        </pc:spChg>
      </pc:sldChg>
      <pc:sldChg chg="modSp mod">
        <pc:chgData name="金鑫 谭" userId="0528fc09674fd7ca" providerId="LiveId" clId="{6BB979BC-BDC9-4BCD-8826-0C6A330312DE}" dt="2025-09-22T09:27:08.226" v="495" actId="20577"/>
        <pc:sldMkLst>
          <pc:docMk/>
          <pc:sldMk cId="0" sldId="308"/>
        </pc:sldMkLst>
        <pc:spChg chg="mod">
          <ac:chgData name="金鑫 谭" userId="0528fc09674fd7ca" providerId="LiveId" clId="{6BB979BC-BDC9-4BCD-8826-0C6A330312DE}" dt="2025-09-22T09:27:08.226" v="495" actId="20577"/>
          <ac:spMkLst>
            <pc:docMk/>
            <pc:sldMk cId="0" sldId="308"/>
            <ac:spMk id="4" creationId="{00000000-0000-0000-0000-000000000000}"/>
          </ac:spMkLst>
        </pc:spChg>
      </pc:sldChg>
      <pc:sldChg chg="modSp del mod">
        <pc:chgData name="金鑫 谭" userId="0528fc09674fd7ca" providerId="LiveId" clId="{6BB979BC-BDC9-4BCD-8826-0C6A330312DE}" dt="2025-09-22T16:21:02.946" v="1435" actId="47"/>
        <pc:sldMkLst>
          <pc:docMk/>
          <pc:sldMk cId="0" sldId="310"/>
        </pc:sldMkLst>
        <pc:spChg chg="mod">
          <ac:chgData name="金鑫 谭" userId="0528fc09674fd7ca" providerId="LiveId" clId="{6BB979BC-BDC9-4BCD-8826-0C6A330312DE}" dt="2025-09-22T16:18:55.012" v="1432" actId="108"/>
          <ac:spMkLst>
            <pc:docMk/>
            <pc:sldMk cId="0" sldId="310"/>
            <ac:spMk id="19" creationId="{00000000-0000-0000-0000-000000000000}"/>
          </ac:spMkLst>
        </pc:spChg>
        <pc:picChg chg="mod">
          <ac:chgData name="金鑫 谭" userId="0528fc09674fd7ca" providerId="LiveId" clId="{6BB979BC-BDC9-4BCD-8826-0C6A330312DE}" dt="2025-09-22T02:48:25.366" v="299" actId="1037"/>
          <ac:picMkLst>
            <pc:docMk/>
            <pc:sldMk cId="0" sldId="310"/>
            <ac:picMk id="20" creationId="{00000000-0000-0000-0000-000000000000}"/>
          </ac:picMkLst>
        </pc:picChg>
      </pc:sldChg>
      <pc:sldChg chg="addSp modSp mod modNotesTx">
        <pc:chgData name="金鑫 谭" userId="0528fc09674fd7ca" providerId="LiveId" clId="{6BB979BC-BDC9-4BCD-8826-0C6A330312DE}" dt="2025-09-23T14:24:47.719" v="2093" actId="20577"/>
        <pc:sldMkLst>
          <pc:docMk/>
          <pc:sldMk cId="0" sldId="312"/>
        </pc:sldMkLst>
        <pc:spChg chg="add mod">
          <ac:chgData name="金鑫 谭" userId="0528fc09674fd7ca" providerId="LiveId" clId="{6BB979BC-BDC9-4BCD-8826-0C6A330312DE}" dt="2025-09-20T16:57:57.879" v="2"/>
          <ac:spMkLst>
            <pc:docMk/>
            <pc:sldMk cId="0" sldId="312"/>
            <ac:spMk id="11" creationId="{6C115CEA-8BE0-5007-9E61-E68DDFB8DE2C}"/>
          </ac:spMkLst>
        </pc:spChg>
        <pc:spChg chg="mod">
          <ac:chgData name="金鑫 谭" userId="0528fc09674fd7ca" providerId="LiveId" clId="{6BB979BC-BDC9-4BCD-8826-0C6A330312DE}" dt="2025-09-20T16:58:18.824" v="3" actId="2711"/>
          <ac:spMkLst>
            <pc:docMk/>
            <pc:sldMk cId="0" sldId="312"/>
            <ac:spMk id="19" creationId="{00000000-0000-0000-0000-000000000000}"/>
          </ac:spMkLst>
        </pc:spChg>
        <pc:graphicFrameChg chg="mod">
          <ac:chgData name="金鑫 谭" userId="0528fc09674fd7ca" providerId="LiveId" clId="{6BB979BC-BDC9-4BCD-8826-0C6A330312DE}" dt="2025-09-22T13:08:52.509" v="917" actId="108"/>
          <ac:graphicFrameMkLst>
            <pc:docMk/>
            <pc:sldMk cId="0" sldId="312"/>
            <ac:graphicFrameMk id="16" creationId="{00000000-0000-0000-0000-000000000000}"/>
          </ac:graphicFrameMkLst>
        </pc:graphicFrameChg>
      </pc:sldChg>
      <pc:sldChg chg="addSp delSp modSp mod modNotesTx">
        <pc:chgData name="金鑫 谭" userId="0528fc09674fd7ca" providerId="LiveId" clId="{6BB979BC-BDC9-4BCD-8826-0C6A330312DE}" dt="2025-09-23T14:26:10.023" v="2123" actId="1038"/>
        <pc:sldMkLst>
          <pc:docMk/>
          <pc:sldMk cId="0" sldId="313"/>
        </pc:sldMkLst>
        <pc:spChg chg="mod">
          <ac:chgData name="金鑫 谭" userId="0528fc09674fd7ca" providerId="LiveId" clId="{6BB979BC-BDC9-4BCD-8826-0C6A330312DE}" dt="2025-09-23T13:51:34.450" v="1916" actId="20577"/>
          <ac:spMkLst>
            <pc:docMk/>
            <pc:sldMk cId="0" sldId="313"/>
            <ac:spMk id="38914" creationId="{00000000-0000-0000-0000-000000000000}"/>
          </ac:spMkLst>
        </pc:spChg>
        <pc:picChg chg="add del mod">
          <ac:chgData name="金鑫 谭" userId="0528fc09674fd7ca" providerId="LiveId" clId="{6BB979BC-BDC9-4BCD-8826-0C6A330312DE}" dt="2025-09-23T08:23:59.248" v="1684" actId="1076"/>
          <ac:picMkLst>
            <pc:docMk/>
            <pc:sldMk cId="0" sldId="313"/>
            <ac:picMk id="33" creationId="{00000000-0000-0000-0000-000000000000}"/>
          </ac:picMkLst>
        </pc:picChg>
        <pc:picChg chg="mod">
          <ac:chgData name="金鑫 谭" userId="0528fc09674fd7ca" providerId="LiveId" clId="{6BB979BC-BDC9-4BCD-8826-0C6A330312DE}" dt="2025-09-23T14:26:10.023" v="2123" actId="1038"/>
          <ac:picMkLst>
            <pc:docMk/>
            <pc:sldMk cId="0" sldId="313"/>
            <ac:picMk id="37" creationId="{00000000-0000-0000-0000-000000000000}"/>
          </ac:picMkLst>
        </pc:picChg>
      </pc:sldChg>
      <pc:sldChg chg="modSp mod modNotesTx">
        <pc:chgData name="金鑫 谭" userId="0528fc09674fd7ca" providerId="LiveId" clId="{6BB979BC-BDC9-4BCD-8826-0C6A330312DE}" dt="2025-09-23T13:56:34.374" v="1918" actId="20577"/>
        <pc:sldMkLst>
          <pc:docMk/>
          <pc:sldMk cId="0" sldId="314"/>
        </pc:sldMkLst>
        <pc:spChg chg="mod">
          <ac:chgData name="金鑫 谭" userId="0528fc09674fd7ca" providerId="LiveId" clId="{6BB979BC-BDC9-4BCD-8826-0C6A330312DE}" dt="2025-09-23T13:56:34.374" v="1918" actId="20577"/>
          <ac:spMkLst>
            <pc:docMk/>
            <pc:sldMk cId="0" sldId="314"/>
            <ac:spMk id="38914" creationId="{00000000-0000-0000-0000-000000000000}"/>
          </ac:spMkLst>
        </pc:spChg>
      </pc:sldChg>
      <pc:sldChg chg="modSp mod modNotesTx">
        <pc:chgData name="金鑫 谭" userId="0528fc09674fd7ca" providerId="LiveId" clId="{6BB979BC-BDC9-4BCD-8826-0C6A330312DE}" dt="2025-09-23T13:56:39.579" v="1920" actId="20577"/>
        <pc:sldMkLst>
          <pc:docMk/>
          <pc:sldMk cId="0" sldId="315"/>
        </pc:sldMkLst>
        <pc:spChg chg="mod">
          <ac:chgData name="金鑫 谭" userId="0528fc09674fd7ca" providerId="LiveId" clId="{6BB979BC-BDC9-4BCD-8826-0C6A330312DE}" dt="2025-09-23T13:56:39.579" v="1920" actId="20577"/>
          <ac:spMkLst>
            <pc:docMk/>
            <pc:sldMk cId="0" sldId="315"/>
            <ac:spMk id="38914" creationId="{00000000-0000-0000-0000-000000000000}"/>
          </ac:spMkLst>
        </pc:spChg>
      </pc:sldChg>
      <pc:sldChg chg="addSp modSp mod">
        <pc:chgData name="金鑫 谭" userId="0528fc09674fd7ca" providerId="LiveId" clId="{6BB979BC-BDC9-4BCD-8826-0C6A330312DE}" dt="2025-09-23T13:58:45.126" v="1984" actId="20577"/>
        <pc:sldMkLst>
          <pc:docMk/>
          <pc:sldMk cId="0" sldId="316"/>
        </pc:sldMkLst>
        <pc:spChg chg="add mod">
          <ac:chgData name="金鑫 谭" userId="0528fc09674fd7ca" providerId="LiveId" clId="{6BB979BC-BDC9-4BCD-8826-0C6A330312DE}" dt="2025-09-23T13:37:03.825" v="1819" actId="1037"/>
          <ac:spMkLst>
            <pc:docMk/>
            <pc:sldMk cId="0" sldId="316"/>
            <ac:spMk id="3" creationId="{DAF28DA7-A1AE-6D8D-BD7F-7FB452B636EA}"/>
          </ac:spMkLst>
        </pc:spChg>
        <pc:spChg chg="mod">
          <ac:chgData name="金鑫 谭" userId="0528fc09674fd7ca" providerId="LiveId" clId="{6BB979BC-BDC9-4BCD-8826-0C6A330312DE}" dt="2025-09-23T13:58:45.126" v="1984" actId="20577"/>
          <ac:spMkLst>
            <pc:docMk/>
            <pc:sldMk cId="0" sldId="316"/>
            <ac:spMk id="38914" creationId="{00000000-0000-0000-0000-000000000000}"/>
          </ac:spMkLst>
        </pc:spChg>
      </pc:sldChg>
      <pc:sldChg chg="modSp mod modNotesTx">
        <pc:chgData name="金鑫 谭" userId="0528fc09674fd7ca" providerId="LiveId" clId="{6BB979BC-BDC9-4BCD-8826-0C6A330312DE}" dt="2025-09-23T13:57:01.453" v="1928" actId="20577"/>
        <pc:sldMkLst>
          <pc:docMk/>
          <pc:sldMk cId="0" sldId="317"/>
        </pc:sldMkLst>
        <pc:spChg chg="mod">
          <ac:chgData name="金鑫 谭" userId="0528fc09674fd7ca" providerId="LiveId" clId="{6BB979BC-BDC9-4BCD-8826-0C6A330312DE}" dt="2025-09-23T13:57:01.453" v="1928" actId="20577"/>
          <ac:spMkLst>
            <pc:docMk/>
            <pc:sldMk cId="0" sldId="317"/>
            <ac:spMk id="38914" creationId="{00000000-0000-0000-0000-000000000000}"/>
          </ac:spMkLst>
        </pc:spChg>
      </pc:sldChg>
      <pc:sldChg chg="addSp modSp add mod">
        <pc:chgData name="金鑫 谭" userId="0528fc09674fd7ca" providerId="LiveId" clId="{6BB979BC-BDC9-4BCD-8826-0C6A330312DE}" dt="2025-09-23T13:58:30.471" v="1980" actId="20577"/>
        <pc:sldMkLst>
          <pc:docMk/>
          <pc:sldMk cId="451661422" sldId="318"/>
        </pc:sldMkLst>
        <pc:spChg chg="mod">
          <ac:chgData name="金鑫 谭" userId="0528fc09674fd7ca" providerId="LiveId" clId="{6BB979BC-BDC9-4BCD-8826-0C6A330312DE}" dt="2025-09-23T13:58:30.471" v="1980" actId="20577"/>
          <ac:spMkLst>
            <pc:docMk/>
            <pc:sldMk cId="451661422" sldId="318"/>
            <ac:spMk id="38914" creationId="{5CA46199-C6D9-8B57-B532-D20262933550}"/>
          </ac:spMkLst>
        </pc:spChg>
        <pc:picChg chg="mod modCrop">
          <ac:chgData name="金鑫 谭" userId="0528fc09674fd7ca" providerId="LiveId" clId="{6BB979BC-BDC9-4BCD-8826-0C6A330312DE}" dt="2025-09-20T17:00:46.611" v="26" actId="1076"/>
          <ac:picMkLst>
            <pc:docMk/>
            <pc:sldMk cId="451661422" sldId="318"/>
            <ac:picMk id="2" creationId="{56F2F931-B9B9-354D-05DA-96B2A4FF03A2}"/>
          </ac:picMkLst>
        </pc:picChg>
        <pc:picChg chg="add mod modCrop">
          <ac:chgData name="金鑫 谭" userId="0528fc09674fd7ca" providerId="LiveId" clId="{6BB979BC-BDC9-4BCD-8826-0C6A330312DE}" dt="2025-09-20T17:01:38.878" v="37" actId="1076"/>
          <ac:picMkLst>
            <pc:docMk/>
            <pc:sldMk cId="451661422" sldId="318"/>
            <ac:picMk id="5" creationId="{C3E6B40D-31D6-640D-E887-471CBD718CCF}"/>
          </ac:picMkLst>
        </pc:picChg>
      </pc:sldChg>
      <pc:sldChg chg="addSp delSp modSp add mod">
        <pc:chgData name="金鑫 谭" userId="0528fc09674fd7ca" providerId="LiveId" clId="{6BB979BC-BDC9-4BCD-8826-0C6A330312DE}" dt="2025-09-23T13:36:17.728" v="1814" actId="403"/>
        <pc:sldMkLst>
          <pc:docMk/>
          <pc:sldMk cId="951893172" sldId="319"/>
        </pc:sldMkLst>
        <pc:spChg chg="add mod">
          <ac:chgData name="金鑫 谭" userId="0528fc09674fd7ca" providerId="LiveId" clId="{6BB979BC-BDC9-4BCD-8826-0C6A330312DE}" dt="2025-09-23T13:36:17.728" v="1814" actId="403"/>
          <ac:spMkLst>
            <pc:docMk/>
            <pc:sldMk cId="951893172" sldId="319"/>
            <ac:spMk id="5" creationId="{A17FA5AD-B289-D489-14B9-1235B417AF68}"/>
          </ac:spMkLst>
        </pc:spChg>
        <pc:picChg chg="mod">
          <ac:chgData name="金鑫 谭" userId="0528fc09674fd7ca" providerId="LiveId" clId="{6BB979BC-BDC9-4BCD-8826-0C6A330312DE}" dt="2025-09-22T16:15:06.411" v="1390" actId="1076"/>
          <ac:picMkLst>
            <pc:docMk/>
            <pc:sldMk cId="951893172" sldId="319"/>
            <ac:picMk id="2" creationId="{D87E3AF8-385C-B5B6-4FC3-57FE7373F962}"/>
          </ac:picMkLst>
        </pc:picChg>
        <pc:picChg chg="mod">
          <ac:chgData name="金鑫 谭" userId="0528fc09674fd7ca" providerId="LiveId" clId="{6BB979BC-BDC9-4BCD-8826-0C6A330312DE}" dt="2025-09-22T16:15:06.411" v="1390" actId="1076"/>
          <ac:picMkLst>
            <pc:docMk/>
            <pc:sldMk cId="951893172" sldId="319"/>
            <ac:picMk id="3" creationId="{43E7402C-AAD4-2CFC-F2DB-933F52BBAF96}"/>
          </ac:picMkLst>
        </pc:picChg>
        <pc:picChg chg="del">
          <ac:chgData name="金鑫 谭" userId="0528fc09674fd7ca" providerId="LiveId" clId="{6BB979BC-BDC9-4BCD-8826-0C6A330312DE}" dt="2025-09-22T16:15:02.694" v="1389" actId="478"/>
          <ac:picMkLst>
            <pc:docMk/>
            <pc:sldMk cId="951893172" sldId="319"/>
            <ac:picMk id="6" creationId="{B9C9EC25-8275-894F-823B-FF6FB4F03349}"/>
          </ac:picMkLst>
        </pc:picChg>
      </pc:sldChg>
      <pc:sldChg chg="add">
        <pc:chgData name="金鑫 谭" userId="0528fc09674fd7ca" providerId="LiveId" clId="{6BB979BC-BDC9-4BCD-8826-0C6A330312DE}" dt="2025-09-22T16:20:51.798" v="1434"/>
        <pc:sldMkLst>
          <pc:docMk/>
          <pc:sldMk cId="2888843340" sldId="320"/>
        </pc:sldMkLst>
      </pc:sldChg>
      <pc:sldChg chg="modSp add mod">
        <pc:chgData name="金鑫 谭" userId="0528fc09674fd7ca" providerId="LiveId" clId="{6BB979BC-BDC9-4BCD-8826-0C6A330312DE}" dt="2025-09-23T13:59:07.680" v="1994" actId="20577"/>
        <pc:sldMkLst>
          <pc:docMk/>
          <pc:sldMk cId="1698804358" sldId="321"/>
        </pc:sldMkLst>
        <pc:spChg chg="mod">
          <ac:chgData name="金鑫 谭" userId="0528fc09674fd7ca" providerId="LiveId" clId="{6BB979BC-BDC9-4BCD-8826-0C6A330312DE}" dt="2025-09-23T13:59:07.680" v="1994" actId="20577"/>
          <ac:spMkLst>
            <pc:docMk/>
            <pc:sldMk cId="1698804358" sldId="321"/>
            <ac:spMk id="38914" creationId="{7D8FA45C-8EA4-2D32-A842-8FE76EC02B6D}"/>
          </ac:spMkLst>
        </pc:spChg>
      </pc:sldChg>
      <pc:sldChg chg="modSp add mod">
        <pc:chgData name="金鑫 谭" userId="0528fc09674fd7ca" providerId="LiveId" clId="{6BB979BC-BDC9-4BCD-8826-0C6A330312DE}" dt="2025-09-23T13:59:13.751" v="1998" actId="20577"/>
        <pc:sldMkLst>
          <pc:docMk/>
          <pc:sldMk cId="561813816" sldId="322"/>
        </pc:sldMkLst>
        <pc:spChg chg="mod">
          <ac:chgData name="金鑫 谭" userId="0528fc09674fd7ca" providerId="LiveId" clId="{6BB979BC-BDC9-4BCD-8826-0C6A330312DE}" dt="2025-09-23T13:59:13.751" v="1998" actId="20577"/>
          <ac:spMkLst>
            <pc:docMk/>
            <pc:sldMk cId="561813816" sldId="322"/>
            <ac:spMk id="38914" creationId="{14391D8A-8098-FB33-5DD3-3D26B43AA9BE}"/>
          </ac:spMkLst>
        </pc:spChg>
      </pc:sldChg>
      <pc:sldChg chg="addSp delSp modSp new del mod">
        <pc:chgData name="金鑫 谭" userId="0528fc09674fd7ca" providerId="LiveId" clId="{6BB979BC-BDC9-4BCD-8826-0C6A330312DE}" dt="2025-09-23T13:50:04.035" v="1900" actId="47"/>
        <pc:sldMkLst>
          <pc:docMk/>
          <pc:sldMk cId="3301571544" sldId="323"/>
        </pc:sldMkLst>
        <pc:picChg chg="add del mod">
          <ac:chgData name="金鑫 谭" userId="0528fc09674fd7ca" providerId="LiveId" clId="{6BB979BC-BDC9-4BCD-8826-0C6A330312DE}" dt="2025-09-23T13:47:27.448" v="1847" actId="21"/>
          <ac:picMkLst>
            <pc:docMk/>
            <pc:sldMk cId="3301571544" sldId="323"/>
            <ac:picMk id="3" creationId="{8D881504-7E01-7BA2-637A-94B060DDCE20}"/>
          </ac:picMkLst>
        </pc:picChg>
        <pc:picChg chg="add del mod">
          <ac:chgData name="金鑫 谭" userId="0528fc09674fd7ca" providerId="LiveId" clId="{6BB979BC-BDC9-4BCD-8826-0C6A330312DE}" dt="2025-09-23T13:47:27.448" v="1847" actId="21"/>
          <ac:picMkLst>
            <pc:docMk/>
            <pc:sldMk cId="3301571544" sldId="323"/>
            <ac:picMk id="5" creationId="{3EEDFFA8-C860-8337-4F47-C4010488D757}"/>
          </ac:picMkLst>
        </pc:picChg>
      </pc:sldChg>
      <pc:sldChg chg="addSp delSp modSp add mod">
        <pc:chgData name="金鑫 谭" userId="0528fc09674fd7ca" providerId="LiveId" clId="{6BB979BC-BDC9-4BCD-8826-0C6A330312DE}" dt="2025-09-23T13:59:20.748" v="2002" actId="20577"/>
        <pc:sldMkLst>
          <pc:docMk/>
          <pc:sldMk cId="3260948497" sldId="324"/>
        </pc:sldMkLst>
        <pc:spChg chg="mod">
          <ac:chgData name="金鑫 谭" userId="0528fc09674fd7ca" providerId="LiveId" clId="{6BB979BC-BDC9-4BCD-8826-0C6A330312DE}" dt="2025-09-23T13:59:20.748" v="2002" actId="20577"/>
          <ac:spMkLst>
            <pc:docMk/>
            <pc:sldMk cId="3260948497" sldId="324"/>
            <ac:spMk id="38914" creationId="{AFEEAB5B-E720-6192-F67E-FC999AFC2604}"/>
          </ac:spMkLst>
        </pc:spChg>
        <pc:picChg chg="del">
          <ac:chgData name="金鑫 谭" userId="0528fc09674fd7ca" providerId="LiveId" clId="{6BB979BC-BDC9-4BCD-8826-0C6A330312DE}" dt="2025-09-23T13:47:20.633" v="1845" actId="478"/>
          <ac:picMkLst>
            <pc:docMk/>
            <pc:sldMk cId="3260948497" sldId="324"/>
            <ac:picMk id="2" creationId="{CBB15826-1980-6191-A885-8E2396FA04AD}"/>
          </ac:picMkLst>
        </pc:picChg>
        <pc:picChg chg="del">
          <ac:chgData name="金鑫 谭" userId="0528fc09674fd7ca" providerId="LiveId" clId="{6BB979BC-BDC9-4BCD-8826-0C6A330312DE}" dt="2025-09-23T13:47:22.270" v="1846" actId="478"/>
          <ac:picMkLst>
            <pc:docMk/>
            <pc:sldMk cId="3260948497" sldId="324"/>
            <ac:picMk id="3" creationId="{CED089F6-423E-CA54-7100-8FDC1B13C37C}"/>
          </ac:picMkLst>
        </pc:picChg>
        <pc:picChg chg="add mod">
          <ac:chgData name="金鑫 谭" userId="0528fc09674fd7ca" providerId="LiveId" clId="{6BB979BC-BDC9-4BCD-8826-0C6A330312DE}" dt="2025-09-23T13:47:36.305" v="1898" actId="1037"/>
          <ac:picMkLst>
            <pc:docMk/>
            <pc:sldMk cId="3260948497" sldId="324"/>
            <ac:picMk id="6" creationId="{8D881504-7E01-7BA2-637A-94B060DDCE20}"/>
          </ac:picMkLst>
        </pc:picChg>
        <pc:picChg chg="add mod">
          <ac:chgData name="金鑫 谭" userId="0528fc09674fd7ca" providerId="LiveId" clId="{6BB979BC-BDC9-4BCD-8826-0C6A330312DE}" dt="2025-09-23T13:47:36.305" v="1898" actId="1037"/>
          <ac:picMkLst>
            <pc:docMk/>
            <pc:sldMk cId="3260948497" sldId="324"/>
            <ac:picMk id="7" creationId="{3EEDFFA8-C860-8337-4F47-C4010488D757}"/>
          </ac:picMkLst>
        </pc:picChg>
      </pc:sldChg>
      <pc:sldChg chg="addSp delSp modSp add mod">
        <pc:chgData name="金鑫 谭" userId="0528fc09674fd7ca" providerId="LiveId" clId="{6BB979BC-BDC9-4BCD-8826-0C6A330312DE}" dt="2025-09-23T13:59:29.691" v="2006" actId="20577"/>
        <pc:sldMkLst>
          <pc:docMk/>
          <pc:sldMk cId="3102033606" sldId="325"/>
        </pc:sldMkLst>
        <pc:spChg chg="mod">
          <ac:chgData name="金鑫 谭" userId="0528fc09674fd7ca" providerId="LiveId" clId="{6BB979BC-BDC9-4BCD-8826-0C6A330312DE}" dt="2025-09-23T13:59:29.691" v="2006" actId="20577"/>
          <ac:spMkLst>
            <pc:docMk/>
            <pc:sldMk cId="3102033606" sldId="325"/>
            <ac:spMk id="38914" creationId="{2C8635D6-179A-9E44-1675-9093150B23AC}"/>
          </ac:spMkLst>
        </pc:spChg>
        <pc:picChg chg="del">
          <ac:chgData name="金鑫 谭" userId="0528fc09674fd7ca" providerId="LiveId" clId="{6BB979BC-BDC9-4BCD-8826-0C6A330312DE}" dt="2025-09-23T13:50:05.668" v="1901" actId="478"/>
          <ac:picMkLst>
            <pc:docMk/>
            <pc:sldMk cId="3102033606" sldId="325"/>
            <ac:picMk id="2" creationId="{62394311-2FD4-8531-065A-35C0C57C0D69}"/>
          </ac:picMkLst>
        </pc:picChg>
        <pc:picChg chg="add mod">
          <ac:chgData name="金鑫 谭" userId="0528fc09674fd7ca" providerId="LiveId" clId="{6BB979BC-BDC9-4BCD-8826-0C6A330312DE}" dt="2025-09-23T13:50:31.915" v="1904" actId="1076"/>
          <ac:picMkLst>
            <pc:docMk/>
            <pc:sldMk cId="3102033606" sldId="325"/>
            <ac:picMk id="7" creationId="{9C470212-C4A1-1B09-8E4F-498634C67D97}"/>
          </ac:picMkLst>
        </pc:picChg>
      </pc:sldChg>
    </pc:docChg>
  </pc:docChgLst>
  <pc:docChgLst>
    <pc:chgData name="金鑫 谭" userId="0528fc09674fd7ca" providerId="LiveId" clId="{487A47D1-0DF4-4911-9403-6CF3DB2732F1}"/>
    <pc:docChg chg="undo custSel modSld">
      <pc:chgData name="金鑫 谭" userId="0528fc09674fd7ca" providerId="LiveId" clId="{487A47D1-0DF4-4911-9403-6CF3DB2732F1}" dt="2025-09-21T16:54:32.033" v="180" actId="20577"/>
      <pc:docMkLst>
        <pc:docMk/>
      </pc:docMkLst>
      <pc:sldChg chg="modSp mod modNotesTx">
        <pc:chgData name="金鑫 谭" userId="0528fc09674fd7ca" providerId="LiveId" clId="{487A47D1-0DF4-4911-9403-6CF3DB2732F1}" dt="2025-09-21T15:57:55.659" v="71" actId="1076"/>
        <pc:sldMkLst>
          <pc:docMk/>
          <pc:sldMk cId="0" sldId="257"/>
        </pc:sldMkLst>
        <pc:spChg chg="mod">
          <ac:chgData name="金鑫 谭" userId="0528fc09674fd7ca" providerId="LiveId" clId="{487A47D1-0DF4-4911-9403-6CF3DB2732F1}" dt="2025-09-21T15:57:55.659" v="71" actId="1076"/>
          <ac:spMkLst>
            <pc:docMk/>
            <pc:sldMk cId="0" sldId="257"/>
            <ac:spMk id="22" creationId="{00000000-0000-0000-0000-000000000000}"/>
          </ac:spMkLst>
        </pc:spChg>
        <pc:spChg chg="mod">
          <ac:chgData name="金鑫 谭" userId="0528fc09674fd7ca" providerId="LiveId" clId="{487A47D1-0DF4-4911-9403-6CF3DB2732F1}" dt="2025-09-21T15:57:28.750" v="70" actId="20577"/>
          <ac:spMkLst>
            <pc:docMk/>
            <pc:sldMk cId="0" sldId="257"/>
            <ac:spMk id="14338" creationId="{00000000-0000-0000-0000-000000000000}"/>
          </ac:spMkLst>
        </pc:spChg>
      </pc:sldChg>
      <pc:sldChg chg="modNotesTx">
        <pc:chgData name="金鑫 谭" userId="0528fc09674fd7ca" providerId="LiveId" clId="{487A47D1-0DF4-4911-9403-6CF3DB2732F1}" dt="2025-09-21T14:51:36.445" v="67" actId="20577"/>
        <pc:sldMkLst>
          <pc:docMk/>
          <pc:sldMk cId="0" sldId="258"/>
        </pc:sldMkLst>
      </pc:sldChg>
      <pc:sldChg chg="addSp modSp mod">
        <pc:chgData name="金鑫 谭" userId="0528fc09674fd7ca" providerId="LiveId" clId="{487A47D1-0DF4-4911-9403-6CF3DB2732F1}" dt="2025-09-21T12:14:23.853" v="4" actId="20577"/>
        <pc:sldMkLst>
          <pc:docMk/>
          <pc:sldMk cId="0" sldId="261"/>
        </pc:sldMkLst>
        <pc:spChg chg="add mod">
          <ac:chgData name="金鑫 谭" userId="0528fc09674fd7ca" providerId="LiveId" clId="{487A47D1-0DF4-4911-9403-6CF3DB2732F1}" dt="2025-09-21T12:14:23.853" v="4" actId="20577"/>
          <ac:spMkLst>
            <pc:docMk/>
            <pc:sldMk cId="0" sldId="261"/>
            <ac:spMk id="3" creationId="{5274AA48-B527-53DB-6EFB-71BA6C7E230B}"/>
          </ac:spMkLst>
        </pc:spChg>
      </pc:sldChg>
      <pc:sldChg chg="modSp mod modNotesTx">
        <pc:chgData name="金鑫 谭" userId="0528fc09674fd7ca" providerId="LiveId" clId="{487A47D1-0DF4-4911-9403-6CF3DB2732F1}" dt="2025-09-21T16:00:51.626" v="118" actId="20577"/>
        <pc:sldMkLst>
          <pc:docMk/>
          <pc:sldMk cId="0" sldId="263"/>
        </pc:sldMkLst>
        <pc:spChg chg="mod">
          <ac:chgData name="金鑫 谭" userId="0528fc09674fd7ca" providerId="LiveId" clId="{487A47D1-0DF4-4911-9403-6CF3DB2732F1}" dt="2025-09-21T12:02:14.526" v="0" actId="14100"/>
          <ac:spMkLst>
            <pc:docMk/>
            <pc:sldMk cId="0" sldId="263"/>
            <ac:spMk id="18" creationId="{00000000-0000-0000-0000-000000000000}"/>
          </ac:spMkLst>
        </pc:spChg>
      </pc:sldChg>
      <pc:sldChg chg="modNotesTx">
        <pc:chgData name="金鑫 谭" userId="0528fc09674fd7ca" providerId="LiveId" clId="{487A47D1-0DF4-4911-9403-6CF3DB2732F1}" dt="2025-09-21T16:28:01.743" v="119" actId="20577"/>
        <pc:sldMkLst>
          <pc:docMk/>
          <pc:sldMk cId="0" sldId="274"/>
        </pc:sldMkLst>
      </pc:sldChg>
      <pc:sldChg chg="modNotesTx">
        <pc:chgData name="金鑫 谭" userId="0528fc09674fd7ca" providerId="LiveId" clId="{487A47D1-0DF4-4911-9403-6CF3DB2732F1}" dt="2025-09-21T15:49:35.814" v="69" actId="20577"/>
        <pc:sldMkLst>
          <pc:docMk/>
          <pc:sldMk cId="0" sldId="285"/>
        </pc:sldMkLst>
      </pc:sldChg>
      <pc:sldChg chg="modNotesTx">
        <pc:chgData name="金鑫 谭" userId="0528fc09674fd7ca" providerId="LiveId" clId="{487A47D1-0DF4-4911-9403-6CF3DB2732F1}" dt="2025-09-21T16:31:40.812" v="123" actId="20577"/>
        <pc:sldMkLst>
          <pc:docMk/>
          <pc:sldMk cId="0" sldId="290"/>
        </pc:sldMkLst>
      </pc:sldChg>
      <pc:sldChg chg="modNotesTx">
        <pc:chgData name="金鑫 谭" userId="0528fc09674fd7ca" providerId="LiveId" clId="{487A47D1-0DF4-4911-9403-6CF3DB2732F1}" dt="2025-09-21T16:52:33.664" v="174" actId="20577"/>
        <pc:sldMkLst>
          <pc:docMk/>
          <pc:sldMk cId="0" sldId="293"/>
        </pc:sldMkLst>
      </pc:sldChg>
      <pc:sldChg chg="modSp mod">
        <pc:chgData name="金鑫 谭" userId="0528fc09674fd7ca" providerId="LiveId" clId="{487A47D1-0DF4-4911-9403-6CF3DB2732F1}" dt="2025-09-21T16:49:26.530" v="161" actId="20577"/>
        <pc:sldMkLst>
          <pc:docMk/>
          <pc:sldMk cId="0" sldId="312"/>
        </pc:sldMkLst>
        <pc:graphicFrameChg chg="mod modGraphic">
          <ac:chgData name="金鑫 谭" userId="0528fc09674fd7ca" providerId="LiveId" clId="{487A47D1-0DF4-4911-9403-6CF3DB2732F1}" dt="2025-09-21T16:49:26.530" v="161" actId="20577"/>
          <ac:graphicFrameMkLst>
            <pc:docMk/>
            <pc:sldMk cId="0" sldId="312"/>
            <ac:graphicFrameMk id="16" creationId="{00000000-0000-0000-0000-000000000000}"/>
          </ac:graphicFrameMkLst>
        </pc:graphicFrameChg>
      </pc:sldChg>
      <pc:sldChg chg="modSp mod">
        <pc:chgData name="金鑫 谭" userId="0528fc09674fd7ca" providerId="LiveId" clId="{487A47D1-0DF4-4911-9403-6CF3DB2732F1}" dt="2025-09-21T16:54:25.660" v="178" actId="20577"/>
        <pc:sldMkLst>
          <pc:docMk/>
          <pc:sldMk cId="0" sldId="314"/>
        </pc:sldMkLst>
        <pc:spChg chg="mod">
          <ac:chgData name="金鑫 谭" userId="0528fc09674fd7ca" providerId="LiveId" clId="{487A47D1-0DF4-4911-9403-6CF3DB2732F1}" dt="2025-09-21T16:54:25.660" v="178" actId="20577"/>
          <ac:spMkLst>
            <pc:docMk/>
            <pc:sldMk cId="0" sldId="314"/>
            <ac:spMk id="10" creationId="{00000000-0000-0000-0000-000000000000}"/>
          </ac:spMkLst>
        </pc:spChg>
      </pc:sldChg>
      <pc:sldChg chg="modSp mod">
        <pc:chgData name="金鑫 谭" userId="0528fc09674fd7ca" providerId="LiveId" clId="{487A47D1-0DF4-4911-9403-6CF3DB2732F1}" dt="2025-09-21T16:54:32.033" v="180" actId="20577"/>
        <pc:sldMkLst>
          <pc:docMk/>
          <pc:sldMk cId="0" sldId="315"/>
        </pc:sldMkLst>
        <pc:spChg chg="mod">
          <ac:chgData name="金鑫 谭" userId="0528fc09674fd7ca" providerId="LiveId" clId="{487A47D1-0DF4-4911-9403-6CF3DB2732F1}" dt="2025-09-21T16:54:32.033" v="180" actId="20577"/>
          <ac:spMkLst>
            <pc:docMk/>
            <pc:sldMk cId="0" sldId="315"/>
            <ac:spMk id="1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2025/9/24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ln>
            <a:solidFill>
              <a:srgbClr val="000000"/>
            </a:solidFill>
            <a:miter lim="800000"/>
          </a:ln>
        </p:spPr>
      </p:sp>
      <p:sp>
        <p:nvSpPr>
          <p:cNvPr id="15363"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dirty="0"/>
              <a:t>Hello everyone. I’m </a:t>
            </a:r>
            <a:r>
              <a:rPr lang="en-US" altLang="zh-CN" dirty="0" err="1"/>
              <a:t>Jinxin</a:t>
            </a:r>
            <a:r>
              <a:rPr lang="en-US" altLang="zh-CN" dirty="0"/>
              <a:t> Tan from Shanghai Jiao Tong University.</a:t>
            </a:r>
            <a:br>
              <a:rPr lang="en-US" altLang="zh-CN" dirty="0"/>
            </a:br>
            <a:r>
              <a:rPr lang="en-US" altLang="zh-CN" dirty="0"/>
              <a:t>It is my great pleasure to be here at SPIN 2025 and to share my work with you.</a:t>
            </a:r>
            <a:br>
              <a:rPr lang="en-US" altLang="zh-CN" dirty="0"/>
            </a:br>
            <a:r>
              <a:rPr lang="en-US" altLang="zh-CN" dirty="0"/>
              <a:t>The topic of my talk today is </a:t>
            </a:r>
            <a:r>
              <a:rPr lang="en-US" altLang="zh-CN" i="1" dirty="0"/>
              <a:t>“Precise Calculation of  Collins–Soper Kernel from Lattice QCD.”</a:t>
            </a:r>
            <a:br>
              <a:rPr lang="en-US" altLang="zh-CN" dirty="0"/>
            </a:br>
            <a:r>
              <a:rPr lang="en-US" altLang="zh-CN" dirty="0"/>
              <a:t>There are my collaborators.</a:t>
            </a:r>
            <a:endParaRPr lang="zh-CN" altLang="en-US" dirty="0">
              <a:latin typeface="宋体" panose="02010600030101010101" pitchFamily="2" charset="-122"/>
              <a:ea typeface="Adobe 黑体 Std R" charset="-122"/>
            </a:endParaRPr>
          </a:p>
        </p:txBody>
      </p:sp>
      <p:sp>
        <p:nvSpPr>
          <p:cNvPr id="15364"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3F125756-3D49-CA49-B01E-D0543D315FBC}" type="slidenum">
              <a:rPr lang="zh-CN" altLang="en-US" sz="1200"/>
              <a:t>1</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xmlns:a14="http://schemas.microsoft.com/office/drawing/2010/main">
        <mc:Choice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dirty="0"/>
                  <a:t>If we take ratios at different momenta cases, we can see that the intrinsic soft function and the light-cone TMD cancel out. This leaves only the CS kernel we want, the perturbative matching kernel, and the quasi-TMDs we can calculate on the lattice. Since this formula works for both hadron TMDPDFs and TMDWFs. And given that quasi-TMDWFs always have a better signal-to-noise ratio on the lattice, we choose to extract the CS kernel from the pion quasi-TMDWF.</a:t>
                </a:r>
                <a:endParaRPr kumimoji="0" lang="zh-CN" altLang="en-US" sz="2800" b="1" dirty="0">
                  <a:solidFill>
                    <a:schemeClr val="bg1"/>
                  </a:solidFill>
                  <a:latin typeface="Arial" panose="020B0604020202020204" pitchFamily="34" charset="0"/>
                </a:endParaRPr>
              </a:p>
            </p:txBody>
          </p:sp>
        </mc:Choice>
        <mc:Fallback xmlns="">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dirty="0"/>
                  <a:t>If we take ratios at different l momenta </a:t>
                </a:r>
                <a:r>
                  <a:rPr lang="zh-CN" altLang="ar-AE" sz="1200" i="0" kern="1200">
                    <a:solidFill>
                      <a:schemeClr val="tx1"/>
                    </a:solidFill>
                    <a:latin typeface="+mn-lt"/>
                    <a:ea typeface="+mn-ea"/>
                    <a:cs typeface="+mn-cs"/>
                  </a:rPr>
                  <a:t>𝑃</a:t>
                </a:r>
                <a:r>
                  <a:rPr lang="ar-AE" altLang="zh-CN" sz="1200" i="0" kern="1200">
                    <a:solidFill>
                      <a:schemeClr val="tx1"/>
                    </a:solidFill>
                    <a:latin typeface="+mn-lt"/>
                    <a:ea typeface="+mn-ea"/>
                    <a:cs typeface="+mn-cs"/>
                  </a:rPr>
                  <a:t>_</a:t>
                </a:r>
                <a:r>
                  <a:rPr lang="zh-CN" altLang="ar-AE" sz="1200" i="0" kern="1200">
                    <a:solidFill>
                      <a:schemeClr val="tx1"/>
                    </a:solidFill>
                    <a:latin typeface="+mn-lt"/>
                    <a:ea typeface="+mn-ea"/>
                    <a:cs typeface="+mn-cs"/>
                  </a:rPr>
                  <a:t>𝑧</a:t>
                </a:r>
                <a:r>
                  <a:rPr lang="ar-AE" altLang="zh-CN" sz="2800" dirty="0"/>
                  <a:t>, </a:t>
                </a:r>
                <a:r>
                  <a:rPr lang="en-US" altLang="zh-CN" sz="2800" dirty="0"/>
                  <a:t>the intrinsic soft function and the light-cone TMD cancel out. This leaves only the CS kernel we want, the perturbative matching kernel, and the quasi-TMD we can calculate on the lattice. Since this formula works for both hadron TMDPDFs and meson TMDWFs. And given that quasi-TMDWFs have a better signal-to-noise ratio on the lattice, we choose to extract the CS kernel from the pion quasi-TMDWF.</a:t>
                </a:r>
                <a:endParaRPr kumimoji="0" lang="zh-CN" altLang="en-US" sz="2800" b="1" dirty="0">
                  <a:solidFill>
                    <a:schemeClr val="bg1"/>
                  </a:solidFill>
                  <a:latin typeface="Arial" panose="020B0604020202020204" pitchFamily="34" charset="0"/>
                </a:endParaRP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10</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xmlns:a14="http://schemas.microsoft.com/office/drawing/2010/main">
        <mc:Choice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r>
                  <a:rPr lang="en-US" altLang="zh-CN" sz="2800" dirty="0"/>
                  <a:t>The bare quasi-TMDWF is defined as a nonlocal matrix element, where the quark and antiquark are separated by a transverse distance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𝑏</m:t>
                    </m:r>
                  </m:oMath>
                </a14:m>
                <a:r>
                  <a:rPr lang="en-US" altLang="zh-CN" sz="2800" dirty="0"/>
                  <a:t>_perp</a:t>
                </a:r>
                <a:r>
                  <a:rPr lang="en-US" altLang="zh-CN" sz="2800" baseline="0" dirty="0"/>
                  <a:t> </a:t>
                </a:r>
                <a:r>
                  <a:rPr lang="en-US" altLang="zh-CN" sz="2800" dirty="0"/>
                  <a:t>and a longitudinal distance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𝑧</m:t>
                    </m:r>
                  </m:oMath>
                </a14:m>
                <a:r>
                  <a:rPr lang="en-US" altLang="zh-CN" sz="2800" dirty="0"/>
                  <a:t>. As shown in the figure on the right, they are connected by a Wilson line shaped like a staple.</a:t>
                </a:r>
              </a:p>
              <a:p>
                <a:r>
                  <a:rPr lang="en-US" altLang="zh-CN" sz="2800" dirty="0"/>
                  <a:t>To remove divergences, we first divide the bare matrix element by the square root of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𝑍</m:t>
                        </m:r>
                      </m:e>
                      <m:sub>
                        <m:r>
                          <a:rPr lang="zh-CN" altLang="ar-AE" sz="1200" i="1" kern="1200">
                            <a:solidFill>
                              <a:schemeClr val="tx1"/>
                            </a:solidFill>
                            <a:latin typeface="Cambria Math" panose="02040503050406030204" pitchFamily="18" charset="0"/>
                            <a:ea typeface="+mn-ea"/>
                            <a:cs typeface="+mn-cs"/>
                          </a:rPr>
                          <m:t>𝐸</m:t>
                        </m:r>
                      </m:sub>
                    </m:sSub>
                  </m:oMath>
                </a14:m>
                <a:r>
                  <a:rPr lang="en-US" altLang="zh-CN" sz="2800" dirty="0"/>
                  <a:t>for a Wilson line with the same shape.</a:t>
                </a:r>
                <a:r>
                  <a:rPr lang="en-US" altLang="zh-CN" sz="2800" baseline="0" dirty="0"/>
                  <a:t> It can </a:t>
                </a:r>
                <a:r>
                  <a:rPr lang="en-US" altLang="zh-CN" sz="2800" dirty="0"/>
                  <a:t>cancel linear divergences from </a:t>
                </a:r>
                <a:r>
                  <a:rPr lang="en-US" altLang="zh-CN" sz="2800" baseline="0" dirty="0"/>
                  <a:t>Wilson line </a:t>
                </a:r>
                <a:r>
                  <a:rPr lang="en-US" altLang="zh-CN" sz="2800" dirty="0"/>
                  <a:t>self</a:t>
                </a:r>
                <a:r>
                  <a:rPr lang="en-US" altLang="zh-CN" sz="2800" baseline="0" dirty="0"/>
                  <a:t>-energy</a:t>
                </a:r>
                <a:r>
                  <a:rPr lang="en-US" altLang="zh-CN" sz="2800" dirty="0"/>
                  <a:t>. Then we divide by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𝑍</m:t>
                        </m:r>
                      </m:e>
                      <m:sub>
                        <m:r>
                          <a:rPr lang="zh-CN" altLang="ar-AE" sz="1200" i="1" kern="1200">
                            <a:solidFill>
                              <a:schemeClr val="tx1"/>
                            </a:solidFill>
                            <a:latin typeface="Cambria Math" panose="02040503050406030204" pitchFamily="18" charset="0"/>
                            <a:ea typeface="+mn-ea"/>
                            <a:cs typeface="+mn-cs"/>
                          </a:rPr>
                          <m:t>𝑂</m:t>
                        </m:r>
                      </m:sub>
                    </m:sSub>
                  </m:oMath>
                </a14:m>
                <a:r>
                  <a:rPr lang="en-US" altLang="zh-CN" sz="2800" dirty="0"/>
                  <a:t>to match the </a:t>
                </a:r>
                <a14:m>
                  <m:oMath xmlns:m="http://schemas.openxmlformats.org/officeDocument/2006/math">
                    <m:groupChr>
                      <m:groupChrPr>
                        <m:chr m:val="‾"/>
                        <m:pos m:val="top"/>
                        <m:vertJc m:val="bot"/>
                        <m:ctrlPr>
                          <a:rPr lang="ar-AE" altLang="zh-CN" sz="1200" b="0" i="1" kern="1200">
                            <a:solidFill>
                              <a:schemeClr val="tx1"/>
                            </a:solidFill>
                            <a:latin typeface="Cambria Math" panose="02040503050406030204" pitchFamily="18" charset="0"/>
                            <a:ea typeface="+mn-ea"/>
                            <a:cs typeface="+mn-cs"/>
                          </a:rPr>
                        </m:ctrlPr>
                      </m:groupChrPr>
                      <m:e>
                        <m:r>
                          <m:rPr>
                            <m:nor/>
                          </m:rPr>
                          <a:rPr lang="en-US" altLang="zh-CN" sz="2800" b="0"/>
                          <m:t>MS</m:t>
                        </m:r>
                      </m:e>
                    </m:groupChr>
                    <m:r>
                      <a:rPr lang="en-US" altLang="zh-CN" sz="2800" b="0" i="1" smtClean="0">
                        <a:latin typeface="Cambria Math" panose="02040503050406030204" pitchFamily="18" charset="0"/>
                      </a:rPr>
                      <m:t> </m:t>
                    </m:r>
                  </m:oMath>
                </a14:m>
                <a:r>
                  <a:rPr lang="en-US" altLang="zh-CN" sz="2800" dirty="0"/>
                  <a:t>scheme result and remove logarithmic divergence from the cusp.</a:t>
                </a:r>
              </a:p>
            </p:txBody>
          </p:sp>
        </mc:Choice>
        <mc:Fallback xmlns="">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dirty="0"/>
                  <a:t>Quasi-TMD wave functions can be obtained in two steps. First, we build a matrix element in coordinate space. Then, we Fourier transform it to momentum space.</a:t>
                </a:r>
              </a:p>
              <a:p>
                <a:r>
                  <a:rPr lang="en-US" altLang="zh-CN" sz="2800" dirty="0"/>
                  <a:t>The bare quasi-TMDWF is defined as a nonlocal matrix element, where the quark and antiquark are separated by a transverse distance </a:t>
                </a:r>
                <a:r>
                  <a:rPr lang="zh-CN" altLang="en-US" sz="1200" i="0" kern="1200">
                    <a:solidFill>
                      <a:schemeClr val="tx1"/>
                    </a:solidFill>
                    <a:latin typeface="+mn-lt"/>
                    <a:ea typeface="+mn-ea"/>
                    <a:cs typeface="+mn-cs"/>
                  </a:rPr>
                  <a:t>𝑏</a:t>
                </a:r>
                <a:r>
                  <a:rPr lang="en-US" altLang="zh-CN" sz="2800" dirty="0"/>
                  <a:t>and a longitudinal distance </a:t>
                </a:r>
                <a:r>
                  <a:rPr lang="zh-CN" altLang="en-US" sz="1200" i="0" kern="1200">
                    <a:solidFill>
                      <a:schemeClr val="tx1"/>
                    </a:solidFill>
                    <a:latin typeface="+mn-lt"/>
                    <a:ea typeface="+mn-ea"/>
                    <a:cs typeface="+mn-cs"/>
                  </a:rPr>
                  <a:t>𝑧</a:t>
                </a:r>
                <a:r>
                  <a:rPr lang="en-US" altLang="zh-CN" sz="2800" dirty="0"/>
                  <a:t>. As shown in the figure on the right, they are connected by a Wilson line shaped like a staple.</a:t>
                </a:r>
              </a:p>
              <a:p>
                <a:r>
                  <a:rPr lang="en-US" altLang="zh-CN" sz="2800" dirty="0"/>
                  <a:t>To remove divergences, we first divide the bare matrix element by the square root of </a:t>
                </a:r>
                <a:r>
                  <a:rPr lang="zh-CN" altLang="ar-AE" sz="1200" i="0" kern="1200">
                    <a:solidFill>
                      <a:schemeClr val="tx1"/>
                    </a:solidFill>
                    <a:latin typeface="+mn-lt"/>
                    <a:ea typeface="+mn-ea"/>
                    <a:cs typeface="+mn-cs"/>
                  </a:rPr>
                  <a:t>𝑍</a:t>
                </a:r>
                <a:r>
                  <a:rPr lang="ar-AE" altLang="zh-CN" sz="1200" i="0" kern="1200">
                    <a:solidFill>
                      <a:schemeClr val="tx1"/>
                    </a:solidFill>
                    <a:latin typeface="+mn-lt"/>
                    <a:ea typeface="+mn-ea"/>
                    <a:cs typeface="+mn-cs"/>
                  </a:rPr>
                  <a:t>_</a:t>
                </a:r>
                <a:r>
                  <a:rPr lang="zh-CN" altLang="ar-AE" sz="1200" i="0" kern="1200">
                    <a:solidFill>
                      <a:schemeClr val="tx1"/>
                    </a:solidFill>
                    <a:latin typeface="+mn-lt"/>
                    <a:ea typeface="+mn-ea"/>
                    <a:cs typeface="+mn-cs"/>
                  </a:rPr>
                  <a:t>𝐸</a:t>
                </a:r>
                <a:r>
                  <a:rPr lang="en-US" altLang="zh-CN" sz="2800" dirty="0"/>
                  <a:t>for a Wilson line of the same shape.</a:t>
                </a:r>
                <a:r>
                  <a:rPr lang="en-US" altLang="zh-CN" sz="2800" baseline="0" dirty="0"/>
                  <a:t> It can </a:t>
                </a:r>
                <a:r>
                  <a:rPr lang="en-US" altLang="zh-CN" sz="2800" dirty="0"/>
                  <a:t>cancel linear divergences from self</a:t>
                </a:r>
                <a:r>
                  <a:rPr lang="en-US" altLang="zh-CN" sz="2800" baseline="0" dirty="0"/>
                  <a:t>-energy of Wilson line</a:t>
                </a:r>
                <a:r>
                  <a:rPr lang="en-US" altLang="zh-CN" sz="2800" dirty="0"/>
                  <a:t>. Then we divide by </a:t>
                </a:r>
                <a:r>
                  <a:rPr lang="zh-CN" altLang="ar-AE" sz="1200" i="0" kern="1200">
                    <a:solidFill>
                      <a:schemeClr val="tx1"/>
                    </a:solidFill>
                    <a:latin typeface="+mn-lt"/>
                    <a:ea typeface="+mn-ea"/>
                    <a:cs typeface="+mn-cs"/>
                  </a:rPr>
                  <a:t>𝑍</a:t>
                </a:r>
                <a:r>
                  <a:rPr lang="ar-AE" altLang="zh-CN" sz="1200" i="0" kern="1200">
                    <a:solidFill>
                      <a:schemeClr val="tx1"/>
                    </a:solidFill>
                    <a:latin typeface="+mn-lt"/>
                    <a:ea typeface="+mn-ea"/>
                    <a:cs typeface="+mn-cs"/>
                  </a:rPr>
                  <a:t>_</a:t>
                </a:r>
                <a:r>
                  <a:rPr lang="zh-CN" altLang="ar-AE" sz="1200" i="0" kern="1200">
                    <a:solidFill>
                      <a:schemeClr val="tx1"/>
                    </a:solidFill>
                    <a:latin typeface="+mn-lt"/>
                    <a:ea typeface="+mn-ea"/>
                    <a:cs typeface="+mn-cs"/>
                  </a:rPr>
                  <a:t>𝑂</a:t>
                </a:r>
                <a:r>
                  <a:rPr lang="en-US" altLang="zh-CN" sz="2800" dirty="0"/>
                  <a:t>to match the </a:t>
                </a:r>
                <a:r>
                  <a:rPr lang="ar-AE" altLang="zh-CN" sz="1200" b="0" i="0" kern="1200">
                    <a:solidFill>
                      <a:schemeClr val="tx1"/>
                    </a:solidFill>
                    <a:latin typeface="+mn-lt"/>
                    <a:ea typeface="+mn-ea"/>
                    <a:cs typeface="+mn-cs"/>
                  </a:rPr>
                  <a:t>‾(</a:t>
                </a:r>
                <a:r>
                  <a:rPr lang="en-US" altLang="zh-CN" sz="2800" b="0" i="0" kern="1200">
                    <a:solidFill>
                      <a:schemeClr val="tx1"/>
                    </a:solidFill>
                    <a:latin typeface="+mn-lt"/>
                    <a:ea typeface="+mn-ea"/>
                    <a:cs typeface="+mn-cs"/>
                  </a:rPr>
                  <a:t>"</a:t>
                </a:r>
                <a:r>
                  <a:rPr lang="en-US" altLang="zh-CN" sz="2800" b="0" i="0"/>
                  <a:t>MS</a:t>
                </a:r>
                <a:r>
                  <a:rPr lang="ar-AE" altLang="zh-CN" sz="1200" b="0" i="0" kern="1200">
                    <a:solidFill>
                      <a:schemeClr val="tx1"/>
                    </a:solidFill>
                    <a:latin typeface="+mn-lt"/>
                    <a:ea typeface="+mn-ea"/>
                    <a:cs typeface="+mn-cs"/>
                  </a:rPr>
                  <a:t>" )</a:t>
                </a:r>
                <a:r>
                  <a:rPr lang="en-US" altLang="zh-CN" sz="2800" dirty="0"/>
                  <a:t>scheme and remove logarithmic divergences from the cusp.</a:t>
                </a: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11</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kumimoji="0" lang="en-US" altLang="zh-CN" sz="2800" b="1" dirty="0">
                <a:solidFill>
                  <a:schemeClr val="bg1"/>
                </a:solidFill>
                <a:latin typeface="Arial" panose="020B0604020202020204" pitchFamily="34" charset="0"/>
              </a:rPr>
              <a:t>Then I will show some detail result of the lattice simulation</a:t>
            </a:r>
            <a:endParaRPr kumimoji="0" lang="zh-CN" altLang="en-US" sz="2800" b="1" dirty="0">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12</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dirty="0"/>
              <a:t>We used four ensembles from CLQCD for our calculations. They include three different lattice spacings and four different pion masses. The largest momentum reaches 3 GeV. Other detail parameters are listed in the table.</a:t>
            </a:r>
          </a:p>
          <a:p>
            <a:r>
              <a:rPr lang="en-US" altLang="zh-CN" sz="2800" dirty="0"/>
              <a:t>For the propagators, we used a Coulomb gauge-fixed wall source. When calculating Wilson loops and quasi-TMDWFs, we applied HYP smearing to the gauge fields to improve the signal-to-noise ratio.</a:t>
            </a:r>
          </a:p>
          <a:p>
            <a:pPr indent="0">
              <a:lnSpc>
                <a:spcPct val="130000"/>
              </a:lnSpc>
              <a:spcBef>
                <a:spcPct val="0"/>
              </a:spcBef>
              <a:buFont typeface="Wingdings" panose="05000000000000000000" pitchFamily="2" charset="2"/>
              <a:buNone/>
              <a:defRPr/>
            </a:pPr>
            <a:endParaRPr kumimoji="0" lang="zh-CN" altLang="en-US" sz="2800" b="1" dirty="0">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13</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dirty="0"/>
              <a:t>To calculate the bare quasi-TMDWF, we construct the nonlocal two-point correlation function. By taking the ratio with a local correlation function, we get the form shown below.</a:t>
            </a:r>
          </a:p>
          <a:p>
            <a:r>
              <a:rPr lang="en-US" altLang="zh-CN" sz="2800" b="1" dirty="0">
                <a:solidFill>
                  <a:srgbClr val="000000"/>
                </a:solidFill>
                <a:latin typeface="Times New Roman" panose="02020603050405020304" charset="0"/>
                <a:cs typeface="Times New Roman" panose="02020603050405020304" charset="0"/>
                <a:sym typeface="+mn-ea"/>
              </a:rPr>
              <a:t>So the bare matrix elements can be extracted by  one</a:t>
            </a:r>
            <a:r>
              <a:rPr lang="en-US" altLang="zh-CN" sz="2800" dirty="0"/>
              <a:t>-state or two-state fits. The results are shown in the figure on the right. Both fits give consistent results within the errors.</a:t>
            </a:r>
          </a:p>
          <a:p>
            <a:pPr indent="0">
              <a:lnSpc>
                <a:spcPct val="130000"/>
              </a:lnSpc>
              <a:spcBef>
                <a:spcPct val="0"/>
              </a:spcBef>
              <a:buFont typeface="Wingdings" panose="05000000000000000000" pitchFamily="2" charset="2"/>
              <a:buNone/>
              <a:defRPr/>
            </a:pPr>
            <a:endParaRPr kumimoji="0" lang="zh-CN" altLang="en-US" sz="2800" b="1" dirty="0">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14</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xmlns:a14="http://schemas.microsoft.com/office/drawing/2010/main">
        <mc:Choice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r>
                  <a:rPr lang="en-US" altLang="zh-CN" sz="2800" dirty="0"/>
                  <a:t>After extracting the bare matrix element, we need to do renormalization. So we calculated a Wilson loop which is formed by connecting two Wilson lines in different directions.</a:t>
                </a:r>
              </a:p>
              <a:p>
                <a:r>
                  <a:rPr lang="en-US" altLang="zh-CN" sz="2800" dirty="0"/>
                  <a:t>The figure below shows the lattice result of  Wilson loop . Its long-distance decay gives the static potential. So we can fit and extrapolate the Wilson loop using this formula.</a:t>
                </a:r>
              </a:p>
            </p:txBody>
          </p:sp>
        </mc:Choice>
        <mc:Fallback xmlns="">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dirty="0"/>
                  <a:t>After obtaining the bare matrix element, we need to do renormalization. So we calculated a Wilson loop with length </a:t>
                </a:r>
                <a:r>
                  <a:rPr lang="en-US" altLang="zh-CN" sz="1200" i="0" kern="1200">
                    <a:solidFill>
                      <a:schemeClr val="tx1"/>
                    </a:solidFill>
                    <a:latin typeface="+mn-lt"/>
                    <a:ea typeface="+mn-ea"/>
                    <a:cs typeface="+mn-cs"/>
                  </a:rPr>
                  <a:t>2</a:t>
                </a:r>
                <a:r>
                  <a:rPr lang="zh-CN" altLang="en-US" sz="1200" i="0" kern="1200">
                    <a:solidFill>
                      <a:schemeClr val="tx1"/>
                    </a:solidFill>
                    <a:latin typeface="+mn-lt"/>
                    <a:ea typeface="+mn-ea"/>
                    <a:cs typeface="+mn-cs"/>
                  </a:rPr>
                  <a:t>𝐿</a:t>
                </a:r>
                <a:r>
                  <a:rPr lang="en-US" altLang="zh-CN" sz="1200" i="0" kern="1200">
                    <a:solidFill>
                      <a:schemeClr val="tx1"/>
                    </a:solidFill>
                    <a:latin typeface="+mn-lt"/>
                    <a:ea typeface="+mn-ea"/>
                    <a:cs typeface="+mn-cs"/>
                  </a:rPr>
                  <a:t>+</a:t>
                </a:r>
                <a:r>
                  <a:rPr lang="zh-CN" altLang="en-US" sz="1200" i="0" kern="1200">
                    <a:solidFill>
                      <a:schemeClr val="tx1"/>
                    </a:solidFill>
                    <a:latin typeface="+mn-lt"/>
                    <a:ea typeface="+mn-ea"/>
                    <a:cs typeface="+mn-cs"/>
                  </a:rPr>
                  <a:t>𝑧</a:t>
                </a:r>
                <a:r>
                  <a:rPr lang="en-US" altLang="zh-CN" sz="2800" dirty="0"/>
                  <a:t> and width </a:t>
                </a:r>
                <a:r>
                  <a:rPr lang="zh-CN" altLang="en-US" sz="1200" i="0" kern="1200">
                    <a:solidFill>
                      <a:schemeClr val="tx1"/>
                    </a:solidFill>
                    <a:latin typeface="+mn-lt"/>
                    <a:ea typeface="+mn-ea"/>
                    <a:cs typeface="+mn-cs"/>
                  </a:rPr>
                  <a:t>𝑏</a:t>
                </a:r>
                <a:r>
                  <a:rPr lang="en-US" altLang="zh-CN" sz="2800" dirty="0"/>
                  <a:t>. This loop is formed by connecting two Wilson lines in different directions.</a:t>
                </a:r>
              </a:p>
              <a:p>
                <a:r>
                  <a:rPr lang="en-US" altLang="zh-CN" sz="2800" dirty="0"/>
                  <a:t>The long-distance decay of the Wilson loop gives the static potential. We can fit and extrapolate the Wilson loop using this formula.</a:t>
                </a:r>
              </a:p>
              <a:p>
                <a:r>
                  <a:rPr lang="en-US" altLang="zh-CN" sz="2800" dirty="0"/>
                  <a:t>The figure below compares Wilson loops and extrapolations with and without HYP smearing. We see that the Wilson loop decreases more slowly after smearing, which is exactly what we expect.</a:t>
                </a: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15</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xmlns:a14="http://schemas.microsoft.com/office/drawing/2010/main">
        <mc:Choice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a:t>In our work, for the first time in the case of quasi-TMDWFs, we introduce a</a:t>
                </a:r>
                <a:r>
                  <a:rPr lang="en-US" altLang="zh-CN" sz="2800" b="1" dirty="0">
                    <a:solidFill>
                      <a:srgbClr val="C00000"/>
                    </a:solidFill>
                    <a:latin typeface="Times New Roman" panose="02020603050405020304" charset="0"/>
                    <a:ea typeface="黑体" panose="02010609060101010101" charset="-122"/>
                    <a:cs typeface="Times New Roman" panose="02020603050405020304" charset="0"/>
                    <a:sym typeface="+mn-ea"/>
                  </a:rPr>
                  <a:t> New Scheme to Extract </a:t>
                </a:r>
                <a14:m>
                  <m:oMath xmlns:m="http://schemas.openxmlformats.org/officeDocument/2006/math">
                    <m:sSub>
                      <m:sSubPr>
                        <m:ctrlPr>
                          <a:rPr lang="en-US" altLang="zh-CN" sz="2800" b="1" i="1" dirty="0">
                            <a:solidFill>
                              <a:srgbClr val="C00000"/>
                            </a:solidFill>
                            <a:latin typeface="Cambria Math" panose="02040503050406030204" pitchFamily="18" charset="0"/>
                            <a:ea typeface="黑体" panose="02010609060101010101" charset="-122"/>
                            <a:cs typeface="Times New Roman" panose="02020603050405020304" charset="0"/>
                            <a:sym typeface="+mn-ea"/>
                          </a:rPr>
                        </m:ctrlPr>
                      </m:sSubPr>
                      <m:e>
                        <m:r>
                          <a:rPr lang="en-US" altLang="zh-CN" sz="2800" b="1" dirty="0">
                            <a:solidFill>
                              <a:srgbClr val="C00000"/>
                            </a:solidFill>
                            <a:latin typeface="Cambria Math" panose="02040503050406030204" pitchFamily="18" charset="0"/>
                            <a:ea typeface="黑体" panose="02010609060101010101" charset="-122"/>
                            <a:cs typeface="Times New Roman" panose="02020603050405020304" charset="0"/>
                            <a:sym typeface="+mn-ea"/>
                          </a:rPr>
                          <m:t>𝑍</m:t>
                        </m:r>
                      </m:e>
                      <m:sub>
                        <m:r>
                          <a:rPr lang="en-US" altLang="zh-CN" sz="2800" b="1" dirty="0">
                            <a:solidFill>
                              <a:srgbClr val="C00000"/>
                            </a:solidFill>
                            <a:latin typeface="Cambria Math" panose="02040503050406030204" pitchFamily="18" charset="0"/>
                            <a:ea typeface="黑体" panose="02010609060101010101" charset="-122"/>
                            <a:cs typeface="Times New Roman" panose="02020603050405020304" charset="0"/>
                            <a:sym typeface="+mn-ea"/>
                          </a:rPr>
                          <m:t>𝑂</m:t>
                        </m:r>
                      </m:sub>
                    </m:sSub>
                    <m:r>
                      <a:rPr lang="en-US" altLang="zh-CN" sz="2800" b="1" i="1" dirty="0" smtClean="0">
                        <a:solidFill>
                          <a:srgbClr val="C00000"/>
                        </a:solidFill>
                        <a:latin typeface="Cambria Math" panose="02040503050406030204" pitchFamily="18" charset="0"/>
                        <a:ea typeface="黑体" panose="02010609060101010101" charset="-122"/>
                        <a:cs typeface="Times New Roman" panose="02020603050405020304" charset="0"/>
                        <a:sym typeface="+mn-ea"/>
                      </a:rPr>
                      <m:t> </m:t>
                    </m:r>
                  </m:oMath>
                </a14:m>
                <a:r>
                  <a:rPr lang="en-US" altLang="zh-CN" sz="2800" dirty="0"/>
                  <a:t>inspired by self-renormalization.</a:t>
                </a:r>
              </a:p>
              <a:p>
                <a:r>
                  <a:rPr lang="en-US" altLang="zh-CN" sz="2800" dirty="0"/>
                  <a:t>we determine the form of the logarithmic divergence and the scale dependence. The renormalization factor ZO  for different lattice spacings and HYP smearing are obtained in this table.</a:t>
                </a:r>
                <a:endParaRPr kumimoji="0" lang="zh-CN" altLang="en-US" sz="2800" b="1" dirty="0">
                  <a:solidFill>
                    <a:schemeClr val="bg1"/>
                  </a:solidFill>
                  <a:latin typeface="Arial" panose="020B0604020202020204" pitchFamily="34" charset="0"/>
                </a:endParaRPr>
              </a:p>
            </p:txBody>
          </p:sp>
        </mc:Choice>
        <mc:Fallback xmlns="">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dirty="0"/>
                  <a:t>We then adjusted </a:t>
                </a:r>
                <a:r>
                  <a:rPr lang="zh-CN" altLang="ar-AE" sz="1200" i="0" kern="1200">
                    <a:solidFill>
                      <a:schemeClr val="tx1"/>
                    </a:solidFill>
                    <a:latin typeface="+mn-lt"/>
                    <a:ea typeface="+mn-ea"/>
                    <a:cs typeface="+mn-cs"/>
                  </a:rPr>
                  <a:t>𝑑</a:t>
                </a:r>
                <a:r>
                  <a:rPr lang="ar-AE" altLang="zh-CN" sz="1200" i="0" kern="1200">
                    <a:solidFill>
                      <a:schemeClr val="tx1"/>
                    </a:solidFill>
                    <a:latin typeface="+mn-lt"/>
                    <a:ea typeface="+mn-ea"/>
                    <a:cs typeface="+mn-cs"/>
                  </a:rPr>
                  <a:t>^′</a:t>
                </a:r>
                <a:r>
                  <a:rPr lang="en-US" altLang="zh-CN" sz="2800" dirty="0"/>
                  <a:t>to match </a:t>
                </a:r>
                <a:r>
                  <a:rPr lang="zh-CN" altLang="en-US" sz="1200" i="0" kern="1200">
                    <a:solidFill>
                      <a:schemeClr val="tx1"/>
                    </a:solidFill>
                    <a:latin typeface="+mn-lt"/>
                    <a:ea typeface="+mn-ea"/>
                    <a:cs typeface="+mn-cs"/>
                  </a:rPr>
                  <a:t>𝑔</a:t>
                </a:r>
                <a:r>
                  <a:rPr lang="en-US" altLang="zh-CN" sz="2800" dirty="0"/>
                  <a:t>with the </a:t>
                </a:r>
                <a:r>
                  <a:rPr lang="ar-AE" altLang="zh-CN" sz="1200" b="0" i="0" kern="1200">
                    <a:solidFill>
                      <a:schemeClr val="tx1"/>
                    </a:solidFill>
                    <a:latin typeface="+mn-lt"/>
                    <a:ea typeface="+mn-ea"/>
                    <a:cs typeface="+mn-cs"/>
                  </a:rPr>
                  <a:t>‾(</a:t>
                </a:r>
                <a:r>
                  <a:rPr lang="en-US" altLang="zh-CN" sz="2800" b="0" i="0" kern="1200">
                    <a:solidFill>
                      <a:schemeClr val="tx1"/>
                    </a:solidFill>
                    <a:latin typeface="+mn-lt"/>
                    <a:ea typeface="+mn-ea"/>
                    <a:cs typeface="+mn-cs"/>
                  </a:rPr>
                  <a:t>"</a:t>
                </a:r>
                <a:r>
                  <a:rPr lang="en-US" altLang="zh-CN" sz="2800" b="0" i="0"/>
                  <a:t>MS</a:t>
                </a:r>
                <a:r>
                  <a:rPr lang="ar-AE" altLang="zh-CN" sz="1200" b="0" i="0" kern="1200">
                    <a:solidFill>
                      <a:schemeClr val="tx1"/>
                    </a:solidFill>
                    <a:latin typeface="+mn-lt"/>
                    <a:ea typeface="+mn-ea"/>
                    <a:cs typeface="+mn-cs"/>
                  </a:rPr>
                  <a:t>" )</a:t>
                </a:r>
                <a:r>
                  <a:rPr lang="en-US" altLang="zh-CN" sz="2800" dirty="0"/>
                  <a:t>result in the perturbative region. This lets us remove the </a:t>
                </a:r>
                <a:r>
                  <a:rPr lang="ar-AE" altLang="zh-CN" sz="1200" b="0" i="0" kern="1200">
                    <a:solidFill>
                      <a:schemeClr val="tx1"/>
                    </a:solidFill>
                    <a:latin typeface="+mn-lt"/>
                    <a:ea typeface="+mn-ea"/>
                    <a:cs typeface="+mn-cs"/>
                  </a:rPr>
                  <a:t>‾(</a:t>
                </a:r>
                <a:r>
                  <a:rPr lang="en-US" altLang="zh-CN" sz="2800" b="0" i="0" kern="1200">
                    <a:solidFill>
                      <a:schemeClr val="tx1"/>
                    </a:solidFill>
                    <a:latin typeface="+mn-lt"/>
                    <a:ea typeface="+mn-ea"/>
                    <a:cs typeface="+mn-cs"/>
                  </a:rPr>
                  <a:t>"</a:t>
                </a:r>
                <a:r>
                  <a:rPr lang="en-US" altLang="zh-CN" sz="2800" b="0" i="0"/>
                  <a:t>MS</a:t>
                </a:r>
                <a:r>
                  <a:rPr lang="ar-AE" altLang="zh-CN" sz="1200" b="0" i="0" kern="1200">
                    <a:solidFill>
                      <a:schemeClr val="tx1"/>
                    </a:solidFill>
                    <a:latin typeface="+mn-lt"/>
                    <a:ea typeface="+mn-ea"/>
                    <a:cs typeface="+mn-cs"/>
                  </a:rPr>
                  <a:t>" )</a:t>
                </a:r>
                <a:r>
                  <a:rPr lang="en-US" altLang="zh-CN" sz="2800" dirty="0"/>
                  <a:t>part of </a:t>
                </a:r>
                <a:r>
                  <a:rPr lang="zh-CN" altLang="en-US" sz="1200" i="0" kern="1200">
                    <a:solidFill>
                      <a:schemeClr val="tx1"/>
                    </a:solidFill>
                    <a:latin typeface="+mn-lt"/>
                    <a:ea typeface="+mn-ea"/>
                    <a:cs typeface="+mn-cs"/>
                  </a:rPr>
                  <a:t>𝑔</a:t>
                </a:r>
                <a:r>
                  <a:rPr lang="en-US" altLang="zh-CN" sz="2800" dirty="0"/>
                  <a:t>, confirm the logarithmic divergence </a:t>
                </a:r>
                <a:r>
                  <a:rPr lang="zh-CN" altLang="ar-AE" sz="1200" i="0" kern="1200">
                    <a:solidFill>
                      <a:schemeClr val="tx1"/>
                    </a:solidFill>
                    <a:latin typeface="+mn-lt"/>
                    <a:ea typeface="+mn-ea"/>
                    <a:cs typeface="+mn-cs"/>
                  </a:rPr>
                  <a:t>𝑐</a:t>
                </a:r>
                <a:r>
                  <a:rPr lang="ar-AE" altLang="zh-CN" sz="1200" i="0" kern="1200">
                    <a:solidFill>
                      <a:schemeClr val="tx1"/>
                    </a:solidFill>
                    <a:latin typeface="+mn-lt"/>
                    <a:ea typeface="+mn-ea"/>
                    <a:cs typeface="+mn-cs"/>
                  </a:rPr>
                  <a:t>_1</a:t>
                </a:r>
                <a:r>
                  <a:rPr lang="ar-AE" altLang="zh-CN" sz="2800" dirty="0"/>
                  <a:t>, </a:t>
                </a:r>
                <a:r>
                  <a:rPr lang="en-US" altLang="zh-CN" sz="2800" dirty="0"/>
                  <a:t>and determine the scale dependence of </a:t>
                </a:r>
                <a:r>
                  <a:rPr lang="zh-CN" altLang="ar-AE" sz="1200" i="0" kern="1200">
                    <a:solidFill>
                      <a:schemeClr val="tx1"/>
                    </a:solidFill>
                    <a:latin typeface="+mn-lt"/>
                    <a:ea typeface="+mn-ea"/>
                    <a:cs typeface="+mn-cs"/>
                  </a:rPr>
                  <a:t>𝑍</a:t>
                </a:r>
                <a:r>
                  <a:rPr lang="ar-AE" altLang="zh-CN" sz="1200" i="0" kern="1200">
                    <a:solidFill>
                      <a:schemeClr val="tx1"/>
                    </a:solidFill>
                    <a:latin typeface="+mn-lt"/>
                    <a:ea typeface="+mn-ea"/>
                    <a:cs typeface="+mn-cs"/>
                  </a:rPr>
                  <a:t>_</a:t>
                </a:r>
                <a:r>
                  <a:rPr lang="zh-CN" altLang="ar-AE" sz="1200" i="0" kern="1200">
                    <a:solidFill>
                      <a:schemeClr val="tx1"/>
                    </a:solidFill>
                    <a:latin typeface="+mn-lt"/>
                    <a:ea typeface="+mn-ea"/>
                    <a:cs typeface="+mn-cs"/>
                  </a:rPr>
                  <a:t>𝑂</a:t>
                </a:r>
                <a:r>
                  <a:rPr lang="ar-AE" altLang="zh-CN" sz="2800" dirty="0"/>
                  <a:t>.</a:t>
                </a:r>
              </a:p>
              <a:p>
                <a:r>
                  <a:rPr lang="en-US" altLang="zh-CN" sz="2800" dirty="0"/>
                  <a:t>Finally, we obtained the renormalization factor </a:t>
                </a:r>
                <a:r>
                  <a:rPr lang="zh-CN" altLang="ar-AE" sz="1200" i="0" kern="1200">
                    <a:solidFill>
                      <a:schemeClr val="tx1"/>
                    </a:solidFill>
                    <a:latin typeface="+mn-lt"/>
                    <a:ea typeface="+mn-ea"/>
                    <a:cs typeface="+mn-cs"/>
                  </a:rPr>
                  <a:t>𝑍</a:t>
                </a:r>
                <a:r>
                  <a:rPr lang="ar-AE" altLang="zh-CN" sz="1200" i="0" kern="1200">
                    <a:solidFill>
                      <a:schemeClr val="tx1"/>
                    </a:solidFill>
                    <a:latin typeface="+mn-lt"/>
                    <a:ea typeface="+mn-ea"/>
                    <a:cs typeface="+mn-cs"/>
                  </a:rPr>
                  <a:t>_</a:t>
                </a:r>
                <a:r>
                  <a:rPr lang="zh-CN" altLang="ar-AE" sz="1200" i="0" kern="1200">
                    <a:solidFill>
                      <a:schemeClr val="tx1"/>
                    </a:solidFill>
                    <a:latin typeface="+mn-lt"/>
                    <a:ea typeface="+mn-ea"/>
                    <a:cs typeface="+mn-cs"/>
                  </a:rPr>
                  <a:t>𝑂</a:t>
                </a:r>
                <a:r>
                  <a:rPr lang="en-US" altLang="zh-CN" sz="2800" dirty="0"/>
                  <a:t>for the three lattice spacing.</a:t>
                </a:r>
              </a:p>
              <a:p>
                <a:pPr indent="0">
                  <a:lnSpc>
                    <a:spcPct val="130000"/>
                  </a:lnSpc>
                  <a:spcBef>
                    <a:spcPct val="0"/>
                  </a:spcBef>
                  <a:buFont typeface="Wingdings" panose="05000000000000000000" pitchFamily="2" charset="2"/>
                  <a:buNone/>
                  <a:defRPr/>
                </a:pPr>
                <a:endParaRPr kumimoji="0" lang="zh-CN" altLang="en-US" sz="2800" b="1" dirty="0">
                  <a:solidFill>
                    <a:schemeClr val="bg1"/>
                  </a:solidFill>
                  <a:latin typeface="Arial" panose="020B0604020202020204" pitchFamily="34" charset="0"/>
                </a:endParaRP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16</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dirty="0"/>
              <a:t>So, when we have all  three pieces of the quasi-TMDWF, we can plot its distribution in coordinate space. For each ensemble, we calculated results at three different momentums</a:t>
            </a:r>
            <a:endParaRPr kumimoji="0" lang="zh-CN" altLang="en-US" sz="2800" b="1" dirty="0">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17</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xmlns:a14="http://schemas.microsoft.com/office/drawing/2010/main">
        <mc:Choice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r>
                  <a:rPr lang="en-US" altLang="zh-CN" sz="2800" dirty="0"/>
                  <a:t>To remove unphysical oscillations,</a:t>
                </a:r>
                <a:r>
                  <a:rPr lang="en-US" altLang="zh-CN" sz="2800" baseline="0" dirty="0"/>
                  <a:t> </a:t>
                </a:r>
                <a:r>
                  <a:rPr lang="en-US" altLang="zh-CN" sz="2800" dirty="0"/>
                  <a:t>the extrapolation of the quasi-TMDWF in the large-</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𝜆</m:t>
                    </m:r>
                  </m:oMath>
                </a14:m>
                <a:r>
                  <a:rPr lang="en-US" altLang="zh-CN" sz="2800" dirty="0"/>
                  <a:t> region is necessary.</a:t>
                </a:r>
                <a:r>
                  <a:rPr lang="en-US" altLang="zh-CN" sz="2800" baseline="0" dirty="0"/>
                  <a:t> </a:t>
                </a:r>
                <a:r>
                  <a:rPr lang="en-US" altLang="zh-CN" sz="2800" dirty="0"/>
                  <a:t>in this region the wave function behavior can be written as this formula. Since this extrapolation will introduce systematic errors, we compared results with different starting points ZL. As shown in the figure, they are consistent within errors. Of course, their differences are also included in the systematic uncertainty</a:t>
                </a:r>
                <a:r>
                  <a:rPr lang="en-US" altLang="zh-CN" sz="2800" baseline="0" dirty="0"/>
                  <a:t> we will mention later.</a:t>
                </a:r>
                <a:endParaRPr lang="en-US" altLang="zh-CN" sz="2800" dirty="0"/>
              </a:p>
              <a:p>
                <a:pPr indent="0">
                  <a:lnSpc>
                    <a:spcPct val="130000"/>
                  </a:lnSpc>
                  <a:spcBef>
                    <a:spcPct val="0"/>
                  </a:spcBef>
                  <a:buFont typeface="Wingdings" panose="05000000000000000000" pitchFamily="2" charset="2"/>
                  <a:buNone/>
                  <a:defRPr/>
                </a:pPr>
                <a:endParaRPr kumimoji="0" lang="zh-CN" altLang="en-US" sz="2800" b="1" dirty="0">
                  <a:solidFill>
                    <a:schemeClr val="bg1"/>
                  </a:solidFill>
                  <a:latin typeface="Arial" panose="020B0604020202020204" pitchFamily="34" charset="0"/>
                </a:endParaRPr>
              </a:p>
            </p:txBody>
          </p:sp>
        </mc:Choice>
        <mc:Fallback xmlns="">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dirty="0"/>
                  <a:t>To remove unphysical oscillations, we do the extrapolation of the quasi-TMDWF in the large-</a:t>
                </a:r>
                <a:r>
                  <a:rPr lang="zh-CN" altLang="en-US" sz="1200" i="0" kern="1200">
                    <a:solidFill>
                      <a:schemeClr val="tx1"/>
                    </a:solidFill>
                    <a:latin typeface="+mn-lt"/>
                    <a:ea typeface="+mn-ea"/>
                    <a:cs typeface="+mn-cs"/>
                  </a:rPr>
                  <a:t>𝜆</a:t>
                </a:r>
                <a:r>
                  <a:rPr lang="en-US" altLang="zh-CN" sz="2800" dirty="0"/>
                  <a:t> region using the form shown here.</a:t>
                </a:r>
              </a:p>
              <a:p>
                <a:r>
                  <a:rPr lang="en-US" altLang="zh-CN" sz="2800" dirty="0"/>
                  <a:t>Since this extrapolation can introduce systematic errors, we compared results with different starting points. As shown in the figure, they are consistent within errors. Of course, their differences are also included in the systematic uncertainty.</a:t>
                </a:r>
              </a:p>
              <a:p>
                <a:pPr indent="0">
                  <a:lnSpc>
                    <a:spcPct val="130000"/>
                  </a:lnSpc>
                  <a:spcBef>
                    <a:spcPct val="0"/>
                  </a:spcBef>
                  <a:buFont typeface="Wingdings" panose="05000000000000000000" pitchFamily="2" charset="2"/>
                  <a:buNone/>
                  <a:defRPr/>
                </a:pPr>
                <a:endParaRPr kumimoji="0" lang="zh-CN" altLang="en-US" sz="2800" b="1" dirty="0">
                  <a:solidFill>
                    <a:schemeClr val="bg1"/>
                  </a:solidFill>
                  <a:latin typeface="Arial" panose="020B0604020202020204" pitchFamily="34" charset="0"/>
                </a:endParaRP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18</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dirty="0"/>
              <a:t>After the Fourier transformation, we obtain the quasi-TMDWF in momentum space.</a:t>
            </a:r>
            <a:endParaRPr lang="en-US" altLang="zh-CN" sz="2800" b="1" dirty="0">
              <a:solidFill>
                <a:srgbClr val="C00000"/>
              </a:solidFill>
              <a:latin typeface="Times New Roman" panose="02020603050405020304" charset="0"/>
              <a:ea typeface="黑体" panose="02010609060101010101" charset="-122"/>
              <a:cs typeface="Times New Roman" panose="02020603050405020304" charset="0"/>
              <a:sym typeface="+mn-ea"/>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19</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a:ln>
            <a:solidFill>
              <a:srgbClr val="000000"/>
            </a:solidFill>
            <a:miter lim="800000"/>
          </a:ln>
        </p:spPr>
      </p:sp>
      <p:sp>
        <p:nvSpPr>
          <p:cNvPr id="17411"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dirty="0"/>
              <a:t>In the following, I will present our work from three parts.</a:t>
            </a:r>
            <a:br>
              <a:rPr lang="en-US" altLang="zh-CN" sz="2800" dirty="0"/>
            </a:br>
            <a:r>
              <a:rPr lang="en-US" altLang="zh-CN" sz="2800" dirty="0"/>
              <a:t>First, I will explain why it is important to calculate the Collins–Soper kernel.</a:t>
            </a:r>
            <a:br>
              <a:rPr lang="en-US" altLang="zh-CN" sz="2800" dirty="0"/>
            </a:br>
            <a:r>
              <a:rPr lang="en-US" altLang="zh-CN" sz="2800" dirty="0"/>
              <a:t>Then, I will share some details about how we extract the CS kernel on the lattice and show our progress.</a:t>
            </a:r>
            <a:br>
              <a:rPr lang="en-US" altLang="zh-CN" sz="2800" dirty="0"/>
            </a:br>
            <a:r>
              <a:rPr lang="en-US" altLang="zh-CN" sz="2800" dirty="0"/>
              <a:t>Finally, I will conclude with a summary and some outlook for future work.</a:t>
            </a:r>
            <a:endParaRPr kumimoji="0" lang="zh-CN" altLang="en-US" sz="2800" dirty="0">
              <a:latin typeface="Calibri" panose="020F0502020204030204" charset="0"/>
              <a:ea typeface="宋体" panose="02010600030101010101" pitchFamily="2" charset="-122"/>
            </a:endParaRPr>
          </a:p>
        </p:txBody>
      </p:sp>
      <p:sp>
        <p:nvSpPr>
          <p:cNvPr id="17412"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DD597074-0273-BF4C-8E7F-B078D591EE6E}" type="slidenum">
              <a:rPr lang="zh-CN" altLang="en-US" sz="1200"/>
              <a:t>2</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xmlns:a14="http://schemas.microsoft.com/office/drawing/2010/main">
        <mc:Choice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r>
                  <a:rPr lang="en-US" altLang="zh-CN" sz="2800" dirty="0"/>
                  <a:t>So, we take</a:t>
                </a:r>
                <a:r>
                  <a:rPr lang="en-US" altLang="zh-CN" sz="2800" baseline="0" dirty="0"/>
                  <a:t> the ratio</a:t>
                </a:r>
                <a:r>
                  <a:rPr lang="en-US" altLang="zh-CN" sz="2800" dirty="0"/>
                  <a:t> at different momentum to calculate the CS kernel. In our work, we use the matching kernel from the paper below.</a:t>
                </a:r>
                <a:r>
                  <a:rPr lang="en-US" altLang="zh-CN" sz="2800" baseline="0" dirty="0"/>
                  <a:t> </a:t>
                </a:r>
                <a:r>
                  <a:rPr lang="en-US" altLang="zh-CN" sz="2800" dirty="0"/>
                  <a:t>The three figures shows the CS kernel with different </a:t>
                </a:r>
                <a:r>
                  <a:rPr lang="en-US" altLang="zh-CN" sz="2800" dirty="0" err="1"/>
                  <a:t>b_perp</a:t>
                </a:r>
                <a:r>
                  <a:rPr lang="en-US" altLang="zh-CN" sz="2800" dirty="0"/>
                  <a:t>. The three momentum combinations agree each other, but there is still some dependence on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𝑥</m:t>
                    </m:r>
                  </m:oMath>
                </a14:m>
                <a:r>
                  <a:rPr lang="en-US" altLang="zh-CN" sz="2800" dirty="0"/>
                  <a:t> and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𝑃</m:t>
                        </m:r>
                      </m:e>
                      <m:sub>
                        <m:r>
                          <a:rPr lang="zh-CN" altLang="ar-AE" sz="1200" i="1" kern="1200">
                            <a:solidFill>
                              <a:schemeClr val="tx1"/>
                            </a:solidFill>
                            <a:latin typeface="Cambria Math" panose="02040503050406030204" pitchFamily="18" charset="0"/>
                            <a:ea typeface="+mn-ea"/>
                            <a:cs typeface="+mn-cs"/>
                          </a:rPr>
                          <m:t>𝑧</m:t>
                        </m:r>
                      </m:sub>
                    </m:sSub>
                  </m:oMath>
                </a14:m>
                <a:r>
                  <a:rPr lang="en-US" altLang="zh-CN" sz="2800" kern="1200" dirty="0">
                    <a:solidFill>
                      <a:schemeClr val="tx1"/>
                    </a:solidFill>
                    <a:latin typeface="+mn-lt"/>
                    <a:ea typeface="+mn-ea"/>
                    <a:cs typeface="+mn-cs"/>
                  </a:rPr>
                  <a:t>, which means the power correction is not cancel out</a:t>
                </a:r>
                <a:r>
                  <a:rPr lang="en-US" altLang="zh-CN" sz="2800" kern="1200" baseline="0" dirty="0">
                    <a:solidFill>
                      <a:schemeClr val="tx1"/>
                    </a:solidFill>
                    <a:latin typeface="+mn-lt"/>
                    <a:ea typeface="+mn-ea"/>
                    <a:cs typeface="+mn-cs"/>
                  </a:rPr>
                  <a:t>. </a:t>
                </a:r>
                <a:r>
                  <a:rPr lang="en-US" altLang="zh-CN" sz="2800" kern="1200" dirty="0">
                    <a:solidFill>
                      <a:schemeClr val="tx1"/>
                    </a:solidFill>
                    <a:latin typeface="+mn-lt"/>
                    <a:ea typeface="+mn-ea"/>
                    <a:cs typeface="+mn-cs"/>
                  </a:rPr>
                  <a:t>For better comparison, we present a subset from the 200 data points in each of the 3 cases.</a:t>
                </a:r>
                <a:endParaRPr lang="zh-CN" altLang="en-US" sz="2800" kern="1200" dirty="0">
                  <a:solidFill>
                    <a:schemeClr val="tx1"/>
                  </a:solidFill>
                  <a:latin typeface="+mn-lt"/>
                  <a:ea typeface="+mn-ea"/>
                  <a:cs typeface="+mn-cs"/>
                </a:endParaRPr>
              </a:p>
            </p:txBody>
          </p:sp>
        </mc:Choice>
        <mc:Fallback xmlns="">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dirty="0"/>
                  <a:t>Next, we use quasi-TMDWFs at different momenta to calculate the CS kernel. In our work, we use the matching kernel from the paper below, which gives the unexpected NLO result in </a:t>
                </a:r>
                <a:r>
                  <a:rPr lang="zh-CN" altLang="en-US" sz="1200" i="0" kern="1200">
                    <a:solidFill>
                      <a:schemeClr val="tx1"/>
                    </a:solidFill>
                    <a:latin typeface="+mn-lt"/>
                    <a:ea typeface="+mn-ea"/>
                    <a:cs typeface="+mn-cs"/>
                  </a:rPr>
                  <a:t>𝑏</a:t>
                </a:r>
                <a:r>
                  <a:rPr lang="en-US" altLang="zh-CN" sz="2800" dirty="0"/>
                  <a:t>, keeping the </a:t>
                </a:r>
                <a:r>
                  <a:rPr lang="zh-CN" altLang="en-US" sz="1200" i="0" kern="1200">
                    <a:solidFill>
                      <a:schemeClr val="tx1"/>
                    </a:solidFill>
                    <a:latin typeface="+mn-lt"/>
                    <a:ea typeface="+mn-ea"/>
                    <a:cs typeface="+mn-cs"/>
                  </a:rPr>
                  <a:t>𝑏</a:t>
                </a:r>
                <a:r>
                  <a:rPr lang="en-US" altLang="zh-CN" sz="2800" dirty="0"/>
                  <a:t>-dependence in the large-momentum limit.</a:t>
                </a:r>
              </a:p>
              <a:p>
                <a:r>
                  <a:rPr lang="en-US" altLang="zh-CN" sz="2800" dirty="0"/>
                  <a:t>This approach effectively reduces the imaginary part of the CS kernel. We will show this in the results later.</a:t>
                </a:r>
              </a:p>
              <a:p>
                <a:r>
                  <a:rPr lang="en-US" altLang="zh-CN" sz="2800" dirty="0"/>
                  <a:t>The figure below shows the CS kernel for the H48P32 ensemble. The three momentum combinations agree quite well, but there is still some dependence on </a:t>
                </a:r>
                <a:r>
                  <a:rPr lang="zh-CN" altLang="en-US" sz="1200" i="0" kern="1200">
                    <a:solidFill>
                      <a:schemeClr val="tx1"/>
                    </a:solidFill>
                    <a:latin typeface="+mn-lt"/>
                    <a:ea typeface="+mn-ea"/>
                    <a:cs typeface="+mn-cs"/>
                  </a:rPr>
                  <a:t>𝑥</a:t>
                </a:r>
                <a:r>
                  <a:rPr lang="en-US" altLang="zh-CN" sz="2800" dirty="0"/>
                  <a:t>and </a:t>
                </a:r>
                <a:r>
                  <a:rPr lang="zh-CN" altLang="ar-AE" sz="1200" i="0" kern="1200">
                    <a:solidFill>
                      <a:schemeClr val="tx1"/>
                    </a:solidFill>
                    <a:latin typeface="+mn-lt"/>
                    <a:ea typeface="+mn-ea"/>
                    <a:cs typeface="+mn-cs"/>
                  </a:rPr>
                  <a:t>𝑃</a:t>
                </a:r>
                <a:r>
                  <a:rPr lang="ar-AE" altLang="zh-CN" sz="1200" i="0" kern="1200">
                    <a:solidFill>
                      <a:schemeClr val="tx1"/>
                    </a:solidFill>
                    <a:latin typeface="+mn-lt"/>
                    <a:ea typeface="+mn-ea"/>
                    <a:cs typeface="+mn-cs"/>
                  </a:rPr>
                  <a:t>_</a:t>
                </a:r>
                <a:r>
                  <a:rPr lang="zh-CN" altLang="ar-AE" sz="1200" i="0" kern="1200">
                    <a:solidFill>
                      <a:schemeClr val="tx1"/>
                    </a:solidFill>
                    <a:latin typeface="+mn-lt"/>
                    <a:ea typeface="+mn-ea"/>
                    <a:cs typeface="+mn-cs"/>
                  </a:rPr>
                  <a:t>𝑧</a:t>
                </a:r>
                <a:r>
                  <a:rPr lang="ar-AE" altLang="zh-CN" sz="2800" dirty="0"/>
                  <a:t>.</a:t>
                </a:r>
              </a:p>
              <a:p>
                <a:r>
                  <a:rPr lang="en-US" altLang="zh-CN" sz="2800" kern="1200" dirty="0">
                    <a:solidFill>
                      <a:schemeClr val="tx1"/>
                    </a:solidFill>
                    <a:latin typeface="+mn-lt"/>
                    <a:ea typeface="+mn-ea"/>
                    <a:cs typeface="+mn-cs"/>
                  </a:rPr>
                  <a:t>For better visualization, we present a subset of points selected from the 200 data points in each of the 3 cases.</a:t>
                </a:r>
                <a:endParaRPr lang="zh-CN" altLang="en-US" sz="2800" kern="1200" dirty="0">
                  <a:solidFill>
                    <a:schemeClr val="tx1"/>
                  </a:solidFill>
                  <a:latin typeface="+mn-lt"/>
                  <a:ea typeface="+mn-ea"/>
                  <a:cs typeface="+mn-cs"/>
                </a:endParaRP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20</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dirty="0"/>
              <a:t>In previous work, the imaginary part of the CS kernel was regarded as a systematic error. The paper also points out that most of the imaginary part comes from the matching kernel. The quasi-TMDWF itself contribute a very small imaginary part. In the small-b region, this part of the systematic uncertainty is much larger than the statistical uncertainty. </a:t>
            </a:r>
            <a:endParaRPr kumimoji="0" lang="zh-CN" altLang="en-US" sz="2800" b="1" dirty="0">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21</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xmlns:a14="http://schemas.microsoft.com/office/drawing/2010/main">
        <mc:Choice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pPr marL="0" marR="0" lvl="0" indent="0" algn="l" defTabSz="914400" rtl="0" eaLnBrk="1" fontAlgn="auto" latinLnBrk="0" hangingPunct="1">
                  <a:lnSpc>
                    <a:spcPct val="130000"/>
                  </a:lnSpc>
                  <a:spcBef>
                    <a:spcPct val="0"/>
                  </a:spcBef>
                  <a:spcAft>
                    <a:spcPts val="0"/>
                  </a:spcAft>
                  <a:buClrTx/>
                  <a:buSzTx/>
                  <a:buFont typeface="Wingdings" panose="05000000000000000000" pitchFamily="2" charset="2"/>
                  <a:buNone/>
                  <a:tabLst/>
                  <a:defRPr/>
                </a:pPr>
                <a:r>
                  <a:rPr kumimoji="0" lang="en-US" altLang="zh-CN" sz="2800" b="1" dirty="0">
                    <a:solidFill>
                      <a:schemeClr val="bg1"/>
                    </a:solidFill>
                    <a:latin typeface="Arial" panose="020B0604020202020204" pitchFamily="34" charset="0"/>
                  </a:rPr>
                  <a:t>However, we know </a:t>
                </a:r>
                <a:r>
                  <a:rPr kumimoji="0" lang="en-US" altLang="zh-CN" sz="2800" b="1" dirty="0">
                    <a:solidFill>
                      <a:schemeClr val="tx1"/>
                    </a:solidFill>
                    <a:latin typeface="Times New Roman" panose="02020603050405020304" charset="0"/>
                    <a:cs typeface="Times New Roman" panose="02020603050405020304" charset="0"/>
                  </a:rPr>
                  <a:t>t</a:t>
                </a:r>
                <a:r>
                  <a:rPr lang="en-US" altLang="zh-CN" sz="2800" b="1" dirty="0">
                    <a:latin typeface="Times New Roman" panose="02020603050405020304" charset="0"/>
                    <a:cs typeface="Times New Roman" panose="02020603050405020304" charset="0"/>
                  </a:rPr>
                  <a:t>he quasi-TMDWF factorization formula requires</a:t>
                </a:r>
                <a:r>
                  <a:rPr lang="zh-CN" altLang="en-US" sz="2800" b="1" dirty="0">
                    <a:latin typeface="Times New Roman" panose="02020603050405020304" charset="0"/>
                    <a:cs typeface="Times New Roman" panose="02020603050405020304" charset="0"/>
                  </a:rPr>
                  <a:t> </a:t>
                </a:r>
                <a14:m>
                  <m:oMath xmlns:m="http://schemas.openxmlformats.org/officeDocument/2006/math">
                    <m:r>
                      <a:rPr lang="en-US" altLang="zh-CN" sz="2800" b="1" i="1" smtClean="0">
                        <a:latin typeface="Cambria Math" panose="02040503050406030204" pitchFamily="18" charset="0"/>
                        <a:cs typeface="Times New Roman" panose="02020603050405020304" charset="0"/>
                      </a:rPr>
                      <m:t>𝒙</m:t>
                    </m:r>
                    <m:sSup>
                      <m:sSupPr>
                        <m:ctrlPr>
                          <a:rPr lang="en-US" altLang="zh-CN" sz="2800" b="1" i="1" smtClean="0">
                            <a:latin typeface="Cambria Math" panose="02040503050406030204" pitchFamily="18" charset="0"/>
                            <a:cs typeface="Times New Roman" panose="02020603050405020304" charset="0"/>
                          </a:rPr>
                        </m:ctrlPr>
                      </m:sSupPr>
                      <m:e>
                        <m:r>
                          <a:rPr lang="en-US" altLang="zh-CN" sz="2800" b="1" i="1" smtClean="0">
                            <a:latin typeface="Cambria Math" panose="02040503050406030204" pitchFamily="18" charset="0"/>
                            <a:cs typeface="Times New Roman" panose="02020603050405020304" charset="0"/>
                          </a:rPr>
                          <m:t>𝑷</m:t>
                        </m:r>
                      </m:e>
                      <m:sup>
                        <m:r>
                          <a:rPr lang="en-US" altLang="zh-CN" sz="2800" b="1" i="1" smtClean="0">
                            <a:latin typeface="Cambria Math" panose="02040503050406030204" pitchFamily="18" charset="0"/>
                            <a:cs typeface="Times New Roman" panose="02020603050405020304" charset="0"/>
                          </a:rPr>
                          <m:t>𝒛</m:t>
                        </m:r>
                      </m:sup>
                    </m:sSup>
                    <m:sSub>
                      <m:sSubPr>
                        <m:ctrlPr>
                          <a:rPr lang="en-US" altLang="zh-CN" sz="2800" b="1" i="1" smtClean="0">
                            <a:latin typeface="Cambria Math" panose="02040503050406030204" pitchFamily="18" charset="0"/>
                            <a:cs typeface="Times New Roman" panose="02020603050405020304" charset="0"/>
                          </a:rPr>
                        </m:ctrlPr>
                      </m:sSubPr>
                      <m:e>
                        <m:r>
                          <a:rPr lang="en-US" altLang="zh-CN" sz="2800" b="1" i="1" smtClean="0">
                            <a:latin typeface="Cambria Math" panose="02040503050406030204" pitchFamily="18" charset="0"/>
                            <a:cs typeface="Times New Roman" panose="02020603050405020304" charset="0"/>
                          </a:rPr>
                          <m:t>𝒃</m:t>
                        </m:r>
                      </m:e>
                      <m:sub>
                        <m:r>
                          <a:rPr lang="en-US" altLang="zh-CN" sz="2800" b="1" i="1" smtClean="0">
                            <a:latin typeface="Cambria Math" panose="02040503050406030204" pitchFamily="18" charset="0"/>
                            <a:cs typeface="Times New Roman" panose="02020603050405020304" charset="0"/>
                          </a:rPr>
                          <m:t>⊥</m:t>
                        </m:r>
                      </m:sub>
                    </m:sSub>
                    <m:r>
                      <a:rPr lang="en-US" altLang="zh-CN" sz="2800" b="1" i="1" smtClean="0">
                        <a:latin typeface="Cambria Math" panose="02040503050406030204" pitchFamily="18" charset="0"/>
                        <a:cs typeface="Times New Roman" panose="02020603050405020304" charset="0"/>
                      </a:rPr>
                      <m:t> </m:t>
                    </m:r>
                  </m:oMath>
                </a14:m>
                <a:r>
                  <a:rPr lang="en-US" altLang="zh-CN" sz="2800" b="1" dirty="0">
                    <a:latin typeface="Times New Roman" panose="02020603050405020304" charset="0"/>
                    <a:cs typeface="Times New Roman" panose="02020603050405020304" charset="0"/>
                  </a:rPr>
                  <a:t>is large, this paper shows that at small </a:t>
                </a:r>
                <a14:m>
                  <m:oMath xmlns:m="http://schemas.openxmlformats.org/officeDocument/2006/math">
                    <m:sSub>
                      <m:sSubPr>
                        <m:ctrlPr>
                          <a:rPr lang="en-US" altLang="zh-CN" sz="2800" b="1" i="1" smtClean="0">
                            <a:latin typeface="Cambria Math" panose="02040503050406030204" pitchFamily="18" charset="0"/>
                            <a:cs typeface="Times New Roman" panose="02020603050405020304" charset="0"/>
                          </a:rPr>
                        </m:ctrlPr>
                      </m:sSubPr>
                      <m:e>
                        <m:r>
                          <a:rPr lang="en-US" altLang="zh-CN" sz="2800" b="1" i="1" smtClean="0">
                            <a:latin typeface="Cambria Math" panose="02040503050406030204" pitchFamily="18" charset="0"/>
                            <a:cs typeface="Times New Roman" panose="02020603050405020304" charset="0"/>
                          </a:rPr>
                          <m:t>𝒃</m:t>
                        </m:r>
                      </m:e>
                      <m:sub>
                        <m:r>
                          <a:rPr lang="en-US" altLang="zh-CN" sz="2800" b="1" i="1" smtClean="0">
                            <a:latin typeface="Cambria Math" panose="02040503050406030204" pitchFamily="18" charset="0"/>
                            <a:cs typeface="Times New Roman" panose="02020603050405020304" charset="0"/>
                          </a:rPr>
                          <m:t>⊥</m:t>
                        </m:r>
                      </m:sub>
                    </m:sSub>
                    <m:r>
                      <a:rPr lang="en-US" altLang="zh-CN" sz="2800" b="1" i="1" smtClean="0">
                        <a:latin typeface="Cambria Math" panose="02040503050406030204" pitchFamily="18" charset="0"/>
                        <a:cs typeface="Times New Roman" panose="02020603050405020304" charset="0"/>
                      </a:rPr>
                      <m:t> </m:t>
                    </m:r>
                  </m:oMath>
                </a14:m>
                <a:r>
                  <a:rPr lang="en-US" altLang="zh-CN" sz="2800" b="1" dirty="0">
                    <a:latin typeface="Times New Roman" panose="02020603050405020304" charset="0"/>
                    <a:cs typeface="Times New Roman" panose="02020603050405020304" charset="0"/>
                  </a:rPr>
                  <a:t>region, we can remain the </a:t>
                </a:r>
                <a:r>
                  <a:rPr lang="en-US" altLang="zh-CN" sz="2800" b="1" dirty="0" err="1">
                    <a:latin typeface="Times New Roman" panose="02020603050405020304" charset="0"/>
                    <a:cs typeface="Times New Roman" panose="02020603050405020304" charset="0"/>
                  </a:rPr>
                  <a:t>b_perp</a:t>
                </a:r>
                <a:r>
                  <a:rPr lang="en-US" altLang="zh-CN" sz="2800" b="1" dirty="0">
                    <a:latin typeface="Times New Roman" panose="02020603050405020304" charset="0"/>
                    <a:cs typeface="Times New Roman" panose="02020603050405020304" charset="0"/>
                  </a:rPr>
                  <a:t> </a:t>
                </a:r>
                <a:r>
                  <a:rPr lang="en-US" altLang="zh-CN" sz="2800" b="1" dirty="0">
                    <a:solidFill>
                      <a:srgbClr val="C00000"/>
                    </a:solidFill>
                    <a:latin typeface="Times New Roman" panose="02020603050405020304" charset="0"/>
                    <a:cs typeface="Times New Roman" panose="02020603050405020304" charset="0"/>
                  </a:rPr>
                  <a:t>dependence</a:t>
                </a:r>
                <a:r>
                  <a:rPr lang="en-US" altLang="zh-CN" sz="2800" b="1" baseline="0" dirty="0">
                    <a:solidFill>
                      <a:srgbClr val="C00000"/>
                    </a:solidFill>
                    <a:latin typeface="Times New Roman" panose="02020603050405020304" charset="0"/>
                    <a:cs typeface="Times New Roman" panose="02020603050405020304" charset="0"/>
                  </a:rPr>
                  <a:t> in matching kernel</a:t>
                </a:r>
                <a:r>
                  <a:rPr lang="en-US" altLang="zh-CN" sz="2800" b="1" dirty="0">
                    <a:solidFill>
                      <a:srgbClr val="C00000"/>
                    </a:solidFill>
                    <a:latin typeface="Times New Roman" panose="02020603050405020304" charset="0"/>
                    <a:cs typeface="Times New Roman" panose="02020603050405020304" charset="0"/>
                  </a:rPr>
                  <a:t>.</a:t>
                </a:r>
                <a:r>
                  <a:rPr lang="en-US" altLang="zh-CN" sz="2800" b="1" baseline="0" dirty="0">
                    <a:solidFill>
                      <a:srgbClr val="C00000"/>
                    </a:solidFill>
                    <a:latin typeface="Times New Roman" panose="02020603050405020304" charset="0"/>
                    <a:cs typeface="Times New Roman" panose="02020603050405020304" charset="0"/>
                  </a:rPr>
                  <a:t> These </a:t>
                </a:r>
                <a:r>
                  <a:rPr lang="en-US" altLang="zh-CN" sz="2800" b="1" baseline="0" dirty="0" err="1">
                    <a:solidFill>
                      <a:srgbClr val="C00000"/>
                    </a:solidFill>
                    <a:latin typeface="Times New Roman" panose="02020603050405020304" charset="0"/>
                    <a:cs typeface="Times New Roman" panose="02020603050405020304" charset="0"/>
                  </a:rPr>
                  <a:t>figue</a:t>
                </a:r>
                <a:r>
                  <a:rPr lang="en-US" altLang="zh-CN" sz="2800" b="1" baseline="0" dirty="0">
                    <a:solidFill>
                      <a:srgbClr val="C00000"/>
                    </a:solidFill>
                    <a:latin typeface="Times New Roman" panose="02020603050405020304" charset="0"/>
                    <a:cs typeface="Times New Roman" panose="02020603050405020304" charset="0"/>
                  </a:rPr>
                  <a:t> shows with the b increase ,b unexpanded matching kernel  approaches its NLO result.</a:t>
                </a:r>
                <a:endParaRPr kumimoji="0" lang="zh-CN" altLang="en-US" sz="2800" b="1" dirty="0">
                  <a:solidFill>
                    <a:schemeClr val="bg1"/>
                  </a:solidFill>
                  <a:latin typeface="Arial" panose="020B0604020202020204" pitchFamily="34" charset="0"/>
                </a:endParaRPr>
              </a:p>
            </p:txBody>
          </p:sp>
        </mc:Choice>
        <mc:Fallback xmlns="">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marR="0" lvl="0" indent="0" algn="l" defTabSz="914400" rtl="0" eaLnBrk="1" fontAlgn="auto" latinLnBrk="0" hangingPunct="1">
                  <a:lnSpc>
                    <a:spcPct val="130000"/>
                  </a:lnSpc>
                  <a:spcBef>
                    <a:spcPct val="0"/>
                  </a:spcBef>
                  <a:spcAft>
                    <a:spcPts val="0"/>
                  </a:spcAft>
                  <a:buClrTx/>
                  <a:buSzTx/>
                  <a:buFont typeface="Wingdings" panose="05000000000000000000" pitchFamily="2" charset="2"/>
                  <a:buNone/>
                  <a:tabLst/>
                  <a:defRPr/>
                </a:pPr>
                <a:r>
                  <a:rPr kumimoji="0" lang="en-US" altLang="zh-CN" sz="2800" b="1" dirty="0">
                    <a:solidFill>
                      <a:schemeClr val="bg1"/>
                    </a:solidFill>
                    <a:latin typeface="Arial" panose="020B0604020202020204" pitchFamily="34" charset="0"/>
                  </a:rPr>
                  <a:t>But we know </a:t>
                </a:r>
                <a:r>
                  <a:rPr kumimoji="0" lang="en-US" altLang="zh-CN" sz="2800" b="1" dirty="0">
                    <a:solidFill>
                      <a:schemeClr val="tx1"/>
                    </a:solidFill>
                    <a:latin typeface="Times New Roman" panose="02020603050405020304" charset="0"/>
                    <a:cs typeface="Times New Roman" panose="02020603050405020304" charset="0"/>
                  </a:rPr>
                  <a:t>t</a:t>
                </a:r>
                <a:r>
                  <a:rPr lang="en-US" altLang="zh-CN" sz="2800" b="1" dirty="0">
                    <a:latin typeface="Times New Roman" panose="02020603050405020304" charset="0"/>
                    <a:cs typeface="Times New Roman" panose="02020603050405020304" charset="0"/>
                  </a:rPr>
                  <a:t>he quasi-TMDWF factorization formula requires</a:t>
                </a:r>
                <a:r>
                  <a:rPr lang="zh-CN" altLang="en-US" sz="2800" b="1" dirty="0">
                    <a:latin typeface="Times New Roman" panose="02020603050405020304" charset="0"/>
                    <a:cs typeface="Times New Roman" panose="02020603050405020304" charset="0"/>
                  </a:rPr>
                  <a:t> </a:t>
                </a:r>
                <a:r>
                  <a:rPr lang="en-US" altLang="zh-CN" sz="2800" b="1" i="0">
                    <a:latin typeface="Cambria Math" panose="02040503050406030204" pitchFamily="18" charset="0"/>
                    <a:cs typeface="Times New Roman" panose="02020603050405020304" charset="0"/>
                  </a:rPr>
                  <a:t>𝒙𝑷^𝒛 𝒃_⊥  </a:t>
                </a:r>
                <a:r>
                  <a:rPr lang="en-US" altLang="zh-CN" sz="2800" b="1" dirty="0">
                    <a:latin typeface="Times New Roman" panose="02020603050405020304" charset="0"/>
                    <a:cs typeface="Times New Roman" panose="02020603050405020304" charset="0"/>
                  </a:rPr>
                  <a:t>is large, at small </a:t>
                </a:r>
                <a:r>
                  <a:rPr lang="en-US" altLang="zh-CN" sz="2800" b="1" i="0">
                    <a:latin typeface="Cambria Math" panose="02040503050406030204" pitchFamily="18" charset="0"/>
                    <a:cs typeface="Times New Roman" panose="02020603050405020304" charset="0"/>
                  </a:rPr>
                  <a:t>𝒃_⊥  </a:t>
                </a:r>
                <a:r>
                  <a:rPr lang="en-US" altLang="zh-CN" sz="2800" b="1" dirty="0">
                    <a:latin typeface="Times New Roman" panose="02020603050405020304" charset="0"/>
                    <a:cs typeface="Times New Roman" panose="02020603050405020304" charset="0"/>
                  </a:rPr>
                  <a:t>region, we can retain the </a:t>
                </a:r>
                <a:r>
                  <a:rPr lang="en-US" altLang="zh-CN" sz="2800" b="1" dirty="0" err="1">
                    <a:latin typeface="Times New Roman" panose="02020603050405020304" charset="0"/>
                    <a:cs typeface="Times New Roman" panose="02020603050405020304" charset="0"/>
                  </a:rPr>
                  <a:t>b_perp</a:t>
                </a:r>
                <a:r>
                  <a:rPr lang="en-US" altLang="zh-CN" sz="2800" b="1" dirty="0">
                    <a:latin typeface="Times New Roman" panose="02020603050405020304" charset="0"/>
                    <a:cs typeface="Times New Roman" panose="02020603050405020304" charset="0"/>
                  </a:rPr>
                  <a:t> </a:t>
                </a:r>
                <a:r>
                  <a:rPr lang="en-US" altLang="zh-CN" sz="2800" b="1" dirty="0">
                    <a:solidFill>
                      <a:srgbClr val="C00000"/>
                    </a:solidFill>
                    <a:latin typeface="Times New Roman" panose="02020603050405020304" charset="0"/>
                    <a:cs typeface="Times New Roman" panose="02020603050405020304" charset="0"/>
                  </a:rPr>
                  <a:t>dependence.</a:t>
                </a:r>
                <a:r>
                  <a:rPr lang="en-US" altLang="zh-CN" sz="2800" b="1" baseline="0" dirty="0">
                    <a:solidFill>
                      <a:srgbClr val="C00000"/>
                    </a:solidFill>
                    <a:latin typeface="Times New Roman" panose="02020603050405020304" charset="0"/>
                    <a:cs typeface="Times New Roman" panose="02020603050405020304" charset="0"/>
                  </a:rPr>
                  <a:t> These </a:t>
                </a:r>
                <a:r>
                  <a:rPr lang="en-US" altLang="zh-CN" sz="2800" b="1" baseline="0" dirty="0" err="1">
                    <a:solidFill>
                      <a:srgbClr val="C00000"/>
                    </a:solidFill>
                    <a:latin typeface="Times New Roman" panose="02020603050405020304" charset="0"/>
                    <a:cs typeface="Times New Roman" panose="02020603050405020304" charset="0"/>
                  </a:rPr>
                  <a:t>figue</a:t>
                </a:r>
                <a:r>
                  <a:rPr lang="en-US" altLang="zh-CN" sz="2800" b="1" baseline="0" dirty="0">
                    <a:solidFill>
                      <a:srgbClr val="C00000"/>
                    </a:solidFill>
                    <a:latin typeface="Times New Roman" panose="02020603050405020304" charset="0"/>
                    <a:cs typeface="Times New Roman" panose="02020603050405020304" charset="0"/>
                  </a:rPr>
                  <a:t> shows with the b increase ,</a:t>
                </a:r>
                <a:r>
                  <a:rPr lang="en-US" altLang="zh-CN" sz="2800" b="1" baseline="0" dirty="0" err="1">
                    <a:solidFill>
                      <a:srgbClr val="C00000"/>
                    </a:solidFill>
                    <a:latin typeface="Times New Roman" panose="02020603050405020304" charset="0"/>
                    <a:cs typeface="Times New Roman" panose="02020603050405020304" charset="0"/>
                  </a:rPr>
                  <a:t>b_perp</a:t>
                </a:r>
                <a:r>
                  <a:rPr lang="en-US" altLang="zh-CN" sz="2800" b="1" baseline="0" dirty="0">
                    <a:solidFill>
                      <a:srgbClr val="C00000"/>
                    </a:solidFill>
                    <a:latin typeface="Times New Roman" panose="02020603050405020304" charset="0"/>
                    <a:cs typeface="Times New Roman" panose="02020603050405020304" charset="0"/>
                  </a:rPr>
                  <a:t>  unexpanded matching kernel  approaches its NLO result.</a:t>
                </a:r>
                <a:endParaRPr kumimoji="0" lang="zh-CN" altLang="en-US" sz="2800" b="1" dirty="0">
                  <a:solidFill>
                    <a:schemeClr val="bg1"/>
                  </a:solidFill>
                  <a:latin typeface="Arial" panose="020B0604020202020204" pitchFamily="34" charset="0"/>
                </a:endParaRP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22</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dirty="0"/>
              <a:t>After applying this matching kernel, we plot the imaginary part of the CS kernel for different momentum combinations and find that they are all very close to zero. This will greatly reduce the systematic error from the unphysical imaginary part.</a:t>
            </a:r>
            <a:endParaRPr kumimoji="0" lang="zh-CN" altLang="en-US" sz="2800" b="1" dirty="0">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23</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xmlns:a14="http://schemas.microsoft.com/office/drawing/2010/main">
        <mc:Choice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dirty="0"/>
                  <a:t>Then ,considering that</a:t>
                </a:r>
                <a:r>
                  <a:rPr lang="en-US" altLang="zh-CN" sz="2800" baseline="0" dirty="0"/>
                  <a:t> in power correction,</a:t>
                </a:r>
                <a:r>
                  <a:rPr lang="en-US" altLang="zh-CN" sz="2800" dirty="0"/>
                  <a:t> the </a:t>
                </a:r>
                <a:r>
                  <a:rPr lang="en-US" altLang="zh-CN" sz="2800" dirty="0" err="1"/>
                  <a:t>xPz</a:t>
                </a:r>
                <a:r>
                  <a:rPr lang="en-US" altLang="zh-CN" sz="2800" dirty="0"/>
                  <a:t>-squared terms in the quasi-TMD factorization are suppressed. To include this effect, we perform the large-momentum limit extrapolation above to remove the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𝑃</m:t>
                    </m:r>
                    <m:r>
                      <a:rPr lang="en-US" altLang="zh-CN" sz="1200" b="0" i="1" kern="1200" smtClean="0">
                        <a:solidFill>
                          <a:schemeClr val="tx1"/>
                        </a:solidFill>
                        <a:latin typeface="Cambria Math" panose="02040503050406030204" pitchFamily="18" charset="0"/>
                        <a:ea typeface="+mn-ea"/>
                        <a:cs typeface="+mn-cs"/>
                      </a:rPr>
                      <m:t>𝑧</m:t>
                    </m:r>
                  </m:oMath>
                </a14:m>
                <a:r>
                  <a:rPr lang="en-US" altLang="zh-CN" sz="2800" dirty="0"/>
                  <a:t> and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𝑥</m:t>
                    </m:r>
                  </m:oMath>
                </a14:m>
                <a:r>
                  <a:rPr lang="en-US" altLang="zh-CN" sz="2800" dirty="0"/>
                  <a:t> dependence.</a:t>
                </a:r>
                <a:endParaRPr kumimoji="0" lang="zh-CN" altLang="en-US" sz="2800" b="1" dirty="0">
                  <a:solidFill>
                    <a:schemeClr val="bg1"/>
                  </a:solidFill>
                  <a:latin typeface="Arial" panose="020B0604020202020204" pitchFamily="34" charset="0"/>
                </a:endParaRPr>
              </a:p>
            </p:txBody>
          </p:sp>
        </mc:Choice>
        <mc:Fallback xmlns="">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dirty="0"/>
                  <a:t>We take into account that</a:t>
                </a:r>
                <a:r>
                  <a:rPr lang="en-US" altLang="zh-CN" sz="2800" baseline="0" dirty="0"/>
                  <a:t> in power correction,</a:t>
                </a:r>
                <a:r>
                  <a:rPr lang="en-US" altLang="zh-CN" sz="2800" dirty="0"/>
                  <a:t> the momentum-squared terms in the quasi-TMD factorization are suppressed. To include this effect, we use the large-momentum limit extrapolation above to remove the </a:t>
                </a:r>
                <a:r>
                  <a:rPr lang="zh-CN" altLang="en-US" sz="1200" i="0" kern="1200">
                    <a:solidFill>
                      <a:schemeClr val="tx1"/>
                    </a:solidFill>
                    <a:latin typeface="+mn-lt"/>
                    <a:ea typeface="+mn-ea"/>
                    <a:cs typeface="+mn-cs"/>
                  </a:rPr>
                  <a:t>𝑃</a:t>
                </a:r>
                <a:r>
                  <a:rPr lang="en-US" altLang="zh-CN" sz="2800" dirty="0"/>
                  <a:t> and </a:t>
                </a:r>
                <a:r>
                  <a:rPr lang="zh-CN" altLang="en-US" sz="1200" i="0" kern="1200">
                    <a:solidFill>
                      <a:schemeClr val="tx1"/>
                    </a:solidFill>
                    <a:latin typeface="+mn-lt"/>
                    <a:ea typeface="+mn-ea"/>
                    <a:cs typeface="+mn-cs"/>
                  </a:rPr>
                  <a:t>𝑥</a:t>
                </a:r>
                <a:r>
                  <a:rPr lang="en-US" altLang="zh-CN" sz="2800" dirty="0"/>
                  <a:t> dependence.</a:t>
                </a:r>
                <a:endParaRPr kumimoji="0" lang="zh-CN" altLang="en-US" sz="2800" b="1" dirty="0">
                  <a:solidFill>
                    <a:schemeClr val="bg1"/>
                  </a:solidFill>
                  <a:latin typeface="Arial" panose="020B0604020202020204" pitchFamily="34" charset="0"/>
                </a:endParaRP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24</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xmlns:a14="http://schemas.microsoft.com/office/drawing/2010/main">
        <mc:Choice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dirty="0"/>
                  <a:t>We can repeat this process for different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𝑏</m:t>
                        </m:r>
                      </m:e>
                      <m:sub>
                        <m:r>
                          <a:rPr lang="ar-AE" altLang="zh-CN" sz="1200" i="0" kern="1200">
                            <a:solidFill>
                              <a:schemeClr val="tx1"/>
                            </a:solidFill>
                            <a:latin typeface="Cambria Math" panose="02040503050406030204" pitchFamily="18" charset="0"/>
                            <a:ea typeface="+mn-ea"/>
                            <a:cs typeface="+mn-cs"/>
                          </a:rPr>
                          <m:t>⊥</m:t>
                        </m:r>
                      </m:sub>
                    </m:sSub>
                  </m:oMath>
                </a14:m>
                <a:r>
                  <a:rPr lang="en-US" altLang="zh-CN" sz="2800" dirty="0"/>
                  <a:t>on each ensemble. This gives us the CS kernel at 4 lattice ensembles. The results show very beautiful consistency.</a:t>
                </a:r>
                <a:r>
                  <a:rPr lang="en-US" altLang="zh-CN" sz="2800" baseline="0" dirty="0"/>
                  <a:t> At the same time,</a:t>
                </a:r>
                <a:r>
                  <a:rPr lang="en-US" altLang="zh-CN" sz="2800" dirty="0"/>
                  <a:t> the figure on the right shows that the imaginary part stays around zero for each ensemble, which is very exciting for us.</a:t>
                </a:r>
                <a:endParaRPr kumimoji="0" lang="zh-CN" altLang="en-US" sz="2800" b="1" dirty="0">
                  <a:solidFill>
                    <a:schemeClr val="bg1"/>
                  </a:solidFill>
                  <a:latin typeface="Arial" panose="020B0604020202020204" pitchFamily="34" charset="0"/>
                </a:endParaRPr>
              </a:p>
            </p:txBody>
          </p:sp>
        </mc:Choice>
        <mc:Fallback xmlns="">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dirty="0"/>
                  <a:t>We repeat this process for different </a:t>
                </a:r>
                <a:r>
                  <a:rPr lang="zh-CN" altLang="ar-AE" sz="1200" i="0" kern="1200">
                    <a:solidFill>
                      <a:schemeClr val="tx1"/>
                    </a:solidFill>
                    <a:latin typeface="+mn-lt"/>
                    <a:ea typeface="+mn-ea"/>
                    <a:cs typeface="+mn-cs"/>
                  </a:rPr>
                  <a:t>𝑏</a:t>
                </a:r>
                <a:r>
                  <a:rPr lang="ar-AE" altLang="zh-CN" sz="1200" i="0" kern="1200">
                    <a:solidFill>
                      <a:schemeClr val="tx1"/>
                    </a:solidFill>
                    <a:latin typeface="+mn-lt"/>
                    <a:ea typeface="+mn-ea"/>
                    <a:cs typeface="+mn-cs"/>
                  </a:rPr>
                  <a:t>_⊥</a:t>
                </a:r>
                <a:r>
                  <a:rPr lang="en-US" altLang="zh-CN" sz="2800" dirty="0"/>
                  <a:t>on each ensemble. This gives us the CS kernel at three lattice spacings. The results show very nice </a:t>
                </a:r>
                <a:r>
                  <a:rPr lang="en-US" altLang="zh-CN" sz="2800"/>
                  <a:t>consistency.(</a:t>
                </a:r>
                <a:r>
                  <a:rPr lang="zh-CN" altLang="en-US" sz="2800"/>
                  <a:t>虚部</a:t>
                </a:r>
                <a:r>
                  <a:rPr lang="en-US" altLang="zh-CN" sz="2800"/>
                  <a:t>)</a:t>
                </a:r>
                <a:endParaRPr kumimoji="0" lang="zh-CN" altLang="en-US" sz="2800" b="1" dirty="0">
                  <a:solidFill>
                    <a:schemeClr val="bg1"/>
                  </a:solidFill>
                  <a:latin typeface="Arial" panose="020B0604020202020204" pitchFamily="34" charset="0"/>
                </a:endParaRP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25</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xmlns:a14="http://schemas.microsoft.com/office/drawing/2010/main">
        <mc:Choice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r>
                  <a:rPr lang="en-US" altLang="zh-CN" sz="2800" dirty="0"/>
                  <a:t>Up here, we can perform the continuum and physical mass extrapolations as this form. The colored error bars show the results at different  lattice spacings, while the black error bars show the results after the physical extrapolation.</a:t>
                </a:r>
              </a:p>
              <a:p>
                <a:r>
                  <a:rPr lang="en-US" altLang="zh-CN" sz="2800" dirty="0"/>
                  <a:t>Overall, the CS kernel shows little dependence on the pion mass. At small </a:t>
                </a:r>
                <a14:m>
                  <m:oMath xmlns:m="http://schemas.openxmlformats.org/officeDocument/2006/math">
                    <m:sSub>
                      <m:sSubPr>
                        <m:ctrlPr>
                          <a:rPr lang="ar-AE" altLang="zh-CN" sz="1200" i="1" kern="1200" smtClean="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𝑏</m:t>
                        </m:r>
                      </m:e>
                      <m:sub>
                        <m:r>
                          <a:rPr lang="ar-AE" altLang="zh-CN" sz="1200" i="0" kern="1200">
                            <a:solidFill>
                              <a:schemeClr val="tx1"/>
                            </a:solidFill>
                            <a:latin typeface="Cambria Math" panose="02040503050406030204" pitchFamily="18" charset="0"/>
                            <a:ea typeface="+mn-ea"/>
                            <a:cs typeface="+mn-cs"/>
                          </a:rPr>
                          <m:t>⊥</m:t>
                        </m:r>
                      </m:sub>
                    </m:sSub>
                  </m:oMath>
                </a14:m>
                <a:r>
                  <a:rPr lang="ar-AE" altLang="zh-CN" sz="2800" dirty="0"/>
                  <a:t> </a:t>
                </a:r>
                <a:r>
                  <a:rPr lang="en-US" altLang="zh-CN" sz="2800" dirty="0"/>
                  <a:t>, the three colored error bars differ a lot, which means discrete error is large. </a:t>
                </a:r>
                <a:endParaRPr kumimoji="0" lang="zh-CN" altLang="en-US" sz="2800" b="1" dirty="0">
                  <a:solidFill>
                    <a:schemeClr val="bg1"/>
                  </a:solidFill>
                  <a:latin typeface="Arial" panose="020B0604020202020204" pitchFamily="34" charset="0"/>
                </a:endParaRPr>
              </a:p>
            </p:txBody>
          </p:sp>
        </mc:Choice>
        <mc:Fallback xmlns="">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dirty="0"/>
                  <a:t>Finally, we interpolate the results from the three ensembles and then perform the continuum and physical mass extrapolations. The colored error bars show the results at three lattice spacings, while the black error bars show the results after the physical extrapolation.</a:t>
                </a:r>
              </a:p>
              <a:p>
                <a:r>
                  <a:rPr lang="en-US" altLang="zh-CN" sz="2800" dirty="0"/>
                  <a:t>Overall, the CS kernel shows little dependence on the pion mass. At small </a:t>
                </a:r>
                <a:r>
                  <a:rPr lang="zh-CN" altLang="ar-AE" sz="1200" i="0" kern="1200">
                    <a:solidFill>
                      <a:schemeClr val="tx1"/>
                    </a:solidFill>
                    <a:latin typeface="+mn-lt"/>
                    <a:ea typeface="+mn-ea"/>
                    <a:cs typeface="+mn-cs"/>
                  </a:rPr>
                  <a:t>𝑏</a:t>
                </a:r>
                <a:r>
                  <a:rPr lang="ar-AE" altLang="zh-CN" sz="1200" i="0" kern="1200">
                    <a:solidFill>
                      <a:schemeClr val="tx1"/>
                    </a:solidFill>
                    <a:latin typeface="+mn-lt"/>
                    <a:ea typeface="+mn-ea"/>
                    <a:cs typeface="+mn-cs"/>
                  </a:rPr>
                  <a:t>_⊥</a:t>
                </a:r>
                <a:r>
                  <a:rPr lang="ar-AE" altLang="zh-CN" sz="2800" dirty="0"/>
                  <a:t>, </a:t>
                </a:r>
                <a:r>
                  <a:rPr lang="en-US" altLang="zh-CN" sz="2800" dirty="0"/>
                  <a:t>the three colored error bars differ a lot, which means discretization effects are large. At large </a:t>
                </a:r>
                <a:r>
                  <a:rPr lang="zh-CN" altLang="en-US" sz="1200" i="0" kern="1200">
                    <a:solidFill>
                      <a:schemeClr val="tx1"/>
                    </a:solidFill>
                    <a:latin typeface="+mn-lt"/>
                    <a:ea typeface="+mn-ea"/>
                    <a:cs typeface="+mn-cs"/>
                  </a:rPr>
                  <a:t>𝑏</a:t>
                </a:r>
                <a:r>
                  <a:rPr lang="en-US" altLang="zh-CN" sz="2800" dirty="0"/>
                  <a:t>, the discretization effects become small, and the results from the four ensembles show clear consistency.</a:t>
                </a:r>
              </a:p>
              <a:p>
                <a:pPr indent="0">
                  <a:lnSpc>
                    <a:spcPct val="130000"/>
                  </a:lnSpc>
                  <a:spcBef>
                    <a:spcPct val="0"/>
                  </a:spcBef>
                  <a:buFont typeface="Wingdings" panose="05000000000000000000" pitchFamily="2" charset="2"/>
                  <a:buNone/>
                  <a:defRPr/>
                </a:pPr>
                <a:endParaRPr kumimoji="0" lang="zh-CN" altLang="en-US" sz="2800" b="1" dirty="0">
                  <a:solidFill>
                    <a:schemeClr val="bg1"/>
                  </a:solidFill>
                  <a:latin typeface="Arial" panose="020B0604020202020204" pitchFamily="34" charset="0"/>
                </a:endParaRP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26</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xmlns:a14="http://schemas.microsoft.com/office/drawing/2010/main">
        <mc:Choice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pPr marL="0" indent="0">
                  <a:buFont typeface="Wingdings" panose="05000000000000000000" charset="0"/>
                  <a:buNone/>
                </a:pPr>
                <a:r>
                  <a:rPr lang="en-US" altLang="zh-CN" sz="1400" b="1" dirty="0">
                    <a:latin typeface="Times New Roman" panose="02020603050405020304" charset="0"/>
                    <a:cs typeface="Times New Roman" panose="02020603050405020304" charset="0"/>
                  </a:rPr>
                  <a:t>We have considered four sources of systematic uncertainties:  </a:t>
                </a:r>
                <a:r>
                  <a:rPr lang="en-US" altLang="zh-CN" sz="1200" b="1" dirty="0">
                    <a:solidFill>
                      <a:schemeClr val="accent1">
                        <a:lumMod val="75000"/>
                      </a:schemeClr>
                    </a:solidFill>
                    <a:latin typeface="Times New Roman" panose="02020603050405020304" charset="0"/>
                    <a:cs typeface="Times New Roman" panose="02020603050405020304" charset="0"/>
                  </a:rPr>
                  <a:t>1.the unphysical imaginary part,</a:t>
                </a:r>
                <a:r>
                  <a:rPr lang="en-US" altLang="zh-CN" sz="1200" b="1" dirty="0">
                    <a:solidFill>
                      <a:schemeClr val="accent2"/>
                    </a:solidFill>
                    <a:latin typeface="Times New Roman" panose="02020603050405020304" charset="0"/>
                    <a:cs typeface="Times New Roman" panose="02020603050405020304" charset="0"/>
                  </a:rPr>
                  <a:t>2.the large-</a:t>
                </a:r>
                <a14:m>
                  <m:oMath xmlns:m="http://schemas.openxmlformats.org/officeDocument/2006/math">
                    <m:r>
                      <a:rPr lang="en-US" altLang="zh-CN" sz="1200" b="1" i="1">
                        <a:solidFill>
                          <a:schemeClr val="accent2"/>
                        </a:solidFill>
                        <a:latin typeface="Cambria Math" panose="02040503050406030204" pitchFamily="18" charset="0"/>
                        <a:cs typeface="Cambria Math" panose="02040503050406030204" pitchFamily="18" charset="0"/>
                      </a:rPr>
                      <m:t>𝝀</m:t>
                    </m:r>
                  </m:oMath>
                </a14:m>
                <a:r>
                  <a:rPr lang="en-US" altLang="zh-CN" sz="1200" b="1" dirty="0">
                    <a:solidFill>
                      <a:schemeClr val="accent2"/>
                    </a:solidFill>
                    <a:latin typeface="Times New Roman" panose="02020603050405020304" charset="0"/>
                    <a:cs typeface="Times New Roman" panose="02020603050405020304" charset="0"/>
                  </a:rPr>
                  <a:t> extrapolation,  </a:t>
                </a:r>
                <a:r>
                  <a:rPr lang="en-US" altLang="zh-CN" sz="1200" b="1" dirty="0">
                    <a:solidFill>
                      <a:srgbClr val="00B050"/>
                    </a:solidFill>
                    <a:latin typeface="Times New Roman" panose="02020603050405020304" charset="0"/>
                    <a:cs typeface="Times New Roman" panose="02020603050405020304" charset="0"/>
                  </a:rPr>
                  <a:t>3.the large-momentum extrapolation,</a:t>
                </a:r>
                <a:r>
                  <a:rPr lang="en-US" altLang="zh-CN" sz="1200" b="1" dirty="0">
                    <a:solidFill>
                      <a:srgbClr val="C00000"/>
                    </a:solidFill>
                    <a:latin typeface="Times New Roman" panose="02020603050405020304" charset="0"/>
                    <a:cs typeface="Times New Roman" panose="02020603050405020304" charset="0"/>
                  </a:rPr>
                  <a:t>4.the continuum and physical mass extrapolations. </a:t>
                </a:r>
                <a:r>
                  <a:rPr lang="en-US" altLang="zh-CN" sz="1200" kern="1200" baseline="0" dirty="0">
                    <a:solidFill>
                      <a:schemeClr val="tx1"/>
                    </a:solidFill>
                    <a:effectLst/>
                    <a:latin typeface="+mn-lt"/>
                    <a:ea typeface="+mn-ea"/>
                    <a:cs typeface="+mn-cs"/>
                  </a:rPr>
                  <a:t>We consider the difference between the physical result and the data before extrapolation as a systematic error. </a:t>
                </a:r>
                <a:r>
                  <a:rPr lang="en-US" altLang="zh-CN" dirty="0"/>
                  <a:t>The figure below shows the  systematic error contributions from different sources. The gray band present the total systematic uncertainty. You</a:t>
                </a:r>
                <a:r>
                  <a:rPr lang="en-US" altLang="zh-CN" baseline="0" dirty="0"/>
                  <a:t> can see </a:t>
                </a:r>
                <a:r>
                  <a:rPr lang="en-US" altLang="zh-CN" dirty="0"/>
                  <a:t>that the blue one</a:t>
                </a:r>
                <a:r>
                  <a:rPr lang="en-US" altLang="zh-CN" baseline="0" dirty="0"/>
                  <a:t> ,</a:t>
                </a:r>
                <a:r>
                  <a:rPr lang="en-US" altLang="zh-CN" dirty="0"/>
                  <a:t> the imaginary part has already been significantly suppressed.</a:t>
                </a:r>
                <a:endParaRPr lang="zh-CN" altLang="en-US" sz="1200" kern="1200" dirty="0">
                  <a:solidFill>
                    <a:schemeClr val="tx1"/>
                  </a:solidFill>
                  <a:effectLst/>
                  <a:latin typeface="+mn-lt"/>
                  <a:ea typeface="+mn-ea"/>
                  <a:cs typeface="+mn-cs"/>
                </a:endParaRPr>
              </a:p>
            </p:txBody>
          </p:sp>
        </mc:Choice>
        <mc:Fallback xmlns="">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indent="0">
                  <a:buFont typeface="Wingdings" panose="05000000000000000000" charset="0"/>
                  <a:buNone/>
                </a:pPr>
                <a:r>
                  <a:rPr lang="en-US" altLang="zh-CN" sz="1400" b="1" dirty="0">
                    <a:latin typeface="Times New Roman" panose="02020603050405020304" charset="0"/>
                    <a:cs typeface="Times New Roman" panose="02020603050405020304" charset="0"/>
                  </a:rPr>
                  <a:t>We have considered four sources of systematic uncertainties:  </a:t>
                </a:r>
                <a:r>
                  <a:rPr lang="en-US" altLang="zh-CN" sz="1200" b="1" dirty="0">
                    <a:solidFill>
                      <a:schemeClr val="accent1">
                        <a:lumMod val="75000"/>
                      </a:schemeClr>
                    </a:solidFill>
                    <a:latin typeface="Times New Roman" panose="02020603050405020304" charset="0"/>
                    <a:cs typeface="Times New Roman" panose="02020603050405020304" charset="0"/>
                  </a:rPr>
                  <a:t>1.the unphysical imaginary part,</a:t>
                </a:r>
                <a:r>
                  <a:rPr lang="en-US" altLang="zh-CN" sz="1200" b="1" dirty="0">
                    <a:solidFill>
                      <a:schemeClr val="accent2"/>
                    </a:solidFill>
                    <a:latin typeface="Times New Roman" panose="02020603050405020304" charset="0"/>
                    <a:cs typeface="Times New Roman" panose="02020603050405020304" charset="0"/>
                  </a:rPr>
                  <a:t>2.the large-</a:t>
                </a:r>
                <a:r>
                  <a:rPr lang="en-US" altLang="zh-CN" sz="1200" b="1" i="0">
                    <a:solidFill>
                      <a:schemeClr val="accent2"/>
                    </a:solidFill>
                    <a:latin typeface="Cambria Math" panose="02040503050406030204" pitchFamily="18" charset="0"/>
                    <a:cs typeface="Cambria Math" panose="02040503050406030204" pitchFamily="18" charset="0"/>
                  </a:rPr>
                  <a:t>𝝀</a:t>
                </a:r>
                <a:r>
                  <a:rPr lang="en-US" altLang="zh-CN" sz="1200" b="1" dirty="0">
                    <a:solidFill>
                      <a:schemeClr val="accent2"/>
                    </a:solidFill>
                    <a:latin typeface="Times New Roman" panose="02020603050405020304" charset="0"/>
                    <a:cs typeface="Times New Roman" panose="02020603050405020304" charset="0"/>
                  </a:rPr>
                  <a:t> extrapolation,  </a:t>
                </a:r>
                <a:r>
                  <a:rPr lang="en-US" altLang="zh-CN" sz="1200" b="1" dirty="0">
                    <a:solidFill>
                      <a:srgbClr val="00B050"/>
                    </a:solidFill>
                    <a:latin typeface="Times New Roman" panose="02020603050405020304" charset="0"/>
                    <a:cs typeface="Times New Roman" panose="02020603050405020304" charset="0"/>
                  </a:rPr>
                  <a:t>3.the large-momentum extrapolation,</a:t>
                </a:r>
                <a:r>
                  <a:rPr lang="en-US" altLang="zh-CN" sz="1200" b="1" dirty="0">
                    <a:solidFill>
                      <a:srgbClr val="C00000"/>
                    </a:solidFill>
                    <a:latin typeface="Times New Roman" panose="02020603050405020304" charset="0"/>
                    <a:cs typeface="Times New Roman" panose="02020603050405020304" charset="0"/>
                  </a:rPr>
                  <a:t>4.the continuum and physical mass extrapolations. The error form imaginary </a:t>
                </a:r>
                <a:r>
                  <a:rPr lang="en-US" altLang="zh-CN" sz="1200" kern="1200" dirty="0">
                    <a:solidFill>
                      <a:schemeClr val="tx1"/>
                    </a:solidFill>
                    <a:effectLst/>
                    <a:latin typeface="+mn-lt"/>
                    <a:ea typeface="+mn-ea"/>
                    <a:cs typeface="+mn-cs"/>
                  </a:rPr>
                  <a:t>part and large</a:t>
                </a:r>
                <a:r>
                  <a:rPr lang="en-US" altLang="zh-CN" sz="1200" kern="1200" baseline="0" dirty="0">
                    <a:solidFill>
                      <a:schemeClr val="tx1"/>
                    </a:solidFill>
                    <a:effectLst/>
                    <a:latin typeface="+mn-lt"/>
                    <a:ea typeface="+mn-ea"/>
                    <a:cs typeface="+mn-cs"/>
                  </a:rPr>
                  <a:t> lambda extrapolation has been mention before. For the section of large momentum, continuum and physical mass extrapolation, We consider the difference between the physical result and the data before extrapolation as a systematic error. </a:t>
                </a:r>
                <a:r>
                  <a:rPr lang="en-US" altLang="zh-CN" dirty="0"/>
                  <a:t>The figure below shows the contributions from different sources of systematic uncertainty. The gray band representing the total systematic uncertainty. It can be seen that the blue component, corresponding to the imaginary part of the CS kernel, has already been significantly suppressed.</a:t>
                </a:r>
                <a:endParaRPr lang="zh-CN" altLang="en-US" sz="1200" kern="1200" dirty="0">
                  <a:solidFill>
                    <a:schemeClr val="tx1"/>
                  </a:solidFill>
                  <a:effectLst/>
                  <a:latin typeface="+mn-lt"/>
                  <a:ea typeface="+mn-ea"/>
                  <a:cs typeface="+mn-cs"/>
                </a:endParaRP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27</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1200" b="0" kern="1200" dirty="0">
                <a:solidFill>
                  <a:schemeClr val="tx1"/>
                </a:solidFill>
                <a:effectLst/>
                <a:latin typeface="+mn-lt"/>
                <a:ea typeface="+mn-ea"/>
                <a:cs typeface="+mn-cs"/>
              </a:rPr>
              <a:t>Finally we can get the result of </a:t>
            </a:r>
            <a:r>
              <a:rPr lang="zh-CN" altLang="en-US" sz="1200" b="0" kern="1200" dirty="0">
                <a:solidFill>
                  <a:schemeClr val="tx1"/>
                </a:solidFill>
                <a:effectLst/>
                <a:latin typeface="+mn-lt"/>
                <a:ea typeface="+mn-ea"/>
                <a:cs typeface="+mn-cs"/>
              </a:rPr>
              <a:t> </a:t>
            </a:r>
            <a:r>
              <a:rPr lang="en-US" altLang="zh-CN" sz="1200" b="0" kern="1200" dirty="0">
                <a:solidFill>
                  <a:schemeClr val="tx1"/>
                </a:solidFill>
                <a:effectLst/>
                <a:latin typeface="+mn-lt"/>
                <a:ea typeface="+mn-ea"/>
                <a:cs typeface="+mn-cs"/>
              </a:rPr>
              <a:t>the cs kernel from lattice.  In the left figure, we compare our work with other </a:t>
            </a:r>
            <a:r>
              <a:rPr lang="en-US" altLang="zh-CN" sz="1200" dirty="0"/>
              <a:t>theoretical </a:t>
            </a:r>
            <a:r>
              <a:rPr lang="en-US" altLang="zh-CN" sz="1200" b="0" kern="1200" dirty="0">
                <a:solidFill>
                  <a:schemeClr val="tx1"/>
                </a:solidFill>
                <a:effectLst/>
                <a:latin typeface="+mn-lt"/>
                <a:ea typeface="+mn-ea"/>
                <a:cs typeface="+mn-cs"/>
              </a:rPr>
              <a:t>calculation, In the small-b region, our results agree with the perturbative calculation at 3-loop level. More importantly, as the transverse separation enters the nonperturbative region, our lattice results remain reliable. Without model, our determination of the CS kernel up to b_\perp = 1 fm. We also compare our result with the phenomenology in the right figure. Our results show very good agreement  with the global fit of SV19,which is the red band.</a:t>
            </a:r>
            <a:endParaRPr lang="zh-CN" altLang="en-US" sz="1200" kern="1200" dirty="0">
              <a:solidFill>
                <a:schemeClr val="tx1"/>
              </a:solidFill>
              <a:effectLst/>
              <a:latin typeface="+mn-lt"/>
              <a:ea typeface="+mn-ea"/>
              <a:cs typeface="+mn-cs"/>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28</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a:ln>
            <a:solidFill>
              <a:srgbClr val="000000"/>
            </a:solidFill>
            <a:miter lim="800000"/>
          </a:ln>
        </p:spPr>
      </p:sp>
      <p:sp>
        <p:nvSpPr>
          <p:cNvPr id="17411"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kumimoji="0" lang="zh-CN" altLang="en-US" sz="2800">
              <a:latin typeface="Calibri" panose="020F0502020204030204" charset="0"/>
              <a:ea typeface="宋体" panose="02010600030101010101" pitchFamily="2" charset="-122"/>
            </a:endParaRPr>
          </a:p>
        </p:txBody>
      </p:sp>
      <p:sp>
        <p:nvSpPr>
          <p:cNvPr id="17412"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DD597074-0273-BF4C-8E7F-B078D591EE6E}" type="slidenum">
              <a:rPr lang="zh-CN" altLang="en-US" sz="1200"/>
              <a:t>29</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a:ln>
            <a:solidFill>
              <a:srgbClr val="000000"/>
            </a:solidFill>
            <a:miter lim="800000"/>
          </a:ln>
        </p:spPr>
      </p:sp>
      <p:sp>
        <p:nvSpPr>
          <p:cNvPr id="17411"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dirty="0"/>
              <a:t>So, let me begin with the motivation for this study.</a:t>
            </a:r>
            <a:endParaRPr kumimoji="0" lang="zh-CN" altLang="en-US" sz="2800" dirty="0">
              <a:latin typeface="Calibri" panose="020F0502020204030204" charset="0"/>
              <a:ea typeface="宋体" panose="02010600030101010101" pitchFamily="2" charset="-122"/>
            </a:endParaRPr>
          </a:p>
        </p:txBody>
      </p:sp>
      <p:sp>
        <p:nvSpPr>
          <p:cNvPr id="17412"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DD597074-0273-BF4C-8E7F-B078D591EE6E}" type="slidenum">
              <a:rPr lang="zh-CN" altLang="en-US" sz="1200"/>
              <a:t>3</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endParaRPr kumimoji="0" lang="zh-CN" altLang="en-US" sz="2800" b="1" dirty="0">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30</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endParaRPr kumimoji="0" lang="zh-CN" altLang="en-US" sz="2800" b="1" dirty="0">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31</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endParaRPr kumimoji="0" lang="zh-CN" altLang="en-US" sz="2800" b="1" dirty="0">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32</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endParaRPr kumimoji="0" lang="zh-CN" altLang="en-US" sz="2800" b="1" dirty="0">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33</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80C13E3D-6F33-1A34-AB12-63CBF40A93D9}"/>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1B3E19B9-B4F8-482A-7E87-89131FD10BDF}"/>
              </a:ext>
            </a:extLst>
          </p:cNvPr>
          <p:cNvSpPr>
            <a:spLocks noGrp="1" noRot="1" noChangeAspect="1" noTextEdit="1"/>
          </p:cNvSpPr>
          <p:nvPr>
            <p:ph type="sldImg"/>
          </p:nvPr>
        </p:nvSpPr>
        <p:spPr>
          <a:ln>
            <a:solidFill>
              <a:srgbClr val="000000"/>
            </a:solidFill>
            <a:miter lim="800000"/>
          </a:ln>
        </p:spPr>
      </p:sp>
      <p:sp>
        <p:nvSpPr>
          <p:cNvPr id="39939" name="备注占位符 2">
            <a:extLst>
              <a:ext uri="{FF2B5EF4-FFF2-40B4-BE49-F238E27FC236}">
                <a16:creationId xmlns:a16="http://schemas.microsoft.com/office/drawing/2014/main" id="{D1F38AC4-40CA-F734-8C62-72C839F702B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endParaRPr kumimoji="0" lang="zh-CN" altLang="en-US" sz="2800" b="1" dirty="0">
              <a:solidFill>
                <a:schemeClr val="bg1"/>
              </a:solidFill>
              <a:latin typeface="Arial" panose="020B0604020202020204" pitchFamily="34" charset="0"/>
            </a:endParaRPr>
          </a:p>
        </p:txBody>
      </p:sp>
      <p:sp>
        <p:nvSpPr>
          <p:cNvPr id="39940" name="灯片编号占位符 3">
            <a:extLst>
              <a:ext uri="{FF2B5EF4-FFF2-40B4-BE49-F238E27FC236}">
                <a16:creationId xmlns:a16="http://schemas.microsoft.com/office/drawing/2014/main" id="{B799644A-8267-8F1B-E6EB-5498CD3A704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34</a:t>
            </a:fld>
            <a:endParaRPr lang="en-US" altLang="zh-CN" sz="1200"/>
          </a:p>
        </p:txBody>
      </p:sp>
    </p:spTree>
    <p:extLst>
      <p:ext uri="{BB962C8B-B14F-4D97-AF65-F5344CB8AC3E}">
        <p14:creationId xmlns:p14="http://schemas.microsoft.com/office/powerpoint/2010/main" val="886522255"/>
      </p:ext>
    </p:extLst>
  </p:cSld>
  <p:clrMapOvr>
    <a:overrideClrMapping bg1="lt1" tx1="dk1" bg2="lt2" tx2="dk2" accent1="accent1" accent2="accent2" accent3="accent3" accent4="accent4" accent5="accent5" accent6="accent6" hlink="hlink" folHlink="folHlink"/>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endParaRPr kumimoji="0" lang="zh-CN" altLang="en-US" sz="2800" b="1" dirty="0">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35</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544AF19E-6DBC-0DE9-F778-DD8F468F86AB}"/>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2ABF5B37-DB7A-341F-2F7F-6363F01231AE}"/>
              </a:ext>
            </a:extLst>
          </p:cNvPr>
          <p:cNvSpPr>
            <a:spLocks noGrp="1" noRot="1" noChangeAspect="1" noTextEdit="1"/>
          </p:cNvSpPr>
          <p:nvPr>
            <p:ph type="sldImg"/>
          </p:nvPr>
        </p:nvSpPr>
        <p:spPr>
          <a:ln>
            <a:solidFill>
              <a:srgbClr val="000000"/>
            </a:solidFill>
            <a:miter lim="800000"/>
          </a:ln>
        </p:spPr>
      </p:sp>
      <p:sp>
        <p:nvSpPr>
          <p:cNvPr id="39939" name="备注占位符 2">
            <a:extLst>
              <a:ext uri="{FF2B5EF4-FFF2-40B4-BE49-F238E27FC236}">
                <a16:creationId xmlns:a16="http://schemas.microsoft.com/office/drawing/2014/main" id="{E9BEF53D-4160-E095-9C06-92C2D21282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endParaRPr kumimoji="0" lang="zh-CN" altLang="en-US" sz="2800" b="1" dirty="0">
              <a:solidFill>
                <a:schemeClr val="bg1"/>
              </a:solidFill>
              <a:latin typeface="Arial" panose="020B0604020202020204" pitchFamily="34" charset="0"/>
            </a:endParaRPr>
          </a:p>
        </p:txBody>
      </p:sp>
      <p:sp>
        <p:nvSpPr>
          <p:cNvPr id="39940" name="灯片编号占位符 3">
            <a:extLst>
              <a:ext uri="{FF2B5EF4-FFF2-40B4-BE49-F238E27FC236}">
                <a16:creationId xmlns:a16="http://schemas.microsoft.com/office/drawing/2014/main" id="{018DF046-CB02-772B-6199-2D0810B91D4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36</a:t>
            </a:fld>
            <a:endParaRPr lang="en-US" altLang="zh-CN" sz="1200"/>
          </a:p>
        </p:txBody>
      </p:sp>
    </p:spTree>
    <p:extLst>
      <p:ext uri="{BB962C8B-B14F-4D97-AF65-F5344CB8AC3E}">
        <p14:creationId xmlns:p14="http://schemas.microsoft.com/office/powerpoint/2010/main" val="833703222"/>
      </p:ext>
    </p:extLst>
  </p:cSld>
  <p:clrMapOvr>
    <a:overrideClrMapping bg1="lt1" tx1="dk1" bg2="lt2" tx2="dk2" accent1="accent1" accent2="accent2" accent3="accent3" accent4="accent4" accent5="accent5" accent6="accent6" hlink="hlink" folHlink="folHlink"/>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endParaRPr kumimoji="0" lang="zh-CN" altLang="en-US" sz="2800" b="1" dirty="0">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37</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endParaRPr kumimoji="0" lang="zh-CN" altLang="en-US" sz="2800" b="1" dirty="0">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38</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endParaRPr kumimoji="0" lang="zh-CN" altLang="en-US" sz="2800" b="1" dirty="0">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39</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1100" dirty="0"/>
              <a:t>Our understanding of nucleon structure has gradually improved, moving from low-dimension to higher-dimension information.</a:t>
            </a:r>
            <a:br>
              <a:rPr lang="en-US" altLang="zh-CN" sz="1100" dirty="0"/>
            </a:br>
            <a:r>
              <a:rPr lang="en-US" altLang="zh-CN" sz="1100" dirty="0"/>
              <a:t>At the zero-dimension, we focused on overall properties of the nucleon, like its mass and spin.</a:t>
            </a:r>
            <a:br>
              <a:rPr lang="en-US" altLang="zh-CN" sz="1100" dirty="0"/>
            </a:br>
            <a:r>
              <a:rPr lang="en-US" altLang="zh-CN" sz="1100" dirty="0"/>
              <a:t>With DIS experiments, the focus shifted to the one-dimension structure.</a:t>
            </a:r>
            <a:br>
              <a:rPr lang="en-US" altLang="zh-CN" sz="1100" dirty="0"/>
            </a:br>
            <a:r>
              <a:rPr lang="en-US" altLang="zh-CN" sz="1100" dirty="0"/>
              <a:t>From Feynman’s </a:t>
            </a:r>
            <a:r>
              <a:rPr lang="en-US" altLang="zh-CN" sz="1100" dirty="0" err="1"/>
              <a:t>parton</a:t>
            </a:r>
            <a:r>
              <a:rPr lang="en-US" altLang="zh-CN" sz="1100" dirty="0"/>
              <a:t> model ,we learned about the longitudinal momentum distributions of quarks, called PDFs.</a:t>
            </a:r>
            <a:br>
              <a:rPr lang="en-US" altLang="zh-CN" sz="1100" dirty="0"/>
            </a:br>
            <a:r>
              <a:rPr lang="en-US" altLang="zh-CN" sz="1100" dirty="0"/>
              <a:t>To get a fuller picture of the nucleon, we need to study its three-dimension structure.</a:t>
            </a:r>
            <a:br>
              <a:rPr lang="en-US" altLang="zh-CN" sz="1100" dirty="0"/>
            </a:br>
            <a:r>
              <a:rPr lang="en-US" altLang="zh-CN" sz="1100" dirty="0"/>
              <a:t>Today, many experiments, like SIDIS and Drell–Yan processes, study transverse-momentum-dependent distributions (TMDs), which are also a major focus of theoretical work.</a:t>
            </a: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4</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endParaRPr kumimoji="0" lang="zh-CN" altLang="en-US" sz="2800" b="1" dirty="0">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40</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4E87302D-5D6F-3EC6-63FE-BDE8E9DF83BA}"/>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42FBCAF4-CC30-F152-12E2-99411E25464D}"/>
              </a:ext>
            </a:extLst>
          </p:cNvPr>
          <p:cNvSpPr>
            <a:spLocks noGrp="1" noRot="1" noChangeAspect="1" noTextEdit="1"/>
          </p:cNvSpPr>
          <p:nvPr>
            <p:ph type="sldImg"/>
          </p:nvPr>
        </p:nvSpPr>
        <p:spPr>
          <a:ln>
            <a:solidFill>
              <a:srgbClr val="000000"/>
            </a:solidFill>
            <a:miter lim="800000"/>
          </a:ln>
        </p:spPr>
      </p:sp>
      <mc:AlternateContent xmlns:mc="http://schemas.openxmlformats.org/markup-compatibility/2006" xmlns:a14="http://schemas.microsoft.com/office/drawing/2010/main">
        <mc:Choice Requires="a14">
          <p:sp>
            <p:nvSpPr>
              <p:cNvPr id="39939" name="备注占位符 2">
                <a:extLst>
                  <a:ext uri="{FF2B5EF4-FFF2-40B4-BE49-F238E27FC236}">
                    <a16:creationId xmlns:a16="http://schemas.microsoft.com/office/drawing/2014/main" id="{E6F3F205-BFB7-86B1-E5DD-70857B00CD77}"/>
                  </a:ext>
                </a:extLst>
              </p:cNvPr>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r>
                  <a:rPr lang="en-US" altLang="zh-CN" sz="2800" dirty="0"/>
                  <a:t>In our work, for the first time in the case of quasi-TMDWFs, we studied the logarithmic divergences in detail, inspired by self-renormalization.</a:t>
                </a:r>
              </a:p>
              <a:p>
                <a:r>
                  <a:rPr lang="en-US" altLang="zh-CN" sz="2800" dirty="0"/>
                  <a:t>After removing linear divergences, the zero-momentum matrix element can be factorized into a scale-dependent renormalization factor times the matrix element calculated in the </a:t>
                </a:r>
                <a14:m>
                  <m:oMath xmlns:m="http://schemas.openxmlformats.org/officeDocument/2006/math">
                    <m:groupChr>
                      <m:groupChrPr>
                        <m:chr m:val="‾"/>
                        <m:pos m:val="top"/>
                        <m:vertJc m:val="bot"/>
                        <m:ctrlPr>
                          <a:rPr lang="ar-AE" altLang="zh-CN" sz="1200" b="0" i="1" kern="1200">
                            <a:solidFill>
                              <a:schemeClr val="tx1"/>
                            </a:solidFill>
                            <a:latin typeface="Cambria Math" panose="02040503050406030204" pitchFamily="18" charset="0"/>
                            <a:ea typeface="+mn-ea"/>
                            <a:cs typeface="+mn-cs"/>
                          </a:rPr>
                        </m:ctrlPr>
                      </m:groupChrPr>
                      <m:e>
                        <m:r>
                          <m:rPr>
                            <m:nor/>
                          </m:rPr>
                          <a:rPr lang="en-US" altLang="zh-CN" sz="2800" b="0"/>
                          <m:t>MS</m:t>
                        </m:r>
                      </m:e>
                    </m:groupChr>
                  </m:oMath>
                </a14:m>
                <a:r>
                  <a:rPr lang="en-US" altLang="zh-CN" sz="2800" dirty="0"/>
                  <a:t>scheme.</a:t>
                </a:r>
              </a:p>
              <a:p>
                <a:r>
                  <a:rPr lang="en-US" altLang="zh-CN" sz="2800" dirty="0"/>
                  <a:t>This paper shows that the subtracted matrix element can be parameterized as shown below. The first two terms describe the logarithmic divergences. The  g term describes the remaining part. The later terms are for matching to </a:t>
                </a:r>
                <a14:m>
                  <m:oMath xmlns:m="http://schemas.openxmlformats.org/officeDocument/2006/math">
                    <m:groupChr>
                      <m:groupChrPr>
                        <m:chr m:val="‾"/>
                        <m:pos m:val="top"/>
                        <m:vertJc m:val="bot"/>
                        <m:ctrlPr>
                          <a:rPr lang="ar-AE" altLang="zh-CN" sz="1200" b="0" i="1" kern="1200">
                            <a:solidFill>
                              <a:schemeClr val="tx1"/>
                            </a:solidFill>
                            <a:latin typeface="Cambria Math" panose="02040503050406030204" pitchFamily="18" charset="0"/>
                            <a:ea typeface="+mn-ea"/>
                            <a:cs typeface="+mn-cs"/>
                          </a:rPr>
                        </m:ctrlPr>
                      </m:groupChrPr>
                      <m:e>
                        <m:r>
                          <m:rPr>
                            <m:nor/>
                          </m:rPr>
                          <a:rPr lang="en-US" altLang="zh-CN" sz="2800" b="0"/>
                          <m:t>MS</m:t>
                        </m:r>
                      </m:e>
                    </m:groupChr>
                  </m:oMath>
                </a14:m>
                <a:r>
                  <a:rPr lang="ar-AE" altLang="zh-CN" sz="2800" dirty="0"/>
                  <a:t>, </a:t>
                </a:r>
                <a:r>
                  <a:rPr lang="en-US" altLang="zh-CN" sz="2800" dirty="0"/>
                  <a:t>and </a:t>
                </a:r>
                <a14:m>
                  <m:oMath xmlns:m="http://schemas.openxmlformats.org/officeDocument/2006/math">
                    <m:sSup>
                      <m:sSupPr>
                        <m:ctrlPr>
                          <a:rPr lang="ar-AE" altLang="zh-CN" sz="1200" i="1" kern="1200">
                            <a:solidFill>
                              <a:schemeClr val="tx1"/>
                            </a:solidFill>
                            <a:latin typeface="Cambria Math" panose="02040503050406030204" pitchFamily="18" charset="0"/>
                            <a:ea typeface="+mn-ea"/>
                            <a:cs typeface="+mn-cs"/>
                          </a:rPr>
                        </m:ctrlPr>
                      </m:sSupPr>
                      <m:e>
                        <m:r>
                          <a:rPr lang="zh-CN" altLang="ar-AE" sz="1200" i="1" kern="1200">
                            <a:solidFill>
                              <a:schemeClr val="tx1"/>
                            </a:solidFill>
                            <a:latin typeface="Cambria Math" panose="02040503050406030204" pitchFamily="18" charset="0"/>
                            <a:ea typeface="+mn-ea"/>
                            <a:cs typeface="+mn-cs"/>
                          </a:rPr>
                          <m:t>𝑑</m:t>
                        </m:r>
                      </m:e>
                      <m:sup>
                        <m:r>
                          <a:rPr lang="ar-AE" altLang="zh-CN" sz="1200" i="0" kern="1200">
                            <a:solidFill>
                              <a:schemeClr val="tx1"/>
                            </a:solidFill>
                            <a:latin typeface="Cambria Math" panose="02040503050406030204" pitchFamily="18" charset="0"/>
                            <a:ea typeface="+mn-ea"/>
                            <a:cs typeface="+mn-cs"/>
                          </a:rPr>
                          <m:t>′</m:t>
                        </m:r>
                      </m:sup>
                    </m:sSup>
                  </m:oMath>
                </a14:m>
                <a:r>
                  <a:rPr lang="en-US" altLang="zh-CN" sz="2800" dirty="0"/>
                  <a:t>in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𝑍</m:t>
                        </m:r>
                      </m:e>
                      <m:sub>
                        <m:r>
                          <a:rPr lang="zh-CN" altLang="ar-AE" sz="1200" i="1" kern="1200">
                            <a:solidFill>
                              <a:schemeClr val="tx1"/>
                            </a:solidFill>
                            <a:latin typeface="Cambria Math" panose="02040503050406030204" pitchFamily="18" charset="0"/>
                            <a:ea typeface="+mn-ea"/>
                            <a:cs typeface="+mn-cs"/>
                          </a:rPr>
                          <m:t>𝑂</m:t>
                        </m:r>
                      </m:sub>
                    </m:sSub>
                  </m:oMath>
                </a14:m>
                <a:r>
                  <a:rPr lang="en-US" altLang="zh-CN" sz="2800" dirty="0"/>
                  <a:t> absorbs the scale dependence.</a:t>
                </a:r>
              </a:p>
              <a:p>
                <a:r>
                  <a:rPr lang="en-US" altLang="zh-CN" sz="2800" dirty="0"/>
                  <a:t>We first use all the zero-momentum lattice data to do the joint fit of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𝑐</m:t>
                        </m:r>
                      </m:e>
                      <m:sub>
                        <m:r>
                          <a:rPr lang="ar-AE" altLang="zh-CN" sz="1200" i="0" kern="1200">
                            <a:solidFill>
                              <a:schemeClr val="tx1"/>
                            </a:solidFill>
                            <a:latin typeface="Cambria Math" panose="02040503050406030204" pitchFamily="18" charset="0"/>
                            <a:ea typeface="+mn-ea"/>
                            <a:cs typeface="+mn-cs"/>
                          </a:rPr>
                          <m:t>1</m:t>
                        </m:r>
                      </m:sub>
                    </m:sSub>
                  </m:oMath>
                </a14:m>
                <a:r>
                  <a:rPr lang="ar-AE" altLang="zh-CN" sz="2800" dirty="0"/>
                  <a:t>.</a:t>
                </a:r>
              </a:p>
            </p:txBody>
          </p:sp>
        </mc:Choice>
        <mc:Fallback xmlns="">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dirty="0"/>
                  <a:t>In our work, for the first time in the case of quasi-TMDWFs, we studied the logarithmic divergences in detail, inspired by self-renormalization.</a:t>
                </a:r>
              </a:p>
              <a:p>
                <a:r>
                  <a:rPr lang="en-US" altLang="zh-CN" sz="2800" dirty="0"/>
                  <a:t>After removing linear divergences, the zero-momentum matrix element can be factorized into a scale-dependent renormalization factor times the matrix element calculated in the </a:t>
                </a:r>
                <a:r>
                  <a:rPr lang="ar-AE" altLang="zh-CN" sz="1200" b="0" i="0" kern="1200">
                    <a:solidFill>
                      <a:schemeClr val="tx1"/>
                    </a:solidFill>
                    <a:latin typeface="+mn-lt"/>
                    <a:ea typeface="+mn-ea"/>
                    <a:cs typeface="+mn-cs"/>
                  </a:rPr>
                  <a:t>‾(</a:t>
                </a:r>
                <a:r>
                  <a:rPr lang="en-US" altLang="zh-CN" sz="2800" b="0" i="0" kern="1200">
                    <a:solidFill>
                      <a:schemeClr val="tx1"/>
                    </a:solidFill>
                    <a:latin typeface="+mn-lt"/>
                    <a:ea typeface="+mn-ea"/>
                    <a:cs typeface="+mn-cs"/>
                  </a:rPr>
                  <a:t>"</a:t>
                </a:r>
                <a:r>
                  <a:rPr lang="en-US" altLang="zh-CN" sz="2800" b="0" i="0"/>
                  <a:t>MS</a:t>
                </a:r>
                <a:r>
                  <a:rPr lang="ar-AE" altLang="zh-CN" sz="1200" b="0" i="0" kern="1200">
                    <a:solidFill>
                      <a:schemeClr val="tx1"/>
                    </a:solidFill>
                    <a:latin typeface="+mn-lt"/>
                    <a:ea typeface="+mn-ea"/>
                    <a:cs typeface="+mn-cs"/>
                  </a:rPr>
                  <a:t>" )</a:t>
                </a:r>
                <a:r>
                  <a:rPr lang="en-US" altLang="zh-CN" sz="2800" dirty="0"/>
                  <a:t>scheme.</a:t>
                </a:r>
              </a:p>
              <a:p>
                <a:r>
                  <a:rPr lang="en-US" altLang="zh-CN" sz="2800" dirty="0"/>
                  <a:t>This paper shows that the subtracted matrix element can be parameterized as shown below. The first two terms describe the logarithmic divergences. The  g term describes the remaining part. The later terms are for matching to </a:t>
                </a:r>
                <a:r>
                  <a:rPr lang="ar-AE" altLang="zh-CN" sz="1200" b="0" i="0" kern="1200">
                    <a:solidFill>
                      <a:schemeClr val="tx1"/>
                    </a:solidFill>
                    <a:latin typeface="+mn-lt"/>
                    <a:ea typeface="+mn-ea"/>
                    <a:cs typeface="+mn-cs"/>
                  </a:rPr>
                  <a:t>‾(</a:t>
                </a:r>
                <a:r>
                  <a:rPr lang="en-US" altLang="zh-CN" sz="2800" b="0" i="0" kern="1200">
                    <a:solidFill>
                      <a:schemeClr val="tx1"/>
                    </a:solidFill>
                    <a:latin typeface="+mn-lt"/>
                    <a:ea typeface="+mn-ea"/>
                    <a:cs typeface="+mn-cs"/>
                  </a:rPr>
                  <a:t>"</a:t>
                </a:r>
                <a:r>
                  <a:rPr lang="en-US" altLang="zh-CN" sz="2800" b="0" i="0"/>
                  <a:t>MS</a:t>
                </a:r>
                <a:r>
                  <a:rPr lang="ar-AE" altLang="zh-CN" sz="1200" b="0" i="0" kern="1200">
                    <a:solidFill>
                      <a:schemeClr val="tx1"/>
                    </a:solidFill>
                    <a:latin typeface="+mn-lt"/>
                    <a:ea typeface="+mn-ea"/>
                    <a:cs typeface="+mn-cs"/>
                  </a:rPr>
                  <a:t>" )</a:t>
                </a:r>
                <a:r>
                  <a:rPr lang="ar-AE" altLang="zh-CN" sz="2800" dirty="0"/>
                  <a:t>, </a:t>
                </a:r>
                <a:r>
                  <a:rPr lang="en-US" altLang="zh-CN" sz="2800" dirty="0"/>
                  <a:t>and </a:t>
                </a:r>
                <a:r>
                  <a:rPr lang="zh-CN" altLang="ar-AE" sz="1200" i="0" kern="1200">
                    <a:solidFill>
                      <a:schemeClr val="tx1"/>
                    </a:solidFill>
                    <a:latin typeface="+mn-lt"/>
                    <a:ea typeface="+mn-ea"/>
                    <a:cs typeface="+mn-cs"/>
                  </a:rPr>
                  <a:t>𝑑</a:t>
                </a:r>
                <a:r>
                  <a:rPr lang="ar-AE" altLang="zh-CN" sz="1200" i="0" kern="1200">
                    <a:solidFill>
                      <a:schemeClr val="tx1"/>
                    </a:solidFill>
                    <a:latin typeface="+mn-lt"/>
                    <a:ea typeface="+mn-ea"/>
                    <a:cs typeface="+mn-cs"/>
                  </a:rPr>
                  <a:t>^′</a:t>
                </a:r>
                <a:r>
                  <a:rPr lang="en-US" altLang="zh-CN" sz="2800" dirty="0"/>
                  <a:t>in </a:t>
                </a:r>
                <a:r>
                  <a:rPr lang="zh-CN" altLang="ar-AE" sz="1200" i="0" kern="1200">
                    <a:solidFill>
                      <a:schemeClr val="tx1"/>
                    </a:solidFill>
                    <a:latin typeface="+mn-lt"/>
                    <a:ea typeface="+mn-ea"/>
                    <a:cs typeface="+mn-cs"/>
                  </a:rPr>
                  <a:t>𝑍</a:t>
                </a:r>
                <a:r>
                  <a:rPr lang="ar-AE" altLang="zh-CN" sz="1200" i="0" kern="1200">
                    <a:solidFill>
                      <a:schemeClr val="tx1"/>
                    </a:solidFill>
                    <a:latin typeface="+mn-lt"/>
                    <a:ea typeface="+mn-ea"/>
                    <a:cs typeface="+mn-cs"/>
                  </a:rPr>
                  <a:t>_</a:t>
                </a:r>
                <a:r>
                  <a:rPr lang="zh-CN" altLang="ar-AE" sz="1200" i="0" kern="1200">
                    <a:solidFill>
                      <a:schemeClr val="tx1"/>
                    </a:solidFill>
                    <a:latin typeface="+mn-lt"/>
                    <a:ea typeface="+mn-ea"/>
                    <a:cs typeface="+mn-cs"/>
                  </a:rPr>
                  <a:t>𝑂</a:t>
                </a:r>
                <a:r>
                  <a:rPr lang="en-US" altLang="zh-CN" sz="2800" dirty="0"/>
                  <a:t> absorbs the scale dependence.</a:t>
                </a:r>
              </a:p>
              <a:p>
                <a:r>
                  <a:rPr lang="en-US" altLang="zh-CN" sz="2800" dirty="0"/>
                  <a:t>We first use all the zero-momentum lattice matrix elements to do the joint fit of </a:t>
                </a:r>
                <a:r>
                  <a:rPr lang="zh-CN" altLang="ar-AE" sz="1200" i="0" kern="1200">
                    <a:solidFill>
                      <a:schemeClr val="tx1"/>
                    </a:solidFill>
                    <a:latin typeface="+mn-lt"/>
                    <a:ea typeface="+mn-ea"/>
                    <a:cs typeface="+mn-cs"/>
                  </a:rPr>
                  <a:t>𝑐</a:t>
                </a:r>
                <a:r>
                  <a:rPr lang="ar-AE" altLang="zh-CN" sz="1200" i="0" kern="1200">
                    <a:solidFill>
                      <a:schemeClr val="tx1"/>
                    </a:solidFill>
                    <a:latin typeface="+mn-lt"/>
                    <a:ea typeface="+mn-ea"/>
                    <a:cs typeface="+mn-cs"/>
                  </a:rPr>
                  <a:t>_1</a:t>
                </a:r>
                <a:r>
                  <a:rPr lang="ar-AE" altLang="zh-CN" sz="2800" dirty="0"/>
                  <a:t>.</a:t>
                </a:r>
              </a:p>
            </p:txBody>
          </p:sp>
        </mc:Fallback>
      </mc:AlternateContent>
      <p:sp>
        <p:nvSpPr>
          <p:cNvPr id="39940" name="灯片编号占位符 3">
            <a:extLst>
              <a:ext uri="{FF2B5EF4-FFF2-40B4-BE49-F238E27FC236}">
                <a16:creationId xmlns:a16="http://schemas.microsoft.com/office/drawing/2014/main" id="{8A3B33E9-5A4F-27D9-0874-79AEE00120D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41</a:t>
            </a:fld>
            <a:endParaRPr lang="en-US" altLang="zh-CN" sz="1200"/>
          </a:p>
        </p:txBody>
      </p:sp>
    </p:spTree>
    <p:extLst>
      <p:ext uri="{BB962C8B-B14F-4D97-AF65-F5344CB8AC3E}">
        <p14:creationId xmlns:p14="http://schemas.microsoft.com/office/powerpoint/2010/main" val="1380164605"/>
      </p:ext>
    </p:extLst>
  </p:cSld>
  <p:clrMapOvr>
    <a:overrideClrMapping bg1="lt1" tx1="dk1" bg2="lt2" tx2="dk2" accent1="accent1" accent2="accent2" accent3="accent3" accent4="accent4" accent5="accent5" accent6="accent6" hlink="hlink" folHlink="folHlink"/>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7EB76E30-C517-3B45-474F-DA57A61F3395}"/>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9DF811F1-A524-A488-74C6-59783F888F68}"/>
              </a:ext>
            </a:extLst>
          </p:cNvPr>
          <p:cNvSpPr>
            <a:spLocks noGrp="1" noRot="1" noChangeAspect="1" noTextEdit="1"/>
          </p:cNvSpPr>
          <p:nvPr>
            <p:ph type="sldImg"/>
          </p:nvPr>
        </p:nvSpPr>
        <p:spPr>
          <a:ln>
            <a:solidFill>
              <a:srgbClr val="000000"/>
            </a:solidFill>
            <a:miter lim="800000"/>
          </a:ln>
        </p:spPr>
      </p:sp>
      <mc:AlternateContent xmlns:mc="http://schemas.openxmlformats.org/markup-compatibility/2006" xmlns:a14="http://schemas.microsoft.com/office/drawing/2010/main">
        <mc:Choice Requires="a14">
          <p:sp>
            <p:nvSpPr>
              <p:cNvPr id="39939" name="备注占位符 2">
                <a:extLst>
                  <a:ext uri="{FF2B5EF4-FFF2-40B4-BE49-F238E27FC236}">
                    <a16:creationId xmlns:a16="http://schemas.microsoft.com/office/drawing/2014/main" id="{7DB18A9C-37E9-04CC-CC35-F443F8328EFC}"/>
                  </a:ext>
                </a:extLst>
              </p:cNvPr>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dirty="0"/>
                  <a:t>We obtained the result for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𝑐</m:t>
                        </m:r>
                      </m:e>
                      <m:sub>
                        <m:r>
                          <a:rPr lang="ar-AE" altLang="zh-CN" sz="1200" i="0" kern="1200">
                            <a:solidFill>
                              <a:schemeClr val="tx1"/>
                            </a:solidFill>
                            <a:latin typeface="Cambria Math" panose="02040503050406030204" pitchFamily="18" charset="0"/>
                            <a:ea typeface="+mn-ea"/>
                            <a:cs typeface="+mn-cs"/>
                          </a:rPr>
                          <m:t>1</m:t>
                        </m:r>
                      </m:sub>
                    </m:sSub>
                  </m:oMath>
                </a14:m>
                <a:r>
                  <a:rPr lang="en-US" altLang="zh-CN" sz="2800" dirty="0"/>
                  <a:t>and the fit shown below. Then we can fix the form of the logarithmic divergences.</a:t>
                </a:r>
                <a:r>
                  <a:rPr lang="en-US" altLang="zh-CN" sz="2800" baseline="0" dirty="0"/>
                  <a:t> </a:t>
                </a:r>
                <a:r>
                  <a:rPr lang="en-US" altLang="zh-CN" sz="2800" dirty="0"/>
                  <a:t>We also</a:t>
                </a:r>
                <a:r>
                  <a:rPr lang="en-US" altLang="zh-CN" sz="2800" baseline="0" dirty="0"/>
                  <a:t> </a:t>
                </a:r>
                <a:r>
                  <a:rPr lang="en-US" altLang="zh-CN" sz="2800" dirty="0"/>
                  <a:t>marked the data around the pion mass of 135 on</a:t>
                </a:r>
                <a:r>
                  <a:rPr lang="en-US" altLang="zh-CN" sz="2800" baseline="0" dirty="0"/>
                  <a:t> the figure by blue </a:t>
                </a:r>
                <a:r>
                  <a:rPr lang="en-US" altLang="zh-CN" sz="2800" baseline="0" dirty="0" err="1"/>
                  <a:t>errbars</a:t>
                </a:r>
                <a:r>
                  <a:rPr lang="en-US" altLang="zh-CN" sz="2800" baseline="0" dirty="0"/>
                  <a:t> </a:t>
                </a:r>
                <a:r>
                  <a:rPr lang="en-US" altLang="zh-CN" sz="2800" dirty="0"/>
                  <a:t>and found that the zero-momentum matrix element shows independence on the pion mass.</a:t>
                </a:r>
                <a:endParaRPr kumimoji="0" lang="zh-CN" altLang="en-US" sz="2800" b="1" dirty="0">
                  <a:solidFill>
                    <a:schemeClr val="bg1"/>
                  </a:solidFill>
                  <a:latin typeface="Arial" panose="020B0604020202020204" pitchFamily="34" charset="0"/>
                </a:endParaRPr>
              </a:p>
            </p:txBody>
          </p:sp>
        </mc:Choice>
        <mc:Fallback xmlns="">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dirty="0"/>
                  <a:t>We obtained the result for </a:t>
                </a:r>
                <a:r>
                  <a:rPr lang="zh-CN" altLang="ar-AE" sz="1200" i="0" kern="1200">
                    <a:solidFill>
                      <a:schemeClr val="tx1"/>
                    </a:solidFill>
                    <a:latin typeface="+mn-lt"/>
                    <a:ea typeface="+mn-ea"/>
                    <a:cs typeface="+mn-cs"/>
                  </a:rPr>
                  <a:t>𝑐</a:t>
                </a:r>
                <a:r>
                  <a:rPr lang="ar-AE" altLang="zh-CN" sz="1200" i="0" kern="1200">
                    <a:solidFill>
                      <a:schemeClr val="tx1"/>
                    </a:solidFill>
                    <a:latin typeface="+mn-lt"/>
                    <a:ea typeface="+mn-ea"/>
                    <a:cs typeface="+mn-cs"/>
                  </a:rPr>
                  <a:t>_1</a:t>
                </a:r>
                <a:r>
                  <a:rPr lang="en-US" altLang="zh-CN" sz="2800" dirty="0"/>
                  <a:t>and the fit shown below. Then we can fix the form of the logarithmic divergences.(</a:t>
                </a:r>
                <a:r>
                  <a:rPr lang="zh-CN" altLang="en-US" sz="2800" dirty="0"/>
                  <a:t>对比</a:t>
                </a:r>
                <a:r>
                  <a:rPr lang="en-US" altLang="zh-CN" sz="2800" dirty="0"/>
                  <a:t>135.5)</a:t>
                </a:r>
                <a:endParaRPr kumimoji="0" lang="zh-CN" altLang="en-US" sz="2800" b="1" dirty="0">
                  <a:solidFill>
                    <a:schemeClr val="bg1"/>
                  </a:solidFill>
                  <a:latin typeface="Arial" panose="020B0604020202020204" pitchFamily="34" charset="0"/>
                </a:endParaRPr>
              </a:p>
            </p:txBody>
          </p:sp>
        </mc:Fallback>
      </mc:AlternateContent>
      <p:sp>
        <p:nvSpPr>
          <p:cNvPr id="39940" name="灯片编号占位符 3">
            <a:extLst>
              <a:ext uri="{FF2B5EF4-FFF2-40B4-BE49-F238E27FC236}">
                <a16:creationId xmlns:a16="http://schemas.microsoft.com/office/drawing/2014/main" id="{5D7E8AF2-AB5C-5793-EED2-09262E16B62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42</a:t>
            </a:fld>
            <a:endParaRPr lang="en-US" altLang="zh-CN" sz="1200"/>
          </a:p>
        </p:txBody>
      </p:sp>
    </p:spTree>
    <p:extLst>
      <p:ext uri="{BB962C8B-B14F-4D97-AF65-F5344CB8AC3E}">
        <p14:creationId xmlns:p14="http://schemas.microsoft.com/office/powerpoint/2010/main" val="2483836653"/>
      </p:ext>
    </p:extLst>
  </p:cSld>
  <p:clrMapOvr>
    <a:overrideClrMapping bg1="lt1" tx1="dk1" bg2="lt2" tx2="dk2" accent1="accent1" accent2="accent2" accent3="accent3" accent4="accent4" accent5="accent5" accent6="accent6" hlink="hlink" folHlink="folHlink"/>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A7BA0F2B-36F5-5B75-ABB4-424775ACA203}"/>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C2627BCC-8297-C68B-FE6E-628A67E21318}"/>
              </a:ext>
            </a:extLst>
          </p:cNvPr>
          <p:cNvSpPr>
            <a:spLocks noGrp="1" noRot="1" noChangeAspect="1" noTextEdit="1"/>
          </p:cNvSpPr>
          <p:nvPr>
            <p:ph type="sldImg"/>
          </p:nvPr>
        </p:nvSpPr>
        <p:spPr>
          <a:ln>
            <a:solidFill>
              <a:srgbClr val="000000"/>
            </a:solidFill>
            <a:miter lim="800000"/>
          </a:ln>
        </p:spPr>
      </p:sp>
      <mc:AlternateContent xmlns:mc="http://schemas.openxmlformats.org/markup-compatibility/2006" xmlns:a14="http://schemas.microsoft.com/office/drawing/2010/main">
        <mc:Choice Requires="a14">
          <p:sp>
            <p:nvSpPr>
              <p:cNvPr id="39939" name="备注占位符 2">
                <a:extLst>
                  <a:ext uri="{FF2B5EF4-FFF2-40B4-BE49-F238E27FC236}">
                    <a16:creationId xmlns:a16="http://schemas.microsoft.com/office/drawing/2014/main" id="{E819DCCE-E34E-6494-053A-8365FEA10D94}"/>
                  </a:ext>
                </a:extLst>
              </p:cNvPr>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r>
                  <a:rPr lang="en-US" altLang="zh-CN" sz="2800" dirty="0"/>
                  <a:t>We then adjusted </a:t>
                </a:r>
                <a14:m>
                  <m:oMath xmlns:m="http://schemas.openxmlformats.org/officeDocument/2006/math">
                    <m:sSup>
                      <m:sSupPr>
                        <m:ctrlPr>
                          <a:rPr lang="ar-AE" altLang="zh-CN" sz="1200" i="1" kern="1200">
                            <a:solidFill>
                              <a:schemeClr val="tx1"/>
                            </a:solidFill>
                            <a:latin typeface="Cambria Math" panose="02040503050406030204" pitchFamily="18" charset="0"/>
                            <a:ea typeface="+mn-ea"/>
                            <a:cs typeface="+mn-cs"/>
                          </a:rPr>
                        </m:ctrlPr>
                      </m:sSupPr>
                      <m:e>
                        <m:r>
                          <a:rPr lang="zh-CN" altLang="ar-AE" sz="1200" i="1" kern="1200">
                            <a:solidFill>
                              <a:schemeClr val="tx1"/>
                            </a:solidFill>
                            <a:latin typeface="Cambria Math" panose="02040503050406030204" pitchFamily="18" charset="0"/>
                            <a:ea typeface="+mn-ea"/>
                            <a:cs typeface="+mn-cs"/>
                          </a:rPr>
                          <m:t>𝑑</m:t>
                        </m:r>
                      </m:e>
                      <m:sup>
                        <m:r>
                          <a:rPr lang="ar-AE" altLang="zh-CN" sz="1200" i="0" kern="1200">
                            <a:solidFill>
                              <a:schemeClr val="tx1"/>
                            </a:solidFill>
                            <a:latin typeface="Cambria Math" panose="02040503050406030204" pitchFamily="18" charset="0"/>
                            <a:ea typeface="+mn-ea"/>
                            <a:cs typeface="+mn-cs"/>
                          </a:rPr>
                          <m:t>′</m:t>
                        </m:r>
                      </m:sup>
                    </m:sSup>
                  </m:oMath>
                </a14:m>
                <a:r>
                  <a:rPr lang="en-US" altLang="zh-CN" sz="2800" dirty="0"/>
                  <a:t>to match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𝑔</m:t>
                    </m:r>
                  </m:oMath>
                </a14:m>
                <a:r>
                  <a:rPr lang="en-US" altLang="zh-CN" sz="2800" dirty="0"/>
                  <a:t> term  with the </a:t>
                </a:r>
                <a14:m>
                  <m:oMath xmlns:m="http://schemas.openxmlformats.org/officeDocument/2006/math">
                    <m:groupChr>
                      <m:groupChrPr>
                        <m:chr m:val="‾"/>
                        <m:pos m:val="top"/>
                        <m:vertJc m:val="bot"/>
                        <m:ctrlPr>
                          <a:rPr lang="ar-AE" altLang="zh-CN" sz="1200" b="0" i="1" kern="1200">
                            <a:solidFill>
                              <a:schemeClr val="tx1"/>
                            </a:solidFill>
                            <a:latin typeface="Cambria Math" panose="02040503050406030204" pitchFamily="18" charset="0"/>
                            <a:ea typeface="+mn-ea"/>
                            <a:cs typeface="+mn-cs"/>
                          </a:rPr>
                        </m:ctrlPr>
                      </m:groupChrPr>
                      <m:e>
                        <m:r>
                          <m:rPr>
                            <m:nor/>
                          </m:rPr>
                          <a:rPr lang="en-US" altLang="zh-CN" sz="2800" b="0"/>
                          <m:t>MS</m:t>
                        </m:r>
                      </m:e>
                    </m:groupChr>
                  </m:oMath>
                </a14:m>
                <a:r>
                  <a:rPr lang="en-US" altLang="zh-CN" sz="2800" dirty="0"/>
                  <a:t> result in the perturbative region. This lets us remove the </a:t>
                </a:r>
                <a14:m>
                  <m:oMath xmlns:m="http://schemas.openxmlformats.org/officeDocument/2006/math">
                    <m:groupChr>
                      <m:groupChrPr>
                        <m:chr m:val="‾"/>
                        <m:pos m:val="top"/>
                        <m:vertJc m:val="bot"/>
                        <m:ctrlPr>
                          <a:rPr lang="ar-AE" altLang="zh-CN" sz="1200" b="0" i="1" kern="1200">
                            <a:solidFill>
                              <a:schemeClr val="tx1"/>
                            </a:solidFill>
                            <a:latin typeface="Cambria Math" panose="02040503050406030204" pitchFamily="18" charset="0"/>
                            <a:ea typeface="+mn-ea"/>
                            <a:cs typeface="+mn-cs"/>
                          </a:rPr>
                        </m:ctrlPr>
                      </m:groupChrPr>
                      <m:e>
                        <m:r>
                          <m:rPr>
                            <m:nor/>
                          </m:rPr>
                          <a:rPr lang="en-US" altLang="zh-CN" sz="2800" b="0"/>
                          <m:t>MS</m:t>
                        </m:r>
                      </m:e>
                    </m:groupChr>
                  </m:oMath>
                </a14:m>
                <a:r>
                  <a:rPr lang="en-US" altLang="zh-CN" sz="2800" dirty="0"/>
                  <a:t> part of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𝑔</m:t>
                    </m:r>
                  </m:oMath>
                </a14:m>
                <a:r>
                  <a:rPr lang="en-US" altLang="zh-CN" sz="2800" dirty="0"/>
                  <a:t>, fix  the logarithmic divergence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𝑐</m:t>
                        </m:r>
                      </m:e>
                      <m:sub>
                        <m:r>
                          <a:rPr lang="ar-AE" altLang="zh-CN" sz="1200" i="0" kern="1200">
                            <a:solidFill>
                              <a:schemeClr val="tx1"/>
                            </a:solidFill>
                            <a:latin typeface="Cambria Math" panose="02040503050406030204" pitchFamily="18" charset="0"/>
                            <a:ea typeface="+mn-ea"/>
                            <a:cs typeface="+mn-cs"/>
                          </a:rPr>
                          <m:t>1</m:t>
                        </m:r>
                      </m:sub>
                    </m:sSub>
                  </m:oMath>
                </a14:m>
                <a:r>
                  <a:rPr lang="ar-AE" altLang="zh-CN" sz="2800" dirty="0"/>
                  <a:t>, </a:t>
                </a:r>
                <a:r>
                  <a:rPr lang="en-US" altLang="zh-CN" sz="2800" dirty="0"/>
                  <a:t>and define the scale dependence</a:t>
                </a:r>
                <a:r>
                  <a:rPr lang="ar-AE" altLang="zh-CN" sz="2800" dirty="0"/>
                  <a:t>.</a:t>
                </a:r>
              </a:p>
              <a:p>
                <a:r>
                  <a:rPr lang="en-US" altLang="zh-CN" sz="2800" dirty="0"/>
                  <a:t>Finally, we obtained the renormalization factor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𝑍</m:t>
                        </m:r>
                      </m:e>
                      <m:sub>
                        <m:r>
                          <a:rPr lang="zh-CN" altLang="ar-AE" sz="1200" i="1" kern="1200">
                            <a:solidFill>
                              <a:schemeClr val="tx1"/>
                            </a:solidFill>
                            <a:latin typeface="Cambria Math" panose="02040503050406030204" pitchFamily="18" charset="0"/>
                            <a:ea typeface="+mn-ea"/>
                            <a:cs typeface="+mn-cs"/>
                          </a:rPr>
                          <m:t>𝑂</m:t>
                        </m:r>
                      </m:sub>
                    </m:sSub>
                  </m:oMath>
                </a14:m>
                <a:r>
                  <a:rPr lang="en-US" altLang="zh-CN" sz="2800" dirty="0"/>
                  <a:t>for the three lattice spacings.</a:t>
                </a:r>
              </a:p>
              <a:p>
                <a:pPr indent="0">
                  <a:lnSpc>
                    <a:spcPct val="130000"/>
                  </a:lnSpc>
                  <a:spcBef>
                    <a:spcPct val="0"/>
                  </a:spcBef>
                  <a:buFont typeface="Wingdings" panose="05000000000000000000" pitchFamily="2" charset="2"/>
                  <a:buNone/>
                  <a:defRPr/>
                </a:pPr>
                <a:endParaRPr kumimoji="0" lang="zh-CN" altLang="en-US" sz="2800" b="1" dirty="0">
                  <a:solidFill>
                    <a:schemeClr val="bg1"/>
                  </a:solidFill>
                  <a:latin typeface="Arial" panose="020B0604020202020204" pitchFamily="34" charset="0"/>
                </a:endParaRPr>
              </a:p>
            </p:txBody>
          </p:sp>
        </mc:Choice>
        <mc:Fallback xmlns="">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dirty="0"/>
                  <a:t>We then adjusted </a:t>
                </a:r>
                <a:r>
                  <a:rPr lang="zh-CN" altLang="ar-AE" sz="1200" i="0" kern="1200">
                    <a:solidFill>
                      <a:schemeClr val="tx1"/>
                    </a:solidFill>
                    <a:latin typeface="+mn-lt"/>
                    <a:ea typeface="+mn-ea"/>
                    <a:cs typeface="+mn-cs"/>
                  </a:rPr>
                  <a:t>𝑑</a:t>
                </a:r>
                <a:r>
                  <a:rPr lang="ar-AE" altLang="zh-CN" sz="1200" i="0" kern="1200">
                    <a:solidFill>
                      <a:schemeClr val="tx1"/>
                    </a:solidFill>
                    <a:latin typeface="+mn-lt"/>
                    <a:ea typeface="+mn-ea"/>
                    <a:cs typeface="+mn-cs"/>
                  </a:rPr>
                  <a:t>^′</a:t>
                </a:r>
                <a:r>
                  <a:rPr lang="en-US" altLang="zh-CN" sz="2800" dirty="0"/>
                  <a:t>to match </a:t>
                </a:r>
                <a:r>
                  <a:rPr lang="zh-CN" altLang="en-US" sz="1200" i="0" kern="1200">
                    <a:solidFill>
                      <a:schemeClr val="tx1"/>
                    </a:solidFill>
                    <a:latin typeface="+mn-lt"/>
                    <a:ea typeface="+mn-ea"/>
                    <a:cs typeface="+mn-cs"/>
                  </a:rPr>
                  <a:t>𝑔</a:t>
                </a:r>
                <a:r>
                  <a:rPr lang="en-US" altLang="zh-CN" sz="2800" dirty="0"/>
                  <a:t>with the </a:t>
                </a:r>
                <a:r>
                  <a:rPr lang="ar-AE" altLang="zh-CN" sz="1200" b="0" i="0" kern="1200">
                    <a:solidFill>
                      <a:schemeClr val="tx1"/>
                    </a:solidFill>
                    <a:latin typeface="+mn-lt"/>
                    <a:ea typeface="+mn-ea"/>
                    <a:cs typeface="+mn-cs"/>
                  </a:rPr>
                  <a:t>‾(</a:t>
                </a:r>
                <a:r>
                  <a:rPr lang="en-US" altLang="zh-CN" sz="2800" b="0" i="0" kern="1200">
                    <a:solidFill>
                      <a:schemeClr val="tx1"/>
                    </a:solidFill>
                    <a:latin typeface="+mn-lt"/>
                    <a:ea typeface="+mn-ea"/>
                    <a:cs typeface="+mn-cs"/>
                  </a:rPr>
                  <a:t>"</a:t>
                </a:r>
                <a:r>
                  <a:rPr lang="en-US" altLang="zh-CN" sz="2800" b="0" i="0"/>
                  <a:t>MS</a:t>
                </a:r>
                <a:r>
                  <a:rPr lang="ar-AE" altLang="zh-CN" sz="1200" b="0" i="0" kern="1200">
                    <a:solidFill>
                      <a:schemeClr val="tx1"/>
                    </a:solidFill>
                    <a:latin typeface="+mn-lt"/>
                    <a:ea typeface="+mn-ea"/>
                    <a:cs typeface="+mn-cs"/>
                  </a:rPr>
                  <a:t>" )</a:t>
                </a:r>
                <a:r>
                  <a:rPr lang="en-US" altLang="zh-CN" sz="2800" dirty="0"/>
                  <a:t>result in the perturbative region. This lets us remove the </a:t>
                </a:r>
                <a:r>
                  <a:rPr lang="ar-AE" altLang="zh-CN" sz="1200" b="0" i="0" kern="1200">
                    <a:solidFill>
                      <a:schemeClr val="tx1"/>
                    </a:solidFill>
                    <a:latin typeface="+mn-lt"/>
                    <a:ea typeface="+mn-ea"/>
                    <a:cs typeface="+mn-cs"/>
                  </a:rPr>
                  <a:t>‾(</a:t>
                </a:r>
                <a:r>
                  <a:rPr lang="en-US" altLang="zh-CN" sz="2800" b="0" i="0" kern="1200">
                    <a:solidFill>
                      <a:schemeClr val="tx1"/>
                    </a:solidFill>
                    <a:latin typeface="+mn-lt"/>
                    <a:ea typeface="+mn-ea"/>
                    <a:cs typeface="+mn-cs"/>
                  </a:rPr>
                  <a:t>"</a:t>
                </a:r>
                <a:r>
                  <a:rPr lang="en-US" altLang="zh-CN" sz="2800" b="0" i="0"/>
                  <a:t>MS</a:t>
                </a:r>
                <a:r>
                  <a:rPr lang="ar-AE" altLang="zh-CN" sz="1200" b="0" i="0" kern="1200">
                    <a:solidFill>
                      <a:schemeClr val="tx1"/>
                    </a:solidFill>
                    <a:latin typeface="+mn-lt"/>
                    <a:ea typeface="+mn-ea"/>
                    <a:cs typeface="+mn-cs"/>
                  </a:rPr>
                  <a:t>" )</a:t>
                </a:r>
                <a:r>
                  <a:rPr lang="en-US" altLang="zh-CN" sz="2800" dirty="0"/>
                  <a:t>part of </a:t>
                </a:r>
                <a:r>
                  <a:rPr lang="zh-CN" altLang="en-US" sz="1200" i="0" kern="1200">
                    <a:solidFill>
                      <a:schemeClr val="tx1"/>
                    </a:solidFill>
                    <a:latin typeface="+mn-lt"/>
                    <a:ea typeface="+mn-ea"/>
                    <a:cs typeface="+mn-cs"/>
                  </a:rPr>
                  <a:t>𝑔</a:t>
                </a:r>
                <a:r>
                  <a:rPr lang="en-US" altLang="zh-CN" sz="2800" dirty="0"/>
                  <a:t>, confirm the logarithmic divergence </a:t>
                </a:r>
                <a:r>
                  <a:rPr lang="zh-CN" altLang="ar-AE" sz="1200" i="0" kern="1200">
                    <a:solidFill>
                      <a:schemeClr val="tx1"/>
                    </a:solidFill>
                    <a:latin typeface="+mn-lt"/>
                    <a:ea typeface="+mn-ea"/>
                    <a:cs typeface="+mn-cs"/>
                  </a:rPr>
                  <a:t>𝑐</a:t>
                </a:r>
                <a:r>
                  <a:rPr lang="ar-AE" altLang="zh-CN" sz="1200" i="0" kern="1200">
                    <a:solidFill>
                      <a:schemeClr val="tx1"/>
                    </a:solidFill>
                    <a:latin typeface="+mn-lt"/>
                    <a:ea typeface="+mn-ea"/>
                    <a:cs typeface="+mn-cs"/>
                  </a:rPr>
                  <a:t>_1</a:t>
                </a:r>
                <a:r>
                  <a:rPr lang="ar-AE" altLang="zh-CN" sz="2800" dirty="0"/>
                  <a:t>, </a:t>
                </a:r>
                <a:r>
                  <a:rPr lang="en-US" altLang="zh-CN" sz="2800" dirty="0"/>
                  <a:t>and determine the scale dependence of </a:t>
                </a:r>
                <a:r>
                  <a:rPr lang="zh-CN" altLang="ar-AE" sz="1200" i="0" kern="1200">
                    <a:solidFill>
                      <a:schemeClr val="tx1"/>
                    </a:solidFill>
                    <a:latin typeface="+mn-lt"/>
                    <a:ea typeface="+mn-ea"/>
                    <a:cs typeface="+mn-cs"/>
                  </a:rPr>
                  <a:t>𝑍</a:t>
                </a:r>
                <a:r>
                  <a:rPr lang="ar-AE" altLang="zh-CN" sz="1200" i="0" kern="1200">
                    <a:solidFill>
                      <a:schemeClr val="tx1"/>
                    </a:solidFill>
                    <a:latin typeface="+mn-lt"/>
                    <a:ea typeface="+mn-ea"/>
                    <a:cs typeface="+mn-cs"/>
                  </a:rPr>
                  <a:t>_</a:t>
                </a:r>
                <a:r>
                  <a:rPr lang="zh-CN" altLang="ar-AE" sz="1200" i="0" kern="1200">
                    <a:solidFill>
                      <a:schemeClr val="tx1"/>
                    </a:solidFill>
                    <a:latin typeface="+mn-lt"/>
                    <a:ea typeface="+mn-ea"/>
                    <a:cs typeface="+mn-cs"/>
                  </a:rPr>
                  <a:t>𝑂</a:t>
                </a:r>
                <a:r>
                  <a:rPr lang="ar-AE" altLang="zh-CN" sz="2800" dirty="0"/>
                  <a:t>.</a:t>
                </a:r>
              </a:p>
              <a:p>
                <a:r>
                  <a:rPr lang="en-US" altLang="zh-CN" sz="2800" dirty="0"/>
                  <a:t>Finally, we obtained the renormalization factor </a:t>
                </a:r>
                <a:r>
                  <a:rPr lang="zh-CN" altLang="ar-AE" sz="1200" i="0" kern="1200">
                    <a:solidFill>
                      <a:schemeClr val="tx1"/>
                    </a:solidFill>
                    <a:latin typeface="+mn-lt"/>
                    <a:ea typeface="+mn-ea"/>
                    <a:cs typeface="+mn-cs"/>
                  </a:rPr>
                  <a:t>𝑍</a:t>
                </a:r>
                <a:r>
                  <a:rPr lang="ar-AE" altLang="zh-CN" sz="1200" i="0" kern="1200">
                    <a:solidFill>
                      <a:schemeClr val="tx1"/>
                    </a:solidFill>
                    <a:latin typeface="+mn-lt"/>
                    <a:ea typeface="+mn-ea"/>
                    <a:cs typeface="+mn-cs"/>
                  </a:rPr>
                  <a:t>_</a:t>
                </a:r>
                <a:r>
                  <a:rPr lang="zh-CN" altLang="ar-AE" sz="1200" i="0" kern="1200">
                    <a:solidFill>
                      <a:schemeClr val="tx1"/>
                    </a:solidFill>
                    <a:latin typeface="+mn-lt"/>
                    <a:ea typeface="+mn-ea"/>
                    <a:cs typeface="+mn-cs"/>
                  </a:rPr>
                  <a:t>𝑂</a:t>
                </a:r>
                <a:r>
                  <a:rPr lang="en-US" altLang="zh-CN" sz="2800" dirty="0"/>
                  <a:t>for the three lattice spacing.</a:t>
                </a:r>
              </a:p>
              <a:p>
                <a:pPr indent="0">
                  <a:lnSpc>
                    <a:spcPct val="130000"/>
                  </a:lnSpc>
                  <a:spcBef>
                    <a:spcPct val="0"/>
                  </a:spcBef>
                  <a:buFont typeface="Wingdings" panose="05000000000000000000" pitchFamily="2" charset="2"/>
                  <a:buNone/>
                  <a:defRPr/>
                </a:pPr>
                <a:endParaRPr kumimoji="0" lang="zh-CN" altLang="en-US" sz="2800" b="1" dirty="0">
                  <a:solidFill>
                    <a:schemeClr val="bg1"/>
                  </a:solidFill>
                  <a:latin typeface="Arial" panose="020B0604020202020204" pitchFamily="34" charset="0"/>
                </a:endParaRPr>
              </a:p>
            </p:txBody>
          </p:sp>
        </mc:Fallback>
      </mc:AlternateContent>
      <p:sp>
        <p:nvSpPr>
          <p:cNvPr id="39940" name="灯片编号占位符 3">
            <a:extLst>
              <a:ext uri="{FF2B5EF4-FFF2-40B4-BE49-F238E27FC236}">
                <a16:creationId xmlns:a16="http://schemas.microsoft.com/office/drawing/2014/main" id="{C54332F5-B597-ED21-4744-6CEDA86B260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43</a:t>
            </a:fld>
            <a:endParaRPr lang="en-US" altLang="zh-CN" sz="1200"/>
          </a:p>
        </p:txBody>
      </p:sp>
    </p:spTree>
    <p:extLst>
      <p:ext uri="{BB962C8B-B14F-4D97-AF65-F5344CB8AC3E}">
        <p14:creationId xmlns:p14="http://schemas.microsoft.com/office/powerpoint/2010/main" val="3803835127"/>
      </p:ext>
    </p:extLst>
  </p:cSld>
  <p:clrMapOvr>
    <a:overrideClrMapping bg1="lt1" tx1="dk1" bg2="lt2" tx2="dk2" accent1="accent1" accent2="accent2" accent3="accent3" accent4="accent4" accent5="accent5" accent6="accent6" hlink="hlink" folHlink="folHlink"/>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C9970A9C-B761-651E-9169-B49437109A0D}"/>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B7DE9B06-5940-1595-9FD3-57DCAF27294B}"/>
              </a:ext>
            </a:extLst>
          </p:cNvPr>
          <p:cNvSpPr>
            <a:spLocks noGrp="1" noRot="1" noChangeAspect="1" noTextEdit="1"/>
          </p:cNvSpPr>
          <p:nvPr>
            <p:ph type="sldImg"/>
          </p:nvPr>
        </p:nvSpPr>
        <p:spPr>
          <a:ln>
            <a:solidFill>
              <a:srgbClr val="000000"/>
            </a:solidFill>
            <a:miter lim="800000"/>
          </a:ln>
        </p:spPr>
      </p:sp>
      <p:sp>
        <p:nvSpPr>
          <p:cNvPr id="39939" name="备注占位符 2">
            <a:extLst>
              <a:ext uri="{FF2B5EF4-FFF2-40B4-BE49-F238E27FC236}">
                <a16:creationId xmlns:a16="http://schemas.microsoft.com/office/drawing/2014/main" id="{77477C3A-5ABB-3DAE-34A0-1E8D9A63425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dirty="0"/>
              <a:t>So, when we have all  three pieces of the quasi-TMDWF, we can plot its distribution in coordinate space. For each ensemble, we calculated results at three different momentums</a:t>
            </a:r>
            <a:endParaRPr kumimoji="0" lang="zh-CN" altLang="en-US" sz="2800" b="1" dirty="0">
              <a:solidFill>
                <a:schemeClr val="bg1"/>
              </a:solidFill>
              <a:latin typeface="Arial" panose="020B0604020202020204" pitchFamily="34" charset="0"/>
            </a:endParaRPr>
          </a:p>
        </p:txBody>
      </p:sp>
      <p:sp>
        <p:nvSpPr>
          <p:cNvPr id="39940" name="灯片编号占位符 3">
            <a:extLst>
              <a:ext uri="{FF2B5EF4-FFF2-40B4-BE49-F238E27FC236}">
                <a16:creationId xmlns:a16="http://schemas.microsoft.com/office/drawing/2014/main" id="{E05927C8-D229-8DD2-89FF-E38AF568044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44</a:t>
            </a:fld>
            <a:endParaRPr lang="en-US" altLang="zh-CN" sz="1200"/>
          </a:p>
        </p:txBody>
      </p:sp>
    </p:spTree>
    <p:extLst>
      <p:ext uri="{BB962C8B-B14F-4D97-AF65-F5344CB8AC3E}">
        <p14:creationId xmlns:p14="http://schemas.microsoft.com/office/powerpoint/2010/main" val="3256724031"/>
      </p:ext>
    </p:extLst>
  </p:cSld>
  <p:clrMapOvr>
    <a:overrideClrMapping bg1="lt1" tx1="dk1" bg2="lt2" tx2="dk2" accent1="accent1" accent2="accent2" accent3="accent3" accent4="accent4" accent5="accent5" accent6="accent6" hlink="hlink" folHlink="folHlink"/>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BCCA930A-1869-17C5-A463-A9B2506E6871}"/>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51488AE4-B5B1-636D-86B9-E9219C2D3257}"/>
              </a:ext>
            </a:extLst>
          </p:cNvPr>
          <p:cNvSpPr>
            <a:spLocks noGrp="1" noRot="1" noChangeAspect="1" noTextEdit="1"/>
          </p:cNvSpPr>
          <p:nvPr>
            <p:ph type="sldImg"/>
          </p:nvPr>
        </p:nvSpPr>
        <p:spPr>
          <a:ln>
            <a:solidFill>
              <a:srgbClr val="000000"/>
            </a:solidFill>
            <a:miter lim="800000"/>
          </a:ln>
        </p:spPr>
      </p:sp>
      <p:sp>
        <p:nvSpPr>
          <p:cNvPr id="39939" name="备注占位符 2">
            <a:extLst>
              <a:ext uri="{FF2B5EF4-FFF2-40B4-BE49-F238E27FC236}">
                <a16:creationId xmlns:a16="http://schemas.microsoft.com/office/drawing/2014/main" id="{A137AE16-A595-A488-1256-D3CE025500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dirty="0"/>
              <a:t>After the Fourier transformation, we obtain the quasi-TMDWF in momentum space.</a:t>
            </a:r>
            <a:endParaRPr lang="en-US" altLang="zh-CN" sz="2800" b="1" dirty="0">
              <a:solidFill>
                <a:srgbClr val="C00000"/>
              </a:solidFill>
              <a:latin typeface="Times New Roman" panose="02020603050405020304" charset="0"/>
              <a:ea typeface="黑体" panose="02010609060101010101" charset="-122"/>
              <a:cs typeface="Times New Roman" panose="02020603050405020304" charset="0"/>
              <a:sym typeface="+mn-ea"/>
            </a:endParaRPr>
          </a:p>
        </p:txBody>
      </p:sp>
      <p:sp>
        <p:nvSpPr>
          <p:cNvPr id="39940" name="灯片编号占位符 3">
            <a:extLst>
              <a:ext uri="{FF2B5EF4-FFF2-40B4-BE49-F238E27FC236}">
                <a16:creationId xmlns:a16="http://schemas.microsoft.com/office/drawing/2014/main" id="{D50D767B-539B-06E1-39A7-4E98363B59B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45</a:t>
            </a:fld>
            <a:endParaRPr lang="en-US" altLang="zh-CN" sz="1200"/>
          </a:p>
        </p:txBody>
      </p:sp>
    </p:spTree>
    <p:extLst>
      <p:ext uri="{BB962C8B-B14F-4D97-AF65-F5344CB8AC3E}">
        <p14:creationId xmlns:p14="http://schemas.microsoft.com/office/powerpoint/2010/main" val="694450807"/>
      </p:ext>
    </p:extLst>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xmlns:a14="http://schemas.microsoft.com/office/drawing/2010/main">
        <mc:Choice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pPr marL="0" indent="0" algn="l" defTabSz="914400" rtl="0" eaLnBrk="1" latinLnBrk="0" hangingPunct="1">
                  <a:lnSpc>
                    <a:spcPct val="130000"/>
                  </a:lnSpc>
                  <a:spcBef>
                    <a:spcPct val="0"/>
                  </a:spcBef>
                  <a:buFont typeface="Wingdings" panose="05000000000000000000" pitchFamily="2" charset="2"/>
                  <a:buNone/>
                  <a:defRPr/>
                </a:pPr>
                <a:r>
                  <a:rPr lang="en-US" altLang="zh-CN" sz="1100" dirty="0"/>
                  <a:t>The most important objects of study here maybe the TMDPDFs. It reflects the momentum distribution of quarks in the nucleon’s transverse plane and thus providing a more complete 3-dimensional picture. At leading twist, we can  define eight independent TMDPDFs, each of which encodes the dynamics for different polarized states.</a:t>
                </a:r>
                <a:endParaRPr kumimoji="0" lang="zh-CN" altLang="en-US" sz="1100" b="0" kern="1200" dirty="0">
                  <a:solidFill>
                    <a:schemeClr val="bg1"/>
                  </a:solidFill>
                  <a:latin typeface="+mn-ea"/>
                  <a:ea typeface="+mn-ea"/>
                  <a:cs typeface="+mn-cs"/>
                </a:endParaRPr>
              </a:p>
            </p:txBody>
          </p:sp>
        </mc:Choice>
        <mc:Fallback xmlns="">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indent="0" algn="l" defTabSz="914400" rtl="0" eaLnBrk="1" latinLnBrk="0" hangingPunct="1">
                  <a:lnSpc>
                    <a:spcPct val="130000"/>
                  </a:lnSpc>
                  <a:spcBef>
                    <a:spcPct val="0"/>
                  </a:spcBef>
                  <a:buFont typeface="Wingdings" panose="05000000000000000000" pitchFamily="2" charset="2"/>
                  <a:buNone/>
                  <a:defRPr/>
                </a:pPr>
                <a:r>
                  <a:rPr lang="en-US" altLang="zh-CN" sz="1100" dirty="0"/>
                  <a:t>The most important objects of study here are the TMDPDFs. They depend not only on the longitudinal momentum fraction </a:t>
                </a:r>
                <a:r>
                  <a:rPr lang="zh-CN" altLang="en-US" sz="1200" i="0" kern="1200">
                    <a:solidFill>
                      <a:schemeClr val="tx1"/>
                    </a:solidFill>
                    <a:latin typeface="+mn-lt"/>
                    <a:ea typeface="+mn-ea"/>
                    <a:cs typeface="+mn-cs"/>
                  </a:rPr>
                  <a:t>𝑥</a:t>
                </a:r>
                <a:r>
                  <a:rPr lang="en-US" altLang="zh-CN" sz="1100" dirty="0"/>
                  <a:t>but also on the transverse momentum </a:t>
                </a:r>
                <a:r>
                  <a:rPr lang="zh-CN" altLang="ar-AE" sz="1200" i="0" kern="1200">
                    <a:solidFill>
                      <a:schemeClr val="tx1"/>
                    </a:solidFill>
                    <a:latin typeface="+mn-lt"/>
                    <a:ea typeface="+mn-ea"/>
                    <a:cs typeface="+mn-cs"/>
                  </a:rPr>
                  <a:t>𝑘</a:t>
                </a:r>
                <a:r>
                  <a:rPr lang="ar-AE" altLang="zh-CN" sz="1200" i="0" kern="1200">
                    <a:solidFill>
                      <a:schemeClr val="tx1"/>
                    </a:solidFill>
                    <a:latin typeface="+mn-lt"/>
                    <a:ea typeface="+mn-ea"/>
                    <a:cs typeface="+mn-cs"/>
                  </a:rPr>
                  <a:t>_</a:t>
                </a:r>
                <a:r>
                  <a:rPr lang="zh-CN" altLang="ar-AE" sz="1200" i="0" kern="1200">
                    <a:solidFill>
                      <a:schemeClr val="tx1"/>
                    </a:solidFill>
                    <a:latin typeface="+mn-lt"/>
                    <a:ea typeface="+mn-ea"/>
                    <a:cs typeface="+mn-cs"/>
                  </a:rPr>
                  <a:t>𝑇</a:t>
                </a:r>
                <a:r>
                  <a:rPr lang="ar-AE" altLang="zh-CN" sz="1100" dirty="0"/>
                  <a:t>, </a:t>
                </a:r>
                <a:r>
                  <a:rPr lang="en-US" altLang="zh-CN" sz="1100" dirty="0"/>
                  <a:t>reflecting the momentum distribution of quarks in the nucleon’s transverse plane and thus providing a more complete three-dimensional picture. At leading twist, by projecting the quark correlation tensor, we can systematically define eight independent TMDPDFs, each of which encodes the dynamical information for different polarization states.</a:t>
                </a:r>
                <a:endParaRPr kumimoji="0" lang="zh-CN" altLang="en-US" sz="1100" b="0" kern="1200" dirty="0">
                  <a:solidFill>
                    <a:schemeClr val="bg1"/>
                  </a:solidFill>
                  <a:latin typeface="+mn-ea"/>
                  <a:ea typeface="+mn-ea"/>
                  <a:cs typeface="+mn-cs"/>
                </a:endParaRP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5</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xmlns:a14="http://schemas.microsoft.com/office/drawing/2010/main">
        <mc:Choice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pPr marL="0" indent="0">
                  <a:lnSpc>
                    <a:spcPct val="130000"/>
                  </a:lnSpc>
                  <a:spcBef>
                    <a:spcPct val="0"/>
                  </a:spcBef>
                  <a:buFont typeface="Wingdings" panose="05000000000000000000" pitchFamily="2" charset="2"/>
                  <a:buNone/>
                  <a:defRPr/>
                </a:pPr>
                <a:r>
                  <a:rPr lang="en-US" altLang="zh-CN" sz="1100" dirty="0"/>
                  <a:t>In recent years, lattice QCD and phenomenology have shown some differences in certain TMD observables. For example, in the global fit of the tensor charge—which is the first moment of quark </a:t>
                </a:r>
                <a:r>
                  <a:rPr lang="en-US" altLang="zh-CN" sz="1100" dirty="0" err="1"/>
                  <a:t>transversity</a:t>
                </a:r>
                <a:r>
                  <a:rPr lang="en-US" altLang="zh-CN" sz="1100" dirty="0"/>
                  <a:t>—we can see from the figure on the right that the lattice and phenomenology results for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𝛿</m:t>
                    </m:r>
                    <m:r>
                      <a:rPr lang="zh-CN" altLang="en-US" sz="1200" i="1" kern="1200">
                        <a:solidFill>
                          <a:schemeClr val="tx1"/>
                        </a:solidFill>
                        <a:latin typeface="Cambria Math" panose="02040503050406030204" pitchFamily="18" charset="0"/>
                        <a:ea typeface="+mn-ea"/>
                        <a:cs typeface="+mn-cs"/>
                      </a:rPr>
                      <m:t>𝑢</m:t>
                    </m:r>
                  </m:oMath>
                </a14:m>
                <a:r>
                  <a:rPr lang="en-US" altLang="zh-CN" sz="1100" dirty="0"/>
                  <a:t> are different. In the lattice</a:t>
                </a:r>
                <a:r>
                  <a:rPr lang="en-US" altLang="zh-CN" sz="1100" baseline="0" dirty="0"/>
                  <a:t> side, </a:t>
                </a:r>
                <a:r>
                  <a:rPr lang="en-US" altLang="zh-CN" sz="1100" dirty="0"/>
                  <a:t>we need high-precision calculations for these TMD observables to make sure the differences aren’t caused by systematic</a:t>
                </a:r>
                <a:r>
                  <a:rPr lang="en-US" altLang="zh-CN" sz="1100" baseline="0" dirty="0"/>
                  <a:t> </a:t>
                </a:r>
                <a:r>
                  <a:rPr lang="en-US" altLang="zh-CN" sz="1100" baseline="0" dirty="0" err="1"/>
                  <a:t>uncertenty</a:t>
                </a:r>
                <a:r>
                  <a:rPr lang="en-US" altLang="zh-CN" sz="1100" dirty="0"/>
                  <a:t> like Discrete error.</a:t>
                </a:r>
                <a:endParaRPr kumimoji="0" lang="zh-CN" altLang="en-US" sz="1100" b="1" dirty="0">
                  <a:solidFill>
                    <a:schemeClr val="bg1"/>
                  </a:solidFill>
                  <a:latin typeface="+mn-ea"/>
                  <a:ea typeface="+mn-ea"/>
                </a:endParaRPr>
              </a:p>
            </p:txBody>
          </p:sp>
        </mc:Choice>
        <mc:Fallback xmlns="">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indent="0">
                  <a:lnSpc>
                    <a:spcPct val="130000"/>
                  </a:lnSpc>
                  <a:spcBef>
                    <a:spcPct val="0"/>
                  </a:spcBef>
                  <a:buFont typeface="Wingdings" panose="05000000000000000000" pitchFamily="2" charset="2"/>
                  <a:buNone/>
                  <a:defRPr/>
                </a:pPr>
                <a:r>
                  <a:rPr lang="en-US" altLang="zh-CN" sz="1100" dirty="0"/>
                  <a:t>In recent years, lattice QCD and phenomenology have shown some differences in certain TMD observables. For example, in the global fit of the tensor charge—which is the first moment of quark </a:t>
                </a:r>
                <a:r>
                  <a:rPr lang="en-US" altLang="zh-CN" sz="1100" dirty="0" err="1"/>
                  <a:t>transversity</a:t>
                </a:r>
                <a:r>
                  <a:rPr lang="en-US" altLang="zh-CN" sz="1100" dirty="0"/>
                  <a:t>—we can see from the figure on the right that the lattice and phenomenology results for </a:t>
                </a:r>
                <a:r>
                  <a:rPr lang="zh-CN" altLang="en-US" sz="1200" i="0" kern="1200">
                    <a:solidFill>
                      <a:schemeClr val="tx1"/>
                    </a:solidFill>
                    <a:latin typeface="+mn-lt"/>
                    <a:ea typeface="+mn-ea"/>
                    <a:cs typeface="+mn-cs"/>
                  </a:rPr>
                  <a:t>𝛿𝑢</a:t>
                </a:r>
                <a:r>
                  <a:rPr lang="en-US" altLang="zh-CN" sz="1100" dirty="0"/>
                  <a:t> are different. So, we need high-precision lattice calculations for these TMD observables to make sure the differences aren’t caused by somethings like Discrete error.</a:t>
                </a:r>
                <a:endParaRPr kumimoji="0" lang="zh-CN" altLang="en-US" sz="1100" b="1" dirty="0">
                  <a:solidFill>
                    <a:schemeClr val="bg1"/>
                  </a:solidFill>
                  <a:latin typeface="+mn-ea"/>
                  <a:ea typeface="+mn-ea"/>
                </a:endParaRP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6</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1100" dirty="0"/>
              <a:t>As we know that , the CS kernel controls the rapidity evolution of the TMD distributions. Currently, phenomenology often use SIDIS and Drell–Yan experimental data to parametrize the CS kernel, but this approach clearly depends heavily on models. Therefore, we aim to extract the CS kernel from first-principles calculations, which allows us to describe the rapidity evolution of TMDs more accurately.</a:t>
            </a:r>
            <a:endParaRPr kumimoji="0" lang="zh-CN" altLang="en-US" sz="1100" b="1" dirty="0">
              <a:solidFill>
                <a:schemeClr val="bg1"/>
              </a:solidFill>
              <a:latin typeface="+mn-ea"/>
              <a:ea typeface="+mn-ea"/>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7</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a:ln>
            <a:solidFill>
              <a:srgbClr val="000000"/>
            </a:solidFill>
            <a:miter lim="800000"/>
          </a:ln>
        </p:spPr>
      </p:sp>
      <p:sp>
        <p:nvSpPr>
          <p:cNvPr id="17411"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kumimoji="0" lang="en-US" altLang="zh-CN" sz="2800" dirty="0">
                <a:latin typeface="Calibri" panose="020F0502020204030204" charset="0"/>
                <a:ea typeface="+mn-ea"/>
              </a:rPr>
              <a:t>Next, I will introduce the theoretical framework for extracting the CS kernel on lattice.</a:t>
            </a:r>
            <a:endParaRPr kumimoji="0" lang="zh-CN" altLang="en-US" sz="2800" dirty="0">
              <a:latin typeface="Calibri" panose="020F0502020204030204" charset="0"/>
              <a:ea typeface="宋体" panose="02010600030101010101" pitchFamily="2" charset="-122"/>
            </a:endParaRPr>
          </a:p>
        </p:txBody>
      </p:sp>
      <p:sp>
        <p:nvSpPr>
          <p:cNvPr id="17412"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DD597074-0273-BF4C-8E7F-B078D591EE6E}" type="slidenum">
              <a:rPr lang="zh-CN" altLang="en-US" sz="1200"/>
              <a:t>8</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dirty="0"/>
              <a:t>On the lattice, a very important method for calculating TMDPDFs is LaMET. We can calculate quasi-TMDs on the lattice by constructing equal-time correlation functions. When the momentum is large enough, we can use the factorization formula to match the lattice-calculable quasi- TMDs to the physical light-cone TMDs. And one key section  in this matching is the CS kernel. </a:t>
            </a:r>
            <a:endParaRPr kumimoji="0" lang="zh-CN" altLang="en-US" sz="2800" b="1" dirty="0">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9</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2025/9/24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2025/9/24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2.png"/><Relationship Id="rId4"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8.png"/><Relationship Id="rId7"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1.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8.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53.png"/><Relationship Id="rId4" Type="http://schemas.openxmlformats.org/officeDocument/2006/relationships/image" Target="../media/image42.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2.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9.png"/><Relationship Id="rId7"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0.png"/><Relationship Id="rId9"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png"/><Relationship Id="rId7" Type="http://schemas.openxmlformats.org/officeDocument/2006/relationships/image" Target="../media/image93.tif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2.tiff"/><Relationship Id="rId11" Type="http://schemas.openxmlformats.org/officeDocument/2006/relationships/hyperlink" Target="https://arxiv.org/abs/2502.11807" TargetMode="External"/><Relationship Id="rId5" Type="http://schemas.openxmlformats.org/officeDocument/2006/relationships/image" Target="../media/image98.png"/><Relationship Id="rId10" Type="http://schemas.openxmlformats.org/officeDocument/2006/relationships/image" Target="../media/image96.png"/><Relationship Id="rId4" Type="http://schemas.openxmlformats.org/officeDocument/2006/relationships/image" Target="../media/image97.png"/><Relationship Id="rId9" Type="http://schemas.openxmlformats.org/officeDocument/2006/relationships/image" Target="../media/image95.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7.emf"/></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10.png"/><Relationship Id="rId7" Type="http://schemas.openxmlformats.org/officeDocument/2006/relationships/image" Target="../media/image12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9.png"/><Relationship Id="rId4" Type="http://schemas.openxmlformats.org/officeDocument/2006/relationships/image" Target="../media/image118.png"/></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16.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48.png"/><Relationship Id="rId7" Type="http://schemas.openxmlformats.org/officeDocument/2006/relationships/image" Target="../media/image117.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122.png"/></Relationships>
</file>

<file path=ppt/slides/_rels/slide4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8.png"/><Relationship Id="rId7"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53.png"/><Relationship Id="rId4" Type="http://schemas.openxmlformats.org/officeDocument/2006/relationships/image" Target="../media/image42.png"/><Relationship Id="rId9"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stretch>
            <a:fillRect/>
          </a:stretch>
        </p:blipFill>
        <p:spPr>
          <a:xfrm>
            <a:off x="7253746" y="0"/>
            <a:ext cx="3275330" cy="976630"/>
          </a:xfrm>
          <a:prstGeom prst="rect">
            <a:avLst/>
          </a:prstGeom>
        </p:spPr>
      </p:pic>
      <p:sp>
        <p:nvSpPr>
          <p:cNvPr id="14338" name="TextBox 7"/>
          <p:cNvSpPr txBox="1">
            <a:spLocks noChangeArrowheads="1"/>
          </p:cNvSpPr>
          <p:nvPr/>
        </p:nvSpPr>
        <p:spPr bwMode="auto">
          <a:xfrm>
            <a:off x="1003265" y="1524357"/>
            <a:ext cx="10185469" cy="144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ctr" eaLnBrk="1" hangingPunct="1">
              <a:spcBef>
                <a:spcPct val="0"/>
              </a:spcBef>
              <a:buFont typeface="Arial" panose="020B0604020202020204" pitchFamily="34" charset="0"/>
              <a:buNone/>
            </a:pPr>
            <a:r>
              <a:rPr kumimoji="0" lang="en-US" altLang="zh-CN" sz="4400" b="1" dirty="0">
                <a:latin typeface="Times New Roman" panose="02020603050405020304" charset="0"/>
                <a:cs typeface="Times New Roman" panose="02020603050405020304" charset="0"/>
              </a:rPr>
              <a:t> Precise Calculation of Collins-Soper Kernel from Lattice QCD</a:t>
            </a:r>
          </a:p>
        </p:txBody>
      </p:sp>
      <p:sp>
        <p:nvSpPr>
          <p:cNvPr id="14340" name="Line 2"/>
          <p:cNvSpPr>
            <a:spLocks noChangeShapeType="1"/>
          </p:cNvSpPr>
          <p:nvPr/>
        </p:nvSpPr>
        <p:spPr bwMode="auto">
          <a:xfrm flipV="1">
            <a:off x="0" y="971550"/>
            <a:ext cx="12192000" cy="3175"/>
          </a:xfrm>
          <a:prstGeom prst="line">
            <a:avLst/>
          </a:prstGeom>
          <a:noFill/>
          <a:ln w="57150">
            <a:solidFill>
              <a:srgbClr val="C00000"/>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2" name="文本框 21"/>
          <p:cNvSpPr txBox="1"/>
          <p:nvPr/>
        </p:nvSpPr>
        <p:spPr>
          <a:xfrm>
            <a:off x="1" y="3631590"/>
            <a:ext cx="12191999" cy="2622321"/>
          </a:xfrm>
          <a:prstGeom prst="rect">
            <a:avLst/>
          </a:prstGeom>
          <a:noFill/>
        </p:spPr>
        <p:txBody>
          <a:bodyPr wrap="square" rtlCol="0">
            <a:spAutoFit/>
          </a:bodyPr>
          <a:lstStyle/>
          <a:p>
            <a:pPr algn="ctr">
              <a:lnSpc>
                <a:spcPct val="150000"/>
              </a:lnSpc>
            </a:pPr>
            <a:r>
              <a:rPr lang="en-US" altLang="zh-CN" sz="2400" b="1" dirty="0">
                <a:solidFill>
                  <a:schemeClr val="tx1">
                    <a:lumMod val="85000"/>
                    <a:lumOff val="15000"/>
                  </a:schemeClr>
                </a:solidFill>
                <a:latin typeface="Times New Roman" panose="02020603050405020304" charset="0"/>
                <a:cs typeface="Times New Roman" panose="02020603050405020304" charset="0"/>
              </a:rPr>
              <a:t>Jin-Xin Tan</a:t>
            </a:r>
          </a:p>
          <a:p>
            <a:pPr algn="ctr">
              <a:lnSpc>
                <a:spcPct val="150000"/>
              </a:lnSpc>
            </a:pPr>
            <a:r>
              <a:rPr lang="en-US" altLang="zh-CN" sz="2400" b="1" dirty="0">
                <a:solidFill>
                  <a:schemeClr val="tx1">
                    <a:lumMod val="85000"/>
                    <a:lumOff val="15000"/>
                  </a:schemeClr>
                </a:solidFill>
                <a:latin typeface="Times New Roman" panose="02020603050405020304" charset="0"/>
                <a:cs typeface="Times New Roman" panose="02020603050405020304" charset="0"/>
              </a:rPr>
              <a:t>Shanghai Jiao Tong University</a:t>
            </a:r>
          </a:p>
          <a:p>
            <a:pPr algn="ctr">
              <a:lnSpc>
                <a:spcPct val="150000"/>
              </a:lnSpc>
            </a:pPr>
            <a:r>
              <a:rPr lang="en-US" altLang="zh-CN" sz="2400" b="1" dirty="0">
                <a:solidFill>
                  <a:schemeClr val="tx1">
                    <a:lumMod val="85000"/>
                    <a:lumOff val="15000"/>
                  </a:schemeClr>
                </a:solidFill>
                <a:latin typeface="Times New Roman" panose="02020603050405020304" charset="0"/>
                <a:ea typeface="华文隶书" panose="02010800040101010101" pitchFamily="2" charset="-122"/>
                <a:cs typeface="Times New Roman" panose="02020603050405020304" charset="0"/>
                <a:sym typeface="+mn-ea"/>
              </a:rPr>
              <a:t>Se</a:t>
            </a:r>
            <a:r>
              <a:rPr lang="en-US" altLang="zh-CN" sz="2400" b="1" dirty="0">
                <a:solidFill>
                  <a:schemeClr val="tx1">
                    <a:lumMod val="85000"/>
                    <a:lumOff val="15000"/>
                  </a:schemeClr>
                </a:solidFill>
                <a:latin typeface="Times New Roman" panose="02020603050405020304" charset="0"/>
                <a:cs typeface="Times New Roman" panose="02020603050405020304" charset="0"/>
                <a:sym typeface="+mn-ea"/>
              </a:rPr>
              <a:t>p. 24 @SPIN 2025,</a:t>
            </a:r>
            <a:r>
              <a:rPr lang="zh-CN" altLang="en-US" sz="2400" b="1" dirty="0">
                <a:solidFill>
                  <a:schemeClr val="tx1">
                    <a:lumMod val="85000"/>
                    <a:lumOff val="15000"/>
                  </a:schemeClr>
                </a:solidFill>
                <a:latin typeface="Times New Roman" panose="02020603050405020304" charset="0"/>
                <a:cs typeface="Times New Roman" panose="02020603050405020304" charset="0"/>
                <a:sym typeface="+mn-ea"/>
              </a:rPr>
              <a:t> </a:t>
            </a:r>
            <a:r>
              <a:rPr lang="en-US" altLang="zh-CN" sz="2400" b="1" dirty="0">
                <a:solidFill>
                  <a:schemeClr val="tx1">
                    <a:lumMod val="85000"/>
                    <a:lumOff val="15000"/>
                  </a:schemeClr>
                </a:solidFill>
                <a:latin typeface="Times New Roman" panose="02020603050405020304" charset="0"/>
                <a:cs typeface="Times New Roman" panose="02020603050405020304" charset="0"/>
                <a:sym typeface="+mn-ea"/>
              </a:rPr>
              <a:t>Qingdao</a:t>
            </a:r>
            <a:endParaRPr lang="en-US" altLang="zh-CN" sz="2400" b="1" dirty="0">
              <a:solidFill>
                <a:schemeClr val="tx1"/>
              </a:solidFill>
              <a:latin typeface="汉仪中黑 197" panose="00020600040101010101" charset="-122"/>
              <a:ea typeface="汉仪中黑 197" panose="00020600040101010101" charset="-122"/>
              <a:sym typeface="+mn-ea"/>
            </a:endParaRPr>
          </a:p>
          <a:p>
            <a:pPr algn="ctr">
              <a:lnSpc>
                <a:spcPct val="150000"/>
              </a:lnSpc>
            </a:pPr>
            <a:r>
              <a:rPr lang="en-US" altLang="zh-CN" sz="2000" b="1" dirty="0">
                <a:solidFill>
                  <a:schemeClr val="tx1">
                    <a:lumMod val="85000"/>
                    <a:lumOff val="15000"/>
                  </a:schemeClr>
                </a:solidFill>
                <a:latin typeface="Times New Roman" panose="02020603050405020304" charset="0"/>
                <a:cs typeface="Times New Roman" panose="02020603050405020304" charset="0"/>
                <a:sym typeface="+mn-ea"/>
              </a:rPr>
              <a:t>In collaboration with:</a:t>
            </a:r>
          </a:p>
          <a:p>
            <a:pPr algn="ctr">
              <a:lnSpc>
                <a:spcPct val="150000"/>
              </a:lnSpc>
            </a:pPr>
            <a:r>
              <a:rPr lang="en-US" altLang="zh-CN" sz="2000" b="1" dirty="0">
                <a:solidFill>
                  <a:schemeClr val="tx1">
                    <a:lumMod val="85000"/>
                    <a:lumOff val="15000"/>
                  </a:schemeClr>
                </a:solidFill>
                <a:latin typeface="Times New Roman" panose="02020603050405020304" charset="0"/>
                <a:cs typeface="Times New Roman" panose="02020603050405020304" charset="0"/>
                <a:sym typeface="+mn-ea"/>
              </a:rPr>
              <a:t> Hang Liu, Zhi-Chao Gong, Qi-An Zhang, Wei Wang</a:t>
            </a:r>
            <a:endParaRPr lang="zh-CN" altLang="en-US" sz="2000" b="1" dirty="0">
              <a:solidFill>
                <a:schemeClr val="tx1">
                  <a:lumMod val="85000"/>
                  <a:lumOff val="15000"/>
                </a:schemeClr>
              </a:solidFill>
              <a:latin typeface="Times New Roman" panose="02020603050405020304" charset="0"/>
              <a:cs typeface="Times New Roman" panose="02020603050405020304" charset="0"/>
              <a:sym typeface="+mn-ea"/>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rcRect l="31096" r="26940" b="43555"/>
          <a:stretch>
            <a:fillRect/>
          </a:stretch>
        </p:blipFill>
        <p:spPr>
          <a:xfrm>
            <a:off x="10776183" y="-57315"/>
            <a:ext cx="917575" cy="1011555"/>
          </a:xfrm>
          <a:prstGeom prst="rect">
            <a:avLst/>
          </a:prstGeom>
        </p:spPr>
      </p:pic>
      <p:pic>
        <p:nvPicPr>
          <p:cNvPr id="4" name="图片 3">
            <a:extLst>
              <a:ext uri="{FF2B5EF4-FFF2-40B4-BE49-F238E27FC236}">
                <a16:creationId xmlns:a16="http://schemas.microsoft.com/office/drawing/2014/main" id="{8F7ACF0F-AB98-CE7A-10AB-03E2DFED6AB2}"/>
              </a:ext>
            </a:extLst>
          </p:cNvPr>
          <p:cNvPicPr>
            <a:picLocks noChangeAspect="1"/>
          </p:cNvPicPr>
          <p:nvPr/>
        </p:nvPicPr>
        <p:blipFill>
          <a:blip r:embed="rId5"/>
          <a:stretch>
            <a:fillRect/>
          </a:stretch>
        </p:blipFill>
        <p:spPr>
          <a:xfrm>
            <a:off x="386362" y="0"/>
            <a:ext cx="2606323" cy="93693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对象 8"/>
              <p:cNvSpPr txBox="1"/>
              <p:nvPr/>
            </p:nvSpPr>
            <p:spPr>
              <a:xfrm>
                <a:off x="897890" y="2459281"/>
                <a:ext cx="11275449" cy="785813"/>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b>
                        <m:sSubPr>
                          <m:ctrlPr>
                            <a:rPr lang="zh-CN" altLang="en-US" b="1" i="1">
                              <a:solidFill>
                                <a:srgbClr val="000000"/>
                              </a:solidFill>
                              <a:latin typeface="Cambria Math" panose="02040503050406030204" pitchFamily="18" charset="0"/>
                            </a:rPr>
                          </m:ctrlPr>
                        </m:sSub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𝒇</m:t>
                              </m:r>
                            </m:e>
                          </m:acc>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𝒙</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𝑺</m:t>
                          </m:r>
                        </m:e>
                        <m:sub>
                          <m:r>
                            <a:rPr lang="zh-CN" altLang="en-US" b="1" i="1">
                              <a:solidFill>
                                <a:srgbClr val="000000"/>
                              </a:solidFill>
                              <a:latin typeface="Cambria Math" panose="02040503050406030204" pitchFamily="18" charset="0"/>
                            </a:rPr>
                            <m:t>𝑰</m:t>
                          </m:r>
                        </m:sub>
                        <m:sup>
                          <m:f>
                            <m:fPr>
                              <m:ctrlPr>
                                <a:rPr lang="zh-CN" altLang="en-US" b="1" i="1">
                                  <a:solidFill>
                                    <a:srgbClr val="000000"/>
                                  </a:solidFill>
                                  <a:latin typeface="Cambria Math" panose="02040503050406030204" pitchFamily="18" charset="0"/>
                                </a:rPr>
                              </m:ctrlPr>
                            </m:fPr>
                            <m:num>
                              <m:r>
                                <a:rPr lang="zh-CN" altLang="en-US" b="1" i="1">
                                  <a:solidFill>
                                    <a:srgbClr val="000000"/>
                                  </a:solidFill>
                                  <a:latin typeface="Cambria Math" panose="02040503050406030204" pitchFamily="18" charset="0"/>
                                </a:rPr>
                                <m:t>𝟏</m:t>
                              </m:r>
                            </m:num>
                            <m:den>
                              <m:r>
                                <a:rPr lang="zh-CN" altLang="en-US" b="1" i="1">
                                  <a:solidFill>
                                    <a:srgbClr val="000000"/>
                                  </a:solidFill>
                                  <a:latin typeface="Cambria Math" panose="02040503050406030204" pitchFamily="18" charset="0"/>
                                </a:rPr>
                                <m:t>𝟐</m:t>
                              </m:r>
                            </m:den>
                          </m:f>
                        </m:sup>
                      </m:sSubSup>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𝑯</m:t>
                          </m:r>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func>
                        <m:funcPr>
                          <m:ctrlPr>
                            <a:rPr lang="zh-CN" altLang="en-US" b="1" i="1">
                              <a:solidFill>
                                <a:srgbClr val="000000"/>
                              </a:solidFill>
                              <a:latin typeface="Cambria Math" panose="02040503050406030204" pitchFamily="18" charset="0"/>
                            </a:rPr>
                          </m:ctrlPr>
                        </m:funcPr>
                        <m:fName>
                          <m:r>
                            <a:rPr lang="zh-CN" altLang="en-US" b="1" i="0">
                              <a:solidFill>
                                <a:srgbClr val="000000"/>
                              </a:solidFill>
                              <a:latin typeface="Cambria Math" panose="02040503050406030204" pitchFamily="18" charset="0"/>
                            </a:rPr>
                            <m:t>𝐞𝐱𝐩</m:t>
                          </m:r>
                        </m:fName>
                        <m:e>
                          <m:d>
                            <m:dPr>
                              <m:begChr m:val="["/>
                              <m:endChr m:val="]"/>
                              <m:ctrlPr>
                                <a:rPr lang="zh-CN" altLang="en-US" b="1" i="1">
                                  <a:solidFill>
                                    <a:srgbClr val="000000"/>
                                  </a:solidFill>
                                  <a:latin typeface="Cambria Math" panose="02040503050406030204" pitchFamily="18" charset="0"/>
                                </a:rPr>
                              </m:ctrlPr>
                            </m:dPr>
                            <m:e>
                              <m:f>
                                <m:fPr>
                                  <m:ctrlPr>
                                    <a:rPr lang="zh-CN" altLang="en-US" b="1" i="1">
                                      <a:solidFill>
                                        <a:srgbClr val="000000"/>
                                      </a:solidFill>
                                      <a:latin typeface="Cambria Math" panose="02040503050406030204" pitchFamily="18" charset="0"/>
                                    </a:rPr>
                                  </m:ctrlPr>
                                </m:fPr>
                                <m:num>
                                  <m:r>
                                    <a:rPr lang="zh-CN" altLang="en-US" b="1" i="1">
                                      <a:solidFill>
                                        <a:srgbClr val="000000"/>
                                      </a:solidFill>
                                      <a:latin typeface="Cambria Math" panose="02040503050406030204" pitchFamily="18" charset="0"/>
                                    </a:rPr>
                                    <m:t>𝟏</m:t>
                                  </m:r>
                                </m:num>
                                <m:den>
                                  <m:r>
                                    <a:rPr lang="zh-CN" altLang="en-US" b="1" i="1">
                                      <a:solidFill>
                                        <a:srgbClr val="000000"/>
                                      </a:solidFill>
                                      <a:latin typeface="Cambria Math" panose="02040503050406030204" pitchFamily="18" charset="0"/>
                                    </a:rPr>
                                    <m:t>𝟐</m:t>
                                  </m:r>
                                </m:den>
                              </m:f>
                              <m:r>
                                <a:rPr lang="zh-CN" altLang="en-US" b="1" i="1">
                                  <a:solidFill>
                                    <a:srgbClr val="000000"/>
                                  </a:solidFill>
                                  <a:latin typeface="Cambria Math" panose="02040503050406030204" pitchFamily="18" charset="0"/>
                                </a:rPr>
                                <m:t>𝑲</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func>
                                <m:funcPr>
                                  <m:ctrlPr>
                                    <a:rPr lang="zh-CN" altLang="en-US" b="1" i="1">
                                      <a:solidFill>
                                        <a:srgbClr val="000000"/>
                                      </a:solidFill>
                                      <a:latin typeface="Cambria Math" panose="02040503050406030204" pitchFamily="18" charset="0"/>
                                    </a:rPr>
                                  </m:ctrlPr>
                                </m:funcPr>
                                <m:fName>
                                  <m:r>
                                    <a:rPr lang="zh-CN" altLang="en-US" b="1" i="0">
                                      <a:solidFill>
                                        <a:srgbClr val="000000"/>
                                      </a:solidFill>
                                      <a:latin typeface="Cambria Math" panose="02040503050406030204" pitchFamily="18" charset="0"/>
                                    </a:rPr>
                                    <m:t>𝐥𝐧</m:t>
                                  </m:r>
                                </m:fName>
                                <m:e>
                                  <m:f>
                                    <m:fPr>
                                      <m:ctrlPr>
                                        <a:rPr lang="zh-CN" altLang="en-US" b="1" i="1">
                                          <a:solidFill>
                                            <a:srgbClr val="000000"/>
                                          </a:solidFill>
                                          <a:latin typeface="Cambria Math" panose="02040503050406030204" pitchFamily="18" charset="0"/>
                                        </a:rPr>
                                      </m:ctrlPr>
                                    </m:fPr>
                                    <m:num>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𝒊</m:t>
                                      </m:r>
                                      <m:r>
                                        <a:rPr lang="zh-CN" altLang="en-US" b="1" i="1">
                                          <a:solidFill>
                                            <a:srgbClr val="000000"/>
                                          </a:solidFill>
                                          <a:latin typeface="Cambria Math" panose="02040503050406030204" pitchFamily="18" charset="0"/>
                                        </a:rPr>
                                        <m:t>𝝐</m:t>
                                      </m:r>
                                    </m:num>
                                    <m:den>
                                      <m:r>
                                        <a:rPr lang="zh-CN" altLang="en-US" b="1" i="1">
                                          <a:solidFill>
                                            <a:srgbClr val="000000"/>
                                          </a:solidFill>
                                          <a:latin typeface="Cambria Math" panose="02040503050406030204" pitchFamily="18" charset="0"/>
                                        </a:rPr>
                                        <m:t>𝜻</m:t>
                                      </m:r>
                                    </m:den>
                                  </m:f>
                                </m:e>
                              </m:func>
                            </m:e>
                          </m:d>
                        </m:e>
                      </m:func>
                      <m:r>
                        <a:rPr lang="zh-CN" altLang="en-US" b="1" i="1">
                          <a:solidFill>
                            <a:srgbClr val="000000"/>
                          </a:solidFill>
                          <a:latin typeface="Cambria Math" panose="02040503050406030204" pitchFamily="18" charset="0"/>
                        </a:rPr>
                        <m:t>𝒇</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𝒙</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𝜻</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𝓞</m:t>
                      </m:r>
                      <m:r>
                        <a:rPr lang="zh-CN" altLang="en-US" b="1" i="1">
                          <a:solidFill>
                            <a:srgbClr val="000000"/>
                          </a:solidFill>
                          <a:latin typeface="Cambria Math" panose="02040503050406030204" pitchFamily="18" charset="0"/>
                        </a:rPr>
                        <m:t>(</m:t>
                      </m:r>
                      <m:f>
                        <m:fPr>
                          <m:ctrlPr>
                            <a:rPr lang="zh-CN" altLang="en-US" b="1" i="1">
                              <a:solidFill>
                                <a:srgbClr val="000000"/>
                              </a:solidFill>
                              <a:latin typeface="Cambria Math" panose="02040503050406030204" pitchFamily="18" charset="0"/>
                            </a:rPr>
                          </m:ctrlPr>
                        </m:fPr>
                        <m:num>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𝜦</m:t>
                              </m:r>
                            </m:e>
                            <m:sub>
                              <m:r>
                                <m:rPr>
                                  <m:nor/>
                                </m:rPr>
                                <a:rPr lang="zh-CN" altLang="en-US" b="1" i="0">
                                  <a:solidFill>
                                    <a:srgbClr val="000000"/>
                                  </a:solidFill>
                                  <a:latin typeface="Times New Roman" panose="02020603050405020304" charset="0"/>
                                  <a:cs typeface="Times New Roman" panose="02020603050405020304" charset="0"/>
                                </a:rPr>
                                <m:t>QCD</m:t>
                              </m:r>
                            </m:sub>
                            <m:sup>
                              <m:r>
                                <a:rPr lang="zh-CN" altLang="en-US" b="1" i="1">
                                  <a:solidFill>
                                    <a:srgbClr val="000000"/>
                                  </a:solidFill>
                                  <a:latin typeface="Cambria Math" panose="02040503050406030204" pitchFamily="18" charset="0"/>
                                </a:rPr>
                                <m:t>𝟐</m:t>
                              </m:r>
                            </m:sup>
                          </m:sSubSup>
                        </m:num>
                        <m:den>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den>
                      </m:f>
                      <m:r>
                        <a:rPr lang="zh-CN" altLang="en-US" b="1" i="1">
                          <a:solidFill>
                            <a:srgbClr val="000000"/>
                          </a:solidFill>
                          <a:latin typeface="Cambria Math" panose="02040503050406030204" pitchFamily="18" charset="0"/>
                        </a:rPr>
                        <m:t>,</m:t>
                      </m:r>
                      <m:f>
                        <m:fPr>
                          <m:ctrlPr>
                            <a:rPr lang="zh-CN" altLang="en-US" b="1" i="1">
                              <a:solidFill>
                                <a:srgbClr val="000000"/>
                              </a:solidFill>
                              <a:latin typeface="Cambria Math" panose="02040503050406030204" pitchFamily="18" charset="0"/>
                            </a:rPr>
                          </m:ctrlPr>
                        </m:fPr>
                        <m:num>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𝑴</m:t>
                              </m:r>
                            </m:e>
                            <m:sup>
                              <m:r>
                                <a:rPr lang="zh-CN" altLang="en-US" b="1" i="1">
                                  <a:solidFill>
                                    <a:srgbClr val="000000"/>
                                  </a:solidFill>
                                  <a:latin typeface="Cambria Math" panose="02040503050406030204" pitchFamily="18" charset="0"/>
                                </a:rPr>
                                <m:t>𝟐</m:t>
                              </m:r>
                            </m:sup>
                          </m:sSup>
                        </m:num>
                        <m:den>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m:t>
                              </m:r>
                            </m:e>
                            <m:sup>
                              <m:r>
                                <a:rPr lang="zh-CN" altLang="en-US" b="1" i="1">
                                  <a:solidFill>
                                    <a:srgbClr val="000000"/>
                                  </a:solidFill>
                                  <a:latin typeface="Cambria Math" panose="02040503050406030204" pitchFamily="18" charset="0"/>
                                </a:rPr>
                                <m:t>𝟐</m:t>
                              </m:r>
                            </m:sup>
                          </m:sSup>
                        </m:den>
                      </m:f>
                      <m:r>
                        <a:rPr lang="zh-CN" altLang="en-US" b="1" i="1">
                          <a:solidFill>
                            <a:srgbClr val="000000"/>
                          </a:solidFill>
                          <a:latin typeface="Cambria Math" panose="02040503050406030204" pitchFamily="18" charset="0"/>
                        </a:rPr>
                        <m:t>,</m:t>
                      </m:r>
                      <m:f>
                        <m:fPr>
                          <m:ctrlPr>
                            <a:rPr lang="zh-CN" altLang="en-US" b="1" i="1">
                              <a:solidFill>
                                <a:srgbClr val="000000"/>
                              </a:solidFill>
                              <a:latin typeface="Cambria Math" panose="02040503050406030204" pitchFamily="18" charset="0"/>
                            </a:rPr>
                          </m:ctrlPr>
                        </m:fPr>
                        <m:num>
                          <m:r>
                            <a:rPr lang="zh-CN" altLang="en-US" b="1" i="1">
                              <a:solidFill>
                                <a:srgbClr val="000000"/>
                              </a:solidFill>
                              <a:latin typeface="Cambria Math" panose="02040503050406030204" pitchFamily="18" charset="0"/>
                            </a:rPr>
                            <m:t>𝟏</m:t>
                          </m:r>
                        </m:num>
                        <m:den>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up>
                              <m:r>
                                <a:rPr lang="zh-CN" altLang="en-US" b="1" i="1">
                                  <a:solidFill>
                                    <a:srgbClr val="000000"/>
                                  </a:solidFill>
                                  <a:latin typeface="Cambria Math" panose="02040503050406030204" pitchFamily="18" charset="0"/>
                                </a:rPr>
                                <m:t>𝟐</m:t>
                              </m:r>
                            </m:sup>
                          </m:sSubSup>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den>
                      </m:f>
                      <m:r>
                        <a:rPr lang="zh-CN" altLang="en-US" b="1" i="1">
                          <a:solidFill>
                            <a:srgbClr val="000000"/>
                          </a:solidFill>
                          <a:latin typeface="Cambria Math" panose="02040503050406030204" pitchFamily="18" charset="0"/>
                        </a:rPr>
                        <m:t>)</m:t>
                      </m:r>
                    </m:oMath>
                  </m:oMathPara>
                </a14:m>
                <a:endParaRPr lang="zh-CN" altLang="en-US" b="1" dirty="0">
                  <a:latin typeface="Times New Roman" panose="02020603050405020304" charset="0"/>
                  <a:cs typeface="Times New Roman" panose="02020603050405020304" charset="0"/>
                </a:endParaRPr>
              </a:p>
            </p:txBody>
          </p:sp>
        </mc:Choice>
        <mc:Fallback xmlns="">
          <p:sp>
            <p:nvSpPr>
              <p:cNvPr id="9" name="对象 8"/>
              <p:cNvSpPr txBox="1">
                <a:spLocks noRot="1" noChangeAspect="1" noMove="1" noResize="1" noEditPoints="1" noAdjustHandles="1" noChangeArrowheads="1" noChangeShapeType="1" noTextEdit="1"/>
              </p:cNvSpPr>
              <p:nvPr/>
            </p:nvSpPr>
            <p:spPr>
              <a:xfrm>
                <a:off x="897890" y="2459281"/>
                <a:ext cx="11275449" cy="785813"/>
              </a:xfrm>
              <a:prstGeom prst="rect">
                <a:avLst/>
              </a:prstGeom>
              <a:blipFill rotWithShape="1">
                <a:blip r:embed="rId3"/>
                <a:stretch>
                  <a:fillRect t="-71" r="3" b="31"/>
                </a:stretch>
              </a:blipFill>
            </p:spPr>
            <p:txBody>
              <a:bodyPr/>
              <a:lstStyle/>
              <a:p>
                <a:r>
                  <a:rPr lang="zh-CN" altLang="en-US">
                    <a:noFill/>
                  </a:rPr>
                  <a:t> </a:t>
                </a:r>
              </a:p>
            </p:txBody>
          </p:sp>
        </mc:Fallback>
      </mc:AlternateContent>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10</a:t>
            </a:fld>
            <a:endParaRPr kumimoji="0" lang="zh-CN" altLang="en-US" sz="2800"/>
          </a:p>
        </p:txBody>
      </p:sp>
      <p:sp>
        <p:nvSpPr>
          <p:cNvPr id="17" name="Text Box 3"/>
          <p:cNvSpPr txBox="1">
            <a:spLocks noChangeArrowheads="1"/>
          </p:cNvSpPr>
          <p:nvPr/>
        </p:nvSpPr>
        <p:spPr bwMode="auto">
          <a:xfrm>
            <a:off x="514350" y="195580"/>
            <a:ext cx="1188275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lang="en-US" altLang="zh-CN" sz="3600" b="1" dirty="0">
                <a:solidFill>
                  <a:srgbClr val="C00000"/>
                </a:solidFill>
                <a:latin typeface="Times New Roman" panose="02020603050405020304" charset="0"/>
                <a:ea typeface="黑体" panose="02010609060101010101" charset="-122"/>
                <a:cs typeface="Times New Roman" panose="02020603050405020304" charset="0"/>
                <a:sym typeface="+mn-ea"/>
              </a:rPr>
              <a:t>From quasi TMDs</a:t>
            </a:r>
            <a:r>
              <a:rPr lang="en-US" altLang="zh-CN" sz="3600" b="1" dirty="0">
                <a:solidFill>
                  <a:srgbClr val="001CB6"/>
                </a:solidFill>
                <a:latin typeface="Times New Roman" panose="02020603050405020304" charset="0"/>
                <a:cs typeface="Times New Roman" panose="02020603050405020304" charset="0"/>
                <a:sym typeface="+mn-ea"/>
              </a:rPr>
              <a:t> </a:t>
            </a:r>
            <a:r>
              <a:rPr lang="en-US" altLang="zh-CN" sz="3600" b="1" dirty="0">
                <a:solidFill>
                  <a:srgbClr val="C00000"/>
                </a:solidFill>
                <a:latin typeface="Times New Roman" panose="02020603050405020304" charset="0"/>
                <a:ea typeface="黑体" panose="02010609060101010101" charset="-122"/>
                <a:cs typeface="Times New Roman" panose="02020603050405020304" charset="0"/>
                <a:sym typeface="+mn-ea"/>
              </a:rPr>
              <a:t>to Collins-Soper kernel</a:t>
            </a:r>
          </a:p>
          <a:p>
            <a:pPr eaLnBrk="1" hangingPunct="1">
              <a:spcBef>
                <a:spcPct val="50000"/>
              </a:spcBef>
              <a:buFont typeface="Arial" panose="020B0604020202020204" pitchFamily="34" charset="0"/>
              <a:buNone/>
            </a:pPr>
            <a:endParaRPr kumimoji="0" lang="en-US" altLang="zh-CN" sz="3600" b="1" dirty="0">
              <a:solidFill>
                <a:srgbClr val="C00000"/>
              </a:solidFill>
              <a:latin typeface="Adobe 黑体 Std R" charset="-122"/>
              <a:ea typeface="Adobe 黑体 Std R" charset="-122"/>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mc:AlternateContent xmlns:mc="http://schemas.openxmlformats.org/markup-compatibility/2006" xmlns:a14="http://schemas.microsoft.com/office/drawing/2010/main">
        <mc:Choice Requires="a14">
          <p:sp>
            <p:nvSpPr>
              <p:cNvPr id="3" name="文本框 2"/>
              <p:cNvSpPr txBox="1"/>
              <p:nvPr/>
            </p:nvSpPr>
            <p:spPr>
              <a:xfrm>
                <a:off x="668655" y="1433195"/>
                <a:ext cx="9830435" cy="829945"/>
              </a:xfrm>
              <a:prstGeom prst="rect">
                <a:avLst/>
              </a:prstGeom>
            </p:spPr>
            <p:txBody>
              <a:bodyPr wrap="square">
                <a:spAutoFit/>
              </a:bodyPr>
              <a:lstStyle/>
              <a:p>
                <a:pPr marL="342900" indent="-342900">
                  <a:buFont typeface="Wingdings" panose="05000000000000000000" charset="0"/>
                  <a:buChar char="Ø"/>
                </a:pPr>
                <a:r>
                  <a:rPr lang="en-US" altLang="zh-CN" sz="2400" b="1" dirty="0">
                    <a:solidFill>
                      <a:srgbClr val="000000"/>
                    </a:solidFill>
                    <a:latin typeface="Times New Roman" panose="02020603050405020304" charset="0"/>
                    <a:ea typeface="TimesNewRomanPS-BoldMT"/>
                    <a:cs typeface="Times New Roman" panose="02020603050405020304" charset="0"/>
                  </a:rPr>
                  <a:t>At leading power accuracy, CS kernel can be extracted from the </a:t>
                </a:r>
                <a14:m>
                  <m:oMath xmlns:m="http://schemas.openxmlformats.org/officeDocument/2006/math">
                    <m:sSup>
                      <m:sSupPr>
                        <m:ctrlPr>
                          <a:rPr lang="en-US" altLang="zh-CN" sz="2400" b="1" i="1">
                            <a:solidFill>
                              <a:srgbClr val="000000"/>
                            </a:solidFill>
                            <a:latin typeface="Cambria Math" panose="02040503050406030204" pitchFamily="18" charset="0"/>
                            <a:ea typeface="TimesNewRomanPS-BoldMT"/>
                            <a:cs typeface="Cambria Math" panose="02040503050406030204" pitchFamily="18" charset="0"/>
                          </a:rPr>
                        </m:ctrlPr>
                      </m:sSupPr>
                      <m:e>
                        <m:r>
                          <a:rPr lang="en-US" altLang="zh-CN" sz="2400" b="1" i="1">
                            <a:solidFill>
                              <a:srgbClr val="000000"/>
                            </a:solidFill>
                            <a:latin typeface="Cambria Math" panose="02040503050406030204" pitchFamily="18" charset="0"/>
                            <a:ea typeface="TimesNewRomanPS-BoldMT"/>
                            <a:cs typeface="Cambria Math" panose="02040503050406030204" pitchFamily="18" charset="0"/>
                          </a:rPr>
                          <m:t>𝑷</m:t>
                        </m:r>
                      </m:e>
                      <m:sup>
                        <m:r>
                          <a:rPr lang="en-US" altLang="zh-CN" sz="2400" b="1" i="1">
                            <a:solidFill>
                              <a:srgbClr val="000000"/>
                            </a:solidFill>
                            <a:latin typeface="Cambria Math" panose="02040503050406030204" pitchFamily="18" charset="0"/>
                            <a:ea typeface="TimesNewRomanPS-BoldMT"/>
                            <a:cs typeface="Cambria Math" panose="02040503050406030204" pitchFamily="18" charset="0"/>
                          </a:rPr>
                          <m:t>𝒛</m:t>
                        </m:r>
                      </m:sup>
                    </m:sSup>
                  </m:oMath>
                </a14:m>
                <a:r>
                  <a:rPr lang="zh-CN" altLang="en-US" sz="2400" baseline="30000" dirty="0">
                    <a:solidFill>
                      <a:srgbClr val="000000"/>
                    </a:solidFill>
                    <a:latin typeface="Times New Roman" panose="02020603050405020304" charset="0"/>
                    <a:ea typeface="Cambria Math" panose="02040503050406030204"/>
                    <a:cs typeface="Times New Roman" panose="02020603050405020304" charset="0"/>
                  </a:rPr>
                  <a:t> </a:t>
                </a:r>
                <a:r>
                  <a:rPr lang="en-US" altLang="zh-CN" sz="2400" b="1" dirty="0">
                    <a:solidFill>
                      <a:srgbClr val="000000"/>
                    </a:solidFill>
                    <a:latin typeface="Times New Roman" panose="02020603050405020304" charset="0"/>
                    <a:ea typeface="TimesNewRomanPS-BoldMT"/>
                    <a:cs typeface="Times New Roman" panose="02020603050405020304" charset="0"/>
                  </a:rPr>
                  <a:t>dependence of TMDs:</a:t>
                </a:r>
              </a:p>
            </p:txBody>
          </p:sp>
        </mc:Choice>
        <mc:Fallback xmlns="">
          <p:sp>
            <p:nvSpPr>
              <p:cNvPr id="3" name="文本框 2"/>
              <p:cNvSpPr txBox="1">
                <a:spLocks noRot="1" noChangeAspect="1" noMove="1" noResize="1" noEditPoints="1" noAdjustHandles="1" noChangeArrowheads="1" noChangeShapeType="1" noTextEdit="1"/>
              </p:cNvSpPr>
              <p:nvPr/>
            </p:nvSpPr>
            <p:spPr>
              <a:xfrm>
                <a:off x="668655" y="1433195"/>
                <a:ext cx="9830435" cy="829945"/>
              </a:xfrm>
              <a:prstGeom prst="rect">
                <a:avLst/>
              </a:prstGeom>
              <a:blipFill rotWithShape="1">
                <a:blip r:embed="rId4"/>
                <a:stretch>
                  <a:fillRect t="-3673"/>
                </a:stretch>
              </a:blipFill>
            </p:spPr>
            <p:txBody>
              <a:bodyPr/>
              <a:lstStyle/>
              <a:p>
                <a:r>
                  <a:rPr lang="zh-CN" altLang="en-US">
                    <a:noFill/>
                  </a:rPr>
                  <a:t> </a:t>
                </a:r>
              </a:p>
            </p:txBody>
          </p:sp>
        </mc:Fallback>
      </mc:AlternateContent>
      <p:sp>
        <p:nvSpPr>
          <p:cNvPr id="46" name="矩形 45"/>
          <p:cNvSpPr/>
          <p:nvPr/>
        </p:nvSpPr>
        <p:spPr>
          <a:xfrm>
            <a:off x="5302080" y="2731859"/>
            <a:ext cx="891540" cy="354330"/>
          </a:xfrm>
          <a:prstGeom prst="rect">
            <a:avLst/>
          </a:prstGeom>
          <a:ln w="41275" cmpd="sng">
            <a:solidFill>
              <a:srgbClr val="00B050"/>
            </a:solidFill>
            <a:prstDash val="solid"/>
          </a:ln>
        </p:spPr>
        <p:txBody>
          <a:bodyPr wrap="square" rtlCol="0" anchor="ctr">
            <a:noAutofit/>
          </a:bodyPr>
          <a:lstStyle/>
          <a:p>
            <a:pPr marL="342900" indent="-342900" algn="l">
              <a:lnSpc>
                <a:spcPct val="150000"/>
              </a:lnSpc>
              <a:buFont typeface="Wingdings" panose="05000000000000000000" pitchFamily="2" charset="2"/>
              <a:buChar char="Ø"/>
            </a:pPr>
            <a:endParaRPr kumimoji="1" lang="zh-CN" altLang="en-US" sz="2800" b="1" dirty="0">
              <a:solidFill>
                <a:srgbClr val="001CB6"/>
              </a:solidFill>
              <a:latin typeface="Times New Roman" panose="02020603050405020304" charset="0"/>
              <a:ea typeface="Times New Roman" panose="02020603050405020304" charset="0"/>
              <a:cs typeface="Times New Roman" panose="02020603050405020304" charset="0"/>
            </a:endParaRPr>
          </a:p>
        </p:txBody>
      </p:sp>
      <mc:AlternateContent xmlns:mc="http://schemas.openxmlformats.org/markup-compatibility/2006" xmlns:a14="http://schemas.microsoft.com/office/drawing/2010/main">
        <mc:Choice Requires="a14">
          <p:sp>
            <p:nvSpPr>
              <p:cNvPr id="5" name="文本框 4"/>
              <p:cNvSpPr txBox="1"/>
              <p:nvPr/>
            </p:nvSpPr>
            <p:spPr>
              <a:xfrm>
                <a:off x="668655" y="3542030"/>
                <a:ext cx="7248525" cy="460375"/>
              </a:xfrm>
              <a:prstGeom prst="rect">
                <a:avLst/>
              </a:prstGeom>
            </p:spPr>
            <p:txBody>
              <a:bodyPr wrap="square">
                <a:spAutoFit/>
              </a:bodyPr>
              <a:lstStyle/>
              <a:p>
                <a:pPr marL="342900" indent="-342900">
                  <a:buFont typeface="Wingdings" panose="05000000000000000000" charset="0"/>
                  <a:buChar char="Ø"/>
                </a:pPr>
                <a:r>
                  <a:rPr lang="en-US" altLang="zh-CN" sz="2400" b="1">
                    <a:solidFill>
                      <a:srgbClr val="000000"/>
                    </a:solidFill>
                    <a:latin typeface="Times New Roman" panose="02020603050405020304" charset="0"/>
                    <a:ea typeface="TimesNewRomanPS-BoldMT"/>
                    <a:cs typeface="Times New Roman" panose="02020603050405020304" charset="0"/>
                  </a:rPr>
                  <a:t>Taking ratio, </a:t>
                </a:r>
                <a14:m>
                  <m:oMath xmlns:m="http://schemas.openxmlformats.org/officeDocument/2006/math">
                    <m:sSub>
                      <m:sSubPr>
                        <m:ctrlPr>
                          <a:rPr lang="en-US" altLang="zh-CN" sz="2400" b="1" i="1">
                            <a:solidFill>
                              <a:srgbClr val="000000"/>
                            </a:solidFill>
                            <a:latin typeface="Cambria Math" panose="02040503050406030204" pitchFamily="18" charset="0"/>
                            <a:ea typeface="TimesNewRomanPS-BoldMT"/>
                            <a:cs typeface="Cambria Math" panose="02040503050406030204" pitchFamily="18" charset="0"/>
                          </a:rPr>
                        </m:ctrlPr>
                      </m:sSubPr>
                      <m:e>
                        <m:r>
                          <a:rPr lang="en-US" altLang="zh-CN" sz="2400" b="1" i="1">
                            <a:solidFill>
                              <a:srgbClr val="000000"/>
                            </a:solidFill>
                            <a:latin typeface="Cambria Math" panose="02040503050406030204" pitchFamily="18" charset="0"/>
                            <a:ea typeface="TimesNewRomanPS-BoldMT"/>
                            <a:cs typeface="Cambria Math" panose="02040503050406030204" pitchFamily="18" charset="0"/>
                          </a:rPr>
                          <m:t>𝑺</m:t>
                        </m:r>
                      </m:e>
                      <m:sub>
                        <m:r>
                          <a:rPr lang="en-US" altLang="zh-CN" sz="2400" b="1" i="1">
                            <a:solidFill>
                              <a:srgbClr val="000000"/>
                            </a:solidFill>
                            <a:latin typeface="Cambria Math" panose="02040503050406030204" pitchFamily="18" charset="0"/>
                            <a:ea typeface="TimesNewRomanPS-BoldMT"/>
                            <a:cs typeface="Cambria Math" panose="02040503050406030204" pitchFamily="18" charset="0"/>
                          </a:rPr>
                          <m:t>𝑰</m:t>
                        </m:r>
                      </m:sub>
                    </m:sSub>
                  </m:oMath>
                </a14:m>
                <a:r>
                  <a:rPr lang="zh-CN" altLang="en-US" sz="2400">
                    <a:solidFill>
                      <a:srgbClr val="000000"/>
                    </a:solidFill>
                    <a:latin typeface="Times New Roman" panose="02020603050405020304" charset="0"/>
                    <a:ea typeface="Cambria Math" panose="02040503050406030204"/>
                    <a:cs typeface="Times New Roman" panose="02020603050405020304" charset="0"/>
                  </a:rPr>
                  <a:t> </a:t>
                </a:r>
                <a:r>
                  <a:rPr lang="en-US" altLang="zh-CN" sz="2400" b="1">
                    <a:solidFill>
                      <a:srgbClr val="000000"/>
                    </a:solidFill>
                    <a:latin typeface="Times New Roman" panose="02020603050405020304" charset="0"/>
                    <a:ea typeface="TimesNewRomanPS-BoldMT"/>
                    <a:cs typeface="Times New Roman" panose="02020603050405020304" charset="0"/>
                  </a:rPr>
                  <a:t>and </a:t>
                </a:r>
                <a14:m>
                  <m:oMath xmlns:m="http://schemas.openxmlformats.org/officeDocument/2006/math">
                    <m:r>
                      <a:rPr lang="en-US" altLang="zh-CN" sz="2400" b="1" i="1">
                        <a:solidFill>
                          <a:srgbClr val="000000"/>
                        </a:solidFill>
                        <a:latin typeface="Cambria Math" panose="02040503050406030204" pitchFamily="18" charset="0"/>
                        <a:ea typeface="TimesNewRomanPS-BoldMT"/>
                        <a:cs typeface="Cambria Math" panose="02040503050406030204" pitchFamily="18" charset="0"/>
                      </a:rPr>
                      <m:t>𝒇</m:t>
                    </m:r>
                    <m:r>
                      <a:rPr lang="en-US" altLang="zh-CN" sz="2400" b="1" i="1">
                        <a:solidFill>
                          <a:srgbClr val="000000"/>
                        </a:solidFill>
                        <a:latin typeface="Cambria Math" panose="02040503050406030204" pitchFamily="18" charset="0"/>
                        <a:ea typeface="TimesNewRomanPS-BoldMT"/>
                        <a:cs typeface="Cambria Math" panose="02040503050406030204" pitchFamily="18" charset="0"/>
                      </a:rPr>
                      <m:t> </m:t>
                    </m:r>
                  </m:oMath>
                </a14:m>
                <a:r>
                  <a:rPr lang="en-US" altLang="zh-CN" sz="2400" b="1">
                    <a:solidFill>
                      <a:srgbClr val="000000"/>
                    </a:solidFill>
                    <a:latin typeface="Times New Roman" panose="02020603050405020304" charset="0"/>
                    <a:ea typeface="TimesNewRomanPS-BoldMT"/>
                    <a:cs typeface="Times New Roman" panose="02020603050405020304" charset="0"/>
                  </a:rPr>
                  <a:t>cancelled each other, then</a:t>
                </a:r>
              </a:p>
            </p:txBody>
          </p:sp>
        </mc:Choice>
        <mc:Fallback xmlns="">
          <p:sp>
            <p:nvSpPr>
              <p:cNvPr id="5" name="文本框 4"/>
              <p:cNvSpPr txBox="1">
                <a:spLocks noRot="1" noChangeAspect="1" noMove="1" noResize="1" noEditPoints="1" noAdjustHandles="1" noChangeArrowheads="1" noChangeShapeType="1" noTextEdit="1"/>
              </p:cNvSpPr>
              <p:nvPr/>
            </p:nvSpPr>
            <p:spPr>
              <a:xfrm>
                <a:off x="668655" y="3542030"/>
                <a:ext cx="7248525" cy="460375"/>
              </a:xfrm>
              <a:prstGeom prst="rect">
                <a:avLst/>
              </a:prstGeom>
              <a:blipFill rotWithShape="1">
                <a:blip r:embed="rId5"/>
                <a:stretch>
                  <a:fillRect/>
                </a:stretch>
              </a:blipFill>
            </p:spPr>
            <p:txBody>
              <a:bodyPr/>
              <a:lstStyle/>
              <a:p>
                <a:r>
                  <a:rPr lang="zh-CN" altLang="en-US">
                    <a:noFill/>
                  </a:rPr>
                  <a:t> </a:t>
                </a:r>
              </a:p>
            </p:txBody>
          </p:sp>
        </mc:Fallback>
      </mc:AlternateContent>
      <p:sp>
        <p:nvSpPr>
          <p:cNvPr id="24" name="矩形 23"/>
          <p:cNvSpPr/>
          <p:nvPr/>
        </p:nvSpPr>
        <p:spPr>
          <a:xfrm>
            <a:off x="3072081" y="4215486"/>
            <a:ext cx="5509628" cy="987425"/>
          </a:xfrm>
          <a:prstGeom prst="rect">
            <a:avLst/>
          </a:prstGeom>
          <a:solidFill>
            <a:schemeClr val="bg1">
              <a:lumMod val="85000"/>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 name="文本框 6"/>
              <p:cNvSpPr txBox="1"/>
              <p:nvPr/>
            </p:nvSpPr>
            <p:spPr>
              <a:xfrm>
                <a:off x="897890" y="5364480"/>
                <a:ext cx="8971915" cy="868045"/>
              </a:xfrm>
              <a:prstGeom prst="rect">
                <a:avLst/>
              </a:prstGeom>
            </p:spPr>
            <p:txBody>
              <a:bodyPr wrap="square">
                <a:spAutoFit/>
              </a:bodyPr>
              <a:lstStyle/>
              <a:p>
                <a14:m>
                  <m:oMath xmlns:m="http://schemas.openxmlformats.org/officeDocument/2006/math">
                    <m:sSub>
                      <m:sSubPr>
                        <m:ctrlPr>
                          <a:rPr lang="en-US" altLang="zh-CN" sz="2400" b="1" i="1">
                            <a:solidFill>
                              <a:srgbClr val="000000"/>
                            </a:solidFill>
                            <a:latin typeface="Cambria Math" panose="02040503050406030204" pitchFamily="18" charset="0"/>
                            <a:ea typeface="Cambria Math" panose="02040503050406030204"/>
                            <a:cs typeface="Cambria Math" panose="02040503050406030204" pitchFamily="18" charset="0"/>
                          </a:rPr>
                        </m:ctrlPr>
                      </m:sSubPr>
                      <m:e>
                        <m:acc>
                          <m:accPr>
                            <m:chr m:val="̃"/>
                            <m:ctrlPr>
                              <a:rPr lang="en-US" altLang="zh-CN" sz="2400" b="1" i="1">
                                <a:solidFill>
                                  <a:srgbClr val="000000"/>
                                </a:solidFill>
                                <a:latin typeface="Cambria Math" panose="02040503050406030204" pitchFamily="18" charset="0"/>
                                <a:ea typeface="Cambria Math" panose="02040503050406030204"/>
                                <a:cs typeface="Cambria Math" panose="02040503050406030204" pitchFamily="18" charset="0"/>
                              </a:rPr>
                            </m:ctrlPr>
                          </m:accPr>
                          <m:e>
                            <m:r>
                              <a:rPr lang="en-US" altLang="zh-CN" sz="2400" b="1" i="1">
                                <a:solidFill>
                                  <a:srgbClr val="000000"/>
                                </a:solidFill>
                                <a:latin typeface="Cambria Math" panose="02040503050406030204" pitchFamily="18" charset="0"/>
                                <a:ea typeface="Cambria Math" panose="02040503050406030204"/>
                                <a:cs typeface="Cambria Math" panose="02040503050406030204" pitchFamily="18" charset="0"/>
                              </a:rPr>
                              <m:t>𝒇</m:t>
                            </m:r>
                          </m:e>
                        </m:acc>
                      </m:e>
                      <m:sub>
                        <m:r>
                          <a:rPr lang="en-US" altLang="zh-CN" sz="2400" b="1" i="1">
                            <a:solidFill>
                              <a:srgbClr val="000000"/>
                            </a:solidFill>
                            <a:latin typeface="Cambria Math" panose="02040503050406030204" pitchFamily="18" charset="0"/>
                            <a:ea typeface="MS Mincho" charset="0"/>
                            <a:cs typeface="Cambria Math" panose="02040503050406030204" pitchFamily="18" charset="0"/>
                          </a:rPr>
                          <m:t>𝜞</m:t>
                        </m:r>
                      </m:sub>
                    </m:sSub>
                  </m:oMath>
                </a14:m>
                <a:r>
                  <a:rPr lang="zh-CN" altLang="en-US" sz="2400" b="1" dirty="0">
                    <a:solidFill>
                      <a:srgbClr val="000000"/>
                    </a:solidFill>
                    <a:latin typeface="Times New Roman" panose="02020603050405020304" charset="0"/>
                    <a:ea typeface="Cambria Math" panose="02040503050406030204"/>
                    <a:cs typeface="Times New Roman" panose="02020603050405020304" charset="0"/>
                  </a:rPr>
                  <a:t> </a:t>
                </a:r>
                <a:r>
                  <a:rPr lang="en-US" altLang="zh-CN" sz="2400" b="1" dirty="0">
                    <a:solidFill>
                      <a:srgbClr val="000000"/>
                    </a:solidFill>
                    <a:latin typeface="Times New Roman" panose="02020603050405020304" charset="0"/>
                    <a:ea typeface="TimesNewRomanPS-BoldMT"/>
                    <a:cs typeface="Times New Roman" panose="02020603050405020304" charset="0"/>
                  </a:rPr>
                  <a:t>could be either </a:t>
                </a:r>
                <a:r>
                  <a:rPr lang="en-US" altLang="zh-CN" sz="2400" b="1" dirty="0" err="1">
                    <a:solidFill>
                      <a:srgbClr val="000000"/>
                    </a:solidFill>
                    <a:latin typeface="Times New Roman" panose="02020603050405020304" charset="0"/>
                    <a:ea typeface="TimesNewRomanPS-BoldMT"/>
                    <a:cs typeface="Times New Roman" panose="02020603050405020304" charset="0"/>
                  </a:rPr>
                  <a:t>unsubtracted</a:t>
                </a:r>
                <a:r>
                  <a:rPr lang="en-US" altLang="zh-CN" sz="2400" b="1" dirty="0">
                    <a:solidFill>
                      <a:srgbClr val="000000"/>
                    </a:solidFill>
                    <a:latin typeface="Times New Roman" panose="02020603050405020304" charset="0"/>
                    <a:ea typeface="TimesNewRomanPS-BoldMT"/>
                    <a:cs typeface="Times New Roman" panose="02020603050405020304" charset="0"/>
                  </a:rPr>
                  <a:t> </a:t>
                </a:r>
                <a:r>
                  <a:rPr lang="en-US" altLang="zh-CN" sz="2400" b="1" dirty="0">
                    <a:solidFill>
                      <a:srgbClr val="3E8C26"/>
                    </a:solidFill>
                    <a:latin typeface="Times New Roman" panose="02020603050405020304" charset="0"/>
                    <a:ea typeface="TimesNewRomanPS-BoldMT"/>
                    <a:cs typeface="Times New Roman" panose="02020603050405020304" charset="0"/>
                  </a:rPr>
                  <a:t>quasi TMD wave function </a:t>
                </a:r>
                <a:r>
                  <a:rPr lang="en-US" altLang="zh-CN" sz="2400" b="1" dirty="0">
                    <a:solidFill>
                      <a:srgbClr val="000000"/>
                    </a:solidFill>
                    <a:latin typeface="Times New Roman" panose="02020603050405020304" charset="0"/>
                    <a:ea typeface="TimesNewRomanPS-BoldMT"/>
                    <a:cs typeface="Times New Roman" panose="02020603050405020304" charset="0"/>
                  </a:rPr>
                  <a:t>or </a:t>
                </a:r>
                <a:r>
                  <a:rPr lang="en-US" altLang="zh-CN" sz="2400" b="1" dirty="0">
                    <a:solidFill>
                      <a:srgbClr val="0070C0"/>
                    </a:solidFill>
                    <a:latin typeface="Times New Roman" panose="02020603050405020304" charset="0"/>
                    <a:ea typeface="TimesNewRomanPS-BoldMT"/>
                    <a:cs typeface="Times New Roman" panose="02020603050405020304" charset="0"/>
                  </a:rPr>
                  <a:t>quasi TMDPDF.</a:t>
                </a:r>
              </a:p>
            </p:txBody>
          </p:sp>
        </mc:Choice>
        <mc:Fallback xmlns="">
          <p:sp>
            <p:nvSpPr>
              <p:cNvPr id="7" name="文本框 6"/>
              <p:cNvSpPr txBox="1">
                <a:spLocks noRot="1" noChangeAspect="1" noMove="1" noResize="1" noEditPoints="1" noAdjustHandles="1" noChangeArrowheads="1" noChangeShapeType="1" noTextEdit="1"/>
              </p:cNvSpPr>
              <p:nvPr/>
            </p:nvSpPr>
            <p:spPr>
              <a:xfrm>
                <a:off x="897890" y="5364480"/>
                <a:ext cx="8971915" cy="868045"/>
              </a:xfrm>
              <a:prstGeom prst="rect">
                <a:avLst/>
              </a:prstGeom>
              <a:blipFill rotWithShape="1">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对象 12"/>
              <p:cNvSpPr txBox="1"/>
              <p:nvPr/>
            </p:nvSpPr>
            <p:spPr>
              <a:xfrm>
                <a:off x="3081021" y="4319588"/>
                <a:ext cx="5500688" cy="725487"/>
              </a:xfrm>
              <a:prstGeom prst="rect">
                <a:avLst/>
              </a:prstGeom>
            </p:spPr>
            <p:txBody>
              <a:bodyPr>
                <a:noAutofit/>
              </a:bodyPr>
              <a:lstStyle/>
              <a:p>
                <a:pPr/>
                <a14:m>
                  <m:oMathPara xmlns:m="http://schemas.openxmlformats.org/officeDocument/2006/math">
                    <m:oMathParaPr>
                      <m:jc m:val="left"/>
                    </m:oMathParaPr>
                    <m:oMath xmlns:m="http://schemas.openxmlformats.org/officeDocument/2006/math">
                      <m:r>
                        <a:rPr lang="zh-CN" altLang="en-US" b="1" i="1">
                          <a:solidFill>
                            <a:srgbClr val="000000"/>
                          </a:solidFill>
                          <a:latin typeface="Cambria Math" panose="02040503050406030204" pitchFamily="18" charset="0"/>
                        </a:rPr>
                        <m:t>𝑲</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f>
                        <m:fPr>
                          <m:ctrlPr>
                            <a:rPr lang="zh-CN" altLang="en-US" b="1" i="1">
                              <a:solidFill>
                                <a:srgbClr val="000000"/>
                              </a:solidFill>
                              <a:latin typeface="Cambria Math" panose="02040503050406030204" pitchFamily="18" charset="0"/>
                            </a:rPr>
                          </m:ctrlPr>
                        </m:fPr>
                        <m:num>
                          <m:r>
                            <a:rPr lang="zh-CN" altLang="en-US" b="1" i="1">
                              <a:solidFill>
                                <a:srgbClr val="000000"/>
                              </a:solidFill>
                              <a:latin typeface="Cambria Math" panose="02040503050406030204" pitchFamily="18" charset="0"/>
                            </a:rPr>
                            <m:t>𝟏</m:t>
                          </m:r>
                        </m:num>
                        <m:den>
                          <m:func>
                            <m:funcPr>
                              <m:ctrlPr>
                                <a:rPr lang="zh-CN" altLang="en-US" b="1" i="1">
                                  <a:solidFill>
                                    <a:srgbClr val="000000"/>
                                  </a:solidFill>
                                  <a:latin typeface="Cambria Math" panose="02040503050406030204" pitchFamily="18" charset="0"/>
                                </a:rPr>
                              </m:ctrlPr>
                            </m:funcPr>
                            <m:fName>
                              <m:r>
                                <a:rPr lang="zh-CN" altLang="en-US" b="1" i="0">
                                  <a:solidFill>
                                    <a:srgbClr val="000000"/>
                                  </a:solidFill>
                                  <a:latin typeface="Cambria Math" panose="02040503050406030204" pitchFamily="18" charset="0"/>
                                </a:rPr>
                                <m:t>𝐥𝐧</m:t>
                              </m:r>
                            </m:fName>
                            <m:e>
                              <m:r>
                                <a:rPr lang="zh-CN" altLang="en-US" b="1" i="1">
                                  <a:solidFill>
                                    <a:srgbClr val="000000"/>
                                  </a:solidFill>
                                  <a:latin typeface="Cambria Math" panose="02040503050406030204" pitchFamily="18" charset="0"/>
                                </a:rPr>
                                <m:t>(</m:t>
                              </m:r>
                            </m:e>
                          </m:func>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𝑷</m:t>
                              </m:r>
                            </m:e>
                            <m:sub>
                              <m:r>
                                <a:rPr lang="zh-CN" altLang="en-US" b="1" i="1">
                                  <a:solidFill>
                                    <a:srgbClr val="000000"/>
                                  </a:solidFill>
                                  <a:latin typeface="Cambria Math" panose="02040503050406030204" pitchFamily="18" charset="0"/>
                                </a:rPr>
                                <m:t>𝟏</m:t>
                              </m:r>
                            </m:sub>
                            <m:sup>
                              <m:r>
                                <a:rPr lang="zh-CN" altLang="en-US" b="1" i="1">
                                  <a:solidFill>
                                    <a:srgbClr val="000000"/>
                                  </a:solidFill>
                                  <a:latin typeface="Cambria Math" panose="02040503050406030204" pitchFamily="18" charset="0"/>
                                </a:rPr>
                                <m:t>𝒛</m:t>
                              </m:r>
                            </m:sup>
                          </m:sSubSup>
                          <m:r>
                            <a:rPr lang="zh-CN" altLang="en-US" b="1" i="1">
                              <a:solidFill>
                                <a:srgbClr val="000000"/>
                              </a:solidFill>
                              <a:latin typeface="Cambria Math" panose="02040503050406030204" pitchFamily="18" charset="0"/>
                            </a:rPr>
                            <m:t>/</m:t>
                          </m:r>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𝑷</m:t>
                              </m:r>
                            </m:e>
                            <m:sub>
                              <m:r>
                                <a:rPr lang="zh-CN" altLang="en-US" b="1" i="1">
                                  <a:solidFill>
                                    <a:srgbClr val="000000"/>
                                  </a:solidFill>
                                  <a:latin typeface="Cambria Math" panose="02040503050406030204" pitchFamily="18" charset="0"/>
                                </a:rPr>
                                <m:t>𝟐</m:t>
                              </m:r>
                            </m:sub>
                            <m:sup>
                              <m:r>
                                <a:rPr lang="zh-CN" altLang="en-US" b="1" i="1">
                                  <a:solidFill>
                                    <a:srgbClr val="000000"/>
                                  </a:solidFill>
                                  <a:latin typeface="Cambria Math" panose="02040503050406030204" pitchFamily="18" charset="0"/>
                                </a:rPr>
                                <m:t>𝒛</m:t>
                              </m:r>
                            </m:sup>
                          </m:sSubSup>
                          <m:r>
                            <a:rPr lang="zh-CN" altLang="en-US" b="1" i="1">
                              <a:solidFill>
                                <a:srgbClr val="000000"/>
                              </a:solidFill>
                              <a:latin typeface="Cambria Math" panose="02040503050406030204" pitchFamily="18" charset="0"/>
                            </a:rPr>
                            <m:t>)</m:t>
                          </m:r>
                        </m:den>
                      </m:f>
                      <m:func>
                        <m:funcPr>
                          <m:ctrlPr>
                            <a:rPr lang="zh-CN" altLang="en-US" b="1" i="1">
                              <a:solidFill>
                                <a:srgbClr val="000000"/>
                              </a:solidFill>
                              <a:latin typeface="Cambria Math" panose="02040503050406030204" pitchFamily="18" charset="0"/>
                            </a:rPr>
                          </m:ctrlPr>
                        </m:funcPr>
                        <m:fName>
                          <m:r>
                            <a:rPr lang="zh-CN" altLang="en-US" b="1" i="0">
                              <a:solidFill>
                                <a:srgbClr val="000000"/>
                              </a:solidFill>
                              <a:latin typeface="Cambria Math" panose="02040503050406030204" pitchFamily="18" charset="0"/>
                            </a:rPr>
                            <m:t>𝐥𝐧</m:t>
                          </m:r>
                        </m:fName>
                        <m:e>
                          <m:d>
                            <m:dPr>
                              <m:ctrlPr>
                                <a:rPr lang="zh-CN" altLang="en-US" b="1" i="1">
                                  <a:solidFill>
                                    <a:srgbClr val="000000"/>
                                  </a:solidFill>
                                  <a:latin typeface="Cambria Math" panose="02040503050406030204" pitchFamily="18" charset="0"/>
                                </a:rPr>
                              </m:ctrlPr>
                            </m:dPr>
                            <m:e>
                              <m:f>
                                <m:fPr>
                                  <m:ctrlPr>
                                    <a:rPr lang="zh-CN" altLang="en-US" b="1" i="1">
                                      <a:solidFill>
                                        <a:srgbClr val="000000"/>
                                      </a:solidFill>
                                      <a:latin typeface="Cambria Math" panose="02040503050406030204" pitchFamily="18" charset="0"/>
                                    </a:rPr>
                                  </m:ctrlPr>
                                </m:fPr>
                                <m:num>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𝑯</m:t>
                                      </m:r>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𝜻</m:t>
                                      </m:r>
                                    </m:e>
                                    <m:sub>
                                      <m:r>
                                        <a:rPr lang="zh-CN" altLang="en-US" b="1" i="1">
                                          <a:solidFill>
                                            <a:srgbClr val="000000"/>
                                          </a:solidFill>
                                          <a:latin typeface="Cambria Math" panose="02040503050406030204" pitchFamily="18" charset="0"/>
                                        </a:rPr>
                                        <m:t>𝟐</m:t>
                                      </m:r>
                                    </m:sub>
                                    <m:sup>
                                      <m:r>
                                        <a:rPr lang="zh-CN" altLang="en-US" b="1" i="1">
                                          <a:solidFill>
                                            <a:srgbClr val="000000"/>
                                          </a:solidFill>
                                          <a:latin typeface="Cambria Math" panose="02040503050406030204" pitchFamily="18" charset="0"/>
                                        </a:rPr>
                                        <m:t>𝒛</m:t>
                                      </m:r>
                                    </m:sup>
                                  </m:sSub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𝒇</m:t>
                                          </m:r>
                                        </m:e>
                                      </m:acc>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𝒙</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𝜻</m:t>
                                      </m:r>
                                    </m:e>
                                    <m:sub>
                                      <m:r>
                                        <a:rPr lang="zh-CN" altLang="en-US" b="1" i="1">
                                          <a:solidFill>
                                            <a:srgbClr val="000000"/>
                                          </a:solidFill>
                                          <a:latin typeface="Cambria Math" panose="02040503050406030204" pitchFamily="18" charset="0"/>
                                        </a:rPr>
                                        <m:t>𝟏</m:t>
                                      </m:r>
                                    </m:sub>
                                    <m:sup>
                                      <m:r>
                                        <a:rPr lang="zh-CN" altLang="en-US" b="1" i="1">
                                          <a:solidFill>
                                            <a:srgbClr val="000000"/>
                                          </a:solidFill>
                                          <a:latin typeface="Cambria Math" panose="02040503050406030204" pitchFamily="18" charset="0"/>
                                        </a:rPr>
                                        <m:t>𝒛</m:t>
                                      </m:r>
                                    </m:sup>
                                  </m:sSub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num>
                                <m:den>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𝑯</m:t>
                                      </m:r>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𝜻</m:t>
                                      </m:r>
                                    </m:e>
                                    <m:sub>
                                      <m:r>
                                        <a:rPr lang="zh-CN" altLang="en-US" b="1" i="1">
                                          <a:solidFill>
                                            <a:srgbClr val="000000"/>
                                          </a:solidFill>
                                          <a:latin typeface="Cambria Math" panose="02040503050406030204" pitchFamily="18" charset="0"/>
                                        </a:rPr>
                                        <m:t>𝟏</m:t>
                                      </m:r>
                                    </m:sub>
                                    <m:sup>
                                      <m:r>
                                        <a:rPr lang="zh-CN" altLang="en-US" b="1" i="1">
                                          <a:solidFill>
                                            <a:srgbClr val="000000"/>
                                          </a:solidFill>
                                          <a:latin typeface="Cambria Math" panose="02040503050406030204" pitchFamily="18" charset="0"/>
                                        </a:rPr>
                                        <m:t>𝒛</m:t>
                                      </m:r>
                                    </m:sup>
                                  </m:sSub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𝒇</m:t>
                                          </m:r>
                                        </m:e>
                                      </m:acc>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𝒙</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𝜻</m:t>
                                      </m:r>
                                    </m:e>
                                    <m:sub>
                                      <m:r>
                                        <a:rPr lang="zh-CN" altLang="en-US" b="1" i="1">
                                          <a:solidFill>
                                            <a:srgbClr val="000000"/>
                                          </a:solidFill>
                                          <a:latin typeface="Cambria Math" panose="02040503050406030204" pitchFamily="18" charset="0"/>
                                        </a:rPr>
                                        <m:t>𝟐</m:t>
                                      </m:r>
                                    </m:sub>
                                    <m:sup>
                                      <m:r>
                                        <a:rPr lang="zh-CN" altLang="en-US" b="1" i="1">
                                          <a:solidFill>
                                            <a:srgbClr val="000000"/>
                                          </a:solidFill>
                                          <a:latin typeface="Cambria Math" panose="02040503050406030204" pitchFamily="18" charset="0"/>
                                        </a:rPr>
                                        <m:t>𝒛</m:t>
                                      </m:r>
                                    </m:sup>
                                  </m:sSub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den>
                              </m:f>
                            </m:e>
                          </m:d>
                        </m:e>
                      </m:func>
                    </m:oMath>
                  </m:oMathPara>
                </a14:m>
                <a:endParaRPr lang="zh-CN" altLang="en-US" b="1" dirty="0"/>
              </a:p>
            </p:txBody>
          </p:sp>
        </mc:Choice>
        <mc:Fallback xmlns="">
          <p:sp>
            <p:nvSpPr>
              <p:cNvPr id="13" name="对象 12"/>
              <p:cNvSpPr txBox="1">
                <a:spLocks noRot="1" noChangeAspect="1" noMove="1" noResize="1" noEditPoints="1" noAdjustHandles="1" noChangeArrowheads="1" noChangeShapeType="1" noTextEdit="1"/>
              </p:cNvSpPr>
              <p:nvPr/>
            </p:nvSpPr>
            <p:spPr>
              <a:xfrm>
                <a:off x="3081021" y="4319588"/>
                <a:ext cx="5500688" cy="725487"/>
              </a:xfrm>
              <a:prstGeom prst="rect">
                <a:avLst/>
              </a:prstGeom>
              <a:blipFill rotWithShape="1">
                <a:blip r:embed="rId7"/>
                <a:stretch>
                  <a:fillRect t="-44" r="6"/>
                </a:stretch>
              </a:blipFill>
            </p:spPr>
            <p:txBody>
              <a:bodyPr/>
              <a:lstStyle/>
              <a:p>
                <a:r>
                  <a:rPr lang="zh-CN" altLang="en-US">
                    <a:noFill/>
                  </a:rPr>
                  <a:t> </a:t>
                </a:r>
              </a:p>
            </p:txBody>
          </p:sp>
        </mc:Fallback>
      </mc:AlternateContent>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11</a:t>
            </a:fld>
            <a:endParaRPr kumimoji="0" lang="zh-CN" altLang="en-US" sz="2800"/>
          </a:p>
        </p:txBody>
      </p:sp>
      <p:sp>
        <p:nvSpPr>
          <p:cNvPr id="17" name="Text Box 3"/>
          <p:cNvSpPr txBox="1">
            <a:spLocks noChangeArrowheads="1"/>
          </p:cNvSpPr>
          <p:nvPr/>
        </p:nvSpPr>
        <p:spPr bwMode="auto">
          <a:xfrm>
            <a:off x="514350" y="195580"/>
            <a:ext cx="11882755" cy="59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lang="en-US" altLang="zh-CN" sz="3600" b="1" dirty="0">
                <a:solidFill>
                  <a:srgbClr val="C00000"/>
                </a:solidFill>
                <a:latin typeface="Times New Roman" panose="02020603050405020304" charset="0"/>
                <a:ea typeface="黑体" panose="02010609060101010101" charset="-122"/>
                <a:cs typeface="Times New Roman" panose="02020603050405020304" charset="0"/>
                <a:sym typeface="+mn-ea"/>
              </a:rPr>
              <a:t>Quasi TMD Wave Function</a:t>
            </a:r>
          </a:p>
          <a:p>
            <a:pPr eaLnBrk="1" hangingPunct="1">
              <a:spcBef>
                <a:spcPct val="50000"/>
              </a:spcBef>
              <a:buFont typeface="Arial" panose="020B0604020202020204" pitchFamily="34" charset="0"/>
              <a:buNone/>
            </a:pPr>
            <a:endParaRPr kumimoji="0" lang="en-US" altLang="zh-CN" sz="3600" b="1" dirty="0">
              <a:solidFill>
                <a:srgbClr val="C00000"/>
              </a:solidFill>
              <a:latin typeface="Adobe 黑体 Std R" charset="-122"/>
              <a:ea typeface="Adobe 黑体 Std R" charset="-122"/>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33" name="图片 32"/>
          <p:cNvPicPr>
            <a:picLocks noChangeAspect="1"/>
          </p:cNvPicPr>
          <p:nvPr>
            <p:custDataLst>
              <p:tags r:id="rId1"/>
            </p:custDataLst>
          </p:nvPr>
        </p:nvPicPr>
        <p:blipFill>
          <a:blip r:embed="rId4"/>
          <a:stretch>
            <a:fillRect/>
          </a:stretch>
        </p:blipFill>
        <p:spPr>
          <a:xfrm>
            <a:off x="6875145" y="2030730"/>
            <a:ext cx="4859020" cy="3531235"/>
          </a:xfrm>
          <a:prstGeom prst="rect">
            <a:avLst/>
          </a:prstGeom>
        </p:spPr>
      </p:pic>
      <p:cxnSp>
        <p:nvCxnSpPr>
          <p:cNvPr id="13" name="直线连接符 2"/>
          <p:cNvCxnSpPr>
            <a:cxnSpLocks noChangeShapeType="1"/>
          </p:cNvCxnSpPr>
          <p:nvPr/>
        </p:nvCxnSpPr>
        <p:spPr bwMode="auto">
          <a:xfrm>
            <a:off x="6731876" y="1599432"/>
            <a:ext cx="0" cy="4510510"/>
          </a:xfrm>
          <a:prstGeom prst="line">
            <a:avLst/>
          </a:prstGeom>
          <a:noFill/>
          <a:ln w="38100">
            <a:solidFill>
              <a:srgbClr val="7030A0"/>
            </a:solidFill>
            <a:round/>
          </a:ln>
          <a:extLst>
            <a:ext uri="{909E8E84-426E-40DD-AFC4-6F175D3DCCD1}">
              <a14:hiddenFill xmlns:a14="http://schemas.microsoft.com/office/drawing/2010/main">
                <a:noFill/>
              </a14:hiddenFill>
            </a:ext>
          </a:extLst>
        </p:spPr>
      </p:cxnSp>
      <p:sp>
        <p:nvSpPr>
          <p:cNvPr id="4" name="文本框 3"/>
          <p:cNvSpPr txBox="1"/>
          <p:nvPr/>
        </p:nvSpPr>
        <p:spPr>
          <a:xfrm>
            <a:off x="353792" y="1739034"/>
            <a:ext cx="6198918" cy="4524315"/>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spAutoFit/>
          </a:bodyPr>
          <a:lstStyle/>
          <a:p>
            <a:pPr marL="342900" indent="-342900">
              <a:buFont typeface="Wingdings" panose="05000000000000000000" pitchFamily="2" charset="2"/>
              <a:buChar char="Ø"/>
            </a:pPr>
            <a:r>
              <a:rPr lang="zh-CN" altLang="en-US" sz="2400" b="1" dirty="0">
                <a:latin typeface="Times New Roman" panose="02020603050405020304" charset="0"/>
                <a:cs typeface="Times New Roman" panose="02020603050405020304" charset="0"/>
              </a:rPr>
              <a:t>The quasi-TMD wave functions can be defined as:</a:t>
            </a:r>
            <a:endParaRPr lang="en-US" altLang="zh-CN" sz="2400" b="1" dirty="0">
              <a:latin typeface="Times New Roman" panose="02020603050405020304" charset="0"/>
              <a:cs typeface="Times New Roman" panose="02020603050405020304" charset="0"/>
            </a:endParaRPr>
          </a:p>
          <a:p>
            <a:pPr marL="342900" indent="-342900">
              <a:buFont typeface="Wingdings" panose="05000000000000000000" pitchFamily="2" charset="2"/>
              <a:buChar char="Ø"/>
            </a:pPr>
            <a:endParaRPr lang="en-US" altLang="zh-CN" sz="2400" b="1" dirty="0">
              <a:latin typeface="Times New Roman" panose="02020603050405020304" charset="0"/>
              <a:cs typeface="Times New Roman" panose="02020603050405020304" charset="0"/>
            </a:endParaRPr>
          </a:p>
          <a:p>
            <a:pPr marL="342900" indent="-342900">
              <a:buFont typeface="Wingdings" panose="05000000000000000000" pitchFamily="2" charset="2"/>
              <a:buChar char="Ø"/>
            </a:pPr>
            <a:endParaRPr lang="en-US" altLang="zh-CN" sz="2400" b="1" dirty="0">
              <a:latin typeface="Times New Roman" panose="02020603050405020304" charset="0"/>
              <a:cs typeface="Times New Roman" panose="02020603050405020304" charset="0"/>
            </a:endParaRPr>
          </a:p>
          <a:p>
            <a:pPr marL="342900" indent="-342900">
              <a:buFont typeface="Wingdings" panose="05000000000000000000" pitchFamily="2" charset="2"/>
              <a:buChar char="Ø"/>
            </a:pPr>
            <a:endParaRPr lang="en-US" altLang="zh-CN" sz="2400" b="1" dirty="0">
              <a:latin typeface="Times New Roman" panose="02020603050405020304" charset="0"/>
              <a:cs typeface="Times New Roman" panose="02020603050405020304" charset="0"/>
            </a:endParaRPr>
          </a:p>
          <a:p>
            <a:endParaRPr lang="en-US" altLang="zh-CN" sz="2400" b="1" dirty="0">
              <a:latin typeface="Times New Roman" panose="02020603050405020304" charset="0"/>
              <a:cs typeface="Times New Roman" panose="02020603050405020304" charset="0"/>
            </a:endParaRPr>
          </a:p>
          <a:p>
            <a:r>
              <a:rPr lang="en-US" altLang="zh-CN" sz="2400" b="1" dirty="0">
                <a:latin typeface="Times New Roman" panose="02020603050405020304" charset="0"/>
                <a:cs typeface="Times New Roman" panose="02020603050405020304" charset="0"/>
              </a:rPr>
              <a:t>where the bare quasi-TMD wave function can be constructed as :</a:t>
            </a:r>
            <a:r>
              <a:rPr lang="zh-CN" altLang="en-US" sz="2400" b="1" dirty="0">
                <a:latin typeface="Times New Roman" panose="02020603050405020304" charset="0"/>
                <a:cs typeface="Times New Roman" panose="02020603050405020304" charset="0"/>
              </a:rPr>
              <a:t> </a:t>
            </a:r>
            <a:endParaRPr lang="en-US" altLang="zh-CN" sz="2400" b="1" dirty="0">
              <a:latin typeface="Times New Roman" panose="02020603050405020304" charset="0"/>
              <a:cs typeface="Times New Roman" panose="02020603050405020304" charset="0"/>
            </a:endParaRPr>
          </a:p>
          <a:p>
            <a:endParaRPr lang="en-US" altLang="zh-CN" sz="2400" b="1" dirty="0">
              <a:latin typeface="Times New Roman" panose="02020603050405020304" charset="0"/>
              <a:cs typeface="Times New Roman" panose="02020603050405020304" charset="0"/>
            </a:endParaRPr>
          </a:p>
          <a:p>
            <a:endParaRPr lang="en-US" altLang="zh-CN" sz="2400" b="1" dirty="0">
              <a:latin typeface="Times New Roman" panose="02020603050405020304" charset="0"/>
              <a:cs typeface="Times New Roman" panose="02020603050405020304" charset="0"/>
            </a:endParaRPr>
          </a:p>
          <a:p>
            <a:endParaRPr lang="en-US" altLang="zh-CN" sz="2400" b="1" dirty="0">
              <a:latin typeface="Times New Roman" panose="02020603050405020304" charset="0"/>
              <a:cs typeface="Times New Roman" panose="02020603050405020304" charset="0"/>
            </a:endParaRPr>
          </a:p>
          <a:p>
            <a:endParaRPr lang="en-US" altLang="zh-CN" sz="2400" b="1" dirty="0">
              <a:latin typeface="Times New Roman" panose="02020603050405020304" charset="0"/>
              <a:cs typeface="Times New Roman" panose="02020603050405020304" charset="0"/>
            </a:endParaRPr>
          </a:p>
        </p:txBody>
      </p:sp>
      <mc:AlternateContent xmlns:mc="http://schemas.openxmlformats.org/markup-compatibility/2006" xmlns:a14="http://schemas.microsoft.com/office/drawing/2010/main">
        <mc:Choice Requires="a14">
          <p:sp>
            <p:nvSpPr>
              <p:cNvPr id="5" name="对象 4"/>
              <p:cNvSpPr txBox="1"/>
              <p:nvPr/>
            </p:nvSpPr>
            <p:spPr>
              <a:xfrm>
                <a:off x="652107" y="2791615"/>
                <a:ext cx="5602288" cy="725488"/>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p>
                        <m:sSupPr>
                          <m:ctrlPr>
                            <a:rPr lang="zh-CN" altLang="en-US" b="1" i="1">
                              <a:solidFill>
                                <a:srgbClr val="000000"/>
                              </a:solidFill>
                              <a:latin typeface="Cambria Math" panose="02040503050406030204" pitchFamily="18" charset="0"/>
                            </a:rPr>
                          </m:ctrlPr>
                        </m:sSup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𝜳</m:t>
                              </m:r>
                            </m:e>
                          </m:acc>
                        </m:e>
                        <m:sup>
                          <m:r>
                            <a:rPr lang="zh-CN" altLang="en-US" b="1" i="1">
                              <a:solidFill>
                                <a:srgbClr val="000000"/>
                              </a:solidFill>
                              <a:latin typeface="Cambria Math" panose="02040503050406030204" pitchFamily="18" charset="0"/>
                            </a:rPr>
                            <m:t>±</m:t>
                          </m:r>
                        </m:sup>
                      </m:sSup>
                      <m:d>
                        <m:dPr>
                          <m:ctrlPr>
                            <a:rPr lang="zh-CN" altLang="en-US" b="1" i="1">
                              <a:solidFill>
                                <a:srgbClr val="000000"/>
                              </a:solidFill>
                              <a:latin typeface="Cambria Math" panose="02040503050406030204" pitchFamily="18" charset="0"/>
                            </a:rPr>
                          </m:ctrlPr>
                        </m:dPr>
                        <m:e>
                          <m:r>
                            <a:rPr lang="zh-CN" altLang="en-US" b="1" i="1">
                              <a:solidFill>
                                <a:srgbClr val="000000"/>
                              </a:solidFill>
                              <a:latin typeface="Cambria Math" panose="02040503050406030204" pitchFamily="18" charset="0"/>
                            </a:rPr>
                            <m:t>𝒙</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𝜻</m:t>
                              </m:r>
                            </m:e>
                            <m:sub>
                              <m:r>
                                <a:rPr lang="zh-CN" altLang="en-US" b="1" i="1">
                                  <a:solidFill>
                                    <a:srgbClr val="000000"/>
                                  </a:solidFill>
                                  <a:latin typeface="Cambria Math" panose="02040503050406030204" pitchFamily="18" charset="0"/>
                                </a:rPr>
                                <m:t>𝒛</m:t>
                              </m:r>
                            </m:sub>
                          </m:sSub>
                        </m:e>
                      </m:d>
                      <m:r>
                        <a:rPr lang="zh-CN" altLang="en-US" b="1" i="1">
                          <a:solidFill>
                            <a:srgbClr val="000000"/>
                          </a:solidFill>
                          <a:latin typeface="Cambria Math" panose="02040503050406030204" pitchFamily="18" charset="0"/>
                        </a:rPr>
                        <m:t>=</m:t>
                      </m:r>
                      <m:func>
                        <m:funcPr>
                          <m:ctrlPr>
                            <a:rPr lang="zh-CN" altLang="en-US" b="1" i="1">
                              <a:solidFill>
                                <a:srgbClr val="000000"/>
                              </a:solidFill>
                              <a:latin typeface="Cambria Math" panose="02040503050406030204" pitchFamily="18" charset="0"/>
                            </a:rPr>
                          </m:ctrlPr>
                        </m:funcPr>
                        <m:fName>
                          <m:limLow>
                            <m:limLowPr>
                              <m:ctrlPr>
                                <a:rPr lang="zh-CN" altLang="en-US" b="1" i="1">
                                  <a:solidFill>
                                    <a:srgbClr val="000000"/>
                                  </a:solidFill>
                                  <a:latin typeface="Cambria Math" panose="02040503050406030204" pitchFamily="18" charset="0"/>
                                </a:rPr>
                              </m:ctrlPr>
                            </m:limLowPr>
                            <m:e>
                              <m:r>
                                <a:rPr lang="zh-CN" altLang="en-US" b="1" i="0">
                                  <a:solidFill>
                                    <a:srgbClr val="000000"/>
                                  </a:solidFill>
                                  <a:latin typeface="Cambria Math" panose="02040503050406030204" pitchFamily="18" charset="0"/>
                                </a:rPr>
                                <m:t>𝐥𝐢𝐦</m:t>
                              </m:r>
                            </m:e>
                            <m:lim>
                              <m:r>
                                <a:rPr lang="zh-CN" altLang="en-US" b="1" i="1">
                                  <a:solidFill>
                                    <a:srgbClr val="000000"/>
                                  </a:solidFill>
                                  <a:latin typeface="Cambria Math" panose="02040503050406030204" pitchFamily="18" charset="0"/>
                                </a:rPr>
                                <m:t>𝑳</m:t>
                              </m:r>
                              <m:r>
                                <a:rPr lang="zh-CN" altLang="en-US" b="1" i="1">
                                  <a:solidFill>
                                    <a:srgbClr val="000000"/>
                                  </a:solidFill>
                                  <a:latin typeface="Cambria Math" panose="02040503050406030204" pitchFamily="18" charset="0"/>
                                </a:rPr>
                                <m:t>→∞</m:t>
                              </m:r>
                            </m:lim>
                          </m:limLow>
                        </m:fName>
                        <m:e>
                          <m:nary>
                            <m:naryPr>
                              <m:subHide m:val="on"/>
                              <m:supHide m:val="on"/>
                              <m:ctrlPr>
                                <a:rPr lang="zh-CN" altLang="en-US" b="1" i="1">
                                  <a:solidFill>
                                    <a:srgbClr val="000000"/>
                                  </a:solidFill>
                                  <a:latin typeface="Cambria Math" panose="02040503050406030204" pitchFamily="18" charset="0"/>
                                </a:rPr>
                              </m:ctrlPr>
                            </m:naryPr>
                            <m:sub/>
                            <m:sup/>
                            <m:e>
                              <m:f>
                                <m:fPr>
                                  <m:ctrlPr>
                                    <a:rPr lang="zh-CN" altLang="en-US" b="1" i="1">
                                      <a:solidFill>
                                        <a:srgbClr val="000000"/>
                                      </a:solidFill>
                                      <a:latin typeface="Cambria Math" panose="02040503050406030204" pitchFamily="18" charset="0"/>
                                    </a:rPr>
                                  </m:ctrlPr>
                                </m:fPr>
                                <m:num>
                                  <m:r>
                                    <a:rPr lang="zh-CN" altLang="en-US" b="1" i="1">
                                      <a:solidFill>
                                        <a:srgbClr val="000000"/>
                                      </a:solidFill>
                                      <a:latin typeface="Cambria Math" panose="02040503050406030204" pitchFamily="18" charset="0"/>
                                    </a:rPr>
                                    <m:t>𝒅𝒛</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num>
                                <m:den>
                                  <m:r>
                                    <a:rPr lang="zh-CN" altLang="en-US" b="1" i="1">
                                      <a:solidFill>
                                        <a:srgbClr val="000000"/>
                                      </a:solidFill>
                                      <a:latin typeface="Cambria Math" panose="02040503050406030204" pitchFamily="18" charset="0"/>
                                    </a:rPr>
                                    <m:t>𝟐</m:t>
                                  </m:r>
                                  <m:r>
                                    <a:rPr lang="zh-CN" altLang="en-US" b="1" i="1">
                                      <a:solidFill>
                                        <a:srgbClr val="000000"/>
                                      </a:solidFill>
                                      <a:latin typeface="Cambria Math" panose="02040503050406030204" pitchFamily="18" charset="0"/>
                                    </a:rPr>
                                    <m:t>𝝅</m:t>
                                  </m:r>
                                </m:den>
                              </m:f>
                            </m:e>
                          </m:nary>
                        </m:e>
                      </m:func>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𝒆</m:t>
                          </m:r>
                        </m:e>
                        <m:sup>
                          <m:r>
                            <a:rPr lang="zh-CN" altLang="en-US" b="1" i="1">
                              <a:solidFill>
                                <a:srgbClr val="000000"/>
                              </a:solidFill>
                              <a:latin typeface="Cambria Math" panose="02040503050406030204" pitchFamily="18" charset="0"/>
                            </a:rPr>
                            <m:t>𝒊𝒙𝒛</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sup>
                      </m:sSup>
                      <m:f>
                        <m:fPr>
                          <m:ctrlPr>
                            <a:rPr lang="zh-CN" altLang="en-US" b="1" i="1">
                              <a:solidFill>
                                <a:srgbClr val="000000"/>
                              </a:solidFill>
                              <a:latin typeface="Cambria Math" panose="02040503050406030204" pitchFamily="18" charset="0"/>
                            </a:rPr>
                          </m:ctrlPr>
                        </m:fPr>
                        <m:num>
                          <m:sSup>
                            <m:sSupPr>
                              <m:ctrlPr>
                                <a:rPr lang="zh-CN" altLang="en-US" b="1" i="1">
                                  <a:solidFill>
                                    <a:srgbClr val="000000"/>
                                  </a:solidFill>
                                  <a:latin typeface="Cambria Math" panose="02040503050406030204" pitchFamily="18" charset="0"/>
                                </a:rPr>
                              </m:ctrlPr>
                            </m:sSup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𝜱</m:t>
                                  </m:r>
                                </m:e>
                              </m:acc>
                            </m:e>
                            <m: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𝟎</m:t>
                              </m:r>
                            </m:sup>
                          </m:sSup>
                          <m:d>
                            <m:dPr>
                              <m:ctrlPr>
                                <a:rPr lang="zh-CN" altLang="en-US" b="1" i="1">
                                  <a:solidFill>
                                    <a:srgbClr val="000000"/>
                                  </a:solidFill>
                                  <a:latin typeface="Cambria Math" panose="02040503050406030204" pitchFamily="18" charset="0"/>
                                </a:rPr>
                              </m:ctrlPr>
                            </m:dPr>
                            <m:e>
                              <m:r>
                                <a:rPr lang="zh-CN" altLang="en-US" b="1" i="1">
                                  <a:solidFill>
                                    <a:srgbClr val="000000"/>
                                  </a:solidFill>
                                  <a:latin typeface="Cambria Math" panose="02040503050406030204" pitchFamily="18" charset="0"/>
                                </a:rPr>
                                <m:t>𝒛</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𝒂</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𝑳</m:t>
                              </m:r>
                            </m:e>
                          </m:d>
                        </m:num>
                        <m:den>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𝒁</m:t>
                              </m:r>
                            </m:e>
                            <m:sub>
                              <m:r>
                                <a:rPr lang="zh-CN" altLang="en-US" b="1" i="1">
                                  <a:solidFill>
                                    <a:srgbClr val="000000"/>
                                  </a:solidFill>
                                  <a:latin typeface="Cambria Math" panose="02040503050406030204" pitchFamily="18" charset="0"/>
                                </a:rPr>
                                <m:t>𝑶</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𝒂</m:t>
                          </m:r>
                          <m:r>
                            <a:rPr lang="zh-CN" altLang="en-US" b="1" i="1">
                              <a:solidFill>
                                <a:srgbClr val="000000"/>
                              </a:solidFill>
                              <a:latin typeface="Cambria Math" panose="02040503050406030204" pitchFamily="18" charset="0"/>
                            </a:rPr>
                            <m:t>)</m:t>
                          </m:r>
                          <m:rad>
                            <m:radPr>
                              <m:degHide m:val="on"/>
                              <m:ctrlPr>
                                <a:rPr lang="zh-CN" altLang="en-US" b="1" i="1">
                                  <a:solidFill>
                                    <a:srgbClr val="000000"/>
                                  </a:solidFill>
                                  <a:latin typeface="Cambria Math" panose="02040503050406030204" pitchFamily="18" charset="0"/>
                                </a:rPr>
                              </m:ctrlPr>
                            </m:radPr>
                            <m:deg/>
                            <m:e>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𝒁</m:t>
                                  </m:r>
                                </m:e>
                                <m:sub>
                                  <m:r>
                                    <a:rPr lang="zh-CN" altLang="en-US" b="1" i="1">
                                      <a:solidFill>
                                        <a:srgbClr val="000000"/>
                                      </a:solidFill>
                                      <a:latin typeface="Cambria Math" panose="02040503050406030204" pitchFamily="18" charset="0"/>
                                    </a:rPr>
                                    <m:t>𝑬</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𝟐</m:t>
                              </m:r>
                              <m:r>
                                <a:rPr lang="zh-CN" altLang="en-US" b="1" i="1">
                                  <a:solidFill>
                                    <a:srgbClr val="000000"/>
                                  </a:solidFill>
                                  <a:latin typeface="Cambria Math" panose="02040503050406030204" pitchFamily="18" charset="0"/>
                                </a:rPr>
                                <m:t>𝑳</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𝒛</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𝒂</m:t>
                              </m:r>
                              <m:r>
                                <a:rPr lang="zh-CN" altLang="en-US" b="1" i="1">
                                  <a:solidFill>
                                    <a:srgbClr val="000000"/>
                                  </a:solidFill>
                                  <a:latin typeface="Cambria Math" panose="02040503050406030204" pitchFamily="18" charset="0"/>
                                </a:rPr>
                                <m:t>)</m:t>
                              </m:r>
                            </m:e>
                          </m:rad>
                        </m:den>
                      </m:f>
                      <m:r>
                        <a:rPr lang="zh-CN" altLang="en-US" b="1" i="1">
                          <a:solidFill>
                            <a:srgbClr val="000000"/>
                          </a:solidFill>
                          <a:latin typeface="Cambria Math" panose="02040503050406030204" pitchFamily="18" charset="0"/>
                        </a:rPr>
                        <m:t>,</m:t>
                      </m:r>
                    </m:oMath>
                  </m:oMathPara>
                </a14:m>
                <a:endParaRPr lang="zh-CN" altLang="en-US" b="1" dirty="0"/>
              </a:p>
            </p:txBody>
          </p:sp>
        </mc:Choice>
        <mc:Fallback xmlns="">
          <p:sp>
            <p:nvSpPr>
              <p:cNvPr id="5" name="对象 4"/>
              <p:cNvSpPr txBox="1">
                <a:spLocks noRot="1" noChangeAspect="1" noMove="1" noResize="1" noEditPoints="1" noAdjustHandles="1" noChangeArrowheads="1" noChangeShapeType="1" noTextEdit="1"/>
              </p:cNvSpPr>
              <p:nvPr/>
            </p:nvSpPr>
            <p:spPr>
              <a:xfrm>
                <a:off x="652107" y="2791615"/>
                <a:ext cx="5602288" cy="725488"/>
              </a:xfrm>
              <a:prstGeom prst="rect">
                <a:avLst/>
              </a:prstGeom>
              <a:blipFill rotWithShape="1">
                <a:blip r:embed="rId5"/>
                <a:stretch>
                  <a:fillRect l="-11" t="-21" r="5" b="-3608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对象 5"/>
              <p:cNvSpPr txBox="1"/>
              <p:nvPr/>
            </p:nvSpPr>
            <p:spPr>
              <a:xfrm>
                <a:off x="571717" y="5010694"/>
                <a:ext cx="6198917" cy="495747"/>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p>
                        <m:sSupPr>
                          <m:ctrlPr>
                            <a:rPr lang="zh-CN" altLang="en-US" b="1" i="1">
                              <a:solidFill>
                                <a:srgbClr val="000000"/>
                              </a:solidFill>
                              <a:latin typeface="Cambria Math" panose="02040503050406030204" pitchFamily="18" charset="0"/>
                            </a:rPr>
                          </m:ctrlPr>
                        </m:sSupPr>
                        <m:e>
                          <m:acc>
                            <m:accPr>
                              <m:chr m:val="̃"/>
                              <m:ctrlPr>
                                <a:rPr lang="zh-CN" altLang="en-US" b="1" i="1">
                                  <a:solidFill>
                                    <a:srgbClr val="000000"/>
                                  </a:solidFill>
                                  <a:latin typeface="Cambria Math" panose="02040503050406030204" pitchFamily="18" charset="0"/>
                                </a:rPr>
                              </m:ctrlPr>
                            </m:accPr>
                            <m:e>
                              <m:r>
                                <a:rPr lang="zh-CN" altLang="en-US" b="1" i="0">
                                  <a:solidFill>
                                    <a:srgbClr val="000000"/>
                                  </a:solidFill>
                                  <a:latin typeface="Cambria Math" panose="02040503050406030204" pitchFamily="18" charset="0"/>
                                </a:rPr>
                                <m:t>𝚽</m:t>
                              </m:r>
                            </m:e>
                          </m:acc>
                        </m:e>
                        <m:sup>
                          <m:r>
                            <a:rPr lang="zh-CN" altLang="en-US" b="1" i="0">
                              <a:solidFill>
                                <a:srgbClr val="000000"/>
                              </a:solidFill>
                              <a:latin typeface="Cambria Math" panose="02040503050406030204" pitchFamily="18" charset="0"/>
                            </a:rPr>
                            <m:t>±</m:t>
                          </m:r>
                          <m:r>
                            <a:rPr lang="zh-CN" altLang="en-US" b="1" i="0">
                              <a:solidFill>
                                <a:srgbClr val="000000"/>
                              </a:solidFill>
                              <a:latin typeface="Cambria Math" panose="02040503050406030204" pitchFamily="18" charset="0"/>
                            </a:rPr>
                            <m:t>𝟎</m:t>
                          </m:r>
                        </m:sup>
                      </m:sSup>
                      <m:d>
                        <m:dPr>
                          <m:ctrlPr>
                            <a:rPr lang="zh-CN" altLang="en-US" b="1" i="1">
                              <a:solidFill>
                                <a:srgbClr val="000000"/>
                              </a:solidFill>
                              <a:latin typeface="Cambria Math" panose="02040503050406030204" pitchFamily="18" charset="0"/>
                            </a:rPr>
                          </m:ctrlPr>
                        </m:dPr>
                        <m:e>
                          <m:r>
                            <a:rPr lang="zh-CN" altLang="en-US" b="1" i="1">
                              <a:solidFill>
                                <a:srgbClr val="000000"/>
                              </a:solidFill>
                              <a:latin typeface="Cambria Math" panose="02040503050406030204" pitchFamily="18" charset="0"/>
                            </a:rPr>
                            <m:t>𝒛</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𝒂</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𝑳</m:t>
                          </m:r>
                        </m:e>
                      </m:d>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𝟎</m:t>
                      </m:r>
                      <m:r>
                        <a:rPr lang="zh-CN" altLang="en-US" b="1" i="1">
                          <a:solidFill>
                            <a:srgbClr val="000000"/>
                          </a:solidFill>
                          <a:latin typeface="Cambria Math" panose="02040503050406030204" pitchFamily="18" charset="0"/>
                        </a:rPr>
                        <m:t>|</m:t>
                      </m:r>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𝒒</m:t>
                          </m:r>
                        </m:e>
                      </m:acc>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𝒛</m:t>
                      </m:r>
                      <m:sSub>
                        <m:sSubPr>
                          <m:ctrlPr>
                            <a:rPr lang="zh-CN" altLang="en-US" b="1" i="1">
                              <a:solidFill>
                                <a:srgbClr val="000000"/>
                              </a:solidFill>
                              <a:latin typeface="Cambria Math" panose="02040503050406030204" pitchFamily="18" charset="0"/>
                            </a:rPr>
                          </m:ctrlPr>
                        </m:sSub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𝒏</m:t>
                              </m:r>
                            </m:e>
                          </m:acc>
                        </m:e>
                        <m:sub>
                          <m:r>
                            <a:rPr lang="zh-CN" altLang="en-US" b="1" i="1">
                              <a:solidFill>
                                <a:srgbClr val="000000"/>
                              </a:solidFill>
                              <a:latin typeface="Cambria Math" panose="02040503050406030204" pitchFamily="18" charset="0"/>
                            </a:rPr>
                            <m:t>𝒛</m:t>
                          </m:r>
                        </m:sub>
                      </m:sSub>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sSub>
                        <m:sSubPr>
                          <m:ctrlPr>
                            <a:rPr lang="zh-CN" altLang="en-US" b="1" i="1">
                              <a:solidFill>
                                <a:srgbClr val="000000"/>
                              </a:solidFill>
                              <a:latin typeface="Cambria Math" panose="02040503050406030204" pitchFamily="18" charset="0"/>
                            </a:rPr>
                          </m:ctrlPr>
                        </m:sSub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𝒏</m:t>
                              </m:r>
                            </m:e>
                          </m:acc>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𝜞</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𝑼</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𝑳</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𝒛</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𝒒</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𝟎</m:t>
                      </m:r>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oMath>
                  </m:oMathPara>
                </a14:m>
                <a:endParaRPr lang="zh-CN" altLang="en-US" b="1" dirty="0"/>
              </a:p>
            </p:txBody>
          </p:sp>
        </mc:Choice>
        <mc:Fallback xmlns="">
          <p:sp>
            <p:nvSpPr>
              <p:cNvPr id="6" name="对象 5"/>
              <p:cNvSpPr txBox="1">
                <a:spLocks noRot="1" noChangeAspect="1" noMove="1" noResize="1" noEditPoints="1" noAdjustHandles="1" noChangeArrowheads="1" noChangeShapeType="1" noTextEdit="1"/>
              </p:cNvSpPr>
              <p:nvPr/>
            </p:nvSpPr>
            <p:spPr>
              <a:xfrm>
                <a:off x="571717" y="5010694"/>
                <a:ext cx="6198917" cy="495747"/>
              </a:xfrm>
              <a:prstGeom prst="rect">
                <a:avLst/>
              </a:prstGeom>
              <a:blipFill rotWithShape="1">
                <a:blip r:embed="rId6"/>
                <a:stretch>
                  <a:fillRect l="-4" t="-110" r="4" b="-18629"/>
                </a:stretch>
              </a:blipFill>
            </p:spPr>
            <p:txBody>
              <a:bodyPr/>
              <a:lstStyle/>
              <a:p>
                <a:r>
                  <a:rPr lang="zh-CN" altLang="en-US">
                    <a:noFill/>
                  </a:rPr>
                  <a:t> </a:t>
                </a:r>
              </a:p>
            </p:txBody>
          </p:sp>
        </mc:Fallback>
      </mc:AlternateContent>
      <p:sp>
        <p:nvSpPr>
          <p:cNvPr id="7" name="文本框 11"/>
          <p:cNvSpPr txBox="1"/>
          <p:nvPr/>
        </p:nvSpPr>
        <p:spPr>
          <a:xfrm>
            <a:off x="6731000" y="6028690"/>
            <a:ext cx="5819140" cy="64516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i="1" dirty="0">
                <a:solidFill>
                  <a:srgbClr val="001CB6"/>
                </a:solidFill>
                <a:latin typeface="Times New Roman" panose="02020603050405020304" charset="0"/>
                <a:cs typeface="Times New Roman" panose="02020603050405020304" charset="0"/>
                <a:sym typeface="+mn-ea"/>
              </a:rPr>
              <a:t>Chu et al., PRD109(2024); Chu et al., PRD 106(2022);</a:t>
            </a:r>
          </a:p>
          <a:p>
            <a:r>
              <a:rPr lang="en-US" altLang="zh-CN" i="1" dirty="0">
                <a:solidFill>
                  <a:srgbClr val="001CB6"/>
                </a:solidFill>
                <a:latin typeface="Times New Roman" panose="02020603050405020304" charset="0"/>
                <a:cs typeface="Times New Roman" panose="02020603050405020304" charset="0"/>
                <a:sym typeface="+mn-ea"/>
              </a:rPr>
              <a:t>Zhang et al., PRL125(2020);</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12</a:t>
            </a:fld>
            <a:endParaRPr kumimoji="0" lang="zh-CN" altLang="en-US" sz="2800"/>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11" name="文本框 10"/>
          <p:cNvSpPr txBox="1"/>
          <p:nvPr/>
        </p:nvSpPr>
        <p:spPr>
          <a:xfrm>
            <a:off x="1063307" y="1372814"/>
            <a:ext cx="10065385" cy="4414520"/>
          </a:xfrm>
          <a:prstGeom prst="rect">
            <a:avLst/>
          </a:prstGeom>
          <a:noFill/>
        </p:spPr>
        <p:txBody>
          <a:bodyPr wrap="square" rtlCol="0" anchor="t">
            <a:noAutofit/>
          </a:bodyPr>
          <a:lstStyle/>
          <a:p>
            <a:pPr marL="285750" indent="-285750">
              <a:lnSpc>
                <a:spcPct val="150000"/>
              </a:lnSpc>
              <a:buFont typeface="Wingdings" panose="05000000000000000000" pitchFamily="2" charset="2"/>
              <a:buChar char="Ø"/>
            </a:pPr>
            <a:r>
              <a:rPr lang="en-US" altLang="zh-CN" sz="3200" b="1" dirty="0">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Motivation</a:t>
            </a:r>
          </a:p>
          <a:p>
            <a:pPr marL="285750" indent="-285750">
              <a:lnSpc>
                <a:spcPct val="150000"/>
              </a:lnSpc>
              <a:buFont typeface="Wingdings" panose="05000000000000000000" pitchFamily="2" charset="2"/>
              <a:buChar char="Ø"/>
            </a:pPr>
            <a:r>
              <a:rPr lang="en-US" altLang="zh-CN" sz="3200" b="1" dirty="0">
                <a:solidFill>
                  <a:schemeClr val="tx1"/>
                </a:solidFill>
                <a:latin typeface="Times New Roman" panose="02020603050405020304" charset="0"/>
                <a:ea typeface="黑体" panose="02010609060101010101" charset="-122"/>
                <a:cs typeface="Times New Roman" panose="02020603050405020304" charset="0"/>
                <a:sym typeface="+mn-ea"/>
              </a:rPr>
              <a:t>Lattice QCD</a:t>
            </a:r>
            <a:r>
              <a:rPr lang="zh-CN" altLang="en-US" sz="3200" b="1" dirty="0">
                <a:solidFill>
                  <a:schemeClr val="tx1"/>
                </a:solidFill>
                <a:latin typeface="Times New Roman" panose="02020603050405020304" charset="0"/>
                <a:ea typeface="黑体" panose="02010609060101010101" charset="-122"/>
                <a:cs typeface="Times New Roman" panose="02020603050405020304" charset="0"/>
                <a:sym typeface="+mn-ea"/>
              </a:rPr>
              <a:t> </a:t>
            </a:r>
            <a:r>
              <a:rPr lang="en-US" altLang="zh-CN" sz="3200" b="1" dirty="0">
                <a:solidFill>
                  <a:schemeClr val="tx1"/>
                </a:solidFill>
                <a:latin typeface="Times New Roman" panose="02020603050405020304" charset="0"/>
                <a:ea typeface="黑体" panose="02010609060101010101" charset="-122"/>
                <a:cs typeface="Times New Roman" panose="02020603050405020304" charset="0"/>
                <a:sym typeface="+mn-ea"/>
              </a:rPr>
              <a:t>calculation of </a:t>
            </a:r>
            <a:r>
              <a:rPr lang="en-US" altLang="zh-CN" sz="3200" b="1" dirty="0">
                <a:latin typeface="Times New Roman" panose="02020603050405020304" charset="0"/>
                <a:cs typeface="Times New Roman" panose="02020603050405020304" charset="0"/>
                <a:sym typeface="+mn-ea"/>
              </a:rPr>
              <a:t>CS Kernel</a:t>
            </a:r>
            <a:r>
              <a:rPr lang="en-US" altLang="zh-CN" sz="3200" b="1" dirty="0">
                <a:solidFill>
                  <a:schemeClr val="tx1"/>
                </a:solidFill>
                <a:latin typeface="Times New Roman" panose="02020603050405020304" charset="0"/>
                <a:ea typeface="黑体" panose="02010609060101010101" charset="-122"/>
                <a:cs typeface="Times New Roman" panose="02020603050405020304" charset="0"/>
                <a:sym typeface="+mn-ea"/>
              </a:rPr>
              <a:t> </a:t>
            </a:r>
          </a:p>
          <a:p>
            <a:pPr marL="914400" lvl="1" indent="-457200">
              <a:lnSpc>
                <a:spcPct val="150000"/>
              </a:lnSpc>
              <a:buSzPct val="50000"/>
              <a:buFont typeface="Wingdings" panose="05000000000000000000" charset="0"/>
              <a:buChar char="l"/>
            </a:pPr>
            <a:r>
              <a:rPr lang="en-US" altLang="zh-CN" sz="3200" b="1" dirty="0">
                <a:solidFill>
                  <a:schemeClr val="bg1">
                    <a:lumMod val="75000"/>
                  </a:schemeClr>
                </a:solidFill>
                <a:latin typeface="Times New Roman" panose="02020603050405020304" charset="0"/>
                <a:ea typeface="CMR10"/>
                <a:cs typeface="Times New Roman" panose="02020603050405020304" charset="0"/>
                <a:sym typeface="+mn-ea"/>
              </a:rPr>
              <a:t>Theoretical Framework</a:t>
            </a:r>
          </a:p>
          <a:p>
            <a:pPr marL="914400" lvl="1" indent="-457200">
              <a:lnSpc>
                <a:spcPct val="150000"/>
              </a:lnSpc>
              <a:buSzPct val="50000"/>
              <a:buFont typeface="Wingdings" panose="05000000000000000000" charset="0"/>
              <a:buChar char="l"/>
            </a:pPr>
            <a:r>
              <a:rPr lang="en-US" altLang="zh-CN" sz="3200" b="1" dirty="0">
                <a:solidFill>
                  <a:schemeClr val="tx1"/>
                </a:solidFill>
                <a:latin typeface="Times New Roman" panose="02020603050405020304" charset="0"/>
                <a:ea typeface="CMR10"/>
                <a:cs typeface="Times New Roman" panose="02020603050405020304" charset="0"/>
                <a:sym typeface="+mn-ea"/>
              </a:rPr>
              <a:t>Lattice Simulation and Results</a:t>
            </a:r>
            <a:endParaRPr lang="en-US" altLang="zh-CN" sz="3200" b="1" dirty="0">
              <a:solidFill>
                <a:schemeClr val="tx1"/>
              </a:solidFill>
              <a:latin typeface="Times New Roman" panose="02020603050405020304" charset="0"/>
              <a:ea typeface="黑体" panose="02010609060101010101" charset="-122"/>
              <a:cs typeface="Times New Roman" panose="02020603050405020304" charset="0"/>
              <a:sym typeface="+mn-ea"/>
            </a:endParaRPr>
          </a:p>
          <a:p>
            <a:pPr marL="285750" indent="-285750">
              <a:lnSpc>
                <a:spcPct val="150000"/>
              </a:lnSpc>
              <a:buFont typeface="Wingdings" panose="05000000000000000000" pitchFamily="2" charset="2"/>
              <a:buChar char="Ø"/>
            </a:pPr>
            <a:r>
              <a:rPr lang="en-US" altLang="zh-CN" sz="3200" b="1" dirty="0">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Summary and Outlook</a:t>
            </a:r>
            <a:endParaRPr lang="en-US" altLang="zh-CN" sz="3200" b="1" dirty="0">
              <a:solidFill>
                <a:schemeClr val="bg1">
                  <a:lumMod val="75000"/>
                </a:schemeClr>
              </a:solidFill>
              <a:latin typeface="Times New Roman" panose="02020603050405020304" charset="0"/>
              <a:ea typeface="黑体" panose="02010609060101010101" charset="-122"/>
              <a:cs typeface="Times New Roman" panose="02020603050405020304" charset="0"/>
            </a:endParaRPr>
          </a:p>
          <a:p>
            <a:pPr marL="285750" indent="-285750">
              <a:lnSpc>
                <a:spcPct val="150000"/>
              </a:lnSpc>
              <a:buFont typeface="Wingdings" panose="05000000000000000000" pitchFamily="2" charset="2"/>
              <a:buChar char="Ø"/>
            </a:pPr>
            <a:endParaRPr lang="en-US" altLang="zh-CN" sz="3200" b="1" dirty="0">
              <a:solidFill>
                <a:schemeClr val="tx1"/>
              </a:solidFill>
              <a:latin typeface="Times New Roman" panose="02020603050405020304" charset="0"/>
              <a:ea typeface="黑体" panose="02010609060101010101" charset="-122"/>
              <a:cs typeface="Times New Roman" panose="02020603050405020304" charset="0"/>
            </a:endParaRPr>
          </a:p>
          <a:p>
            <a:pPr marL="285750" indent="-285750">
              <a:lnSpc>
                <a:spcPct val="150000"/>
              </a:lnSpc>
              <a:buFont typeface="Wingdings" panose="05000000000000000000" pitchFamily="2" charset="2"/>
              <a:buChar char="Ø"/>
            </a:pPr>
            <a:endParaRPr lang="en-US" altLang="zh-CN" sz="3200" b="1" dirty="0">
              <a:solidFill>
                <a:schemeClr val="tx1"/>
              </a:solidFill>
              <a:latin typeface="Times New Roman" panose="02020603050405020304" charset="0"/>
              <a:ea typeface="黑体" panose="02010609060101010101" charset="-122"/>
              <a:cs typeface="Times New Roman" panose="02020603050405020304" charset="0"/>
              <a:sym typeface="+mn-ea"/>
            </a:endParaRPr>
          </a:p>
        </p:txBody>
      </p:sp>
      <p:sp>
        <p:nvSpPr>
          <p:cNvPr id="16385" name="Text Box 3"/>
          <p:cNvSpPr txBox="1">
            <a:spLocks noChangeArrowheads="1"/>
          </p:cNvSpPr>
          <p:nvPr/>
        </p:nvSpPr>
        <p:spPr bwMode="auto">
          <a:xfrm>
            <a:off x="514350" y="195263"/>
            <a:ext cx="60134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kumimoji="0" lang="en-US" altLang="zh-CN" b="1">
                <a:solidFill>
                  <a:srgbClr val="C00000"/>
                </a:solidFill>
                <a:latin typeface="Times New Roman" panose="02020603050405020304" charset="0"/>
                <a:ea typeface="Adobe 黑体 Std R" charset="-122"/>
                <a:cs typeface="Times New Roman" panose="02020603050405020304" charset="0"/>
              </a:rPr>
              <a:t>Outline</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13</a:t>
            </a:fld>
            <a:endParaRPr kumimoji="0" lang="zh-CN" altLang="en-US" sz="2800"/>
          </a:p>
        </p:txBody>
      </p:sp>
      <p:sp>
        <p:nvSpPr>
          <p:cNvPr id="17" name="Text Box 3"/>
          <p:cNvSpPr txBox="1">
            <a:spLocks noChangeArrowheads="1"/>
          </p:cNvSpPr>
          <p:nvPr/>
        </p:nvSpPr>
        <p:spPr bwMode="auto">
          <a:xfrm>
            <a:off x="514350" y="195263"/>
            <a:ext cx="60134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Lattice Setup</a:t>
            </a:r>
            <a:endParaRPr kumimoji="0"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6" name="文本框 5"/>
          <p:cNvSpPr txBox="1"/>
          <p:nvPr/>
        </p:nvSpPr>
        <p:spPr>
          <a:xfrm>
            <a:off x="537210" y="1266825"/>
            <a:ext cx="11111230" cy="2304415"/>
          </a:xfrm>
          <a:prstGeom prst="rect">
            <a:avLst/>
          </a:prstGeom>
          <a:noFill/>
        </p:spPr>
        <p:txBody>
          <a:bodyPr wrap="square" rtlCol="0" anchor="t">
            <a:noAutofit/>
          </a:bodyPr>
          <a:lstStyle/>
          <a:p>
            <a:pPr marL="342900" indent="-342900">
              <a:lnSpc>
                <a:spcPct val="150000"/>
              </a:lnSpc>
              <a:buSzPct val="100000"/>
              <a:buFont typeface="Wingdings" panose="05000000000000000000" charset="0"/>
              <a:buChar char="Ø"/>
            </a:pPr>
            <a:r>
              <a:rPr lang="en-US" altLang="zh-CN" sz="2400" b="1" dirty="0">
                <a:latin typeface="Times New Roman" panose="02020603050405020304" charset="0"/>
                <a:cs typeface="Times New Roman" panose="02020603050405020304" charset="0"/>
                <a:sym typeface="+mn-ea"/>
              </a:rPr>
              <a:t>We choose the CLQCD lattice ensembles C32P29, F32P30, H48P32 and C48P14;</a:t>
            </a:r>
          </a:p>
          <a:p>
            <a:pPr marL="342900" indent="-342900">
              <a:lnSpc>
                <a:spcPct val="150000"/>
              </a:lnSpc>
              <a:buSzPct val="100000"/>
              <a:buFont typeface="Wingdings" panose="05000000000000000000" charset="0"/>
              <a:buChar char="Ø"/>
            </a:pPr>
            <a:r>
              <a:rPr lang="en-US" altLang="zh-CN" sz="2400" b="1" dirty="0">
                <a:latin typeface="Times New Roman" panose="02020603050405020304" charset="0"/>
                <a:cs typeface="Times New Roman" panose="02020603050405020304" charset="0"/>
                <a:sym typeface="+mn-ea"/>
              </a:rPr>
              <a:t>We use Coulomb</a:t>
            </a:r>
            <a:r>
              <a:rPr lang="zh-CN" altLang="en-US" sz="2400" b="1" dirty="0">
                <a:latin typeface="Times New Roman" panose="02020603050405020304" charset="0"/>
                <a:cs typeface="Times New Roman" panose="02020603050405020304" charset="0"/>
                <a:sym typeface="+mn-ea"/>
              </a:rPr>
              <a:t> </a:t>
            </a:r>
            <a:r>
              <a:rPr lang="en-US" altLang="zh-CN" sz="2400" b="1" dirty="0">
                <a:latin typeface="Times New Roman" panose="02020603050405020304" charset="0"/>
                <a:cs typeface="Times New Roman" panose="02020603050405020304" charset="0"/>
                <a:sym typeface="+mn-ea"/>
              </a:rPr>
              <a:t>gauge</a:t>
            </a:r>
            <a:r>
              <a:rPr lang="zh-CN" altLang="en-US" sz="2400" b="1" dirty="0">
                <a:latin typeface="Times New Roman" panose="02020603050405020304" charset="0"/>
                <a:cs typeface="Times New Roman" panose="02020603050405020304" charset="0"/>
                <a:sym typeface="+mn-ea"/>
              </a:rPr>
              <a:t> </a:t>
            </a:r>
            <a:r>
              <a:rPr lang="en-US" altLang="zh-CN" sz="2400" b="1" dirty="0">
                <a:latin typeface="Times New Roman" panose="02020603050405020304" charset="0"/>
                <a:cs typeface="Times New Roman" panose="02020603050405020304" charset="0"/>
                <a:sym typeface="+mn-ea"/>
              </a:rPr>
              <a:t>fixed</a:t>
            </a:r>
            <a:r>
              <a:rPr lang="zh-CN" altLang="en-US" sz="2400" b="1" dirty="0">
                <a:latin typeface="Times New Roman" panose="02020603050405020304" charset="0"/>
                <a:cs typeface="Times New Roman" panose="02020603050405020304" charset="0"/>
                <a:sym typeface="+mn-ea"/>
              </a:rPr>
              <a:t> </a:t>
            </a:r>
            <a:r>
              <a:rPr lang="en-US" altLang="zh-CN" sz="2400" b="1" dirty="0">
                <a:solidFill>
                  <a:srgbClr val="C00000"/>
                </a:solidFill>
                <a:latin typeface="Times New Roman" panose="02020603050405020304" charset="0"/>
                <a:cs typeface="Times New Roman" panose="02020603050405020304" charset="0"/>
                <a:sym typeface="+mn-ea"/>
              </a:rPr>
              <a:t>wall source</a:t>
            </a:r>
            <a:r>
              <a:rPr lang="en-US" altLang="zh-CN" sz="2400" b="1" dirty="0">
                <a:latin typeface="Times New Roman" panose="02020603050405020304" charset="0"/>
                <a:cs typeface="Times New Roman" panose="02020603050405020304" charset="0"/>
                <a:sym typeface="+mn-ea"/>
              </a:rPr>
              <a:t> propagators;</a:t>
            </a:r>
          </a:p>
          <a:p>
            <a:pPr marL="342900" indent="-342900">
              <a:lnSpc>
                <a:spcPct val="150000"/>
              </a:lnSpc>
              <a:buSzPct val="100000"/>
              <a:buFont typeface="Wingdings" panose="05000000000000000000" charset="0"/>
              <a:buChar char="Ø"/>
            </a:pPr>
            <a:r>
              <a:rPr lang="en-US" altLang="zh-CN" sz="2400" b="1" dirty="0">
                <a:latin typeface="Times New Roman" panose="02020603050405020304" charset="0"/>
                <a:cs typeface="Times New Roman" panose="02020603050405020304" charset="0"/>
                <a:sym typeface="+mn-ea"/>
              </a:rPr>
              <a:t>We perform </a:t>
            </a:r>
            <a:r>
              <a:rPr lang="en-US" altLang="zh-CN" sz="2400" b="1" dirty="0">
                <a:solidFill>
                  <a:srgbClr val="C00000"/>
                </a:solidFill>
                <a:latin typeface="Times New Roman" panose="02020603050405020304" charset="0"/>
                <a:cs typeface="Times New Roman" panose="02020603050405020304" charset="0"/>
                <a:sym typeface="+mn-ea"/>
              </a:rPr>
              <a:t>HYP smearing</a:t>
            </a:r>
            <a:r>
              <a:rPr lang="en-US" altLang="zh-CN" sz="2400" b="1" dirty="0">
                <a:latin typeface="Times New Roman" panose="02020603050405020304" charset="0"/>
                <a:cs typeface="Times New Roman" panose="02020603050405020304" charset="0"/>
                <a:sym typeface="+mn-ea"/>
              </a:rPr>
              <a:t> on the Staple-shaped</a:t>
            </a:r>
            <a:r>
              <a:rPr lang="zh-CN" altLang="en-US" sz="2400" b="1" dirty="0">
                <a:latin typeface="Times New Roman" panose="02020603050405020304" charset="0"/>
                <a:cs typeface="Times New Roman" panose="02020603050405020304" charset="0"/>
                <a:sym typeface="+mn-ea"/>
              </a:rPr>
              <a:t> </a:t>
            </a:r>
            <a:r>
              <a:rPr lang="en-US" altLang="zh-CN" sz="2400" b="1" dirty="0">
                <a:latin typeface="Times New Roman" panose="02020603050405020304" charset="0"/>
                <a:cs typeface="Times New Roman" panose="02020603050405020304" charset="0"/>
                <a:sym typeface="+mn-ea"/>
              </a:rPr>
              <a:t>gauge links when calculating quasi-TMDWFs and Wilson loop.</a:t>
            </a:r>
            <a:endParaRPr lang="en-US" altLang="zh-CN" sz="2400" b="1" dirty="0">
              <a:latin typeface="Times New Roman" panose="02020603050405020304" charset="0"/>
              <a:cs typeface="Times New Roman" panose="02020603050405020304" charset="0"/>
            </a:endParaRPr>
          </a:p>
          <a:p>
            <a:pPr indent="0">
              <a:lnSpc>
                <a:spcPct val="150000"/>
              </a:lnSpc>
              <a:buSzPct val="100000"/>
              <a:buFont typeface="Wingdings" panose="05000000000000000000" charset="0"/>
              <a:buNone/>
            </a:pPr>
            <a:r>
              <a:rPr lang="en-US" altLang="zh-CN" sz="2400" dirty="0">
                <a:latin typeface="Times New Roman" panose="02020603050405020304" charset="0"/>
                <a:cs typeface="Times New Roman" panose="02020603050405020304" charset="0"/>
                <a:sym typeface="+mn-ea"/>
              </a:rPr>
              <a:t> </a:t>
            </a:r>
          </a:p>
        </p:txBody>
      </p:sp>
      <mc:AlternateContent xmlns:mc="http://schemas.openxmlformats.org/markup-compatibility/2006" xmlns:a14="http://schemas.microsoft.com/office/drawing/2010/main">
        <mc:Choice Requires="a14">
          <p:graphicFrame>
            <p:nvGraphicFramePr>
              <p:cNvPr id="4" name="表格 3"/>
              <p:cNvGraphicFramePr>
                <a:graphicFrameLocks noGrp="1"/>
              </p:cNvGraphicFramePr>
              <p:nvPr>
                <p:custDataLst>
                  <p:tags r:id="rId1"/>
                </p:custDataLst>
              </p:nvPr>
            </p:nvGraphicFramePr>
            <p:xfrm>
              <a:off x="782955" y="3715385"/>
              <a:ext cx="10505440" cy="2847975"/>
            </p:xfrm>
            <a:graphic>
              <a:graphicData uri="http://schemas.openxmlformats.org/drawingml/2006/table">
                <a:tbl>
                  <a:tblPr firstRow="1" bandRow="1">
                    <a:tableStyleId>{85BE263C-DBD7-4A20-BB59-AAB30ACAA65A}</a:tableStyleId>
                  </a:tblPr>
                  <a:tblGrid>
                    <a:gridCol w="1608455">
                      <a:extLst>
                        <a:ext uri="{9D8B030D-6E8A-4147-A177-3AD203B41FA5}">
                          <a16:colId xmlns:a16="http://schemas.microsoft.com/office/drawing/2014/main" val="20000"/>
                        </a:ext>
                      </a:extLst>
                    </a:gridCol>
                    <a:gridCol w="1296035">
                      <a:extLst>
                        <a:ext uri="{9D8B030D-6E8A-4147-A177-3AD203B41FA5}">
                          <a16:colId xmlns:a16="http://schemas.microsoft.com/office/drawing/2014/main" val="20001"/>
                        </a:ext>
                      </a:extLst>
                    </a:gridCol>
                    <a:gridCol w="1678305">
                      <a:extLst>
                        <a:ext uri="{9D8B030D-6E8A-4147-A177-3AD203B41FA5}">
                          <a16:colId xmlns:a16="http://schemas.microsoft.com/office/drawing/2014/main" val="20002"/>
                        </a:ext>
                      </a:extLst>
                    </a:gridCol>
                    <a:gridCol w="1657350">
                      <a:extLst>
                        <a:ext uri="{9D8B030D-6E8A-4147-A177-3AD203B41FA5}">
                          <a16:colId xmlns:a16="http://schemas.microsoft.com/office/drawing/2014/main" val="20003"/>
                        </a:ext>
                      </a:extLst>
                    </a:gridCol>
                    <a:gridCol w="1579245">
                      <a:extLst>
                        <a:ext uri="{9D8B030D-6E8A-4147-A177-3AD203B41FA5}">
                          <a16:colId xmlns:a16="http://schemas.microsoft.com/office/drawing/2014/main" val="20004"/>
                        </a:ext>
                      </a:extLst>
                    </a:gridCol>
                    <a:gridCol w="2686050">
                      <a:extLst>
                        <a:ext uri="{9D8B030D-6E8A-4147-A177-3AD203B41FA5}">
                          <a16:colId xmlns:a16="http://schemas.microsoft.com/office/drawing/2014/main" val="20005"/>
                        </a:ext>
                      </a:extLst>
                    </a:gridCol>
                  </a:tblGrid>
                  <a:tr h="690245">
                    <a:tc>
                      <a:txBody>
                        <a:bodyPr/>
                        <a:lstStyle/>
                        <a:p>
                          <a:pPr algn="ctr">
                            <a:lnSpc>
                              <a:spcPct val="110000"/>
                            </a:lnSpc>
                            <a:buNone/>
                          </a:pPr>
                          <a:endParaRPr lang="en-US" altLang="zh-CN" dirty="0"/>
                        </a:p>
                      </a:txBody>
                      <a:tcPr anchor="ctr">
                        <a:solidFill>
                          <a:schemeClr val="accent2"/>
                        </a:solidFill>
                      </a:tcPr>
                    </a:tc>
                    <a:tc>
                      <a:txBody>
                        <a:bodyPr/>
                        <a:lstStyle/>
                        <a:p>
                          <a:pPr algn="ctr">
                            <a:buNone/>
                          </a:pPr>
                          <a:r>
                            <a:rPr lang="en-US" altLang="zh-CN" sz="2000" dirty="0"/>
                            <a:t>a/</a:t>
                          </a:r>
                          <a:r>
                            <a:rPr lang="en-US" altLang="zh-CN" sz="2000" dirty="0" err="1"/>
                            <a:t>fm</a:t>
                          </a:r>
                          <a:endParaRPr lang="en-US" altLang="zh-CN" sz="2000" dirty="0"/>
                        </a:p>
                      </a:txBody>
                      <a:tcPr anchor="ctr"/>
                    </a:tc>
                    <a:tc>
                      <a:txBody>
                        <a:bodyPr/>
                        <a:lstStyle/>
                        <a:p>
                          <a:pPr algn="ctr">
                            <a:buNone/>
                          </a:pPr>
                          <a14:m>
                            <m:oMathPara xmlns:m="http://schemas.openxmlformats.org/officeDocument/2006/math">
                              <m:oMathParaPr>
                                <m:jc m:val="centerGroup"/>
                              </m:oMathParaPr>
                              <m:oMath xmlns:m="http://schemas.openxmlformats.org/officeDocument/2006/math">
                                <m:sSubSup>
                                  <m:sSubSupPr>
                                    <m:ctrlPr>
                                      <a:rPr lang="en-US" altLang="zh-CN" sz="2000" i="1">
                                        <a:latin typeface="Cambria Math" panose="02040503050406030204" pitchFamily="18" charset="0"/>
                                        <a:cs typeface="Cambria Math" panose="02040503050406030204" pitchFamily="18" charset="0"/>
                                      </a:rPr>
                                    </m:ctrlPr>
                                  </m:sSubSupPr>
                                  <m:e>
                                    <m:r>
                                      <a:rPr lang="en-US" altLang="zh-CN" sz="2000" i="1">
                                        <a:latin typeface="Cambria Math" panose="02040503050406030204" pitchFamily="18" charset="0"/>
                                        <a:cs typeface="Cambria Math" panose="02040503050406030204" pitchFamily="18" charset="0"/>
                                      </a:rPr>
                                      <m:t>𝒏</m:t>
                                    </m:r>
                                  </m:e>
                                  <m:sub>
                                    <m:r>
                                      <a:rPr lang="en-US" altLang="zh-CN" sz="2000" i="1">
                                        <a:latin typeface="Cambria Math" panose="02040503050406030204" pitchFamily="18" charset="0"/>
                                        <a:cs typeface="Cambria Math" panose="02040503050406030204" pitchFamily="18" charset="0"/>
                                      </a:rPr>
                                      <m:t>𝒔</m:t>
                                    </m:r>
                                  </m:sub>
                                  <m:sup>
                                    <m:r>
                                      <a:rPr lang="en-US" altLang="zh-CN" sz="2000" i="1">
                                        <a:latin typeface="Cambria Math" panose="02040503050406030204" pitchFamily="18" charset="0"/>
                                        <a:cs typeface="Cambria Math" panose="02040503050406030204" pitchFamily="18" charset="0"/>
                                      </a:rPr>
                                      <m:t>𝟑</m:t>
                                    </m:r>
                                  </m:sup>
                                </m:sSubSup>
                                <m:r>
                                  <a:rPr lang="en-US" altLang="zh-CN" sz="2000" b="1" i="1">
                                    <a:latin typeface="Cambria Math" panose="02040503050406030204" pitchFamily="18" charset="0"/>
                                    <a:cs typeface="Cambria Math" panose="02040503050406030204" pitchFamily="18" charset="0"/>
                                  </a:rPr>
                                  <m:t>×</m:t>
                                </m:r>
                                <m:sSub>
                                  <m:sSubPr>
                                    <m:ctrlPr>
                                      <a:rPr lang="en-US" altLang="zh-CN" sz="2000" b="1" i="1">
                                        <a:latin typeface="Cambria Math" panose="02040503050406030204" pitchFamily="18" charset="0"/>
                                        <a:cs typeface="Cambria Math" panose="02040503050406030204" pitchFamily="18" charset="0"/>
                                      </a:rPr>
                                    </m:ctrlPr>
                                  </m:sSubPr>
                                  <m:e>
                                    <m:r>
                                      <a:rPr lang="en-US" altLang="zh-CN" sz="2000" b="1" i="1">
                                        <a:latin typeface="Cambria Math" panose="02040503050406030204" pitchFamily="18" charset="0"/>
                                        <a:cs typeface="Cambria Math" panose="02040503050406030204" pitchFamily="18" charset="0"/>
                                      </a:rPr>
                                      <m:t>𝒏</m:t>
                                    </m:r>
                                  </m:e>
                                  <m:sub>
                                    <m:r>
                                      <a:rPr lang="en-US" altLang="zh-CN" sz="2000" b="1" i="1">
                                        <a:latin typeface="Cambria Math" panose="02040503050406030204" pitchFamily="18" charset="0"/>
                                        <a:cs typeface="Cambria Math" panose="02040503050406030204" pitchFamily="18" charset="0"/>
                                      </a:rPr>
                                      <m:t>𝒕</m:t>
                                    </m:r>
                                  </m:sub>
                                </m:sSub>
                              </m:oMath>
                            </m:oMathPara>
                          </a14:m>
                          <a:endParaRPr lang="zh-CN" altLang="en-US" sz="2000" dirty="0"/>
                        </a:p>
                      </a:txBody>
                      <a:tcPr anchor="ctr"/>
                    </a:tc>
                    <a:tc>
                      <a:txBody>
                        <a:bodyPr/>
                        <a:lstStyle/>
                        <a:p>
                          <a:pPr algn="ctr">
                            <a:buNone/>
                          </a:pPr>
                          <a14:m>
                            <m:oMath xmlns:m="http://schemas.openxmlformats.org/officeDocument/2006/math">
                              <m:sSub>
                                <m:sSubPr>
                                  <m:ctrlPr>
                                    <a:rPr lang="en-US" altLang="zh-CN" sz="2000" i="1">
                                      <a:latin typeface="Cambria Math" panose="02040503050406030204" pitchFamily="18" charset="0"/>
                                      <a:cs typeface="Cambria Math" panose="02040503050406030204" pitchFamily="18" charset="0"/>
                                    </a:rPr>
                                  </m:ctrlPr>
                                </m:sSubPr>
                                <m:e>
                                  <m:r>
                                    <a:rPr lang="en-US" altLang="zh-CN" sz="2000" i="1">
                                      <a:latin typeface="Cambria Math" panose="02040503050406030204" pitchFamily="18" charset="0"/>
                                      <a:cs typeface="Cambria Math" panose="02040503050406030204" pitchFamily="18" charset="0"/>
                                    </a:rPr>
                                    <m:t>𝒎</m:t>
                                  </m:r>
                                </m:e>
                                <m:sub>
                                  <m:r>
                                    <a:rPr lang="en-US" altLang="zh-CN" sz="2000" b="1" i="1">
                                      <a:latin typeface="Cambria Math" panose="02040503050406030204" pitchFamily="18" charset="0"/>
                                      <a:cs typeface="Cambria Math" panose="02040503050406030204" pitchFamily="18" charset="0"/>
                                    </a:rPr>
                                    <m:t>𝝅</m:t>
                                  </m:r>
                                </m:sub>
                              </m:sSub>
                            </m:oMath>
                          </a14:m>
                          <a:r>
                            <a:rPr lang="en-US" altLang="zh-CN" sz="2000" dirty="0"/>
                            <a:t>/MeV</a:t>
                          </a:r>
                        </a:p>
                      </a:txBody>
                      <a:tcPr anchor="ctr"/>
                    </a:tc>
                    <a:tc>
                      <a:txBody>
                        <a:bodyPr/>
                        <a:lstStyle/>
                        <a:p>
                          <a:pPr algn="ctr">
                            <a:buNone/>
                          </a:pPr>
                          <a14:m>
                            <m:oMathPara xmlns:m="http://schemas.openxmlformats.org/officeDocument/2006/math">
                              <m:oMathParaPr>
                                <m:jc m:val="centerGroup"/>
                              </m:oMathParaPr>
                              <m:oMath xmlns:m="http://schemas.openxmlformats.org/officeDocument/2006/math">
                                <m:sSub>
                                  <m:sSubPr>
                                    <m:ctrlPr>
                                      <a:rPr lang="en-US" altLang="zh-CN" sz="2000" i="1">
                                        <a:latin typeface="Cambria Math" panose="02040503050406030204" pitchFamily="18" charset="0"/>
                                        <a:cs typeface="Cambria Math" panose="02040503050406030204" pitchFamily="18" charset="0"/>
                                      </a:rPr>
                                    </m:ctrlPr>
                                  </m:sSubPr>
                                  <m:e>
                                    <m:r>
                                      <a:rPr lang="en-US" altLang="zh-CN" sz="2000" i="1">
                                        <a:latin typeface="Cambria Math" panose="02040503050406030204" pitchFamily="18" charset="0"/>
                                        <a:cs typeface="Cambria Math" panose="02040503050406030204" pitchFamily="18" charset="0"/>
                                      </a:rPr>
                                      <m:t>𝒏</m:t>
                                    </m:r>
                                  </m:e>
                                  <m:sub>
                                    <m:r>
                                      <a:rPr lang="en-US" altLang="zh-CN" sz="2000" i="1">
                                        <a:latin typeface="Cambria Math" panose="02040503050406030204" pitchFamily="18" charset="0"/>
                                        <a:cs typeface="Cambria Math" panose="02040503050406030204" pitchFamily="18" charset="0"/>
                                      </a:rPr>
                                      <m:t>𝒄𝒇𝒈</m:t>
                                    </m:r>
                                  </m:sub>
                                </m:sSub>
                              </m:oMath>
                            </m:oMathPara>
                          </a14:m>
                          <a:endParaRPr lang="zh-CN" altLang="en-US" sz="2000" dirty="0"/>
                        </a:p>
                      </a:txBody>
                      <a:tcPr anchor="ctr"/>
                    </a:tc>
                    <a:tc>
                      <a:txBody>
                        <a:bodyPr/>
                        <a:lstStyle/>
                        <a:p>
                          <a:pPr algn="ctr">
                            <a:buNone/>
                          </a:pPr>
                          <a14:m>
                            <m:oMath xmlns:m="http://schemas.openxmlformats.org/officeDocument/2006/math">
                              <m:sSup>
                                <m:sSupPr>
                                  <m:ctrlPr>
                                    <a:rPr lang="en-US" altLang="zh-CN" sz="2000" i="1" dirty="0">
                                      <a:latin typeface="Cambria Math" panose="02040503050406030204" pitchFamily="18" charset="0"/>
                                      <a:cs typeface="Cambria Math" panose="02040503050406030204" pitchFamily="18" charset="0"/>
                                    </a:rPr>
                                  </m:ctrlPr>
                                </m:sSupPr>
                                <m:e>
                                  <m:r>
                                    <a:rPr lang="en-US" altLang="zh-CN" sz="2000" i="1" dirty="0">
                                      <a:latin typeface="Cambria Math" panose="02040503050406030204" pitchFamily="18" charset="0"/>
                                      <a:cs typeface="Cambria Math" panose="02040503050406030204" pitchFamily="18" charset="0"/>
                                    </a:rPr>
                                    <m:t>𝑷</m:t>
                                  </m:r>
                                </m:e>
                                <m:sup>
                                  <m:r>
                                    <a:rPr lang="en-US" altLang="zh-CN" sz="2000" i="1" dirty="0">
                                      <a:latin typeface="Cambria Math" panose="02040503050406030204" pitchFamily="18" charset="0"/>
                                      <a:cs typeface="Cambria Math" panose="02040503050406030204" pitchFamily="18" charset="0"/>
                                    </a:rPr>
                                    <m:t>𝒛</m:t>
                                  </m:r>
                                </m:sup>
                              </m:sSup>
                            </m:oMath>
                          </a14:m>
                          <a:r>
                            <a:rPr lang="en-US" altLang="zh-CN" sz="2000" dirty="0"/>
                            <a:t>/GeV</a:t>
                          </a:r>
                        </a:p>
                      </a:txBody>
                      <a:tcPr anchor="ctr"/>
                    </a:tc>
                    <a:extLst>
                      <a:ext uri="{0D108BD9-81ED-4DB2-BD59-A6C34878D82A}">
                        <a16:rowId xmlns:a16="http://schemas.microsoft.com/office/drawing/2014/main" val="10000"/>
                      </a:ext>
                    </a:extLst>
                  </a:tr>
                  <a:tr h="509905">
                    <a:tc>
                      <a:txBody>
                        <a:bodyPr/>
                        <a:lstStyle/>
                        <a:p>
                          <a:pPr algn="ctr">
                            <a:buNone/>
                          </a:pPr>
                          <a:r>
                            <a:rPr lang="en-US" altLang="zh-CN" b="1">
                              <a:latin typeface="Times New Roman" panose="02020603050405020304" charset="0"/>
                              <a:cs typeface="Times New Roman" panose="02020603050405020304" charset="0"/>
                            </a:rPr>
                            <a:t>C32P29</a:t>
                          </a:r>
                        </a:p>
                      </a:txBody>
                      <a:tcPr anchor="ctr"/>
                    </a:tc>
                    <a:tc>
                      <a:txBody>
                        <a:bodyPr/>
                        <a:lstStyle/>
                        <a:p>
                          <a:pPr algn="ctr">
                            <a:buNone/>
                          </a:pPr>
                          <a:r>
                            <a:rPr lang="en-US" altLang="zh-CN" b="1">
                              <a:latin typeface="Times New Roman" panose="02020603050405020304" charset="0"/>
                              <a:cs typeface="Times New Roman" panose="02020603050405020304" charset="0"/>
                            </a:rPr>
                            <a:t>0.10530</a:t>
                          </a:r>
                        </a:p>
                      </a:txBody>
                      <a:tcPr anchor="ctr"/>
                    </a:tc>
                    <a:tc>
                      <a:txBody>
                        <a:bodyPr/>
                        <a:lstStyle/>
                        <a:p>
                          <a:pPr algn="ctr">
                            <a:buNone/>
                          </a:pPr>
                          <a14:m>
                            <m:oMathPara xmlns:m="http://schemas.openxmlformats.org/officeDocument/2006/math">
                              <m:oMathParaPr>
                                <m:jc m:val="centerGroup"/>
                              </m:oMathParaPr>
                              <m:oMath xmlns:m="http://schemas.openxmlformats.org/officeDocument/2006/math">
                                <m:sSup>
                                  <m:sSupPr>
                                    <m:ctrlPr>
                                      <a:rPr lang="en-US" altLang="zh-CN" b="1" i="1" smtClean="0">
                                        <a:latin typeface="Cambria Math" panose="02040503050406030204" pitchFamily="18" charset="0"/>
                                        <a:ea typeface="Cambria Math" panose="02040503050406030204" pitchFamily="18" charset="0"/>
                                        <a:cs typeface="Times New Roman" panose="02020603050405020304" charset="0"/>
                                      </a:rPr>
                                    </m:ctrlPr>
                                  </m:sSupPr>
                                  <m:e>
                                    <m:r>
                                      <a:rPr lang="en-US" altLang="zh-CN" b="1" i="1" smtClean="0">
                                        <a:latin typeface="Cambria Math" panose="02040503050406030204" pitchFamily="18" charset="0"/>
                                        <a:ea typeface="Cambria Math" panose="02040503050406030204" pitchFamily="18" charset="0"/>
                                        <a:cs typeface="Times New Roman" panose="02020603050405020304" charset="0"/>
                                      </a:rPr>
                                      <m:t>𝟑𝟐</m:t>
                                    </m:r>
                                  </m:e>
                                  <m:sup>
                                    <m:r>
                                      <a:rPr lang="en-US" altLang="zh-CN" b="1" i="1" smtClean="0">
                                        <a:latin typeface="Cambria Math" panose="02040503050406030204" pitchFamily="18" charset="0"/>
                                        <a:ea typeface="Cambria Math" panose="02040503050406030204" pitchFamily="18" charset="0"/>
                                        <a:cs typeface="Times New Roman" panose="02020603050405020304" charset="0"/>
                                      </a:rPr>
                                      <m:t>𝟑</m:t>
                                    </m:r>
                                  </m:sup>
                                </m:sSup>
                                <m:r>
                                  <a:rPr lang="en-US" altLang="zh-CN" b="1" i="1" smtClean="0">
                                    <a:latin typeface="Cambria Math" panose="02040503050406030204" pitchFamily="18" charset="0"/>
                                    <a:ea typeface="Cambria Math" panose="02040503050406030204" pitchFamily="18" charset="0"/>
                                    <a:cs typeface="Times New Roman" panose="02020603050405020304" charset="0"/>
                                  </a:rPr>
                                  <m:t>×</m:t>
                                </m:r>
                                <m:r>
                                  <a:rPr lang="en-US" altLang="zh-CN" b="1" i="1" smtClean="0">
                                    <a:latin typeface="Cambria Math" panose="02040503050406030204" pitchFamily="18" charset="0"/>
                                    <a:ea typeface="Cambria Math" panose="02040503050406030204" pitchFamily="18" charset="0"/>
                                    <a:cs typeface="Times New Roman" panose="02020603050405020304" charset="0"/>
                                  </a:rPr>
                                  <m:t>𝟔𝟒</m:t>
                                </m:r>
                              </m:oMath>
                            </m:oMathPara>
                          </a14:m>
                          <a:endParaRPr lang="en-US" altLang="zh-CN" b="1" dirty="0">
                            <a:latin typeface="Times New Roman" panose="02020603050405020304" charset="0"/>
                            <a:cs typeface="Times New Roman" panose="02020603050405020304" charset="0"/>
                          </a:endParaRPr>
                        </a:p>
                      </a:txBody>
                      <a:tcPr anchor="ctr"/>
                    </a:tc>
                    <a:tc>
                      <a:txBody>
                        <a:bodyPr/>
                        <a:lstStyle/>
                        <a:p>
                          <a:pPr algn="ctr">
                            <a:buNone/>
                          </a:pPr>
                          <a:r>
                            <a:rPr lang="en-US" altLang="zh-CN" b="1" dirty="0">
                              <a:latin typeface="Times New Roman" panose="02020603050405020304" charset="0"/>
                              <a:cs typeface="Times New Roman" panose="02020603050405020304" charset="0"/>
                            </a:rPr>
                            <a:t>292.4(1.1)</a:t>
                          </a:r>
                          <a:endParaRPr lang="zh-CN" altLang="en-US" b="1" dirty="0">
                            <a:latin typeface="Times New Roman" panose="02020603050405020304" charset="0"/>
                            <a:cs typeface="Times New Roman" panose="02020603050405020304" charset="0"/>
                          </a:endParaRPr>
                        </a:p>
                      </a:txBody>
                      <a:tcPr anchor="ctr"/>
                    </a:tc>
                    <a:tc>
                      <a:txBody>
                        <a:bodyPr/>
                        <a:lstStyle/>
                        <a:p>
                          <a:pPr algn="ctr">
                            <a:buNone/>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ea typeface="Cambria Math" panose="02040503050406030204" pitchFamily="18" charset="0"/>
                                    <a:cs typeface="Times New Roman" panose="02020603050405020304" charset="0"/>
                                  </a:rPr>
                                  <m:t>𝟗𝟖𝟒</m:t>
                                </m:r>
                                <m:r>
                                  <a:rPr lang="en-US" altLang="zh-CN" b="1" i="1" smtClean="0">
                                    <a:latin typeface="Cambria Math" panose="02040503050406030204" pitchFamily="18" charset="0"/>
                                    <a:ea typeface="Cambria Math" panose="02040503050406030204" pitchFamily="18" charset="0"/>
                                    <a:cs typeface="Times New Roman" panose="02020603050405020304" charset="0"/>
                                  </a:rPr>
                                  <m:t>×</m:t>
                                </m:r>
                                <m:r>
                                  <a:rPr lang="en-US" altLang="zh-CN" b="1" i="1" smtClean="0">
                                    <a:latin typeface="Cambria Math" panose="02040503050406030204" pitchFamily="18" charset="0"/>
                                    <a:ea typeface="Cambria Math" panose="02040503050406030204" pitchFamily="18" charset="0"/>
                                    <a:cs typeface="Times New Roman" panose="02020603050405020304" charset="0"/>
                                  </a:rPr>
                                  <m:t>𝟒</m:t>
                                </m:r>
                              </m:oMath>
                            </m:oMathPara>
                          </a14:m>
                          <a:endParaRPr lang="zh-CN" altLang="en-US" b="1" dirty="0">
                            <a:latin typeface="Times New Roman" panose="02020603050405020304" charset="0"/>
                            <a:cs typeface="Times New Roman" panose="02020603050405020304" charset="0"/>
                          </a:endParaRPr>
                        </a:p>
                      </a:txBody>
                      <a:tcPr anchor="ctr"/>
                    </a:tc>
                    <a:tc>
                      <a:txBody>
                        <a:bodyPr/>
                        <a:lstStyle/>
                        <a:p>
                          <a:pPr algn="ctr">
                            <a:buNone/>
                          </a:pPr>
                          <a:r>
                            <a:rPr lang="en-US" altLang="zh-CN" b="1" dirty="0">
                              <a:latin typeface="Times New Roman" panose="02020603050405020304" charset="0"/>
                              <a:cs typeface="Times New Roman" panose="02020603050405020304" charset="0"/>
                            </a:rPr>
                            <a:t>1.47, 1.84, 2,21</a:t>
                          </a:r>
                        </a:p>
                      </a:txBody>
                      <a:tcPr anchor="ctr"/>
                    </a:tc>
                    <a:extLst>
                      <a:ext uri="{0D108BD9-81ED-4DB2-BD59-A6C34878D82A}">
                        <a16:rowId xmlns:a16="http://schemas.microsoft.com/office/drawing/2014/main" val="10001"/>
                      </a:ext>
                    </a:extLst>
                  </a:tr>
                  <a:tr h="508635">
                    <a:tc>
                      <a:txBody>
                        <a:bodyPr/>
                        <a:lstStyle/>
                        <a:p>
                          <a:pPr algn="ctr">
                            <a:buNone/>
                          </a:pPr>
                          <a:r>
                            <a:rPr lang="en-US" altLang="zh-CN" b="1" dirty="0">
                              <a:latin typeface="Times New Roman" panose="02020603050405020304" charset="0"/>
                              <a:cs typeface="Times New Roman" panose="02020603050405020304" charset="0"/>
                            </a:rPr>
                            <a:t>F32P30</a:t>
                          </a:r>
                          <a:endParaRPr lang="zh-CN" altLang="en-US" b="1" dirty="0">
                            <a:latin typeface="Times New Roman" panose="02020603050405020304" charset="0"/>
                            <a:cs typeface="Times New Roman" panose="02020603050405020304" charset="0"/>
                          </a:endParaRPr>
                        </a:p>
                      </a:txBody>
                      <a:tcPr anchor="ctr"/>
                    </a:tc>
                    <a:tc>
                      <a:txBody>
                        <a:bodyPr/>
                        <a:lstStyle/>
                        <a:p>
                          <a:pPr algn="ctr">
                            <a:buNone/>
                          </a:pPr>
                          <a:r>
                            <a:rPr lang="en-US" altLang="zh-CN" b="1" dirty="0">
                              <a:latin typeface="Times New Roman" panose="02020603050405020304" charset="0"/>
                              <a:cs typeface="Times New Roman" panose="02020603050405020304" charset="0"/>
                            </a:rPr>
                            <a:t>0.07746</a:t>
                          </a:r>
                          <a:endParaRPr lang="zh-CN" altLang="en-US" b="1" dirty="0">
                            <a:latin typeface="Times New Roman" panose="02020603050405020304" charset="0"/>
                            <a:cs typeface="Times New Roman" panose="02020603050405020304" charset="0"/>
                          </a:endParaRPr>
                        </a:p>
                      </a:txBody>
                      <a:tcPr anchor="ctr"/>
                    </a:tc>
                    <a:tc>
                      <a:txBody>
                        <a:bodyPr/>
                        <a:lstStyle/>
                        <a:p>
                          <a:pPr algn="ctr">
                            <a:buNone/>
                          </a:pPr>
                          <a14:m>
                            <m:oMathPara xmlns:m="http://schemas.openxmlformats.org/officeDocument/2006/math">
                              <m:oMathParaPr>
                                <m:jc m:val="centerGroup"/>
                              </m:oMathParaPr>
                              <m:oMath xmlns:m="http://schemas.openxmlformats.org/officeDocument/2006/math">
                                <m:sSup>
                                  <m:sSupPr>
                                    <m:ctrlPr>
                                      <a:rPr lang="en-US" altLang="zh-CN" b="1" i="1" smtClean="0">
                                        <a:latin typeface="Cambria Math" panose="02040503050406030204" pitchFamily="18" charset="0"/>
                                        <a:ea typeface="Cambria Math" panose="02040503050406030204" pitchFamily="18" charset="0"/>
                                        <a:cs typeface="Times New Roman" panose="02020603050405020304" charset="0"/>
                                      </a:rPr>
                                    </m:ctrlPr>
                                  </m:sSupPr>
                                  <m:e>
                                    <m:r>
                                      <a:rPr lang="en-US" altLang="zh-CN" b="1" i="1" smtClean="0">
                                        <a:latin typeface="Cambria Math" panose="02040503050406030204" pitchFamily="18" charset="0"/>
                                        <a:ea typeface="Cambria Math" panose="02040503050406030204" pitchFamily="18" charset="0"/>
                                        <a:cs typeface="Times New Roman" panose="02020603050405020304" charset="0"/>
                                      </a:rPr>
                                      <m:t>𝟑𝟐</m:t>
                                    </m:r>
                                  </m:e>
                                  <m:sup>
                                    <m:r>
                                      <a:rPr lang="en-US" altLang="zh-CN" b="1" i="1" smtClean="0">
                                        <a:latin typeface="Cambria Math" panose="02040503050406030204" pitchFamily="18" charset="0"/>
                                        <a:ea typeface="Cambria Math" panose="02040503050406030204" pitchFamily="18" charset="0"/>
                                        <a:cs typeface="Times New Roman" panose="02020603050405020304" charset="0"/>
                                      </a:rPr>
                                      <m:t>𝟑</m:t>
                                    </m:r>
                                  </m:sup>
                                </m:sSup>
                                <m:r>
                                  <a:rPr lang="en-US" altLang="zh-CN" b="1" i="1" smtClean="0">
                                    <a:latin typeface="Cambria Math" panose="02040503050406030204" pitchFamily="18" charset="0"/>
                                    <a:ea typeface="Cambria Math" panose="02040503050406030204" pitchFamily="18" charset="0"/>
                                    <a:cs typeface="Times New Roman" panose="02020603050405020304" charset="0"/>
                                  </a:rPr>
                                  <m:t>×</m:t>
                                </m:r>
                                <m:r>
                                  <a:rPr lang="en-US" altLang="zh-CN" b="1" i="1" smtClean="0">
                                    <a:latin typeface="Cambria Math" panose="02040503050406030204" pitchFamily="18" charset="0"/>
                                    <a:ea typeface="Cambria Math" panose="02040503050406030204" pitchFamily="18" charset="0"/>
                                    <a:cs typeface="Times New Roman" panose="02020603050405020304" charset="0"/>
                                  </a:rPr>
                                  <m:t>𝟗𝟔</m:t>
                                </m:r>
                              </m:oMath>
                            </m:oMathPara>
                          </a14:m>
                          <a:endParaRPr lang="zh-CN" altLang="en-US" b="1" dirty="0">
                            <a:latin typeface="Times New Roman" panose="02020603050405020304" charset="0"/>
                            <a:cs typeface="Times New Roman" panose="02020603050405020304" charset="0"/>
                          </a:endParaRPr>
                        </a:p>
                      </a:txBody>
                      <a:tcPr anchor="ctr"/>
                    </a:tc>
                    <a:tc>
                      <a:txBody>
                        <a:bodyPr/>
                        <a:lstStyle/>
                        <a:p>
                          <a:pPr algn="ctr">
                            <a:buNone/>
                          </a:pPr>
                          <a:r>
                            <a:rPr lang="en-US" altLang="zh-CN" b="1" dirty="0">
                              <a:latin typeface="Times New Roman" panose="02020603050405020304" charset="0"/>
                              <a:cs typeface="Times New Roman" panose="02020603050405020304" charset="0"/>
                            </a:rPr>
                            <a:t>303.2(1.3)</a:t>
                          </a:r>
                          <a:endParaRPr lang="zh-CN" altLang="en-US" b="1" dirty="0">
                            <a:latin typeface="Times New Roman" panose="02020603050405020304" charset="0"/>
                            <a:cs typeface="Times New Roman" panose="020206030504050203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ea typeface="Cambria Math" panose="02040503050406030204" pitchFamily="18" charset="0"/>
                                    <a:cs typeface="Times New Roman" panose="02020603050405020304" charset="0"/>
                                  </a:rPr>
                                  <m:t>𝟏𝟏𝟓𝟑</m:t>
                                </m:r>
                                <m:r>
                                  <a:rPr lang="en-US" altLang="zh-CN" b="1" i="1" smtClean="0">
                                    <a:latin typeface="Cambria Math" panose="02040503050406030204" pitchFamily="18" charset="0"/>
                                    <a:ea typeface="Cambria Math" panose="02040503050406030204" pitchFamily="18" charset="0"/>
                                    <a:cs typeface="Times New Roman" panose="02020603050405020304" charset="0"/>
                                  </a:rPr>
                                  <m:t>×</m:t>
                                </m:r>
                                <m:r>
                                  <a:rPr lang="en-US" altLang="zh-CN" b="1" i="1" smtClean="0">
                                    <a:latin typeface="Cambria Math" panose="02040503050406030204" pitchFamily="18" charset="0"/>
                                    <a:ea typeface="Cambria Math" panose="02040503050406030204" pitchFamily="18" charset="0"/>
                                    <a:cs typeface="Times New Roman" panose="02020603050405020304" charset="0"/>
                                  </a:rPr>
                                  <m:t>𝟔</m:t>
                                </m:r>
                              </m:oMath>
                            </m:oMathPara>
                          </a14:m>
                          <a:endParaRPr lang="zh-CN" altLang="en-US" b="1" dirty="0">
                            <a:latin typeface="Times New Roman" panose="02020603050405020304" charset="0"/>
                            <a:cs typeface="Times New Roman" panose="020206030504050203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b="1" dirty="0">
                              <a:latin typeface="Times New Roman" panose="02020603050405020304" charset="0"/>
                              <a:cs typeface="Times New Roman" panose="02020603050405020304" charset="0"/>
                            </a:rPr>
                            <a:t>2.00, 2.50, 3.00</a:t>
                          </a:r>
                        </a:p>
                      </a:txBody>
                      <a:tcPr anchor="ctr"/>
                    </a:tc>
                    <a:extLst>
                      <a:ext uri="{0D108BD9-81ED-4DB2-BD59-A6C34878D82A}">
                        <a16:rowId xmlns:a16="http://schemas.microsoft.com/office/drawing/2014/main" val="10002"/>
                      </a:ext>
                    </a:extLst>
                  </a:tr>
                  <a:tr h="630555">
                    <a:tc>
                      <a:txBody>
                        <a:bodyPr/>
                        <a:lstStyle/>
                        <a:p>
                          <a:pPr algn="ctr">
                            <a:buNone/>
                          </a:pPr>
                          <a:r>
                            <a:rPr lang="en-US" altLang="zh-CN" b="1" dirty="0">
                              <a:latin typeface="Times New Roman" panose="02020603050405020304" charset="0"/>
                              <a:cs typeface="Times New Roman" panose="02020603050405020304" charset="0"/>
                            </a:rPr>
                            <a:t>H48P32</a:t>
                          </a:r>
                          <a:endParaRPr lang="zh-CN" altLang="en-US" b="1" dirty="0">
                            <a:latin typeface="Times New Roman" panose="02020603050405020304" charset="0"/>
                            <a:cs typeface="Times New Roman" panose="02020603050405020304" charset="0"/>
                          </a:endParaRPr>
                        </a:p>
                      </a:txBody>
                      <a:tcPr anchor="ctr"/>
                    </a:tc>
                    <a:tc>
                      <a:txBody>
                        <a:bodyPr/>
                        <a:lstStyle/>
                        <a:p>
                          <a:pPr algn="ctr">
                            <a:buNone/>
                          </a:pPr>
                          <a:r>
                            <a:rPr lang="en-US" altLang="zh-CN" b="1" dirty="0">
                              <a:latin typeface="Times New Roman" panose="02020603050405020304" charset="0"/>
                              <a:cs typeface="Times New Roman" panose="02020603050405020304" charset="0"/>
                            </a:rPr>
                            <a:t>0.05187</a:t>
                          </a:r>
                          <a:endParaRPr lang="zh-CN" altLang="en-US" b="1" dirty="0">
                            <a:latin typeface="Times New Roman" panose="02020603050405020304" charset="0"/>
                            <a:cs typeface="Times New Roman" panose="02020603050405020304" charset="0"/>
                          </a:endParaRPr>
                        </a:p>
                      </a:txBody>
                      <a:tcPr anchor="ctr"/>
                    </a:tc>
                    <a:tc>
                      <a:txBody>
                        <a:bodyPr/>
                        <a:lstStyle/>
                        <a:p>
                          <a:pPr algn="ctr">
                            <a:buNone/>
                          </a:pPr>
                          <a14:m>
                            <m:oMathPara xmlns:m="http://schemas.openxmlformats.org/officeDocument/2006/math">
                              <m:oMathParaPr>
                                <m:jc m:val="centerGroup"/>
                              </m:oMathParaPr>
                              <m:oMath xmlns:m="http://schemas.openxmlformats.org/officeDocument/2006/math">
                                <m:sSup>
                                  <m:sSupPr>
                                    <m:ctrlPr>
                                      <a:rPr lang="en-US" altLang="zh-CN" b="1" i="1" smtClean="0">
                                        <a:latin typeface="Cambria Math" panose="02040503050406030204" pitchFamily="18" charset="0"/>
                                        <a:ea typeface="Cambria Math" panose="02040503050406030204" pitchFamily="18" charset="0"/>
                                        <a:cs typeface="Times New Roman" panose="02020603050405020304" charset="0"/>
                                      </a:rPr>
                                    </m:ctrlPr>
                                  </m:sSupPr>
                                  <m:e>
                                    <m:r>
                                      <a:rPr lang="en-US" altLang="zh-CN" b="1" i="1" smtClean="0">
                                        <a:latin typeface="Cambria Math" panose="02040503050406030204" pitchFamily="18" charset="0"/>
                                        <a:ea typeface="Cambria Math" panose="02040503050406030204" pitchFamily="18" charset="0"/>
                                        <a:cs typeface="Times New Roman" panose="02020603050405020304" charset="0"/>
                                      </a:rPr>
                                      <m:t>𝟒𝟖</m:t>
                                    </m:r>
                                  </m:e>
                                  <m:sup>
                                    <m:r>
                                      <a:rPr lang="en-US" altLang="zh-CN" b="1" i="1" smtClean="0">
                                        <a:latin typeface="Cambria Math" panose="02040503050406030204" pitchFamily="18" charset="0"/>
                                        <a:ea typeface="Cambria Math" panose="02040503050406030204" pitchFamily="18" charset="0"/>
                                        <a:cs typeface="Times New Roman" panose="02020603050405020304" charset="0"/>
                                      </a:rPr>
                                      <m:t>𝟑</m:t>
                                    </m:r>
                                  </m:sup>
                                </m:sSup>
                                <m:r>
                                  <a:rPr lang="en-US" altLang="zh-CN" b="1" i="1" smtClean="0">
                                    <a:latin typeface="Cambria Math" panose="02040503050406030204" pitchFamily="18" charset="0"/>
                                    <a:ea typeface="Cambria Math" panose="02040503050406030204" pitchFamily="18" charset="0"/>
                                    <a:cs typeface="Times New Roman" panose="02020603050405020304" charset="0"/>
                                  </a:rPr>
                                  <m:t>×</m:t>
                                </m:r>
                                <m:r>
                                  <a:rPr lang="en-US" altLang="zh-CN" b="1" i="1" smtClean="0">
                                    <a:latin typeface="Cambria Math" panose="02040503050406030204" pitchFamily="18" charset="0"/>
                                    <a:ea typeface="Cambria Math" panose="02040503050406030204" pitchFamily="18" charset="0"/>
                                    <a:cs typeface="Times New Roman" panose="02020603050405020304" charset="0"/>
                                  </a:rPr>
                                  <m:t>𝟏𝟒𝟒</m:t>
                                </m:r>
                              </m:oMath>
                            </m:oMathPara>
                          </a14:m>
                          <a:endParaRPr lang="zh-CN" altLang="en-US" b="1" dirty="0">
                            <a:latin typeface="Times New Roman" panose="02020603050405020304" charset="0"/>
                            <a:cs typeface="Times New Roman" panose="02020603050405020304" charset="0"/>
                          </a:endParaRPr>
                        </a:p>
                      </a:txBody>
                      <a:tcPr anchor="ctr"/>
                    </a:tc>
                    <a:tc>
                      <a:txBody>
                        <a:bodyPr/>
                        <a:lstStyle/>
                        <a:p>
                          <a:pPr algn="ctr">
                            <a:buNone/>
                          </a:pPr>
                          <a:r>
                            <a:rPr lang="en-US" altLang="zh-CN" b="1" dirty="0">
                              <a:latin typeface="Times New Roman" panose="02020603050405020304" charset="0"/>
                              <a:cs typeface="Times New Roman" panose="02020603050405020304" charset="0"/>
                            </a:rPr>
                            <a:t>317.2(0.9)</a:t>
                          </a:r>
                          <a:endParaRPr lang="zh-CN" altLang="en-US" b="1" dirty="0">
                            <a:latin typeface="Times New Roman" panose="02020603050405020304" charset="0"/>
                            <a:cs typeface="Times New Roman" panose="020206030504050203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ea typeface="Cambria Math" panose="02040503050406030204" pitchFamily="18" charset="0"/>
                                    <a:cs typeface="Times New Roman" panose="02020603050405020304" charset="0"/>
                                  </a:rPr>
                                  <m:t>𝟓𝟓𝟎</m:t>
                                </m:r>
                                <m:r>
                                  <a:rPr lang="en-US" altLang="zh-CN" b="1" i="1" smtClean="0">
                                    <a:latin typeface="Cambria Math" panose="02040503050406030204" pitchFamily="18" charset="0"/>
                                    <a:ea typeface="Cambria Math" panose="02040503050406030204" pitchFamily="18" charset="0"/>
                                    <a:cs typeface="Times New Roman" panose="02020603050405020304" charset="0"/>
                                  </a:rPr>
                                  <m:t>×</m:t>
                                </m:r>
                                <m:r>
                                  <a:rPr lang="en-US" altLang="zh-CN" b="1" i="1" smtClean="0">
                                    <a:latin typeface="Cambria Math" panose="02040503050406030204" pitchFamily="18" charset="0"/>
                                    <a:ea typeface="Cambria Math" panose="02040503050406030204" pitchFamily="18" charset="0"/>
                                    <a:cs typeface="Times New Roman" panose="02020603050405020304" charset="0"/>
                                  </a:rPr>
                                  <m:t>𝟒</m:t>
                                </m:r>
                              </m:oMath>
                            </m:oMathPara>
                          </a14:m>
                          <a:endParaRPr lang="zh-CN" altLang="en-US" b="1" dirty="0">
                            <a:latin typeface="Times New Roman" panose="02020603050405020304" charset="0"/>
                            <a:cs typeface="Times New Roman" panose="020206030504050203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b="1" dirty="0">
                              <a:latin typeface="Times New Roman" panose="02020603050405020304" charset="0"/>
                              <a:cs typeface="Times New Roman" panose="02020603050405020304" charset="0"/>
                            </a:rPr>
                            <a:t>1.99, 2.59, 2.99</a:t>
                          </a:r>
                        </a:p>
                      </a:txBody>
                      <a:tcPr anchor="ctr"/>
                    </a:tc>
                    <a:extLst>
                      <a:ext uri="{0D108BD9-81ED-4DB2-BD59-A6C34878D82A}">
                        <a16:rowId xmlns:a16="http://schemas.microsoft.com/office/drawing/2014/main" val="10003"/>
                      </a:ext>
                    </a:extLst>
                  </a:tr>
                  <a:tr h="508635">
                    <a:tc>
                      <a:txBody>
                        <a:bodyPr/>
                        <a:lstStyle/>
                        <a:p>
                          <a:pPr algn="ctr">
                            <a:buNone/>
                          </a:pPr>
                          <a:r>
                            <a:rPr lang="en-US" altLang="zh-CN" b="1" dirty="0">
                              <a:latin typeface="Times New Roman" panose="02020603050405020304" charset="0"/>
                              <a:cs typeface="Times New Roman" panose="02020603050405020304" charset="0"/>
                            </a:rPr>
                            <a:t>C48P14</a:t>
                          </a:r>
                        </a:p>
                      </a:txBody>
                      <a:tcPr anchor="ctr"/>
                    </a:tc>
                    <a:tc>
                      <a:txBody>
                        <a:bodyPr/>
                        <a:lstStyle/>
                        <a:p>
                          <a:pPr algn="ctr">
                            <a:buNone/>
                          </a:pPr>
                          <a:r>
                            <a:rPr lang="en-US" altLang="zh-CN" sz="1800" b="1">
                              <a:latin typeface="Times New Roman" panose="02020603050405020304" charset="0"/>
                              <a:cs typeface="Times New Roman" panose="02020603050405020304" charset="0"/>
                              <a:sym typeface="+mn-ea"/>
                            </a:rPr>
                            <a:t>0.10530</a:t>
                          </a:r>
                          <a:endParaRPr lang="zh-CN" altLang="en-US" b="1" dirty="0">
                            <a:latin typeface="Times New Roman" panose="02020603050405020304" charset="0"/>
                            <a:cs typeface="Times New Roman" panose="02020603050405020304" charset="0"/>
                          </a:endParaRPr>
                        </a:p>
                      </a:txBody>
                      <a:tcPr anchor="ctr"/>
                    </a:tc>
                    <a:tc>
                      <a:txBody>
                        <a:bodyPr/>
                        <a:lstStyle/>
                        <a:p>
                          <a:pPr algn="ctr">
                            <a:buNone/>
                          </a:pPr>
                          <a14:m>
                            <m:oMathPara xmlns:m="http://schemas.openxmlformats.org/officeDocument/2006/math">
                              <m:oMathParaPr>
                                <m:jc m:val="centerGroup"/>
                              </m:oMathParaPr>
                              <m:oMath xmlns:m="http://schemas.openxmlformats.org/officeDocument/2006/math">
                                <m:sSup>
                                  <m:sSupPr>
                                    <m:ctrlPr>
                                      <a:rPr lang="en-US" altLang="zh-CN" sz="1800" b="1" i="1" smtClean="0">
                                        <a:latin typeface="Cambria Math" panose="02040503050406030204" pitchFamily="18" charset="0"/>
                                        <a:ea typeface="Cambria Math" panose="02040503050406030204" pitchFamily="18" charset="0"/>
                                        <a:cs typeface="Times New Roman" panose="02020603050405020304" charset="0"/>
                                      </a:rPr>
                                    </m:ctrlPr>
                                  </m:sSupPr>
                                  <m:e>
                                    <m:r>
                                      <a:rPr lang="en-US" altLang="zh-CN" sz="1800" b="1" i="1" smtClean="0">
                                        <a:latin typeface="Cambria Math" panose="02040503050406030204" pitchFamily="18" charset="0"/>
                                        <a:ea typeface="Cambria Math" panose="02040503050406030204" pitchFamily="18" charset="0"/>
                                        <a:cs typeface="Times New Roman" panose="02020603050405020304" charset="0"/>
                                      </a:rPr>
                                      <m:t>𝟒𝟖</m:t>
                                    </m:r>
                                  </m:e>
                                  <m:sup>
                                    <m:r>
                                      <a:rPr lang="en-US" altLang="zh-CN" sz="1800" b="1" i="1" smtClean="0">
                                        <a:latin typeface="Cambria Math" panose="02040503050406030204" pitchFamily="18" charset="0"/>
                                        <a:ea typeface="Cambria Math" panose="02040503050406030204" pitchFamily="18" charset="0"/>
                                        <a:cs typeface="Times New Roman" panose="02020603050405020304" charset="0"/>
                                      </a:rPr>
                                      <m:t>𝟑</m:t>
                                    </m:r>
                                  </m:sup>
                                </m:sSup>
                                <m:r>
                                  <a:rPr lang="en-US" altLang="zh-CN" sz="1800" b="1" i="1" smtClean="0">
                                    <a:latin typeface="Cambria Math" panose="02040503050406030204" pitchFamily="18" charset="0"/>
                                    <a:ea typeface="Cambria Math" panose="02040503050406030204" pitchFamily="18" charset="0"/>
                                    <a:cs typeface="Times New Roman" panose="02020603050405020304" charset="0"/>
                                  </a:rPr>
                                  <m:t>×</m:t>
                                </m:r>
                                <m:r>
                                  <a:rPr lang="en-US" altLang="zh-CN" sz="1800" b="1" i="1" smtClean="0">
                                    <a:latin typeface="Cambria Math" panose="02040503050406030204" pitchFamily="18" charset="0"/>
                                    <a:ea typeface="Cambria Math" panose="02040503050406030204" pitchFamily="18" charset="0"/>
                                    <a:cs typeface="Times New Roman" panose="02020603050405020304" charset="0"/>
                                  </a:rPr>
                                  <m:t>𝟗𝟔</m:t>
                                </m:r>
                              </m:oMath>
                            </m:oMathPara>
                          </a14:m>
                          <a:endParaRPr lang="en-US" altLang="zh-CN" b="1" dirty="0">
                            <a:latin typeface="Times New Roman" panose="02020603050405020304" charset="0"/>
                            <a:cs typeface="Times New Roman" panose="02020603050405020304" charset="0"/>
                          </a:endParaRPr>
                        </a:p>
                      </a:txBody>
                      <a:tcPr anchor="ctr"/>
                    </a:tc>
                    <a:tc>
                      <a:txBody>
                        <a:bodyPr/>
                        <a:lstStyle/>
                        <a:p>
                          <a:pPr algn="ctr">
                            <a:buNone/>
                          </a:pPr>
                          <a:r>
                            <a:rPr lang="en-US" altLang="zh-CN" b="1" dirty="0">
                              <a:latin typeface="Times New Roman" panose="02020603050405020304" charset="0"/>
                              <a:cs typeface="Times New Roman" panose="02020603050405020304" charset="0"/>
                            </a:rPr>
                            <a:t>135.5(1.6)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r>
                                  <a:rPr lang="en-US" altLang="zh-CN" sz="1800" b="1" i="1" smtClean="0">
                                    <a:latin typeface="Cambria Math" panose="02040503050406030204" pitchFamily="18" charset="0"/>
                                    <a:ea typeface="Cambria Math" panose="02040503050406030204" pitchFamily="18" charset="0"/>
                                    <a:cs typeface="Times New Roman" panose="02020603050405020304" charset="0"/>
                                  </a:rPr>
                                  <m:t>𝟐𝟎𝟒</m:t>
                                </m:r>
                                <m:r>
                                  <a:rPr lang="en-US" altLang="zh-CN" sz="1800" b="1" i="1" smtClean="0">
                                    <a:latin typeface="Cambria Math" panose="02040503050406030204" pitchFamily="18" charset="0"/>
                                    <a:ea typeface="Cambria Math" panose="02040503050406030204" pitchFamily="18" charset="0"/>
                                    <a:cs typeface="Times New Roman" panose="02020603050405020304" charset="0"/>
                                  </a:rPr>
                                  <m:t>×</m:t>
                                </m:r>
                                <m:r>
                                  <a:rPr lang="en-US" altLang="zh-CN" sz="1800" b="1" i="1" smtClean="0">
                                    <a:latin typeface="Cambria Math" panose="02040503050406030204" pitchFamily="18" charset="0"/>
                                    <a:ea typeface="Cambria Math" panose="02040503050406030204" pitchFamily="18" charset="0"/>
                                    <a:cs typeface="Times New Roman" panose="02020603050405020304" charset="0"/>
                                  </a:rPr>
                                  <m:t>𝟐𝟒</m:t>
                                </m:r>
                              </m:oMath>
                            </m:oMathPara>
                          </a14:m>
                          <a:endParaRPr lang="en-US" altLang="zh-CN" b="1" dirty="0">
                            <a:latin typeface="Times New Roman" panose="02020603050405020304" charset="0"/>
                            <a:cs typeface="Times New Roman" panose="020206030504050203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b="1" dirty="0">
                              <a:latin typeface="Times New Roman" panose="02020603050405020304" charset="0"/>
                              <a:cs typeface="Times New Roman" panose="02020603050405020304" charset="0"/>
                            </a:rPr>
                            <a:t>0.98, 1.22, 1.47</a:t>
                          </a:r>
                        </a:p>
                      </a:txBody>
                      <a:tcPr anchor="ctr"/>
                    </a:tc>
                    <a:extLst>
                      <a:ext uri="{0D108BD9-81ED-4DB2-BD59-A6C34878D82A}">
                        <a16:rowId xmlns:a16="http://schemas.microsoft.com/office/drawing/2014/main" val="10004"/>
                      </a:ext>
                    </a:extLst>
                  </a:tr>
                </a:tbl>
              </a:graphicData>
            </a:graphic>
          </p:graphicFrame>
        </mc:Choice>
        <mc:Fallback xmlns="">
          <p:graphicFrame>
            <p:nvGraphicFramePr>
              <p:cNvPr id="4" name="表格 3"/>
              <p:cNvGraphicFramePr>
                <a:graphicFrameLocks noGrp="1"/>
              </p:cNvGraphicFramePr>
              <p:nvPr>
                <p:custDataLst>
                  <p:tags r:id="rId4"/>
                </p:custDataLst>
              </p:nvPr>
            </p:nvGraphicFramePr>
            <p:xfrm>
              <a:off x="782955" y="3715385"/>
              <a:ext cx="10505440" cy="2847975"/>
            </p:xfrm>
            <a:graphic>
              <a:graphicData uri="http://schemas.openxmlformats.org/drawingml/2006/table">
                <a:tbl>
                  <a:tblPr firstRow="1" bandRow="1">
                    <a:tableStyleId>{85BE263C-DBD7-4A20-BB59-AAB30ACAA65A}</a:tableStyleId>
                  </a:tblPr>
                  <a:tblGrid>
                    <a:gridCol w="1608455"/>
                    <a:gridCol w="1296035"/>
                    <a:gridCol w="1678305"/>
                    <a:gridCol w="1657350"/>
                    <a:gridCol w="1579245"/>
                    <a:gridCol w="2686050"/>
                  </a:tblGrid>
                  <a:tr h="690245">
                    <a:tc>
                      <a:txBody>
                        <a:bodyPr/>
                        <a:lstStyle/>
                        <a:p>
                          <a:pPr algn="ctr">
                            <a:lnSpc>
                              <a:spcPct val="110000"/>
                            </a:lnSpc>
                            <a:buNone/>
                          </a:pPr>
                          <a:endParaRPr lang="en-US" altLang="zh-CN" dirty="0"/>
                        </a:p>
                      </a:txBody>
                      <a:tcPr anchor="ctr">
                        <a:solidFill>
                          <a:schemeClr val="accent2"/>
                        </a:solidFill>
                      </a:tcPr>
                    </a:tc>
                    <a:tc>
                      <a:txBody>
                        <a:bodyPr/>
                        <a:lstStyle/>
                        <a:p>
                          <a:pPr algn="ctr">
                            <a:buNone/>
                          </a:pPr>
                          <a:r>
                            <a:rPr lang="en-US" altLang="zh-CN" sz="2000" dirty="0"/>
                            <a:t>a/</a:t>
                          </a:r>
                          <a:r>
                            <a:rPr lang="en-US" altLang="zh-CN" sz="2000" dirty="0" err="1"/>
                            <a:t>fm</a:t>
                          </a:r>
                          <a:endParaRPr lang="en-US" altLang="zh-CN" sz="2000" dirty="0"/>
                        </a:p>
                      </a:txBody>
                      <a:tcPr anchor="ctr"/>
                    </a:tc>
                    <a:tc>
                      <a:txBody>
                        <a:bodyPr/>
                        <a:lstStyle/>
                        <a:p>
                          <a:endParaRPr lang="zh-CN"/>
                        </a:p>
                      </a:txBody>
                      <a:tcPr anchor="ctr">
                        <a:blipFill>
                          <a:blip r:embed="rId5"/>
                        </a:blipFill>
                      </a:tcPr>
                    </a:tc>
                    <a:tc>
                      <a:txBody>
                        <a:bodyPr/>
                        <a:lstStyle/>
                        <a:p>
                          <a:endParaRPr lang="zh-CN"/>
                        </a:p>
                      </a:txBody>
                      <a:tcPr anchor="ctr">
                        <a:blipFill>
                          <a:blip r:embed="rId5"/>
                        </a:blipFill>
                      </a:tcPr>
                    </a:tc>
                    <a:tc>
                      <a:txBody>
                        <a:bodyPr/>
                        <a:lstStyle/>
                        <a:p>
                          <a:endParaRPr lang="zh-CN"/>
                        </a:p>
                      </a:txBody>
                      <a:tcPr anchor="ctr">
                        <a:blipFill>
                          <a:blip r:embed="rId5"/>
                        </a:blipFill>
                      </a:tcPr>
                    </a:tc>
                    <a:tc>
                      <a:txBody>
                        <a:bodyPr/>
                        <a:lstStyle/>
                        <a:p>
                          <a:endParaRPr lang="zh-CN"/>
                        </a:p>
                      </a:txBody>
                      <a:tcPr anchor="ctr">
                        <a:blipFill>
                          <a:blip r:embed="rId5"/>
                        </a:blipFill>
                      </a:tcPr>
                    </a:tc>
                  </a:tr>
                  <a:tr h="509905">
                    <a:tc>
                      <a:txBody>
                        <a:bodyPr/>
                        <a:lstStyle/>
                        <a:p>
                          <a:pPr algn="ctr">
                            <a:buNone/>
                          </a:pPr>
                          <a:r>
                            <a:rPr lang="en-US" altLang="zh-CN" b="1">
                              <a:latin typeface="Times New Roman" panose="02020603050405020304" charset="0"/>
                              <a:cs typeface="Times New Roman" panose="02020603050405020304" charset="0"/>
                            </a:rPr>
                            <a:t>C32P29</a:t>
                          </a:r>
                          <a:endParaRPr lang="en-US" altLang="zh-CN" b="1">
                            <a:latin typeface="Times New Roman" panose="02020603050405020304" charset="0"/>
                            <a:cs typeface="Times New Roman" panose="02020603050405020304" charset="0"/>
                          </a:endParaRPr>
                        </a:p>
                      </a:txBody>
                      <a:tcPr anchor="ctr"/>
                    </a:tc>
                    <a:tc>
                      <a:txBody>
                        <a:bodyPr/>
                        <a:lstStyle/>
                        <a:p>
                          <a:pPr algn="ctr">
                            <a:buNone/>
                          </a:pPr>
                          <a:r>
                            <a:rPr lang="en-US" altLang="zh-CN" b="1">
                              <a:latin typeface="Times New Roman" panose="02020603050405020304" charset="0"/>
                              <a:cs typeface="Times New Roman" panose="02020603050405020304" charset="0"/>
                            </a:rPr>
                            <a:t>0.10530</a:t>
                          </a:r>
                          <a:endParaRPr lang="en-US" altLang="zh-CN" b="1">
                            <a:latin typeface="Times New Roman" panose="02020603050405020304" charset="0"/>
                            <a:cs typeface="Times New Roman" panose="02020603050405020304" charset="0"/>
                          </a:endParaRPr>
                        </a:p>
                      </a:txBody>
                      <a:tcPr anchor="ctr"/>
                    </a:tc>
                    <a:tc>
                      <a:txBody>
                        <a:bodyPr/>
                        <a:lstStyle/>
                        <a:p>
                          <a:endParaRPr lang="zh-CN"/>
                        </a:p>
                      </a:txBody>
                      <a:tcPr anchor="ctr">
                        <a:blipFill>
                          <a:blip r:embed="rId5"/>
                        </a:blipFill>
                      </a:tcPr>
                    </a:tc>
                    <a:tc>
                      <a:txBody>
                        <a:bodyPr/>
                        <a:lstStyle/>
                        <a:p>
                          <a:pPr algn="ctr">
                            <a:buNone/>
                          </a:pPr>
                          <a:r>
                            <a:rPr lang="en-US" altLang="zh-CN" b="1" dirty="0">
                              <a:latin typeface="Times New Roman" panose="02020603050405020304" charset="0"/>
                              <a:cs typeface="Times New Roman" panose="02020603050405020304" charset="0"/>
                            </a:rPr>
                            <a:t>292.4(1.1)</a:t>
                          </a:r>
                          <a:endParaRPr lang="zh-CN" altLang="en-US" b="1" dirty="0">
                            <a:latin typeface="Times New Roman" panose="02020603050405020304" charset="0"/>
                            <a:cs typeface="Times New Roman" panose="02020603050405020304" charset="0"/>
                          </a:endParaRPr>
                        </a:p>
                      </a:txBody>
                      <a:tcPr anchor="ctr"/>
                    </a:tc>
                    <a:tc>
                      <a:txBody>
                        <a:bodyPr/>
                        <a:lstStyle/>
                        <a:p>
                          <a:endParaRPr lang="zh-CN"/>
                        </a:p>
                      </a:txBody>
                      <a:tcPr anchor="ctr">
                        <a:blipFill>
                          <a:blip r:embed="rId5"/>
                        </a:blipFill>
                      </a:tcPr>
                    </a:tc>
                    <a:tc>
                      <a:txBody>
                        <a:bodyPr/>
                        <a:p>
                          <a:pPr algn="ctr">
                            <a:buNone/>
                          </a:pPr>
                          <a:r>
                            <a:rPr lang="en-US" altLang="zh-CN" b="1" dirty="0">
                              <a:latin typeface="Times New Roman" panose="02020603050405020304" charset="0"/>
                              <a:cs typeface="Times New Roman" panose="02020603050405020304" charset="0"/>
                            </a:rPr>
                            <a:t>1.47, 1.84, 2,21</a:t>
                          </a:r>
                          <a:endParaRPr lang="en-US" altLang="zh-CN" b="1" dirty="0">
                            <a:latin typeface="Times New Roman" panose="02020603050405020304" charset="0"/>
                            <a:cs typeface="Times New Roman" panose="02020603050405020304" charset="0"/>
                          </a:endParaRPr>
                        </a:p>
                      </a:txBody>
                      <a:tcPr anchor="ctr"/>
                    </a:tc>
                  </a:tr>
                  <a:tr h="508635">
                    <a:tc>
                      <a:txBody>
                        <a:bodyPr/>
                        <a:lstStyle/>
                        <a:p>
                          <a:pPr algn="ctr">
                            <a:buNone/>
                          </a:pPr>
                          <a:r>
                            <a:rPr lang="en-US" altLang="zh-CN" b="1" dirty="0">
                              <a:latin typeface="Times New Roman" panose="02020603050405020304" charset="0"/>
                              <a:cs typeface="Times New Roman" panose="02020603050405020304" charset="0"/>
                            </a:rPr>
                            <a:t>F32P30</a:t>
                          </a:r>
                          <a:endParaRPr lang="zh-CN" altLang="en-US" b="1" dirty="0">
                            <a:latin typeface="Times New Roman" panose="02020603050405020304" charset="0"/>
                            <a:cs typeface="Times New Roman" panose="02020603050405020304" charset="0"/>
                          </a:endParaRPr>
                        </a:p>
                      </a:txBody>
                      <a:tcPr anchor="ctr"/>
                    </a:tc>
                    <a:tc>
                      <a:txBody>
                        <a:bodyPr/>
                        <a:lstStyle/>
                        <a:p>
                          <a:pPr algn="ctr">
                            <a:buNone/>
                          </a:pPr>
                          <a:r>
                            <a:rPr lang="en-US" altLang="zh-CN" b="1" dirty="0">
                              <a:latin typeface="Times New Roman" panose="02020603050405020304" charset="0"/>
                              <a:cs typeface="Times New Roman" panose="02020603050405020304" charset="0"/>
                            </a:rPr>
                            <a:t>0.07746</a:t>
                          </a:r>
                          <a:endParaRPr lang="zh-CN" altLang="en-US" b="1" dirty="0">
                            <a:latin typeface="Times New Roman" panose="02020603050405020304" charset="0"/>
                            <a:cs typeface="Times New Roman" panose="02020603050405020304" charset="0"/>
                          </a:endParaRPr>
                        </a:p>
                      </a:txBody>
                      <a:tcPr anchor="ctr"/>
                    </a:tc>
                    <a:tc>
                      <a:txBody>
                        <a:bodyPr/>
                        <a:lstStyle/>
                        <a:p>
                          <a:endParaRPr lang="zh-CN"/>
                        </a:p>
                      </a:txBody>
                      <a:tcPr anchor="ctr">
                        <a:blipFill>
                          <a:blip r:embed="rId5"/>
                        </a:blipFill>
                      </a:tcPr>
                    </a:tc>
                    <a:tc>
                      <a:txBody>
                        <a:bodyPr/>
                        <a:lstStyle/>
                        <a:p>
                          <a:pPr algn="ctr">
                            <a:buNone/>
                          </a:pPr>
                          <a:r>
                            <a:rPr lang="en-US" altLang="zh-CN" b="1" dirty="0">
                              <a:latin typeface="Times New Roman" panose="02020603050405020304" charset="0"/>
                              <a:cs typeface="Times New Roman" panose="02020603050405020304" charset="0"/>
                            </a:rPr>
                            <a:t>303.2(1.3)</a:t>
                          </a:r>
                          <a:endParaRPr lang="zh-CN" altLang="en-US" b="1" dirty="0">
                            <a:latin typeface="Times New Roman" panose="02020603050405020304" charset="0"/>
                            <a:cs typeface="Times New Roman" panose="02020603050405020304" charset="0"/>
                          </a:endParaRPr>
                        </a:p>
                      </a:txBody>
                      <a:tcPr anchor="ctr"/>
                    </a:tc>
                    <a:tc>
                      <a:txBody>
                        <a:bodyPr/>
                        <a:lstStyle/>
                        <a:p>
                          <a:endParaRPr lang="zh-CN"/>
                        </a:p>
                      </a:txBody>
                      <a:tcPr anchor="ctr">
                        <a:blipFill>
                          <a:blip r:embed="rId5"/>
                        </a:blipFill>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b="1" dirty="0">
                              <a:latin typeface="Times New Roman" panose="02020603050405020304" charset="0"/>
                              <a:cs typeface="Times New Roman" panose="02020603050405020304" charset="0"/>
                            </a:rPr>
                            <a:t>2.00, 2.50, 3.00</a:t>
                          </a:r>
                          <a:endParaRPr lang="en-US" altLang="zh-CN" b="1" dirty="0">
                            <a:latin typeface="Times New Roman" panose="02020603050405020304" charset="0"/>
                            <a:cs typeface="Times New Roman" panose="02020603050405020304" charset="0"/>
                          </a:endParaRPr>
                        </a:p>
                      </a:txBody>
                      <a:tcPr anchor="ctr"/>
                    </a:tc>
                  </a:tr>
                  <a:tr h="630555">
                    <a:tc>
                      <a:txBody>
                        <a:bodyPr/>
                        <a:lstStyle/>
                        <a:p>
                          <a:pPr algn="ctr">
                            <a:buNone/>
                          </a:pPr>
                          <a:r>
                            <a:rPr lang="en-US" altLang="zh-CN" b="1" dirty="0">
                              <a:latin typeface="Times New Roman" panose="02020603050405020304" charset="0"/>
                              <a:cs typeface="Times New Roman" panose="02020603050405020304" charset="0"/>
                            </a:rPr>
                            <a:t>H48P32</a:t>
                          </a:r>
                          <a:endParaRPr lang="zh-CN" altLang="en-US" b="1" dirty="0">
                            <a:latin typeface="Times New Roman" panose="02020603050405020304" charset="0"/>
                            <a:cs typeface="Times New Roman" panose="02020603050405020304" charset="0"/>
                          </a:endParaRPr>
                        </a:p>
                      </a:txBody>
                      <a:tcPr anchor="ctr"/>
                    </a:tc>
                    <a:tc>
                      <a:txBody>
                        <a:bodyPr/>
                        <a:lstStyle/>
                        <a:p>
                          <a:pPr algn="ctr">
                            <a:buNone/>
                          </a:pPr>
                          <a:r>
                            <a:rPr lang="en-US" altLang="zh-CN" b="1" dirty="0">
                              <a:latin typeface="Times New Roman" panose="02020603050405020304" charset="0"/>
                              <a:cs typeface="Times New Roman" panose="02020603050405020304" charset="0"/>
                            </a:rPr>
                            <a:t>0.05187</a:t>
                          </a:r>
                          <a:endParaRPr lang="zh-CN" altLang="en-US" b="1" dirty="0">
                            <a:latin typeface="Times New Roman" panose="02020603050405020304" charset="0"/>
                            <a:cs typeface="Times New Roman" panose="02020603050405020304" charset="0"/>
                          </a:endParaRPr>
                        </a:p>
                      </a:txBody>
                      <a:tcPr anchor="ctr"/>
                    </a:tc>
                    <a:tc>
                      <a:txBody>
                        <a:bodyPr/>
                        <a:lstStyle/>
                        <a:p>
                          <a:endParaRPr lang="zh-CN"/>
                        </a:p>
                      </a:txBody>
                      <a:tcPr anchor="ctr">
                        <a:blipFill>
                          <a:blip r:embed="rId5"/>
                        </a:blipFill>
                      </a:tcPr>
                    </a:tc>
                    <a:tc>
                      <a:txBody>
                        <a:bodyPr/>
                        <a:lstStyle/>
                        <a:p>
                          <a:pPr algn="ctr">
                            <a:buNone/>
                          </a:pPr>
                          <a:r>
                            <a:rPr lang="en-US" altLang="zh-CN" b="1" dirty="0">
                              <a:latin typeface="Times New Roman" panose="02020603050405020304" charset="0"/>
                              <a:cs typeface="Times New Roman" panose="02020603050405020304" charset="0"/>
                            </a:rPr>
                            <a:t>317.2(0.9)</a:t>
                          </a:r>
                          <a:endParaRPr lang="zh-CN" altLang="en-US" b="1" dirty="0">
                            <a:latin typeface="Times New Roman" panose="02020603050405020304" charset="0"/>
                            <a:cs typeface="Times New Roman" panose="02020603050405020304" charset="0"/>
                          </a:endParaRPr>
                        </a:p>
                      </a:txBody>
                      <a:tcPr anchor="ctr"/>
                    </a:tc>
                    <a:tc>
                      <a:txBody>
                        <a:bodyPr/>
                        <a:lstStyle/>
                        <a:p>
                          <a:endParaRPr lang="zh-CN"/>
                        </a:p>
                      </a:txBody>
                      <a:tcPr anchor="ctr">
                        <a:blipFill>
                          <a:blip r:embed="rId5"/>
                        </a:blipFill>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b="1" dirty="0">
                              <a:latin typeface="Times New Roman" panose="02020603050405020304" charset="0"/>
                              <a:cs typeface="Times New Roman" panose="02020603050405020304" charset="0"/>
                            </a:rPr>
                            <a:t>1.99, 2.59, 2.99</a:t>
                          </a:r>
                          <a:endParaRPr lang="en-US" altLang="zh-CN" b="1" dirty="0">
                            <a:latin typeface="Times New Roman" panose="02020603050405020304" charset="0"/>
                            <a:cs typeface="Times New Roman" panose="02020603050405020304" charset="0"/>
                          </a:endParaRPr>
                        </a:p>
                      </a:txBody>
                      <a:tcPr anchor="ctr"/>
                    </a:tc>
                  </a:tr>
                  <a:tr h="508635">
                    <a:tc>
                      <a:txBody>
                        <a:bodyPr/>
                        <a:p>
                          <a:pPr algn="ctr">
                            <a:buNone/>
                          </a:pPr>
                          <a:r>
                            <a:rPr lang="en-US" altLang="zh-CN" b="1" dirty="0">
                              <a:latin typeface="Times New Roman" panose="02020603050405020304" charset="0"/>
                              <a:cs typeface="Times New Roman" panose="02020603050405020304" charset="0"/>
                            </a:rPr>
                            <a:t>C48P14</a:t>
                          </a:r>
                          <a:endParaRPr lang="en-US" altLang="zh-CN" b="1" dirty="0">
                            <a:latin typeface="Times New Roman" panose="02020603050405020304" charset="0"/>
                            <a:cs typeface="Times New Roman" panose="02020603050405020304" charset="0"/>
                          </a:endParaRPr>
                        </a:p>
                      </a:txBody>
                      <a:tcPr anchor="ctr"/>
                    </a:tc>
                    <a:tc>
                      <a:txBody>
                        <a:bodyPr/>
                        <a:p>
                          <a:pPr algn="ctr">
                            <a:buNone/>
                          </a:pPr>
                          <a:r>
                            <a:rPr lang="en-US" altLang="zh-CN" sz="1800" b="1">
                              <a:latin typeface="Times New Roman" panose="02020603050405020304" charset="0"/>
                              <a:cs typeface="Times New Roman" panose="02020603050405020304" charset="0"/>
                              <a:sym typeface="+mn-ea"/>
                            </a:rPr>
                            <a:t>0.10530</a:t>
                          </a:r>
                          <a:endParaRPr lang="zh-CN" altLang="en-US" b="1" dirty="0">
                            <a:latin typeface="Times New Roman" panose="02020603050405020304" charset="0"/>
                            <a:cs typeface="Times New Roman" panose="02020603050405020304" charset="0"/>
                          </a:endParaRPr>
                        </a:p>
                      </a:txBody>
                      <a:tcPr anchor="ctr"/>
                    </a:tc>
                    <a:tc>
                      <a:txBody>
                        <a:bodyPr/>
                        <a:lstStyle/>
                        <a:p>
                          <a:endParaRPr lang="zh-CN"/>
                        </a:p>
                      </a:txBody>
                      <a:tcPr anchor="ctr">
                        <a:blipFill>
                          <a:blip r:embed="rId5"/>
                        </a:blipFill>
                      </a:tcPr>
                    </a:tc>
                    <a:tc>
                      <a:txBody>
                        <a:bodyPr/>
                        <a:p>
                          <a:pPr algn="ctr">
                            <a:buNone/>
                          </a:pPr>
                          <a:r>
                            <a:rPr lang="en-US" altLang="zh-CN" b="1" dirty="0">
                              <a:latin typeface="Times New Roman" panose="02020603050405020304" charset="0"/>
                              <a:cs typeface="Times New Roman" panose="02020603050405020304" charset="0"/>
                            </a:rPr>
                            <a:t>135.5(1.6)</a:t>
                          </a:r>
                          <a:endParaRPr lang="en-US" altLang="zh-CN" b="1" dirty="0">
                            <a:latin typeface="Times New Roman" panose="02020603050405020304" charset="0"/>
                            <a:cs typeface="Times New Roman" panose="02020603050405020304" charset="0"/>
                          </a:endParaRPr>
                        </a:p>
                      </a:txBody>
                      <a:tcPr anchor="ctr"/>
                    </a:tc>
                    <a:tc>
                      <a:txBody>
                        <a:bodyPr/>
                        <a:lstStyle/>
                        <a:p>
                          <a:endParaRPr lang="zh-CN"/>
                        </a:p>
                      </a:txBody>
                      <a:tcPr anchor="ctr">
                        <a:blipFill>
                          <a:blip r:embed="rId5"/>
                        </a:blipFill>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b="1" dirty="0">
                              <a:latin typeface="Times New Roman" panose="02020603050405020304" charset="0"/>
                              <a:cs typeface="Times New Roman" panose="02020603050405020304" charset="0"/>
                            </a:rPr>
                            <a:t>0.98, 1.22, 1.47</a:t>
                          </a:r>
                          <a:endParaRPr lang="en-US" altLang="zh-CN" b="1" dirty="0">
                            <a:latin typeface="Times New Roman" panose="02020603050405020304" charset="0"/>
                            <a:cs typeface="Times New Roman" panose="02020603050405020304" charset="0"/>
                          </a:endParaRPr>
                        </a:p>
                      </a:txBody>
                      <a:tcPr anchor="ctr"/>
                    </a:tc>
                  </a:tr>
                </a:tbl>
              </a:graphicData>
            </a:graphic>
          </p:graphicFrame>
        </mc:Fallback>
      </mc:AlternateContent>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14</a:t>
            </a:fld>
            <a:endParaRPr kumimoji="0" lang="zh-CN" altLang="en-US" sz="2800"/>
          </a:p>
        </p:txBody>
      </p:sp>
      <p:sp>
        <p:nvSpPr>
          <p:cNvPr id="17" name="Text Box 3"/>
          <p:cNvSpPr txBox="1">
            <a:spLocks noChangeArrowheads="1"/>
          </p:cNvSpPr>
          <p:nvPr/>
        </p:nvSpPr>
        <p:spPr bwMode="auto">
          <a:xfrm>
            <a:off x="514350" y="195263"/>
            <a:ext cx="77825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Bare Quasi-TMDWF Matrix Elements</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7" name="文本框 6"/>
          <p:cNvSpPr txBox="1"/>
          <p:nvPr/>
        </p:nvSpPr>
        <p:spPr>
          <a:xfrm>
            <a:off x="1064154" y="1491229"/>
            <a:ext cx="5530610" cy="4708981"/>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spAutoFit/>
          </a:bodyPr>
          <a:lstStyle/>
          <a:p>
            <a:pPr marL="342900" indent="-342900">
              <a:buFont typeface="Wingdings" panose="05000000000000000000" charset="0"/>
              <a:buChar char="Ø"/>
            </a:pPr>
            <a:r>
              <a:rPr lang="en-US" altLang="zh-CN" sz="2000" b="1" dirty="0">
                <a:solidFill>
                  <a:srgbClr val="000000"/>
                </a:solidFill>
                <a:latin typeface="Times New Roman" panose="02020603050405020304" charset="0"/>
                <a:ea typeface="CMR10"/>
                <a:cs typeface="Times New Roman" panose="02020603050405020304" charset="0"/>
                <a:sym typeface="+mn-ea"/>
              </a:rPr>
              <a:t>To determine the bare quasi-TMDWF, we construct the non-local two point correlation function :</a:t>
            </a:r>
          </a:p>
          <a:p>
            <a:pPr marL="342900" indent="-342900">
              <a:buFont typeface="Wingdings" panose="05000000000000000000" charset="0"/>
              <a:buChar char="Ø"/>
            </a:pPr>
            <a:endParaRPr lang="en-US" altLang="zh-CN" sz="2000" b="1" dirty="0">
              <a:solidFill>
                <a:srgbClr val="000000"/>
              </a:solidFill>
              <a:latin typeface="Times New Roman" panose="02020603050405020304" charset="0"/>
              <a:ea typeface="CMR10"/>
              <a:cs typeface="Times New Roman" panose="02020603050405020304" charset="0"/>
              <a:sym typeface="+mn-ea"/>
            </a:endParaRPr>
          </a:p>
          <a:p>
            <a:pPr marL="342900" indent="-342900">
              <a:buFont typeface="Wingdings" panose="05000000000000000000" charset="0"/>
              <a:buChar char="Ø"/>
            </a:pPr>
            <a:endParaRPr lang="en-US" altLang="zh-CN" sz="2000" b="1" dirty="0">
              <a:solidFill>
                <a:srgbClr val="000000"/>
              </a:solidFill>
              <a:latin typeface="Times New Roman" panose="02020603050405020304" charset="0"/>
              <a:ea typeface="CMR10"/>
              <a:cs typeface="Times New Roman" panose="02020603050405020304" charset="0"/>
              <a:sym typeface="+mn-ea"/>
            </a:endParaRPr>
          </a:p>
          <a:p>
            <a:endParaRPr lang="en-US" altLang="zh-CN" sz="2000" b="1" dirty="0">
              <a:solidFill>
                <a:srgbClr val="000000"/>
              </a:solidFill>
              <a:latin typeface="Times New Roman" panose="02020603050405020304" charset="0"/>
              <a:cs typeface="Times New Roman" panose="02020603050405020304" charset="0"/>
              <a:sym typeface="+mn-ea"/>
            </a:endParaRPr>
          </a:p>
          <a:p>
            <a:endParaRPr lang="en-US" altLang="zh-CN" sz="2000" b="1" dirty="0">
              <a:solidFill>
                <a:srgbClr val="000000"/>
              </a:solidFill>
              <a:latin typeface="Times New Roman" panose="02020603050405020304" charset="0"/>
              <a:cs typeface="Times New Roman" panose="02020603050405020304" charset="0"/>
              <a:sym typeface="+mn-ea"/>
            </a:endParaRPr>
          </a:p>
          <a:p>
            <a:endParaRPr lang="en-US" altLang="zh-CN" sz="2000" b="1" dirty="0">
              <a:solidFill>
                <a:srgbClr val="000000"/>
              </a:solidFill>
              <a:latin typeface="Times New Roman" panose="02020603050405020304" charset="0"/>
              <a:cs typeface="Times New Roman" panose="02020603050405020304" charset="0"/>
              <a:sym typeface="+mn-ea"/>
            </a:endParaRPr>
          </a:p>
          <a:p>
            <a:pPr marL="342900" indent="-342900">
              <a:buFont typeface="Wingdings" panose="05000000000000000000" charset="0"/>
              <a:buChar char="Ø"/>
            </a:pPr>
            <a:r>
              <a:rPr lang="en-US" altLang="zh-CN" sz="2000" b="1" dirty="0">
                <a:solidFill>
                  <a:srgbClr val="000000"/>
                </a:solidFill>
                <a:latin typeface="Times New Roman" panose="02020603050405020304" charset="0"/>
                <a:cs typeface="Times New Roman" panose="02020603050405020304" charset="0"/>
                <a:sym typeface="+mn-ea"/>
              </a:rPr>
              <a:t>The bare matrix elements can be extracted by one-/two-state fit:</a:t>
            </a:r>
          </a:p>
          <a:p>
            <a:pPr marL="342900" indent="-342900">
              <a:buFont typeface="Wingdings" panose="05000000000000000000" charset="0"/>
              <a:buChar char="Ø"/>
            </a:pPr>
            <a:endParaRPr lang="en-US" altLang="zh-CN" sz="2000" b="1" dirty="0">
              <a:solidFill>
                <a:srgbClr val="000000"/>
              </a:solidFill>
              <a:latin typeface="Times New Roman" panose="02020603050405020304" charset="0"/>
              <a:cs typeface="Times New Roman" panose="02020603050405020304" charset="0"/>
              <a:sym typeface="+mn-ea"/>
            </a:endParaRPr>
          </a:p>
          <a:p>
            <a:pPr marL="342900" indent="-342900">
              <a:buFont typeface="Wingdings" panose="05000000000000000000" charset="0"/>
              <a:buChar char="Ø"/>
            </a:pPr>
            <a:endParaRPr lang="en-US" altLang="zh-CN" sz="2000" b="1" dirty="0">
              <a:solidFill>
                <a:srgbClr val="000000"/>
              </a:solidFill>
              <a:latin typeface="Times New Roman" panose="02020603050405020304" charset="0"/>
              <a:cs typeface="Times New Roman" panose="02020603050405020304" charset="0"/>
              <a:sym typeface="+mn-ea"/>
            </a:endParaRPr>
          </a:p>
          <a:p>
            <a:pPr marL="342900" indent="-342900">
              <a:buFont typeface="Wingdings" panose="05000000000000000000" charset="0"/>
              <a:buChar char="Ø"/>
            </a:pPr>
            <a:endParaRPr lang="en-US" altLang="zh-CN" sz="2000" b="1" dirty="0">
              <a:solidFill>
                <a:srgbClr val="000000"/>
              </a:solidFill>
              <a:latin typeface="Times New Roman" panose="02020603050405020304" charset="0"/>
              <a:cs typeface="Times New Roman" panose="02020603050405020304" charset="0"/>
              <a:sym typeface="+mn-ea"/>
            </a:endParaRPr>
          </a:p>
          <a:p>
            <a:pPr marL="342900" indent="-342900">
              <a:buFont typeface="Wingdings" panose="05000000000000000000" charset="0"/>
              <a:buChar char="Ø"/>
            </a:pPr>
            <a:endParaRPr lang="en-US" altLang="zh-CN" sz="2000" b="1" dirty="0">
              <a:solidFill>
                <a:srgbClr val="000000"/>
              </a:solidFill>
              <a:latin typeface="Times New Roman" panose="02020603050405020304" charset="0"/>
              <a:ea typeface="CMR10"/>
              <a:cs typeface="Times New Roman" panose="02020603050405020304" charset="0"/>
              <a:sym typeface="+mn-ea"/>
            </a:endParaRPr>
          </a:p>
          <a:p>
            <a:pPr marL="342900" indent="-342900">
              <a:buFont typeface="Wingdings" panose="05000000000000000000" charset="0"/>
              <a:buChar char="Ø"/>
            </a:pPr>
            <a:endParaRPr lang="en-US" altLang="zh-CN" sz="2000" b="1" dirty="0">
              <a:solidFill>
                <a:srgbClr val="000000"/>
              </a:solidFill>
              <a:latin typeface="Times New Roman" panose="02020603050405020304" charset="0"/>
              <a:ea typeface="CMR10"/>
              <a:cs typeface="Times New Roman" panose="02020603050405020304" charset="0"/>
              <a:sym typeface="+mn-ea"/>
            </a:endParaRPr>
          </a:p>
        </p:txBody>
      </p:sp>
      <mc:AlternateContent xmlns:mc="http://schemas.openxmlformats.org/markup-compatibility/2006" xmlns:a14="http://schemas.microsoft.com/office/drawing/2010/main">
        <mc:Choice Requires="a14">
          <p:sp>
            <p:nvSpPr>
              <p:cNvPr id="11" name="对象 10"/>
              <p:cNvSpPr txBox="1"/>
              <p:nvPr/>
            </p:nvSpPr>
            <p:spPr>
              <a:xfrm>
                <a:off x="1064154" y="2474913"/>
                <a:ext cx="5530610" cy="573087"/>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bSup>
                        <m:sSubSupPr>
                          <m:ctrlPr>
                            <a:rPr lang="zh-CN" altLang="en-US" sz="1400" b="1" i="1">
                              <a:solidFill>
                                <a:srgbClr val="000000"/>
                              </a:solidFill>
                              <a:latin typeface="Cambria Math" panose="02040503050406030204" pitchFamily="18" charset="0"/>
                            </a:rPr>
                          </m:ctrlPr>
                        </m:sSubSupPr>
                        <m:e>
                          <m:r>
                            <a:rPr lang="zh-CN" altLang="en-US" sz="1400" b="1" i="1">
                              <a:solidFill>
                                <a:srgbClr val="000000"/>
                              </a:solidFill>
                              <a:latin typeface="Cambria Math" panose="02040503050406030204" pitchFamily="18" charset="0"/>
                            </a:rPr>
                            <m:t>𝑪</m:t>
                          </m:r>
                        </m:e>
                        <m:sub>
                          <m:r>
                            <a:rPr lang="zh-CN" altLang="en-US" sz="1400" b="1" i="1">
                              <a:solidFill>
                                <a:srgbClr val="000000"/>
                              </a:solidFill>
                              <a:latin typeface="Cambria Math" panose="02040503050406030204" pitchFamily="18" charset="0"/>
                            </a:rPr>
                            <m:t>𝟐</m:t>
                          </m:r>
                        </m:sub>
                        <m:sup>
                          <m:r>
                            <a:rPr lang="zh-CN" altLang="en-US" sz="1400" b="1" i="1">
                              <a:solidFill>
                                <a:srgbClr val="000000"/>
                              </a:solidFill>
                              <a:latin typeface="Cambria Math" panose="02040503050406030204" pitchFamily="18" charset="0"/>
                            </a:rPr>
                            <m:t>±</m:t>
                          </m:r>
                        </m:sup>
                      </m:sSubSup>
                      <m:r>
                        <a:rPr lang="zh-CN" altLang="en-US" sz="1400" b="1" i="1">
                          <a:solidFill>
                            <a:srgbClr val="000000"/>
                          </a:solidFill>
                          <a:latin typeface="Cambria Math" panose="02040503050406030204" pitchFamily="18" charset="0"/>
                        </a:rPr>
                        <m:t>(</m:t>
                      </m:r>
                      <m:r>
                        <a:rPr lang="zh-CN" altLang="en-US" sz="1400" b="1" i="1">
                          <a:solidFill>
                            <a:srgbClr val="000000"/>
                          </a:solidFill>
                          <a:latin typeface="Cambria Math" panose="02040503050406030204" pitchFamily="18" charset="0"/>
                        </a:rPr>
                        <m:t>𝒛</m:t>
                      </m:r>
                      <m:r>
                        <a:rPr lang="zh-CN" altLang="en-US" sz="1400" b="1" i="1">
                          <a:solidFill>
                            <a:srgbClr val="000000"/>
                          </a:solidFill>
                          <a:latin typeface="Cambria Math" panose="02040503050406030204" pitchFamily="18" charset="0"/>
                        </a:rPr>
                        <m:t>,</m:t>
                      </m:r>
                      <m:sSub>
                        <m:sSubPr>
                          <m:ctrlPr>
                            <a:rPr lang="zh-CN" altLang="en-US" sz="1400" b="1" i="1">
                              <a:solidFill>
                                <a:srgbClr val="000000"/>
                              </a:solidFill>
                              <a:latin typeface="Cambria Math" panose="02040503050406030204" pitchFamily="18" charset="0"/>
                            </a:rPr>
                          </m:ctrlPr>
                        </m:sSubPr>
                        <m:e>
                          <m:r>
                            <a:rPr lang="zh-CN" altLang="en-US" sz="1400" b="1" i="1">
                              <a:solidFill>
                                <a:srgbClr val="000000"/>
                              </a:solidFill>
                              <a:latin typeface="Cambria Math" panose="02040503050406030204" pitchFamily="18" charset="0"/>
                            </a:rPr>
                            <m:t>𝒃</m:t>
                          </m:r>
                        </m:e>
                        <m:sub>
                          <m:r>
                            <a:rPr lang="zh-CN" altLang="en-US" sz="1400" b="1" i="1">
                              <a:solidFill>
                                <a:srgbClr val="000000"/>
                              </a:solidFill>
                              <a:latin typeface="Cambria Math" panose="02040503050406030204" pitchFamily="18" charset="0"/>
                            </a:rPr>
                            <m:t>⊥</m:t>
                          </m:r>
                        </m:sub>
                      </m:sSub>
                      <m:r>
                        <a:rPr lang="zh-CN" altLang="en-US" sz="1400" b="1" i="1">
                          <a:solidFill>
                            <a:srgbClr val="000000"/>
                          </a:solidFill>
                          <a:latin typeface="Cambria Math" panose="02040503050406030204" pitchFamily="18" charset="0"/>
                        </a:rPr>
                        <m:t>,</m:t>
                      </m:r>
                      <m:r>
                        <a:rPr lang="zh-CN" altLang="en-US" sz="1400" b="1" i="1">
                          <a:solidFill>
                            <a:srgbClr val="000000"/>
                          </a:solidFill>
                          <a:latin typeface="Cambria Math" panose="02040503050406030204" pitchFamily="18" charset="0"/>
                        </a:rPr>
                        <m:t>𝑷</m:t>
                      </m:r>
                      <m:r>
                        <a:rPr lang="zh-CN" altLang="en-US" sz="1400" b="1" i="1">
                          <a:solidFill>
                            <a:srgbClr val="000000"/>
                          </a:solidFill>
                          <a:latin typeface="Cambria Math" panose="02040503050406030204" pitchFamily="18" charset="0"/>
                        </a:rPr>
                        <m:t>,</m:t>
                      </m:r>
                      <m:sSup>
                        <m:sSupPr>
                          <m:ctrlPr>
                            <a:rPr lang="zh-CN" altLang="en-US" sz="1400" b="1" i="1">
                              <a:solidFill>
                                <a:srgbClr val="000000"/>
                              </a:solidFill>
                              <a:latin typeface="Cambria Math" panose="02040503050406030204" pitchFamily="18" charset="0"/>
                            </a:rPr>
                          </m:ctrlPr>
                        </m:sSupPr>
                        <m:e>
                          <m:r>
                            <a:rPr lang="zh-CN" altLang="en-US" sz="1400" b="1" i="1">
                              <a:solidFill>
                                <a:srgbClr val="000000"/>
                              </a:solidFill>
                              <a:latin typeface="Cambria Math" panose="02040503050406030204" pitchFamily="18" charset="0"/>
                            </a:rPr>
                            <m:t>𝒑</m:t>
                          </m:r>
                        </m:e>
                        <m:sup>
                          <m:r>
                            <a:rPr lang="zh-CN" altLang="en-US" sz="1400" b="1" i="1">
                              <a:solidFill>
                                <a:srgbClr val="000000"/>
                              </a:solidFill>
                              <a:latin typeface="Cambria Math" panose="02040503050406030204" pitchFamily="18" charset="0"/>
                            </a:rPr>
                            <m:t>𝒛</m:t>
                          </m:r>
                        </m:sup>
                      </m:sSup>
                      <m:r>
                        <a:rPr lang="zh-CN" altLang="en-US" sz="1400" b="1" i="1">
                          <a:solidFill>
                            <a:srgbClr val="000000"/>
                          </a:solidFill>
                          <a:latin typeface="Cambria Math" panose="02040503050406030204" pitchFamily="18" charset="0"/>
                        </a:rPr>
                        <m:t>,</m:t>
                      </m:r>
                      <m:r>
                        <a:rPr lang="zh-CN" altLang="en-US" sz="1400" b="1" i="1">
                          <a:solidFill>
                            <a:srgbClr val="000000"/>
                          </a:solidFill>
                          <a:latin typeface="Cambria Math" panose="02040503050406030204" pitchFamily="18" charset="0"/>
                        </a:rPr>
                        <m:t>𝑳</m:t>
                      </m:r>
                      <m:r>
                        <a:rPr lang="zh-CN" altLang="en-US" sz="1400" b="1" i="1">
                          <a:solidFill>
                            <a:srgbClr val="000000"/>
                          </a:solidFill>
                          <a:latin typeface="Cambria Math" panose="02040503050406030204" pitchFamily="18" charset="0"/>
                        </a:rPr>
                        <m:t>,</m:t>
                      </m:r>
                      <m:r>
                        <a:rPr lang="zh-CN" altLang="en-US" sz="1400" b="1" i="1">
                          <a:solidFill>
                            <a:srgbClr val="000000"/>
                          </a:solidFill>
                          <a:latin typeface="Cambria Math" panose="02040503050406030204" pitchFamily="18" charset="0"/>
                        </a:rPr>
                        <m:t>𝒕</m:t>
                      </m:r>
                      <m:r>
                        <a:rPr lang="zh-CN" altLang="en-US" sz="1400" b="1" i="1">
                          <a:solidFill>
                            <a:srgbClr val="000000"/>
                          </a:solidFill>
                          <a:latin typeface="Cambria Math" panose="02040503050406030204" pitchFamily="18" charset="0"/>
                        </a:rPr>
                        <m:t>,</m:t>
                      </m:r>
                      <m:sSup>
                        <m:sSupPr>
                          <m:ctrlPr>
                            <a:rPr lang="zh-CN" altLang="en-US" sz="1400" b="1" i="1">
                              <a:solidFill>
                                <a:srgbClr val="000000"/>
                              </a:solidFill>
                              <a:latin typeface="Cambria Math" panose="02040503050406030204" pitchFamily="18" charset="0"/>
                            </a:rPr>
                          </m:ctrlPr>
                        </m:sSupPr>
                        <m:e>
                          <m:r>
                            <a:rPr lang="zh-CN" altLang="en-US" sz="1400" b="1" i="1">
                              <a:solidFill>
                                <a:srgbClr val="000000"/>
                              </a:solidFill>
                              <a:latin typeface="Cambria Math" panose="02040503050406030204" pitchFamily="18" charset="0"/>
                            </a:rPr>
                            <m:t>𝒕</m:t>
                          </m:r>
                        </m:e>
                        <m:sup>
                          <m:r>
                            <a:rPr lang="zh-CN" altLang="en-US" sz="1400" b="1" i="1">
                              <a:solidFill>
                                <a:srgbClr val="000000"/>
                              </a:solidFill>
                              <a:latin typeface="Cambria Math" panose="02040503050406030204" pitchFamily="18" charset="0"/>
                            </a:rPr>
                            <m:t>′</m:t>
                          </m:r>
                        </m:sup>
                      </m:sSup>
                      <m:r>
                        <a:rPr lang="zh-CN" altLang="en-US" sz="1400" b="1" i="1">
                          <a:solidFill>
                            <a:srgbClr val="000000"/>
                          </a:solidFill>
                          <a:latin typeface="Cambria Math" panose="02040503050406030204" pitchFamily="18" charset="0"/>
                        </a:rPr>
                        <m:t>)=</m:t>
                      </m:r>
                      <m:f>
                        <m:fPr>
                          <m:ctrlPr>
                            <a:rPr lang="zh-CN" altLang="en-US" sz="1400" b="1" i="1">
                              <a:solidFill>
                                <a:srgbClr val="000000"/>
                              </a:solidFill>
                              <a:latin typeface="Cambria Math" panose="02040503050406030204" pitchFamily="18" charset="0"/>
                            </a:rPr>
                          </m:ctrlPr>
                        </m:fPr>
                        <m:num>
                          <m:r>
                            <a:rPr lang="zh-CN" altLang="en-US" sz="1400" b="1" i="1">
                              <a:solidFill>
                                <a:srgbClr val="000000"/>
                              </a:solidFill>
                              <a:latin typeface="Cambria Math" panose="02040503050406030204" pitchFamily="18" charset="0"/>
                            </a:rPr>
                            <m:t>𝟏</m:t>
                          </m:r>
                        </m:num>
                        <m:den>
                          <m:sSubSup>
                            <m:sSubSupPr>
                              <m:ctrlPr>
                                <a:rPr lang="zh-CN" altLang="en-US" sz="1400" b="1" i="1">
                                  <a:solidFill>
                                    <a:srgbClr val="000000"/>
                                  </a:solidFill>
                                  <a:latin typeface="Cambria Math" panose="02040503050406030204" pitchFamily="18" charset="0"/>
                                </a:rPr>
                              </m:ctrlPr>
                            </m:sSubSupPr>
                            <m:e>
                              <m:r>
                                <a:rPr lang="zh-CN" altLang="en-US" sz="1400" b="1" i="1">
                                  <a:solidFill>
                                    <a:srgbClr val="000000"/>
                                  </a:solidFill>
                                  <a:latin typeface="Cambria Math" panose="02040503050406030204" pitchFamily="18" charset="0"/>
                                </a:rPr>
                                <m:t>𝒏</m:t>
                              </m:r>
                            </m:e>
                            <m:sub>
                              <m:r>
                                <a:rPr lang="zh-CN" altLang="en-US" sz="1400" b="1" i="1">
                                  <a:solidFill>
                                    <a:srgbClr val="000000"/>
                                  </a:solidFill>
                                  <a:latin typeface="Cambria Math" panose="02040503050406030204" pitchFamily="18" charset="0"/>
                                </a:rPr>
                                <m:t>𝒔</m:t>
                              </m:r>
                            </m:sub>
                            <m:sup>
                              <m:r>
                                <a:rPr lang="zh-CN" altLang="en-US" sz="1400" b="1" i="1">
                                  <a:solidFill>
                                    <a:srgbClr val="000000"/>
                                  </a:solidFill>
                                  <a:latin typeface="Cambria Math" panose="02040503050406030204" pitchFamily="18" charset="0"/>
                                </a:rPr>
                                <m:t>𝟑</m:t>
                              </m:r>
                            </m:sup>
                          </m:sSubSup>
                        </m:den>
                      </m:f>
                      <m:nary>
                        <m:naryPr>
                          <m:chr m:val="∑"/>
                          <m:supHide m:val="on"/>
                          <m:ctrlPr>
                            <a:rPr lang="zh-CN" altLang="en-US" sz="1400" b="1" i="1">
                              <a:solidFill>
                                <a:srgbClr val="000000"/>
                              </a:solidFill>
                              <a:latin typeface="Cambria Math" panose="02040503050406030204" pitchFamily="18" charset="0"/>
                            </a:rPr>
                          </m:ctrlPr>
                        </m:naryPr>
                        <m:sub>
                          <m:acc>
                            <m:accPr>
                              <m:chr m:val="⃗"/>
                              <m:ctrlPr>
                                <a:rPr lang="zh-CN" altLang="en-US" sz="1400" b="1" i="1">
                                  <a:solidFill>
                                    <a:srgbClr val="000000"/>
                                  </a:solidFill>
                                  <a:latin typeface="Cambria Math" panose="02040503050406030204" pitchFamily="18" charset="0"/>
                                </a:rPr>
                              </m:ctrlPr>
                            </m:accPr>
                            <m:e>
                              <m:r>
                                <a:rPr lang="zh-CN" altLang="en-US" sz="1400" b="1" i="1">
                                  <a:solidFill>
                                    <a:srgbClr val="000000"/>
                                  </a:solidFill>
                                  <a:latin typeface="Cambria Math" panose="02040503050406030204" pitchFamily="18" charset="0"/>
                                </a:rPr>
                                <m:t>𝒙</m:t>
                              </m:r>
                            </m:e>
                          </m:acc>
                        </m:sub>
                        <m:sup/>
                        <m:e>
                          <m:sSup>
                            <m:sSupPr>
                              <m:ctrlPr>
                                <a:rPr lang="zh-CN" altLang="en-US" sz="1400" b="1" i="1">
                                  <a:solidFill>
                                    <a:srgbClr val="000000"/>
                                  </a:solidFill>
                                  <a:latin typeface="Cambria Math" panose="02040503050406030204" pitchFamily="18" charset="0"/>
                                </a:rPr>
                              </m:ctrlPr>
                            </m:sSupPr>
                            <m:e>
                              <m:r>
                                <a:rPr lang="zh-CN" altLang="en-US" sz="1400" b="1" i="1">
                                  <a:solidFill>
                                    <a:srgbClr val="000000"/>
                                  </a:solidFill>
                                  <a:latin typeface="Cambria Math" panose="02040503050406030204" pitchFamily="18" charset="0"/>
                                </a:rPr>
                                <m:t>𝒆</m:t>
                              </m:r>
                            </m:e>
                            <m:sup>
                              <m:r>
                                <a:rPr lang="zh-CN" altLang="en-US" sz="1400" b="1" i="1">
                                  <a:solidFill>
                                    <a:srgbClr val="000000"/>
                                  </a:solidFill>
                                  <a:latin typeface="Cambria Math" panose="02040503050406030204" pitchFamily="18" charset="0"/>
                                </a:rPr>
                                <m:t>𝒊</m:t>
                              </m:r>
                              <m:acc>
                                <m:accPr>
                                  <m:chr m:val="⃗"/>
                                  <m:ctrlPr>
                                    <a:rPr lang="zh-CN" altLang="en-US" sz="1400" b="1" i="1">
                                      <a:solidFill>
                                        <a:srgbClr val="000000"/>
                                      </a:solidFill>
                                      <a:latin typeface="Cambria Math" panose="02040503050406030204" pitchFamily="18" charset="0"/>
                                    </a:rPr>
                                  </m:ctrlPr>
                                </m:accPr>
                                <m:e>
                                  <m:r>
                                    <a:rPr lang="zh-CN" altLang="en-US" sz="1400" b="1" i="1">
                                      <a:solidFill>
                                        <a:srgbClr val="000000"/>
                                      </a:solidFill>
                                      <a:latin typeface="Cambria Math" panose="02040503050406030204" pitchFamily="18" charset="0"/>
                                    </a:rPr>
                                    <m:t>𝑷</m:t>
                                  </m:r>
                                </m:e>
                              </m:acc>
                              <m:r>
                                <a:rPr lang="zh-CN" altLang="en-US" sz="1400" b="1" i="1">
                                  <a:solidFill>
                                    <a:srgbClr val="000000"/>
                                  </a:solidFill>
                                  <a:latin typeface="Cambria Math" panose="02040503050406030204" pitchFamily="18" charset="0"/>
                                </a:rPr>
                                <m:t>⋅</m:t>
                              </m:r>
                              <m:acc>
                                <m:accPr>
                                  <m:chr m:val="⃗"/>
                                  <m:ctrlPr>
                                    <a:rPr lang="zh-CN" altLang="en-US" sz="1400" b="1" i="1">
                                      <a:solidFill>
                                        <a:srgbClr val="000000"/>
                                      </a:solidFill>
                                      <a:latin typeface="Cambria Math" panose="02040503050406030204" pitchFamily="18" charset="0"/>
                                    </a:rPr>
                                  </m:ctrlPr>
                                </m:accPr>
                                <m:e>
                                  <m:r>
                                    <a:rPr lang="zh-CN" altLang="en-US" sz="1400" b="1" i="1">
                                      <a:solidFill>
                                        <a:srgbClr val="000000"/>
                                      </a:solidFill>
                                      <a:latin typeface="Cambria Math" panose="02040503050406030204" pitchFamily="18" charset="0"/>
                                    </a:rPr>
                                    <m:t>𝒙</m:t>
                                  </m:r>
                                </m:e>
                              </m:acc>
                            </m:sup>
                          </m:sSup>
                        </m:e>
                      </m:nary>
                      <m:func>
                        <m:funcPr>
                          <m:ctrlPr>
                            <a:rPr lang="zh-CN" altLang="en-US" sz="1400" b="1" i="1">
                              <a:solidFill>
                                <a:srgbClr val="000000"/>
                              </a:solidFill>
                              <a:latin typeface="Cambria Math" panose="02040503050406030204" pitchFamily="18" charset="0"/>
                            </a:rPr>
                          </m:ctrlPr>
                        </m:funcPr>
                        <m:fName>
                          <m:r>
                            <a:rPr lang="zh-CN" altLang="en-US" sz="1400" b="1" i="0">
                              <a:solidFill>
                                <a:srgbClr val="000000"/>
                              </a:solidFill>
                              <a:latin typeface="Cambria Math" panose="02040503050406030204" pitchFamily="18" charset="0"/>
                            </a:rPr>
                            <m:t>𝐓𝐫</m:t>
                          </m:r>
                        </m:fName>
                        <m:e>
                          <m:r>
                            <a:rPr lang="zh-CN" altLang="en-US" sz="1400" b="1" i="1">
                              <a:solidFill>
                                <a:srgbClr val="000000"/>
                              </a:solidFill>
                              <a:latin typeface="Cambria Math" panose="02040503050406030204" pitchFamily="18" charset="0"/>
                            </a:rPr>
                            <m:t>⟨</m:t>
                          </m:r>
                        </m:e>
                      </m:func>
                      <m:sSub>
                        <m:sSubPr>
                          <m:ctrlPr>
                            <a:rPr lang="zh-CN" altLang="en-US" sz="1400" b="1" i="1">
                              <a:solidFill>
                                <a:srgbClr val="000000"/>
                              </a:solidFill>
                              <a:latin typeface="Cambria Math" panose="02040503050406030204" pitchFamily="18" charset="0"/>
                            </a:rPr>
                          </m:ctrlPr>
                        </m:sSubPr>
                        <m:e>
                          <m:r>
                            <a:rPr lang="zh-CN" altLang="en-US" sz="1400" b="1" i="1">
                              <a:solidFill>
                                <a:srgbClr val="000000"/>
                              </a:solidFill>
                              <a:latin typeface="Cambria Math" panose="02040503050406030204" pitchFamily="18" charset="0"/>
                            </a:rPr>
                            <m:t>𝑺</m:t>
                          </m:r>
                        </m:e>
                        <m:sub>
                          <m:r>
                            <a:rPr lang="zh-CN" altLang="en-US" sz="1400" b="1" i="1">
                              <a:solidFill>
                                <a:srgbClr val="000000"/>
                              </a:solidFill>
                              <a:latin typeface="Cambria Math" panose="02040503050406030204" pitchFamily="18" charset="0"/>
                            </a:rPr>
                            <m:t>𝒘</m:t>
                          </m:r>
                        </m:sub>
                      </m:sSub>
                      <m:r>
                        <a:rPr lang="zh-CN" altLang="en-US" sz="1400" b="1" i="1">
                          <a:solidFill>
                            <a:srgbClr val="000000"/>
                          </a:solidFill>
                          <a:latin typeface="Cambria Math" panose="02040503050406030204" pitchFamily="18" charset="0"/>
                        </a:rPr>
                        <m:t>(</m:t>
                      </m:r>
                      <m:sSup>
                        <m:sSupPr>
                          <m:ctrlPr>
                            <a:rPr lang="zh-CN" altLang="en-US" sz="1400" b="1" i="1">
                              <a:solidFill>
                                <a:srgbClr val="000000"/>
                              </a:solidFill>
                              <a:latin typeface="Cambria Math" panose="02040503050406030204" pitchFamily="18" charset="0"/>
                            </a:rPr>
                          </m:ctrlPr>
                        </m:sSupPr>
                        <m:e>
                          <m:r>
                            <a:rPr lang="zh-CN" altLang="en-US" sz="1400" b="1" i="1">
                              <a:solidFill>
                                <a:srgbClr val="000000"/>
                              </a:solidFill>
                              <a:latin typeface="Cambria Math" panose="02040503050406030204" pitchFamily="18" charset="0"/>
                            </a:rPr>
                            <m:t>𝒕</m:t>
                          </m:r>
                        </m:e>
                        <m:sup>
                          <m:r>
                            <a:rPr lang="zh-CN" altLang="en-US" sz="1400" b="1" i="1">
                              <a:solidFill>
                                <a:srgbClr val="000000"/>
                              </a:solidFill>
                              <a:latin typeface="Cambria Math" panose="02040503050406030204" pitchFamily="18" charset="0"/>
                            </a:rPr>
                            <m:t>′</m:t>
                          </m:r>
                        </m:sup>
                      </m:sSup>
                      <m:r>
                        <a:rPr lang="zh-CN" altLang="en-US" sz="1400" b="1" i="1">
                          <a:solidFill>
                            <a:srgbClr val="000000"/>
                          </a:solidFill>
                          <a:latin typeface="Cambria Math" panose="02040503050406030204" pitchFamily="18" charset="0"/>
                        </a:rPr>
                        <m:t>;</m:t>
                      </m:r>
                      <m:acc>
                        <m:accPr>
                          <m:chr m:val="⃗"/>
                          <m:ctrlPr>
                            <a:rPr lang="zh-CN" altLang="en-US" sz="1400" b="1" i="1">
                              <a:solidFill>
                                <a:srgbClr val="000000"/>
                              </a:solidFill>
                              <a:latin typeface="Cambria Math" panose="02040503050406030204" pitchFamily="18" charset="0"/>
                            </a:rPr>
                          </m:ctrlPr>
                        </m:accPr>
                        <m:e>
                          <m:r>
                            <a:rPr lang="zh-CN" altLang="en-US" sz="1400" b="1" i="1">
                              <a:solidFill>
                                <a:srgbClr val="000000"/>
                              </a:solidFill>
                              <a:latin typeface="Cambria Math" panose="02040503050406030204" pitchFamily="18" charset="0"/>
                            </a:rPr>
                            <m:t>𝒙</m:t>
                          </m:r>
                        </m:e>
                      </m:acc>
                      <m:r>
                        <a:rPr lang="zh-CN" altLang="en-US" sz="1400" b="1" i="1">
                          <a:solidFill>
                            <a:srgbClr val="000000"/>
                          </a:solidFill>
                          <a:latin typeface="Cambria Math" panose="02040503050406030204" pitchFamily="18" charset="0"/>
                        </a:rPr>
                        <m:t>+</m:t>
                      </m:r>
                      <m:r>
                        <a:rPr lang="zh-CN" altLang="en-US" sz="1400" b="1" i="1">
                          <a:solidFill>
                            <a:srgbClr val="000000"/>
                          </a:solidFill>
                          <a:latin typeface="Cambria Math" panose="02040503050406030204" pitchFamily="18" charset="0"/>
                        </a:rPr>
                        <m:t>𝑳</m:t>
                      </m:r>
                      <m:sSub>
                        <m:sSubPr>
                          <m:ctrlPr>
                            <a:rPr lang="zh-CN" altLang="en-US" sz="1400" b="1" i="1">
                              <a:solidFill>
                                <a:srgbClr val="000000"/>
                              </a:solidFill>
                              <a:latin typeface="Cambria Math" panose="02040503050406030204" pitchFamily="18" charset="0"/>
                            </a:rPr>
                          </m:ctrlPr>
                        </m:sSubPr>
                        <m:e>
                          <m:acc>
                            <m:accPr>
                              <m:chr m:val="̂"/>
                              <m:ctrlPr>
                                <a:rPr lang="zh-CN" altLang="en-US" sz="1400" b="1" i="1">
                                  <a:solidFill>
                                    <a:srgbClr val="000000"/>
                                  </a:solidFill>
                                  <a:latin typeface="Cambria Math" panose="02040503050406030204" pitchFamily="18" charset="0"/>
                                </a:rPr>
                              </m:ctrlPr>
                            </m:accPr>
                            <m:e>
                              <m:r>
                                <a:rPr lang="zh-CN" altLang="en-US" sz="1400" b="1" i="1">
                                  <a:solidFill>
                                    <a:srgbClr val="000000"/>
                                  </a:solidFill>
                                  <a:latin typeface="Cambria Math" panose="02040503050406030204" pitchFamily="18" charset="0"/>
                                </a:rPr>
                                <m:t>𝒏</m:t>
                              </m:r>
                            </m:e>
                          </m:acc>
                        </m:e>
                        <m:sub>
                          <m:r>
                            <a:rPr lang="zh-CN" altLang="en-US" sz="1400" b="1" i="1">
                              <a:solidFill>
                                <a:srgbClr val="000000"/>
                              </a:solidFill>
                              <a:latin typeface="Cambria Math" panose="02040503050406030204" pitchFamily="18" charset="0"/>
                            </a:rPr>
                            <m:t>𝒛</m:t>
                          </m:r>
                        </m:sub>
                      </m:sSub>
                      <m:r>
                        <a:rPr lang="zh-CN" altLang="en-US" sz="1400" b="1" i="1">
                          <a:solidFill>
                            <a:srgbClr val="000000"/>
                          </a:solidFill>
                          <a:latin typeface="Cambria Math" panose="02040503050406030204" pitchFamily="18" charset="0"/>
                        </a:rPr>
                        <m:t>+</m:t>
                      </m:r>
                      <m:r>
                        <a:rPr lang="zh-CN" altLang="en-US" sz="1400" b="1" i="1">
                          <a:solidFill>
                            <a:srgbClr val="000000"/>
                          </a:solidFill>
                          <a:latin typeface="Cambria Math" panose="02040503050406030204" pitchFamily="18" charset="0"/>
                        </a:rPr>
                        <m:t>𝒃</m:t>
                      </m:r>
                      <m:sSub>
                        <m:sSubPr>
                          <m:ctrlPr>
                            <a:rPr lang="zh-CN" altLang="en-US" sz="1400" b="1" i="1">
                              <a:solidFill>
                                <a:srgbClr val="000000"/>
                              </a:solidFill>
                              <a:latin typeface="Cambria Math" panose="02040503050406030204" pitchFamily="18" charset="0"/>
                            </a:rPr>
                          </m:ctrlPr>
                        </m:sSubPr>
                        <m:e>
                          <m:acc>
                            <m:accPr>
                              <m:chr m:val="̂"/>
                              <m:ctrlPr>
                                <a:rPr lang="zh-CN" altLang="en-US" sz="1400" b="1" i="1">
                                  <a:solidFill>
                                    <a:srgbClr val="000000"/>
                                  </a:solidFill>
                                  <a:latin typeface="Cambria Math" panose="02040503050406030204" pitchFamily="18" charset="0"/>
                                </a:rPr>
                              </m:ctrlPr>
                            </m:accPr>
                            <m:e>
                              <m:r>
                                <a:rPr lang="zh-CN" altLang="en-US" sz="1400" b="1" i="1">
                                  <a:solidFill>
                                    <a:srgbClr val="000000"/>
                                  </a:solidFill>
                                  <a:latin typeface="Cambria Math" panose="02040503050406030204" pitchFamily="18" charset="0"/>
                                </a:rPr>
                                <m:t>𝒏</m:t>
                              </m:r>
                            </m:e>
                          </m:acc>
                        </m:e>
                        <m:sub>
                          <m:r>
                            <a:rPr lang="zh-CN" altLang="en-US" sz="1400" b="1" i="1">
                              <a:solidFill>
                                <a:srgbClr val="000000"/>
                              </a:solidFill>
                              <a:latin typeface="Cambria Math" panose="02040503050406030204" pitchFamily="18" charset="0"/>
                            </a:rPr>
                            <m:t>𝒙</m:t>
                          </m:r>
                        </m:sub>
                      </m:sSub>
                      <m:r>
                        <a:rPr lang="zh-CN" altLang="en-US" sz="1400" b="1" i="1">
                          <a:solidFill>
                            <a:srgbClr val="000000"/>
                          </a:solidFill>
                          <a:latin typeface="Cambria Math" panose="02040503050406030204" pitchFamily="18" charset="0"/>
                        </a:rPr>
                        <m:t>,</m:t>
                      </m:r>
                      <m:r>
                        <a:rPr lang="zh-CN" altLang="en-US" sz="1400" b="1" i="1">
                          <a:solidFill>
                            <a:srgbClr val="000000"/>
                          </a:solidFill>
                          <a:latin typeface="Cambria Math" panose="02040503050406030204" pitchFamily="18" charset="0"/>
                        </a:rPr>
                        <m:t>𝒕</m:t>
                      </m:r>
                      <m:r>
                        <a:rPr lang="zh-CN" altLang="en-US" sz="1400" b="1" i="1">
                          <a:solidFill>
                            <a:srgbClr val="000000"/>
                          </a:solidFill>
                          <a:latin typeface="Cambria Math" panose="02040503050406030204" pitchFamily="18" charset="0"/>
                        </a:rPr>
                        <m:t>;−</m:t>
                      </m:r>
                      <m:sSup>
                        <m:sSupPr>
                          <m:ctrlPr>
                            <a:rPr lang="zh-CN" altLang="en-US" sz="1400" b="1" i="1">
                              <a:solidFill>
                                <a:srgbClr val="000000"/>
                              </a:solidFill>
                              <a:latin typeface="Cambria Math" panose="02040503050406030204" pitchFamily="18" charset="0"/>
                            </a:rPr>
                          </m:ctrlPr>
                        </m:sSupPr>
                        <m:e>
                          <m:r>
                            <a:rPr lang="zh-CN" altLang="en-US" sz="1400" b="1" i="1">
                              <a:solidFill>
                                <a:srgbClr val="000000"/>
                              </a:solidFill>
                              <a:latin typeface="Cambria Math" panose="02040503050406030204" pitchFamily="18" charset="0"/>
                            </a:rPr>
                            <m:t>𝒑</m:t>
                          </m:r>
                        </m:e>
                        <m:sup>
                          <m:r>
                            <a:rPr lang="zh-CN" altLang="en-US" sz="1400" b="1" i="1">
                              <a:solidFill>
                                <a:srgbClr val="000000"/>
                              </a:solidFill>
                              <a:latin typeface="Cambria Math" panose="02040503050406030204" pitchFamily="18" charset="0"/>
                            </a:rPr>
                            <m:t>𝒛</m:t>
                          </m:r>
                        </m:sup>
                      </m:sSup>
                      <m:r>
                        <a:rPr lang="zh-CN" altLang="en-US" sz="1400" b="1" i="1">
                          <a:solidFill>
                            <a:srgbClr val="000000"/>
                          </a:solidFill>
                          <a:latin typeface="Cambria Math" panose="02040503050406030204" pitchFamily="18" charset="0"/>
                        </a:rPr>
                        <m:t>)</m:t>
                      </m:r>
                    </m:oMath>
                  </m:oMathPara>
                </a14:m>
                <a:endParaRPr lang="zh-CN" altLang="en-US" sz="1400" b="1" dirty="0"/>
              </a:p>
            </p:txBody>
          </p:sp>
        </mc:Choice>
        <mc:Fallback xmlns="">
          <p:sp>
            <p:nvSpPr>
              <p:cNvPr id="11" name="对象 10"/>
              <p:cNvSpPr txBox="1">
                <a:spLocks noRot="1" noChangeAspect="1" noMove="1" noResize="1" noEditPoints="1" noAdjustHandles="1" noChangeArrowheads="1" noChangeShapeType="1" noTextEdit="1"/>
              </p:cNvSpPr>
              <p:nvPr/>
            </p:nvSpPr>
            <p:spPr>
              <a:xfrm>
                <a:off x="1064154" y="2474913"/>
                <a:ext cx="5530610" cy="573087"/>
              </a:xfrm>
              <a:prstGeom prst="rect">
                <a:avLst/>
              </a:prstGeom>
              <a:blipFill rotWithShape="1">
                <a:blip r:embed="rId3"/>
                <a:stretch>
                  <a:fillRect l="-10" t="-55" r="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对象 11"/>
              <p:cNvSpPr txBox="1"/>
              <p:nvPr/>
            </p:nvSpPr>
            <p:spPr>
              <a:xfrm>
                <a:off x="2341563" y="3144838"/>
                <a:ext cx="4210050" cy="369887"/>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𝑼</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𝑳</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𝒛</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𝜞</m:t>
                          </m:r>
                        </m:e>
                        <m:sub>
                          <m:r>
                            <a:rPr lang="zh-CN" altLang="en-US" b="1" i="1">
                              <a:solidFill>
                                <a:srgbClr val="000000"/>
                              </a:solidFill>
                              <a:latin typeface="Cambria Math" panose="02040503050406030204" pitchFamily="18" charset="0"/>
                            </a:rPr>
                            <m:t>𝟏</m:t>
                          </m:r>
                        </m:sub>
                      </m:sSub>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𝑺</m:t>
                          </m:r>
                        </m:e>
                        <m:sub>
                          <m:r>
                            <a:rPr lang="zh-CN" altLang="en-US" b="1" i="1">
                              <a:solidFill>
                                <a:srgbClr val="000000"/>
                              </a:solidFill>
                              <a:latin typeface="Cambria Math" panose="02040503050406030204" pitchFamily="18" charset="0"/>
                            </a:rPr>
                            <m:t>𝒘</m:t>
                          </m:r>
                        </m:sub>
                      </m:sSub>
                      <m:r>
                        <a:rPr lang="zh-CN" altLang="en-US" b="1" i="1">
                          <a:solidFill>
                            <a:srgbClr val="000000"/>
                          </a:solidFill>
                          <a:latin typeface="Cambria Math" panose="02040503050406030204" pitchFamily="18" charset="0"/>
                        </a:rPr>
                        <m:t>(</m:t>
                      </m:r>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𝒙</m:t>
                          </m:r>
                        </m:e>
                      </m:acc>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𝑳</m:t>
                      </m:r>
                      <m:sSub>
                        <m:sSubPr>
                          <m:ctrlPr>
                            <a:rPr lang="zh-CN" altLang="en-US" b="1" i="1">
                              <a:solidFill>
                                <a:srgbClr val="000000"/>
                              </a:solidFill>
                              <a:latin typeface="Cambria Math" panose="02040503050406030204" pitchFamily="18" charset="0"/>
                            </a:rPr>
                          </m:ctrlPr>
                        </m:sSub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𝒏</m:t>
                              </m:r>
                            </m:e>
                          </m:acc>
                        </m:e>
                        <m:sub>
                          <m:r>
                            <a:rPr lang="zh-CN" altLang="en-US" b="1" i="1">
                              <a:solidFill>
                                <a:srgbClr val="000000"/>
                              </a:solidFill>
                              <a:latin typeface="Cambria Math" panose="02040503050406030204" pitchFamily="18" charset="0"/>
                            </a:rPr>
                            <m:t>𝒛</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𝒛</m:t>
                      </m:r>
                      <m:sSub>
                        <m:sSubPr>
                          <m:ctrlPr>
                            <a:rPr lang="zh-CN" altLang="en-US" b="1" i="1">
                              <a:solidFill>
                                <a:srgbClr val="000000"/>
                              </a:solidFill>
                              <a:latin typeface="Cambria Math" panose="02040503050406030204" pitchFamily="18" charset="0"/>
                            </a:rPr>
                          </m:ctrlPr>
                        </m:sSub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𝒏</m:t>
                              </m:r>
                            </m:e>
                          </m:acc>
                        </m:e>
                        <m:sub>
                          <m:r>
                            <a:rPr lang="zh-CN" altLang="en-US" b="1" i="1">
                              <a:solidFill>
                                <a:srgbClr val="000000"/>
                              </a:solidFill>
                              <a:latin typeface="Cambria Math" panose="02040503050406030204" pitchFamily="18" charset="0"/>
                            </a:rPr>
                            <m:t>𝒛</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𝒕</m:t>
                      </m:r>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𝒕</m:t>
                          </m:r>
                        </m:e>
                        <m:sup>
                          <m:r>
                            <a:rPr lang="zh-CN" altLang="en-US" b="1" i="1">
                              <a:solidFill>
                                <a:srgbClr val="000000"/>
                              </a:solidFill>
                              <a:latin typeface="Cambria Math" panose="02040503050406030204" pitchFamily="18" charset="0"/>
                            </a:rPr>
                            <m:t>′</m:t>
                          </m:r>
                        </m:sup>
                      </m:sSup>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𝒑</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𝜞</m:t>
                          </m:r>
                        </m:e>
                        <m:sub>
                          <m:r>
                            <a:rPr lang="zh-CN" altLang="en-US" b="1" i="1">
                              <a:solidFill>
                                <a:srgbClr val="000000"/>
                              </a:solidFill>
                              <a:latin typeface="Cambria Math" panose="02040503050406030204" pitchFamily="18" charset="0"/>
                            </a:rPr>
                            <m:t>𝟐</m:t>
                          </m:r>
                        </m:sub>
                      </m:sSub>
                      <m:r>
                        <a:rPr lang="zh-CN" altLang="en-US" b="1" i="1">
                          <a:solidFill>
                            <a:srgbClr val="000000"/>
                          </a:solidFill>
                          <a:latin typeface="Cambria Math" panose="02040503050406030204" pitchFamily="18" charset="0"/>
                        </a:rPr>
                        <m:t>⟩</m:t>
                      </m:r>
                    </m:oMath>
                  </m:oMathPara>
                </a14:m>
                <a:endParaRPr lang="zh-CN" altLang="en-US" b="1" dirty="0"/>
              </a:p>
            </p:txBody>
          </p:sp>
        </mc:Choice>
        <mc:Fallback xmlns="">
          <p:sp>
            <p:nvSpPr>
              <p:cNvPr id="12" name="对象 11"/>
              <p:cNvSpPr txBox="1">
                <a:spLocks noRot="1" noChangeAspect="1" noMove="1" noResize="1" noEditPoints="1" noAdjustHandles="1" noChangeArrowheads="1" noChangeShapeType="1" noTextEdit="1"/>
              </p:cNvSpPr>
              <p:nvPr/>
            </p:nvSpPr>
            <p:spPr>
              <a:xfrm>
                <a:off x="2341563" y="3144838"/>
                <a:ext cx="4210050" cy="369887"/>
              </a:xfrm>
              <a:prstGeom prst="rect">
                <a:avLst/>
              </a:prstGeom>
              <a:blipFill rotWithShape="1">
                <a:blip r:embed="rId4"/>
                <a:stretch>
                  <a:fillRect l="-8" t="-86" r="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对象 14"/>
              <p:cNvSpPr txBox="1"/>
              <p:nvPr/>
            </p:nvSpPr>
            <p:spPr>
              <a:xfrm>
                <a:off x="1141413" y="4641850"/>
                <a:ext cx="5376862" cy="676275"/>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𝑹</m:t>
                          </m:r>
                        </m:e>
                        <m:sup>
                          <m:r>
                            <a:rPr lang="zh-CN" altLang="en-US" b="1" i="1">
                              <a:solidFill>
                                <a:srgbClr val="000000"/>
                              </a:solidFill>
                              <a:latin typeface="Cambria Math" panose="02040503050406030204" pitchFamily="18" charset="0"/>
                            </a:rPr>
                            <m:t>±</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𝒛</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𝑳</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𝒕</m:t>
                      </m:r>
                      <m:r>
                        <a:rPr lang="zh-CN" altLang="en-US" b="1" i="1">
                          <a:solidFill>
                            <a:srgbClr val="000000"/>
                          </a:solidFill>
                          <a:latin typeface="Cambria Math" panose="02040503050406030204" pitchFamily="18" charset="0"/>
                        </a:rPr>
                        <m:t>)=</m:t>
                      </m:r>
                      <m:f>
                        <m:fPr>
                          <m:ctrlPr>
                            <a:rPr lang="zh-CN" altLang="en-US" b="1" i="1">
                              <a:solidFill>
                                <a:srgbClr val="000000"/>
                              </a:solidFill>
                              <a:latin typeface="Cambria Math" panose="02040503050406030204" pitchFamily="18" charset="0"/>
                            </a:rPr>
                          </m:ctrlPr>
                        </m:fPr>
                        <m:num>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𝑪</m:t>
                              </m:r>
                            </m:e>
                            <m:sub>
                              <m:r>
                                <a:rPr lang="zh-CN" altLang="en-US" b="1" i="1">
                                  <a:solidFill>
                                    <a:srgbClr val="000000"/>
                                  </a:solidFill>
                                  <a:latin typeface="Cambria Math" panose="02040503050406030204" pitchFamily="18" charset="0"/>
                                </a:rPr>
                                <m:t>𝟐</m:t>
                              </m:r>
                            </m:sub>
                            <m:sup>
                              <m:r>
                                <a:rPr lang="zh-CN" altLang="en-US" b="1" i="1">
                                  <a:solidFill>
                                    <a:srgbClr val="000000"/>
                                  </a:solidFill>
                                  <a:latin typeface="Cambria Math" panose="02040503050406030204" pitchFamily="18" charset="0"/>
                                </a:rPr>
                                <m:t>±</m:t>
                              </m:r>
                            </m:sup>
                          </m:sSub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𝒛</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𝑳</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𝒕</m:t>
                          </m:r>
                          <m:r>
                            <a:rPr lang="zh-CN" altLang="en-US" b="1" i="1">
                              <a:solidFill>
                                <a:srgbClr val="000000"/>
                              </a:solidFill>
                              <a:latin typeface="Cambria Math" panose="02040503050406030204" pitchFamily="18" charset="0"/>
                            </a:rPr>
                            <m:t>)</m:t>
                          </m:r>
                        </m:num>
                        <m:den>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𝑪</m:t>
                              </m:r>
                            </m:e>
                            <m:sub>
                              <m:r>
                                <a:rPr lang="zh-CN" altLang="en-US" b="1" i="1">
                                  <a:solidFill>
                                    <a:srgbClr val="000000"/>
                                  </a:solidFill>
                                  <a:latin typeface="Cambria Math" panose="02040503050406030204" pitchFamily="18" charset="0"/>
                                </a:rPr>
                                <m:t>𝟐</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𝟎</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𝟎</m:t>
                          </m:r>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𝟎</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𝒕</m:t>
                          </m:r>
                          <m:r>
                            <a:rPr lang="zh-CN" altLang="en-US" b="1" i="1">
                              <a:solidFill>
                                <a:srgbClr val="000000"/>
                              </a:solidFill>
                              <a:latin typeface="Cambria Math" panose="02040503050406030204" pitchFamily="18" charset="0"/>
                            </a:rPr>
                            <m:t>)</m:t>
                          </m:r>
                        </m:den>
                      </m:f>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𝜱</m:t>
                              </m:r>
                            </m:e>
                          </m:acc>
                        </m:e>
                        <m: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𝟎</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𝒛</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𝑳</m:t>
                      </m:r>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𝒆</m:t>
                          </m:r>
                        </m:e>
                        <m: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𝒊𝒛</m:t>
                          </m:r>
                          <m:f>
                            <m:fPr>
                              <m:ctrlPr>
                                <a:rPr lang="zh-CN" altLang="en-US" b="1" i="1">
                                  <a:solidFill>
                                    <a:srgbClr val="000000"/>
                                  </a:solidFill>
                                  <a:latin typeface="Cambria Math" panose="02040503050406030204" pitchFamily="18" charset="0"/>
                                </a:rPr>
                              </m:ctrlPr>
                            </m:fPr>
                            <m:num>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num>
                            <m:den>
                              <m:r>
                                <a:rPr lang="zh-CN" altLang="en-US" b="1" i="1">
                                  <a:solidFill>
                                    <a:srgbClr val="000000"/>
                                  </a:solidFill>
                                  <a:latin typeface="Cambria Math" panose="02040503050406030204" pitchFamily="18" charset="0"/>
                                </a:rPr>
                                <m:t>𝟐</m:t>
                              </m:r>
                            </m:den>
                          </m:f>
                        </m:sup>
                      </m:sSup>
                    </m:oMath>
                  </m:oMathPara>
                </a14:m>
                <a:endParaRPr lang="zh-CN" altLang="en-US" b="1" dirty="0"/>
              </a:p>
            </p:txBody>
          </p:sp>
        </mc:Choice>
        <mc:Fallback xmlns="">
          <p:sp>
            <p:nvSpPr>
              <p:cNvPr id="15" name="对象 14"/>
              <p:cNvSpPr txBox="1">
                <a:spLocks noRot="1" noChangeAspect="1" noMove="1" noResize="1" noEditPoints="1" noAdjustHandles="1" noChangeArrowheads="1" noChangeShapeType="1" noTextEdit="1"/>
              </p:cNvSpPr>
              <p:nvPr/>
            </p:nvSpPr>
            <p:spPr>
              <a:xfrm>
                <a:off x="1141413" y="4641850"/>
                <a:ext cx="5376862" cy="676275"/>
              </a:xfrm>
              <a:prstGeom prst="rect">
                <a:avLst/>
              </a:prstGeom>
              <a:blipFill rotWithShape="1">
                <a:blip r:embed="rId5"/>
                <a:stretch>
                  <a:fillRect l="-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对象 15"/>
              <p:cNvSpPr txBox="1"/>
              <p:nvPr/>
            </p:nvSpPr>
            <p:spPr>
              <a:xfrm>
                <a:off x="3979572" y="5318125"/>
                <a:ext cx="2572041" cy="385763"/>
              </a:xfrm>
              <a:prstGeom prst="rect">
                <a:avLst/>
              </a:prstGeom>
            </p:spPr>
            <p:txBody>
              <a:bodyPr>
                <a:noAutofit/>
              </a:bodyPr>
              <a:lstStyle/>
              <a:p>
                <a:pPr/>
                <a14:m>
                  <m:oMathPara xmlns:m="http://schemas.openxmlformats.org/officeDocument/2006/math">
                    <m:oMathParaPr>
                      <m:jc m:val="left"/>
                    </m:oMathParaPr>
                    <m:oMath xmlns:m="http://schemas.openxmlformats.org/officeDocument/2006/math">
                      <m:r>
                        <a:rPr lang="zh-CN" altLang="en-US" sz="1400" b="1" i="1">
                          <a:solidFill>
                            <a:srgbClr val="000000"/>
                          </a:solidFill>
                          <a:latin typeface="Cambria Math" panose="02040503050406030204" pitchFamily="18" charset="0"/>
                        </a:rPr>
                        <m:t>×</m:t>
                      </m:r>
                      <m:d>
                        <m:dPr>
                          <m:begChr m:val="["/>
                          <m:endChr m:val="]"/>
                          <m:ctrlPr>
                            <a:rPr lang="zh-CN" altLang="en-US" sz="1400" b="1" i="1">
                              <a:solidFill>
                                <a:srgbClr val="000000"/>
                              </a:solidFill>
                              <a:latin typeface="Cambria Math" panose="02040503050406030204" pitchFamily="18" charset="0"/>
                            </a:rPr>
                          </m:ctrlPr>
                        </m:dPr>
                        <m:e>
                          <m:r>
                            <a:rPr lang="zh-CN" altLang="en-US" sz="1400" b="1" i="1">
                              <a:solidFill>
                                <a:srgbClr val="000000"/>
                              </a:solidFill>
                              <a:latin typeface="Cambria Math" panose="02040503050406030204" pitchFamily="18" charset="0"/>
                            </a:rPr>
                            <m:t>𝟏</m:t>
                          </m:r>
                          <m:r>
                            <a:rPr lang="zh-CN" altLang="en-US" sz="1400" b="1" i="1">
                              <a:solidFill>
                                <a:srgbClr val="000000"/>
                              </a:solidFill>
                              <a:latin typeface="Cambria Math" panose="02040503050406030204" pitchFamily="18" charset="0"/>
                            </a:rPr>
                            <m:t>+</m:t>
                          </m:r>
                          <m:sSub>
                            <m:sSubPr>
                              <m:ctrlPr>
                                <a:rPr lang="zh-CN" altLang="en-US" sz="1400" b="1" i="1">
                                  <a:solidFill>
                                    <a:srgbClr val="000000"/>
                                  </a:solidFill>
                                  <a:latin typeface="Cambria Math" panose="02040503050406030204" pitchFamily="18" charset="0"/>
                                </a:rPr>
                              </m:ctrlPr>
                            </m:sSubPr>
                            <m:e>
                              <m:r>
                                <a:rPr lang="zh-CN" altLang="en-US" sz="1400" b="1" i="1">
                                  <a:solidFill>
                                    <a:srgbClr val="000000"/>
                                  </a:solidFill>
                                  <a:latin typeface="Cambria Math" panose="02040503050406030204" pitchFamily="18" charset="0"/>
                                </a:rPr>
                                <m:t>𝒄</m:t>
                              </m:r>
                            </m:e>
                            <m:sub>
                              <m:r>
                                <a:rPr lang="zh-CN" altLang="en-US" sz="1400" b="1" i="1">
                                  <a:solidFill>
                                    <a:srgbClr val="000000"/>
                                  </a:solidFill>
                                  <a:latin typeface="Cambria Math" panose="02040503050406030204" pitchFamily="18" charset="0"/>
                                </a:rPr>
                                <m:t>𝟏</m:t>
                              </m:r>
                            </m:sub>
                          </m:sSub>
                          <m:r>
                            <a:rPr lang="zh-CN" altLang="en-US" sz="1400" b="1" i="1">
                              <a:solidFill>
                                <a:srgbClr val="000000"/>
                              </a:solidFill>
                              <a:latin typeface="Cambria Math" panose="02040503050406030204" pitchFamily="18" charset="0"/>
                            </a:rPr>
                            <m:t>(</m:t>
                          </m:r>
                          <m:r>
                            <a:rPr lang="zh-CN" altLang="en-US" sz="1400" b="1" i="1">
                              <a:solidFill>
                                <a:srgbClr val="000000"/>
                              </a:solidFill>
                              <a:latin typeface="Cambria Math" panose="02040503050406030204" pitchFamily="18" charset="0"/>
                            </a:rPr>
                            <m:t>𝒛</m:t>
                          </m:r>
                          <m:r>
                            <a:rPr lang="zh-CN" altLang="en-US" sz="1400" b="1" i="1">
                              <a:solidFill>
                                <a:srgbClr val="000000"/>
                              </a:solidFill>
                              <a:latin typeface="Cambria Math" panose="02040503050406030204" pitchFamily="18" charset="0"/>
                            </a:rPr>
                            <m:t>,</m:t>
                          </m:r>
                          <m:sSub>
                            <m:sSubPr>
                              <m:ctrlPr>
                                <a:rPr lang="zh-CN" altLang="en-US" sz="1400" b="1" i="1">
                                  <a:solidFill>
                                    <a:srgbClr val="000000"/>
                                  </a:solidFill>
                                  <a:latin typeface="Cambria Math" panose="02040503050406030204" pitchFamily="18" charset="0"/>
                                </a:rPr>
                              </m:ctrlPr>
                            </m:sSubPr>
                            <m:e>
                              <m:r>
                                <a:rPr lang="zh-CN" altLang="en-US" sz="1400" b="1" i="1">
                                  <a:solidFill>
                                    <a:srgbClr val="000000"/>
                                  </a:solidFill>
                                  <a:latin typeface="Cambria Math" panose="02040503050406030204" pitchFamily="18" charset="0"/>
                                </a:rPr>
                                <m:t>𝒃</m:t>
                              </m:r>
                            </m:e>
                            <m:sub>
                              <m:r>
                                <a:rPr lang="zh-CN" altLang="en-US" sz="1400" b="1" i="1">
                                  <a:solidFill>
                                    <a:srgbClr val="000000"/>
                                  </a:solidFill>
                                  <a:latin typeface="Cambria Math" panose="02040503050406030204" pitchFamily="18" charset="0"/>
                                </a:rPr>
                                <m:t>⊥</m:t>
                              </m:r>
                            </m:sub>
                          </m:sSub>
                          <m:r>
                            <a:rPr lang="zh-CN" altLang="en-US" sz="1400" b="1" i="1">
                              <a:solidFill>
                                <a:srgbClr val="000000"/>
                              </a:solidFill>
                              <a:latin typeface="Cambria Math" panose="02040503050406030204" pitchFamily="18" charset="0"/>
                            </a:rPr>
                            <m:t>,</m:t>
                          </m:r>
                          <m:sSup>
                            <m:sSupPr>
                              <m:ctrlPr>
                                <a:rPr lang="zh-CN" altLang="en-US" sz="1400" b="1" i="1">
                                  <a:solidFill>
                                    <a:srgbClr val="000000"/>
                                  </a:solidFill>
                                  <a:latin typeface="Cambria Math" panose="02040503050406030204" pitchFamily="18" charset="0"/>
                                </a:rPr>
                              </m:ctrlPr>
                            </m:sSupPr>
                            <m:e>
                              <m:r>
                                <a:rPr lang="zh-CN" altLang="en-US" sz="1400" b="1" i="1">
                                  <a:solidFill>
                                    <a:srgbClr val="000000"/>
                                  </a:solidFill>
                                  <a:latin typeface="Cambria Math" panose="02040503050406030204" pitchFamily="18" charset="0"/>
                                </a:rPr>
                                <m:t>𝑷</m:t>
                              </m:r>
                            </m:e>
                            <m:sup>
                              <m:r>
                                <a:rPr lang="zh-CN" altLang="en-US" sz="1400" b="1" i="1">
                                  <a:solidFill>
                                    <a:srgbClr val="000000"/>
                                  </a:solidFill>
                                  <a:latin typeface="Cambria Math" panose="02040503050406030204" pitchFamily="18" charset="0"/>
                                </a:rPr>
                                <m:t>𝒛</m:t>
                              </m:r>
                            </m:sup>
                          </m:sSup>
                          <m:r>
                            <a:rPr lang="zh-CN" altLang="en-US" sz="1400" b="1" i="1">
                              <a:solidFill>
                                <a:srgbClr val="000000"/>
                              </a:solidFill>
                              <a:latin typeface="Cambria Math" panose="02040503050406030204" pitchFamily="18" charset="0"/>
                            </a:rPr>
                            <m:t>,</m:t>
                          </m:r>
                          <m:r>
                            <a:rPr lang="zh-CN" altLang="en-US" sz="1400" b="1" i="1">
                              <a:solidFill>
                                <a:srgbClr val="000000"/>
                              </a:solidFill>
                              <a:latin typeface="Cambria Math" panose="02040503050406030204" pitchFamily="18" charset="0"/>
                            </a:rPr>
                            <m:t>𝑳</m:t>
                          </m:r>
                          <m:r>
                            <a:rPr lang="zh-CN" altLang="en-US" sz="1400" b="1" i="1">
                              <a:solidFill>
                                <a:srgbClr val="000000"/>
                              </a:solidFill>
                              <a:latin typeface="Cambria Math" panose="02040503050406030204" pitchFamily="18" charset="0"/>
                            </a:rPr>
                            <m:t>)</m:t>
                          </m:r>
                          <m:sSup>
                            <m:sSupPr>
                              <m:ctrlPr>
                                <a:rPr lang="zh-CN" altLang="en-US" sz="1400" b="1" i="1">
                                  <a:solidFill>
                                    <a:srgbClr val="000000"/>
                                  </a:solidFill>
                                  <a:latin typeface="Cambria Math" panose="02040503050406030204" pitchFamily="18" charset="0"/>
                                </a:rPr>
                              </m:ctrlPr>
                            </m:sSupPr>
                            <m:e>
                              <m:r>
                                <a:rPr lang="zh-CN" altLang="en-US" sz="1400" b="1" i="1">
                                  <a:solidFill>
                                    <a:srgbClr val="000000"/>
                                  </a:solidFill>
                                  <a:latin typeface="Cambria Math" panose="02040503050406030204" pitchFamily="18" charset="0"/>
                                </a:rPr>
                                <m:t>𝒆</m:t>
                              </m:r>
                            </m:e>
                            <m:sup>
                              <m:r>
                                <a:rPr lang="zh-CN" altLang="en-US" sz="1400" b="1" i="1">
                                  <a:solidFill>
                                    <a:srgbClr val="000000"/>
                                  </a:solidFill>
                                  <a:latin typeface="Cambria Math" panose="02040503050406030204" pitchFamily="18" charset="0"/>
                                </a:rPr>
                                <m:t>−</m:t>
                              </m:r>
                              <m:r>
                                <a:rPr lang="zh-CN" altLang="en-US" sz="1400" b="1" i="1">
                                  <a:solidFill>
                                    <a:srgbClr val="000000"/>
                                  </a:solidFill>
                                  <a:latin typeface="Cambria Math" panose="02040503050406030204" pitchFamily="18" charset="0"/>
                                </a:rPr>
                                <m:t>𝜟</m:t>
                              </m:r>
                              <m:r>
                                <a:rPr lang="zh-CN" altLang="en-US" sz="1400" b="1" i="1">
                                  <a:solidFill>
                                    <a:srgbClr val="000000"/>
                                  </a:solidFill>
                                  <a:latin typeface="Cambria Math" panose="02040503050406030204" pitchFamily="18" charset="0"/>
                                </a:rPr>
                                <m:t>𝑬𝒕</m:t>
                              </m:r>
                            </m:sup>
                          </m:sSup>
                        </m:e>
                      </m:d>
                    </m:oMath>
                  </m:oMathPara>
                </a14:m>
                <a:endParaRPr lang="zh-CN" altLang="en-US" sz="1400" b="1" dirty="0"/>
              </a:p>
            </p:txBody>
          </p:sp>
        </mc:Choice>
        <mc:Fallback xmlns="">
          <p:sp>
            <p:nvSpPr>
              <p:cNvPr id="16" name="对象 15"/>
              <p:cNvSpPr txBox="1">
                <a:spLocks noRot="1" noChangeAspect="1" noMove="1" noResize="1" noEditPoints="1" noAdjustHandles="1" noChangeArrowheads="1" noChangeShapeType="1" noTextEdit="1"/>
              </p:cNvSpPr>
              <p:nvPr/>
            </p:nvSpPr>
            <p:spPr>
              <a:xfrm>
                <a:off x="3979572" y="5318125"/>
                <a:ext cx="2572041" cy="385763"/>
              </a:xfrm>
              <a:prstGeom prst="rect">
                <a:avLst/>
              </a:prstGeom>
              <a:blipFill rotWithShape="1">
                <a:blip r:embed="rId6"/>
                <a:stretch>
                  <a:fillRect l="-1" r="12" b="82"/>
                </a:stretch>
              </a:blipFill>
            </p:spPr>
            <p:txBody>
              <a:bodyPr/>
              <a:lstStyle/>
              <a:p>
                <a:r>
                  <a:rPr lang="zh-CN" altLang="en-US">
                    <a:noFill/>
                  </a:rPr>
                  <a:t> </a:t>
                </a:r>
              </a:p>
            </p:txBody>
          </p:sp>
        </mc:Fallback>
      </mc:AlternateContent>
      <p:pic>
        <p:nvPicPr>
          <p:cNvPr id="2" name="图片 1"/>
          <p:cNvPicPr>
            <a:picLocks noChangeAspect="1"/>
          </p:cNvPicPr>
          <p:nvPr/>
        </p:nvPicPr>
        <p:blipFill>
          <a:blip r:embed="rId7"/>
          <a:stretch>
            <a:fillRect/>
          </a:stretch>
        </p:blipFill>
        <p:spPr>
          <a:xfrm>
            <a:off x="6692265" y="1577340"/>
            <a:ext cx="4868545" cy="4332605"/>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15</a:t>
            </a:fld>
            <a:endParaRPr kumimoji="0" lang="zh-CN" altLang="en-US" sz="2800"/>
          </a:p>
        </p:txBody>
      </p:sp>
      <p:sp>
        <p:nvSpPr>
          <p:cNvPr id="17" name="Text Box 3"/>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Wilson Loop Renormalization</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2" name="矩形 1"/>
          <p:cNvSpPr/>
          <p:nvPr/>
        </p:nvSpPr>
        <p:spPr>
          <a:xfrm>
            <a:off x="890080" y="1314132"/>
            <a:ext cx="9909175" cy="1449070"/>
          </a:xfrm>
          <a:prstGeom prst="rect">
            <a:avLst/>
          </a:prstGeom>
          <a:solidFill>
            <a:schemeClr val="bg1">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3"/>
          <a:stretch>
            <a:fillRect/>
          </a:stretch>
        </p:blipFill>
        <p:spPr>
          <a:xfrm>
            <a:off x="3627247" y="2910522"/>
            <a:ext cx="4434840" cy="3692525"/>
          </a:xfrm>
          <a:prstGeom prst="rect">
            <a:avLst/>
          </a:prstGeom>
        </p:spPr>
      </p:pic>
      <p:grpSp>
        <p:nvGrpSpPr>
          <p:cNvPr id="7" name="组合 6"/>
          <p:cNvGrpSpPr/>
          <p:nvPr/>
        </p:nvGrpSpPr>
        <p:grpSpPr>
          <a:xfrm>
            <a:off x="1876675" y="1712438"/>
            <a:ext cx="2760066" cy="899344"/>
            <a:chOff x="1488450" y="1482944"/>
            <a:chExt cx="2760066" cy="899344"/>
          </a:xfrm>
        </p:grpSpPr>
        <p:pic>
          <p:nvPicPr>
            <p:cNvPr id="8" name="图片 7"/>
            <p:cNvPicPr>
              <a:picLocks noChangeAspect="1"/>
            </p:cNvPicPr>
            <p:nvPr/>
          </p:nvPicPr>
          <p:blipFill>
            <a:blip r:embed="rId4"/>
            <a:stretch>
              <a:fillRect/>
            </a:stretch>
          </p:blipFill>
          <p:spPr>
            <a:xfrm>
              <a:off x="2401790" y="1482944"/>
              <a:ext cx="1846726" cy="899344"/>
            </a:xfrm>
            <a:prstGeom prst="rect">
              <a:avLst/>
            </a:prstGeom>
          </p:spPr>
        </p:pic>
        <mc:AlternateContent xmlns:mc="http://schemas.openxmlformats.org/markup-compatibility/2006" xmlns:a14="http://schemas.microsoft.com/office/drawing/2010/main">
          <mc:Choice Requires="a14">
            <p:sp>
              <p:nvSpPr>
                <p:cNvPr id="9" name="矩形 8"/>
                <p:cNvSpPr/>
                <p:nvPr/>
              </p:nvSpPr>
              <p:spPr>
                <a:xfrm>
                  <a:off x="1488450" y="1630945"/>
                  <a:ext cx="890191" cy="553998"/>
                </a:xfrm>
                <a:prstGeom prst="rect">
                  <a:avLst/>
                </a:prstGeom>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US" altLang="zh-CN" sz="2000" b="1" i="1" smtClean="0">
                                <a:solidFill>
                                  <a:schemeClr val="tx1"/>
                                </a:solidFill>
                                <a:latin typeface="Cambria Math" panose="02040503050406030204" pitchFamily="18" charset="0"/>
                                <a:cs typeface="Times New Roman" panose="02020603050405020304" charset="0"/>
                              </a:rPr>
                            </m:ctrlPr>
                          </m:sSubPr>
                          <m:e>
                            <m:r>
                              <a:rPr lang="en-US" altLang="zh-CN" sz="2000" b="1" i="1" smtClean="0">
                                <a:solidFill>
                                  <a:schemeClr val="tx1"/>
                                </a:solidFill>
                                <a:latin typeface="Cambria Math" panose="02040503050406030204" pitchFamily="18" charset="0"/>
                                <a:cs typeface="Times New Roman" panose="02020603050405020304" charset="0"/>
                              </a:rPr>
                              <m:t>𝒁</m:t>
                            </m:r>
                          </m:e>
                          <m:sub>
                            <m:r>
                              <a:rPr lang="en-US" altLang="zh-CN" sz="2000" b="1" i="1" smtClean="0">
                                <a:solidFill>
                                  <a:schemeClr val="tx1"/>
                                </a:solidFill>
                                <a:latin typeface="Cambria Math" panose="02040503050406030204" pitchFamily="18" charset="0"/>
                                <a:cs typeface="Times New Roman" panose="02020603050405020304" charset="0"/>
                              </a:rPr>
                              <m:t>𝑬</m:t>
                            </m:r>
                          </m:sub>
                        </m:sSub>
                        <m:r>
                          <a:rPr lang="en-US" altLang="zh-CN" sz="2000" b="1" i="1" smtClean="0">
                            <a:solidFill>
                              <a:schemeClr val="tx1"/>
                            </a:solidFill>
                            <a:latin typeface="Cambria Math" panose="02040503050406030204" pitchFamily="18" charset="0"/>
                            <a:cs typeface="Times New Roman" panose="02020603050405020304" charset="0"/>
                          </a:rPr>
                          <m:t>=</m:t>
                        </m:r>
                      </m:oMath>
                    </m:oMathPara>
                  </a14:m>
                  <a:endParaRPr lang="en-US" altLang="zh-CN" sz="2000" b="1" dirty="0">
                    <a:solidFill>
                      <a:schemeClr val="tx1"/>
                    </a:solidFill>
                    <a:latin typeface="Times New Roman" panose="02020603050405020304" charset="0"/>
                    <a:cs typeface="Times New Roman" panose="02020603050405020304"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1488450" y="1630945"/>
                  <a:ext cx="890191" cy="553998"/>
                </a:xfrm>
                <a:prstGeom prst="rect">
                  <a:avLst/>
                </a:prstGeom>
                <a:blipFill rotWithShape="1">
                  <a:blip r:embed="rId6"/>
                </a:blipFill>
              </p:spPr>
              <p:txBody>
                <a:bodyPr/>
                <a:lstStyle/>
                <a:p>
                  <a:r>
                    <a:rPr lang="zh-CN" altLang="en-US">
                      <a:noFill/>
                    </a:rPr>
                    <a:t> </a:t>
                  </a:r>
                </a:p>
              </p:txBody>
            </p:sp>
          </mc:Fallback>
        </mc:AlternateContent>
      </p:grpSp>
      <p:sp>
        <p:nvSpPr>
          <p:cNvPr id="10" name="文本框 9"/>
          <p:cNvSpPr txBox="1"/>
          <p:nvPr/>
        </p:nvSpPr>
        <p:spPr>
          <a:xfrm>
            <a:off x="5096955" y="1461452"/>
            <a:ext cx="2872105" cy="398780"/>
          </a:xfrm>
          <a:prstGeom prst="rect">
            <a:avLst/>
          </a:prstGeom>
          <a:noFill/>
        </p:spPr>
        <p:txBody>
          <a:bodyPr wrap="square" rtlCol="0" anchor="t">
            <a:spAutoFit/>
          </a:bodyPr>
          <a:lstStyle/>
          <a:p>
            <a:pPr marL="342900" indent="-342900">
              <a:buFont typeface="Wingdings" panose="05000000000000000000" charset="0"/>
              <a:buChar char="Ø"/>
            </a:pPr>
            <a:r>
              <a:rPr lang="en-US" altLang="zh-CN" sz="2000" b="1">
                <a:latin typeface="Times New Roman" panose="02020603050405020304" charset="0"/>
                <a:cs typeface="Times New Roman" panose="02020603050405020304" charset="0"/>
              </a:rPr>
              <a:t>Parameterization:</a:t>
            </a:r>
          </a:p>
        </p:txBody>
      </p:sp>
      <p:sp>
        <p:nvSpPr>
          <p:cNvPr id="11" name="文本框 10"/>
          <p:cNvSpPr txBox="1"/>
          <p:nvPr/>
        </p:nvSpPr>
        <p:spPr>
          <a:xfrm>
            <a:off x="1050735" y="1427797"/>
            <a:ext cx="1824990" cy="398780"/>
          </a:xfrm>
          <a:prstGeom prst="rect">
            <a:avLst/>
          </a:prstGeom>
          <a:noFill/>
        </p:spPr>
        <p:txBody>
          <a:bodyPr wrap="square" rtlCol="0" anchor="t">
            <a:spAutoFit/>
          </a:bodyPr>
          <a:lstStyle/>
          <a:p>
            <a:pPr marL="342900" indent="-342900">
              <a:buFont typeface="Wingdings" panose="05000000000000000000" charset="0"/>
              <a:buChar char="Ø"/>
            </a:pPr>
            <a:r>
              <a:rPr lang="en-US" altLang="zh-CN" sz="2000" b="1">
                <a:latin typeface="Times New Roman" panose="02020603050405020304" charset="0"/>
                <a:cs typeface="Times New Roman" panose="02020603050405020304" charset="0"/>
              </a:rPr>
              <a:t>Definition:</a:t>
            </a:r>
          </a:p>
        </p:txBody>
      </p:sp>
      <p:graphicFrame>
        <p:nvGraphicFramePr>
          <p:cNvPr id="12" name="对象 11"/>
          <p:cNvGraphicFramePr>
            <a:graphicFrameLocks noChangeAspect="1"/>
          </p:cNvGraphicFramePr>
          <p:nvPr/>
        </p:nvGraphicFramePr>
        <p:xfrm>
          <a:off x="5445298" y="1915169"/>
          <a:ext cx="5202910" cy="499268"/>
        </p:xfrm>
        <a:graphic>
          <a:graphicData uri="http://schemas.openxmlformats.org/presentationml/2006/ole">
            <mc:AlternateContent xmlns:mc="http://schemas.openxmlformats.org/markup-compatibility/2006">
              <mc:Choice xmlns:v="urn:schemas-microsoft-com:vml" Requires="v">
                <p:oleObj name="Equation" r:id="rId7" imgW="3063240" imgH="297180" progId="Equation.DSMT4">
                  <p:embed/>
                </p:oleObj>
              </mc:Choice>
              <mc:Fallback>
                <p:oleObj name="Equation" r:id="rId7" imgW="3063240" imgH="297180" progId="Equation.DSMT4">
                  <p:embed/>
                  <p:pic>
                    <p:nvPicPr>
                      <p:cNvPr id="12" name="对象 11"/>
                      <p:cNvPicPr/>
                      <p:nvPr/>
                    </p:nvPicPr>
                    <p:blipFill>
                      <a:blip r:embed="rId8"/>
                      <a:stretch>
                        <a:fillRect/>
                      </a:stretch>
                    </p:blipFill>
                    <p:spPr>
                      <a:xfrm>
                        <a:off x="5445298" y="1915169"/>
                        <a:ext cx="5202910" cy="499268"/>
                      </a:xfrm>
                      <a:prstGeom prst="rect">
                        <a:avLst/>
                      </a:prstGeom>
                    </p:spPr>
                  </p:pic>
                </p:oleObj>
              </mc:Fallback>
            </mc:AlternateContent>
          </a:graphicData>
        </a:graphic>
      </p:graphicFrame>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16</a:t>
            </a:r>
            <a:endParaRPr kumimoji="0" lang="zh-CN" altLang="en-US" sz="2800" dirty="0"/>
          </a:p>
        </p:txBody>
      </p:sp>
      <mc:AlternateContent xmlns:mc="http://schemas.openxmlformats.org/markup-compatibility/2006" xmlns:a14="http://schemas.microsoft.com/office/drawing/2010/main">
        <mc:Choice Requires="a14">
          <p:sp>
            <p:nvSpPr>
              <p:cNvPr id="17" name="Text Box 3"/>
              <p:cNvSpPr txBox="1">
                <a:spLocks noChangeArrowheads="1"/>
              </p:cNvSpPr>
              <p:nvPr/>
            </p:nvSpPr>
            <p:spPr bwMode="auto">
              <a:xfrm>
                <a:off x="514349" y="195263"/>
                <a:ext cx="7911632" cy="117570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Self-Renormalization</a:t>
                </a:r>
                <a:r>
                  <a:rPr lang="en-US" altLang="zh-CN" sz="2400" b="1" dirty="0">
                    <a:solidFill>
                      <a:srgbClr val="C00000"/>
                    </a:solidFill>
                    <a:latin typeface="Times New Roman" panose="02020603050405020304" charset="0"/>
                    <a:ea typeface="黑体" panose="02010609060101010101" charset="-122"/>
                    <a:cs typeface="Times New Roman" panose="02020603050405020304" charset="0"/>
                    <a:sym typeface="+mn-ea"/>
                  </a:rPr>
                  <a:t>--a New Scheme to Extract </a:t>
                </a:r>
                <a14:m>
                  <m:oMath xmlns:m="http://schemas.openxmlformats.org/officeDocument/2006/math">
                    <m:sSub>
                      <m:sSubPr>
                        <m:ctrlPr>
                          <a:rPr lang="en-US" altLang="zh-CN" sz="2400" b="1" i="1" dirty="0">
                            <a:solidFill>
                              <a:srgbClr val="C00000"/>
                            </a:solidFill>
                            <a:latin typeface="Cambria Math" panose="02040503050406030204" pitchFamily="18" charset="0"/>
                            <a:ea typeface="黑体" panose="02010609060101010101" charset="-122"/>
                            <a:cs typeface="Times New Roman" panose="02020603050405020304" charset="0"/>
                            <a:sym typeface="+mn-ea"/>
                          </a:rPr>
                        </m:ctrlPr>
                      </m:sSubPr>
                      <m:e>
                        <m:r>
                          <a:rPr lang="en-US" altLang="zh-CN" sz="2400" b="1" dirty="0">
                            <a:solidFill>
                              <a:srgbClr val="C00000"/>
                            </a:solidFill>
                            <a:latin typeface="Cambria Math" panose="02040503050406030204" pitchFamily="18" charset="0"/>
                            <a:ea typeface="黑体" panose="02010609060101010101" charset="-122"/>
                            <a:cs typeface="Times New Roman" panose="02020603050405020304" charset="0"/>
                            <a:sym typeface="+mn-ea"/>
                          </a:rPr>
                          <m:t>𝑍</m:t>
                        </m:r>
                      </m:e>
                      <m:sub>
                        <m:r>
                          <a:rPr lang="en-US" altLang="zh-CN" sz="2400" b="1" dirty="0">
                            <a:solidFill>
                              <a:srgbClr val="C00000"/>
                            </a:solidFill>
                            <a:latin typeface="Cambria Math" panose="02040503050406030204" pitchFamily="18" charset="0"/>
                            <a:ea typeface="黑体" panose="02010609060101010101" charset="-122"/>
                            <a:cs typeface="Times New Roman" panose="02020603050405020304" charset="0"/>
                            <a:sym typeface="+mn-ea"/>
                          </a:rPr>
                          <m:t>𝑂</m:t>
                        </m:r>
                      </m:sub>
                    </m:sSub>
                  </m:oMath>
                </a14:m>
                <a:r>
                  <a:rPr lang="en-US" altLang="zh-CN" sz="2400" b="1" dirty="0">
                    <a:solidFill>
                      <a:srgbClr val="C00000"/>
                    </a:solidFill>
                    <a:latin typeface="Times New Roman" panose="02020603050405020304" charset="0"/>
                    <a:ea typeface="黑体" panose="02010609060101010101" charset="-122"/>
                    <a:cs typeface="Times New Roman" panose="02020603050405020304" charset="0"/>
                    <a:sym typeface="+mn-ea"/>
                  </a:rPr>
                  <a:t> </a:t>
                </a:r>
              </a:p>
              <a:p>
                <a:pPr>
                  <a:buNone/>
                </a:pPr>
                <a:endPar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endParaRPr>
              </a:p>
            </p:txBody>
          </p:sp>
        </mc:Choice>
        <mc:Fallback xmlns="">
          <p:sp>
            <p:nvSpPr>
              <p:cNvPr id="17" name="Text Box 3"/>
              <p:cNvSpPr txBox="1">
                <a:spLocks noRot="1" noChangeAspect="1" noMove="1" noResize="1" noEditPoints="1" noAdjustHandles="1" noChangeArrowheads="1" noChangeShapeType="1" noTextEdit="1"/>
              </p:cNvSpPr>
              <p:nvPr/>
            </p:nvSpPr>
            <p:spPr bwMode="auto">
              <a:xfrm>
                <a:off x="514349" y="195263"/>
                <a:ext cx="7911632" cy="1175706"/>
              </a:xfrm>
              <a:prstGeom prst="rect">
                <a:avLst/>
              </a:prstGeom>
              <a:blipFill rotWithShape="1">
                <a:blip r:embed="rId3"/>
                <a:stretch>
                  <a:fillRect l="-8" t="-27" r="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2" name="图片 1"/>
          <p:cNvPicPr>
            <a:picLocks noChangeAspect="1"/>
          </p:cNvPicPr>
          <p:nvPr/>
        </p:nvPicPr>
        <p:blipFill>
          <a:blip r:embed="rId4"/>
          <a:stretch>
            <a:fillRect/>
          </a:stretch>
        </p:blipFill>
        <p:spPr>
          <a:xfrm>
            <a:off x="3100401" y="2144395"/>
            <a:ext cx="7388860" cy="1154430"/>
          </a:xfrm>
          <a:prstGeom prst="rect">
            <a:avLst/>
          </a:prstGeom>
        </p:spPr>
      </p:pic>
      <p:pic>
        <p:nvPicPr>
          <p:cNvPr id="3" name="图片 2"/>
          <p:cNvPicPr>
            <a:picLocks noChangeAspect="1"/>
          </p:cNvPicPr>
          <p:nvPr/>
        </p:nvPicPr>
        <p:blipFill>
          <a:blip r:embed="rId5"/>
          <a:srcRect l="23754"/>
          <a:stretch>
            <a:fillRect/>
          </a:stretch>
        </p:blipFill>
        <p:spPr>
          <a:xfrm>
            <a:off x="7766050" y="1528445"/>
            <a:ext cx="3884930" cy="687070"/>
          </a:xfrm>
          <a:prstGeom prst="rect">
            <a:avLst/>
          </a:prstGeom>
        </p:spPr>
      </p:pic>
      <p:pic>
        <p:nvPicPr>
          <p:cNvPr id="4" name="图片 3"/>
          <p:cNvPicPr>
            <a:picLocks noChangeAspect="1"/>
          </p:cNvPicPr>
          <p:nvPr/>
        </p:nvPicPr>
        <p:blipFill>
          <a:blip r:embed="rId6"/>
          <a:stretch>
            <a:fillRect/>
          </a:stretch>
        </p:blipFill>
        <p:spPr>
          <a:xfrm>
            <a:off x="4390651" y="1467485"/>
            <a:ext cx="3410585" cy="842010"/>
          </a:xfrm>
          <a:prstGeom prst="rect">
            <a:avLst/>
          </a:prstGeom>
        </p:spPr>
      </p:pic>
      <p:sp>
        <p:nvSpPr>
          <p:cNvPr id="5" name="文本框 4"/>
          <p:cNvSpPr txBox="1"/>
          <p:nvPr/>
        </p:nvSpPr>
        <p:spPr>
          <a:xfrm>
            <a:off x="6551295" y="6315075"/>
            <a:ext cx="5466080" cy="368300"/>
          </a:xfrm>
          <a:prstGeom prst="rect">
            <a:avLst/>
          </a:prstGeom>
          <a:noFill/>
        </p:spPr>
        <p:txBody>
          <a:bodyPr wrap="square" rtlCol="0" anchor="t">
            <a:spAutoFit/>
          </a:bodyPr>
          <a:lstStyle/>
          <a:p>
            <a:r>
              <a:rPr lang="en-US" altLang="zh-CN" i="1" dirty="0">
                <a:solidFill>
                  <a:srgbClr val="001CB6"/>
                </a:solidFill>
                <a:latin typeface="Times New Roman" panose="02020603050405020304" charset="0"/>
                <a:cs typeface="Times New Roman" panose="02020603050405020304" charset="0"/>
                <a:sym typeface="+mn-ea"/>
              </a:rPr>
              <a:t>Deng et al., JHEP 09 (2022); Huo et al. NPB 969(2021)</a:t>
            </a:r>
          </a:p>
        </p:txBody>
      </p:sp>
      <p:sp>
        <p:nvSpPr>
          <p:cNvPr id="9" name="文本框 8"/>
          <p:cNvSpPr txBox="1"/>
          <p:nvPr/>
        </p:nvSpPr>
        <p:spPr>
          <a:xfrm>
            <a:off x="274955" y="2435225"/>
            <a:ext cx="2756535" cy="46037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dirty="0">
                <a:latin typeface="Times New Roman" panose="02020603050405020304" charset="0"/>
                <a:cs typeface="Times New Roman" panose="02020603050405020304" charset="0"/>
                <a:sym typeface="+mn-ea"/>
              </a:rPr>
              <a:t>Parametrization:</a:t>
            </a:r>
          </a:p>
        </p:txBody>
      </p:sp>
      <p:sp>
        <p:nvSpPr>
          <p:cNvPr id="10" name="文本框 9"/>
          <p:cNvSpPr txBox="1"/>
          <p:nvPr/>
        </p:nvSpPr>
        <p:spPr>
          <a:xfrm>
            <a:off x="267335" y="1626235"/>
            <a:ext cx="6096000" cy="46037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dirty="0">
                <a:latin typeface="Times New Roman" panose="02020603050405020304" charset="0"/>
                <a:cs typeface="Times New Roman" panose="02020603050405020304" charset="0"/>
                <a:sym typeface="+mn-ea"/>
              </a:rPr>
              <a:t>Renormalization condition:</a:t>
            </a:r>
          </a:p>
        </p:txBody>
      </p:sp>
      <p:sp>
        <p:nvSpPr>
          <p:cNvPr id="7" name="矩形 6"/>
          <p:cNvSpPr/>
          <p:nvPr/>
        </p:nvSpPr>
        <p:spPr>
          <a:xfrm>
            <a:off x="4367502" y="1643697"/>
            <a:ext cx="1112761" cy="467032"/>
          </a:xfrm>
          <a:custGeom>
            <a:avLst/>
            <a:gdLst>
              <a:gd name="connsiteX0" fmla="*/ 0 w 1112761"/>
              <a:gd name="connsiteY0" fmla="*/ 0 h 467032"/>
              <a:gd name="connsiteX1" fmla="*/ 522998 w 1112761"/>
              <a:gd name="connsiteY1" fmla="*/ 0 h 467032"/>
              <a:gd name="connsiteX2" fmla="*/ 1112761 w 1112761"/>
              <a:gd name="connsiteY2" fmla="*/ 0 h 467032"/>
              <a:gd name="connsiteX3" fmla="*/ 1112761 w 1112761"/>
              <a:gd name="connsiteY3" fmla="*/ 467032 h 467032"/>
              <a:gd name="connsiteX4" fmla="*/ 578636 w 1112761"/>
              <a:gd name="connsiteY4" fmla="*/ 467032 h 467032"/>
              <a:gd name="connsiteX5" fmla="*/ 0 w 1112761"/>
              <a:gd name="connsiteY5" fmla="*/ 467032 h 467032"/>
              <a:gd name="connsiteX6" fmla="*/ 0 w 1112761"/>
              <a:gd name="connsiteY6" fmla="*/ 0 h 46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761" h="467032" extrusionOk="0">
                <a:moveTo>
                  <a:pt x="0" y="0"/>
                </a:moveTo>
                <a:cubicBezTo>
                  <a:pt x="112213" y="-24129"/>
                  <a:pt x="379462" y="-9583"/>
                  <a:pt x="522998" y="0"/>
                </a:cubicBezTo>
                <a:cubicBezTo>
                  <a:pt x="666534" y="9583"/>
                  <a:pt x="922489" y="-28430"/>
                  <a:pt x="1112761" y="0"/>
                </a:cubicBezTo>
                <a:cubicBezTo>
                  <a:pt x="1107978" y="218283"/>
                  <a:pt x="1101705" y="238638"/>
                  <a:pt x="1112761" y="467032"/>
                </a:cubicBezTo>
                <a:cubicBezTo>
                  <a:pt x="894027" y="490914"/>
                  <a:pt x="715900" y="451200"/>
                  <a:pt x="578636" y="467032"/>
                </a:cubicBezTo>
                <a:cubicBezTo>
                  <a:pt x="441372" y="482864"/>
                  <a:pt x="231679" y="487467"/>
                  <a:pt x="0" y="467032"/>
                </a:cubicBezTo>
                <a:cubicBezTo>
                  <a:pt x="11174" y="290818"/>
                  <a:pt x="12707" y="139399"/>
                  <a:pt x="0" y="0"/>
                </a:cubicBezTo>
                <a:close/>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3424972" y="1229935"/>
            <a:ext cx="3179075" cy="400110"/>
          </a:xfrm>
          <a:prstGeom prst="rect">
            <a:avLst/>
          </a:prstGeom>
          <a:noFill/>
        </p:spPr>
        <p:txBody>
          <a:bodyPr wrap="none" rtlCol="0">
            <a:spAutoFit/>
          </a:bodyPr>
          <a:lstStyle/>
          <a:p>
            <a:r>
              <a:rPr lang="en-US" altLang="zh-CN" sz="2000" b="1" dirty="0">
                <a:solidFill>
                  <a:srgbClr val="00B0F0"/>
                </a:solidFill>
                <a:latin typeface="Times New Roman" panose="02020603050405020304" pitchFamily="18" charset="0"/>
                <a:cs typeface="Times New Roman" panose="02020603050405020304" pitchFamily="18" charset="0"/>
              </a:rPr>
              <a:t>Subtracted matrix element </a:t>
            </a:r>
            <a:endParaRPr lang="zh-CN" altLang="en-US" sz="2000" b="1" dirty="0">
              <a:solidFill>
                <a:srgbClr val="00B0F0"/>
              </a:solidFill>
              <a:latin typeface="Times New Roman" panose="02020603050405020304" pitchFamily="18" charset="0"/>
              <a:cs typeface="Times New Roman" panose="02020603050405020304" pitchFamily="18" charset="0"/>
            </a:endParaRPr>
          </a:p>
        </p:txBody>
      </p:sp>
      <p:sp>
        <p:nvSpPr>
          <p:cNvPr id="6" name="矩形 5"/>
          <p:cNvSpPr/>
          <p:nvPr/>
        </p:nvSpPr>
        <p:spPr>
          <a:xfrm>
            <a:off x="8185785" y="2309495"/>
            <a:ext cx="523240" cy="443865"/>
          </a:xfrm>
          <a:prstGeom prst="rect">
            <a:avLst/>
          </a:prstGeom>
          <a:noFill/>
          <a:ln w="41275" cmpd="dbl">
            <a:solidFill>
              <a:srgbClr val="CE292F"/>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8" name="直接箭头连接符 7"/>
          <p:cNvCxnSpPr>
            <a:stCxn id="6" idx="3"/>
          </p:cNvCxnSpPr>
          <p:nvPr/>
        </p:nvCxnSpPr>
        <p:spPr>
          <a:xfrm flipV="1">
            <a:off x="8709025" y="2338070"/>
            <a:ext cx="260985" cy="193675"/>
          </a:xfrm>
          <a:prstGeom prst="straightConnector1">
            <a:avLst/>
          </a:prstGeom>
          <a:ln w="28575" cmpd="sng">
            <a:solidFill>
              <a:srgbClr val="CE292F">
                <a:alpha val="73000"/>
              </a:srgbClr>
            </a:solidFill>
            <a:prstDash val="solid"/>
            <a:tailEnd type="arrow"/>
          </a:ln>
        </p:spPr>
        <p:style>
          <a:lnRef idx="2">
            <a:schemeClr val="accent1"/>
          </a:lnRef>
          <a:fillRef idx="0">
            <a:srgbClr val="FFFFFF"/>
          </a:fillRef>
          <a:effectRef idx="0">
            <a:srgbClr val="FFFFFF"/>
          </a:effectRef>
          <a:fontRef idx="minor">
            <a:schemeClr val="tx1"/>
          </a:fontRef>
        </p:style>
      </p:cxnSp>
      <p:sp>
        <p:nvSpPr>
          <p:cNvPr id="14" name="文本框 13"/>
          <p:cNvSpPr txBox="1"/>
          <p:nvPr/>
        </p:nvSpPr>
        <p:spPr>
          <a:xfrm>
            <a:off x="8970010" y="2132965"/>
            <a:ext cx="2823210" cy="398780"/>
          </a:xfrm>
          <a:prstGeom prst="rect">
            <a:avLst/>
          </a:prstGeom>
          <a:noFill/>
        </p:spPr>
        <p:txBody>
          <a:bodyPr wrap="square" rtlCol="0">
            <a:spAutoFit/>
          </a:bodyPr>
          <a:lstStyle/>
          <a:p>
            <a:r>
              <a:rPr lang="en-US" altLang="zh-CN" sz="2000">
                <a:solidFill>
                  <a:srgbClr val="FF0000"/>
                </a:solidFill>
                <a:latin typeface="Times New Roman" panose="02020603050405020304" charset="0"/>
                <a:cs typeface="Times New Roman" panose="02020603050405020304" charset="0"/>
              </a:rPr>
              <a:t>Joint fit result</a:t>
            </a:r>
            <a:r>
              <a:rPr lang="zh-CN" altLang="en-US" sz="2000">
                <a:solidFill>
                  <a:srgbClr val="FF0000"/>
                </a:solidFill>
                <a:latin typeface="Times New Roman" panose="02020603050405020304" charset="0"/>
                <a:cs typeface="Times New Roman" panose="02020603050405020304" charset="0"/>
              </a:rPr>
              <a:t>：</a:t>
            </a:r>
            <a:r>
              <a:rPr lang="en-US" altLang="zh-CN" sz="2000" i="1">
                <a:solidFill>
                  <a:srgbClr val="FF0000"/>
                </a:solidFill>
                <a:latin typeface="Times New Roman" panose="02020603050405020304" charset="0"/>
                <a:cs typeface="Times New Roman" panose="02020603050405020304" charset="0"/>
              </a:rPr>
              <a:t>c</a:t>
            </a:r>
            <a:r>
              <a:rPr lang="en-US" altLang="zh-CN" sz="2000" i="1" baseline="-25000">
                <a:solidFill>
                  <a:srgbClr val="FF0000"/>
                </a:solidFill>
                <a:latin typeface="Times New Roman" panose="02020603050405020304" charset="0"/>
                <a:cs typeface="Times New Roman" panose="02020603050405020304" charset="0"/>
              </a:rPr>
              <a:t>1</a:t>
            </a:r>
            <a:r>
              <a:rPr lang="en-US" altLang="zh-CN" sz="2000">
                <a:solidFill>
                  <a:srgbClr val="FF0000"/>
                </a:solidFill>
                <a:latin typeface="Times New Roman" panose="02020603050405020304" charset="0"/>
                <a:cs typeface="Times New Roman" panose="02020603050405020304" charset="0"/>
              </a:rPr>
              <a:t>=0.020</a:t>
            </a:r>
          </a:p>
        </p:txBody>
      </p:sp>
      <p:sp>
        <p:nvSpPr>
          <p:cNvPr id="15" name="矩形 14"/>
          <p:cNvSpPr/>
          <p:nvPr/>
        </p:nvSpPr>
        <p:spPr>
          <a:xfrm>
            <a:off x="8970010" y="2086610"/>
            <a:ext cx="2802890" cy="502920"/>
          </a:xfrm>
          <a:prstGeom prst="rect">
            <a:avLst/>
          </a:prstGeom>
          <a:noFill/>
          <a:ln w="44450" cmpd="dbl">
            <a:solidFill>
              <a:srgbClr val="CE292F"/>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graphicFrame>
            <p:nvGraphicFramePr>
              <p:cNvPr id="16" name="表格 15"/>
              <p:cNvGraphicFramePr/>
              <p:nvPr>
                <p:extLst>
                  <p:ext uri="{D42A27DB-BD31-4B8C-83A1-F6EECF244321}">
                    <p14:modId xmlns:p14="http://schemas.microsoft.com/office/powerpoint/2010/main" val="169483169"/>
                  </p:ext>
                </p:extLst>
              </p:nvPr>
            </p:nvGraphicFramePr>
            <p:xfrm>
              <a:off x="4840917" y="4579938"/>
              <a:ext cx="6351924" cy="1154431"/>
            </p:xfrm>
            <a:graphic>
              <a:graphicData uri="http://schemas.openxmlformats.org/drawingml/2006/table">
                <a:tbl>
                  <a:tblPr firstRow="1" bandRow="1">
                    <a:tableStyleId>{EB344D84-9AFB-497E-A393-DC336BA19D2E}</a:tableStyleId>
                  </a:tblPr>
                  <a:tblGrid>
                    <a:gridCol w="1587981">
                      <a:extLst>
                        <a:ext uri="{9D8B030D-6E8A-4147-A177-3AD203B41FA5}">
                          <a16:colId xmlns:a16="http://schemas.microsoft.com/office/drawing/2014/main" val="20000"/>
                        </a:ext>
                      </a:extLst>
                    </a:gridCol>
                    <a:gridCol w="1587981">
                      <a:extLst>
                        <a:ext uri="{9D8B030D-6E8A-4147-A177-3AD203B41FA5}">
                          <a16:colId xmlns:a16="http://schemas.microsoft.com/office/drawing/2014/main" val="20001"/>
                        </a:ext>
                      </a:extLst>
                    </a:gridCol>
                    <a:gridCol w="1587981">
                      <a:extLst>
                        <a:ext uri="{9D8B030D-6E8A-4147-A177-3AD203B41FA5}">
                          <a16:colId xmlns:a16="http://schemas.microsoft.com/office/drawing/2014/main" val="20002"/>
                        </a:ext>
                      </a:extLst>
                    </a:gridCol>
                    <a:gridCol w="1587981">
                      <a:extLst>
                        <a:ext uri="{9D8B030D-6E8A-4147-A177-3AD203B41FA5}">
                          <a16:colId xmlns:a16="http://schemas.microsoft.com/office/drawing/2014/main" val="20003"/>
                        </a:ext>
                      </a:extLst>
                    </a:gridCol>
                  </a:tblGrid>
                  <a:tr h="394937">
                    <a:tc>
                      <a:txBody>
                        <a:bodyPr/>
                        <a:lstStyle/>
                        <a:p>
                          <a:pPr marL="0" algn="ctr" defTabSz="914400" rtl="0" eaLnBrk="1" latinLnBrk="0" hangingPunct="1">
                            <a:buNone/>
                          </a:pPr>
                          <a14:m>
                            <m:oMath xmlns:m="http://schemas.openxmlformats.org/officeDocument/2006/math">
                              <m:r>
                                <a:rPr lang="en-US" altLang="zh-CN" sz="1800" b="1" kern="1200" smtClean="0">
                                  <a:solidFill>
                                    <a:schemeClr val="tx1"/>
                                  </a:solidFill>
                                  <a:latin typeface="Cambria Math" panose="02040503050406030204" pitchFamily="18" charset="0"/>
                                  <a:ea typeface="+mn-ea"/>
                                  <a:cs typeface="Times New Roman" panose="02020603050405020304" charset="0"/>
                                </a:rPr>
                                <m:t>𝒂</m:t>
                              </m:r>
                              <m:r>
                                <a:rPr lang="en-US" altLang="zh-CN" sz="1800" b="1" kern="1200" smtClean="0">
                                  <a:solidFill>
                                    <a:schemeClr val="tx1"/>
                                  </a:solidFill>
                                  <a:latin typeface="Cambria Math" panose="02040503050406030204" pitchFamily="18" charset="0"/>
                                  <a:ea typeface="+mn-ea"/>
                                  <a:cs typeface="Times New Roman" panose="02020603050405020304" charset="0"/>
                                </a:rPr>
                                <m:t>/</m:t>
                              </m:r>
                            </m:oMath>
                          </a14:m>
                          <a:r>
                            <a:rPr lang="en-US" altLang="zh-CN" sz="1800" b="1" kern="1200" dirty="0">
                              <a:solidFill>
                                <a:schemeClr val="tx1"/>
                              </a:solidFill>
                              <a:latin typeface="Times New Roman" panose="02020603050405020304" charset="0"/>
                              <a:ea typeface="+mn-ea"/>
                              <a:cs typeface="Times New Roman" panose="02020603050405020304" charset="0"/>
                            </a:rPr>
                            <a:t>fm</a:t>
                          </a:r>
                          <a:endParaRPr lang="zh-CN" altLang="en-US" sz="1800" b="1" kern="1200" dirty="0">
                            <a:solidFill>
                              <a:schemeClr val="tx1"/>
                            </a:solidFill>
                            <a:latin typeface="Times New Roman" panose="02020603050405020304" charset="0"/>
                            <a:ea typeface="+mn-ea"/>
                            <a:cs typeface="Times New Roman" panose="02020603050405020304" charset="0"/>
                          </a:endParaRPr>
                        </a:p>
                      </a:txBody>
                      <a:tcPr/>
                    </a:tc>
                    <a:tc>
                      <a:txBody>
                        <a:bodyPr/>
                        <a:lstStyle/>
                        <a:p>
                          <a:pPr algn="ctr">
                            <a:buNone/>
                          </a:pPr>
                          <a:r>
                            <a:rPr lang="en-US" altLang="zh-CN" b="1" dirty="0">
                              <a:solidFill>
                                <a:schemeClr val="tx1"/>
                              </a:solidFill>
                              <a:latin typeface="Times New Roman" panose="02020603050405020304" charset="0"/>
                              <a:cs typeface="Times New Roman" panose="02020603050405020304" charset="0"/>
                            </a:rPr>
                            <a:t>0.10530</a:t>
                          </a:r>
                        </a:p>
                      </a:txBody>
                      <a:tcPr/>
                    </a:tc>
                    <a:tc>
                      <a:txBody>
                        <a:bodyPr/>
                        <a:lstStyle/>
                        <a:p>
                          <a:pPr algn="ctr">
                            <a:buNone/>
                          </a:pPr>
                          <a:r>
                            <a:rPr lang="en-US" altLang="zh-CN" sz="1800" b="1" dirty="0">
                              <a:solidFill>
                                <a:schemeClr val="tx1"/>
                              </a:solidFill>
                              <a:latin typeface="Times New Roman" panose="02020603050405020304" charset="0"/>
                              <a:cs typeface="Times New Roman" panose="02020603050405020304" charset="0"/>
                              <a:sym typeface="+mn-ea"/>
                            </a:rPr>
                            <a:t>0.07746 </a:t>
                          </a:r>
                        </a:p>
                      </a:txBody>
                      <a:tcPr/>
                    </a:tc>
                    <a:tc>
                      <a:txBody>
                        <a:bodyPr/>
                        <a:lstStyle/>
                        <a:p>
                          <a:pPr algn="ctr">
                            <a:buNone/>
                          </a:pPr>
                          <a:r>
                            <a:rPr lang="en-US" altLang="zh-CN" sz="1800" b="1" dirty="0">
                              <a:solidFill>
                                <a:schemeClr val="tx1"/>
                              </a:solidFill>
                              <a:latin typeface="Times New Roman" panose="02020603050405020304" charset="0"/>
                              <a:cs typeface="Times New Roman" panose="02020603050405020304" charset="0"/>
                              <a:sym typeface="+mn-ea"/>
                            </a:rPr>
                            <a:t>0.05187</a:t>
                          </a:r>
                        </a:p>
                      </a:txBody>
                      <a:tcPr/>
                    </a:tc>
                    <a:extLst>
                      <a:ext uri="{0D108BD9-81ED-4DB2-BD59-A6C34878D82A}">
                        <a16:rowId xmlns:a16="http://schemas.microsoft.com/office/drawing/2014/main" val="10000"/>
                      </a:ext>
                    </a:extLst>
                  </a:tr>
                  <a:tr h="379747">
                    <a:tc>
                      <a:txBody>
                        <a:bodyPr/>
                        <a:lstStyle/>
                        <a:p>
                          <a:pPr algn="ctr">
                            <a:buNone/>
                          </a:pPr>
                          <a:r>
                            <a:rPr lang="en-US" altLang="zh-CN" b="1" dirty="0">
                              <a:latin typeface="Times New Roman" panose="02020603050405020304" charset="0"/>
                              <a:cs typeface="Times New Roman" panose="02020603050405020304" charset="0"/>
                            </a:rPr>
                            <a:t>HYP0</a:t>
                          </a:r>
                        </a:p>
                      </a:txBody>
                      <a:tcPr/>
                    </a:tc>
                    <a:tc>
                      <a:txBody>
                        <a:bodyPr/>
                        <a:lstStyle/>
                        <a:p>
                          <a:pPr algn="ctr">
                            <a:buNone/>
                          </a:pPr>
                          <a:r>
                            <a:rPr lang="en-US" altLang="zh-CN" b="1" dirty="0">
                              <a:latin typeface="Times New Roman" panose="02020603050405020304" charset="0"/>
                              <a:cs typeface="Times New Roman" panose="02020603050405020304" charset="0"/>
                            </a:rPr>
                            <a:t>1.064(21)</a:t>
                          </a:r>
                        </a:p>
                      </a:txBody>
                      <a:tcPr/>
                    </a:tc>
                    <a:tc>
                      <a:txBody>
                        <a:bodyPr/>
                        <a:lstStyle/>
                        <a:p>
                          <a:pPr algn="ctr">
                            <a:buNone/>
                          </a:pPr>
                          <a:r>
                            <a:rPr lang="en-US" altLang="zh-CN" b="1" dirty="0">
                              <a:latin typeface="Times New Roman" panose="02020603050405020304" charset="0"/>
                              <a:cs typeface="Times New Roman" panose="02020603050405020304" charset="0"/>
                            </a:rPr>
                            <a:t>1.145(20)</a:t>
                          </a:r>
                        </a:p>
                      </a:txBody>
                      <a:tcPr/>
                    </a:tc>
                    <a:tc>
                      <a:txBody>
                        <a:bodyPr/>
                        <a:lstStyle/>
                        <a:p>
                          <a:pPr algn="ctr">
                            <a:buNone/>
                          </a:pPr>
                          <a:r>
                            <a:rPr lang="en-US" altLang="zh-CN" b="1" dirty="0">
                              <a:latin typeface="Times New Roman" panose="02020603050405020304" charset="0"/>
                              <a:cs typeface="Times New Roman" panose="02020603050405020304" charset="0"/>
                            </a:rPr>
                            <a:t>1.241(19)</a:t>
                          </a:r>
                        </a:p>
                      </a:txBody>
                      <a:tcPr/>
                    </a:tc>
                    <a:extLst>
                      <a:ext uri="{0D108BD9-81ED-4DB2-BD59-A6C34878D82A}">
                        <a16:rowId xmlns:a16="http://schemas.microsoft.com/office/drawing/2014/main" val="10001"/>
                      </a:ext>
                    </a:extLst>
                  </a:tr>
                  <a:tr h="379747">
                    <a:tc>
                      <a:txBody>
                        <a:bodyPr/>
                        <a:lstStyle/>
                        <a:p>
                          <a:pPr algn="ctr">
                            <a:buNone/>
                          </a:pPr>
                          <a:r>
                            <a:rPr lang="en-US" altLang="zh-CN" b="1" dirty="0">
                              <a:latin typeface="Times New Roman" panose="02020603050405020304" charset="0"/>
                              <a:cs typeface="Times New Roman" panose="02020603050405020304" charset="0"/>
                            </a:rPr>
                            <a:t>HYP1</a:t>
                          </a:r>
                        </a:p>
                      </a:txBody>
                      <a:tcPr/>
                    </a:tc>
                    <a:tc>
                      <a:txBody>
                        <a:bodyPr/>
                        <a:lstStyle/>
                        <a:p>
                          <a:pPr algn="ctr">
                            <a:buNone/>
                          </a:pPr>
                          <a:r>
                            <a:rPr lang="en-US" altLang="zh-CN" b="1">
                              <a:latin typeface="Times New Roman" panose="02020603050405020304" charset="0"/>
                              <a:cs typeface="Times New Roman" panose="02020603050405020304" charset="0"/>
                            </a:rPr>
                            <a:t>0.92208(62)</a:t>
                          </a:r>
                        </a:p>
                      </a:txBody>
                      <a:tcPr/>
                    </a:tc>
                    <a:tc>
                      <a:txBody>
                        <a:bodyPr/>
                        <a:lstStyle/>
                        <a:p>
                          <a:pPr algn="ctr">
                            <a:buNone/>
                          </a:pPr>
                          <a:r>
                            <a:rPr lang="en-US" altLang="zh-CN" b="1" dirty="0">
                              <a:latin typeface="Times New Roman" panose="02020603050405020304" charset="0"/>
                              <a:cs typeface="Times New Roman" panose="02020603050405020304" charset="0"/>
                            </a:rPr>
                            <a:t>0.97526(57)</a:t>
                          </a:r>
                        </a:p>
                      </a:txBody>
                      <a:tcPr/>
                    </a:tc>
                    <a:tc>
                      <a:txBody>
                        <a:bodyPr/>
                        <a:lstStyle/>
                        <a:p>
                          <a:pPr algn="ctr">
                            <a:buNone/>
                          </a:pPr>
                          <a:r>
                            <a:rPr lang="en-US" altLang="zh-CN" b="1" dirty="0">
                              <a:latin typeface="Times New Roman" panose="02020603050405020304" charset="0"/>
                              <a:cs typeface="Times New Roman" panose="02020603050405020304" charset="0"/>
                            </a:rPr>
                            <a:t>1.03969(53)</a:t>
                          </a:r>
                        </a:p>
                      </a:txBody>
                      <a:tcPr/>
                    </a:tc>
                    <a:extLst>
                      <a:ext uri="{0D108BD9-81ED-4DB2-BD59-A6C34878D82A}">
                        <a16:rowId xmlns:a16="http://schemas.microsoft.com/office/drawing/2014/main" val="10002"/>
                      </a:ext>
                    </a:extLst>
                  </a:tr>
                </a:tbl>
              </a:graphicData>
            </a:graphic>
          </p:graphicFrame>
        </mc:Choice>
        <mc:Fallback xmlns="">
          <p:graphicFrame>
            <p:nvGraphicFramePr>
              <p:cNvPr id="16" name="表格 15"/>
              <p:cNvGraphicFramePr/>
              <p:nvPr>
                <p:extLst>
                  <p:ext uri="{D42A27DB-BD31-4B8C-83A1-F6EECF244321}">
                    <p14:modId xmlns:p14="http://schemas.microsoft.com/office/powerpoint/2010/main" val="169483169"/>
                  </p:ext>
                </p:extLst>
              </p:nvPr>
            </p:nvGraphicFramePr>
            <p:xfrm>
              <a:off x="4840917" y="4579938"/>
              <a:ext cx="6351924" cy="1154431"/>
            </p:xfrm>
            <a:graphic>
              <a:graphicData uri="http://schemas.openxmlformats.org/drawingml/2006/table">
                <a:tbl>
                  <a:tblPr firstRow="1" bandRow="1">
                    <a:tableStyleId>{EB344D84-9AFB-497E-A393-DC336BA19D2E}</a:tableStyleId>
                  </a:tblPr>
                  <a:tblGrid>
                    <a:gridCol w="1587981">
                      <a:extLst>
                        <a:ext uri="{9D8B030D-6E8A-4147-A177-3AD203B41FA5}">
                          <a16:colId xmlns:a16="http://schemas.microsoft.com/office/drawing/2014/main" val="20000"/>
                        </a:ext>
                      </a:extLst>
                    </a:gridCol>
                    <a:gridCol w="1587981">
                      <a:extLst>
                        <a:ext uri="{9D8B030D-6E8A-4147-A177-3AD203B41FA5}">
                          <a16:colId xmlns:a16="http://schemas.microsoft.com/office/drawing/2014/main" val="20001"/>
                        </a:ext>
                      </a:extLst>
                    </a:gridCol>
                    <a:gridCol w="1587981">
                      <a:extLst>
                        <a:ext uri="{9D8B030D-6E8A-4147-A177-3AD203B41FA5}">
                          <a16:colId xmlns:a16="http://schemas.microsoft.com/office/drawing/2014/main" val="20002"/>
                        </a:ext>
                      </a:extLst>
                    </a:gridCol>
                    <a:gridCol w="1587981">
                      <a:extLst>
                        <a:ext uri="{9D8B030D-6E8A-4147-A177-3AD203B41FA5}">
                          <a16:colId xmlns:a16="http://schemas.microsoft.com/office/drawing/2014/main" val="20003"/>
                        </a:ext>
                      </a:extLst>
                    </a:gridCol>
                  </a:tblGrid>
                  <a:tr h="394937">
                    <a:tc>
                      <a:txBody>
                        <a:bodyPr/>
                        <a:lstStyle/>
                        <a:p>
                          <a:endParaRPr lang="zh-CN"/>
                        </a:p>
                      </a:txBody>
                      <a:tcPr>
                        <a:blipFill>
                          <a:blip r:embed="rId7"/>
                          <a:stretch>
                            <a:fillRect t="-7692" r="-300383" b="-212308"/>
                          </a:stretch>
                        </a:blipFill>
                      </a:tcPr>
                    </a:tc>
                    <a:tc>
                      <a:txBody>
                        <a:bodyPr/>
                        <a:lstStyle/>
                        <a:p>
                          <a:pPr algn="ctr">
                            <a:buNone/>
                          </a:pPr>
                          <a:r>
                            <a:rPr lang="en-US" altLang="zh-CN" b="1" dirty="0">
                              <a:solidFill>
                                <a:schemeClr val="tx1"/>
                              </a:solidFill>
                              <a:latin typeface="Times New Roman" panose="02020603050405020304" charset="0"/>
                              <a:cs typeface="Times New Roman" panose="02020603050405020304" charset="0"/>
                            </a:rPr>
                            <a:t>0.10530</a:t>
                          </a:r>
                        </a:p>
                      </a:txBody>
                      <a:tcPr/>
                    </a:tc>
                    <a:tc>
                      <a:txBody>
                        <a:bodyPr/>
                        <a:lstStyle/>
                        <a:p>
                          <a:pPr algn="ctr">
                            <a:buNone/>
                          </a:pPr>
                          <a:r>
                            <a:rPr lang="en-US" altLang="zh-CN" sz="1800" b="1" dirty="0">
                              <a:solidFill>
                                <a:schemeClr val="tx1"/>
                              </a:solidFill>
                              <a:latin typeface="Times New Roman" panose="02020603050405020304" charset="0"/>
                              <a:cs typeface="Times New Roman" panose="02020603050405020304" charset="0"/>
                              <a:sym typeface="+mn-ea"/>
                            </a:rPr>
                            <a:t>0.07746 </a:t>
                          </a:r>
                        </a:p>
                      </a:txBody>
                      <a:tcPr/>
                    </a:tc>
                    <a:tc>
                      <a:txBody>
                        <a:bodyPr/>
                        <a:lstStyle/>
                        <a:p>
                          <a:pPr algn="ctr">
                            <a:buNone/>
                          </a:pPr>
                          <a:r>
                            <a:rPr lang="en-US" altLang="zh-CN" sz="1800" b="1" dirty="0">
                              <a:solidFill>
                                <a:schemeClr val="tx1"/>
                              </a:solidFill>
                              <a:latin typeface="Times New Roman" panose="02020603050405020304" charset="0"/>
                              <a:cs typeface="Times New Roman" panose="02020603050405020304" charset="0"/>
                              <a:sym typeface="+mn-ea"/>
                            </a:rPr>
                            <a:t>0.05187</a:t>
                          </a:r>
                        </a:p>
                      </a:txBody>
                      <a:tcPr/>
                    </a:tc>
                    <a:extLst>
                      <a:ext uri="{0D108BD9-81ED-4DB2-BD59-A6C34878D82A}">
                        <a16:rowId xmlns:a16="http://schemas.microsoft.com/office/drawing/2014/main" val="10000"/>
                      </a:ext>
                    </a:extLst>
                  </a:tr>
                  <a:tr h="379747">
                    <a:tc>
                      <a:txBody>
                        <a:bodyPr/>
                        <a:lstStyle/>
                        <a:p>
                          <a:pPr algn="ctr">
                            <a:buNone/>
                          </a:pPr>
                          <a:r>
                            <a:rPr lang="en-US" altLang="zh-CN" b="1" dirty="0">
                              <a:latin typeface="Times New Roman" panose="02020603050405020304" charset="0"/>
                              <a:cs typeface="Times New Roman" panose="02020603050405020304" charset="0"/>
                            </a:rPr>
                            <a:t>HYP0</a:t>
                          </a:r>
                        </a:p>
                      </a:txBody>
                      <a:tcPr/>
                    </a:tc>
                    <a:tc>
                      <a:txBody>
                        <a:bodyPr/>
                        <a:lstStyle/>
                        <a:p>
                          <a:pPr algn="ctr">
                            <a:buNone/>
                          </a:pPr>
                          <a:r>
                            <a:rPr lang="en-US" altLang="zh-CN" b="1" dirty="0">
                              <a:latin typeface="Times New Roman" panose="02020603050405020304" charset="0"/>
                              <a:cs typeface="Times New Roman" panose="02020603050405020304" charset="0"/>
                            </a:rPr>
                            <a:t>1.064(21)</a:t>
                          </a:r>
                        </a:p>
                      </a:txBody>
                      <a:tcPr/>
                    </a:tc>
                    <a:tc>
                      <a:txBody>
                        <a:bodyPr/>
                        <a:lstStyle/>
                        <a:p>
                          <a:pPr algn="ctr">
                            <a:buNone/>
                          </a:pPr>
                          <a:r>
                            <a:rPr lang="en-US" altLang="zh-CN" b="1" dirty="0">
                              <a:latin typeface="Times New Roman" panose="02020603050405020304" charset="0"/>
                              <a:cs typeface="Times New Roman" panose="02020603050405020304" charset="0"/>
                            </a:rPr>
                            <a:t>1.145(20)</a:t>
                          </a:r>
                        </a:p>
                      </a:txBody>
                      <a:tcPr/>
                    </a:tc>
                    <a:tc>
                      <a:txBody>
                        <a:bodyPr/>
                        <a:lstStyle/>
                        <a:p>
                          <a:pPr algn="ctr">
                            <a:buNone/>
                          </a:pPr>
                          <a:r>
                            <a:rPr lang="en-US" altLang="zh-CN" b="1" dirty="0">
                              <a:latin typeface="Times New Roman" panose="02020603050405020304" charset="0"/>
                              <a:cs typeface="Times New Roman" panose="02020603050405020304" charset="0"/>
                            </a:rPr>
                            <a:t>1.241(19)</a:t>
                          </a:r>
                        </a:p>
                      </a:txBody>
                      <a:tcPr/>
                    </a:tc>
                    <a:extLst>
                      <a:ext uri="{0D108BD9-81ED-4DB2-BD59-A6C34878D82A}">
                        <a16:rowId xmlns:a16="http://schemas.microsoft.com/office/drawing/2014/main" val="10001"/>
                      </a:ext>
                    </a:extLst>
                  </a:tr>
                  <a:tr h="379747">
                    <a:tc>
                      <a:txBody>
                        <a:bodyPr/>
                        <a:lstStyle/>
                        <a:p>
                          <a:pPr algn="ctr">
                            <a:buNone/>
                          </a:pPr>
                          <a:r>
                            <a:rPr lang="en-US" altLang="zh-CN" b="1" dirty="0">
                              <a:latin typeface="Times New Roman" panose="02020603050405020304" charset="0"/>
                              <a:cs typeface="Times New Roman" panose="02020603050405020304" charset="0"/>
                            </a:rPr>
                            <a:t>HYP1</a:t>
                          </a:r>
                        </a:p>
                      </a:txBody>
                      <a:tcPr/>
                    </a:tc>
                    <a:tc>
                      <a:txBody>
                        <a:bodyPr/>
                        <a:lstStyle/>
                        <a:p>
                          <a:pPr algn="ctr">
                            <a:buNone/>
                          </a:pPr>
                          <a:r>
                            <a:rPr lang="en-US" altLang="zh-CN" b="1">
                              <a:latin typeface="Times New Roman" panose="02020603050405020304" charset="0"/>
                              <a:cs typeface="Times New Roman" panose="02020603050405020304" charset="0"/>
                            </a:rPr>
                            <a:t>0.92208(62)</a:t>
                          </a:r>
                        </a:p>
                      </a:txBody>
                      <a:tcPr/>
                    </a:tc>
                    <a:tc>
                      <a:txBody>
                        <a:bodyPr/>
                        <a:lstStyle/>
                        <a:p>
                          <a:pPr algn="ctr">
                            <a:buNone/>
                          </a:pPr>
                          <a:r>
                            <a:rPr lang="en-US" altLang="zh-CN" b="1" dirty="0">
                              <a:latin typeface="Times New Roman" panose="02020603050405020304" charset="0"/>
                              <a:cs typeface="Times New Roman" panose="02020603050405020304" charset="0"/>
                            </a:rPr>
                            <a:t>0.97526(57)</a:t>
                          </a:r>
                        </a:p>
                      </a:txBody>
                      <a:tcPr/>
                    </a:tc>
                    <a:tc>
                      <a:txBody>
                        <a:bodyPr/>
                        <a:lstStyle/>
                        <a:p>
                          <a:pPr algn="ctr">
                            <a:buNone/>
                          </a:pPr>
                          <a:r>
                            <a:rPr lang="en-US" altLang="zh-CN" b="1" dirty="0">
                              <a:latin typeface="Times New Roman" panose="02020603050405020304" charset="0"/>
                              <a:cs typeface="Times New Roman" panose="02020603050405020304" charset="0"/>
                            </a:rPr>
                            <a:t>1.03969(53)</a:t>
                          </a:r>
                        </a:p>
                      </a:txBody>
                      <a:tcPr/>
                    </a:tc>
                    <a:extLst>
                      <a:ext uri="{0D108BD9-81ED-4DB2-BD59-A6C34878D82A}">
                        <a16:rowId xmlns:a16="http://schemas.microsoft.com/office/drawing/2014/main" val="10002"/>
                      </a:ext>
                    </a:extLst>
                  </a:tr>
                </a:tbl>
              </a:graphicData>
            </a:graphic>
          </p:graphicFrame>
        </mc:Fallback>
      </mc:AlternateContent>
      <p:pic>
        <p:nvPicPr>
          <p:cNvPr id="20" name="图片 19"/>
          <p:cNvPicPr>
            <a:picLocks noChangeAspect="1"/>
          </p:cNvPicPr>
          <p:nvPr/>
        </p:nvPicPr>
        <p:blipFill>
          <a:blip r:embed="rId8"/>
          <a:srcRect t="16304"/>
          <a:stretch>
            <a:fillRect/>
          </a:stretch>
        </p:blipFill>
        <p:spPr>
          <a:xfrm>
            <a:off x="3280250" y="3120710"/>
            <a:ext cx="7067219" cy="681056"/>
          </a:xfrm>
          <a:prstGeom prst="rect">
            <a:avLst/>
          </a:prstGeom>
        </p:spPr>
      </p:pic>
      <p:sp>
        <p:nvSpPr>
          <p:cNvPr id="22" name="文本框 21"/>
          <p:cNvSpPr txBox="1"/>
          <p:nvPr/>
        </p:nvSpPr>
        <p:spPr>
          <a:xfrm>
            <a:off x="8323679" y="3039532"/>
            <a:ext cx="646331" cy="830997"/>
          </a:xfrm>
          <a:prstGeom prst="rect">
            <a:avLst/>
          </a:prstGeom>
          <a:noFill/>
        </p:spPr>
        <p:txBody>
          <a:bodyPr wrap="none" rtlCol="0">
            <a:spAutoFit/>
          </a:bodyPr>
          <a:lstStyle/>
          <a:p>
            <a:r>
              <a:rPr kumimoji="1" lang="en-US" altLang="zh-CN" sz="4800" dirty="0">
                <a:solidFill>
                  <a:srgbClr val="C00000"/>
                </a:solidFill>
              </a:rPr>
              <a:t>✓</a:t>
            </a:r>
            <a:endParaRPr kumimoji="1" lang="zh-CN" altLang="en-US" sz="4800" dirty="0">
              <a:solidFill>
                <a:srgbClr val="C00000"/>
              </a:solidFill>
            </a:endParaRPr>
          </a:p>
        </p:txBody>
      </p:sp>
      <p:sp>
        <p:nvSpPr>
          <p:cNvPr id="23" name="文本框 22"/>
          <p:cNvSpPr txBox="1"/>
          <p:nvPr/>
        </p:nvSpPr>
        <p:spPr>
          <a:xfrm>
            <a:off x="9911841" y="3169825"/>
            <a:ext cx="646331" cy="830997"/>
          </a:xfrm>
          <a:prstGeom prst="rect">
            <a:avLst/>
          </a:prstGeom>
          <a:noFill/>
        </p:spPr>
        <p:txBody>
          <a:bodyPr wrap="none" rtlCol="0">
            <a:spAutoFit/>
          </a:bodyPr>
          <a:lstStyle/>
          <a:p>
            <a:r>
              <a:rPr kumimoji="1" lang="en-US" altLang="zh-CN" sz="4800" dirty="0">
                <a:solidFill>
                  <a:srgbClr val="C00000"/>
                </a:solidFill>
              </a:rPr>
              <a:t>✓</a:t>
            </a:r>
            <a:endParaRPr kumimoji="1" lang="zh-CN" altLang="en-US" sz="4800" dirty="0">
              <a:solidFill>
                <a:srgbClr val="C00000"/>
              </a:solidFill>
            </a:endParaRPr>
          </a:p>
        </p:txBody>
      </p:sp>
      <p:pic>
        <p:nvPicPr>
          <p:cNvPr id="13" name="图片 12"/>
          <p:cNvPicPr>
            <a:picLocks noChangeAspect="1"/>
          </p:cNvPicPr>
          <p:nvPr/>
        </p:nvPicPr>
        <p:blipFill>
          <a:blip r:embed="rId9"/>
          <a:stretch>
            <a:fillRect/>
          </a:stretch>
        </p:blipFill>
        <p:spPr>
          <a:xfrm>
            <a:off x="371475" y="3555365"/>
            <a:ext cx="3416300" cy="3057525"/>
          </a:xfrm>
          <a:prstGeom prst="rect">
            <a:avLst/>
          </a:prstGeom>
        </p:spPr>
      </p:pic>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6C115CEA-8BE0-5007-9E61-E68DDFB8DE2C}"/>
                  </a:ext>
                </a:extLst>
              </p:cNvPr>
              <p:cNvSpPr txBox="1"/>
              <p:nvPr/>
            </p:nvSpPr>
            <p:spPr>
              <a:xfrm>
                <a:off x="1202200" y="3943366"/>
                <a:ext cx="2030095" cy="369332"/>
              </a:xfrm>
              <a:prstGeom prst="rect">
                <a:avLst/>
              </a:prstGeom>
              <a:noFill/>
            </p:spPr>
            <p:txBody>
              <a:bodyPr wrap="square" rtlCol="0" anchor="t">
                <a:spAutoFit/>
              </a:bodyPr>
              <a:lstStyle/>
              <a:p>
                <a14:m>
                  <m:oMath xmlns:m="http://schemas.openxmlformats.org/officeDocument/2006/math">
                    <m:r>
                      <a:rPr lang="en-US" altLang="zh-CN" i="1">
                        <a:latin typeface="Cambria Math" panose="02040503050406030204" pitchFamily="18" charset="0"/>
                        <a:cs typeface="Cambria Math" panose="02040503050406030204" pitchFamily="18" charset="0"/>
                      </a:rPr>
                      <m:t>𝑑</m:t>
                    </m:r>
                    <m:r>
                      <a:rPr lang="en-US" altLang="zh-CN" i="1">
                        <a:latin typeface="Cambria Math" panose="02040503050406030204" pitchFamily="18" charset="0"/>
                        <a:ea typeface="MS Mincho" charset="0"/>
                        <a:cs typeface="Cambria Math" panose="02040503050406030204" pitchFamily="18" charset="0"/>
                      </a:rPr>
                      <m:t>’</m:t>
                    </m:r>
                    <m:r>
                      <a:rPr lang="en-US" altLang="zh-CN" i="1">
                        <a:latin typeface="Cambria Math" panose="02040503050406030204" pitchFamily="18" charset="0"/>
                        <a:ea typeface="MS Mincho" charset="0"/>
                        <a:cs typeface="Cambria Math" panose="02040503050406030204" pitchFamily="18" charset="0"/>
                      </a:rPr>
                      <m:t>(</m:t>
                    </m:r>
                    <m:r>
                      <a:rPr lang="en-US" altLang="zh-CN" i="1">
                        <a:latin typeface="Cambria Math" panose="02040503050406030204" pitchFamily="18" charset="0"/>
                        <a:ea typeface="MS Mincho" charset="0"/>
                        <a:cs typeface="Cambria Math" panose="02040503050406030204" pitchFamily="18" charset="0"/>
                      </a:rPr>
                      <m:t>𝜇</m:t>
                    </m:r>
                    <m:r>
                      <a:rPr lang="en-US" altLang="zh-CN" i="1">
                        <a:latin typeface="Cambria Math" panose="02040503050406030204" pitchFamily="18" charset="0"/>
                        <a:ea typeface="MS Mincho" charset="0"/>
                        <a:cs typeface="Cambria Math" panose="02040503050406030204" pitchFamily="18" charset="0"/>
                      </a:rPr>
                      <m:t>) </m:t>
                    </m:r>
                  </m:oMath>
                </a14:m>
                <a:r>
                  <a:rPr lang="en-US" altLang="zh-CN" i="1" dirty="0">
                    <a:latin typeface="Times New Roman" panose="02020603050405020304" charset="0"/>
                    <a:ea typeface="MS Mincho" charset="0"/>
                    <a:cs typeface="Times New Roman" panose="02020603050405020304" charset="0"/>
                  </a:rPr>
                  <a:t>= </a:t>
                </a:r>
                <a:r>
                  <a:rPr lang="en-US" altLang="zh-CN" dirty="0">
                    <a:latin typeface="Times New Roman" panose="02020603050405020304" charset="0"/>
                    <a:ea typeface="MS Mincho" charset="0"/>
                    <a:cs typeface="Times New Roman" panose="02020603050405020304" charset="0"/>
                  </a:rPr>
                  <a:t>-0.448</a:t>
                </a:r>
              </a:p>
            </p:txBody>
          </p:sp>
        </mc:Choice>
        <mc:Fallback xmlns="">
          <p:sp>
            <p:nvSpPr>
              <p:cNvPr id="11" name="文本框 10">
                <a:extLst>
                  <a:ext uri="{FF2B5EF4-FFF2-40B4-BE49-F238E27FC236}">
                    <a16:creationId xmlns:a16="http://schemas.microsoft.com/office/drawing/2014/main" id="{6C115CEA-8BE0-5007-9E61-E68DDFB8DE2C}"/>
                  </a:ext>
                </a:extLst>
              </p:cNvPr>
              <p:cNvSpPr txBox="1">
                <a:spLocks noRot="1" noChangeAspect="1" noMove="1" noResize="1" noEditPoints="1" noAdjustHandles="1" noChangeArrowheads="1" noChangeShapeType="1" noTextEdit="1"/>
              </p:cNvSpPr>
              <p:nvPr/>
            </p:nvSpPr>
            <p:spPr>
              <a:xfrm>
                <a:off x="1202200" y="3943366"/>
                <a:ext cx="2030095" cy="369332"/>
              </a:xfrm>
              <a:prstGeom prst="rect">
                <a:avLst/>
              </a:prstGeom>
              <a:blipFill>
                <a:blip r:embed="rId10"/>
                <a:stretch>
                  <a:fillRect t="-10000" b="-26667"/>
                </a:stretch>
              </a:blipFill>
            </p:spPr>
            <p:txBody>
              <a:bodyPr/>
              <a:lstStyle/>
              <a:p>
                <a:r>
                  <a:rPr lang="zh-CN" altLang="en-US">
                    <a:noFill/>
                  </a:rPr>
                  <a:t> </a:t>
                </a:r>
              </a:p>
            </p:txBody>
          </p:sp>
        </mc:Fallback>
      </mc:AlternateContent>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17</a:t>
            </a:r>
            <a:endParaRPr kumimoji="0" lang="zh-CN" altLang="en-US" sz="2800" dirty="0"/>
          </a:p>
        </p:txBody>
      </p:sp>
      <p:sp>
        <p:nvSpPr>
          <p:cNvPr id="17" name="Text Box 3"/>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Quasi-TMDWFs in Coordinate Space</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4" name="图片 3"/>
          <p:cNvPicPr>
            <a:picLocks noChangeAspect="1"/>
          </p:cNvPicPr>
          <p:nvPr/>
        </p:nvPicPr>
        <p:blipFill>
          <a:blip r:embed="rId3"/>
          <a:stretch>
            <a:fillRect/>
          </a:stretch>
        </p:blipFill>
        <p:spPr>
          <a:xfrm>
            <a:off x="3573498" y="1453530"/>
            <a:ext cx="5093335" cy="822960"/>
          </a:xfrm>
          <a:prstGeom prst="rect">
            <a:avLst/>
          </a:prstGeom>
        </p:spPr>
      </p:pic>
      <p:sp>
        <p:nvSpPr>
          <p:cNvPr id="5" name="矩形 4"/>
          <p:cNvSpPr/>
          <p:nvPr/>
        </p:nvSpPr>
        <p:spPr>
          <a:xfrm>
            <a:off x="3444593" y="1343675"/>
            <a:ext cx="5351145" cy="987425"/>
          </a:xfrm>
          <a:prstGeom prst="rect">
            <a:avLst/>
          </a:prstGeom>
          <a:solidFill>
            <a:schemeClr val="bg1">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4"/>
          <a:stretch>
            <a:fillRect/>
          </a:stretch>
        </p:blipFill>
        <p:spPr>
          <a:xfrm>
            <a:off x="857885" y="2474595"/>
            <a:ext cx="4791075" cy="4034790"/>
          </a:xfrm>
          <a:prstGeom prst="rect">
            <a:avLst/>
          </a:prstGeom>
        </p:spPr>
      </p:pic>
      <p:pic>
        <p:nvPicPr>
          <p:cNvPr id="3" name="图片 2"/>
          <p:cNvPicPr>
            <a:picLocks noChangeAspect="1"/>
          </p:cNvPicPr>
          <p:nvPr/>
        </p:nvPicPr>
        <p:blipFill>
          <a:blip r:embed="rId5"/>
          <a:stretch>
            <a:fillRect/>
          </a:stretch>
        </p:blipFill>
        <p:spPr>
          <a:xfrm>
            <a:off x="6332220" y="2474595"/>
            <a:ext cx="4824095" cy="4018915"/>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18</a:t>
            </a:r>
            <a:endParaRPr kumimoji="0" lang="zh-CN" altLang="en-US" sz="2800" dirty="0"/>
          </a:p>
        </p:txBody>
      </p:sp>
      <mc:AlternateContent xmlns:mc="http://schemas.openxmlformats.org/markup-compatibility/2006" xmlns:a14="http://schemas.microsoft.com/office/drawing/2010/main">
        <mc:Choice Requires="a14">
          <p:sp>
            <p:nvSpPr>
              <p:cNvPr id="17" name="Text Box 3"/>
              <p:cNvSpPr txBox="1">
                <a:spLocks noChangeArrowheads="1"/>
              </p:cNvSpPr>
              <p:nvPr/>
            </p:nvSpPr>
            <p:spPr bwMode="auto">
              <a:xfrm>
                <a:off x="514350" y="195580"/>
                <a:ext cx="5370949"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rPr>
                  <a:t>Extrapolation for </a:t>
                </a: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Large </a:t>
                </a:r>
                <a14:m>
                  <m:oMath xmlns:m="http://schemas.openxmlformats.org/officeDocument/2006/math">
                    <m:r>
                      <a:rPr lang="en-US" altLang="zh-CN" b="1" dirty="0">
                        <a:solidFill>
                          <a:srgbClr val="C00000"/>
                        </a:solidFill>
                        <a:latin typeface="Cambria Math" panose="02040503050406030204" pitchFamily="18" charset="0"/>
                        <a:ea typeface="黑体" panose="02010609060101010101" charset="-122"/>
                        <a:cs typeface="Times New Roman" panose="02020603050405020304" charset="0"/>
                      </a:rPr>
                      <m:t>𝜆</m:t>
                    </m:r>
                  </m:oMath>
                </a14:m>
                <a:endParaRPr lang="en-US" altLang="zh-CN" b="1" dirty="0">
                  <a:solidFill>
                    <a:srgbClr val="C00000"/>
                  </a:solidFill>
                  <a:latin typeface="Times New Roman" panose="02020603050405020304" charset="0"/>
                  <a:ea typeface="黑体" panose="02010609060101010101" charset="-122"/>
                  <a:cs typeface="Times New Roman" panose="02020603050405020304" charset="0"/>
                </a:endParaRPr>
              </a:p>
            </p:txBody>
          </p:sp>
        </mc:Choice>
        <mc:Fallback xmlns="">
          <p:sp>
            <p:nvSpPr>
              <p:cNvPr id="17" name="Text Box 3"/>
              <p:cNvSpPr txBox="1">
                <a:spLocks noRot="1" noChangeAspect="1" noMove="1" noResize="1" noEditPoints="1" noAdjustHandles="1" noChangeArrowheads="1" noChangeShapeType="1" noTextEdit="1"/>
              </p:cNvSpPr>
              <p:nvPr/>
            </p:nvSpPr>
            <p:spPr bwMode="auto">
              <a:xfrm>
                <a:off x="514350" y="195580"/>
                <a:ext cx="5370949" cy="584775"/>
              </a:xfrm>
              <a:prstGeom prst="rect">
                <a:avLst/>
              </a:prstGeom>
              <a:blipFill>
                <a:blip r:embed="rId3"/>
                <a:stretch>
                  <a:fillRect l="-2838" t="-14583" b="-322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graphicFrame>
        <p:nvGraphicFramePr>
          <p:cNvPr id="2" name="对象 1"/>
          <p:cNvGraphicFramePr>
            <a:graphicFrameLocks noChangeAspect="1"/>
          </p:cNvGraphicFramePr>
          <p:nvPr/>
        </p:nvGraphicFramePr>
        <p:xfrm>
          <a:off x="2637106" y="1771368"/>
          <a:ext cx="6910514" cy="834250"/>
        </p:xfrm>
        <a:graphic>
          <a:graphicData uri="http://schemas.openxmlformats.org/presentationml/2006/ole">
            <mc:AlternateContent xmlns:mc="http://schemas.openxmlformats.org/markup-compatibility/2006">
              <mc:Choice xmlns:v="urn:schemas-microsoft-com:vml" Requires="v">
                <p:oleObj name="Equation" r:id="rId4" imgW="3915410" imgH="476885" progId="Equation.DSMT4">
                  <p:embed/>
                </p:oleObj>
              </mc:Choice>
              <mc:Fallback>
                <p:oleObj name="Equation" r:id="rId4" imgW="3915410" imgH="476885" progId="Equation.DSMT4">
                  <p:embed/>
                  <p:pic>
                    <p:nvPicPr>
                      <p:cNvPr id="2" name="对象 1"/>
                      <p:cNvPicPr/>
                      <p:nvPr/>
                    </p:nvPicPr>
                    <p:blipFill>
                      <a:blip r:embed="rId5"/>
                      <a:stretch>
                        <a:fillRect/>
                      </a:stretch>
                    </p:blipFill>
                    <p:spPr>
                      <a:xfrm>
                        <a:off x="2637106" y="1771368"/>
                        <a:ext cx="6910514" cy="83425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4" name="文本框 3"/>
              <p:cNvSpPr txBox="1"/>
              <p:nvPr/>
            </p:nvSpPr>
            <p:spPr>
              <a:xfrm>
                <a:off x="631309" y="1406859"/>
                <a:ext cx="10507980" cy="4603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SzPct val="100000"/>
                  <a:buFont typeface="Wingdings" panose="05000000000000000000" charset="0"/>
                  <a:buChar char="Ø"/>
                </a:pPr>
                <a:r>
                  <a:rPr lang="en-US" altLang="zh-CN" sz="2400" b="1" dirty="0">
                    <a:latin typeface="Times New Roman" panose="02020603050405020304" charset="0"/>
                    <a:cs typeface="Times New Roman" panose="02020603050405020304" charset="0"/>
                  </a:rPr>
                  <a:t>In large </a:t>
                </a:r>
                <a14:m>
                  <m:oMath xmlns:m="http://schemas.openxmlformats.org/officeDocument/2006/math">
                    <m:r>
                      <a:rPr lang="en-US" altLang="zh-CN" sz="2400" b="1" i="1">
                        <a:latin typeface="Cambria Math" panose="02040503050406030204" pitchFamily="18" charset="0"/>
                        <a:ea typeface="MS Mincho" charset="0"/>
                        <a:cs typeface="Cambria Math" panose="02040503050406030204" pitchFamily="18" charset="0"/>
                      </a:rPr>
                      <m:t>𝝀</m:t>
                    </m:r>
                  </m:oMath>
                </a14:m>
                <a:r>
                  <a:rPr lang="en-US" altLang="zh-CN" sz="2400" b="1" dirty="0">
                    <a:latin typeface="Times New Roman" panose="02020603050405020304" charset="0"/>
                    <a:cs typeface="Times New Roman" panose="02020603050405020304" charset="0"/>
                  </a:rPr>
                  <a:t> area, a feasible form of asymptotic behavior can be written as:</a:t>
                </a:r>
              </a:p>
            </p:txBody>
          </p:sp>
        </mc:Choice>
        <mc:Fallback xmlns="">
          <p:sp>
            <p:nvSpPr>
              <p:cNvPr id="4" name="文本框 3"/>
              <p:cNvSpPr txBox="1">
                <a:spLocks noRot="1" noChangeAspect="1" noMove="1" noResize="1" noEditPoints="1" noAdjustHandles="1" noChangeArrowheads="1" noChangeShapeType="1" noTextEdit="1"/>
              </p:cNvSpPr>
              <p:nvPr/>
            </p:nvSpPr>
            <p:spPr>
              <a:xfrm>
                <a:off x="631309" y="1406859"/>
                <a:ext cx="10507980" cy="460375"/>
              </a:xfrm>
              <a:prstGeom prst="rect">
                <a:avLst/>
              </a:prstGeom>
              <a:blipFill>
                <a:blip r:embed="rId6"/>
                <a:stretch>
                  <a:fillRect l="-813" t="-10667" b="-30667"/>
                </a:stretch>
              </a:blipFill>
            </p:spPr>
            <p:txBody>
              <a:bodyPr/>
              <a:lstStyle/>
              <a:p>
                <a:r>
                  <a:rPr lang="zh-CN" altLang="en-US">
                    <a:noFill/>
                  </a:rPr>
                  <a:t> </a:t>
                </a:r>
              </a:p>
            </p:txBody>
          </p:sp>
        </mc:Fallback>
      </mc:AlternateContent>
      <p:pic>
        <p:nvPicPr>
          <p:cNvPr id="16" name="图片 15"/>
          <p:cNvPicPr>
            <a:picLocks noChangeAspect="1"/>
          </p:cNvPicPr>
          <p:nvPr/>
        </p:nvPicPr>
        <p:blipFill>
          <a:blip r:embed="rId7"/>
          <a:stretch>
            <a:fillRect/>
          </a:stretch>
        </p:blipFill>
        <p:spPr>
          <a:xfrm>
            <a:off x="1245870" y="2796540"/>
            <a:ext cx="9693275" cy="3720465"/>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19</a:t>
            </a:r>
            <a:endParaRPr kumimoji="0" lang="zh-CN" altLang="en-US" sz="2800" dirty="0"/>
          </a:p>
        </p:txBody>
      </p:sp>
      <p:sp>
        <p:nvSpPr>
          <p:cNvPr id="17" name="Text Box 3"/>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Quasi-TMDWFs in Momentum Space</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3" name="图片 2"/>
          <p:cNvPicPr>
            <a:picLocks noChangeAspect="1"/>
          </p:cNvPicPr>
          <p:nvPr/>
        </p:nvPicPr>
        <p:blipFill>
          <a:blip r:embed="rId3"/>
          <a:srcRect l="4573" r="24945" b="54297"/>
          <a:stretch>
            <a:fillRect/>
          </a:stretch>
        </p:blipFill>
        <p:spPr>
          <a:xfrm>
            <a:off x="2868295" y="1402080"/>
            <a:ext cx="4090670" cy="722630"/>
          </a:xfrm>
          <a:prstGeom prst="rect">
            <a:avLst/>
          </a:prstGeom>
        </p:spPr>
      </p:pic>
      <p:pic>
        <p:nvPicPr>
          <p:cNvPr id="4" name="图片 3"/>
          <p:cNvPicPr>
            <a:picLocks noChangeAspect="1"/>
          </p:cNvPicPr>
          <p:nvPr/>
        </p:nvPicPr>
        <p:blipFill>
          <a:blip r:embed="rId4"/>
          <a:srcRect r="65466"/>
          <a:stretch>
            <a:fillRect/>
          </a:stretch>
        </p:blipFill>
        <p:spPr>
          <a:xfrm>
            <a:off x="6879590" y="1421130"/>
            <a:ext cx="1758950" cy="822960"/>
          </a:xfrm>
          <a:prstGeom prst="rect">
            <a:avLst/>
          </a:prstGeom>
        </p:spPr>
      </p:pic>
      <p:sp>
        <p:nvSpPr>
          <p:cNvPr id="5" name="矩形 4"/>
          <p:cNvSpPr/>
          <p:nvPr/>
        </p:nvSpPr>
        <p:spPr>
          <a:xfrm>
            <a:off x="2797810" y="1256665"/>
            <a:ext cx="5974080" cy="987425"/>
          </a:xfrm>
          <a:prstGeom prst="rect">
            <a:avLst/>
          </a:prstGeom>
          <a:solidFill>
            <a:schemeClr val="bg1">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5"/>
          <a:stretch>
            <a:fillRect/>
          </a:stretch>
        </p:blipFill>
        <p:spPr>
          <a:xfrm>
            <a:off x="1096645" y="2616200"/>
            <a:ext cx="9645650" cy="3599815"/>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514350" y="1204194"/>
            <a:ext cx="10628225" cy="5261693"/>
          </a:xfrm>
          <a:prstGeom prst="rect">
            <a:avLst/>
          </a:prstGeom>
          <a:solidFill>
            <a:schemeClr val="bg1">
              <a:lumMod val="85000"/>
              <a:alpha val="50000"/>
            </a:schemeClr>
          </a:solidFill>
          <a:ln>
            <a:noFill/>
          </a:ln>
          <a:effectLst/>
        </p:spPr>
        <p:txBody>
          <a:bodyPr vert="horz" wrap="square" lIns="91440" tIns="45720" rIns="91440" bIns="45720" numCol="1" rtlCol="0" anchor="t" anchorCtr="0" compatLnSpc="1"/>
          <a:lstStyle/>
          <a:p>
            <a:pPr marL="0" marR="0" indent="0" algn="l" defTabSz="4572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385" name="Text Box 3"/>
          <p:cNvSpPr txBox="1">
            <a:spLocks noChangeArrowheads="1"/>
          </p:cNvSpPr>
          <p:nvPr/>
        </p:nvSpPr>
        <p:spPr bwMode="auto">
          <a:xfrm>
            <a:off x="514350" y="195263"/>
            <a:ext cx="60134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kumimoji="0" lang="en-US" altLang="zh-CN" b="1" dirty="0">
                <a:solidFill>
                  <a:srgbClr val="C00000"/>
                </a:solidFill>
                <a:latin typeface="Times New Roman" panose="02020603050405020304" charset="0"/>
                <a:ea typeface="Adobe 黑体 Std R" charset="-122"/>
                <a:cs typeface="Times New Roman" panose="02020603050405020304" charset="0"/>
              </a:rPr>
              <a:t>Outline</a:t>
            </a:r>
          </a:p>
        </p:txBody>
      </p:sp>
      <p:sp>
        <p:nvSpPr>
          <p:cNvPr id="16388"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EB86A68A-1CDC-1D45-852A-F50618408486}" type="slidenum">
              <a:rPr kumimoji="0" lang="zh-CN" altLang="en-US" sz="2800"/>
              <a:t>2</a:t>
            </a:fld>
            <a:endParaRPr kumimoji="0" lang="zh-CN" altLang="en-US" sz="2800"/>
          </a:p>
        </p:txBody>
      </p:sp>
      <p:sp>
        <p:nvSpPr>
          <p:cNvPr id="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1" name="文本框 10"/>
          <p:cNvSpPr txBox="1"/>
          <p:nvPr/>
        </p:nvSpPr>
        <p:spPr>
          <a:xfrm>
            <a:off x="1110615" y="1404620"/>
            <a:ext cx="10065385" cy="5165090"/>
          </a:xfrm>
          <a:prstGeom prst="rect">
            <a:avLst/>
          </a:prstGeom>
          <a:noFill/>
        </p:spPr>
        <p:txBody>
          <a:bodyPr wrap="square" rtlCol="0" anchor="t">
            <a:noAutofit/>
          </a:bodyPr>
          <a:lstStyle/>
          <a:p>
            <a:pPr marL="285750" indent="-285750">
              <a:lnSpc>
                <a:spcPct val="150000"/>
              </a:lnSpc>
              <a:buFont typeface="Wingdings" panose="05000000000000000000" pitchFamily="2" charset="2"/>
              <a:buChar char="Ø"/>
            </a:pPr>
            <a:r>
              <a:rPr lang="en-US" altLang="zh-CN" sz="3200" b="1" dirty="0">
                <a:solidFill>
                  <a:schemeClr val="tx1"/>
                </a:solidFill>
                <a:latin typeface="Times New Roman" panose="02020603050405020304" charset="0"/>
                <a:ea typeface="黑体" panose="02010609060101010101" charset="-122"/>
                <a:cs typeface="Times New Roman" panose="02020603050405020304" charset="0"/>
                <a:sym typeface="+mn-ea"/>
              </a:rPr>
              <a:t>Motivation</a:t>
            </a:r>
          </a:p>
          <a:p>
            <a:pPr marL="285750" indent="-285750">
              <a:lnSpc>
                <a:spcPct val="150000"/>
              </a:lnSpc>
              <a:buFont typeface="Wingdings" panose="05000000000000000000" pitchFamily="2" charset="2"/>
              <a:buChar char="Ø"/>
            </a:pPr>
            <a:r>
              <a:rPr lang="en-US" altLang="zh-CN" sz="3200" b="1" dirty="0">
                <a:solidFill>
                  <a:schemeClr val="tx1"/>
                </a:solidFill>
                <a:latin typeface="Times New Roman" panose="02020603050405020304" charset="0"/>
                <a:ea typeface="黑体" panose="02010609060101010101" charset="-122"/>
                <a:cs typeface="Times New Roman" panose="02020603050405020304" charset="0"/>
                <a:sym typeface="+mn-ea"/>
              </a:rPr>
              <a:t>Lattice QCD</a:t>
            </a:r>
            <a:r>
              <a:rPr lang="zh-CN" altLang="en-US" sz="3200" b="1" dirty="0">
                <a:solidFill>
                  <a:schemeClr val="tx1"/>
                </a:solidFill>
                <a:latin typeface="Times New Roman" panose="02020603050405020304" charset="0"/>
                <a:ea typeface="黑体" panose="02010609060101010101" charset="-122"/>
                <a:cs typeface="Times New Roman" panose="02020603050405020304" charset="0"/>
                <a:sym typeface="+mn-ea"/>
              </a:rPr>
              <a:t> </a:t>
            </a:r>
            <a:r>
              <a:rPr lang="en-US" altLang="zh-CN" sz="3200" b="1" dirty="0">
                <a:solidFill>
                  <a:schemeClr val="tx1"/>
                </a:solidFill>
                <a:latin typeface="Times New Roman" panose="02020603050405020304" charset="0"/>
                <a:ea typeface="黑体" panose="02010609060101010101" charset="-122"/>
                <a:cs typeface="Times New Roman" panose="02020603050405020304" charset="0"/>
                <a:sym typeface="+mn-ea"/>
              </a:rPr>
              <a:t>calculation of </a:t>
            </a:r>
            <a:r>
              <a:rPr lang="en-US" altLang="zh-CN" sz="3200" b="1" dirty="0">
                <a:latin typeface="Times New Roman" panose="02020603050405020304" charset="0"/>
                <a:cs typeface="Times New Roman" panose="02020603050405020304" charset="0"/>
                <a:sym typeface="+mn-ea"/>
              </a:rPr>
              <a:t>CS Kernel</a:t>
            </a:r>
            <a:r>
              <a:rPr lang="en-US" altLang="zh-CN" sz="3200" b="1" dirty="0">
                <a:solidFill>
                  <a:schemeClr val="tx1"/>
                </a:solidFill>
                <a:latin typeface="Times New Roman" panose="02020603050405020304" charset="0"/>
                <a:ea typeface="黑体" panose="02010609060101010101" charset="-122"/>
                <a:cs typeface="Times New Roman" panose="02020603050405020304" charset="0"/>
                <a:sym typeface="+mn-ea"/>
              </a:rPr>
              <a:t> </a:t>
            </a:r>
          </a:p>
          <a:p>
            <a:pPr marL="914400" lvl="1" indent="-457200">
              <a:lnSpc>
                <a:spcPct val="150000"/>
              </a:lnSpc>
              <a:buSzPct val="50000"/>
              <a:buFont typeface="Wingdings" panose="05000000000000000000" charset="0"/>
              <a:buChar char="l"/>
            </a:pPr>
            <a:r>
              <a:rPr lang="en-US" altLang="zh-CN" sz="3200" b="1" dirty="0">
                <a:latin typeface="Times New Roman" panose="02020603050405020304" charset="0"/>
                <a:ea typeface="CMR10"/>
                <a:cs typeface="Times New Roman" panose="02020603050405020304" charset="0"/>
                <a:sym typeface="+mn-ea"/>
              </a:rPr>
              <a:t>Theoretical Framework</a:t>
            </a:r>
          </a:p>
          <a:p>
            <a:pPr marL="914400" lvl="1" indent="-457200">
              <a:lnSpc>
                <a:spcPct val="150000"/>
              </a:lnSpc>
              <a:buSzPct val="50000"/>
              <a:buFont typeface="Wingdings" panose="05000000000000000000" charset="0"/>
              <a:buChar char="l"/>
            </a:pPr>
            <a:r>
              <a:rPr lang="en-US" altLang="zh-CN" sz="3200" b="1" dirty="0">
                <a:solidFill>
                  <a:schemeClr val="tx1"/>
                </a:solidFill>
                <a:latin typeface="Times New Roman" panose="02020603050405020304" charset="0"/>
                <a:ea typeface="CMR10"/>
                <a:cs typeface="Times New Roman" panose="02020603050405020304" charset="0"/>
                <a:sym typeface="+mn-ea"/>
              </a:rPr>
              <a:t>Lattice Simulation and Results</a:t>
            </a:r>
            <a:endParaRPr lang="en-US" altLang="zh-CN" sz="3200" b="1" dirty="0">
              <a:solidFill>
                <a:schemeClr val="tx1"/>
              </a:solidFill>
              <a:latin typeface="Times New Roman" panose="02020603050405020304" charset="0"/>
              <a:ea typeface="黑体" panose="02010609060101010101" charset="-122"/>
              <a:cs typeface="Times New Roman" panose="02020603050405020304" charset="0"/>
              <a:sym typeface="+mn-ea"/>
            </a:endParaRPr>
          </a:p>
          <a:p>
            <a:pPr marL="285750" indent="-285750">
              <a:lnSpc>
                <a:spcPct val="150000"/>
              </a:lnSpc>
              <a:buFont typeface="Wingdings" panose="05000000000000000000" pitchFamily="2" charset="2"/>
              <a:buChar char="Ø"/>
            </a:pPr>
            <a:r>
              <a:rPr lang="en-US" altLang="zh-CN" sz="3200" b="1" dirty="0">
                <a:latin typeface="Times New Roman" panose="02020603050405020304" charset="0"/>
                <a:ea typeface="黑体" panose="02010609060101010101" charset="-122"/>
                <a:cs typeface="Times New Roman" panose="02020603050405020304" charset="0"/>
                <a:sym typeface="+mn-ea"/>
              </a:rPr>
              <a:t>Summary and Outlook</a:t>
            </a:r>
            <a:endParaRPr lang="en-US" altLang="zh-CN" sz="3200" b="1" dirty="0">
              <a:latin typeface="Times New Roman" panose="02020603050405020304" charset="0"/>
              <a:ea typeface="黑体" panose="02010609060101010101" charset="-122"/>
              <a:cs typeface="Times New Roman" panose="02020603050405020304" charset="0"/>
            </a:endParaRPr>
          </a:p>
          <a:p>
            <a:pPr marL="285750" indent="-285750">
              <a:lnSpc>
                <a:spcPct val="150000"/>
              </a:lnSpc>
              <a:buFont typeface="Wingdings" panose="05000000000000000000" pitchFamily="2" charset="2"/>
              <a:buChar char="Ø"/>
            </a:pPr>
            <a:endParaRPr lang="en-US" altLang="zh-CN" sz="3200" b="1" dirty="0">
              <a:solidFill>
                <a:schemeClr val="tx1"/>
              </a:solidFill>
              <a:latin typeface="Times New Roman" panose="02020603050405020304" charset="0"/>
              <a:ea typeface="黑体" panose="02010609060101010101" charset="-122"/>
              <a:cs typeface="Times New Roman" panose="02020603050405020304" charset="0"/>
            </a:endParaRPr>
          </a:p>
          <a:p>
            <a:pPr marL="285750" indent="-285750">
              <a:lnSpc>
                <a:spcPct val="150000"/>
              </a:lnSpc>
              <a:buFont typeface="Wingdings" panose="05000000000000000000" pitchFamily="2" charset="2"/>
              <a:buChar char="Ø"/>
            </a:pPr>
            <a:endParaRPr lang="en-US" altLang="zh-CN" sz="3200" b="1" dirty="0">
              <a:solidFill>
                <a:schemeClr val="tx1"/>
              </a:solidFill>
              <a:latin typeface="Times New Roman" panose="02020603050405020304" charset="0"/>
              <a:ea typeface="黑体" panose="02010609060101010101" charset="-122"/>
              <a:cs typeface="Times New Roman" panose="02020603050405020304" charset="0"/>
              <a:sym typeface="+mn-ea"/>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20</a:t>
            </a:r>
            <a:endParaRPr kumimoji="0" lang="zh-CN" altLang="en-US" sz="2800" dirty="0"/>
          </a:p>
        </p:txBody>
      </p:sp>
      <p:sp>
        <p:nvSpPr>
          <p:cNvPr id="17" name="Text Box 3"/>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CS Kernel Extracted from Quasi-TMDWFs</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2" name="图片 1"/>
          <p:cNvPicPr>
            <a:picLocks noChangeAspect="1"/>
          </p:cNvPicPr>
          <p:nvPr/>
        </p:nvPicPr>
        <p:blipFill>
          <a:blip r:embed="rId3"/>
          <a:srcRect r="3297"/>
          <a:stretch>
            <a:fillRect/>
          </a:stretch>
        </p:blipFill>
        <p:spPr>
          <a:xfrm>
            <a:off x="3754293" y="1536066"/>
            <a:ext cx="5222240" cy="1006475"/>
          </a:xfrm>
          <a:prstGeom prst="rect">
            <a:avLst/>
          </a:prstGeom>
        </p:spPr>
      </p:pic>
      <p:sp>
        <p:nvSpPr>
          <p:cNvPr id="3" name="矩形 2"/>
          <p:cNvSpPr/>
          <p:nvPr/>
        </p:nvSpPr>
        <p:spPr>
          <a:xfrm>
            <a:off x="2542078" y="1565911"/>
            <a:ext cx="6670675" cy="987425"/>
          </a:xfrm>
          <a:prstGeom prst="rect">
            <a:avLst/>
          </a:prstGeom>
          <a:solidFill>
            <a:schemeClr val="bg1">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圆角矩形 2"/>
          <p:cNvSpPr/>
          <p:nvPr/>
        </p:nvSpPr>
        <p:spPr>
          <a:xfrm>
            <a:off x="6359063" y="2094231"/>
            <a:ext cx="949960" cy="344805"/>
          </a:xfrm>
          <a:prstGeom prst="roundRect">
            <a:avLst/>
          </a:prstGeom>
          <a:solidFill>
            <a:schemeClr val="bg1">
              <a:alpha val="0"/>
            </a:schemeClr>
          </a:solidFill>
          <a:ln w="28575" cmpd="sng">
            <a:solidFill>
              <a:srgbClr val="00B05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圆角矩形 3"/>
          <p:cNvSpPr/>
          <p:nvPr/>
        </p:nvSpPr>
        <p:spPr>
          <a:xfrm>
            <a:off x="7293783" y="1696721"/>
            <a:ext cx="1521460" cy="323215"/>
          </a:xfrm>
          <a:prstGeom prst="roundRect">
            <a:avLst/>
          </a:prstGeom>
          <a:solidFill>
            <a:schemeClr val="bg1">
              <a:alpha val="0"/>
            </a:schemeClr>
          </a:solidFill>
          <a:ln w="28575" cmpd="sng">
            <a:solidFill>
              <a:srgbClr val="CE292F"/>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p:cNvSpPr txBox="1"/>
          <p:nvPr/>
        </p:nvSpPr>
        <p:spPr>
          <a:xfrm>
            <a:off x="7560483" y="1223646"/>
            <a:ext cx="2082165" cy="398780"/>
          </a:xfrm>
          <a:prstGeom prst="rect">
            <a:avLst/>
          </a:prstGeom>
          <a:noFill/>
        </p:spPr>
        <p:txBody>
          <a:bodyPr wrap="square" rtlCol="0" anchor="t">
            <a:spAutoFit/>
          </a:bodyPr>
          <a:lstStyle/>
          <a:p>
            <a:r>
              <a:rPr lang="en-US" altLang="zh-CN" sz="2000" b="1" dirty="0">
                <a:solidFill>
                  <a:srgbClr val="C00000"/>
                </a:solidFill>
                <a:latin typeface="Times New Roman" panose="02020603050405020304" charset="0"/>
                <a:ea typeface="黑体" panose="02010609060101010101" charset="-122"/>
                <a:cs typeface="Times New Roman" panose="02020603050405020304" charset="0"/>
                <a:sym typeface="+mn-ea"/>
              </a:rPr>
              <a:t>quasi-TMDWFs </a:t>
            </a:r>
          </a:p>
        </p:txBody>
      </p:sp>
      <p:sp>
        <p:nvSpPr>
          <p:cNvPr id="7" name="文本框 6"/>
          <p:cNvSpPr txBox="1"/>
          <p:nvPr/>
        </p:nvSpPr>
        <p:spPr>
          <a:xfrm>
            <a:off x="5682153" y="2520316"/>
            <a:ext cx="2536825" cy="368300"/>
          </a:xfrm>
          <a:prstGeom prst="rect">
            <a:avLst/>
          </a:prstGeom>
          <a:noFill/>
        </p:spPr>
        <p:txBody>
          <a:bodyPr wrap="square" rtlCol="0">
            <a:spAutoFit/>
          </a:bodyPr>
          <a:lstStyle/>
          <a:p>
            <a:r>
              <a:rPr lang="en-US" altLang="zh-CN" b="1">
                <a:solidFill>
                  <a:srgbClr val="00B050"/>
                </a:solidFill>
                <a:latin typeface="Times New Roman" panose="02020603050405020304" charset="0"/>
                <a:cs typeface="Times New Roman" panose="02020603050405020304" charset="0"/>
              </a:rPr>
              <a:t>uNLO matching kernel</a:t>
            </a:r>
          </a:p>
        </p:txBody>
      </p:sp>
      <p:pic>
        <p:nvPicPr>
          <p:cNvPr id="8" name="图片 7"/>
          <p:cNvPicPr>
            <a:picLocks noChangeAspect="1"/>
          </p:cNvPicPr>
          <p:nvPr/>
        </p:nvPicPr>
        <p:blipFill>
          <a:blip r:embed="rId4"/>
          <a:srcRect t="28132" r="73362" b="27594"/>
          <a:stretch>
            <a:fillRect/>
          </a:stretch>
        </p:blipFill>
        <p:spPr>
          <a:xfrm>
            <a:off x="2686858" y="1856106"/>
            <a:ext cx="2067560" cy="365760"/>
          </a:xfrm>
          <a:prstGeom prst="rect">
            <a:avLst/>
          </a:prstGeom>
        </p:spPr>
      </p:pic>
      <p:sp>
        <p:nvSpPr>
          <p:cNvPr id="13" name="文本框 12"/>
          <p:cNvSpPr txBox="1"/>
          <p:nvPr/>
        </p:nvSpPr>
        <p:spPr>
          <a:xfrm>
            <a:off x="7309023" y="6327775"/>
            <a:ext cx="4724227" cy="369332"/>
          </a:xfrm>
          <a:prstGeom prst="rect">
            <a:avLst/>
          </a:prstGeom>
          <a:noFill/>
        </p:spPr>
        <p:txBody>
          <a:bodyPr wrap="square" rtlCol="0" anchor="t">
            <a:spAutoFit/>
          </a:bodyPr>
          <a:lstStyle/>
          <a:p>
            <a:r>
              <a:rPr lang="en-US" altLang="zh-CN" i="1" dirty="0">
                <a:solidFill>
                  <a:srgbClr val="001CB6"/>
                </a:solidFill>
                <a:latin typeface="Times New Roman" panose="02020603050405020304" charset="0"/>
                <a:cs typeface="Times New Roman" panose="02020603050405020304" charset="0"/>
                <a:sym typeface="+mn-ea"/>
              </a:rPr>
              <a:t>b-unexpanded matching kernel, PRD 108 (2023)</a:t>
            </a:r>
          </a:p>
        </p:txBody>
      </p:sp>
      <p:pic>
        <p:nvPicPr>
          <p:cNvPr id="10" name="图片 9"/>
          <p:cNvPicPr>
            <a:picLocks noChangeAspect="1"/>
          </p:cNvPicPr>
          <p:nvPr/>
        </p:nvPicPr>
        <p:blipFill>
          <a:blip r:embed="rId5"/>
          <a:stretch>
            <a:fillRect/>
          </a:stretch>
        </p:blipFill>
        <p:spPr>
          <a:xfrm>
            <a:off x="451485" y="2976880"/>
            <a:ext cx="3668060" cy="2998800"/>
          </a:xfrm>
          <a:prstGeom prst="rect">
            <a:avLst/>
          </a:prstGeom>
        </p:spPr>
      </p:pic>
      <p:pic>
        <p:nvPicPr>
          <p:cNvPr id="11" name="图片 10"/>
          <p:cNvPicPr>
            <a:picLocks noChangeAspect="1"/>
          </p:cNvPicPr>
          <p:nvPr/>
        </p:nvPicPr>
        <p:blipFill>
          <a:blip r:embed="rId6"/>
          <a:stretch>
            <a:fillRect/>
          </a:stretch>
        </p:blipFill>
        <p:spPr>
          <a:xfrm>
            <a:off x="4179570" y="2980690"/>
            <a:ext cx="3719542" cy="2998800"/>
          </a:xfrm>
          <a:prstGeom prst="rect">
            <a:avLst/>
          </a:prstGeom>
        </p:spPr>
      </p:pic>
      <p:pic>
        <p:nvPicPr>
          <p:cNvPr id="12" name="图片 11"/>
          <p:cNvPicPr>
            <a:picLocks noChangeAspect="1"/>
          </p:cNvPicPr>
          <p:nvPr/>
        </p:nvPicPr>
        <p:blipFill>
          <a:blip r:embed="rId7"/>
          <a:stretch>
            <a:fillRect/>
          </a:stretch>
        </p:blipFill>
        <p:spPr>
          <a:xfrm>
            <a:off x="7959725" y="3027045"/>
            <a:ext cx="3668060" cy="2998800"/>
          </a:xfrm>
          <a:prstGeom prst="rect">
            <a:avLst/>
          </a:prstGeom>
        </p:spPr>
      </p:pic>
      <p:sp>
        <p:nvSpPr>
          <p:cNvPr id="16" name="文本框 15"/>
          <p:cNvSpPr txBox="1"/>
          <p:nvPr/>
        </p:nvSpPr>
        <p:spPr>
          <a:xfrm>
            <a:off x="307975" y="5993130"/>
            <a:ext cx="6534785" cy="638810"/>
          </a:xfrm>
          <a:prstGeom prst="rect">
            <a:avLst/>
          </a:prstGeom>
          <a:noFill/>
        </p:spPr>
        <p:txBody>
          <a:bodyPr wrap="square" rtlCol="0" anchor="t">
            <a:noAutofit/>
          </a:bodyPr>
          <a:lstStyle/>
          <a:p>
            <a:r>
              <a:rPr lang="en-US" altLang="zh-CN" b="1" dirty="0">
                <a:latin typeface="Times New Roman" panose="02020603050405020304" charset="0"/>
                <a:cs typeface="Times New Roman" panose="02020603050405020304" charset="0"/>
              </a:rPr>
              <a:t>(For better visualization, we present a subset of points selected </a:t>
            </a:r>
          </a:p>
          <a:p>
            <a:r>
              <a:rPr lang="en-US" altLang="zh-CN" b="1" dirty="0">
                <a:latin typeface="Times New Roman" panose="02020603050405020304" charset="0"/>
                <a:cs typeface="Times New Roman" panose="02020603050405020304" charset="0"/>
              </a:rPr>
              <a:t>from the 200 data points in each of the 3 cases.)</a:t>
            </a:r>
          </a:p>
          <a:p>
            <a:endParaRPr lang="zh-CN" altLang="en-US" b="1" dirty="0">
              <a:latin typeface="Times New Roman" panose="02020603050405020304" charset="0"/>
              <a:cs typeface="Times New Roman" panose="02020603050405020304"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3"/>
          <a:stretch>
            <a:fillRect/>
          </a:stretch>
        </p:blipFill>
        <p:spPr>
          <a:xfrm>
            <a:off x="5451993" y="3425036"/>
            <a:ext cx="4439187" cy="3253590"/>
          </a:xfrm>
          <a:prstGeom prst="rect">
            <a:avLst/>
          </a:prstGeom>
        </p:spPr>
      </p:pic>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21</a:t>
            </a:r>
            <a:endParaRPr kumimoji="0" lang="zh-CN" altLang="en-US" sz="2800" dirty="0"/>
          </a:p>
        </p:txBody>
      </p:sp>
      <p:sp>
        <p:nvSpPr>
          <p:cNvPr id="17" name="Text Box 3"/>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rPr>
              <a:t>“Imaginary part” of the CS kernel</a:t>
            </a:r>
            <a:endPar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10" name="文本框 9"/>
          <p:cNvSpPr txBox="1"/>
          <p:nvPr/>
        </p:nvSpPr>
        <p:spPr>
          <a:xfrm>
            <a:off x="353364" y="1232285"/>
            <a:ext cx="11432564" cy="1938992"/>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spAutoFit/>
          </a:bodyPr>
          <a:lstStyle/>
          <a:p>
            <a:pPr marL="285750" indent="-285750">
              <a:buFont typeface="Wingdings" panose="05000000000000000000" charset="0"/>
              <a:buChar char="Ø"/>
            </a:pPr>
            <a:r>
              <a:rPr lang="en-US" altLang="zh-CN" sz="2400" b="1" dirty="0">
                <a:latin typeface="Times New Roman" panose="02020603050405020304" charset="0"/>
                <a:cs typeface="Times New Roman" panose="02020603050405020304" charset="0"/>
              </a:rPr>
              <a:t>Systematic uncertainty from the imaginary part of the CS kernel:</a:t>
            </a:r>
          </a:p>
          <a:p>
            <a:pPr indent="0">
              <a:buFont typeface="Wingdings" panose="05000000000000000000" charset="0"/>
              <a:buNone/>
            </a:pPr>
            <a:endParaRPr lang="en-US" altLang="zh-CN" sz="2400" b="1" dirty="0">
              <a:latin typeface="Times New Roman" panose="02020603050405020304" charset="0"/>
              <a:cs typeface="Times New Roman" panose="02020603050405020304" charset="0"/>
            </a:endParaRPr>
          </a:p>
          <a:p>
            <a:pPr marL="285750" indent="-285750">
              <a:buFont typeface="Wingdings" panose="05000000000000000000" charset="0"/>
              <a:buChar char="Ø"/>
            </a:pPr>
            <a:endParaRPr lang="en-US" altLang="zh-CN" sz="2400" b="1" dirty="0">
              <a:latin typeface="Times New Roman" panose="02020603050405020304" charset="0"/>
              <a:cs typeface="Times New Roman" panose="02020603050405020304" charset="0"/>
            </a:endParaRPr>
          </a:p>
          <a:p>
            <a:pPr marL="285750" indent="-285750">
              <a:buFont typeface="Wingdings" panose="05000000000000000000" charset="0"/>
              <a:buChar char="Ø"/>
            </a:pPr>
            <a:r>
              <a:rPr lang="en-US" altLang="zh-CN" sz="2400" b="1" dirty="0">
                <a:latin typeface="Times New Roman" panose="02020603050405020304" charset="0"/>
                <a:cs typeface="Times New Roman" panose="02020603050405020304" charset="0"/>
              </a:rPr>
              <a:t>Previous studies have shown that the imaginary part of the CS kernel primarily originates from the matching kernel.</a:t>
            </a:r>
          </a:p>
        </p:txBody>
      </p:sp>
      <mc:AlternateContent xmlns:mc="http://schemas.openxmlformats.org/markup-compatibility/2006" xmlns:a14="http://schemas.microsoft.com/office/drawing/2010/main">
        <mc:Choice Requires="a14">
          <p:sp>
            <p:nvSpPr>
              <p:cNvPr id="11" name="对象 10"/>
              <p:cNvSpPr txBox="1"/>
              <p:nvPr/>
            </p:nvSpPr>
            <p:spPr>
              <a:xfrm>
                <a:off x="3398677" y="1681923"/>
                <a:ext cx="5341938" cy="422275"/>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bSup>
                        <m:sSubSupPr>
                          <m:ctrlPr>
                            <a:rPr lang="zh-CN" altLang="en-US" sz="1600" b="1" i="1">
                              <a:solidFill>
                                <a:srgbClr val="000000"/>
                              </a:solidFill>
                              <a:latin typeface="Cambria Math" panose="02040503050406030204" pitchFamily="18" charset="0"/>
                            </a:rPr>
                          </m:ctrlPr>
                        </m:sSubSupPr>
                        <m:e>
                          <m:r>
                            <a:rPr lang="zh-CN" altLang="en-US" sz="1600" b="1" i="1">
                              <a:solidFill>
                                <a:srgbClr val="000000"/>
                              </a:solidFill>
                              <a:latin typeface="Cambria Math" panose="02040503050406030204" pitchFamily="18" charset="0"/>
                            </a:rPr>
                            <m:t>𝝈</m:t>
                          </m:r>
                        </m:e>
                        <m:sub>
                          <m:r>
                            <m:rPr>
                              <m:nor/>
                            </m:rPr>
                            <a:rPr lang="zh-CN" altLang="en-US" sz="1600" b="1" i="0">
                              <a:solidFill>
                                <a:srgbClr val="000000"/>
                              </a:solidFill>
                              <a:latin typeface="Cambria Math" panose="02040503050406030204" pitchFamily="18" charset="0"/>
                            </a:rPr>
                            <m:t>sys</m:t>
                          </m:r>
                        </m:sub>
                        <m:sup>
                          <m:r>
                            <m:rPr>
                              <m:nor/>
                            </m:rPr>
                            <a:rPr lang="zh-CN" altLang="en-US" sz="1600" b="1" i="0">
                              <a:solidFill>
                                <a:srgbClr val="000000"/>
                              </a:solidFill>
                              <a:latin typeface="Cambria Math" panose="02040503050406030204" pitchFamily="18" charset="0"/>
                            </a:rPr>
                            <m:t>Im</m:t>
                          </m:r>
                        </m:sup>
                      </m:sSubSup>
                      <m:r>
                        <a:rPr lang="zh-CN" altLang="en-US" sz="1600" b="1" i="1">
                          <a:solidFill>
                            <a:srgbClr val="000000"/>
                          </a:solidFill>
                          <a:latin typeface="Cambria Math" panose="02040503050406030204" pitchFamily="18" charset="0"/>
                        </a:rPr>
                        <m:t>=</m:t>
                      </m:r>
                      <m:rad>
                        <m:radPr>
                          <m:degHide m:val="on"/>
                          <m:ctrlPr>
                            <a:rPr lang="zh-CN" altLang="en-US" sz="1600" b="1" i="1">
                              <a:solidFill>
                                <a:srgbClr val="000000"/>
                              </a:solidFill>
                              <a:latin typeface="Cambria Math" panose="02040503050406030204" pitchFamily="18" charset="0"/>
                            </a:rPr>
                          </m:ctrlPr>
                        </m:radPr>
                        <m:deg/>
                        <m:e>
                          <m:r>
                            <a:rPr lang="zh-CN" altLang="en-US" sz="1600" b="1" i="1">
                              <a:solidFill>
                                <a:srgbClr val="000000"/>
                              </a:solidFill>
                              <a:latin typeface="Cambria Math" panose="02040503050406030204" pitchFamily="18" charset="0"/>
                            </a:rPr>
                            <m:t>𝑲</m:t>
                          </m:r>
                          <m:r>
                            <a:rPr lang="zh-CN" altLang="en-US" sz="1600" b="1" i="1">
                              <a:solidFill>
                                <a:srgbClr val="000000"/>
                              </a:solidFill>
                              <a:latin typeface="Cambria Math" panose="02040503050406030204" pitchFamily="18" charset="0"/>
                            </a:rPr>
                            <m:t>(</m:t>
                          </m:r>
                          <m:sSub>
                            <m:sSubPr>
                              <m:ctrlPr>
                                <a:rPr lang="zh-CN" altLang="en-US" sz="1600" b="1" i="1">
                                  <a:solidFill>
                                    <a:srgbClr val="000000"/>
                                  </a:solidFill>
                                  <a:latin typeface="Cambria Math" panose="02040503050406030204" pitchFamily="18" charset="0"/>
                                </a:rPr>
                              </m:ctrlPr>
                            </m:sSubPr>
                            <m:e>
                              <m:r>
                                <a:rPr lang="zh-CN" altLang="en-US" sz="1600" b="1" i="1">
                                  <a:solidFill>
                                    <a:srgbClr val="000000"/>
                                  </a:solidFill>
                                  <a:latin typeface="Cambria Math" panose="02040503050406030204" pitchFamily="18" charset="0"/>
                                </a:rPr>
                                <m:t>𝒃</m:t>
                              </m:r>
                            </m:e>
                            <m:sub>
                              <m:r>
                                <a:rPr lang="zh-CN" altLang="en-US" sz="1600" b="1" i="1">
                                  <a:solidFill>
                                    <a:srgbClr val="000000"/>
                                  </a:solidFill>
                                  <a:latin typeface="Cambria Math" panose="02040503050406030204" pitchFamily="18" charset="0"/>
                                </a:rPr>
                                <m:t>⊥</m:t>
                              </m:r>
                            </m:sub>
                          </m:sSub>
                          <m:r>
                            <a:rPr lang="zh-CN" altLang="en-US" sz="1600" b="1" i="1">
                              <a:solidFill>
                                <a:srgbClr val="000000"/>
                              </a:solidFill>
                              <a:latin typeface="Cambria Math" panose="02040503050406030204" pitchFamily="18" charset="0"/>
                            </a:rPr>
                            <m:t>,</m:t>
                          </m:r>
                          <m:r>
                            <a:rPr lang="zh-CN" altLang="en-US" sz="1600" b="1" i="1">
                              <a:solidFill>
                                <a:srgbClr val="000000"/>
                              </a:solidFill>
                              <a:latin typeface="Cambria Math" panose="02040503050406030204" pitchFamily="18" charset="0"/>
                            </a:rPr>
                            <m:t>𝝁</m:t>
                          </m:r>
                          <m:sSup>
                            <m:sSupPr>
                              <m:ctrlPr>
                                <a:rPr lang="zh-CN" altLang="en-US" sz="1600" b="1" i="1">
                                  <a:solidFill>
                                    <a:srgbClr val="000000"/>
                                  </a:solidFill>
                                  <a:latin typeface="Cambria Math" panose="02040503050406030204" pitchFamily="18" charset="0"/>
                                </a:rPr>
                              </m:ctrlPr>
                            </m:sSupPr>
                            <m:e>
                              <m:r>
                                <a:rPr lang="zh-CN" altLang="en-US" sz="1600" b="1" i="1">
                                  <a:solidFill>
                                    <a:srgbClr val="000000"/>
                                  </a:solidFill>
                                  <a:latin typeface="Cambria Math" panose="02040503050406030204" pitchFamily="18" charset="0"/>
                                </a:rPr>
                                <m:t>)</m:t>
                              </m:r>
                            </m:e>
                            <m:sup>
                              <m:r>
                                <a:rPr lang="zh-CN" altLang="en-US" sz="1600" b="1" i="1">
                                  <a:solidFill>
                                    <a:srgbClr val="000000"/>
                                  </a:solidFill>
                                  <a:latin typeface="Cambria Math" panose="02040503050406030204" pitchFamily="18" charset="0"/>
                                </a:rPr>
                                <m:t>𝟐</m:t>
                              </m:r>
                            </m:sup>
                          </m:sSup>
                          <m:r>
                            <a:rPr lang="zh-CN" altLang="en-US" sz="1600" b="1" i="1">
                              <a:solidFill>
                                <a:srgbClr val="000000"/>
                              </a:solidFill>
                              <a:latin typeface="Cambria Math" panose="02040503050406030204" pitchFamily="18" charset="0"/>
                            </a:rPr>
                            <m:t>+</m:t>
                          </m:r>
                          <m:func>
                            <m:funcPr>
                              <m:ctrlPr>
                                <a:rPr lang="zh-CN" altLang="en-US" sz="1600" b="1" i="1">
                                  <a:solidFill>
                                    <a:srgbClr val="000000"/>
                                  </a:solidFill>
                                  <a:latin typeface="Cambria Math" panose="02040503050406030204" pitchFamily="18" charset="0"/>
                                </a:rPr>
                              </m:ctrlPr>
                            </m:funcPr>
                            <m:fName>
                              <m:r>
                                <a:rPr lang="zh-CN" altLang="en-US" sz="1600" b="1" i="0">
                                  <a:solidFill>
                                    <a:srgbClr val="000000"/>
                                  </a:solidFill>
                                  <a:latin typeface="Cambria Math" panose="02040503050406030204" pitchFamily="18" charset="0"/>
                                </a:rPr>
                                <m:t>𝐈𝐦</m:t>
                              </m:r>
                            </m:fName>
                            <m:e>
                              <m:r>
                                <a:rPr lang="zh-CN" altLang="en-US" sz="1600" b="1" i="1">
                                  <a:solidFill>
                                    <a:srgbClr val="000000"/>
                                  </a:solidFill>
                                  <a:latin typeface="Cambria Math" panose="02040503050406030204" pitchFamily="18" charset="0"/>
                                </a:rPr>
                                <m:t>[</m:t>
                              </m:r>
                            </m:e>
                          </m:func>
                          <m:r>
                            <a:rPr lang="zh-CN" altLang="en-US" sz="1600" b="1" i="1">
                              <a:solidFill>
                                <a:srgbClr val="000000"/>
                              </a:solidFill>
                              <a:latin typeface="Cambria Math" panose="02040503050406030204" pitchFamily="18" charset="0"/>
                            </a:rPr>
                            <m:t>𝑲</m:t>
                          </m:r>
                          <m:r>
                            <a:rPr lang="zh-CN" altLang="en-US" sz="1600" b="1" i="1">
                              <a:solidFill>
                                <a:srgbClr val="000000"/>
                              </a:solidFill>
                              <a:latin typeface="Cambria Math" panose="02040503050406030204" pitchFamily="18" charset="0"/>
                            </a:rPr>
                            <m:t>(</m:t>
                          </m:r>
                          <m:sSub>
                            <m:sSubPr>
                              <m:ctrlPr>
                                <a:rPr lang="zh-CN" altLang="en-US" sz="1600" b="1" i="1">
                                  <a:solidFill>
                                    <a:srgbClr val="000000"/>
                                  </a:solidFill>
                                  <a:latin typeface="Cambria Math" panose="02040503050406030204" pitchFamily="18" charset="0"/>
                                </a:rPr>
                              </m:ctrlPr>
                            </m:sSubPr>
                            <m:e>
                              <m:r>
                                <a:rPr lang="zh-CN" altLang="en-US" sz="1600" b="1" i="1">
                                  <a:solidFill>
                                    <a:srgbClr val="000000"/>
                                  </a:solidFill>
                                  <a:latin typeface="Cambria Math" panose="02040503050406030204" pitchFamily="18" charset="0"/>
                                </a:rPr>
                                <m:t>𝒃</m:t>
                              </m:r>
                            </m:e>
                            <m:sub>
                              <m:r>
                                <a:rPr lang="zh-CN" altLang="en-US" sz="1600" b="1" i="1">
                                  <a:solidFill>
                                    <a:srgbClr val="000000"/>
                                  </a:solidFill>
                                  <a:latin typeface="Cambria Math" panose="02040503050406030204" pitchFamily="18" charset="0"/>
                                </a:rPr>
                                <m:t>⊥</m:t>
                              </m:r>
                            </m:sub>
                          </m:sSub>
                          <m:r>
                            <a:rPr lang="zh-CN" altLang="en-US" sz="1600" b="1" i="1">
                              <a:solidFill>
                                <a:srgbClr val="000000"/>
                              </a:solidFill>
                              <a:latin typeface="Cambria Math" panose="02040503050406030204" pitchFamily="18" charset="0"/>
                            </a:rPr>
                            <m:t>,</m:t>
                          </m:r>
                          <m:r>
                            <a:rPr lang="zh-CN" altLang="en-US" sz="1600" b="1" i="1">
                              <a:solidFill>
                                <a:srgbClr val="000000"/>
                              </a:solidFill>
                              <a:latin typeface="Cambria Math" panose="02040503050406030204" pitchFamily="18" charset="0"/>
                            </a:rPr>
                            <m:t>𝝁</m:t>
                          </m:r>
                          <m:sSup>
                            <m:sSupPr>
                              <m:ctrlPr>
                                <a:rPr lang="zh-CN" altLang="en-US" sz="1600" b="1" i="1">
                                  <a:solidFill>
                                    <a:srgbClr val="000000"/>
                                  </a:solidFill>
                                  <a:latin typeface="Cambria Math" panose="02040503050406030204" pitchFamily="18" charset="0"/>
                                </a:rPr>
                              </m:ctrlPr>
                            </m:sSupPr>
                            <m:e>
                              <m:r>
                                <a:rPr lang="zh-CN" altLang="en-US" sz="1600" b="1" i="1">
                                  <a:solidFill>
                                    <a:srgbClr val="000000"/>
                                  </a:solidFill>
                                  <a:latin typeface="Cambria Math" panose="02040503050406030204" pitchFamily="18" charset="0"/>
                                </a:rPr>
                                <m:t>)</m:t>
                              </m:r>
                            </m:e>
                            <m:sup>
                              <m:r>
                                <a:rPr lang="zh-CN" altLang="en-US" sz="1600" b="1" i="1">
                                  <a:solidFill>
                                    <a:srgbClr val="000000"/>
                                  </a:solidFill>
                                  <a:latin typeface="Cambria Math" panose="02040503050406030204" pitchFamily="18" charset="0"/>
                                </a:rPr>
                                <m:t>𝟐</m:t>
                              </m:r>
                            </m:sup>
                          </m:sSup>
                          <m:r>
                            <a:rPr lang="zh-CN" altLang="en-US" sz="1600" b="1" i="1">
                              <a:solidFill>
                                <a:srgbClr val="000000"/>
                              </a:solidFill>
                              <a:latin typeface="Cambria Math" panose="02040503050406030204" pitchFamily="18" charset="0"/>
                            </a:rPr>
                            <m:t>]</m:t>
                          </m:r>
                        </m:e>
                      </m:rad>
                      <m:r>
                        <a:rPr lang="zh-CN" altLang="en-US" sz="1600" b="1" i="1">
                          <a:solidFill>
                            <a:srgbClr val="000000"/>
                          </a:solidFill>
                          <a:latin typeface="Cambria Math" panose="02040503050406030204" pitchFamily="18" charset="0"/>
                        </a:rPr>
                        <m:t>−|</m:t>
                      </m:r>
                      <m:r>
                        <a:rPr lang="zh-CN" altLang="en-US" sz="1600" b="1" i="1">
                          <a:solidFill>
                            <a:srgbClr val="000000"/>
                          </a:solidFill>
                          <a:latin typeface="Cambria Math" panose="02040503050406030204" pitchFamily="18" charset="0"/>
                        </a:rPr>
                        <m:t>𝑲</m:t>
                      </m:r>
                      <m:r>
                        <a:rPr lang="zh-CN" altLang="en-US" sz="1600" b="1" i="1">
                          <a:solidFill>
                            <a:srgbClr val="000000"/>
                          </a:solidFill>
                          <a:latin typeface="Cambria Math" panose="02040503050406030204" pitchFamily="18" charset="0"/>
                        </a:rPr>
                        <m:t>(</m:t>
                      </m:r>
                      <m:sSub>
                        <m:sSubPr>
                          <m:ctrlPr>
                            <a:rPr lang="zh-CN" altLang="en-US" sz="1600" b="1" i="1">
                              <a:solidFill>
                                <a:srgbClr val="000000"/>
                              </a:solidFill>
                              <a:latin typeface="Cambria Math" panose="02040503050406030204" pitchFamily="18" charset="0"/>
                            </a:rPr>
                          </m:ctrlPr>
                        </m:sSubPr>
                        <m:e>
                          <m:r>
                            <a:rPr lang="zh-CN" altLang="en-US" sz="1600" b="1" i="1">
                              <a:solidFill>
                                <a:srgbClr val="000000"/>
                              </a:solidFill>
                              <a:latin typeface="Cambria Math" panose="02040503050406030204" pitchFamily="18" charset="0"/>
                            </a:rPr>
                            <m:t>𝒃</m:t>
                          </m:r>
                        </m:e>
                        <m:sub>
                          <m:r>
                            <a:rPr lang="zh-CN" altLang="en-US" sz="1600" b="1" i="1">
                              <a:solidFill>
                                <a:srgbClr val="000000"/>
                              </a:solidFill>
                              <a:latin typeface="Cambria Math" panose="02040503050406030204" pitchFamily="18" charset="0"/>
                            </a:rPr>
                            <m:t>⊥</m:t>
                          </m:r>
                        </m:sub>
                      </m:sSub>
                      <m:r>
                        <a:rPr lang="zh-CN" altLang="en-US" sz="1600" b="1" i="1">
                          <a:solidFill>
                            <a:srgbClr val="000000"/>
                          </a:solidFill>
                          <a:latin typeface="Cambria Math" panose="02040503050406030204" pitchFamily="18" charset="0"/>
                        </a:rPr>
                        <m:t>,</m:t>
                      </m:r>
                      <m:r>
                        <a:rPr lang="zh-CN" altLang="en-US" sz="1600" b="1" i="1">
                          <a:solidFill>
                            <a:srgbClr val="000000"/>
                          </a:solidFill>
                          <a:latin typeface="Cambria Math" panose="02040503050406030204" pitchFamily="18" charset="0"/>
                        </a:rPr>
                        <m:t>𝝁</m:t>
                      </m:r>
                      <m:r>
                        <a:rPr lang="zh-CN" altLang="en-US" sz="1600" b="1" i="1">
                          <a:solidFill>
                            <a:srgbClr val="000000"/>
                          </a:solidFill>
                          <a:latin typeface="Cambria Math" panose="02040503050406030204" pitchFamily="18" charset="0"/>
                        </a:rPr>
                        <m:t>)|</m:t>
                      </m:r>
                    </m:oMath>
                  </m:oMathPara>
                </a14:m>
                <a:endParaRPr lang="zh-CN" altLang="en-US" sz="1600" b="1" dirty="0"/>
              </a:p>
            </p:txBody>
          </p:sp>
        </mc:Choice>
        <mc:Fallback xmlns="">
          <p:sp>
            <p:nvSpPr>
              <p:cNvPr id="11" name="对象 10"/>
              <p:cNvSpPr txBox="1">
                <a:spLocks noRot="1" noChangeAspect="1" noMove="1" noResize="1" noEditPoints="1" noAdjustHandles="1" noChangeArrowheads="1" noChangeShapeType="1" noTextEdit="1"/>
              </p:cNvSpPr>
              <p:nvPr/>
            </p:nvSpPr>
            <p:spPr>
              <a:xfrm>
                <a:off x="3398677" y="1681923"/>
                <a:ext cx="5341938" cy="422275"/>
              </a:xfrm>
              <a:prstGeom prst="rect">
                <a:avLst/>
              </a:prstGeom>
              <a:blipFill rotWithShape="1">
                <a:blip r:embed="rId4"/>
                <a:stretch>
                  <a:fillRect l="-3" t="-105" r="9" b="105"/>
                </a:stretch>
              </a:blipFill>
            </p:spPr>
            <p:txBody>
              <a:bodyPr/>
              <a:lstStyle/>
              <a:p>
                <a:r>
                  <a:rPr lang="zh-CN" altLang="en-US">
                    <a:noFill/>
                  </a:rPr>
                  <a:t> </a:t>
                </a:r>
              </a:p>
            </p:txBody>
          </p:sp>
        </mc:Fallback>
      </mc:AlternateContent>
      <p:pic>
        <p:nvPicPr>
          <p:cNvPr id="33" name="图片 32"/>
          <p:cNvPicPr>
            <a:picLocks noChangeAspect="1"/>
          </p:cNvPicPr>
          <p:nvPr/>
        </p:nvPicPr>
        <p:blipFill>
          <a:blip r:embed="rId5"/>
          <a:stretch>
            <a:fillRect/>
          </a:stretch>
        </p:blipFill>
        <p:spPr>
          <a:xfrm>
            <a:off x="1020943" y="3298934"/>
            <a:ext cx="4613562" cy="3356366"/>
          </a:xfrm>
          <a:prstGeom prst="rect">
            <a:avLst/>
          </a:prstGeom>
        </p:spPr>
      </p:pic>
      <p:sp>
        <p:nvSpPr>
          <p:cNvPr id="38" name="矩形 37"/>
          <p:cNvSpPr/>
          <p:nvPr/>
        </p:nvSpPr>
        <p:spPr>
          <a:xfrm>
            <a:off x="6226935" y="3760631"/>
            <a:ext cx="1197735" cy="933718"/>
          </a:xfrm>
          <a:custGeom>
            <a:avLst/>
            <a:gdLst>
              <a:gd name="connsiteX0" fmla="*/ 0 w 1197735"/>
              <a:gd name="connsiteY0" fmla="*/ 0 h 933718"/>
              <a:gd name="connsiteX1" fmla="*/ 622822 w 1197735"/>
              <a:gd name="connsiteY1" fmla="*/ 0 h 933718"/>
              <a:gd name="connsiteX2" fmla="*/ 1197735 w 1197735"/>
              <a:gd name="connsiteY2" fmla="*/ 0 h 933718"/>
              <a:gd name="connsiteX3" fmla="*/ 1197735 w 1197735"/>
              <a:gd name="connsiteY3" fmla="*/ 485533 h 933718"/>
              <a:gd name="connsiteX4" fmla="*/ 1197735 w 1197735"/>
              <a:gd name="connsiteY4" fmla="*/ 933718 h 933718"/>
              <a:gd name="connsiteX5" fmla="*/ 634800 w 1197735"/>
              <a:gd name="connsiteY5" fmla="*/ 933718 h 933718"/>
              <a:gd name="connsiteX6" fmla="*/ 0 w 1197735"/>
              <a:gd name="connsiteY6" fmla="*/ 933718 h 933718"/>
              <a:gd name="connsiteX7" fmla="*/ 0 w 1197735"/>
              <a:gd name="connsiteY7" fmla="*/ 476196 h 933718"/>
              <a:gd name="connsiteX8" fmla="*/ 0 w 1197735"/>
              <a:gd name="connsiteY8" fmla="*/ 0 h 93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735" h="933718" extrusionOk="0">
                <a:moveTo>
                  <a:pt x="0" y="0"/>
                </a:moveTo>
                <a:cubicBezTo>
                  <a:pt x="147310" y="-36918"/>
                  <a:pt x="364540" y="44669"/>
                  <a:pt x="622822" y="0"/>
                </a:cubicBezTo>
                <a:cubicBezTo>
                  <a:pt x="881104" y="-44669"/>
                  <a:pt x="972600" y="39218"/>
                  <a:pt x="1197735" y="0"/>
                </a:cubicBezTo>
                <a:cubicBezTo>
                  <a:pt x="1212337" y="112215"/>
                  <a:pt x="1195880" y="319095"/>
                  <a:pt x="1197735" y="485533"/>
                </a:cubicBezTo>
                <a:cubicBezTo>
                  <a:pt x="1199590" y="651971"/>
                  <a:pt x="1176966" y="723871"/>
                  <a:pt x="1197735" y="933718"/>
                </a:cubicBezTo>
                <a:cubicBezTo>
                  <a:pt x="1043627" y="953901"/>
                  <a:pt x="753143" y="902103"/>
                  <a:pt x="634800" y="933718"/>
                </a:cubicBezTo>
                <a:cubicBezTo>
                  <a:pt x="516458" y="965333"/>
                  <a:pt x="144233" y="899273"/>
                  <a:pt x="0" y="933718"/>
                </a:cubicBezTo>
                <a:cubicBezTo>
                  <a:pt x="-28327" y="799598"/>
                  <a:pt x="8812" y="674272"/>
                  <a:pt x="0" y="476196"/>
                </a:cubicBezTo>
                <a:cubicBezTo>
                  <a:pt x="-8812" y="278120"/>
                  <a:pt x="7336" y="178278"/>
                  <a:pt x="0" y="0"/>
                </a:cubicBezTo>
                <a:close/>
              </a:path>
            </a:pathLst>
          </a:custGeom>
          <a:noFill/>
          <a:ln w="571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9592945" y="6339205"/>
            <a:ext cx="2417445" cy="368300"/>
          </a:xfrm>
          <a:prstGeom prst="rect">
            <a:avLst/>
          </a:prstGeom>
          <a:noFill/>
        </p:spPr>
        <p:txBody>
          <a:bodyPr wrap="square" rtlCol="0" anchor="t">
            <a:spAutoFit/>
          </a:bodyPr>
          <a:lstStyle/>
          <a:p>
            <a:r>
              <a:rPr lang="en-US" altLang="zh-CN" i="1" dirty="0">
                <a:solidFill>
                  <a:srgbClr val="001CB6"/>
                </a:solidFill>
                <a:latin typeface="Times New Roman" panose="02020603050405020304" charset="0"/>
                <a:cs typeface="Times New Roman" panose="02020603050405020304" charset="0"/>
                <a:sym typeface="+mn-ea"/>
              </a:rPr>
              <a:t>LPC 22, PRD 106(2022)</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22</a:t>
            </a:r>
            <a:endParaRPr kumimoji="0" lang="zh-CN" altLang="en-US" sz="2800" dirty="0"/>
          </a:p>
        </p:txBody>
      </p:sp>
      <p:sp>
        <p:nvSpPr>
          <p:cNvPr id="17" name="Text Box 3"/>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rPr>
              <a:t>“Imaginary part” of the CS kernel</a:t>
            </a:r>
            <a:endPar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mc:AlternateContent xmlns:mc="http://schemas.openxmlformats.org/markup-compatibility/2006">
        <mc:Choice xmlns:a14="http://schemas.microsoft.com/office/drawing/2010/main" Requires="a14">
          <p:sp>
            <p:nvSpPr>
              <p:cNvPr id="10" name="文本框 9"/>
              <p:cNvSpPr txBox="1"/>
              <p:nvPr/>
            </p:nvSpPr>
            <p:spPr>
              <a:xfrm>
                <a:off x="307975" y="1229360"/>
                <a:ext cx="11514455" cy="1654507"/>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noAutofit/>
              </a:bodyPr>
              <a:lstStyle/>
              <a:p>
                <a:pPr marL="342900" indent="-342900">
                  <a:buFont typeface="Wingdings" panose="05000000000000000000" pitchFamily="2" charset="2"/>
                  <a:buChar char="Ø"/>
                </a:pPr>
                <a:r>
                  <a:rPr lang="en-US" altLang="zh-CN" sz="2400" b="1" dirty="0">
                    <a:latin typeface="Times New Roman" panose="02020603050405020304" charset="0"/>
                    <a:cs typeface="Times New Roman" panose="02020603050405020304" charset="0"/>
                  </a:rPr>
                  <a:t>The quasi-TMDWF factorization formula requires</a:t>
                </a:r>
                <a:r>
                  <a:rPr lang="zh-CN" altLang="en-US" sz="2400" b="1" dirty="0">
                    <a:latin typeface="Times New Roman" panose="02020603050405020304" charset="0"/>
                    <a:cs typeface="Times New Roman" panose="02020603050405020304" charset="0"/>
                  </a:rPr>
                  <a:t> </a:t>
                </a:r>
                <a14:m>
                  <m:oMath xmlns:m="http://schemas.openxmlformats.org/officeDocument/2006/math">
                    <m:r>
                      <a:rPr lang="en-US" altLang="zh-CN" sz="2400" b="1" i="1" smtClean="0">
                        <a:latin typeface="Cambria Math" panose="02040503050406030204" pitchFamily="18" charset="0"/>
                        <a:cs typeface="Times New Roman" panose="02020603050405020304" charset="0"/>
                      </a:rPr>
                      <m:t>𝒙</m:t>
                    </m:r>
                    <m:sSup>
                      <m:sSupPr>
                        <m:ctrlPr>
                          <a:rPr lang="en-US" altLang="zh-CN" sz="2400" b="1" i="1" smtClean="0">
                            <a:latin typeface="Cambria Math" panose="02040503050406030204" pitchFamily="18" charset="0"/>
                            <a:cs typeface="Times New Roman" panose="02020603050405020304" charset="0"/>
                          </a:rPr>
                        </m:ctrlPr>
                      </m:sSupPr>
                      <m:e>
                        <m:r>
                          <a:rPr lang="en-US" altLang="zh-CN" sz="2400" b="1" i="1" smtClean="0">
                            <a:latin typeface="Cambria Math" panose="02040503050406030204" pitchFamily="18" charset="0"/>
                            <a:cs typeface="Times New Roman" panose="02020603050405020304" charset="0"/>
                          </a:rPr>
                          <m:t>𝑷</m:t>
                        </m:r>
                      </m:e>
                      <m:sup>
                        <m:r>
                          <a:rPr lang="en-US" altLang="zh-CN" sz="2400" b="1" i="1" smtClean="0">
                            <a:latin typeface="Cambria Math" panose="02040503050406030204" pitchFamily="18" charset="0"/>
                            <a:cs typeface="Times New Roman" panose="02020603050405020304" charset="0"/>
                          </a:rPr>
                          <m:t>𝒛</m:t>
                        </m:r>
                      </m:sup>
                    </m:sSup>
                    <m:sSub>
                      <m:sSubPr>
                        <m:ctrlPr>
                          <a:rPr lang="en-US" altLang="zh-CN" sz="2400" b="1" i="1" smtClean="0">
                            <a:latin typeface="Cambria Math" panose="02040503050406030204" pitchFamily="18" charset="0"/>
                            <a:cs typeface="Times New Roman" panose="02020603050405020304" charset="0"/>
                          </a:rPr>
                        </m:ctrlPr>
                      </m:sSubPr>
                      <m:e>
                        <m:r>
                          <a:rPr lang="en-US" altLang="zh-CN" sz="2400" b="1" i="1" smtClean="0">
                            <a:latin typeface="Cambria Math" panose="02040503050406030204" pitchFamily="18" charset="0"/>
                            <a:cs typeface="Times New Roman" panose="02020603050405020304" charset="0"/>
                          </a:rPr>
                          <m:t>𝒃</m:t>
                        </m:r>
                      </m:e>
                      <m:sub>
                        <m:r>
                          <a:rPr lang="en-US" altLang="zh-CN" sz="2400" b="1" i="1" smtClean="0">
                            <a:latin typeface="Cambria Math" panose="02040503050406030204" pitchFamily="18" charset="0"/>
                            <a:cs typeface="Times New Roman" panose="02020603050405020304" charset="0"/>
                          </a:rPr>
                          <m:t>⊥</m:t>
                        </m:r>
                      </m:sub>
                    </m:sSub>
                    <m:r>
                      <a:rPr lang="en-US" altLang="zh-CN" sz="2400" b="1" i="1" smtClean="0">
                        <a:latin typeface="Cambria Math" panose="02040503050406030204" pitchFamily="18" charset="0"/>
                        <a:cs typeface="Times New Roman" panose="02020603050405020304" charset="0"/>
                      </a:rPr>
                      <m:t>≫</m:t>
                    </m:r>
                    <m:r>
                      <a:rPr lang="en-US" altLang="zh-CN" sz="2400" b="1" i="1" smtClean="0">
                        <a:latin typeface="Cambria Math" panose="02040503050406030204" pitchFamily="18" charset="0"/>
                        <a:cs typeface="Times New Roman" panose="02020603050405020304" charset="0"/>
                      </a:rPr>
                      <m:t>𝟏</m:t>
                    </m:r>
                    <m:r>
                      <a:rPr lang="en-US" altLang="zh-CN" sz="2400" b="1" i="1" smtClean="0">
                        <a:latin typeface="Cambria Math" panose="02040503050406030204" pitchFamily="18" charset="0"/>
                        <a:cs typeface="Times New Roman" panose="02020603050405020304" charset="0"/>
                      </a:rPr>
                      <m:t>, </m:t>
                    </m:r>
                    <m:d>
                      <m:dPr>
                        <m:ctrlPr>
                          <a:rPr lang="en-US" altLang="zh-CN" sz="2400" b="1" i="1" smtClean="0">
                            <a:latin typeface="Cambria Math" panose="02040503050406030204" pitchFamily="18" charset="0"/>
                            <a:cs typeface="Times New Roman" panose="02020603050405020304" charset="0"/>
                          </a:rPr>
                        </m:ctrlPr>
                      </m:dPr>
                      <m:e>
                        <m:r>
                          <a:rPr lang="en-US" altLang="zh-CN" sz="2400" b="1" i="1" smtClean="0">
                            <a:latin typeface="Cambria Math" panose="02040503050406030204" pitchFamily="18" charset="0"/>
                            <a:cs typeface="Times New Roman" panose="02020603050405020304" charset="0"/>
                          </a:rPr>
                          <m:t>𝟏</m:t>
                        </m:r>
                        <m:r>
                          <a:rPr lang="en-US" altLang="zh-CN" sz="2400" b="1" i="1" smtClean="0">
                            <a:latin typeface="Cambria Math" panose="02040503050406030204" pitchFamily="18" charset="0"/>
                            <a:cs typeface="Times New Roman" panose="02020603050405020304" charset="0"/>
                          </a:rPr>
                          <m:t>−</m:t>
                        </m:r>
                        <m:r>
                          <a:rPr lang="en-US" altLang="zh-CN" sz="2400" b="1" i="1" smtClean="0">
                            <a:latin typeface="Cambria Math" panose="02040503050406030204" pitchFamily="18" charset="0"/>
                            <a:cs typeface="Times New Roman" panose="02020603050405020304" charset="0"/>
                          </a:rPr>
                          <m:t>𝒙</m:t>
                        </m:r>
                      </m:e>
                    </m:d>
                    <m:sSup>
                      <m:sSupPr>
                        <m:ctrlPr>
                          <a:rPr lang="en-US" altLang="zh-CN" sz="2400" b="1" i="1" smtClean="0">
                            <a:latin typeface="Cambria Math" panose="02040503050406030204" pitchFamily="18" charset="0"/>
                            <a:cs typeface="Times New Roman" panose="02020603050405020304" charset="0"/>
                          </a:rPr>
                        </m:ctrlPr>
                      </m:sSupPr>
                      <m:e>
                        <m:r>
                          <a:rPr lang="en-US" altLang="zh-CN" sz="2400" b="1" i="1" smtClean="0">
                            <a:latin typeface="Cambria Math" panose="02040503050406030204" pitchFamily="18" charset="0"/>
                            <a:cs typeface="Times New Roman" panose="02020603050405020304" charset="0"/>
                          </a:rPr>
                          <m:t>𝑷</m:t>
                        </m:r>
                      </m:e>
                      <m:sup>
                        <m:r>
                          <a:rPr lang="en-US" altLang="zh-CN" sz="2400" b="1" i="1" smtClean="0">
                            <a:latin typeface="Cambria Math" panose="02040503050406030204" pitchFamily="18" charset="0"/>
                            <a:cs typeface="Times New Roman" panose="02020603050405020304" charset="0"/>
                          </a:rPr>
                          <m:t>𝒛</m:t>
                        </m:r>
                      </m:sup>
                    </m:sSup>
                    <m:sSub>
                      <m:sSubPr>
                        <m:ctrlPr>
                          <a:rPr lang="en-US" altLang="zh-CN" sz="2400" b="1" i="1" smtClean="0">
                            <a:latin typeface="Cambria Math" panose="02040503050406030204" pitchFamily="18" charset="0"/>
                            <a:cs typeface="Times New Roman" panose="02020603050405020304" charset="0"/>
                          </a:rPr>
                        </m:ctrlPr>
                      </m:sSubPr>
                      <m:e>
                        <m:r>
                          <a:rPr lang="en-US" altLang="zh-CN" sz="2400" b="1" i="1" smtClean="0">
                            <a:latin typeface="Cambria Math" panose="02040503050406030204" pitchFamily="18" charset="0"/>
                            <a:cs typeface="Times New Roman" panose="02020603050405020304" charset="0"/>
                          </a:rPr>
                          <m:t>𝒃</m:t>
                        </m:r>
                      </m:e>
                      <m:sub>
                        <m:r>
                          <a:rPr lang="en-US" altLang="zh-CN" sz="2400" b="1" i="1" smtClean="0">
                            <a:latin typeface="Cambria Math" panose="02040503050406030204" pitchFamily="18" charset="0"/>
                            <a:cs typeface="Times New Roman" panose="02020603050405020304" charset="0"/>
                          </a:rPr>
                          <m:t>⊥</m:t>
                        </m:r>
                      </m:sub>
                    </m:sSub>
                    <m:r>
                      <a:rPr lang="en-US" altLang="zh-CN" sz="2400" b="1" i="1" smtClean="0">
                        <a:latin typeface="Cambria Math" panose="02040503050406030204" pitchFamily="18" charset="0"/>
                        <a:cs typeface="Times New Roman" panose="02020603050405020304" charset="0"/>
                      </a:rPr>
                      <m:t>≫</m:t>
                    </m:r>
                    <m:r>
                      <a:rPr lang="en-US" altLang="zh-CN" sz="2400" b="1" i="1" smtClean="0">
                        <a:latin typeface="Cambria Math" panose="02040503050406030204" pitchFamily="18" charset="0"/>
                        <a:cs typeface="Times New Roman" panose="02020603050405020304" charset="0"/>
                      </a:rPr>
                      <m:t>𝟏</m:t>
                    </m:r>
                    <m:r>
                      <a:rPr lang="en-US" altLang="zh-CN" sz="2400" b="1" i="1" smtClean="0">
                        <a:latin typeface="Cambria Math" panose="02040503050406030204" pitchFamily="18" charset="0"/>
                        <a:cs typeface="Times New Roman" panose="02020603050405020304" charset="0"/>
                      </a:rPr>
                      <m:t>,</m:t>
                    </m:r>
                  </m:oMath>
                </a14:m>
                <a:r>
                  <a:rPr lang="en-US" altLang="zh-CN" sz="2400" b="1" dirty="0">
                    <a:latin typeface="Times New Roman" panose="02020603050405020304" charset="0"/>
                    <a:cs typeface="Times New Roman" panose="02020603050405020304" charset="0"/>
                  </a:rPr>
                  <a:t> at small </a:t>
                </a:r>
                <a14:m>
                  <m:oMath xmlns:m="http://schemas.openxmlformats.org/officeDocument/2006/math">
                    <m:sSub>
                      <m:sSubPr>
                        <m:ctrlPr>
                          <a:rPr lang="en-US" altLang="zh-CN" sz="2400" b="1" i="1" smtClean="0">
                            <a:latin typeface="Cambria Math" panose="02040503050406030204" pitchFamily="18" charset="0"/>
                            <a:cs typeface="Times New Roman" panose="02020603050405020304" charset="0"/>
                          </a:rPr>
                        </m:ctrlPr>
                      </m:sSubPr>
                      <m:e>
                        <m:r>
                          <a:rPr lang="en-US" altLang="zh-CN" sz="2400" b="1" i="1" smtClean="0">
                            <a:latin typeface="Cambria Math" panose="02040503050406030204" pitchFamily="18" charset="0"/>
                            <a:cs typeface="Times New Roman" panose="02020603050405020304" charset="0"/>
                          </a:rPr>
                          <m:t>𝒃</m:t>
                        </m:r>
                      </m:e>
                      <m:sub>
                        <m:r>
                          <a:rPr lang="en-US" altLang="zh-CN" sz="2400" b="1" i="1" smtClean="0">
                            <a:latin typeface="Cambria Math" panose="02040503050406030204" pitchFamily="18" charset="0"/>
                            <a:cs typeface="Times New Roman" panose="02020603050405020304" charset="0"/>
                          </a:rPr>
                          <m:t>⊥</m:t>
                        </m:r>
                      </m:sub>
                    </m:sSub>
                    <m:r>
                      <a:rPr lang="en-US" altLang="zh-CN" sz="2400" b="1" i="1" smtClean="0">
                        <a:latin typeface="Cambria Math" panose="02040503050406030204" pitchFamily="18" charset="0"/>
                        <a:cs typeface="Times New Roman" panose="02020603050405020304" charset="0"/>
                      </a:rPr>
                      <m:t> </m:t>
                    </m:r>
                  </m:oMath>
                </a14:m>
                <a:r>
                  <a:rPr lang="en-US" altLang="zh-CN" sz="2400" b="1" dirty="0">
                    <a:latin typeface="Times New Roman" panose="02020603050405020304" charset="0"/>
                    <a:cs typeface="Times New Roman" panose="02020603050405020304" charset="0"/>
                  </a:rPr>
                  <a:t>region, remain the </a:t>
                </a:r>
                <a:r>
                  <a:rPr lang="en-US" altLang="zh-CN" sz="2400" b="1" dirty="0">
                    <a:solidFill>
                      <a:srgbClr val="C00000"/>
                    </a:solidFill>
                    <a:latin typeface="Times New Roman" panose="02020603050405020304" charset="0"/>
                    <a:cs typeface="Times New Roman" panose="02020603050405020304" charset="0"/>
                  </a:rPr>
                  <a:t>dependence on </a:t>
                </a:r>
                <a14:m>
                  <m:oMath xmlns:m="http://schemas.openxmlformats.org/officeDocument/2006/math">
                    <m:sSub>
                      <m:sSubPr>
                        <m:ctrlPr>
                          <a:rPr lang="en-US" altLang="zh-CN" sz="2400" b="1" i="1">
                            <a:solidFill>
                              <a:srgbClr val="C00000"/>
                            </a:solidFill>
                            <a:latin typeface="Cambria Math" panose="02040503050406030204" pitchFamily="18" charset="0"/>
                            <a:cs typeface="Times New Roman" panose="02020603050405020304" charset="0"/>
                          </a:rPr>
                        </m:ctrlPr>
                      </m:sSubPr>
                      <m:e>
                        <m:r>
                          <a:rPr lang="en-US" altLang="zh-CN" sz="2400" b="1" i="1">
                            <a:solidFill>
                              <a:srgbClr val="C00000"/>
                            </a:solidFill>
                            <a:latin typeface="Cambria Math" panose="02040503050406030204" pitchFamily="18" charset="0"/>
                            <a:cs typeface="Times New Roman" panose="02020603050405020304" charset="0"/>
                          </a:rPr>
                          <m:t>𝒃</m:t>
                        </m:r>
                      </m:e>
                      <m:sub>
                        <m:r>
                          <a:rPr lang="en-US" altLang="zh-CN" sz="2400" b="1" i="1">
                            <a:solidFill>
                              <a:srgbClr val="C00000"/>
                            </a:solidFill>
                            <a:latin typeface="Cambria Math" panose="02040503050406030204" pitchFamily="18" charset="0"/>
                            <a:cs typeface="Times New Roman" panose="02020603050405020304" charset="0"/>
                          </a:rPr>
                          <m:t>⊥</m:t>
                        </m:r>
                      </m:sub>
                    </m:sSub>
                    <m:r>
                      <a:rPr lang="en-US" altLang="zh-CN" sz="2400" b="1" i="1">
                        <a:latin typeface="Cambria Math" panose="02040503050406030204" pitchFamily="18" charset="0"/>
                        <a:cs typeface="Times New Roman" panose="02020603050405020304" charset="0"/>
                      </a:rPr>
                      <m:t> </m:t>
                    </m:r>
                  </m:oMath>
                </a14:m>
                <a:r>
                  <a:rPr lang="en-US" altLang="zh-CN" sz="2400" b="1" dirty="0">
                    <a:latin typeface="Times New Roman" panose="02020603050405020304" charset="0"/>
                    <a:cs typeface="Times New Roman" panose="02020603050405020304" charset="0"/>
                  </a:rPr>
                  <a:t>when computing the matching kernel;</a:t>
                </a:r>
              </a:p>
              <a:p>
                <a:pPr marL="342900" indent="-342900">
                  <a:buFont typeface="Wingdings" panose="05000000000000000000" pitchFamily="2" charset="2"/>
                  <a:buChar char="Ø"/>
                </a:pPr>
                <a:r>
                  <a:rPr lang="en-US" altLang="zh-CN" sz="2400" b="1" dirty="0">
                    <a:latin typeface="Times New Roman" panose="02020603050405020304" charset="0"/>
                    <a:cs typeface="Times New Roman" panose="02020603050405020304" charset="0"/>
                  </a:rPr>
                  <a:t>The matching kernel can be written as a product of two coefficients:</a:t>
                </a:r>
              </a:p>
              <a:p>
                <a:pPr/>
                <a14:m>
                  <m:oMathPara xmlns:m="http://schemas.openxmlformats.org/officeDocument/2006/math">
                    <m:oMathParaPr>
                      <m:jc m:val="centerGroup"/>
                    </m:oMathParaPr>
                    <m:oMath xmlns:m="http://schemas.openxmlformats.org/officeDocument/2006/math">
                      <m:sSup>
                        <m:sSupPr>
                          <m:ctrlPr>
                            <a:rPr lang="en-US" altLang="zh-CN" sz="2400" b="1" i="1" smtClean="0">
                              <a:latin typeface="Cambria Math" panose="02040503050406030204" pitchFamily="18" charset="0"/>
                              <a:cs typeface="Times New Roman" panose="02020603050405020304" charset="0"/>
                            </a:rPr>
                          </m:ctrlPr>
                        </m:sSupPr>
                        <m:e>
                          <m:r>
                            <a:rPr lang="en-US" altLang="zh-CN" sz="2400" b="1" i="1" smtClean="0">
                              <a:latin typeface="Cambria Math" panose="02040503050406030204" pitchFamily="18" charset="0"/>
                              <a:cs typeface="Times New Roman" panose="02020603050405020304" charset="0"/>
                            </a:rPr>
                            <m:t>𝑯</m:t>
                          </m:r>
                        </m:e>
                        <m:sup>
                          <m:r>
                            <a:rPr lang="en-US" altLang="zh-CN" sz="2400" b="1" i="1" smtClean="0">
                              <a:latin typeface="Cambria Math" panose="02040503050406030204" pitchFamily="18" charset="0"/>
                              <a:cs typeface="Times New Roman" panose="02020603050405020304" charset="0"/>
                            </a:rPr>
                            <m:t>±</m:t>
                          </m:r>
                        </m:sup>
                      </m:sSup>
                      <m:d>
                        <m:dPr>
                          <m:ctrlPr>
                            <a:rPr lang="en-US" altLang="zh-CN" sz="2400" b="1" i="1" smtClean="0">
                              <a:latin typeface="Cambria Math" panose="02040503050406030204" pitchFamily="18" charset="0"/>
                              <a:cs typeface="Times New Roman" panose="02020603050405020304" charset="0"/>
                            </a:rPr>
                          </m:ctrlPr>
                        </m:dPr>
                        <m:e>
                          <m:sSup>
                            <m:sSupPr>
                              <m:ctrlPr>
                                <a:rPr lang="en-US" altLang="zh-CN" sz="2400" b="1" i="1" smtClean="0">
                                  <a:latin typeface="Cambria Math" panose="02040503050406030204" pitchFamily="18" charset="0"/>
                                  <a:cs typeface="Times New Roman" panose="02020603050405020304" charset="0"/>
                                </a:rPr>
                              </m:ctrlPr>
                            </m:sSupPr>
                            <m:e>
                              <m:r>
                                <a:rPr lang="en-US" altLang="zh-CN" sz="2400" b="1" i="1" smtClean="0">
                                  <a:latin typeface="Cambria Math" panose="02040503050406030204" pitchFamily="18" charset="0"/>
                                  <a:cs typeface="Times New Roman" panose="02020603050405020304" charset="0"/>
                                </a:rPr>
                                <m:t>𝜻</m:t>
                              </m:r>
                            </m:e>
                            <m:sup>
                              <m:r>
                                <a:rPr lang="en-US" altLang="zh-CN" sz="2400" b="1" i="1" smtClean="0">
                                  <a:latin typeface="Cambria Math" panose="02040503050406030204" pitchFamily="18" charset="0"/>
                                  <a:cs typeface="Times New Roman" panose="02020603050405020304" charset="0"/>
                                </a:rPr>
                                <m:t>𝒛</m:t>
                              </m:r>
                            </m:sup>
                          </m:sSup>
                          <m:r>
                            <a:rPr lang="en-US" altLang="zh-CN" sz="2400" b="1" i="1" smtClean="0">
                              <a:latin typeface="Cambria Math" panose="02040503050406030204" pitchFamily="18" charset="0"/>
                              <a:cs typeface="Times New Roman" panose="02020603050405020304" charset="0"/>
                            </a:rPr>
                            <m:t>,</m:t>
                          </m:r>
                          <m:sSub>
                            <m:sSubPr>
                              <m:ctrlPr>
                                <a:rPr lang="en-US" altLang="zh-CN" sz="2400" b="1" i="1" smtClean="0">
                                  <a:latin typeface="Cambria Math" panose="02040503050406030204" pitchFamily="18" charset="0"/>
                                  <a:cs typeface="Times New Roman" panose="02020603050405020304" charset="0"/>
                                </a:rPr>
                              </m:ctrlPr>
                            </m:sSubPr>
                            <m:e>
                              <m:r>
                                <a:rPr lang="en-US" altLang="zh-CN" sz="2400" b="1" i="1" smtClean="0">
                                  <a:latin typeface="Cambria Math" panose="02040503050406030204" pitchFamily="18" charset="0"/>
                                  <a:cs typeface="Times New Roman" panose="02020603050405020304" charset="0"/>
                                </a:rPr>
                                <m:t>𝒃</m:t>
                              </m:r>
                            </m:e>
                            <m:sub>
                              <m:r>
                                <a:rPr lang="en-US" altLang="zh-CN" sz="2400" b="1" i="1" smtClean="0">
                                  <a:latin typeface="Cambria Math" panose="02040503050406030204" pitchFamily="18" charset="0"/>
                                  <a:cs typeface="Times New Roman" panose="02020603050405020304" charset="0"/>
                                </a:rPr>
                                <m:t>⊥</m:t>
                              </m:r>
                            </m:sub>
                          </m:sSub>
                          <m:r>
                            <a:rPr lang="en-US" altLang="zh-CN" sz="2400" b="1" i="1" smtClean="0">
                              <a:latin typeface="Cambria Math" panose="02040503050406030204" pitchFamily="18" charset="0"/>
                              <a:cs typeface="Times New Roman" panose="02020603050405020304" charset="0"/>
                            </a:rPr>
                            <m:t>,</m:t>
                          </m:r>
                          <m:r>
                            <a:rPr lang="en-US" altLang="zh-CN" sz="2400" b="1" i="1" smtClean="0">
                              <a:latin typeface="Cambria Math" panose="02040503050406030204" pitchFamily="18" charset="0"/>
                              <a:cs typeface="Times New Roman" panose="02020603050405020304" charset="0"/>
                            </a:rPr>
                            <m:t>𝝁</m:t>
                          </m:r>
                        </m:e>
                      </m:d>
                      <m:r>
                        <a:rPr lang="en-US" altLang="zh-CN" sz="2400" b="1" i="1" smtClean="0">
                          <a:latin typeface="Cambria Math" panose="02040503050406030204" pitchFamily="18" charset="0"/>
                          <a:cs typeface="Times New Roman" panose="02020603050405020304" charset="0"/>
                        </a:rPr>
                        <m:t>=</m:t>
                      </m:r>
                      <m:sSup>
                        <m:sSupPr>
                          <m:ctrlPr>
                            <a:rPr lang="en-US" altLang="zh-CN" sz="2400" b="1" i="1" smtClean="0">
                              <a:latin typeface="Cambria Math" panose="02040503050406030204" pitchFamily="18" charset="0"/>
                              <a:cs typeface="Times New Roman" panose="02020603050405020304" charset="0"/>
                            </a:rPr>
                          </m:ctrlPr>
                        </m:sSupPr>
                        <m:e>
                          <m:r>
                            <a:rPr lang="en-US" altLang="zh-CN" sz="2400" b="1" i="0" smtClean="0">
                              <a:latin typeface="Cambria Math" panose="02040503050406030204" pitchFamily="18" charset="0"/>
                              <a:cs typeface="Times New Roman" panose="02020603050405020304" charset="0"/>
                            </a:rPr>
                            <m:t>𝐂</m:t>
                          </m:r>
                        </m:e>
                        <m:sup>
                          <m:r>
                            <a:rPr lang="en-US" altLang="zh-CN" sz="2400" b="1" i="1" smtClean="0">
                              <a:latin typeface="Cambria Math" panose="02040503050406030204" pitchFamily="18" charset="0"/>
                              <a:cs typeface="Times New Roman" panose="02020603050405020304" charset="0"/>
                            </a:rPr>
                            <m:t>±</m:t>
                          </m:r>
                        </m:sup>
                      </m:sSup>
                      <m:r>
                        <a:rPr lang="en-US" altLang="zh-CN" sz="2400" b="1" i="1" smtClean="0">
                          <a:latin typeface="Cambria Math" panose="02040503050406030204" pitchFamily="18" charset="0"/>
                          <a:cs typeface="Times New Roman" panose="02020603050405020304" charset="0"/>
                        </a:rPr>
                        <m:t>(</m:t>
                      </m:r>
                      <m:r>
                        <a:rPr lang="en-US" altLang="zh-CN" sz="2400" b="1" i="1" smtClean="0">
                          <a:latin typeface="Cambria Math" panose="02040503050406030204" pitchFamily="18" charset="0"/>
                          <a:cs typeface="Times New Roman" panose="02020603050405020304" charset="0"/>
                        </a:rPr>
                        <m:t>𝒙</m:t>
                      </m:r>
                      <m:r>
                        <a:rPr lang="en-US" altLang="zh-CN" sz="2400" b="1" i="1" smtClean="0">
                          <a:latin typeface="Cambria Math" panose="02040503050406030204" pitchFamily="18" charset="0"/>
                          <a:cs typeface="Times New Roman" panose="02020603050405020304" charset="0"/>
                        </a:rPr>
                        <m:t>,</m:t>
                      </m:r>
                      <m:sSub>
                        <m:sSubPr>
                          <m:ctrlPr>
                            <a:rPr lang="en-US" altLang="zh-CN" sz="2400" b="1" i="1">
                              <a:latin typeface="Cambria Math" panose="02040503050406030204" pitchFamily="18" charset="0"/>
                              <a:cs typeface="Times New Roman" panose="02020603050405020304" charset="0"/>
                            </a:rPr>
                          </m:ctrlPr>
                        </m:sSubPr>
                        <m:e>
                          <m:r>
                            <a:rPr lang="en-US" altLang="zh-CN" sz="2400" b="1" i="1">
                              <a:latin typeface="Cambria Math" panose="02040503050406030204" pitchFamily="18" charset="0"/>
                              <a:cs typeface="Times New Roman" panose="02020603050405020304" charset="0"/>
                            </a:rPr>
                            <m:t>𝒃</m:t>
                          </m:r>
                        </m:e>
                        <m:sub>
                          <m:r>
                            <a:rPr lang="en-US" altLang="zh-CN" sz="2400" b="1" i="1">
                              <a:latin typeface="Cambria Math" panose="02040503050406030204" pitchFamily="18" charset="0"/>
                              <a:cs typeface="Times New Roman" panose="02020603050405020304" charset="0"/>
                            </a:rPr>
                            <m:t>⊥</m:t>
                          </m:r>
                        </m:sub>
                      </m:sSub>
                      <m:r>
                        <a:rPr lang="en-US" altLang="zh-CN" sz="2400" b="1" i="1" smtClean="0">
                          <a:latin typeface="Cambria Math" panose="02040503050406030204" pitchFamily="18" charset="0"/>
                          <a:cs typeface="Times New Roman" panose="02020603050405020304" charset="0"/>
                        </a:rPr>
                        <m:t>,</m:t>
                      </m:r>
                      <m:sSup>
                        <m:sSupPr>
                          <m:ctrlPr>
                            <a:rPr lang="en-US" altLang="zh-CN" sz="2400" b="1" i="1" smtClean="0">
                              <a:latin typeface="Cambria Math" panose="02040503050406030204" pitchFamily="18" charset="0"/>
                              <a:cs typeface="Times New Roman" panose="02020603050405020304" charset="0"/>
                            </a:rPr>
                          </m:ctrlPr>
                        </m:sSupPr>
                        <m:e>
                          <m:r>
                            <a:rPr lang="en-US" altLang="zh-CN" sz="2400" b="1" i="1" smtClean="0">
                              <a:latin typeface="Cambria Math" panose="02040503050406030204" pitchFamily="18" charset="0"/>
                              <a:cs typeface="Times New Roman" panose="02020603050405020304" charset="0"/>
                            </a:rPr>
                            <m:t>𝑷</m:t>
                          </m:r>
                        </m:e>
                        <m:sup>
                          <m:r>
                            <a:rPr lang="en-US" altLang="zh-CN" sz="2400" b="1" i="1" smtClean="0">
                              <a:latin typeface="Cambria Math" panose="02040503050406030204" pitchFamily="18" charset="0"/>
                              <a:cs typeface="Times New Roman" panose="02020603050405020304" charset="0"/>
                            </a:rPr>
                            <m:t>𝒛</m:t>
                          </m:r>
                        </m:sup>
                      </m:sSup>
                      <m:r>
                        <a:rPr lang="en-US" altLang="zh-CN" sz="2400" b="1" i="1" smtClean="0">
                          <a:latin typeface="Cambria Math" panose="02040503050406030204" pitchFamily="18" charset="0"/>
                          <a:cs typeface="Times New Roman" panose="02020603050405020304" charset="0"/>
                        </a:rPr>
                        <m:t>)</m:t>
                      </m:r>
                      <m:sSup>
                        <m:sSupPr>
                          <m:ctrlPr>
                            <a:rPr lang="en-US" altLang="zh-CN" sz="2400" b="1" i="1">
                              <a:latin typeface="Cambria Math" panose="02040503050406030204" pitchFamily="18" charset="0"/>
                              <a:cs typeface="Times New Roman" panose="02020603050405020304" charset="0"/>
                            </a:rPr>
                          </m:ctrlPr>
                        </m:sSupPr>
                        <m:e>
                          <m:r>
                            <a:rPr lang="en-US" altLang="zh-CN" sz="2400" b="1">
                              <a:latin typeface="Cambria Math" panose="02040503050406030204" pitchFamily="18" charset="0"/>
                              <a:cs typeface="Times New Roman" panose="02020603050405020304" charset="0"/>
                            </a:rPr>
                            <m:t>𝐂</m:t>
                          </m:r>
                        </m:e>
                        <m:sup>
                          <m:r>
                            <a:rPr lang="en-US" altLang="zh-CN" sz="2400" b="1" i="1">
                              <a:latin typeface="Cambria Math" panose="02040503050406030204" pitchFamily="18" charset="0"/>
                              <a:cs typeface="Times New Roman" panose="02020603050405020304" charset="0"/>
                            </a:rPr>
                            <m:t>±</m:t>
                          </m:r>
                        </m:sup>
                      </m:sSup>
                      <m:r>
                        <a:rPr lang="en-US" altLang="zh-CN" sz="2400" b="1" i="1">
                          <a:latin typeface="Cambria Math" panose="02040503050406030204" pitchFamily="18" charset="0"/>
                          <a:cs typeface="Times New Roman" panose="02020603050405020304" charset="0"/>
                        </a:rPr>
                        <m:t>(</m:t>
                      </m:r>
                      <m:acc>
                        <m:accPr>
                          <m:chr m:val="̅"/>
                          <m:ctrlPr>
                            <a:rPr lang="en-US" altLang="zh-CN" sz="2400" b="1" i="1" smtClean="0">
                              <a:latin typeface="Cambria Math" panose="02040503050406030204" pitchFamily="18" charset="0"/>
                              <a:cs typeface="Times New Roman" panose="02020603050405020304" charset="0"/>
                            </a:rPr>
                          </m:ctrlPr>
                        </m:accPr>
                        <m:e>
                          <m:r>
                            <a:rPr lang="en-US" altLang="zh-CN" sz="2400" b="1" i="1" smtClean="0">
                              <a:latin typeface="Cambria Math" panose="02040503050406030204" pitchFamily="18" charset="0"/>
                              <a:cs typeface="Times New Roman" panose="02020603050405020304" charset="0"/>
                            </a:rPr>
                            <m:t>𝒙</m:t>
                          </m:r>
                        </m:e>
                      </m:acc>
                      <m:r>
                        <a:rPr lang="en-US" altLang="zh-CN" sz="2400" b="1" i="1">
                          <a:latin typeface="Cambria Math" panose="02040503050406030204" pitchFamily="18" charset="0"/>
                          <a:cs typeface="Times New Roman" panose="02020603050405020304" charset="0"/>
                        </a:rPr>
                        <m:t>,</m:t>
                      </m:r>
                      <m:sSub>
                        <m:sSubPr>
                          <m:ctrlPr>
                            <a:rPr lang="en-US" altLang="zh-CN" sz="2400" b="1" i="1">
                              <a:latin typeface="Cambria Math" panose="02040503050406030204" pitchFamily="18" charset="0"/>
                              <a:cs typeface="Times New Roman" panose="02020603050405020304" charset="0"/>
                            </a:rPr>
                          </m:ctrlPr>
                        </m:sSubPr>
                        <m:e>
                          <m:r>
                            <a:rPr lang="en-US" altLang="zh-CN" sz="2400" b="1" i="1">
                              <a:latin typeface="Cambria Math" panose="02040503050406030204" pitchFamily="18" charset="0"/>
                              <a:cs typeface="Times New Roman" panose="02020603050405020304" charset="0"/>
                            </a:rPr>
                            <m:t>𝒃</m:t>
                          </m:r>
                        </m:e>
                        <m:sub>
                          <m:r>
                            <a:rPr lang="en-US" altLang="zh-CN" sz="2400" b="1" i="1">
                              <a:latin typeface="Cambria Math" panose="02040503050406030204" pitchFamily="18" charset="0"/>
                              <a:cs typeface="Times New Roman" panose="02020603050405020304" charset="0"/>
                            </a:rPr>
                            <m:t>⊥</m:t>
                          </m:r>
                        </m:sub>
                      </m:sSub>
                      <m:r>
                        <a:rPr lang="en-US" altLang="zh-CN" sz="2400" b="1" i="1">
                          <a:latin typeface="Cambria Math" panose="02040503050406030204" pitchFamily="18" charset="0"/>
                          <a:cs typeface="Times New Roman" panose="02020603050405020304" charset="0"/>
                        </a:rPr>
                        <m:t>,</m:t>
                      </m:r>
                      <m:sSup>
                        <m:sSupPr>
                          <m:ctrlPr>
                            <a:rPr lang="en-US" altLang="zh-CN" sz="2400" b="1" i="1">
                              <a:latin typeface="Cambria Math" panose="02040503050406030204" pitchFamily="18" charset="0"/>
                              <a:cs typeface="Times New Roman" panose="02020603050405020304" charset="0"/>
                            </a:rPr>
                          </m:ctrlPr>
                        </m:sSupPr>
                        <m:e>
                          <m:r>
                            <a:rPr lang="en-US" altLang="zh-CN" sz="2400" b="1" i="1">
                              <a:latin typeface="Cambria Math" panose="02040503050406030204" pitchFamily="18" charset="0"/>
                              <a:cs typeface="Times New Roman" panose="02020603050405020304" charset="0"/>
                            </a:rPr>
                            <m:t>𝑷</m:t>
                          </m:r>
                        </m:e>
                        <m:sup>
                          <m:r>
                            <a:rPr lang="en-US" altLang="zh-CN" sz="2400" b="1" i="1">
                              <a:latin typeface="Cambria Math" panose="02040503050406030204" pitchFamily="18" charset="0"/>
                              <a:cs typeface="Times New Roman" panose="02020603050405020304" charset="0"/>
                            </a:rPr>
                            <m:t>𝒛</m:t>
                          </m:r>
                        </m:sup>
                      </m:sSup>
                      <m:r>
                        <a:rPr lang="en-US" altLang="zh-CN" sz="2400" b="1" i="1">
                          <a:latin typeface="Cambria Math" panose="02040503050406030204" pitchFamily="18" charset="0"/>
                          <a:cs typeface="Times New Roman" panose="02020603050405020304" charset="0"/>
                        </a:rPr>
                        <m:t>)</m:t>
                      </m:r>
                    </m:oMath>
                  </m:oMathPara>
                </a14:m>
                <a:endParaRPr lang="en-US" altLang="zh-CN" sz="2400" b="1" dirty="0">
                  <a:latin typeface="Times New Roman" panose="02020603050405020304" charset="0"/>
                  <a:cs typeface="Times New Roman" panose="02020603050405020304" charset="0"/>
                </a:endParaRPr>
              </a:p>
            </p:txBody>
          </p:sp>
        </mc:Choice>
        <mc:Fallback>
          <p:sp>
            <p:nvSpPr>
              <p:cNvPr id="10" name="文本框 9"/>
              <p:cNvSpPr txBox="1">
                <a:spLocks noRot="1" noChangeAspect="1" noMove="1" noResize="1" noEditPoints="1" noAdjustHandles="1" noChangeArrowheads="1" noChangeShapeType="1" noTextEdit="1"/>
              </p:cNvSpPr>
              <p:nvPr/>
            </p:nvSpPr>
            <p:spPr>
              <a:xfrm>
                <a:off x="307975" y="1229360"/>
                <a:ext cx="11514455" cy="1654507"/>
              </a:xfrm>
              <a:prstGeom prst="rect">
                <a:avLst/>
              </a:prstGeom>
              <a:blipFill>
                <a:blip r:embed="rId3"/>
                <a:stretch>
                  <a:fillRect/>
                </a:stretch>
              </a:blipFill>
              <a:effectLst>
                <a:outerShdw blurRad="50800" dist="38100" dir="2700000" algn="tl" rotWithShape="0">
                  <a:prstClr val="black">
                    <a:alpha val="40000"/>
                  </a:prstClr>
                </a:outerShdw>
              </a:effectLst>
            </p:spPr>
            <p:txBody>
              <a:bodyPr/>
              <a:lstStyle/>
              <a:p>
                <a:r>
                  <a:rPr lang="zh-CN" altLang="en-US">
                    <a:noFill/>
                  </a:rPr>
                  <a:t> </a:t>
                </a:r>
              </a:p>
            </p:txBody>
          </p:sp>
        </mc:Fallback>
      </mc:AlternateContent>
      <p:sp>
        <p:nvSpPr>
          <p:cNvPr id="2" name="文本框 1"/>
          <p:cNvSpPr txBox="1"/>
          <p:nvPr/>
        </p:nvSpPr>
        <p:spPr>
          <a:xfrm>
            <a:off x="7355238" y="6364595"/>
            <a:ext cx="4996180" cy="368300"/>
          </a:xfrm>
          <a:prstGeom prst="rect">
            <a:avLst/>
          </a:prstGeom>
          <a:noFill/>
        </p:spPr>
        <p:txBody>
          <a:bodyPr wrap="square" rtlCol="0" anchor="t">
            <a:spAutoFit/>
          </a:bodyPr>
          <a:lstStyle/>
          <a:p>
            <a:r>
              <a:rPr lang="en-US" altLang="zh-CN" i="1" dirty="0">
                <a:solidFill>
                  <a:srgbClr val="001CB6"/>
                </a:solidFill>
                <a:latin typeface="Times New Roman" panose="02020603050405020304" charset="0"/>
                <a:cs typeface="Times New Roman" panose="02020603050405020304" charset="0"/>
                <a:sym typeface="+mn-ea"/>
              </a:rPr>
              <a:t>b-unexpanded matching kernel, PRD 108 (2023)</a:t>
            </a:r>
          </a:p>
        </p:txBody>
      </p:sp>
      <p:pic>
        <p:nvPicPr>
          <p:cNvPr id="3" name="图片 2"/>
          <p:cNvPicPr>
            <a:picLocks noChangeAspect="1"/>
          </p:cNvPicPr>
          <p:nvPr/>
        </p:nvPicPr>
        <p:blipFill>
          <a:blip r:embed="rId4"/>
          <a:stretch>
            <a:fillRect/>
          </a:stretch>
        </p:blipFill>
        <p:spPr>
          <a:xfrm>
            <a:off x="1706245" y="3335655"/>
            <a:ext cx="3750945" cy="3028950"/>
          </a:xfrm>
          <a:prstGeom prst="rect">
            <a:avLst/>
          </a:prstGeom>
        </p:spPr>
      </p:pic>
      <p:pic>
        <p:nvPicPr>
          <p:cNvPr id="4" name="图片 3"/>
          <p:cNvPicPr>
            <a:picLocks noChangeAspect="1"/>
          </p:cNvPicPr>
          <p:nvPr/>
        </p:nvPicPr>
        <p:blipFill>
          <a:blip r:embed="rId5"/>
          <a:stretch>
            <a:fillRect/>
          </a:stretch>
        </p:blipFill>
        <p:spPr>
          <a:xfrm>
            <a:off x="6031865" y="3375025"/>
            <a:ext cx="3673475" cy="2989580"/>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23</a:t>
            </a:r>
            <a:endParaRPr kumimoji="0" lang="zh-CN" altLang="en-US" sz="2800" dirty="0"/>
          </a:p>
        </p:txBody>
      </p:sp>
      <p:sp>
        <p:nvSpPr>
          <p:cNvPr id="17" name="Text Box 3"/>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rPr>
              <a:t>“Imaginary part” of the CS kernel</a:t>
            </a:r>
            <a:endPar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mc:AlternateContent xmlns:mc="http://schemas.openxmlformats.org/markup-compatibility/2006" xmlns:a14="http://schemas.microsoft.com/office/drawing/2010/main">
        <mc:Choice Requires="a14">
          <p:sp>
            <p:nvSpPr>
              <p:cNvPr id="10" name="文本框 9"/>
              <p:cNvSpPr txBox="1"/>
              <p:nvPr/>
            </p:nvSpPr>
            <p:spPr>
              <a:xfrm>
                <a:off x="307975" y="1229361"/>
                <a:ext cx="11514455" cy="1696666"/>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noAutofit/>
              </a:bodyPr>
              <a:lstStyle/>
              <a:p>
                <a:pPr marL="342900" indent="-342900">
                  <a:buFont typeface="Wingdings" panose="05000000000000000000" pitchFamily="2" charset="2"/>
                  <a:buChar char="Ø"/>
                </a:pPr>
                <a:r>
                  <a:rPr lang="en-US" altLang="zh-CN" sz="2400" b="1" dirty="0">
                    <a:latin typeface="Times New Roman" panose="02020603050405020304" charset="0"/>
                    <a:cs typeface="Times New Roman" panose="02020603050405020304" charset="0"/>
                  </a:rPr>
                  <a:t>The quasi-TMDWF factorization formula requires</a:t>
                </a:r>
                <a:r>
                  <a:rPr lang="zh-CN" altLang="en-US" sz="2400" b="1" dirty="0">
                    <a:latin typeface="Times New Roman" panose="02020603050405020304" charset="0"/>
                    <a:cs typeface="Times New Roman" panose="02020603050405020304" charset="0"/>
                  </a:rPr>
                  <a:t> </a:t>
                </a:r>
                <a14:m>
                  <m:oMath xmlns:m="http://schemas.openxmlformats.org/officeDocument/2006/math">
                    <m:r>
                      <a:rPr lang="en-US" altLang="zh-CN" sz="2400" b="1" i="1" smtClean="0">
                        <a:latin typeface="Cambria Math" panose="02040503050406030204" pitchFamily="18" charset="0"/>
                        <a:cs typeface="Times New Roman" panose="02020603050405020304" charset="0"/>
                      </a:rPr>
                      <m:t>𝒙</m:t>
                    </m:r>
                    <m:sSup>
                      <m:sSupPr>
                        <m:ctrlPr>
                          <a:rPr lang="en-US" altLang="zh-CN" sz="2400" b="1" i="1" smtClean="0">
                            <a:latin typeface="Cambria Math" panose="02040503050406030204" pitchFamily="18" charset="0"/>
                            <a:cs typeface="Times New Roman" panose="02020603050405020304" charset="0"/>
                          </a:rPr>
                        </m:ctrlPr>
                      </m:sSupPr>
                      <m:e>
                        <m:r>
                          <a:rPr lang="en-US" altLang="zh-CN" sz="2400" b="1" i="1" smtClean="0">
                            <a:latin typeface="Cambria Math" panose="02040503050406030204" pitchFamily="18" charset="0"/>
                            <a:cs typeface="Times New Roman" panose="02020603050405020304" charset="0"/>
                          </a:rPr>
                          <m:t>𝑷</m:t>
                        </m:r>
                      </m:e>
                      <m:sup>
                        <m:r>
                          <a:rPr lang="en-US" altLang="zh-CN" sz="2400" b="1" i="1" smtClean="0">
                            <a:latin typeface="Cambria Math" panose="02040503050406030204" pitchFamily="18" charset="0"/>
                            <a:cs typeface="Times New Roman" panose="02020603050405020304" charset="0"/>
                          </a:rPr>
                          <m:t>𝒛</m:t>
                        </m:r>
                      </m:sup>
                    </m:sSup>
                    <m:sSub>
                      <m:sSubPr>
                        <m:ctrlPr>
                          <a:rPr lang="en-US" altLang="zh-CN" sz="2400" b="1" i="1" smtClean="0">
                            <a:latin typeface="Cambria Math" panose="02040503050406030204" pitchFamily="18" charset="0"/>
                            <a:cs typeface="Times New Roman" panose="02020603050405020304" charset="0"/>
                          </a:rPr>
                        </m:ctrlPr>
                      </m:sSubPr>
                      <m:e>
                        <m:r>
                          <a:rPr lang="en-US" altLang="zh-CN" sz="2400" b="1" i="1" smtClean="0">
                            <a:latin typeface="Cambria Math" panose="02040503050406030204" pitchFamily="18" charset="0"/>
                            <a:cs typeface="Times New Roman" panose="02020603050405020304" charset="0"/>
                          </a:rPr>
                          <m:t>𝒃</m:t>
                        </m:r>
                      </m:e>
                      <m:sub>
                        <m:r>
                          <a:rPr lang="en-US" altLang="zh-CN" sz="2400" b="1" i="1" smtClean="0">
                            <a:latin typeface="Cambria Math" panose="02040503050406030204" pitchFamily="18" charset="0"/>
                            <a:cs typeface="Times New Roman" panose="02020603050405020304" charset="0"/>
                          </a:rPr>
                          <m:t>⊥</m:t>
                        </m:r>
                      </m:sub>
                    </m:sSub>
                    <m:r>
                      <a:rPr lang="en-US" altLang="zh-CN" sz="2400" b="1" i="1" smtClean="0">
                        <a:latin typeface="Cambria Math" panose="02040503050406030204" pitchFamily="18" charset="0"/>
                        <a:cs typeface="Times New Roman" panose="02020603050405020304" charset="0"/>
                      </a:rPr>
                      <m:t>≫</m:t>
                    </m:r>
                    <m:r>
                      <a:rPr lang="en-US" altLang="zh-CN" sz="2400" b="1" i="1" smtClean="0">
                        <a:latin typeface="Cambria Math" panose="02040503050406030204" pitchFamily="18" charset="0"/>
                        <a:cs typeface="Times New Roman" panose="02020603050405020304" charset="0"/>
                      </a:rPr>
                      <m:t>𝟏</m:t>
                    </m:r>
                    <m:r>
                      <a:rPr lang="en-US" altLang="zh-CN" sz="2400" b="1" i="1" smtClean="0">
                        <a:latin typeface="Cambria Math" panose="02040503050406030204" pitchFamily="18" charset="0"/>
                        <a:cs typeface="Times New Roman" panose="02020603050405020304" charset="0"/>
                      </a:rPr>
                      <m:t>, </m:t>
                    </m:r>
                    <m:d>
                      <m:dPr>
                        <m:ctrlPr>
                          <a:rPr lang="en-US" altLang="zh-CN" sz="2400" b="1" i="1" smtClean="0">
                            <a:latin typeface="Cambria Math" panose="02040503050406030204" pitchFamily="18" charset="0"/>
                            <a:cs typeface="Times New Roman" panose="02020603050405020304" charset="0"/>
                          </a:rPr>
                        </m:ctrlPr>
                      </m:dPr>
                      <m:e>
                        <m:r>
                          <a:rPr lang="en-US" altLang="zh-CN" sz="2400" b="1" i="1" smtClean="0">
                            <a:latin typeface="Cambria Math" panose="02040503050406030204" pitchFamily="18" charset="0"/>
                            <a:cs typeface="Times New Roman" panose="02020603050405020304" charset="0"/>
                          </a:rPr>
                          <m:t>𝟏</m:t>
                        </m:r>
                        <m:r>
                          <a:rPr lang="en-US" altLang="zh-CN" sz="2400" b="1" i="1" smtClean="0">
                            <a:latin typeface="Cambria Math" panose="02040503050406030204" pitchFamily="18" charset="0"/>
                            <a:cs typeface="Times New Roman" panose="02020603050405020304" charset="0"/>
                          </a:rPr>
                          <m:t>−</m:t>
                        </m:r>
                        <m:r>
                          <a:rPr lang="en-US" altLang="zh-CN" sz="2400" b="1" i="1" smtClean="0">
                            <a:latin typeface="Cambria Math" panose="02040503050406030204" pitchFamily="18" charset="0"/>
                            <a:cs typeface="Times New Roman" panose="02020603050405020304" charset="0"/>
                          </a:rPr>
                          <m:t>𝒙</m:t>
                        </m:r>
                      </m:e>
                    </m:d>
                    <m:sSup>
                      <m:sSupPr>
                        <m:ctrlPr>
                          <a:rPr lang="en-US" altLang="zh-CN" sz="2400" b="1" i="1" smtClean="0">
                            <a:latin typeface="Cambria Math" panose="02040503050406030204" pitchFamily="18" charset="0"/>
                            <a:cs typeface="Times New Roman" panose="02020603050405020304" charset="0"/>
                          </a:rPr>
                        </m:ctrlPr>
                      </m:sSupPr>
                      <m:e>
                        <m:r>
                          <a:rPr lang="en-US" altLang="zh-CN" sz="2400" b="1" i="1" smtClean="0">
                            <a:latin typeface="Cambria Math" panose="02040503050406030204" pitchFamily="18" charset="0"/>
                            <a:cs typeface="Times New Roman" panose="02020603050405020304" charset="0"/>
                          </a:rPr>
                          <m:t>𝑷</m:t>
                        </m:r>
                      </m:e>
                      <m:sup>
                        <m:r>
                          <a:rPr lang="en-US" altLang="zh-CN" sz="2400" b="1" i="1" smtClean="0">
                            <a:latin typeface="Cambria Math" panose="02040503050406030204" pitchFamily="18" charset="0"/>
                            <a:cs typeface="Times New Roman" panose="02020603050405020304" charset="0"/>
                          </a:rPr>
                          <m:t>𝒛</m:t>
                        </m:r>
                      </m:sup>
                    </m:sSup>
                    <m:sSub>
                      <m:sSubPr>
                        <m:ctrlPr>
                          <a:rPr lang="en-US" altLang="zh-CN" sz="2400" b="1" i="1" smtClean="0">
                            <a:latin typeface="Cambria Math" panose="02040503050406030204" pitchFamily="18" charset="0"/>
                            <a:cs typeface="Times New Roman" panose="02020603050405020304" charset="0"/>
                          </a:rPr>
                        </m:ctrlPr>
                      </m:sSubPr>
                      <m:e>
                        <m:r>
                          <a:rPr lang="en-US" altLang="zh-CN" sz="2400" b="1" i="1" smtClean="0">
                            <a:latin typeface="Cambria Math" panose="02040503050406030204" pitchFamily="18" charset="0"/>
                            <a:cs typeface="Times New Roman" panose="02020603050405020304" charset="0"/>
                          </a:rPr>
                          <m:t>𝒃</m:t>
                        </m:r>
                      </m:e>
                      <m:sub>
                        <m:r>
                          <a:rPr lang="en-US" altLang="zh-CN" sz="2400" b="1" i="1" smtClean="0">
                            <a:latin typeface="Cambria Math" panose="02040503050406030204" pitchFamily="18" charset="0"/>
                            <a:cs typeface="Times New Roman" panose="02020603050405020304" charset="0"/>
                          </a:rPr>
                          <m:t>⊥</m:t>
                        </m:r>
                      </m:sub>
                    </m:sSub>
                    <m:r>
                      <a:rPr lang="en-US" altLang="zh-CN" sz="2400" b="1" i="1" smtClean="0">
                        <a:latin typeface="Cambria Math" panose="02040503050406030204" pitchFamily="18" charset="0"/>
                        <a:cs typeface="Times New Roman" panose="02020603050405020304" charset="0"/>
                      </a:rPr>
                      <m:t>≫</m:t>
                    </m:r>
                    <m:r>
                      <a:rPr lang="en-US" altLang="zh-CN" sz="2400" b="1" i="1" smtClean="0">
                        <a:latin typeface="Cambria Math" panose="02040503050406030204" pitchFamily="18" charset="0"/>
                        <a:cs typeface="Times New Roman" panose="02020603050405020304" charset="0"/>
                      </a:rPr>
                      <m:t>𝟏</m:t>
                    </m:r>
                    <m:r>
                      <a:rPr lang="en-US" altLang="zh-CN" sz="2400" b="1" i="1" smtClean="0">
                        <a:latin typeface="Cambria Math" panose="02040503050406030204" pitchFamily="18" charset="0"/>
                        <a:cs typeface="Times New Roman" panose="02020603050405020304" charset="0"/>
                      </a:rPr>
                      <m:t>,</m:t>
                    </m:r>
                  </m:oMath>
                </a14:m>
                <a:r>
                  <a:rPr lang="en-US" altLang="zh-CN" sz="2400" b="1" dirty="0">
                    <a:latin typeface="Times New Roman" panose="02020603050405020304" charset="0"/>
                    <a:cs typeface="Times New Roman" panose="02020603050405020304" charset="0"/>
                  </a:rPr>
                  <a:t> at small </a:t>
                </a:r>
                <a14:m>
                  <m:oMath xmlns:m="http://schemas.openxmlformats.org/officeDocument/2006/math">
                    <m:sSub>
                      <m:sSubPr>
                        <m:ctrlPr>
                          <a:rPr lang="en-US" altLang="zh-CN" sz="2400" b="1" i="1" smtClean="0">
                            <a:latin typeface="Cambria Math" panose="02040503050406030204" pitchFamily="18" charset="0"/>
                            <a:cs typeface="Times New Roman" panose="02020603050405020304" charset="0"/>
                          </a:rPr>
                        </m:ctrlPr>
                      </m:sSubPr>
                      <m:e>
                        <m:r>
                          <a:rPr lang="en-US" altLang="zh-CN" sz="2400" b="1" i="1" smtClean="0">
                            <a:latin typeface="Cambria Math" panose="02040503050406030204" pitchFamily="18" charset="0"/>
                            <a:cs typeface="Times New Roman" panose="02020603050405020304" charset="0"/>
                          </a:rPr>
                          <m:t>𝒃</m:t>
                        </m:r>
                      </m:e>
                      <m:sub>
                        <m:r>
                          <a:rPr lang="en-US" altLang="zh-CN" sz="2400" b="1" i="1" smtClean="0">
                            <a:latin typeface="Cambria Math" panose="02040503050406030204" pitchFamily="18" charset="0"/>
                            <a:cs typeface="Times New Roman" panose="02020603050405020304" charset="0"/>
                          </a:rPr>
                          <m:t>⊥</m:t>
                        </m:r>
                      </m:sub>
                    </m:sSub>
                    <m:r>
                      <a:rPr lang="en-US" altLang="zh-CN" sz="2400" b="1" i="1" smtClean="0">
                        <a:latin typeface="Cambria Math" panose="02040503050406030204" pitchFamily="18" charset="0"/>
                        <a:cs typeface="Times New Roman" panose="02020603050405020304" charset="0"/>
                      </a:rPr>
                      <m:t> </m:t>
                    </m:r>
                  </m:oMath>
                </a14:m>
                <a:r>
                  <a:rPr lang="en-US" altLang="zh-CN" sz="2400" b="1" dirty="0">
                    <a:latin typeface="Times New Roman" panose="02020603050405020304" charset="0"/>
                    <a:cs typeface="Times New Roman" panose="02020603050405020304" charset="0"/>
                  </a:rPr>
                  <a:t>region, retain the </a:t>
                </a:r>
                <a:r>
                  <a:rPr lang="en-US" altLang="zh-CN" sz="2400" b="1" dirty="0">
                    <a:solidFill>
                      <a:srgbClr val="C00000"/>
                    </a:solidFill>
                    <a:latin typeface="Times New Roman" panose="02020603050405020304" charset="0"/>
                    <a:cs typeface="Times New Roman" panose="02020603050405020304" charset="0"/>
                  </a:rPr>
                  <a:t>dependence on </a:t>
                </a:r>
                <a14:m>
                  <m:oMath xmlns:m="http://schemas.openxmlformats.org/officeDocument/2006/math">
                    <m:sSub>
                      <m:sSubPr>
                        <m:ctrlPr>
                          <a:rPr lang="en-US" altLang="zh-CN" sz="2400" b="1" i="1">
                            <a:solidFill>
                              <a:srgbClr val="C00000"/>
                            </a:solidFill>
                            <a:latin typeface="Cambria Math" panose="02040503050406030204" pitchFamily="18" charset="0"/>
                            <a:cs typeface="Times New Roman" panose="02020603050405020304" charset="0"/>
                          </a:rPr>
                        </m:ctrlPr>
                      </m:sSubPr>
                      <m:e>
                        <m:r>
                          <a:rPr lang="en-US" altLang="zh-CN" sz="2400" b="1" i="1">
                            <a:solidFill>
                              <a:srgbClr val="C00000"/>
                            </a:solidFill>
                            <a:latin typeface="Cambria Math" panose="02040503050406030204" pitchFamily="18" charset="0"/>
                            <a:cs typeface="Times New Roman" panose="02020603050405020304" charset="0"/>
                          </a:rPr>
                          <m:t>𝒃</m:t>
                        </m:r>
                      </m:e>
                      <m:sub>
                        <m:r>
                          <a:rPr lang="en-US" altLang="zh-CN" sz="2400" b="1" i="1">
                            <a:solidFill>
                              <a:srgbClr val="C00000"/>
                            </a:solidFill>
                            <a:latin typeface="Cambria Math" panose="02040503050406030204" pitchFamily="18" charset="0"/>
                            <a:cs typeface="Times New Roman" panose="02020603050405020304" charset="0"/>
                          </a:rPr>
                          <m:t>⊥</m:t>
                        </m:r>
                      </m:sub>
                    </m:sSub>
                    <m:r>
                      <a:rPr lang="en-US" altLang="zh-CN" sz="2400" b="1" i="1">
                        <a:latin typeface="Cambria Math" panose="02040503050406030204" pitchFamily="18" charset="0"/>
                        <a:cs typeface="Times New Roman" panose="02020603050405020304" charset="0"/>
                      </a:rPr>
                      <m:t> </m:t>
                    </m:r>
                  </m:oMath>
                </a14:m>
                <a:r>
                  <a:rPr lang="en-US" altLang="zh-CN" sz="2400" b="1" dirty="0">
                    <a:latin typeface="Times New Roman" panose="02020603050405020304" charset="0"/>
                    <a:cs typeface="Times New Roman" panose="02020603050405020304" charset="0"/>
                  </a:rPr>
                  <a:t>when computing the matching kernel;</a:t>
                </a:r>
              </a:p>
              <a:p>
                <a:pPr marL="342900" indent="-342900">
                  <a:buFont typeface="Wingdings" panose="05000000000000000000" pitchFamily="2" charset="2"/>
                  <a:buChar char="Ø"/>
                </a:pPr>
                <a:r>
                  <a:rPr lang="en-US" altLang="zh-CN" sz="2400" b="1" dirty="0">
                    <a:latin typeface="Times New Roman" panose="02020603050405020304" charset="0"/>
                    <a:cs typeface="Times New Roman" panose="02020603050405020304" charset="0"/>
                  </a:rPr>
                  <a:t>The matching kernel can be written as a product of two coefficients:</a:t>
                </a:r>
              </a:p>
              <a:p>
                <a:pPr/>
                <a14:m>
                  <m:oMathPara xmlns:m="http://schemas.openxmlformats.org/officeDocument/2006/math">
                    <m:oMathParaPr>
                      <m:jc m:val="centerGroup"/>
                    </m:oMathParaPr>
                    <m:oMath xmlns:m="http://schemas.openxmlformats.org/officeDocument/2006/math">
                      <m:sSup>
                        <m:sSupPr>
                          <m:ctrlPr>
                            <a:rPr lang="en-US" altLang="zh-CN" sz="2400" b="1" i="1" smtClean="0">
                              <a:latin typeface="Cambria Math" panose="02040503050406030204" pitchFamily="18" charset="0"/>
                              <a:cs typeface="Times New Roman" panose="02020603050405020304" charset="0"/>
                            </a:rPr>
                          </m:ctrlPr>
                        </m:sSupPr>
                        <m:e>
                          <m:r>
                            <a:rPr lang="en-US" altLang="zh-CN" sz="2400" b="1" i="1" smtClean="0">
                              <a:latin typeface="Cambria Math" panose="02040503050406030204" pitchFamily="18" charset="0"/>
                              <a:cs typeface="Times New Roman" panose="02020603050405020304" charset="0"/>
                            </a:rPr>
                            <m:t>𝑯</m:t>
                          </m:r>
                        </m:e>
                        <m:sup>
                          <m:r>
                            <a:rPr lang="en-US" altLang="zh-CN" sz="2400" b="1" i="1" smtClean="0">
                              <a:latin typeface="Cambria Math" panose="02040503050406030204" pitchFamily="18" charset="0"/>
                              <a:cs typeface="Times New Roman" panose="02020603050405020304" charset="0"/>
                            </a:rPr>
                            <m:t>±</m:t>
                          </m:r>
                        </m:sup>
                      </m:sSup>
                      <m:d>
                        <m:dPr>
                          <m:ctrlPr>
                            <a:rPr lang="en-US" altLang="zh-CN" sz="2400" b="1" i="1" smtClean="0">
                              <a:latin typeface="Cambria Math" panose="02040503050406030204" pitchFamily="18" charset="0"/>
                              <a:cs typeface="Times New Roman" panose="02020603050405020304" charset="0"/>
                            </a:rPr>
                          </m:ctrlPr>
                        </m:dPr>
                        <m:e>
                          <m:sSup>
                            <m:sSupPr>
                              <m:ctrlPr>
                                <a:rPr lang="en-US" altLang="zh-CN" sz="2400" b="1" i="1" smtClean="0">
                                  <a:latin typeface="Cambria Math" panose="02040503050406030204" pitchFamily="18" charset="0"/>
                                  <a:cs typeface="Times New Roman" panose="02020603050405020304" charset="0"/>
                                </a:rPr>
                              </m:ctrlPr>
                            </m:sSupPr>
                            <m:e>
                              <m:r>
                                <a:rPr lang="en-US" altLang="zh-CN" sz="2400" b="1" i="1" smtClean="0">
                                  <a:latin typeface="Cambria Math" panose="02040503050406030204" pitchFamily="18" charset="0"/>
                                  <a:cs typeface="Times New Roman" panose="02020603050405020304" charset="0"/>
                                </a:rPr>
                                <m:t>𝜻</m:t>
                              </m:r>
                            </m:e>
                            <m:sup>
                              <m:r>
                                <a:rPr lang="en-US" altLang="zh-CN" sz="2400" b="1" i="1" smtClean="0">
                                  <a:latin typeface="Cambria Math" panose="02040503050406030204" pitchFamily="18" charset="0"/>
                                  <a:cs typeface="Times New Roman" panose="02020603050405020304" charset="0"/>
                                </a:rPr>
                                <m:t>𝒛</m:t>
                              </m:r>
                            </m:sup>
                          </m:sSup>
                          <m:r>
                            <a:rPr lang="en-US" altLang="zh-CN" sz="2400" b="1" i="1" smtClean="0">
                              <a:latin typeface="Cambria Math" panose="02040503050406030204" pitchFamily="18" charset="0"/>
                              <a:cs typeface="Times New Roman" panose="02020603050405020304" charset="0"/>
                            </a:rPr>
                            <m:t>,</m:t>
                          </m:r>
                          <m:sSub>
                            <m:sSubPr>
                              <m:ctrlPr>
                                <a:rPr lang="en-US" altLang="zh-CN" sz="2400" b="1" i="1" smtClean="0">
                                  <a:latin typeface="Cambria Math" panose="02040503050406030204" pitchFamily="18" charset="0"/>
                                  <a:cs typeface="Times New Roman" panose="02020603050405020304" charset="0"/>
                                </a:rPr>
                              </m:ctrlPr>
                            </m:sSubPr>
                            <m:e>
                              <m:r>
                                <a:rPr lang="en-US" altLang="zh-CN" sz="2400" b="1" i="1" smtClean="0">
                                  <a:latin typeface="Cambria Math" panose="02040503050406030204" pitchFamily="18" charset="0"/>
                                  <a:cs typeface="Times New Roman" panose="02020603050405020304" charset="0"/>
                                </a:rPr>
                                <m:t>𝒃</m:t>
                              </m:r>
                            </m:e>
                            <m:sub>
                              <m:r>
                                <a:rPr lang="en-US" altLang="zh-CN" sz="2400" b="1" i="1" smtClean="0">
                                  <a:latin typeface="Cambria Math" panose="02040503050406030204" pitchFamily="18" charset="0"/>
                                  <a:cs typeface="Times New Roman" panose="02020603050405020304" charset="0"/>
                                </a:rPr>
                                <m:t>⊥</m:t>
                              </m:r>
                            </m:sub>
                          </m:sSub>
                          <m:r>
                            <a:rPr lang="en-US" altLang="zh-CN" sz="2400" b="1" i="1" smtClean="0">
                              <a:latin typeface="Cambria Math" panose="02040503050406030204" pitchFamily="18" charset="0"/>
                              <a:cs typeface="Times New Roman" panose="02020603050405020304" charset="0"/>
                            </a:rPr>
                            <m:t>,</m:t>
                          </m:r>
                          <m:r>
                            <a:rPr lang="en-US" altLang="zh-CN" sz="2400" b="1" i="1" smtClean="0">
                              <a:latin typeface="Cambria Math" panose="02040503050406030204" pitchFamily="18" charset="0"/>
                              <a:cs typeface="Times New Roman" panose="02020603050405020304" charset="0"/>
                            </a:rPr>
                            <m:t>𝝁</m:t>
                          </m:r>
                        </m:e>
                      </m:d>
                      <m:r>
                        <a:rPr lang="en-US" altLang="zh-CN" sz="2400" b="1" i="1" smtClean="0">
                          <a:latin typeface="Cambria Math" panose="02040503050406030204" pitchFamily="18" charset="0"/>
                          <a:cs typeface="Times New Roman" panose="02020603050405020304" charset="0"/>
                        </a:rPr>
                        <m:t>=</m:t>
                      </m:r>
                      <m:sSup>
                        <m:sSupPr>
                          <m:ctrlPr>
                            <a:rPr lang="en-US" altLang="zh-CN" sz="2400" b="1" i="1" smtClean="0">
                              <a:latin typeface="Cambria Math" panose="02040503050406030204" pitchFamily="18" charset="0"/>
                              <a:cs typeface="Times New Roman" panose="02020603050405020304" charset="0"/>
                            </a:rPr>
                          </m:ctrlPr>
                        </m:sSupPr>
                        <m:e>
                          <m:r>
                            <a:rPr lang="en-US" altLang="zh-CN" sz="2400" b="1" i="0" smtClean="0">
                              <a:latin typeface="Cambria Math" panose="02040503050406030204" pitchFamily="18" charset="0"/>
                              <a:cs typeface="Times New Roman" panose="02020603050405020304" charset="0"/>
                            </a:rPr>
                            <m:t>𝐂</m:t>
                          </m:r>
                        </m:e>
                        <m:sup>
                          <m:r>
                            <a:rPr lang="en-US" altLang="zh-CN" sz="2400" b="1" i="1" smtClean="0">
                              <a:latin typeface="Cambria Math" panose="02040503050406030204" pitchFamily="18" charset="0"/>
                              <a:cs typeface="Times New Roman" panose="02020603050405020304" charset="0"/>
                            </a:rPr>
                            <m:t>±</m:t>
                          </m:r>
                        </m:sup>
                      </m:sSup>
                      <m:r>
                        <a:rPr lang="en-US" altLang="zh-CN" sz="2400" b="1" i="1" smtClean="0">
                          <a:latin typeface="Cambria Math" panose="02040503050406030204" pitchFamily="18" charset="0"/>
                          <a:cs typeface="Times New Roman" panose="02020603050405020304" charset="0"/>
                        </a:rPr>
                        <m:t>(</m:t>
                      </m:r>
                      <m:r>
                        <a:rPr lang="en-US" altLang="zh-CN" sz="2400" b="1" i="1" smtClean="0">
                          <a:latin typeface="Cambria Math" panose="02040503050406030204" pitchFamily="18" charset="0"/>
                          <a:cs typeface="Times New Roman" panose="02020603050405020304" charset="0"/>
                        </a:rPr>
                        <m:t>𝒙</m:t>
                      </m:r>
                      <m:r>
                        <a:rPr lang="en-US" altLang="zh-CN" sz="2400" b="1" i="1" smtClean="0">
                          <a:latin typeface="Cambria Math" panose="02040503050406030204" pitchFamily="18" charset="0"/>
                          <a:cs typeface="Times New Roman" panose="02020603050405020304" charset="0"/>
                        </a:rPr>
                        <m:t>,</m:t>
                      </m:r>
                      <m:sSub>
                        <m:sSubPr>
                          <m:ctrlPr>
                            <a:rPr lang="en-US" altLang="zh-CN" sz="2400" b="1" i="1">
                              <a:latin typeface="Cambria Math" panose="02040503050406030204" pitchFamily="18" charset="0"/>
                              <a:cs typeface="Times New Roman" panose="02020603050405020304" charset="0"/>
                            </a:rPr>
                          </m:ctrlPr>
                        </m:sSubPr>
                        <m:e>
                          <m:r>
                            <a:rPr lang="en-US" altLang="zh-CN" sz="2400" b="1" i="1">
                              <a:latin typeface="Cambria Math" panose="02040503050406030204" pitchFamily="18" charset="0"/>
                              <a:cs typeface="Times New Roman" panose="02020603050405020304" charset="0"/>
                            </a:rPr>
                            <m:t>𝒃</m:t>
                          </m:r>
                        </m:e>
                        <m:sub>
                          <m:r>
                            <a:rPr lang="en-US" altLang="zh-CN" sz="2400" b="1" i="1">
                              <a:latin typeface="Cambria Math" panose="02040503050406030204" pitchFamily="18" charset="0"/>
                              <a:cs typeface="Times New Roman" panose="02020603050405020304" charset="0"/>
                            </a:rPr>
                            <m:t>⊥</m:t>
                          </m:r>
                        </m:sub>
                      </m:sSub>
                      <m:r>
                        <a:rPr lang="en-US" altLang="zh-CN" sz="2400" b="1" i="1" smtClean="0">
                          <a:latin typeface="Cambria Math" panose="02040503050406030204" pitchFamily="18" charset="0"/>
                          <a:cs typeface="Times New Roman" panose="02020603050405020304" charset="0"/>
                        </a:rPr>
                        <m:t>,</m:t>
                      </m:r>
                      <m:sSup>
                        <m:sSupPr>
                          <m:ctrlPr>
                            <a:rPr lang="en-US" altLang="zh-CN" sz="2400" b="1" i="1" smtClean="0">
                              <a:latin typeface="Cambria Math" panose="02040503050406030204" pitchFamily="18" charset="0"/>
                              <a:cs typeface="Times New Roman" panose="02020603050405020304" charset="0"/>
                            </a:rPr>
                          </m:ctrlPr>
                        </m:sSupPr>
                        <m:e>
                          <m:r>
                            <a:rPr lang="en-US" altLang="zh-CN" sz="2400" b="1" i="1" smtClean="0">
                              <a:latin typeface="Cambria Math" panose="02040503050406030204" pitchFamily="18" charset="0"/>
                              <a:cs typeface="Times New Roman" panose="02020603050405020304" charset="0"/>
                            </a:rPr>
                            <m:t>𝑷</m:t>
                          </m:r>
                        </m:e>
                        <m:sup>
                          <m:r>
                            <a:rPr lang="en-US" altLang="zh-CN" sz="2400" b="1" i="1" smtClean="0">
                              <a:latin typeface="Cambria Math" panose="02040503050406030204" pitchFamily="18" charset="0"/>
                              <a:cs typeface="Times New Roman" panose="02020603050405020304" charset="0"/>
                            </a:rPr>
                            <m:t>𝒛</m:t>
                          </m:r>
                        </m:sup>
                      </m:sSup>
                      <m:r>
                        <a:rPr lang="en-US" altLang="zh-CN" sz="2400" b="1" i="1" smtClean="0">
                          <a:latin typeface="Cambria Math" panose="02040503050406030204" pitchFamily="18" charset="0"/>
                          <a:cs typeface="Times New Roman" panose="02020603050405020304" charset="0"/>
                        </a:rPr>
                        <m:t>)</m:t>
                      </m:r>
                      <m:sSup>
                        <m:sSupPr>
                          <m:ctrlPr>
                            <a:rPr lang="en-US" altLang="zh-CN" sz="2400" b="1" i="1">
                              <a:latin typeface="Cambria Math" panose="02040503050406030204" pitchFamily="18" charset="0"/>
                              <a:cs typeface="Times New Roman" panose="02020603050405020304" charset="0"/>
                            </a:rPr>
                          </m:ctrlPr>
                        </m:sSupPr>
                        <m:e>
                          <m:r>
                            <a:rPr lang="en-US" altLang="zh-CN" sz="2400" b="1">
                              <a:latin typeface="Cambria Math" panose="02040503050406030204" pitchFamily="18" charset="0"/>
                              <a:cs typeface="Times New Roman" panose="02020603050405020304" charset="0"/>
                            </a:rPr>
                            <m:t>𝐂</m:t>
                          </m:r>
                        </m:e>
                        <m:sup>
                          <m:r>
                            <a:rPr lang="en-US" altLang="zh-CN" sz="2400" b="1" i="1">
                              <a:latin typeface="Cambria Math" panose="02040503050406030204" pitchFamily="18" charset="0"/>
                              <a:cs typeface="Times New Roman" panose="02020603050405020304" charset="0"/>
                            </a:rPr>
                            <m:t>±</m:t>
                          </m:r>
                        </m:sup>
                      </m:sSup>
                      <m:r>
                        <a:rPr lang="en-US" altLang="zh-CN" sz="2400" b="1" i="1">
                          <a:latin typeface="Cambria Math" panose="02040503050406030204" pitchFamily="18" charset="0"/>
                          <a:cs typeface="Times New Roman" panose="02020603050405020304" charset="0"/>
                        </a:rPr>
                        <m:t>(</m:t>
                      </m:r>
                      <m:acc>
                        <m:accPr>
                          <m:chr m:val="̅"/>
                          <m:ctrlPr>
                            <a:rPr lang="en-US" altLang="zh-CN" sz="2400" b="1" i="1" smtClean="0">
                              <a:latin typeface="Cambria Math" panose="02040503050406030204" pitchFamily="18" charset="0"/>
                              <a:cs typeface="Times New Roman" panose="02020603050405020304" charset="0"/>
                            </a:rPr>
                          </m:ctrlPr>
                        </m:accPr>
                        <m:e>
                          <m:r>
                            <a:rPr lang="en-US" altLang="zh-CN" sz="2400" b="1" i="1" smtClean="0">
                              <a:latin typeface="Cambria Math" panose="02040503050406030204" pitchFamily="18" charset="0"/>
                              <a:cs typeface="Times New Roman" panose="02020603050405020304" charset="0"/>
                            </a:rPr>
                            <m:t>𝒙</m:t>
                          </m:r>
                        </m:e>
                      </m:acc>
                      <m:r>
                        <a:rPr lang="en-US" altLang="zh-CN" sz="2400" b="1" i="1">
                          <a:latin typeface="Cambria Math" panose="02040503050406030204" pitchFamily="18" charset="0"/>
                          <a:cs typeface="Times New Roman" panose="02020603050405020304" charset="0"/>
                        </a:rPr>
                        <m:t>,</m:t>
                      </m:r>
                      <m:sSub>
                        <m:sSubPr>
                          <m:ctrlPr>
                            <a:rPr lang="en-US" altLang="zh-CN" sz="2400" b="1" i="1">
                              <a:latin typeface="Cambria Math" panose="02040503050406030204" pitchFamily="18" charset="0"/>
                              <a:cs typeface="Times New Roman" panose="02020603050405020304" charset="0"/>
                            </a:rPr>
                          </m:ctrlPr>
                        </m:sSubPr>
                        <m:e>
                          <m:r>
                            <a:rPr lang="en-US" altLang="zh-CN" sz="2400" b="1" i="1">
                              <a:latin typeface="Cambria Math" panose="02040503050406030204" pitchFamily="18" charset="0"/>
                              <a:cs typeface="Times New Roman" panose="02020603050405020304" charset="0"/>
                            </a:rPr>
                            <m:t>𝒃</m:t>
                          </m:r>
                        </m:e>
                        <m:sub>
                          <m:r>
                            <a:rPr lang="en-US" altLang="zh-CN" sz="2400" b="1" i="1">
                              <a:latin typeface="Cambria Math" panose="02040503050406030204" pitchFamily="18" charset="0"/>
                              <a:cs typeface="Times New Roman" panose="02020603050405020304" charset="0"/>
                            </a:rPr>
                            <m:t>⊥</m:t>
                          </m:r>
                        </m:sub>
                      </m:sSub>
                      <m:r>
                        <a:rPr lang="en-US" altLang="zh-CN" sz="2400" b="1" i="1">
                          <a:latin typeface="Cambria Math" panose="02040503050406030204" pitchFamily="18" charset="0"/>
                          <a:cs typeface="Times New Roman" panose="02020603050405020304" charset="0"/>
                        </a:rPr>
                        <m:t>,</m:t>
                      </m:r>
                      <m:sSup>
                        <m:sSupPr>
                          <m:ctrlPr>
                            <a:rPr lang="en-US" altLang="zh-CN" sz="2400" b="1" i="1">
                              <a:latin typeface="Cambria Math" panose="02040503050406030204" pitchFamily="18" charset="0"/>
                              <a:cs typeface="Times New Roman" panose="02020603050405020304" charset="0"/>
                            </a:rPr>
                          </m:ctrlPr>
                        </m:sSupPr>
                        <m:e>
                          <m:r>
                            <a:rPr lang="en-US" altLang="zh-CN" sz="2400" b="1" i="1">
                              <a:latin typeface="Cambria Math" panose="02040503050406030204" pitchFamily="18" charset="0"/>
                              <a:cs typeface="Times New Roman" panose="02020603050405020304" charset="0"/>
                            </a:rPr>
                            <m:t>𝑷</m:t>
                          </m:r>
                        </m:e>
                        <m:sup>
                          <m:r>
                            <a:rPr lang="en-US" altLang="zh-CN" sz="2400" b="1" i="1">
                              <a:latin typeface="Cambria Math" panose="02040503050406030204" pitchFamily="18" charset="0"/>
                              <a:cs typeface="Times New Roman" panose="02020603050405020304" charset="0"/>
                            </a:rPr>
                            <m:t>𝒛</m:t>
                          </m:r>
                        </m:sup>
                      </m:sSup>
                      <m:r>
                        <a:rPr lang="en-US" altLang="zh-CN" sz="2400" b="1" i="1">
                          <a:latin typeface="Cambria Math" panose="02040503050406030204" pitchFamily="18" charset="0"/>
                          <a:cs typeface="Times New Roman" panose="02020603050405020304" charset="0"/>
                        </a:rPr>
                        <m:t>)</m:t>
                      </m:r>
                    </m:oMath>
                  </m:oMathPara>
                </a14:m>
                <a:endParaRPr lang="en-US" altLang="zh-CN" sz="2400" b="1" dirty="0">
                  <a:latin typeface="Times New Roman" panose="02020603050405020304" charset="0"/>
                  <a:cs typeface="Times New Roman" panose="02020603050405020304" charset="0"/>
                </a:endParaRPr>
              </a:p>
            </p:txBody>
          </p:sp>
        </mc:Choice>
        <mc:Fallback xmlns="">
          <p:sp>
            <p:nvSpPr>
              <p:cNvPr id="10" name="文本框 9"/>
              <p:cNvSpPr txBox="1">
                <a:spLocks noRot="1" noChangeAspect="1" noMove="1" noResize="1" noEditPoints="1" noAdjustHandles="1" noChangeArrowheads="1" noChangeShapeType="1" noTextEdit="1"/>
              </p:cNvSpPr>
              <p:nvPr/>
            </p:nvSpPr>
            <p:spPr>
              <a:xfrm>
                <a:off x="307975" y="1229361"/>
                <a:ext cx="11514455" cy="1696666"/>
              </a:xfrm>
              <a:prstGeom prst="rect">
                <a:avLst/>
              </a:prstGeom>
              <a:blipFill>
                <a:blip r:embed="rId3"/>
                <a:stretch>
                  <a:fillRect/>
                </a:stretch>
              </a:blipFill>
              <a:effectLst>
                <a:outerShdw blurRad="50800" dist="38100" dir="2700000" algn="tl" rotWithShape="0">
                  <a:prstClr val="black">
                    <a:alpha val="40000"/>
                  </a:prstClr>
                </a:outerShdw>
              </a:effectLst>
            </p:spPr>
            <p:txBody>
              <a:bodyPr/>
              <a:lstStyle/>
              <a:p>
                <a:r>
                  <a:rPr lang="zh-CN" altLang="en-US">
                    <a:noFill/>
                  </a:rPr>
                  <a:t> </a:t>
                </a:r>
              </a:p>
            </p:txBody>
          </p:sp>
        </mc:Fallback>
      </mc:AlternateContent>
      <p:sp>
        <p:nvSpPr>
          <p:cNvPr id="2" name="文本框 1"/>
          <p:cNvSpPr txBox="1"/>
          <p:nvPr/>
        </p:nvSpPr>
        <p:spPr>
          <a:xfrm>
            <a:off x="7355238" y="6364595"/>
            <a:ext cx="4996180" cy="368300"/>
          </a:xfrm>
          <a:prstGeom prst="rect">
            <a:avLst/>
          </a:prstGeom>
          <a:noFill/>
        </p:spPr>
        <p:txBody>
          <a:bodyPr wrap="square" rtlCol="0" anchor="t">
            <a:spAutoFit/>
          </a:bodyPr>
          <a:lstStyle/>
          <a:p>
            <a:r>
              <a:rPr lang="en-US" altLang="zh-CN" i="1" dirty="0">
                <a:solidFill>
                  <a:srgbClr val="001CB6"/>
                </a:solidFill>
                <a:latin typeface="Times New Roman" panose="02020603050405020304" charset="0"/>
                <a:cs typeface="Times New Roman" panose="02020603050405020304" charset="0"/>
                <a:sym typeface="+mn-ea"/>
              </a:rPr>
              <a:t>b-unexpanded matching kernel, PRD 108 (2023)</a:t>
            </a:r>
          </a:p>
        </p:txBody>
      </p:sp>
      <p:sp>
        <p:nvSpPr>
          <p:cNvPr id="3" name="文本框 2"/>
          <p:cNvSpPr txBox="1"/>
          <p:nvPr/>
        </p:nvSpPr>
        <p:spPr>
          <a:xfrm>
            <a:off x="307975" y="5993130"/>
            <a:ext cx="6534785" cy="638810"/>
          </a:xfrm>
          <a:prstGeom prst="rect">
            <a:avLst/>
          </a:prstGeom>
          <a:noFill/>
        </p:spPr>
        <p:txBody>
          <a:bodyPr wrap="square" rtlCol="0" anchor="t">
            <a:noAutofit/>
          </a:bodyPr>
          <a:lstStyle/>
          <a:p>
            <a:r>
              <a:rPr lang="en-US" altLang="zh-CN" b="1">
                <a:latin typeface="Times New Roman" panose="02020603050405020304" charset="0"/>
                <a:cs typeface="Times New Roman" panose="02020603050405020304" charset="0"/>
              </a:rPr>
              <a:t>(For better visualization, we present a subset of points selected </a:t>
            </a:r>
          </a:p>
          <a:p>
            <a:r>
              <a:rPr lang="en-US" altLang="zh-CN" b="1">
                <a:latin typeface="Times New Roman" panose="02020603050405020304" charset="0"/>
                <a:cs typeface="Times New Roman" panose="02020603050405020304" charset="0"/>
              </a:rPr>
              <a:t>from the 200 data points in each of the 3 cases.)</a:t>
            </a:r>
          </a:p>
          <a:p>
            <a:endParaRPr lang="zh-CN" altLang="en-US" b="1">
              <a:latin typeface="Times New Roman" panose="02020603050405020304" charset="0"/>
              <a:cs typeface="Times New Roman" panose="02020603050405020304" charset="0"/>
            </a:endParaRPr>
          </a:p>
        </p:txBody>
      </p:sp>
      <p:pic>
        <p:nvPicPr>
          <p:cNvPr id="5" name="图片 4"/>
          <p:cNvPicPr>
            <a:picLocks noChangeAspect="1"/>
          </p:cNvPicPr>
          <p:nvPr/>
        </p:nvPicPr>
        <p:blipFill>
          <a:blip r:embed="rId4"/>
          <a:stretch>
            <a:fillRect/>
          </a:stretch>
        </p:blipFill>
        <p:spPr>
          <a:xfrm>
            <a:off x="848995" y="3401060"/>
            <a:ext cx="3170517" cy="2592000"/>
          </a:xfrm>
          <a:prstGeom prst="rect">
            <a:avLst/>
          </a:prstGeom>
        </p:spPr>
      </p:pic>
      <p:pic>
        <p:nvPicPr>
          <p:cNvPr id="7" name="图片 6"/>
          <p:cNvPicPr>
            <a:picLocks noChangeAspect="1"/>
          </p:cNvPicPr>
          <p:nvPr/>
        </p:nvPicPr>
        <p:blipFill>
          <a:blip r:embed="rId5"/>
          <a:stretch>
            <a:fillRect/>
          </a:stretch>
        </p:blipFill>
        <p:spPr>
          <a:xfrm>
            <a:off x="4411345" y="3429000"/>
            <a:ext cx="3170844" cy="2592000"/>
          </a:xfrm>
          <a:prstGeom prst="rect">
            <a:avLst/>
          </a:prstGeom>
        </p:spPr>
      </p:pic>
      <p:pic>
        <p:nvPicPr>
          <p:cNvPr id="9" name="图片 8"/>
          <p:cNvPicPr>
            <a:picLocks noChangeAspect="1"/>
          </p:cNvPicPr>
          <p:nvPr/>
        </p:nvPicPr>
        <p:blipFill>
          <a:blip r:embed="rId6"/>
          <a:stretch>
            <a:fillRect/>
          </a:stretch>
        </p:blipFill>
        <p:spPr>
          <a:xfrm>
            <a:off x="7973695" y="3429000"/>
            <a:ext cx="3170285" cy="2592000"/>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24</a:t>
            </a:r>
            <a:endParaRPr kumimoji="0" lang="zh-CN" altLang="en-US" sz="2800" dirty="0"/>
          </a:p>
        </p:txBody>
      </p:sp>
      <p:sp>
        <p:nvSpPr>
          <p:cNvPr id="17" name="Text Box 3"/>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indent="0">
              <a:buFont typeface="Wingdings" panose="05000000000000000000" charset="0"/>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Large Momentum Limit Extrapolation</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2" name="图片 1"/>
          <p:cNvPicPr>
            <a:picLocks noChangeAspect="1"/>
          </p:cNvPicPr>
          <p:nvPr/>
        </p:nvPicPr>
        <p:blipFill>
          <a:blip r:embed="rId3"/>
          <a:stretch>
            <a:fillRect/>
          </a:stretch>
        </p:blipFill>
        <p:spPr>
          <a:xfrm>
            <a:off x="1840667" y="1358587"/>
            <a:ext cx="7761605" cy="826135"/>
          </a:xfrm>
          <a:prstGeom prst="rect">
            <a:avLst/>
          </a:prstGeom>
        </p:spPr>
      </p:pic>
      <p:sp>
        <p:nvSpPr>
          <p:cNvPr id="3" name="矩形 2"/>
          <p:cNvSpPr/>
          <p:nvPr/>
        </p:nvSpPr>
        <p:spPr>
          <a:xfrm>
            <a:off x="1742877" y="1383987"/>
            <a:ext cx="7859395" cy="826135"/>
          </a:xfrm>
          <a:prstGeom prst="rect">
            <a:avLst/>
          </a:prstGeom>
          <a:solidFill>
            <a:schemeClr val="bg1">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4"/>
          <a:stretch>
            <a:fillRect/>
          </a:stretch>
        </p:blipFill>
        <p:spPr>
          <a:xfrm>
            <a:off x="414020" y="2628265"/>
            <a:ext cx="3767264" cy="3060000"/>
          </a:xfrm>
          <a:prstGeom prst="rect">
            <a:avLst/>
          </a:prstGeom>
        </p:spPr>
      </p:pic>
      <p:pic>
        <p:nvPicPr>
          <p:cNvPr id="6" name="图片 5"/>
          <p:cNvPicPr>
            <a:picLocks noChangeAspect="1"/>
          </p:cNvPicPr>
          <p:nvPr/>
        </p:nvPicPr>
        <p:blipFill>
          <a:blip r:embed="rId5"/>
          <a:stretch>
            <a:fillRect/>
          </a:stretch>
        </p:blipFill>
        <p:spPr>
          <a:xfrm>
            <a:off x="4060825" y="2717800"/>
            <a:ext cx="3986150" cy="3060000"/>
          </a:xfrm>
          <a:prstGeom prst="rect">
            <a:avLst/>
          </a:prstGeom>
        </p:spPr>
      </p:pic>
      <p:pic>
        <p:nvPicPr>
          <p:cNvPr id="10" name="图片 9"/>
          <p:cNvPicPr>
            <a:picLocks noChangeAspect="1"/>
          </p:cNvPicPr>
          <p:nvPr/>
        </p:nvPicPr>
        <p:blipFill>
          <a:blip r:embed="rId6"/>
          <a:stretch>
            <a:fillRect/>
          </a:stretch>
        </p:blipFill>
        <p:spPr>
          <a:xfrm>
            <a:off x="8003540" y="2682875"/>
            <a:ext cx="3788572" cy="3060000"/>
          </a:xfrm>
          <a:prstGeom prst="rect">
            <a:avLst/>
          </a:prstGeom>
        </p:spPr>
      </p:pic>
      <p:sp>
        <p:nvSpPr>
          <p:cNvPr id="11" name="文本框 10"/>
          <p:cNvSpPr txBox="1"/>
          <p:nvPr/>
        </p:nvSpPr>
        <p:spPr>
          <a:xfrm>
            <a:off x="307975" y="5993130"/>
            <a:ext cx="6534785" cy="638810"/>
          </a:xfrm>
          <a:prstGeom prst="rect">
            <a:avLst/>
          </a:prstGeom>
          <a:noFill/>
        </p:spPr>
        <p:txBody>
          <a:bodyPr wrap="square" rtlCol="0" anchor="t">
            <a:noAutofit/>
          </a:bodyPr>
          <a:lstStyle/>
          <a:p>
            <a:r>
              <a:rPr lang="en-US" altLang="zh-CN" b="1">
                <a:latin typeface="Times New Roman" panose="02020603050405020304" charset="0"/>
                <a:cs typeface="Times New Roman" panose="02020603050405020304" charset="0"/>
              </a:rPr>
              <a:t>(For better visualization, we present a subset of points selected </a:t>
            </a:r>
          </a:p>
          <a:p>
            <a:r>
              <a:rPr lang="en-US" altLang="zh-CN" b="1">
                <a:latin typeface="Times New Roman" panose="02020603050405020304" charset="0"/>
                <a:cs typeface="Times New Roman" panose="02020603050405020304" charset="0"/>
              </a:rPr>
              <a:t>from the 200 data points in each of the 3 cases.)</a:t>
            </a:r>
          </a:p>
          <a:p>
            <a:endParaRPr lang="zh-CN" altLang="en-US" b="1">
              <a:latin typeface="Times New Roman" panose="02020603050405020304" charset="0"/>
              <a:cs typeface="Times New Roman" panose="02020603050405020304"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25</a:t>
            </a:r>
            <a:endParaRPr kumimoji="0" lang="zh-CN" altLang="en-US" sz="2800" dirty="0"/>
          </a:p>
        </p:txBody>
      </p:sp>
      <p:sp>
        <p:nvSpPr>
          <p:cNvPr id="17" name="Text Box 3"/>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indent="0">
              <a:buFont typeface="Wingdings" panose="05000000000000000000" charset="0"/>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Large Momentum Limit Extrapolation</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3" name="图片 2"/>
          <p:cNvPicPr>
            <a:picLocks noChangeAspect="1"/>
          </p:cNvPicPr>
          <p:nvPr/>
        </p:nvPicPr>
        <p:blipFill>
          <a:blip r:embed="rId3"/>
          <a:stretch>
            <a:fillRect/>
          </a:stretch>
        </p:blipFill>
        <p:spPr>
          <a:xfrm>
            <a:off x="810362" y="1358587"/>
            <a:ext cx="7761605" cy="826135"/>
          </a:xfrm>
          <a:prstGeom prst="rect">
            <a:avLst/>
          </a:prstGeom>
        </p:spPr>
      </p:pic>
      <p:sp>
        <p:nvSpPr>
          <p:cNvPr id="4" name="矩形 3"/>
          <p:cNvSpPr/>
          <p:nvPr/>
        </p:nvSpPr>
        <p:spPr>
          <a:xfrm>
            <a:off x="712572" y="1383987"/>
            <a:ext cx="7859395" cy="826135"/>
          </a:xfrm>
          <a:prstGeom prst="rect">
            <a:avLst/>
          </a:prstGeom>
          <a:solidFill>
            <a:schemeClr val="bg1">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 name="文本框 4"/>
              <p:cNvSpPr txBox="1"/>
              <p:nvPr/>
            </p:nvSpPr>
            <p:spPr>
              <a:xfrm>
                <a:off x="8939097" y="1380177"/>
                <a:ext cx="2877820" cy="829945"/>
              </a:xfrm>
              <a:prstGeom prst="rect">
                <a:avLst/>
              </a:prstGeom>
              <a:solidFill>
                <a:srgbClr val="FFC000"/>
              </a:solidFill>
              <a:ln w="41275" cmpd="dbl">
                <a:solidFill>
                  <a:schemeClr val="accent4">
                    <a:lumMod val="50000"/>
                  </a:schemeClr>
                </a:solidFill>
                <a:prstDash val="solid"/>
              </a:ln>
            </p:spPr>
            <p:txBody>
              <a:bodyPr wrap="square" rtlCol="0">
                <a:spAutoFit/>
              </a:bodyPr>
              <a:lstStyle/>
              <a:p>
                <a:r>
                  <a:rPr lang="en-US" altLang="zh-CN" sz="2400" b="1" dirty="0">
                    <a:solidFill>
                      <a:schemeClr val="tx1">
                        <a:lumMod val="65000"/>
                        <a:lumOff val="35000"/>
                      </a:schemeClr>
                    </a:solidFill>
                    <a:latin typeface="Times New Roman" panose="02020603050405020304" charset="0"/>
                    <a:cs typeface="Times New Roman" panose="02020603050405020304" charset="0"/>
                  </a:rPr>
                  <a:t>... repeat for each </a:t>
                </a:r>
                <a14:m>
                  <m:oMath xmlns:m="http://schemas.openxmlformats.org/officeDocument/2006/math">
                    <m:sSub>
                      <m:sSubPr>
                        <m:ctrlPr>
                          <a:rPr lang="en-US" altLang="zh-CN" sz="2400" b="1" i="1">
                            <a:solidFill>
                              <a:schemeClr val="tx1">
                                <a:lumMod val="65000"/>
                                <a:lumOff val="35000"/>
                              </a:schemeClr>
                            </a:solidFill>
                            <a:latin typeface="Cambria Math" panose="02040503050406030204" pitchFamily="18" charset="0"/>
                            <a:cs typeface="Cambria Math" panose="02040503050406030204" pitchFamily="18" charset="0"/>
                            <a:sym typeface="+mn-ea"/>
                          </a:rPr>
                        </m:ctrlPr>
                      </m:sSubPr>
                      <m:e>
                        <m:r>
                          <a:rPr lang="en-US" altLang="zh-CN" sz="2400" b="1" i="1">
                            <a:solidFill>
                              <a:schemeClr val="tx1">
                                <a:lumMod val="65000"/>
                                <a:lumOff val="35000"/>
                              </a:schemeClr>
                            </a:solidFill>
                            <a:latin typeface="Cambria Math" panose="02040503050406030204" pitchFamily="18" charset="0"/>
                            <a:cs typeface="Cambria Math" panose="02040503050406030204" pitchFamily="18" charset="0"/>
                            <a:sym typeface="+mn-ea"/>
                          </a:rPr>
                          <m:t>𝒃</m:t>
                        </m:r>
                      </m:e>
                      <m:sub>
                        <m:r>
                          <a:rPr lang="en-US" altLang="zh-CN" sz="2400" b="1" i="1">
                            <a:solidFill>
                              <a:schemeClr val="tx1">
                                <a:lumMod val="65000"/>
                                <a:lumOff val="35000"/>
                              </a:schemeClr>
                            </a:solidFill>
                            <a:latin typeface="Cambria Math" panose="02040503050406030204" pitchFamily="18" charset="0"/>
                            <a:ea typeface="MS Mincho" charset="0"/>
                            <a:cs typeface="Cambria Math" panose="02040503050406030204" pitchFamily="18" charset="0"/>
                            <a:sym typeface="+mn-ea"/>
                          </a:rPr>
                          <m:t>⊥</m:t>
                        </m:r>
                      </m:sub>
                    </m:sSub>
                  </m:oMath>
                </a14:m>
                <a:r>
                  <a:rPr lang="en-US" altLang="zh-CN" sz="2400" b="1" dirty="0">
                    <a:solidFill>
                      <a:schemeClr val="tx1">
                        <a:lumMod val="65000"/>
                        <a:lumOff val="35000"/>
                      </a:schemeClr>
                    </a:solidFill>
                    <a:latin typeface="Times New Roman" panose="02020603050405020304" charset="0"/>
                    <a:cs typeface="Times New Roman" panose="02020603050405020304" charset="0"/>
                  </a:rPr>
                  <a:t> </a:t>
                </a:r>
              </a:p>
              <a:p>
                <a:r>
                  <a:rPr lang="en-US" altLang="zh-CN" sz="2400" b="1" dirty="0">
                    <a:solidFill>
                      <a:schemeClr val="tx1">
                        <a:lumMod val="65000"/>
                        <a:lumOff val="35000"/>
                      </a:schemeClr>
                    </a:solidFill>
                    <a:latin typeface="Times New Roman" panose="02020603050405020304" charset="0"/>
                    <a:cs typeface="Times New Roman" panose="02020603050405020304" charset="0"/>
                  </a:rPr>
                  <a:t>and each </a:t>
                </a:r>
                <a:r>
                  <a:rPr lang="en-US" altLang="zh-CN" sz="2400" b="1" i="1" dirty="0">
                    <a:solidFill>
                      <a:schemeClr val="tx1">
                        <a:lumMod val="65000"/>
                        <a:lumOff val="35000"/>
                      </a:schemeClr>
                    </a:solidFill>
                    <a:latin typeface="Times New Roman" panose="02020603050405020304" charset="0"/>
                    <a:cs typeface="Times New Roman" panose="02020603050405020304" charset="0"/>
                  </a:rPr>
                  <a:t>a </a:t>
                </a:r>
                <a:r>
                  <a:rPr lang="en-US" altLang="zh-CN" sz="2400" b="1" dirty="0">
                    <a:solidFill>
                      <a:schemeClr val="tx1">
                        <a:lumMod val="65000"/>
                        <a:lumOff val="35000"/>
                      </a:schemeClr>
                    </a:solidFill>
                    <a:latin typeface="Times New Roman" panose="02020603050405020304" charset="0"/>
                    <a:cs typeface="Times New Roman" panose="02020603050405020304" charset="0"/>
                  </a:rPr>
                  <a:t>... </a:t>
                </a:r>
              </a:p>
            </p:txBody>
          </p:sp>
        </mc:Choice>
        <mc:Fallback xmlns="">
          <p:sp>
            <p:nvSpPr>
              <p:cNvPr id="5" name="文本框 4"/>
              <p:cNvSpPr txBox="1">
                <a:spLocks noRot="1" noChangeAspect="1" noMove="1" noResize="1" noEditPoints="1" noAdjustHandles="1" noChangeArrowheads="1" noChangeShapeType="1" noTextEdit="1"/>
              </p:cNvSpPr>
              <p:nvPr/>
            </p:nvSpPr>
            <p:spPr>
              <a:xfrm>
                <a:off x="8939097" y="1380177"/>
                <a:ext cx="2877820" cy="829945"/>
              </a:xfrm>
              <a:prstGeom prst="rect">
                <a:avLst/>
              </a:prstGeom>
              <a:blipFill rotWithShape="1">
                <a:blip r:embed="rId4"/>
                <a:stretch>
                  <a:fillRect l="-735" t="-2487" r="-699" b="-2486"/>
                </a:stretch>
              </a:blipFill>
              <a:ln w="41275" cmpd="dbl">
                <a:solidFill>
                  <a:schemeClr val="accent4">
                    <a:lumMod val="50000"/>
                  </a:schemeClr>
                </a:solidFill>
                <a:prstDash val="solid"/>
              </a:ln>
            </p:spPr>
            <p:txBody>
              <a:bodyPr/>
              <a:lstStyle/>
              <a:p>
                <a:r>
                  <a:rPr lang="zh-CN" altLang="en-US">
                    <a:noFill/>
                  </a:rPr>
                  <a:t> </a:t>
                </a:r>
              </a:p>
            </p:txBody>
          </p:sp>
        </mc:Fallback>
      </mc:AlternateContent>
      <p:pic>
        <p:nvPicPr>
          <p:cNvPr id="7" name="图片 6"/>
          <p:cNvPicPr>
            <a:picLocks noChangeAspect="1"/>
          </p:cNvPicPr>
          <p:nvPr/>
        </p:nvPicPr>
        <p:blipFill>
          <a:blip r:embed="rId5"/>
          <a:stretch>
            <a:fillRect/>
          </a:stretch>
        </p:blipFill>
        <p:spPr>
          <a:xfrm>
            <a:off x="6024245" y="2369185"/>
            <a:ext cx="5242560" cy="4251960"/>
          </a:xfrm>
          <a:prstGeom prst="rect">
            <a:avLst/>
          </a:prstGeom>
        </p:spPr>
      </p:pic>
      <p:pic>
        <p:nvPicPr>
          <p:cNvPr id="8" name="图片 7"/>
          <p:cNvPicPr>
            <a:picLocks noChangeAspect="1"/>
          </p:cNvPicPr>
          <p:nvPr/>
        </p:nvPicPr>
        <p:blipFill>
          <a:blip r:embed="rId6"/>
          <a:stretch>
            <a:fillRect/>
          </a:stretch>
        </p:blipFill>
        <p:spPr>
          <a:xfrm>
            <a:off x="663258" y="2428875"/>
            <a:ext cx="5242560" cy="4183380"/>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4410710" y="1844040"/>
            <a:ext cx="3056231" cy="2520000"/>
          </a:xfrm>
          <a:prstGeom prst="rect">
            <a:avLst/>
          </a:prstGeom>
        </p:spPr>
      </p:pic>
      <p:pic>
        <p:nvPicPr>
          <p:cNvPr id="7" name="图片 6"/>
          <p:cNvPicPr>
            <a:picLocks noChangeAspect="1"/>
          </p:cNvPicPr>
          <p:nvPr/>
        </p:nvPicPr>
        <p:blipFill>
          <a:blip r:embed="rId4"/>
          <a:stretch>
            <a:fillRect/>
          </a:stretch>
        </p:blipFill>
        <p:spPr>
          <a:xfrm>
            <a:off x="7872730" y="1844040"/>
            <a:ext cx="3056516" cy="2520000"/>
          </a:xfrm>
          <a:prstGeom prst="rect">
            <a:avLst/>
          </a:prstGeom>
        </p:spPr>
      </p:pic>
      <p:pic>
        <p:nvPicPr>
          <p:cNvPr id="3" name="图片 2"/>
          <p:cNvPicPr>
            <a:picLocks noChangeAspect="1"/>
          </p:cNvPicPr>
          <p:nvPr/>
        </p:nvPicPr>
        <p:blipFill>
          <a:blip r:embed="rId5"/>
          <a:stretch>
            <a:fillRect/>
          </a:stretch>
        </p:blipFill>
        <p:spPr>
          <a:xfrm>
            <a:off x="949325" y="1883410"/>
            <a:ext cx="3055828" cy="2520000"/>
          </a:xfrm>
          <a:prstGeom prst="rect">
            <a:avLst/>
          </a:prstGeom>
        </p:spPr>
      </p:pic>
      <p:pic>
        <p:nvPicPr>
          <p:cNvPr id="8" name="图片 7"/>
          <p:cNvPicPr>
            <a:picLocks noChangeAspect="1"/>
          </p:cNvPicPr>
          <p:nvPr/>
        </p:nvPicPr>
        <p:blipFill>
          <a:blip r:embed="rId6"/>
          <a:stretch>
            <a:fillRect/>
          </a:stretch>
        </p:blipFill>
        <p:spPr>
          <a:xfrm>
            <a:off x="948690" y="4204335"/>
            <a:ext cx="3056516" cy="2520000"/>
          </a:xfrm>
          <a:prstGeom prst="rect">
            <a:avLst/>
          </a:prstGeom>
        </p:spPr>
      </p:pic>
      <p:pic>
        <p:nvPicPr>
          <p:cNvPr id="10" name="图片 9"/>
          <p:cNvPicPr>
            <a:picLocks noChangeAspect="1"/>
          </p:cNvPicPr>
          <p:nvPr/>
        </p:nvPicPr>
        <p:blipFill>
          <a:blip r:embed="rId7"/>
          <a:stretch>
            <a:fillRect/>
          </a:stretch>
        </p:blipFill>
        <p:spPr>
          <a:xfrm>
            <a:off x="7920990" y="4187190"/>
            <a:ext cx="3007742" cy="2520000"/>
          </a:xfrm>
          <a:prstGeom prst="rect">
            <a:avLst/>
          </a:prstGeom>
        </p:spPr>
      </p:pic>
      <p:pic>
        <p:nvPicPr>
          <p:cNvPr id="9" name="图片 8"/>
          <p:cNvPicPr>
            <a:picLocks noChangeAspect="1"/>
          </p:cNvPicPr>
          <p:nvPr/>
        </p:nvPicPr>
        <p:blipFill>
          <a:blip r:embed="rId8"/>
          <a:stretch>
            <a:fillRect/>
          </a:stretch>
        </p:blipFill>
        <p:spPr>
          <a:xfrm>
            <a:off x="4458970" y="4187190"/>
            <a:ext cx="3007742" cy="2520000"/>
          </a:xfrm>
          <a:prstGeom prst="rect">
            <a:avLst/>
          </a:prstGeom>
        </p:spPr>
      </p:pic>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26</a:t>
            </a:r>
            <a:endParaRPr kumimoji="0" lang="zh-CN" altLang="en-US" sz="2800" dirty="0"/>
          </a:p>
        </p:txBody>
      </p:sp>
      <p:sp>
        <p:nvSpPr>
          <p:cNvPr id="17" name="Text Box 3"/>
          <p:cNvSpPr txBox="1">
            <a:spLocks noChangeArrowheads="1"/>
          </p:cNvSpPr>
          <p:nvPr/>
        </p:nvSpPr>
        <p:spPr bwMode="auto">
          <a:xfrm>
            <a:off x="514349" y="195263"/>
            <a:ext cx="99794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Continuum Limit and Physical Mass </a:t>
            </a:r>
            <a:r>
              <a:rPr lang="en-US" altLang="zh-CN" b="1" dirty="0">
                <a:solidFill>
                  <a:srgbClr val="C00000"/>
                </a:solidFill>
                <a:latin typeface="Times New Roman" panose="02020603050405020304" charset="0"/>
                <a:ea typeface="黑体" panose="02010609060101010101" charset="-122"/>
                <a:cs typeface="Times New Roman" panose="02020603050405020304" charset="0"/>
              </a:rPr>
              <a:t>Extrapolation  </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12" name="图片 11"/>
          <p:cNvPicPr>
            <a:picLocks noChangeAspect="1"/>
          </p:cNvPicPr>
          <p:nvPr/>
        </p:nvPicPr>
        <p:blipFill>
          <a:blip r:embed="rId9"/>
          <a:srcRect b="47653"/>
          <a:stretch>
            <a:fillRect/>
          </a:stretch>
        </p:blipFill>
        <p:spPr>
          <a:xfrm>
            <a:off x="1488440" y="1185545"/>
            <a:ext cx="6085205" cy="566420"/>
          </a:xfrm>
          <a:prstGeom prst="rect">
            <a:avLst/>
          </a:prstGeom>
        </p:spPr>
      </p:pic>
      <p:pic>
        <p:nvPicPr>
          <p:cNvPr id="13" name="图片 12"/>
          <p:cNvPicPr>
            <a:picLocks noChangeAspect="1"/>
          </p:cNvPicPr>
          <p:nvPr/>
        </p:nvPicPr>
        <p:blipFill>
          <a:blip r:embed="rId9"/>
          <a:srcRect l="41104" t="53521"/>
          <a:stretch>
            <a:fillRect/>
          </a:stretch>
        </p:blipFill>
        <p:spPr>
          <a:xfrm>
            <a:off x="7021830" y="1244600"/>
            <a:ext cx="3583940" cy="502920"/>
          </a:xfrm>
          <a:prstGeom prst="rect">
            <a:avLst/>
          </a:prstGeom>
        </p:spPr>
      </p:pic>
      <p:sp>
        <p:nvSpPr>
          <p:cNvPr id="14" name="矩形 13"/>
          <p:cNvSpPr/>
          <p:nvPr/>
        </p:nvSpPr>
        <p:spPr>
          <a:xfrm>
            <a:off x="1494790" y="1157605"/>
            <a:ext cx="9117965" cy="628015"/>
          </a:xfrm>
          <a:prstGeom prst="rect">
            <a:avLst/>
          </a:prstGeom>
          <a:solidFill>
            <a:schemeClr val="bg1">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27</a:t>
            </a:r>
            <a:endParaRPr kumimoji="0" lang="zh-CN" altLang="en-US" sz="2800" dirty="0"/>
          </a:p>
        </p:txBody>
      </p:sp>
      <p:sp>
        <p:nvSpPr>
          <p:cNvPr id="17" name="Text Box 3"/>
          <p:cNvSpPr txBox="1">
            <a:spLocks noChangeArrowheads="1"/>
          </p:cNvSpPr>
          <p:nvPr/>
        </p:nvSpPr>
        <p:spPr bwMode="auto">
          <a:xfrm>
            <a:off x="514349" y="195263"/>
            <a:ext cx="99794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rPr>
              <a:t>The Systematic Uncertainty </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3" name="图片 2"/>
          <p:cNvPicPr>
            <a:picLocks noChangeAspect="1"/>
          </p:cNvPicPr>
          <p:nvPr/>
        </p:nvPicPr>
        <p:blipFill>
          <a:blip r:embed="rId3"/>
          <a:stretch>
            <a:fillRect/>
          </a:stretch>
        </p:blipFill>
        <p:spPr>
          <a:xfrm>
            <a:off x="778510" y="2149475"/>
            <a:ext cx="10551160" cy="4505325"/>
          </a:xfrm>
          <a:prstGeom prst="rect">
            <a:avLst/>
          </a:prstGeom>
        </p:spPr>
      </p:pic>
      <mc:AlternateContent xmlns:mc="http://schemas.openxmlformats.org/markup-compatibility/2006" xmlns:a14="http://schemas.microsoft.com/office/drawing/2010/main">
        <mc:Choice Requires="a14">
          <p:sp>
            <p:nvSpPr>
              <p:cNvPr id="4" name="文本框 3"/>
              <p:cNvSpPr txBox="1"/>
              <p:nvPr/>
            </p:nvSpPr>
            <p:spPr>
              <a:xfrm>
                <a:off x="641350" y="1195070"/>
                <a:ext cx="11028680" cy="138366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dirty="0">
                    <a:latin typeface="Times New Roman" panose="02020603050405020304" charset="0"/>
                    <a:cs typeface="Times New Roman" panose="02020603050405020304" charset="0"/>
                  </a:rPr>
                  <a:t>We have considered four sources of systematic uncertainties:  </a:t>
                </a:r>
              </a:p>
              <a:p>
                <a:pPr indent="0">
                  <a:buFont typeface="Wingdings" panose="05000000000000000000" charset="0"/>
                  <a:buNone/>
                </a:pPr>
                <a:r>
                  <a:rPr lang="en-US" altLang="zh-CN" sz="2000" b="1" dirty="0">
                    <a:solidFill>
                      <a:schemeClr val="accent1">
                        <a:lumMod val="75000"/>
                      </a:schemeClr>
                    </a:solidFill>
                    <a:latin typeface="Times New Roman" panose="02020603050405020304" charset="0"/>
                    <a:cs typeface="Times New Roman" panose="02020603050405020304" charset="0"/>
                  </a:rPr>
                  <a:t>1.the unphysical imaginary part,  </a:t>
                </a:r>
                <a:r>
                  <a:rPr lang="en-US" altLang="zh-CN" sz="2000" b="1" dirty="0">
                    <a:latin typeface="Times New Roman" panose="02020603050405020304" charset="0"/>
                    <a:cs typeface="Times New Roman" panose="02020603050405020304" charset="0"/>
                  </a:rPr>
                  <a:t>                </a:t>
                </a:r>
                <a:r>
                  <a:rPr lang="en-US" altLang="zh-CN" sz="2000" b="1" dirty="0">
                    <a:solidFill>
                      <a:schemeClr val="accent2"/>
                    </a:solidFill>
                    <a:latin typeface="Times New Roman" panose="02020603050405020304" charset="0"/>
                    <a:cs typeface="Times New Roman" panose="02020603050405020304" charset="0"/>
                  </a:rPr>
                  <a:t>2.the large-</a:t>
                </a:r>
                <a14:m>
                  <m:oMath xmlns:m="http://schemas.openxmlformats.org/officeDocument/2006/math">
                    <m:r>
                      <a:rPr lang="en-US" altLang="zh-CN" sz="2000" b="1" i="1">
                        <a:solidFill>
                          <a:schemeClr val="accent2"/>
                        </a:solidFill>
                        <a:latin typeface="Cambria Math" panose="02040503050406030204" pitchFamily="18" charset="0"/>
                        <a:cs typeface="Cambria Math" panose="02040503050406030204" pitchFamily="18" charset="0"/>
                      </a:rPr>
                      <m:t>𝝀</m:t>
                    </m:r>
                  </m:oMath>
                </a14:m>
                <a:r>
                  <a:rPr lang="en-US" altLang="zh-CN" sz="2000" b="1" dirty="0">
                    <a:solidFill>
                      <a:schemeClr val="accent2"/>
                    </a:solidFill>
                    <a:latin typeface="Times New Roman" panose="02020603050405020304" charset="0"/>
                    <a:cs typeface="Times New Roman" panose="02020603050405020304" charset="0"/>
                  </a:rPr>
                  <a:t> extrapolation,  </a:t>
                </a:r>
              </a:p>
              <a:p>
                <a:pPr indent="0">
                  <a:buFont typeface="Wingdings" panose="05000000000000000000" charset="0"/>
                  <a:buNone/>
                </a:pPr>
                <a:r>
                  <a:rPr lang="en-US" altLang="zh-CN" sz="2000" b="1" dirty="0">
                    <a:solidFill>
                      <a:srgbClr val="00B050"/>
                    </a:solidFill>
                    <a:latin typeface="Times New Roman" panose="02020603050405020304" charset="0"/>
                    <a:cs typeface="Times New Roman" panose="02020603050405020304" charset="0"/>
                  </a:rPr>
                  <a:t>3.the large-momentum extrapolation,     </a:t>
                </a:r>
                <a:r>
                  <a:rPr lang="en-US" altLang="zh-CN" sz="2000" b="1" dirty="0">
                    <a:latin typeface="Times New Roman" panose="02020603050405020304" charset="0"/>
                    <a:cs typeface="Times New Roman" panose="02020603050405020304" charset="0"/>
                  </a:rPr>
                  <a:t>     </a:t>
                </a:r>
                <a:r>
                  <a:rPr lang="en-US" altLang="zh-CN" sz="2000" b="1" dirty="0">
                    <a:solidFill>
                      <a:srgbClr val="C00000"/>
                    </a:solidFill>
                    <a:latin typeface="Times New Roman" panose="02020603050405020304" charset="0"/>
                    <a:cs typeface="Times New Roman" panose="02020603050405020304" charset="0"/>
                  </a:rPr>
                  <a:t>4.the continuum and physical mass extrapolations.</a:t>
                </a:r>
              </a:p>
              <a:p>
                <a:endParaRPr lang="en-US" altLang="zh-CN" sz="2000" b="1" dirty="0">
                  <a:solidFill>
                    <a:srgbClr val="C00000"/>
                  </a:solidFill>
                  <a:latin typeface="Times New Roman" panose="02020603050405020304" charset="0"/>
                  <a:cs typeface="Times New Roman" panose="02020603050405020304" charset="0"/>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641350" y="1195070"/>
                <a:ext cx="11028680" cy="1383665"/>
              </a:xfrm>
              <a:prstGeom prst="rect">
                <a:avLst/>
              </a:prstGeom>
              <a:blipFill rotWithShape="1">
                <a:blip r:embed="rId4"/>
                <a:stretch>
                  <a:fillRect/>
                </a:stretch>
              </a:blipFill>
            </p:spPr>
            <p:txBody>
              <a:bodyPr/>
              <a:lstStyle/>
              <a:p>
                <a:r>
                  <a:rPr lang="zh-CN" altLang="en-US">
                    <a:noFill/>
                  </a:rPr>
                  <a:t> </a:t>
                </a:r>
              </a:p>
            </p:txBody>
          </p:sp>
        </mc:Fallback>
      </mc:AlternateContent>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28</a:t>
            </a:r>
          </a:p>
        </p:txBody>
      </p:sp>
      <p:sp>
        <p:nvSpPr>
          <p:cNvPr id="17" name="Text Box 3"/>
          <p:cNvSpPr txBox="1">
            <a:spLocks noChangeArrowheads="1"/>
          </p:cNvSpPr>
          <p:nvPr/>
        </p:nvSpPr>
        <p:spPr bwMode="auto">
          <a:xfrm>
            <a:off x="514349" y="195263"/>
            <a:ext cx="99794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rPr>
              <a:t>Final Result </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2" name="图片 1"/>
          <p:cNvPicPr>
            <a:picLocks noChangeAspect="1"/>
          </p:cNvPicPr>
          <p:nvPr/>
        </p:nvPicPr>
        <p:blipFill>
          <a:blip r:embed="rId3"/>
          <a:stretch>
            <a:fillRect/>
          </a:stretch>
        </p:blipFill>
        <p:spPr>
          <a:xfrm>
            <a:off x="6103937" y="2394085"/>
            <a:ext cx="5234305" cy="4255770"/>
          </a:xfrm>
          <a:prstGeom prst="rect">
            <a:avLst/>
          </a:prstGeom>
        </p:spPr>
      </p:pic>
      <p:pic>
        <p:nvPicPr>
          <p:cNvPr id="5" name="图片 4"/>
          <p:cNvPicPr>
            <a:picLocks noChangeAspect="1"/>
          </p:cNvPicPr>
          <p:nvPr/>
        </p:nvPicPr>
        <p:blipFill>
          <a:blip r:embed="rId4"/>
          <a:stretch>
            <a:fillRect/>
          </a:stretch>
        </p:blipFill>
        <p:spPr>
          <a:xfrm>
            <a:off x="607422" y="2371860"/>
            <a:ext cx="5372100" cy="4277995"/>
          </a:xfrm>
          <a:prstGeom prst="rect">
            <a:avLst/>
          </a:prstGeo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D3E585F5-13F9-0186-8FBC-6B89F0D0566C}"/>
                  </a:ext>
                </a:extLst>
              </p:cNvPr>
              <p:cNvSpPr txBox="1"/>
              <p:nvPr/>
            </p:nvSpPr>
            <p:spPr>
              <a:xfrm>
                <a:off x="1030513" y="1195756"/>
                <a:ext cx="3454401" cy="1200329"/>
              </a:xfrm>
              <a:prstGeom prst="rect">
                <a:avLst/>
              </a:prstGeom>
              <a:noFill/>
            </p:spPr>
            <p:txBody>
              <a:bodyPr wrap="square">
                <a:spAutoFit/>
              </a:bodyPr>
              <a:lstStyle/>
              <a:p>
                <a:pPr marL="342900" indent="-342900">
                  <a:buFont typeface="Wingdings" panose="05000000000000000000" pitchFamily="2" charset="2"/>
                  <a:buChar char="ü"/>
                </a:pPr>
                <a:r>
                  <a:rPr kumimoji="1" lang="en-US" altLang="zh-CN" sz="2400" b="1" dirty="0">
                    <a:solidFill>
                      <a:schemeClr val="accent1">
                        <a:lumMod val="50000"/>
                      </a:schemeClr>
                    </a:solidFill>
                    <a:latin typeface="Times New Roman" panose="02020603050405020304" pitchFamily="18" charset="0"/>
                    <a:cs typeface="Times New Roman" panose="02020603050405020304" pitchFamily="18" charset="0"/>
                    <a:sym typeface="+mn-ea"/>
                  </a:rPr>
                  <a:t>Continuum limit;</a:t>
                </a:r>
              </a:p>
              <a:p>
                <a:pPr marL="342900" indent="-342900">
                  <a:buFont typeface="Wingdings" panose="05000000000000000000" pitchFamily="2" charset="2"/>
                  <a:buChar char="ü"/>
                </a:pPr>
                <a:r>
                  <a:rPr lang="en-US" altLang="zh-CN" sz="2400" b="1" dirty="0">
                    <a:solidFill>
                      <a:schemeClr val="accent1">
                        <a:lumMod val="50000"/>
                      </a:schemeClr>
                    </a:solidFill>
                    <a:latin typeface="Times New Roman" panose="02020603050405020304" pitchFamily="18" charset="0"/>
                    <a:cs typeface="Times New Roman" panose="02020603050405020304" pitchFamily="18" charset="0"/>
                    <a:sym typeface="+mn-ea"/>
                  </a:rPr>
                  <a:t>Physical mass;</a:t>
                </a:r>
              </a:p>
              <a:p>
                <a:pPr marL="342900" indent="-342900">
                  <a:buFont typeface="Wingdings" panose="05000000000000000000" pitchFamily="2" charset="2"/>
                  <a:buChar char="ü"/>
                </a:pPr>
                <a14:m>
                  <m:oMath xmlns:m="http://schemas.openxmlformats.org/officeDocument/2006/math">
                    <m:sSub>
                      <m:sSubPr>
                        <m:ctrlPr>
                          <a:rPr lang="en-US" altLang="zh-CN" sz="2400" b="1" i="1" smtClean="0">
                            <a:solidFill>
                              <a:schemeClr val="accent1">
                                <a:lumMod val="50000"/>
                              </a:schemeClr>
                            </a:solidFill>
                            <a:latin typeface="Cambria Math" panose="02040503050406030204" pitchFamily="18" charset="0"/>
                          </a:rPr>
                        </m:ctrlPr>
                      </m:sSubPr>
                      <m:e>
                        <m:r>
                          <a:rPr lang="en-US" altLang="zh-CN" sz="2400" b="1" i="1" smtClean="0">
                            <a:solidFill>
                              <a:schemeClr val="accent1">
                                <a:lumMod val="50000"/>
                              </a:schemeClr>
                            </a:solidFill>
                            <a:latin typeface="Cambria Math" panose="02040503050406030204" pitchFamily="18" charset="0"/>
                          </a:rPr>
                          <m:t>𝒃</m:t>
                        </m:r>
                      </m:e>
                      <m:sub>
                        <m:r>
                          <a:rPr lang="en-US" altLang="zh-CN" sz="2400" b="1" i="1" smtClean="0">
                            <a:solidFill>
                              <a:schemeClr val="accent1">
                                <a:lumMod val="50000"/>
                              </a:schemeClr>
                            </a:solidFill>
                            <a:latin typeface="Cambria Math" panose="02040503050406030204" pitchFamily="18" charset="0"/>
                          </a:rPr>
                          <m:t>⊥</m:t>
                        </m:r>
                      </m:sub>
                    </m:sSub>
                    <m:r>
                      <a:rPr lang="en-US" altLang="zh-CN" sz="2400" b="1" i="1" smtClean="0">
                        <a:solidFill>
                          <a:schemeClr val="accent1">
                            <a:lumMod val="50000"/>
                          </a:schemeClr>
                        </a:solidFill>
                        <a:latin typeface="Cambria Math" panose="02040503050406030204" pitchFamily="18" charset="0"/>
                      </a:rPr>
                      <m:t>=</m:t>
                    </m:r>
                    <m:r>
                      <a:rPr lang="en-US" altLang="zh-CN" sz="2400" b="1" i="1" smtClean="0">
                        <a:solidFill>
                          <a:schemeClr val="accent1">
                            <a:lumMod val="50000"/>
                          </a:schemeClr>
                        </a:solidFill>
                        <a:latin typeface="Cambria Math" panose="02040503050406030204" pitchFamily="18" charset="0"/>
                      </a:rPr>
                      <m:t>𝟏</m:t>
                    </m:r>
                  </m:oMath>
                </a14:m>
                <a:r>
                  <a:rPr lang="en-US" altLang="zh-CN" sz="2400" b="1" dirty="0">
                    <a:solidFill>
                      <a:schemeClr val="accent1">
                        <a:lumMod val="50000"/>
                      </a:schemeClr>
                    </a:solidFill>
                    <a:latin typeface="Times New Roman" panose="02020603050405020304" pitchFamily="18" charset="0"/>
                    <a:cs typeface="Times New Roman" panose="02020603050405020304" pitchFamily="18" charset="0"/>
                  </a:rPr>
                  <a:t>fm</a:t>
                </a:r>
                <a:endParaRPr lang="zh-CN" altLang="en-US" sz="2400" b="1" dirty="0">
                  <a:solidFill>
                    <a:schemeClr val="accent1">
                      <a:lumMod val="50000"/>
                    </a:schemeClr>
                  </a:solidFill>
                  <a:latin typeface="Times New Roman" panose="02020603050405020304" pitchFamily="18" charset="0"/>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D3E585F5-13F9-0186-8FBC-6B89F0D0566C}"/>
                  </a:ext>
                </a:extLst>
              </p:cNvPr>
              <p:cNvSpPr txBox="1">
                <a:spLocks noRot="1" noChangeAspect="1" noMove="1" noResize="1" noEditPoints="1" noAdjustHandles="1" noChangeArrowheads="1" noChangeShapeType="1" noTextEdit="1"/>
              </p:cNvSpPr>
              <p:nvPr/>
            </p:nvSpPr>
            <p:spPr>
              <a:xfrm>
                <a:off x="1030513" y="1195756"/>
                <a:ext cx="3454401" cy="1200329"/>
              </a:xfrm>
              <a:prstGeom prst="rect">
                <a:avLst/>
              </a:prstGeom>
              <a:blipFill>
                <a:blip r:embed="rId5"/>
                <a:stretch>
                  <a:fillRect l="-2293" t="-4061" b="-10660"/>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D2D25466-DCFD-AE08-2BA9-DBC4FD20F427}"/>
              </a:ext>
            </a:extLst>
          </p:cNvPr>
          <p:cNvSpPr txBox="1"/>
          <p:nvPr/>
        </p:nvSpPr>
        <p:spPr>
          <a:xfrm rot="20268870">
            <a:off x="7747740" y="5302101"/>
            <a:ext cx="1946697" cy="523220"/>
          </a:xfrm>
          <a:prstGeom prst="rect">
            <a:avLst/>
          </a:prstGeom>
          <a:noFill/>
        </p:spPr>
        <p:txBody>
          <a:bodyPr wrap="square">
            <a:spAutoFit/>
          </a:bodyPr>
          <a:lstStyle/>
          <a:p>
            <a:r>
              <a:rPr lang="en-US" altLang="zh-CN" sz="2800" b="1" i="1" dirty="0">
                <a:solidFill>
                  <a:srgbClr val="92D050">
                    <a:alpha val="61000"/>
                  </a:srgbClr>
                </a:solidFill>
                <a:cs typeface="Arial" panose="020B0604020202020204" pitchFamily="34" charset="0"/>
              </a:rPr>
              <a:t>Preliminary</a:t>
            </a:r>
            <a:endParaRPr lang="zh-CN" altLang="en-US" sz="2800" dirty="0">
              <a:solidFill>
                <a:srgbClr val="92D050">
                  <a:alpha val="61000"/>
                </a:srgbClr>
              </a:solidFill>
              <a:cs typeface="Arial" panose="020B0604020202020204" pitchFamily="34" charset="0"/>
            </a:endParaRPr>
          </a:p>
        </p:txBody>
      </p:sp>
      <p:sp>
        <p:nvSpPr>
          <p:cNvPr id="4" name="文本框 3">
            <a:extLst>
              <a:ext uri="{FF2B5EF4-FFF2-40B4-BE49-F238E27FC236}">
                <a16:creationId xmlns:a16="http://schemas.microsoft.com/office/drawing/2014/main" id="{2B504E24-76AE-F8A8-6670-014649C6772A}"/>
              </a:ext>
            </a:extLst>
          </p:cNvPr>
          <p:cNvSpPr txBox="1"/>
          <p:nvPr/>
        </p:nvSpPr>
        <p:spPr>
          <a:xfrm rot="20268870">
            <a:off x="2321903" y="5197343"/>
            <a:ext cx="1946697" cy="523220"/>
          </a:xfrm>
          <a:prstGeom prst="rect">
            <a:avLst/>
          </a:prstGeom>
          <a:noFill/>
        </p:spPr>
        <p:txBody>
          <a:bodyPr wrap="square">
            <a:spAutoFit/>
          </a:bodyPr>
          <a:lstStyle/>
          <a:p>
            <a:r>
              <a:rPr lang="en-US" altLang="zh-CN" sz="2800" b="1" i="1" dirty="0">
                <a:solidFill>
                  <a:srgbClr val="92D050">
                    <a:alpha val="61000"/>
                  </a:srgbClr>
                </a:solidFill>
                <a:cs typeface="Arial" panose="020B0604020202020204" pitchFamily="34" charset="0"/>
              </a:rPr>
              <a:t>Preliminary</a:t>
            </a:r>
            <a:endParaRPr lang="zh-CN" altLang="en-US" sz="2800" dirty="0">
              <a:solidFill>
                <a:srgbClr val="92D050">
                  <a:alpha val="61000"/>
                </a:srgbClr>
              </a:solidFill>
              <a:cs typeface="Arial" panose="020B0604020202020204" pitchFamily="34"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514350" y="1204194"/>
            <a:ext cx="10628225" cy="5261693"/>
          </a:xfrm>
          <a:prstGeom prst="rect">
            <a:avLst/>
          </a:prstGeom>
          <a:solidFill>
            <a:schemeClr val="bg1">
              <a:lumMod val="85000"/>
              <a:alpha val="50000"/>
            </a:schemeClr>
          </a:solidFill>
          <a:ln>
            <a:noFill/>
          </a:ln>
          <a:effectLst/>
        </p:spPr>
        <p:txBody>
          <a:bodyPr vert="horz" wrap="square" lIns="91440" tIns="45720" rIns="91440" bIns="45720" numCol="1" rtlCol="0" anchor="t" anchorCtr="0" compatLnSpc="1"/>
          <a:lstStyle/>
          <a:p>
            <a:pPr marL="0" marR="0" indent="0" algn="l" defTabSz="4572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385" name="Text Box 3"/>
          <p:cNvSpPr txBox="1">
            <a:spLocks noChangeArrowheads="1"/>
          </p:cNvSpPr>
          <p:nvPr/>
        </p:nvSpPr>
        <p:spPr bwMode="auto">
          <a:xfrm>
            <a:off x="514350" y="195263"/>
            <a:ext cx="60134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kumimoji="0" lang="en-US" altLang="zh-CN" b="1">
                <a:solidFill>
                  <a:srgbClr val="C00000"/>
                </a:solidFill>
                <a:latin typeface="Times New Roman" panose="02020603050405020304" charset="0"/>
                <a:ea typeface="Adobe 黑体 Std R" charset="-122"/>
                <a:cs typeface="Times New Roman" panose="02020603050405020304" charset="0"/>
              </a:rPr>
              <a:t>Outline</a:t>
            </a:r>
          </a:p>
        </p:txBody>
      </p:sp>
      <p:sp>
        <p:nvSpPr>
          <p:cNvPr id="16388"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29</a:t>
            </a:r>
            <a:endParaRPr kumimoji="0" lang="zh-CN" altLang="en-US" sz="2800" dirty="0"/>
          </a:p>
        </p:txBody>
      </p:sp>
      <p:sp>
        <p:nvSpPr>
          <p:cNvPr id="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1" name="文本框 10"/>
          <p:cNvSpPr txBox="1"/>
          <p:nvPr/>
        </p:nvSpPr>
        <p:spPr>
          <a:xfrm>
            <a:off x="1110615" y="1404620"/>
            <a:ext cx="10065385" cy="5165090"/>
          </a:xfrm>
          <a:prstGeom prst="rect">
            <a:avLst/>
          </a:prstGeom>
          <a:noFill/>
        </p:spPr>
        <p:txBody>
          <a:bodyPr wrap="square" rtlCol="0" anchor="t">
            <a:noAutofit/>
          </a:bodyPr>
          <a:lstStyle/>
          <a:p>
            <a:pPr marL="285750" indent="-285750">
              <a:lnSpc>
                <a:spcPct val="150000"/>
              </a:lnSpc>
              <a:buFont typeface="Wingdings" panose="05000000000000000000" pitchFamily="2" charset="2"/>
              <a:buChar char="Ø"/>
            </a:pPr>
            <a:r>
              <a:rPr lang="en-US" altLang="zh-CN" sz="3200" b="1" dirty="0">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Motivation</a:t>
            </a:r>
          </a:p>
          <a:p>
            <a:pPr marL="285750" indent="-285750">
              <a:lnSpc>
                <a:spcPct val="150000"/>
              </a:lnSpc>
              <a:buFont typeface="Wingdings" panose="05000000000000000000" pitchFamily="2" charset="2"/>
              <a:buChar char="Ø"/>
            </a:pPr>
            <a:r>
              <a:rPr lang="en-US" altLang="zh-CN" sz="3200" b="1" dirty="0">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Lattice QCD</a:t>
            </a:r>
            <a:r>
              <a:rPr lang="zh-CN" altLang="en-US" sz="3200" b="1" dirty="0">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 </a:t>
            </a:r>
            <a:r>
              <a:rPr lang="en-US" altLang="zh-CN" sz="3200" b="1" dirty="0">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calculation of </a:t>
            </a:r>
            <a:r>
              <a:rPr lang="en-US" altLang="zh-CN" sz="3200" b="1" dirty="0">
                <a:solidFill>
                  <a:schemeClr val="bg1">
                    <a:lumMod val="75000"/>
                  </a:schemeClr>
                </a:solidFill>
                <a:latin typeface="Times New Roman" panose="02020603050405020304" charset="0"/>
                <a:cs typeface="Times New Roman" panose="02020603050405020304" charset="0"/>
                <a:sym typeface="+mn-ea"/>
              </a:rPr>
              <a:t>CS Kernel</a:t>
            </a:r>
            <a:r>
              <a:rPr lang="en-US" altLang="zh-CN" sz="3200" b="1" dirty="0">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 </a:t>
            </a:r>
          </a:p>
          <a:p>
            <a:pPr marL="914400" lvl="1" indent="-457200">
              <a:lnSpc>
                <a:spcPct val="150000"/>
              </a:lnSpc>
              <a:buSzPct val="50000"/>
              <a:buFont typeface="Wingdings" panose="05000000000000000000" charset="0"/>
              <a:buChar char="l"/>
            </a:pPr>
            <a:r>
              <a:rPr lang="en-US" altLang="zh-CN" sz="3200" b="1">
                <a:solidFill>
                  <a:schemeClr val="bg1">
                    <a:lumMod val="75000"/>
                  </a:schemeClr>
                </a:solidFill>
                <a:latin typeface="Times New Roman" panose="02020603050405020304" charset="0"/>
                <a:ea typeface="CMR10"/>
                <a:cs typeface="Times New Roman" panose="02020603050405020304" charset="0"/>
                <a:sym typeface="+mn-ea"/>
              </a:rPr>
              <a:t>Theoretical Framework</a:t>
            </a:r>
          </a:p>
          <a:p>
            <a:pPr marL="914400" lvl="1" indent="-457200">
              <a:lnSpc>
                <a:spcPct val="150000"/>
              </a:lnSpc>
              <a:buSzPct val="50000"/>
              <a:buFont typeface="Wingdings" panose="05000000000000000000" charset="0"/>
              <a:buChar char="l"/>
            </a:pPr>
            <a:r>
              <a:rPr lang="en-US" altLang="zh-CN" sz="3200" b="1">
                <a:solidFill>
                  <a:schemeClr val="bg1">
                    <a:lumMod val="75000"/>
                  </a:schemeClr>
                </a:solidFill>
                <a:latin typeface="Times New Roman" panose="02020603050405020304" charset="0"/>
                <a:ea typeface="CMR10"/>
                <a:cs typeface="Times New Roman" panose="02020603050405020304" charset="0"/>
                <a:sym typeface="+mn-ea"/>
              </a:rPr>
              <a:t>Lattice Simulation and Results</a:t>
            </a:r>
            <a:endParaRPr lang="en-US" altLang="zh-CN" sz="3200" b="1" dirty="0">
              <a:solidFill>
                <a:schemeClr val="bg1">
                  <a:lumMod val="75000"/>
                </a:schemeClr>
              </a:solidFill>
              <a:latin typeface="Times New Roman" panose="02020603050405020304" charset="0"/>
              <a:ea typeface="黑体" panose="02010609060101010101" charset="-122"/>
              <a:cs typeface="Times New Roman" panose="02020603050405020304" charset="0"/>
              <a:sym typeface="+mn-ea"/>
            </a:endParaRPr>
          </a:p>
          <a:p>
            <a:pPr marL="285750" indent="-285750">
              <a:lnSpc>
                <a:spcPct val="150000"/>
              </a:lnSpc>
              <a:buFont typeface="Wingdings" panose="05000000000000000000" pitchFamily="2" charset="2"/>
              <a:buChar char="Ø"/>
            </a:pPr>
            <a:r>
              <a:rPr lang="en-US" altLang="zh-CN" sz="3200" b="1" dirty="0">
                <a:solidFill>
                  <a:schemeClr val="tx1"/>
                </a:solidFill>
                <a:latin typeface="Times New Roman" panose="02020603050405020304" charset="0"/>
                <a:ea typeface="黑体" panose="02010609060101010101" charset="-122"/>
                <a:cs typeface="Times New Roman" panose="02020603050405020304" charset="0"/>
                <a:sym typeface="+mn-ea"/>
              </a:rPr>
              <a:t>Summary and Outlook</a:t>
            </a:r>
            <a:endParaRPr lang="en-US" altLang="zh-CN" sz="3200" b="1" dirty="0">
              <a:solidFill>
                <a:schemeClr val="tx1"/>
              </a:solidFill>
              <a:latin typeface="Times New Roman" panose="02020603050405020304" charset="0"/>
              <a:ea typeface="黑体" panose="02010609060101010101" charset="-122"/>
              <a:cs typeface="Times New Roman" panose="02020603050405020304" charset="0"/>
            </a:endParaRPr>
          </a:p>
          <a:p>
            <a:pPr marL="285750" indent="-285750">
              <a:lnSpc>
                <a:spcPct val="150000"/>
              </a:lnSpc>
              <a:buFont typeface="Wingdings" panose="05000000000000000000" pitchFamily="2" charset="2"/>
              <a:buChar char="Ø"/>
            </a:pPr>
            <a:endParaRPr lang="en-US" altLang="zh-CN" sz="3200" b="1" dirty="0">
              <a:solidFill>
                <a:schemeClr val="tx1"/>
              </a:solidFill>
              <a:latin typeface="Times New Roman" panose="02020603050405020304" charset="0"/>
              <a:ea typeface="黑体" panose="02010609060101010101" charset="-122"/>
              <a:cs typeface="Times New Roman" panose="02020603050405020304" charset="0"/>
            </a:endParaRPr>
          </a:p>
          <a:p>
            <a:pPr marL="285750" indent="-285750">
              <a:lnSpc>
                <a:spcPct val="150000"/>
              </a:lnSpc>
              <a:buFont typeface="Wingdings" panose="05000000000000000000" pitchFamily="2" charset="2"/>
              <a:buChar char="Ø"/>
            </a:pPr>
            <a:endParaRPr lang="en-US" altLang="zh-CN" sz="3200" b="1" dirty="0">
              <a:solidFill>
                <a:schemeClr val="tx1"/>
              </a:solidFill>
              <a:latin typeface="Times New Roman" panose="02020603050405020304" charset="0"/>
              <a:ea typeface="黑体" panose="02010609060101010101" charset="-122"/>
              <a:cs typeface="Times New Roman" panose="02020603050405020304" charset="0"/>
              <a:sym typeface="+mn-ea"/>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514350" y="1204194"/>
            <a:ext cx="10628225" cy="5261693"/>
          </a:xfrm>
          <a:prstGeom prst="rect">
            <a:avLst/>
          </a:prstGeom>
          <a:solidFill>
            <a:schemeClr val="bg1">
              <a:lumMod val="85000"/>
              <a:alpha val="50000"/>
            </a:schemeClr>
          </a:solidFill>
          <a:ln>
            <a:noFill/>
          </a:ln>
          <a:effectLst/>
        </p:spPr>
        <p:txBody>
          <a:bodyPr vert="horz" wrap="square" lIns="91440" tIns="45720" rIns="91440" bIns="45720" numCol="1" rtlCol="0" anchor="t" anchorCtr="0" compatLnSpc="1"/>
          <a:lstStyle/>
          <a:p>
            <a:pPr marL="0" marR="0" indent="0" algn="l" defTabSz="4572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385" name="Text Box 3"/>
          <p:cNvSpPr txBox="1">
            <a:spLocks noChangeArrowheads="1"/>
          </p:cNvSpPr>
          <p:nvPr/>
        </p:nvSpPr>
        <p:spPr bwMode="auto">
          <a:xfrm>
            <a:off x="514350" y="195263"/>
            <a:ext cx="60134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kumimoji="0" lang="en-US" altLang="zh-CN" b="1">
                <a:solidFill>
                  <a:srgbClr val="C00000"/>
                </a:solidFill>
                <a:latin typeface="Times New Roman" panose="02020603050405020304" charset="0"/>
                <a:ea typeface="Adobe 黑体 Std R" charset="-122"/>
                <a:cs typeface="Times New Roman" panose="02020603050405020304" charset="0"/>
              </a:rPr>
              <a:t>Outline</a:t>
            </a:r>
          </a:p>
        </p:txBody>
      </p:sp>
      <p:sp>
        <p:nvSpPr>
          <p:cNvPr id="16388"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EB86A68A-1CDC-1D45-852A-F50618408486}" type="slidenum">
              <a:rPr kumimoji="0" lang="zh-CN" altLang="en-US" sz="2800"/>
              <a:t>3</a:t>
            </a:fld>
            <a:endParaRPr kumimoji="0" lang="zh-CN" altLang="en-US" sz="2800"/>
          </a:p>
        </p:txBody>
      </p:sp>
      <p:sp>
        <p:nvSpPr>
          <p:cNvPr id="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1" name="文本框 10"/>
          <p:cNvSpPr txBox="1"/>
          <p:nvPr/>
        </p:nvSpPr>
        <p:spPr>
          <a:xfrm>
            <a:off x="1110615" y="1404620"/>
            <a:ext cx="10065385" cy="5165090"/>
          </a:xfrm>
          <a:prstGeom prst="rect">
            <a:avLst/>
          </a:prstGeom>
          <a:noFill/>
        </p:spPr>
        <p:txBody>
          <a:bodyPr wrap="square" rtlCol="0" anchor="t">
            <a:noAutofit/>
          </a:bodyPr>
          <a:lstStyle/>
          <a:p>
            <a:pPr marL="285750" indent="-285750">
              <a:lnSpc>
                <a:spcPct val="150000"/>
              </a:lnSpc>
              <a:buFont typeface="Wingdings" panose="05000000000000000000" pitchFamily="2" charset="2"/>
              <a:buChar char="Ø"/>
            </a:pPr>
            <a:r>
              <a:rPr lang="en-US" altLang="zh-CN" sz="3200" b="1" dirty="0">
                <a:solidFill>
                  <a:schemeClr val="tx1"/>
                </a:solidFill>
                <a:latin typeface="Times New Roman" panose="02020603050405020304" charset="0"/>
                <a:ea typeface="黑体" panose="02010609060101010101" charset="-122"/>
                <a:cs typeface="Times New Roman" panose="02020603050405020304" charset="0"/>
                <a:sym typeface="+mn-ea"/>
              </a:rPr>
              <a:t>Motivation</a:t>
            </a:r>
          </a:p>
          <a:p>
            <a:pPr marL="285750" indent="-285750">
              <a:lnSpc>
                <a:spcPct val="150000"/>
              </a:lnSpc>
              <a:buFont typeface="Wingdings" panose="05000000000000000000" pitchFamily="2" charset="2"/>
              <a:buChar char="Ø"/>
            </a:pPr>
            <a:r>
              <a:rPr lang="en-US" altLang="zh-CN" sz="3200" b="1" dirty="0">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Lattice QCD</a:t>
            </a:r>
            <a:r>
              <a:rPr lang="zh-CN" altLang="en-US" sz="3200" b="1" dirty="0">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 </a:t>
            </a:r>
            <a:r>
              <a:rPr lang="en-US" altLang="zh-CN" sz="3200" b="1" dirty="0">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calculation of </a:t>
            </a:r>
            <a:r>
              <a:rPr lang="en-US" altLang="zh-CN" sz="3200" b="1" dirty="0">
                <a:solidFill>
                  <a:schemeClr val="bg1">
                    <a:lumMod val="75000"/>
                  </a:schemeClr>
                </a:solidFill>
                <a:latin typeface="Times New Roman" panose="02020603050405020304" charset="0"/>
                <a:cs typeface="Times New Roman" panose="02020603050405020304" charset="0"/>
                <a:sym typeface="+mn-ea"/>
              </a:rPr>
              <a:t>CS Kernel</a:t>
            </a:r>
            <a:r>
              <a:rPr lang="en-US" altLang="zh-CN" sz="3200" b="1" dirty="0">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 </a:t>
            </a:r>
          </a:p>
          <a:p>
            <a:pPr marL="914400" lvl="1" indent="-457200">
              <a:lnSpc>
                <a:spcPct val="150000"/>
              </a:lnSpc>
              <a:buSzPct val="50000"/>
              <a:buFont typeface="Wingdings" panose="05000000000000000000" charset="0"/>
              <a:buChar char="l"/>
            </a:pPr>
            <a:r>
              <a:rPr lang="en-US" altLang="zh-CN" sz="3200" b="1">
                <a:solidFill>
                  <a:schemeClr val="bg1">
                    <a:lumMod val="75000"/>
                  </a:schemeClr>
                </a:solidFill>
                <a:latin typeface="Times New Roman" panose="02020603050405020304" charset="0"/>
                <a:ea typeface="CMR10"/>
                <a:cs typeface="Times New Roman" panose="02020603050405020304" charset="0"/>
                <a:sym typeface="+mn-ea"/>
              </a:rPr>
              <a:t>Theoretical Framework</a:t>
            </a:r>
          </a:p>
          <a:p>
            <a:pPr marL="914400" lvl="1" indent="-457200">
              <a:lnSpc>
                <a:spcPct val="150000"/>
              </a:lnSpc>
              <a:buSzPct val="50000"/>
              <a:buFont typeface="Wingdings" panose="05000000000000000000" charset="0"/>
              <a:buChar char="l"/>
            </a:pPr>
            <a:r>
              <a:rPr lang="en-US" altLang="zh-CN" sz="3200" b="1">
                <a:solidFill>
                  <a:schemeClr val="bg1">
                    <a:lumMod val="75000"/>
                  </a:schemeClr>
                </a:solidFill>
                <a:latin typeface="Times New Roman" panose="02020603050405020304" charset="0"/>
                <a:ea typeface="CMR10"/>
                <a:cs typeface="Times New Roman" panose="02020603050405020304" charset="0"/>
                <a:sym typeface="+mn-ea"/>
              </a:rPr>
              <a:t>Lattice Simulation and Results</a:t>
            </a:r>
            <a:endParaRPr lang="en-US" altLang="zh-CN" sz="3200" b="1" dirty="0">
              <a:solidFill>
                <a:schemeClr val="bg1">
                  <a:lumMod val="75000"/>
                </a:schemeClr>
              </a:solidFill>
              <a:latin typeface="Times New Roman" panose="02020603050405020304" charset="0"/>
              <a:ea typeface="黑体" panose="02010609060101010101" charset="-122"/>
              <a:cs typeface="Times New Roman" panose="02020603050405020304" charset="0"/>
              <a:sym typeface="+mn-ea"/>
            </a:endParaRPr>
          </a:p>
          <a:p>
            <a:pPr marL="285750" indent="-285750">
              <a:lnSpc>
                <a:spcPct val="150000"/>
              </a:lnSpc>
              <a:buFont typeface="Wingdings" panose="05000000000000000000" pitchFamily="2" charset="2"/>
              <a:buChar char="Ø"/>
            </a:pPr>
            <a:r>
              <a:rPr lang="en-US" altLang="zh-CN" sz="3200" b="1" dirty="0">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Summary and Outlook</a:t>
            </a:r>
            <a:endParaRPr lang="en-US" altLang="zh-CN" sz="3200" b="1" dirty="0">
              <a:solidFill>
                <a:schemeClr val="bg1">
                  <a:lumMod val="75000"/>
                </a:schemeClr>
              </a:solidFill>
              <a:latin typeface="Times New Roman" panose="02020603050405020304" charset="0"/>
              <a:ea typeface="黑体" panose="02010609060101010101" charset="-122"/>
              <a:cs typeface="Times New Roman" panose="02020603050405020304" charset="0"/>
            </a:endParaRPr>
          </a:p>
          <a:p>
            <a:pPr marL="285750" indent="-285750">
              <a:lnSpc>
                <a:spcPct val="150000"/>
              </a:lnSpc>
              <a:buFont typeface="Wingdings" panose="05000000000000000000" pitchFamily="2" charset="2"/>
              <a:buChar char="Ø"/>
            </a:pPr>
            <a:endParaRPr lang="en-US" altLang="zh-CN" sz="3200" b="1" dirty="0">
              <a:solidFill>
                <a:schemeClr val="tx1"/>
              </a:solidFill>
              <a:latin typeface="Times New Roman" panose="02020603050405020304" charset="0"/>
              <a:ea typeface="黑体" panose="02010609060101010101" charset="-122"/>
              <a:cs typeface="Times New Roman" panose="02020603050405020304" charset="0"/>
            </a:endParaRPr>
          </a:p>
          <a:p>
            <a:pPr marL="285750" indent="-285750">
              <a:lnSpc>
                <a:spcPct val="150000"/>
              </a:lnSpc>
              <a:buFont typeface="Wingdings" panose="05000000000000000000" pitchFamily="2" charset="2"/>
              <a:buChar char="Ø"/>
            </a:pPr>
            <a:endParaRPr lang="en-US" altLang="zh-CN" sz="3200" b="1" dirty="0">
              <a:solidFill>
                <a:schemeClr val="tx1"/>
              </a:solidFill>
              <a:latin typeface="Times New Roman" panose="02020603050405020304" charset="0"/>
              <a:ea typeface="黑体" panose="02010609060101010101" charset="-122"/>
              <a:cs typeface="Times New Roman" panose="02020603050405020304" charset="0"/>
              <a:sym typeface="+mn-ea"/>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30</a:t>
            </a:r>
            <a:endParaRPr kumimoji="0" lang="zh-CN" altLang="en-US" sz="2800" dirty="0"/>
          </a:p>
        </p:txBody>
      </p:sp>
      <p:sp>
        <p:nvSpPr>
          <p:cNvPr id="17" name="Text Box 3"/>
          <p:cNvSpPr txBox="1">
            <a:spLocks noChangeArrowheads="1"/>
          </p:cNvSpPr>
          <p:nvPr/>
        </p:nvSpPr>
        <p:spPr bwMode="auto">
          <a:xfrm>
            <a:off x="514350" y="195580"/>
            <a:ext cx="60134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kumimoji="0" lang="en-US" altLang="zh-CN" sz="3600" b="1" dirty="0">
                <a:solidFill>
                  <a:srgbClr val="C00000"/>
                </a:solidFill>
                <a:latin typeface="Times New Roman" panose="02020603050405020304" charset="0"/>
                <a:ea typeface="Adobe 黑体 Std R" charset="-122"/>
                <a:cs typeface="Times New Roman" panose="02020603050405020304" charset="0"/>
                <a:sym typeface="+mn-ea"/>
              </a:rPr>
              <a:t>Summary and Outlook</a:t>
            </a:r>
            <a:endParaRPr kumimoji="0" lang="en-US" altLang="zh-CN" sz="3600" b="1" dirty="0">
              <a:solidFill>
                <a:srgbClr val="C00000"/>
              </a:solidFill>
              <a:latin typeface="Times New Roman" panose="02020603050405020304" charset="0"/>
              <a:ea typeface="Adobe 黑体 Std R" charset="-122"/>
              <a:cs typeface="Times New Roman" panose="02020603050405020304" charset="0"/>
            </a:endParaRPr>
          </a:p>
          <a:p>
            <a:pPr eaLnBrk="1" hangingPunct="1">
              <a:spcBef>
                <a:spcPct val="50000"/>
              </a:spcBef>
              <a:buFont typeface="Arial" panose="020B0604020202020204" pitchFamily="34" charset="0"/>
              <a:buNone/>
            </a:pPr>
            <a:endParaRPr kumimoji="0" lang="en-US" altLang="zh-CN" sz="3600" b="1" dirty="0">
              <a:solidFill>
                <a:srgbClr val="C00000"/>
              </a:solidFill>
              <a:latin typeface="Times New Roman" panose="02020603050405020304" charset="0"/>
              <a:ea typeface="Adobe 黑体 Std R" charset="-122"/>
              <a:cs typeface="Times New Roman" panose="02020603050405020304" charset="0"/>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2" name="文本框 1"/>
          <p:cNvSpPr txBox="1"/>
          <p:nvPr/>
        </p:nvSpPr>
        <p:spPr>
          <a:xfrm>
            <a:off x="558800" y="1096645"/>
            <a:ext cx="9152890" cy="460375"/>
          </a:xfrm>
          <a:prstGeom prst="rect">
            <a:avLst/>
          </a:prstGeom>
          <a:noFill/>
        </p:spPr>
        <p:txBody>
          <a:bodyPr wrap="square" rtlCol="0" anchor="t">
            <a:spAutoFit/>
          </a:bodyPr>
          <a:lstStyle/>
          <a:p>
            <a:pPr indent="0">
              <a:lnSpc>
                <a:spcPct val="100000"/>
              </a:lnSpc>
              <a:buFont typeface="Wingdings" panose="05000000000000000000" charset="0"/>
              <a:buNone/>
            </a:pPr>
            <a:r>
              <a:rPr kumimoji="1" lang="en-US" altLang="zh-CN" sz="2400" b="1" dirty="0">
                <a:solidFill>
                  <a:schemeClr val="accent1">
                    <a:lumMod val="75000"/>
                  </a:schemeClr>
                </a:solidFill>
                <a:latin typeface="Times New Roman" panose="02020603050405020304" charset="0"/>
                <a:ea typeface="华文楷体" panose="02010600040101010101" pitchFamily="2" charset="-122"/>
                <a:cs typeface="Times New Roman" panose="02020603050405020304" charset="0"/>
                <a:sym typeface="+mn-ea"/>
              </a:rPr>
              <a:t>We present the lattice QCD calculation of TMDs and CS kernel:</a:t>
            </a:r>
          </a:p>
        </p:txBody>
      </p:sp>
      <mc:AlternateContent xmlns:mc="http://schemas.openxmlformats.org/markup-compatibility/2006" xmlns:a14="http://schemas.microsoft.com/office/drawing/2010/main">
        <mc:Choice Requires="a14">
          <p:sp>
            <p:nvSpPr>
              <p:cNvPr id="3" name="文本框 2"/>
              <p:cNvSpPr txBox="1"/>
              <p:nvPr/>
            </p:nvSpPr>
            <p:spPr>
              <a:xfrm>
                <a:off x="808355" y="1557020"/>
                <a:ext cx="10568305" cy="2532380"/>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nchor="t">
                <a:noAutofit/>
              </a:bodyPr>
              <a:lstStyle/>
              <a:p>
                <a:pPr marL="800100" lvl="1" indent="-342900" algn="l">
                  <a:lnSpc>
                    <a:spcPct val="150000"/>
                  </a:lnSpc>
                  <a:buFont typeface="Wingdings" panose="05000000000000000000" charset="0"/>
                  <a:buChar char="ü"/>
                </a:pPr>
                <a:r>
                  <a:rPr lang="en-US" altLang="zh-CN" sz="2000" b="1" dirty="0">
                    <a:latin typeface="Times New Roman" panose="02020603050405020304" charset="0"/>
                    <a:cs typeface="Times New Roman" panose="02020603050405020304" charset="0"/>
                    <a:sym typeface="+mn-ea"/>
                  </a:rPr>
                  <a:t> Logarithmic divergence of the quasi-TMDWFs is studied by </a:t>
                </a:r>
                <a:r>
                  <a:rPr lang="en-US" altLang="zh-CN" sz="2000" b="1" dirty="0">
                    <a:solidFill>
                      <a:srgbClr val="C00000"/>
                    </a:solidFill>
                    <a:latin typeface="Times New Roman" panose="02020603050405020304" charset="0"/>
                    <a:cs typeface="Times New Roman" panose="02020603050405020304" charset="0"/>
                    <a:sym typeface="+mn-ea"/>
                  </a:rPr>
                  <a:t>self-</a:t>
                </a:r>
                <a:r>
                  <a:rPr lang="en-US" altLang="zh-CN" sz="2000" b="1" dirty="0">
                    <a:solidFill>
                      <a:srgbClr val="C00000"/>
                    </a:solidFill>
                    <a:latin typeface="Times New Roman" panose="02020603050405020304" charset="0"/>
                    <a:ea typeface="CMR10"/>
                    <a:cs typeface="Times New Roman" panose="02020603050405020304" charset="0"/>
                    <a:sym typeface="+mn-ea"/>
                  </a:rPr>
                  <a:t>renormalization</a:t>
                </a:r>
                <a:r>
                  <a:rPr lang="en-US" altLang="zh-CN" sz="2000" b="1" dirty="0">
                    <a:latin typeface="Times New Roman" panose="02020603050405020304" charset="0"/>
                    <a:ea typeface="CMR10"/>
                    <a:cs typeface="Times New Roman" panose="02020603050405020304" charset="0"/>
                    <a:sym typeface="+mn-ea"/>
                  </a:rPr>
                  <a:t>;</a:t>
                </a:r>
              </a:p>
              <a:p>
                <a:pPr marL="800100" lvl="1" indent="-342900">
                  <a:lnSpc>
                    <a:spcPct val="150000"/>
                  </a:lnSpc>
                  <a:buFont typeface="Wingdings" panose="05000000000000000000" charset="0"/>
                  <a:buChar char="ü"/>
                </a:pPr>
                <a:r>
                  <a:rPr kumimoji="1" lang="en-US" altLang="zh-CN" sz="2000" b="1" dirty="0">
                    <a:solidFill>
                      <a:srgbClr val="C00000"/>
                    </a:solidFill>
                    <a:latin typeface="Times New Roman" panose="02020603050405020304" charset="0"/>
                    <a:cs typeface="Times New Roman" panose="02020603050405020304" charset="0"/>
                    <a:sym typeface="+mn-ea"/>
                  </a:rPr>
                  <a:t>Systematic uncertainty</a:t>
                </a:r>
                <a:r>
                  <a:rPr kumimoji="1" lang="en-US" altLang="zh-CN" sz="2000" b="1" dirty="0">
                    <a:latin typeface="Times New Roman" panose="02020603050405020304" charset="0"/>
                    <a:cs typeface="Times New Roman" panose="02020603050405020304" charset="0"/>
                    <a:sym typeface="+mn-ea"/>
                  </a:rPr>
                  <a:t> </a:t>
                </a:r>
                <a:r>
                  <a:rPr lang="en-US" altLang="zh-CN" sz="2000" b="1" dirty="0">
                    <a:latin typeface="Times New Roman" panose="02020603050405020304" charset="0"/>
                    <a:ea typeface="CMR10"/>
                    <a:cs typeface="Times New Roman" panose="02020603050405020304" charset="0"/>
                    <a:sym typeface="+mn-ea"/>
                  </a:rPr>
                  <a:t>have been carefully addressed. The part </a:t>
                </a:r>
                <a:r>
                  <a:rPr kumimoji="1" lang="en-US" altLang="zh-CN" sz="2000" b="1" dirty="0">
                    <a:latin typeface="Times New Roman" panose="02020603050405020304" charset="0"/>
                    <a:cs typeface="Times New Roman" panose="02020603050405020304" charset="0"/>
                    <a:sym typeface="+mn-ea"/>
                  </a:rPr>
                  <a:t>from the imaginary part of the CS kernel is suppressed by the </a:t>
                </a:r>
                <a14:m>
                  <m:oMath xmlns:m="http://schemas.openxmlformats.org/officeDocument/2006/math">
                    <m:sSub>
                      <m:sSubPr>
                        <m:ctrlPr>
                          <a:rPr kumimoji="1" lang="en-US" altLang="zh-CN" sz="2000" b="1" i="1" smtClean="0">
                            <a:latin typeface="Cambria Math" panose="02040503050406030204" pitchFamily="18" charset="0"/>
                            <a:cs typeface="Times New Roman" panose="02020603050405020304" charset="0"/>
                            <a:sym typeface="+mn-ea"/>
                          </a:rPr>
                        </m:ctrlPr>
                      </m:sSubPr>
                      <m:e>
                        <m:r>
                          <a:rPr kumimoji="1" lang="en-US" altLang="zh-CN" sz="2000" b="1" i="1" smtClean="0">
                            <a:latin typeface="Cambria Math" panose="02040503050406030204" pitchFamily="18" charset="0"/>
                            <a:cs typeface="Times New Roman" panose="02020603050405020304" charset="0"/>
                            <a:sym typeface="+mn-ea"/>
                          </a:rPr>
                          <m:t>𝒃</m:t>
                        </m:r>
                      </m:e>
                      <m:sub>
                        <m:r>
                          <a:rPr kumimoji="1" lang="en-US" altLang="zh-CN" sz="2000" b="1" i="1" smtClean="0">
                            <a:latin typeface="Cambria Math" panose="02040503050406030204" pitchFamily="18" charset="0"/>
                            <a:cs typeface="Times New Roman" panose="02020603050405020304" charset="0"/>
                            <a:sym typeface="+mn-ea"/>
                          </a:rPr>
                          <m:t>⊥</m:t>
                        </m:r>
                      </m:sub>
                    </m:sSub>
                  </m:oMath>
                </a14:m>
                <a:r>
                  <a:rPr kumimoji="1" lang="en-US" altLang="zh-CN" sz="2000" b="1" dirty="0">
                    <a:latin typeface="Times New Roman" panose="02020603050405020304" charset="0"/>
                    <a:cs typeface="Times New Roman" panose="02020603050405020304" charset="0"/>
                    <a:sym typeface="+mn-ea"/>
                  </a:rPr>
                  <a:t>-unexpanded matching kernel; </a:t>
                </a:r>
                <a:endParaRPr lang="en-US" altLang="zh-CN" sz="2000" b="1" dirty="0">
                  <a:latin typeface="Times New Roman" panose="02020603050405020304" charset="0"/>
                  <a:ea typeface="CMR10"/>
                  <a:cs typeface="Times New Roman" panose="02020603050405020304" charset="0"/>
                  <a:sym typeface="+mn-ea"/>
                </a:endParaRPr>
              </a:p>
              <a:p>
                <a:pPr marL="800100" lvl="1" indent="-342900" algn="l">
                  <a:lnSpc>
                    <a:spcPct val="150000"/>
                  </a:lnSpc>
                  <a:buFont typeface="Wingdings" panose="05000000000000000000" charset="0"/>
                  <a:buChar char="ü"/>
                </a:pPr>
                <a:r>
                  <a:rPr kumimoji="1" lang="en-US" altLang="zh-CN" sz="2000" b="1" dirty="0">
                    <a:latin typeface="Times New Roman" panose="02020603050405020304" charset="0"/>
                    <a:cs typeface="Times New Roman" panose="02020603050405020304" charset="0"/>
                    <a:sym typeface="+mn-ea"/>
                  </a:rPr>
                  <a:t>Physical extrapolation include large momentum, </a:t>
                </a:r>
                <a:r>
                  <a:rPr kumimoji="1" lang="en-US" altLang="zh-CN" sz="2000" b="1" dirty="0">
                    <a:solidFill>
                      <a:srgbClr val="C00000"/>
                    </a:solidFill>
                    <a:latin typeface="Times New Roman" panose="02020603050405020304" charset="0"/>
                    <a:cs typeface="Times New Roman" panose="02020603050405020304" charset="0"/>
                    <a:sym typeface="+mn-ea"/>
                  </a:rPr>
                  <a:t>continuum limit</a:t>
                </a:r>
                <a:r>
                  <a:rPr kumimoji="1" lang="en-US" altLang="zh-CN" sz="2000" b="1" dirty="0">
                    <a:latin typeface="Times New Roman" panose="02020603050405020304" charset="0"/>
                    <a:cs typeface="Times New Roman" panose="02020603050405020304" charset="0"/>
                    <a:sym typeface="+mn-ea"/>
                  </a:rPr>
                  <a:t> and </a:t>
                </a:r>
                <a:r>
                  <a:rPr lang="en-US" altLang="zh-CN" sz="2000" b="1" dirty="0">
                    <a:solidFill>
                      <a:srgbClr val="C00000"/>
                    </a:solidFill>
                    <a:latin typeface="Times New Roman" panose="02020603050405020304" charset="0"/>
                    <a:cs typeface="Times New Roman" panose="02020603050405020304" charset="0"/>
                    <a:sym typeface="+mn-ea"/>
                  </a:rPr>
                  <a:t>physical mass</a:t>
                </a:r>
                <a:r>
                  <a:rPr kumimoji="1" lang="en-US" altLang="zh-CN" sz="2000" b="1" dirty="0">
                    <a:latin typeface="Times New Roman" panose="02020603050405020304" charset="0"/>
                    <a:cs typeface="Times New Roman" panose="02020603050405020304" charset="0"/>
                    <a:sym typeface="+mn-ea"/>
                  </a:rPr>
                  <a:t>;</a:t>
                </a:r>
              </a:p>
              <a:p>
                <a:pPr marL="800100" lvl="1" indent="-342900" algn="l">
                  <a:lnSpc>
                    <a:spcPct val="150000"/>
                  </a:lnSpc>
                  <a:buFont typeface="Wingdings" panose="05000000000000000000" charset="0"/>
                  <a:buChar char="ü"/>
                </a:pPr>
                <a:r>
                  <a:rPr kumimoji="1" lang="en-US" altLang="zh-CN" sz="2000" b="1" dirty="0">
                    <a:latin typeface="Times New Roman" panose="02020603050405020304" charset="0"/>
                    <a:cs typeface="Times New Roman" panose="02020603050405020304" charset="0"/>
                    <a:sym typeface="+mn-ea"/>
                  </a:rPr>
                  <a:t>The CS kernel has been extracted in the long-distance region (</a:t>
                </a:r>
                <a14:m>
                  <m:oMath xmlns:m="http://schemas.openxmlformats.org/officeDocument/2006/math">
                    <m:sSub>
                      <m:sSubPr>
                        <m:ctrlPr>
                          <a:rPr kumimoji="1" lang="en-US" altLang="zh-CN" sz="2000" b="1" i="1" dirty="0">
                            <a:solidFill>
                              <a:srgbClr val="C00000"/>
                            </a:solidFill>
                            <a:latin typeface="Cambria Math" panose="02040503050406030204" pitchFamily="18" charset="0"/>
                            <a:cs typeface="Cambria Math" panose="02040503050406030204" pitchFamily="18" charset="0"/>
                            <a:sym typeface="+mn-ea"/>
                          </a:rPr>
                        </m:ctrlPr>
                      </m:sSubPr>
                      <m:e>
                        <m:r>
                          <a:rPr kumimoji="1" lang="en-US" altLang="zh-CN" sz="2000" b="1" i="1" dirty="0">
                            <a:solidFill>
                              <a:srgbClr val="C00000"/>
                            </a:solidFill>
                            <a:latin typeface="Cambria Math" panose="02040503050406030204" pitchFamily="18" charset="0"/>
                            <a:cs typeface="Cambria Math" panose="02040503050406030204" pitchFamily="18" charset="0"/>
                            <a:sym typeface="+mn-ea"/>
                          </a:rPr>
                          <m:t>𝒃</m:t>
                        </m:r>
                      </m:e>
                      <m:sub>
                        <m:r>
                          <a:rPr kumimoji="1" lang="en-US" altLang="zh-CN" sz="2000" b="1" i="1" dirty="0">
                            <a:solidFill>
                              <a:srgbClr val="C00000"/>
                            </a:solidFill>
                            <a:latin typeface="Cambria Math" panose="02040503050406030204" pitchFamily="18" charset="0"/>
                            <a:cs typeface="Cambria Math" panose="02040503050406030204" pitchFamily="18" charset="0"/>
                            <a:sym typeface="+mn-ea"/>
                          </a:rPr>
                          <m:t>⊥</m:t>
                        </m:r>
                      </m:sub>
                    </m:sSub>
                    <m:r>
                      <a:rPr kumimoji="1" lang="en-US" altLang="zh-CN" sz="2000" b="1" i="1" dirty="0">
                        <a:solidFill>
                          <a:srgbClr val="C00000"/>
                        </a:solidFill>
                        <a:latin typeface="Cambria Math" panose="02040503050406030204" pitchFamily="18" charset="0"/>
                        <a:cs typeface="Cambria Math" panose="02040503050406030204" pitchFamily="18" charset="0"/>
                        <a:sym typeface="+mn-ea"/>
                      </a:rPr>
                      <m:t>=</m:t>
                    </m:r>
                    <m:r>
                      <a:rPr kumimoji="1" lang="en-US" altLang="zh-CN" sz="2000" b="1" i="1" dirty="0">
                        <a:solidFill>
                          <a:srgbClr val="C00000"/>
                        </a:solidFill>
                        <a:latin typeface="Cambria Math" panose="02040503050406030204" pitchFamily="18" charset="0"/>
                        <a:cs typeface="Cambria Math" panose="02040503050406030204" pitchFamily="18" charset="0"/>
                        <a:sym typeface="+mn-ea"/>
                      </a:rPr>
                      <m:t>𝟏</m:t>
                    </m:r>
                  </m:oMath>
                </a14:m>
                <a:r>
                  <a:rPr kumimoji="1" lang="en-US" altLang="zh-CN" sz="2000" b="1" dirty="0">
                    <a:solidFill>
                      <a:srgbClr val="C00000"/>
                    </a:solidFill>
                    <a:latin typeface="Times New Roman" panose="02020603050405020304" charset="0"/>
                    <a:cs typeface="Times New Roman" panose="02020603050405020304" charset="0"/>
                    <a:sym typeface="+mn-ea"/>
                  </a:rPr>
                  <a:t>fm</a:t>
                </a:r>
                <a:r>
                  <a:rPr kumimoji="1" lang="en-US" altLang="zh-CN" sz="2000" b="1" dirty="0">
                    <a:latin typeface="Times New Roman" panose="02020603050405020304" charset="0"/>
                    <a:cs typeface="Times New Roman" panose="02020603050405020304" charset="0"/>
                    <a:sym typeface="+mn-ea"/>
                  </a:rPr>
                  <a:t>).</a:t>
                </a:r>
              </a:p>
            </p:txBody>
          </p:sp>
        </mc:Choice>
        <mc:Fallback xmlns="">
          <p:sp>
            <p:nvSpPr>
              <p:cNvPr id="3" name="文本框 2"/>
              <p:cNvSpPr txBox="1">
                <a:spLocks noRot="1" noChangeAspect="1" noMove="1" noResize="1" noEditPoints="1" noAdjustHandles="1" noChangeArrowheads="1" noChangeShapeType="1" noTextEdit="1"/>
              </p:cNvSpPr>
              <p:nvPr/>
            </p:nvSpPr>
            <p:spPr>
              <a:xfrm>
                <a:off x="808355" y="1557020"/>
                <a:ext cx="10568305" cy="2532380"/>
              </a:xfrm>
              <a:prstGeom prst="rect">
                <a:avLst/>
              </a:prstGeom>
              <a:blipFill>
                <a:blip r:embed="rId3"/>
                <a:stretch>
                  <a:fillRect/>
                </a:stretch>
              </a:blipFill>
              <a:effectLst>
                <a:outerShdw blurRad="50800" dist="38100" dir="2700000" algn="tl" rotWithShape="0">
                  <a:prstClr val="black">
                    <a:alpha val="40000"/>
                  </a:prstClr>
                </a:outerShdw>
              </a:effectLst>
            </p:spPr>
            <p:txBody>
              <a:bodyPr/>
              <a:lstStyle/>
              <a:p>
                <a:r>
                  <a:rPr lang="zh-CN" altLang="en-US">
                    <a:noFill/>
                  </a:rPr>
                  <a:t> </a:t>
                </a:r>
              </a:p>
            </p:txBody>
          </p:sp>
        </mc:Fallback>
      </mc:AlternateContent>
      <p:sp>
        <p:nvSpPr>
          <p:cNvPr id="5" name="文本框 4"/>
          <p:cNvSpPr txBox="1"/>
          <p:nvPr/>
        </p:nvSpPr>
        <p:spPr>
          <a:xfrm>
            <a:off x="605155" y="4089400"/>
            <a:ext cx="3249295" cy="460375"/>
          </a:xfrm>
          <a:prstGeom prst="rect">
            <a:avLst/>
          </a:prstGeom>
          <a:noFill/>
        </p:spPr>
        <p:txBody>
          <a:bodyPr wrap="square" rtlCol="0" anchor="t">
            <a:spAutoFit/>
          </a:bodyPr>
          <a:lstStyle/>
          <a:p>
            <a:pPr indent="0">
              <a:lnSpc>
                <a:spcPct val="100000"/>
              </a:lnSpc>
              <a:buFont typeface="Wingdings" panose="05000000000000000000" charset="0"/>
              <a:buNone/>
            </a:pPr>
            <a:r>
              <a:rPr kumimoji="1" lang="en-US" altLang="zh-CN" sz="2400" b="1" dirty="0">
                <a:solidFill>
                  <a:schemeClr val="accent1">
                    <a:lumMod val="75000"/>
                  </a:schemeClr>
                </a:solidFill>
                <a:latin typeface="Times New Roman" panose="02020603050405020304" charset="0"/>
                <a:ea typeface="华文楷体" panose="02010600040101010101" pitchFamily="2" charset="-122"/>
                <a:cs typeface="Times New Roman" panose="02020603050405020304" charset="0"/>
                <a:sym typeface="+mn-ea"/>
              </a:rPr>
              <a:t>In the future, we will:</a:t>
            </a:r>
          </a:p>
        </p:txBody>
      </p:sp>
      <p:sp>
        <p:nvSpPr>
          <p:cNvPr id="6" name="文本框 5"/>
          <p:cNvSpPr txBox="1"/>
          <p:nvPr/>
        </p:nvSpPr>
        <p:spPr>
          <a:xfrm>
            <a:off x="806450" y="4498340"/>
            <a:ext cx="10548620" cy="1609090"/>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nchor="t">
            <a:noAutofit/>
          </a:bodyPr>
          <a:lstStyle/>
          <a:p>
            <a:pPr marL="800100" lvl="1" indent="-342900">
              <a:lnSpc>
                <a:spcPct val="150000"/>
              </a:lnSpc>
              <a:buFont typeface="Wingdings" panose="05000000000000000000" charset="0"/>
              <a:buChar char="Ø"/>
            </a:pPr>
            <a:r>
              <a:rPr lang="en-US" altLang="zh-CN" sz="2000" b="1" dirty="0">
                <a:latin typeface="Times New Roman" panose="02020603050405020304" charset="0"/>
                <a:ea typeface="华文楷体" panose="02010600040101010101" pitchFamily="2" charset="-122"/>
                <a:cs typeface="Times New Roman" panose="02020603050405020304" charset="0"/>
                <a:sym typeface="+mn-ea"/>
              </a:rPr>
              <a:t>Better control of uncertainties;</a:t>
            </a:r>
          </a:p>
          <a:p>
            <a:pPr marL="800100" lvl="1" indent="-342900">
              <a:lnSpc>
                <a:spcPct val="150000"/>
              </a:lnSpc>
              <a:buFont typeface="Wingdings" panose="05000000000000000000" charset="0"/>
              <a:buChar char="Ø"/>
            </a:pPr>
            <a:r>
              <a:rPr kumimoji="1" lang="en-US" altLang="zh-CN" sz="2000" b="1" dirty="0">
                <a:latin typeface="Times New Roman" panose="02020603050405020304" charset="0"/>
                <a:cs typeface="Times New Roman" panose="02020603050405020304" charset="0"/>
                <a:sym typeface="+mn-ea"/>
              </a:rPr>
              <a:t>Polarized TMDPDFs </a:t>
            </a:r>
            <a:r>
              <a:rPr kumimoji="1" lang="en-US" altLang="zh-CN" sz="2000" b="1" dirty="0">
                <a:latin typeface="Times New Roman" panose="02020603050405020304" charset="0"/>
                <a:ea typeface="华文楷体" panose="02010600040101010101" pitchFamily="2" charset="-122"/>
                <a:cs typeface="Times New Roman" panose="02020603050405020304" charset="0"/>
                <a:sym typeface="+mn-ea"/>
              </a:rPr>
              <a:t>calculation;</a:t>
            </a:r>
          </a:p>
          <a:p>
            <a:pPr marL="800100" lvl="1" indent="-342900">
              <a:lnSpc>
                <a:spcPct val="150000"/>
              </a:lnSpc>
              <a:buFont typeface="Wingdings" panose="05000000000000000000" charset="0"/>
              <a:buChar char="Ø"/>
            </a:pPr>
            <a:r>
              <a:rPr kumimoji="1" lang="en-US" altLang="zh-CN" sz="2000" b="1" dirty="0">
                <a:latin typeface="Times New Roman" panose="02020603050405020304" charset="0"/>
                <a:ea typeface="华文楷体" panose="02010600040101010101" pitchFamily="2" charset="-122"/>
                <a:cs typeface="Times New Roman" panose="02020603050405020304" charset="0"/>
                <a:sym typeface="+mn-ea"/>
              </a:rPr>
              <a:t>......</a:t>
            </a:r>
            <a:r>
              <a:rPr kumimoji="1" lang="en-US" altLang="zh-CN" sz="2000" b="1" dirty="0">
                <a:latin typeface="Times New Roman" panose="02020603050405020304" charset="0"/>
                <a:cs typeface="Times New Roman" panose="02020603050405020304" charset="0"/>
                <a:sym typeface="+mn-ea"/>
              </a:rPr>
              <a:t>   </a:t>
            </a:r>
            <a:endParaRPr lang="en-US" altLang="zh-CN" sz="2000" b="1" dirty="0">
              <a:latin typeface="Times New Roman" panose="02020603050405020304" charset="0"/>
              <a:ea typeface="华文楷体" panose="02010600040101010101" pitchFamily="2" charset="-122"/>
              <a:cs typeface="Times New Roman" panose="02020603050405020304" charset="0"/>
              <a:sym typeface="+mn-ea"/>
            </a:endParaRPr>
          </a:p>
        </p:txBody>
      </p:sp>
      <p:sp>
        <p:nvSpPr>
          <p:cNvPr id="4" name="矩形 3"/>
          <p:cNvSpPr/>
          <p:nvPr/>
        </p:nvSpPr>
        <p:spPr>
          <a:xfrm>
            <a:off x="2420450" y="6067690"/>
            <a:ext cx="7610938" cy="652780"/>
          </a:xfrm>
          <a:prstGeom prst="rect">
            <a:avLst/>
          </a:prstGeom>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b="1" dirty="0">
                <a:solidFill>
                  <a:srgbClr val="0432FF"/>
                </a:solidFill>
                <a:latin typeface="Segoe UI Black" panose="020B0A02040204020203" pitchFamily="34" charset="0"/>
                <a:ea typeface="Segoe UI Black" panose="020B0A02040204020203" pitchFamily="34" charset="0"/>
                <a:cs typeface="DejaVu Math TeX Gyre" panose="02000503000000000000" charset="0"/>
              </a:rPr>
              <a:t>Thank</a:t>
            </a:r>
            <a:r>
              <a:rPr lang="zh-CN" altLang="en-US" sz="3600" b="1" dirty="0">
                <a:solidFill>
                  <a:srgbClr val="0432FF"/>
                </a:solidFill>
                <a:latin typeface="Segoe UI Black" panose="020B0A02040204020203" pitchFamily="34" charset="0"/>
                <a:ea typeface="华文楷体" panose="02010600040101010101" pitchFamily="2" charset="-122"/>
                <a:cs typeface="DejaVu Math TeX Gyre" panose="02000503000000000000" charset="0"/>
              </a:rPr>
              <a:t> </a:t>
            </a:r>
            <a:r>
              <a:rPr lang="en-US" altLang="zh-CN" sz="3600" b="1" dirty="0">
                <a:solidFill>
                  <a:srgbClr val="0432FF"/>
                </a:solidFill>
                <a:latin typeface="Segoe UI Black" panose="020B0A02040204020203" pitchFamily="34" charset="0"/>
                <a:ea typeface="Segoe UI Black" panose="020B0A02040204020203" pitchFamily="34" charset="0"/>
                <a:cs typeface="DejaVu Math TeX Gyre" panose="02000503000000000000" charset="0"/>
              </a:rPr>
              <a:t>you for your attention!</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31</a:t>
            </a:r>
            <a:endParaRPr kumimoji="0" lang="zh-CN" altLang="en-US" sz="2800" dirty="0"/>
          </a:p>
        </p:txBody>
      </p:sp>
      <p:sp>
        <p:nvSpPr>
          <p:cNvPr id="17" name="Text Box 3"/>
          <p:cNvSpPr txBox="1">
            <a:spLocks noChangeArrowheads="1"/>
          </p:cNvSpPr>
          <p:nvPr/>
        </p:nvSpPr>
        <p:spPr bwMode="auto">
          <a:xfrm>
            <a:off x="4773819" y="3044825"/>
            <a:ext cx="263708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ctr" eaLnBrk="1" hangingPunct="1">
              <a:spcBef>
                <a:spcPct val="50000"/>
              </a:spcBef>
              <a:buFont typeface="Arial" panose="020B0604020202020204" pitchFamily="34" charset="0"/>
              <a:buNone/>
            </a:pPr>
            <a:r>
              <a:rPr kumimoji="0" lang="en-US" altLang="zh-CN" sz="4400" b="1" dirty="0">
                <a:solidFill>
                  <a:srgbClr val="C00000"/>
                </a:solidFill>
                <a:latin typeface="Adobe 黑体 Std R" charset="-122"/>
                <a:ea typeface="Adobe 黑体 Std R" charset="-122"/>
              </a:rPr>
              <a:t>Backup</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32</a:t>
            </a:r>
            <a:endParaRPr kumimoji="0" lang="zh-CN" altLang="en-US" sz="2800" dirty="0"/>
          </a:p>
        </p:txBody>
      </p:sp>
      <p:sp>
        <p:nvSpPr>
          <p:cNvPr id="17" name="Text Box 3"/>
          <p:cNvSpPr txBox="1">
            <a:spLocks noChangeArrowheads="1"/>
          </p:cNvSpPr>
          <p:nvPr/>
        </p:nvSpPr>
        <p:spPr bwMode="auto">
          <a:xfrm>
            <a:off x="514350" y="195580"/>
            <a:ext cx="460692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kumimoji="0" lang="en-US" altLang="zh-CN" b="1" dirty="0">
                <a:solidFill>
                  <a:srgbClr val="C00000"/>
                </a:solidFill>
                <a:latin typeface="Times New Roman" panose="02020603050405020304" charset="0"/>
                <a:ea typeface="Adobe 黑体 Std R" charset="-122"/>
                <a:cs typeface="Times New Roman" panose="02020603050405020304" charset="0"/>
              </a:rPr>
              <a:t>TMDs on Lattice QCD </a:t>
            </a:r>
            <a:endParaRPr kumimoji="0" lang="en-US" altLang="zh-CN" b="1" dirty="0">
              <a:solidFill>
                <a:srgbClr val="C00000"/>
              </a:solidFill>
              <a:latin typeface="Adobe 黑体 Std R" charset="-122"/>
              <a:ea typeface="Adobe 黑体 Std R" charset="-122"/>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30" name="组合 29"/>
          <p:cNvGrpSpPr>
            <a:grpSpLocks noChangeAspect="1"/>
          </p:cNvGrpSpPr>
          <p:nvPr/>
        </p:nvGrpSpPr>
        <p:grpSpPr>
          <a:xfrm>
            <a:off x="5088748" y="1758915"/>
            <a:ext cx="1917199" cy="1770812"/>
            <a:chOff x="4134928" y="3846828"/>
            <a:chExt cx="2323633" cy="2146213"/>
          </a:xfrm>
        </p:grpSpPr>
        <p:pic>
          <p:nvPicPr>
            <p:cNvPr id="31" name="图片 30"/>
            <p:cNvPicPr>
              <a:picLocks noChangeAspect="1"/>
            </p:cNvPicPr>
            <p:nvPr/>
          </p:nvPicPr>
          <p:blipFill>
            <a:blip r:embed="rId3"/>
            <a:stretch>
              <a:fillRect/>
            </a:stretch>
          </p:blipFill>
          <p:spPr>
            <a:xfrm>
              <a:off x="4134928" y="3846828"/>
              <a:ext cx="2323633" cy="2146213"/>
            </a:xfrm>
            <a:prstGeom prst="rect">
              <a:avLst/>
            </a:prstGeom>
          </p:spPr>
        </p:pic>
        <mc:AlternateContent xmlns:mc="http://schemas.openxmlformats.org/markup-compatibility/2006" xmlns:a14="http://schemas.microsoft.com/office/drawing/2010/main">
          <mc:Choice Requires="a14">
            <p:sp>
              <p:nvSpPr>
                <p:cNvPr id="32" name="文本框 31"/>
                <p:cNvSpPr txBox="1"/>
                <p:nvPr/>
              </p:nvSpPr>
              <p:spPr>
                <a:xfrm>
                  <a:off x="4538755" y="3944386"/>
                  <a:ext cx="286745" cy="5227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CN" sz="1100" b="0" i="1" smtClean="0">
                                <a:solidFill>
                                  <a:srgbClr val="FF0000"/>
                                </a:solidFill>
                                <a:latin typeface="Cambria Math" panose="02040503050406030204" pitchFamily="18" charset="0"/>
                              </a:rPr>
                            </m:ctrlPr>
                          </m:fPr>
                          <m:num>
                            <m:sSup>
                              <m:sSupPr>
                                <m:ctrlPr>
                                  <a:rPr kumimoji="1" lang="en-US" altLang="zh-CN" sz="1100" b="0" i="1" smtClean="0">
                                    <a:solidFill>
                                      <a:srgbClr val="FF0000"/>
                                    </a:solidFill>
                                    <a:latin typeface="Cambria Math" panose="02040503050406030204" pitchFamily="18" charset="0"/>
                                  </a:rPr>
                                </m:ctrlPr>
                              </m:sSupPr>
                              <m:e>
                                <m:r>
                                  <m:rPr>
                                    <m:sty m:val="p"/>
                                  </m:rPr>
                                  <a:rPr kumimoji="1" lang="en-US" altLang="zh-CN" sz="1100" b="0" i="1" smtClean="0">
                                    <a:solidFill>
                                      <a:srgbClr val="FF0000"/>
                                    </a:solidFill>
                                    <a:latin typeface="Cambria Math" panose="02040503050406030204" pitchFamily="18" charset="0"/>
                                  </a:rPr>
                                  <m:t>ξ</m:t>
                                </m:r>
                              </m:e>
                              <m:sup>
                                <m:r>
                                  <a:rPr kumimoji="1" lang="en-US" altLang="zh-CN" sz="1100" b="0" i="1" smtClean="0">
                                    <a:solidFill>
                                      <a:srgbClr val="FF0000"/>
                                    </a:solidFill>
                                    <a:latin typeface="Cambria Math" panose="02040503050406030204" pitchFamily="18" charset="0"/>
                                  </a:rPr>
                                  <m:t>−</m:t>
                                </m:r>
                              </m:sup>
                            </m:sSup>
                          </m:num>
                          <m:den>
                            <m:rad>
                              <m:radPr>
                                <m:degHide m:val="on"/>
                                <m:ctrlPr>
                                  <a:rPr kumimoji="1" lang="en-US" altLang="zh-CN" sz="1100" b="0" i="1" smtClean="0">
                                    <a:solidFill>
                                      <a:srgbClr val="FF0000"/>
                                    </a:solidFill>
                                    <a:latin typeface="Cambria Math" panose="02040503050406030204" pitchFamily="18" charset="0"/>
                                  </a:rPr>
                                </m:ctrlPr>
                              </m:radPr>
                              <m:deg/>
                              <m:e>
                                <m:r>
                                  <a:rPr kumimoji="1" lang="en-US" altLang="zh-CN" sz="1100" b="0" i="1" smtClean="0">
                                    <a:solidFill>
                                      <a:srgbClr val="FF0000"/>
                                    </a:solidFill>
                                    <a:latin typeface="Cambria Math" panose="02040503050406030204" pitchFamily="18" charset="0"/>
                                  </a:rPr>
                                  <m:t>2</m:t>
                                </m:r>
                              </m:e>
                            </m:rad>
                          </m:den>
                        </m:f>
                      </m:oMath>
                    </m:oMathPara>
                  </a14:m>
                  <a:endParaRPr kumimoji="1" lang="en-US" altLang="zh-CN" sz="1100" b="0" dirty="0">
                    <a:solidFill>
                      <a:srgbClr val="FF0000"/>
                    </a:solidFill>
                  </a:endParaRPr>
                </a:p>
                <a:p>
                  <a:endParaRPr kumimoji="1" lang="zh-CN" altLang="en-US" sz="1100" dirty="0">
                    <a:solidFill>
                      <a:srgbClr val="FF0000"/>
                    </a:solidFill>
                  </a:endParaRPr>
                </a:p>
              </p:txBody>
            </p:sp>
          </mc:Choice>
          <mc:Fallback xmlns="">
            <p:sp>
              <p:nvSpPr>
                <p:cNvPr id="32" name="文本框 31"/>
                <p:cNvSpPr txBox="1">
                  <a:spLocks noRot="1" noChangeAspect="1" noMove="1" noResize="1" noEditPoints="1" noAdjustHandles="1" noChangeArrowheads="1" noChangeShapeType="1" noTextEdit="1"/>
                </p:cNvSpPr>
                <p:nvPr/>
              </p:nvSpPr>
              <p:spPr>
                <a:xfrm>
                  <a:off x="4538755" y="3944386"/>
                  <a:ext cx="286745" cy="522707"/>
                </a:xfrm>
                <a:prstGeom prst="rect">
                  <a:avLst/>
                </a:prstGeom>
                <a:blipFill rotWithShape="1">
                  <a:blip r:embed="rId4"/>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p:cNvSpPr txBox="1"/>
                <p:nvPr/>
              </p:nvSpPr>
              <p:spPr>
                <a:xfrm>
                  <a:off x="5898853" y="5235473"/>
                  <a:ext cx="339004" cy="5227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100" b="0" i="1" smtClean="0">
                            <a:solidFill>
                              <a:srgbClr val="FF0000"/>
                            </a:solidFill>
                            <a:latin typeface="Cambria Math" panose="02040503050406030204" pitchFamily="18" charset="0"/>
                          </a:rPr>
                          <m:t>−</m:t>
                        </m:r>
                        <m:f>
                          <m:fPr>
                            <m:ctrlPr>
                              <a:rPr kumimoji="1" lang="en-US" altLang="zh-CN" sz="1100" b="0" i="1" smtClean="0">
                                <a:solidFill>
                                  <a:srgbClr val="FF0000"/>
                                </a:solidFill>
                                <a:latin typeface="Cambria Math" panose="02040503050406030204" pitchFamily="18" charset="0"/>
                              </a:rPr>
                            </m:ctrlPr>
                          </m:fPr>
                          <m:num>
                            <m:sSup>
                              <m:sSupPr>
                                <m:ctrlPr>
                                  <a:rPr kumimoji="1" lang="en-US" altLang="zh-CN" sz="1100" b="0" i="1" smtClean="0">
                                    <a:solidFill>
                                      <a:srgbClr val="FF0000"/>
                                    </a:solidFill>
                                    <a:latin typeface="Cambria Math" panose="02040503050406030204" pitchFamily="18" charset="0"/>
                                  </a:rPr>
                                </m:ctrlPr>
                              </m:sSupPr>
                              <m:e>
                                <m:r>
                                  <m:rPr>
                                    <m:sty m:val="p"/>
                                  </m:rPr>
                                  <a:rPr kumimoji="1" lang="en-US" altLang="zh-CN" sz="1100" b="0" i="1" smtClean="0">
                                    <a:solidFill>
                                      <a:srgbClr val="FF0000"/>
                                    </a:solidFill>
                                    <a:latin typeface="Cambria Math" panose="02040503050406030204" pitchFamily="18" charset="0"/>
                                  </a:rPr>
                                  <m:t>ξ</m:t>
                                </m:r>
                              </m:e>
                              <m:sup>
                                <m:r>
                                  <a:rPr kumimoji="1" lang="en-US" altLang="zh-CN" sz="1100" b="0" i="1" smtClean="0">
                                    <a:solidFill>
                                      <a:srgbClr val="FF0000"/>
                                    </a:solidFill>
                                    <a:latin typeface="Cambria Math" panose="02040503050406030204" pitchFamily="18" charset="0"/>
                                  </a:rPr>
                                  <m:t>−</m:t>
                                </m:r>
                              </m:sup>
                            </m:sSup>
                          </m:num>
                          <m:den>
                            <m:rad>
                              <m:radPr>
                                <m:degHide m:val="on"/>
                                <m:ctrlPr>
                                  <a:rPr kumimoji="1" lang="en-US" altLang="zh-CN" sz="1100" b="0" i="1" smtClean="0">
                                    <a:solidFill>
                                      <a:srgbClr val="FF0000"/>
                                    </a:solidFill>
                                    <a:latin typeface="Cambria Math" panose="02040503050406030204" pitchFamily="18" charset="0"/>
                                  </a:rPr>
                                </m:ctrlPr>
                              </m:radPr>
                              <m:deg/>
                              <m:e>
                                <m:r>
                                  <a:rPr kumimoji="1" lang="en-US" altLang="zh-CN" sz="1100" b="0" i="1" smtClean="0">
                                    <a:solidFill>
                                      <a:srgbClr val="FF0000"/>
                                    </a:solidFill>
                                    <a:latin typeface="Cambria Math" panose="02040503050406030204" pitchFamily="18" charset="0"/>
                                  </a:rPr>
                                  <m:t>2</m:t>
                                </m:r>
                              </m:e>
                            </m:rad>
                          </m:den>
                        </m:f>
                      </m:oMath>
                    </m:oMathPara>
                  </a14:m>
                  <a:endParaRPr kumimoji="1" lang="en-US" altLang="zh-CN" sz="1100" b="0" dirty="0">
                    <a:solidFill>
                      <a:srgbClr val="FF0000"/>
                    </a:solidFill>
                  </a:endParaRPr>
                </a:p>
                <a:p>
                  <a:endParaRPr kumimoji="1" lang="zh-CN" altLang="en-US" sz="1100" dirty="0">
                    <a:solidFill>
                      <a:srgbClr val="FF0000"/>
                    </a:solidFill>
                  </a:endParaRPr>
                </a:p>
              </p:txBody>
            </p:sp>
          </mc:Choice>
          <mc:Fallback xmlns="">
            <p:sp>
              <p:nvSpPr>
                <p:cNvPr id="33" name="文本框 32"/>
                <p:cNvSpPr txBox="1">
                  <a:spLocks noRot="1" noChangeAspect="1" noMove="1" noResize="1" noEditPoints="1" noAdjustHandles="1" noChangeArrowheads="1" noChangeShapeType="1" noTextEdit="1"/>
                </p:cNvSpPr>
                <p:nvPr/>
              </p:nvSpPr>
              <p:spPr>
                <a:xfrm>
                  <a:off x="5898853" y="5235473"/>
                  <a:ext cx="339004" cy="522707"/>
                </a:xfrm>
                <a:prstGeom prst="rect">
                  <a:avLst/>
                </a:prstGeom>
                <a:blipFill rotWithShape="1">
                  <a:blip r:embed="rId5"/>
                </a:blipFill>
              </p:spPr>
              <p:txBody>
                <a:bodyPr/>
                <a:lstStyle/>
                <a:p>
                  <a:r>
                    <a:rPr lang="zh-CN" altLang="en-US">
                      <a:noFill/>
                    </a:rPr>
                    <a:t> </a:t>
                  </a:r>
                </a:p>
              </p:txBody>
            </p:sp>
          </mc:Fallback>
        </mc:AlternateContent>
        <p:sp>
          <p:nvSpPr>
            <p:cNvPr id="35" name="椭圆 34"/>
            <p:cNvSpPr/>
            <p:nvPr/>
          </p:nvSpPr>
          <p:spPr>
            <a:xfrm>
              <a:off x="4915496" y="4906576"/>
              <a:ext cx="101726" cy="10236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椭圆 35"/>
            <p:cNvSpPr/>
            <p:nvPr/>
          </p:nvSpPr>
          <p:spPr>
            <a:xfrm>
              <a:off x="5444881" y="4906575"/>
              <a:ext cx="101726" cy="10236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椭圆 36"/>
            <p:cNvSpPr/>
            <p:nvPr/>
          </p:nvSpPr>
          <p:spPr>
            <a:xfrm>
              <a:off x="4522033" y="4317104"/>
              <a:ext cx="101726" cy="10236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椭圆 37"/>
            <p:cNvSpPr/>
            <p:nvPr/>
          </p:nvSpPr>
          <p:spPr>
            <a:xfrm>
              <a:off x="5881600" y="5522492"/>
              <a:ext cx="101726" cy="10236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39" name="图片 38"/>
          <p:cNvPicPr>
            <a:picLocks noChangeAspect="1"/>
          </p:cNvPicPr>
          <p:nvPr/>
        </p:nvPicPr>
        <p:blipFill>
          <a:blip r:embed="rId6" cstate="hqprint"/>
          <a:stretch>
            <a:fillRect/>
          </a:stretch>
        </p:blipFill>
        <p:spPr>
          <a:xfrm>
            <a:off x="1503685" y="1853508"/>
            <a:ext cx="1673425" cy="1447521"/>
          </a:xfrm>
          <a:prstGeom prst="rect">
            <a:avLst/>
          </a:prstGeom>
        </p:spPr>
      </p:pic>
      <p:pic>
        <p:nvPicPr>
          <p:cNvPr id="40" name="图片 39"/>
          <p:cNvPicPr>
            <a:picLocks noChangeAspect="1"/>
          </p:cNvPicPr>
          <p:nvPr/>
        </p:nvPicPr>
        <p:blipFill>
          <a:blip r:embed="rId7" cstate="hqprint"/>
          <a:stretch>
            <a:fillRect/>
          </a:stretch>
        </p:blipFill>
        <p:spPr>
          <a:xfrm>
            <a:off x="8730923" y="1818668"/>
            <a:ext cx="1746029" cy="1519540"/>
          </a:xfrm>
          <a:prstGeom prst="rect">
            <a:avLst/>
          </a:prstGeom>
        </p:spPr>
      </p:pic>
      <p:cxnSp>
        <p:nvCxnSpPr>
          <p:cNvPr id="42" name="直线箭头连接符 41"/>
          <p:cNvCxnSpPr/>
          <p:nvPr/>
        </p:nvCxnSpPr>
        <p:spPr bwMode="auto">
          <a:xfrm>
            <a:off x="3352047" y="2683686"/>
            <a:ext cx="1451626" cy="0"/>
          </a:xfrm>
          <a:prstGeom prst="straightConnector1">
            <a:avLst/>
          </a:prstGeom>
          <a:solidFill>
            <a:srgbClr val="FFCC99">
              <a:alpha val="50000"/>
            </a:srgbClr>
          </a:solidFill>
          <a:ln w="25400">
            <a:solidFill>
              <a:srgbClr val="C00000"/>
            </a:solidFill>
            <a:tailEnd type="stealth"/>
          </a:ln>
          <a:effectLst/>
        </p:spPr>
      </p:cxnSp>
      <p:sp>
        <p:nvSpPr>
          <p:cNvPr id="43" name="文本框 42"/>
          <p:cNvSpPr txBox="1"/>
          <p:nvPr/>
        </p:nvSpPr>
        <p:spPr>
          <a:xfrm>
            <a:off x="3370663" y="2270494"/>
            <a:ext cx="1428596" cy="338554"/>
          </a:xfrm>
          <a:prstGeom prst="rect">
            <a:avLst/>
          </a:prstGeom>
          <a:noFill/>
        </p:spPr>
        <p:txBody>
          <a:bodyPr wrap="none" rtlCol="0">
            <a:spAutoFit/>
          </a:bodyPr>
          <a:lstStyle/>
          <a:p>
            <a:r>
              <a:rPr kumimoji="1" lang="en-US" altLang="zh-CN" sz="1600" dirty="0">
                <a:solidFill>
                  <a:srgbClr val="C00000"/>
                </a:solidFill>
              </a:rPr>
              <a:t>Lorentz boost</a:t>
            </a:r>
            <a:endParaRPr kumimoji="1" lang="zh-CN" altLang="en-US" dirty="0">
              <a:solidFill>
                <a:srgbClr val="C00000"/>
              </a:solidFill>
            </a:endParaRPr>
          </a:p>
        </p:txBody>
      </p:sp>
      <p:sp>
        <p:nvSpPr>
          <p:cNvPr id="44" name="右箭头 43"/>
          <p:cNvSpPr/>
          <p:nvPr/>
        </p:nvSpPr>
        <p:spPr>
          <a:xfrm>
            <a:off x="7194266" y="2609048"/>
            <a:ext cx="1204637" cy="148841"/>
          </a:xfrm>
          <a:prstGeom prst="rightArrow">
            <a:avLst>
              <a:gd name="adj1" fmla="val 50000"/>
              <a:gd name="adj2" fmla="val 233334"/>
            </a:avLst>
          </a:prstGeom>
          <a:ln>
            <a:solidFill>
              <a:srgbClr val="DE59C3"/>
            </a:solidFill>
          </a:ln>
        </p:spPr>
        <p:txBody>
          <a:bodyPr wrap="square" rtlCol="0" anchor="ctr">
            <a:spAutoFit/>
          </a:bodyPr>
          <a:lstStyle/>
          <a:p>
            <a:pPr marL="342900" indent="-342900" algn="l">
              <a:lnSpc>
                <a:spcPct val="150000"/>
              </a:lnSpc>
              <a:buFont typeface="Wingdings" panose="05000000000000000000" pitchFamily="2" charset="2"/>
              <a:buChar char="Ø"/>
            </a:pPr>
            <a:endParaRPr kumimoji="1" lang="zh-CN" altLang="en-US" sz="2800" b="1" dirty="0">
              <a:solidFill>
                <a:srgbClr val="001CB6"/>
              </a:solidFill>
              <a:latin typeface="Times New Roman" panose="02020603050405020304" charset="0"/>
              <a:ea typeface="Times New Roman" panose="02020603050405020304" charset="0"/>
              <a:cs typeface="Times New Roman" panose="02020603050405020304" charset="0"/>
            </a:endParaRPr>
          </a:p>
        </p:txBody>
      </p:sp>
      <p:sp>
        <p:nvSpPr>
          <p:cNvPr id="45" name="矩形 44"/>
          <p:cNvSpPr/>
          <p:nvPr/>
        </p:nvSpPr>
        <p:spPr>
          <a:xfrm>
            <a:off x="7343705" y="2282471"/>
            <a:ext cx="620683" cy="369332"/>
          </a:xfrm>
          <a:prstGeom prst="rect">
            <a:avLst/>
          </a:prstGeom>
        </p:spPr>
        <p:txBody>
          <a:bodyPr wrap="none">
            <a:spAutoFit/>
          </a:bodyPr>
          <a:lstStyle/>
          <a:p>
            <a:r>
              <a:rPr lang="en-US" altLang="zh-CN" b="1" dirty="0">
                <a:solidFill>
                  <a:srgbClr val="DE59C3"/>
                </a:solidFill>
              </a:rPr>
              <a:t>EFT</a:t>
            </a:r>
            <a:endParaRPr lang="zh-CN" altLang="en-US" b="1" dirty="0">
              <a:solidFill>
                <a:srgbClr val="DE59C3"/>
              </a:solidFill>
            </a:endParaRPr>
          </a:p>
        </p:txBody>
      </p:sp>
      <p:sp>
        <p:nvSpPr>
          <p:cNvPr id="3" name="矩形 2"/>
          <p:cNvSpPr/>
          <p:nvPr/>
        </p:nvSpPr>
        <p:spPr>
          <a:xfrm>
            <a:off x="3261152" y="3043559"/>
            <a:ext cx="1743554" cy="584775"/>
          </a:xfrm>
          <a:prstGeom prst="rect">
            <a:avLst/>
          </a:prstGeom>
        </p:spPr>
        <p:txBody>
          <a:bodyPr wrap="none">
            <a:spAutoFit/>
          </a:bodyPr>
          <a:lstStyle/>
          <a:p>
            <a:r>
              <a:rPr lang="en-US" altLang="zh-CN" sz="1600" i="1" dirty="0">
                <a:solidFill>
                  <a:srgbClr val="001CB6"/>
                </a:solidFill>
                <a:latin typeface="Times New Roman" panose="02020603050405020304" charset="0"/>
                <a:cs typeface="Times New Roman" panose="02020603050405020304" charset="0"/>
              </a:rPr>
              <a:t>Ji, PRL110(2013), </a:t>
            </a:r>
          </a:p>
          <a:p>
            <a:r>
              <a:rPr lang="en-US" altLang="zh-CN" sz="1600" i="1" dirty="0">
                <a:solidFill>
                  <a:srgbClr val="001CB6"/>
                </a:solidFill>
                <a:latin typeface="Times New Roman" panose="02020603050405020304" charset="0"/>
                <a:cs typeface="Times New Roman" panose="02020603050405020304" charset="0"/>
              </a:rPr>
              <a:t>RMP93(2021), … </a:t>
            </a:r>
            <a:endParaRPr lang="zh-CN" altLang="en-US" sz="1600" dirty="0"/>
          </a:p>
        </p:txBody>
      </p:sp>
      <p:sp>
        <p:nvSpPr>
          <p:cNvPr id="4" name="矩形 3"/>
          <p:cNvSpPr/>
          <p:nvPr/>
        </p:nvSpPr>
        <p:spPr>
          <a:xfrm>
            <a:off x="860478" y="6380481"/>
            <a:ext cx="3148590" cy="307777"/>
          </a:xfrm>
          <a:prstGeom prst="rect">
            <a:avLst/>
          </a:prstGeom>
        </p:spPr>
        <p:txBody>
          <a:bodyPr wrap="square">
            <a:spAutoFit/>
          </a:bodyPr>
          <a:lstStyle/>
          <a:p>
            <a:r>
              <a:rPr lang="en-US" altLang="zh-CN" sz="1400" i="1" dirty="0">
                <a:solidFill>
                  <a:srgbClr val="001CB6"/>
                </a:solidFill>
                <a:latin typeface="Times New Roman" panose="02020603050405020304" charset="0"/>
                <a:cs typeface="Times New Roman" panose="02020603050405020304" charset="0"/>
              </a:rPr>
              <a:t>Proton </a:t>
            </a:r>
            <a:r>
              <a:rPr lang="en-US" altLang="zh-CN" sz="1400" i="1" dirty="0" err="1">
                <a:solidFill>
                  <a:srgbClr val="001CB6"/>
                </a:solidFill>
                <a:latin typeface="Times New Roman" panose="02020603050405020304" charset="0"/>
                <a:cs typeface="Times New Roman" panose="02020603050405020304" charset="0"/>
              </a:rPr>
              <a:t>transversity</a:t>
            </a:r>
            <a:r>
              <a:rPr lang="en-US" altLang="zh-CN" sz="1400" i="1" dirty="0">
                <a:solidFill>
                  <a:srgbClr val="001CB6"/>
                </a:solidFill>
                <a:latin typeface="Times New Roman" panose="02020603050405020304" charset="0"/>
                <a:cs typeface="Times New Roman" panose="02020603050405020304" charset="0"/>
              </a:rPr>
              <a:t> PDF, PRL131(2023)</a:t>
            </a:r>
            <a:endParaRPr lang="zh-CN" altLang="en-US" sz="1400" i="1" dirty="0">
              <a:solidFill>
                <a:srgbClr val="001CB6"/>
              </a:solidFill>
              <a:latin typeface="Times New Roman" panose="02020603050405020304" charset="0"/>
              <a:cs typeface="Times New Roman" panose="02020603050405020304" charset="0"/>
            </a:endParaRPr>
          </a:p>
        </p:txBody>
      </p:sp>
      <p:pic>
        <p:nvPicPr>
          <p:cNvPr id="24" name="图片 23"/>
          <p:cNvPicPr>
            <a:picLocks noChangeAspect="1"/>
          </p:cNvPicPr>
          <p:nvPr/>
        </p:nvPicPr>
        <p:blipFill>
          <a:blip r:embed="rId8"/>
          <a:stretch>
            <a:fillRect/>
          </a:stretch>
        </p:blipFill>
        <p:spPr>
          <a:xfrm>
            <a:off x="674422" y="4194455"/>
            <a:ext cx="3334057" cy="2145680"/>
          </a:xfrm>
          <a:prstGeom prst="rect">
            <a:avLst/>
          </a:prstGeom>
        </p:spPr>
      </p:pic>
      <p:sp>
        <p:nvSpPr>
          <p:cNvPr id="53" name="矩形 52"/>
          <p:cNvSpPr/>
          <p:nvPr/>
        </p:nvSpPr>
        <p:spPr>
          <a:xfrm>
            <a:off x="491966" y="1144574"/>
            <a:ext cx="11110644" cy="829945"/>
          </a:xfrm>
          <a:prstGeom prst="rect">
            <a:avLst/>
          </a:prstGeom>
        </p:spPr>
        <p:txBody>
          <a:bodyPr wrap="square">
            <a:spAutoFit/>
          </a:bodyPr>
          <a:lstStyle/>
          <a:p>
            <a:pPr marL="342900" indent="-342900">
              <a:lnSpc>
                <a:spcPct val="100000"/>
              </a:lnSpc>
              <a:buFont typeface="Arial" panose="020B0604020202020204" pitchFamily="34" charset="0"/>
              <a:buChar char="•"/>
            </a:pPr>
            <a:r>
              <a:rPr lang="en-US" altLang="zh-CN" sz="2400" b="1" dirty="0">
                <a:latin typeface="Times New Roman" panose="02020603050405020304" charset="0"/>
                <a:cs typeface="Times New Roman" panose="02020603050405020304" charset="0"/>
              </a:rPr>
              <a:t>Large-momentum effective theory: </a:t>
            </a:r>
            <a:r>
              <a:rPr lang="en-US" altLang="zh-CN" sz="2400" b="1" dirty="0">
                <a:solidFill>
                  <a:srgbClr val="001CB6"/>
                </a:solidFill>
                <a:latin typeface="Times New Roman" panose="02020603050405020304" charset="0"/>
                <a:cs typeface="Times New Roman" panose="02020603050405020304" charset="0"/>
              </a:rPr>
              <a:t>connecting Euclidean lattice and physical observables</a:t>
            </a:r>
          </a:p>
        </p:txBody>
      </p:sp>
      <p:sp>
        <p:nvSpPr>
          <p:cNvPr id="54" name="矩形 53"/>
          <p:cNvSpPr/>
          <p:nvPr/>
        </p:nvSpPr>
        <p:spPr>
          <a:xfrm>
            <a:off x="491966" y="3681267"/>
            <a:ext cx="11110644" cy="460375"/>
          </a:xfrm>
          <a:prstGeom prst="rect">
            <a:avLst/>
          </a:prstGeom>
        </p:spPr>
        <p:txBody>
          <a:bodyPr wrap="square">
            <a:spAutoFit/>
          </a:bodyPr>
          <a:lstStyle/>
          <a:p>
            <a:pPr marL="342900" indent="-342900">
              <a:lnSpc>
                <a:spcPct val="100000"/>
              </a:lnSpc>
              <a:buFont typeface="Arial" panose="020B0604020202020204" pitchFamily="34" charset="0"/>
              <a:buChar char="•"/>
            </a:pPr>
            <a:r>
              <a:rPr lang="en-US" altLang="zh-CN" sz="2400" b="1" dirty="0">
                <a:latin typeface="Times New Roman" panose="02020603050405020304" charset="0"/>
                <a:cs typeface="Times New Roman" panose="02020603050405020304" charset="0"/>
              </a:rPr>
              <a:t>Achieved great success in the studies of TMDPDFs:</a:t>
            </a:r>
            <a:endParaRPr lang="en-US" altLang="zh-CN" sz="2400" b="1" dirty="0">
              <a:solidFill>
                <a:srgbClr val="001CB6"/>
              </a:solidFill>
              <a:latin typeface="Times New Roman" panose="02020603050405020304" charset="0"/>
              <a:cs typeface="Times New Roman" panose="02020603050405020304" charset="0"/>
            </a:endParaRPr>
          </a:p>
        </p:txBody>
      </p:sp>
      <p:sp>
        <p:nvSpPr>
          <p:cNvPr id="55" name="文本框 54"/>
          <p:cNvSpPr txBox="1"/>
          <p:nvPr/>
        </p:nvSpPr>
        <p:spPr>
          <a:xfrm>
            <a:off x="4163060" y="6381750"/>
            <a:ext cx="3613150" cy="306705"/>
          </a:xfrm>
          <a:prstGeom prst="rect">
            <a:avLst/>
          </a:prstGeom>
        </p:spPr>
        <p:txBody>
          <a:bodyPr wrap="square">
            <a:spAutoFit/>
          </a:bodyPr>
          <a:lstStyle/>
          <a:p>
            <a:pPr marL="0" indent="0" algn="l"/>
            <a:r>
              <a:rPr lang="en-US" altLang="zh-CN" sz="1400" b="0" i="1" dirty="0">
                <a:solidFill>
                  <a:srgbClr val="001CB6"/>
                </a:solidFill>
                <a:latin typeface="Times New Roman" panose="02020603050405020304" charset="0"/>
                <a:cs typeface="Times New Roman" panose="02020603050405020304" charset="0"/>
              </a:rPr>
              <a:t>Unpolarized nucleon TMDPDF, PRD109 (2024)</a:t>
            </a:r>
          </a:p>
        </p:txBody>
      </p:sp>
      <p:pic>
        <p:nvPicPr>
          <p:cNvPr id="56" name="图片 55"/>
          <p:cNvPicPr>
            <a:picLocks noChangeAspect="1"/>
          </p:cNvPicPr>
          <p:nvPr/>
        </p:nvPicPr>
        <p:blipFill>
          <a:blip r:embed="rId9"/>
          <a:srcRect l="6349" b="7030"/>
          <a:stretch>
            <a:fillRect/>
          </a:stretch>
        </p:blipFill>
        <p:spPr>
          <a:xfrm>
            <a:off x="4226560" y="4272280"/>
            <a:ext cx="3281680" cy="2111375"/>
          </a:xfrm>
          <a:prstGeom prst="rect">
            <a:avLst/>
          </a:prstGeom>
        </p:spPr>
      </p:pic>
      <p:pic>
        <p:nvPicPr>
          <p:cNvPr id="58" name="图片 57"/>
          <p:cNvPicPr>
            <a:picLocks noChangeAspect="1"/>
          </p:cNvPicPr>
          <p:nvPr/>
        </p:nvPicPr>
        <p:blipFill>
          <a:blip r:embed="rId10"/>
          <a:stretch>
            <a:fillRect/>
          </a:stretch>
        </p:blipFill>
        <p:spPr>
          <a:xfrm>
            <a:off x="7964170" y="4292600"/>
            <a:ext cx="3171825" cy="2063750"/>
          </a:xfrm>
          <a:prstGeom prst="rect">
            <a:avLst/>
          </a:prstGeom>
        </p:spPr>
      </p:pic>
      <p:sp>
        <p:nvSpPr>
          <p:cNvPr id="59" name="文本框 58"/>
          <p:cNvSpPr txBox="1"/>
          <p:nvPr/>
        </p:nvSpPr>
        <p:spPr>
          <a:xfrm>
            <a:off x="8004810" y="6356350"/>
            <a:ext cx="3302635" cy="343535"/>
          </a:xfrm>
          <a:prstGeom prst="rect">
            <a:avLst/>
          </a:prstGeom>
        </p:spPr>
        <p:txBody>
          <a:bodyPr wrap="square">
            <a:noAutofit/>
          </a:bodyPr>
          <a:lstStyle/>
          <a:p>
            <a:r>
              <a:rPr lang="en-US" altLang="zh-CN" sz="1400" i="1" dirty="0">
                <a:solidFill>
                  <a:srgbClr val="001CB6"/>
                </a:solidFill>
                <a:latin typeface="Times New Roman" panose="02020603050405020304" charset="0"/>
                <a:cs typeface="Times New Roman" panose="02020603050405020304" charset="0"/>
              </a:rPr>
              <a:t>Boer-Mulders Function, </a:t>
            </a:r>
            <a:r>
              <a:rPr lang="en-US" altLang="zh-CN" sz="1400" i="1" dirty="0">
                <a:solidFill>
                  <a:srgbClr val="001CB6"/>
                </a:solidFill>
                <a:latin typeface="Times New Roman" panose="02020603050405020304" charset="0"/>
                <a:cs typeface="Times New Roman" panose="02020603050405020304" charset="0"/>
                <a:sym typeface="+mn-ea"/>
                <a:hlinkClick r:id="rId11"/>
              </a:rPr>
              <a:t>arXiv:2502.11807</a:t>
            </a:r>
            <a:endParaRPr lang="en-US" altLang="zh-CN" sz="1400" b="0" i="1" dirty="0">
              <a:solidFill>
                <a:srgbClr val="001CB6"/>
              </a:solidFill>
              <a:latin typeface="Times New Roman" panose="02020603050405020304" charset="0"/>
              <a:cs typeface="Times New Roman" panose="02020603050405020304" charset="0"/>
              <a:hlinkClick r:id="rId11"/>
            </a:endParaRPr>
          </a:p>
          <a:p>
            <a:r>
              <a:rPr lang="en-US" altLang="zh-CN" sz="1600"/>
              <a:t> </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33</a:t>
            </a:r>
            <a:endParaRPr kumimoji="0" lang="zh-CN" altLang="en-US" sz="2800" dirty="0"/>
          </a:p>
        </p:txBody>
      </p:sp>
      <p:sp>
        <p:nvSpPr>
          <p:cNvPr id="17" name="Text Box 3"/>
          <p:cNvSpPr txBox="1">
            <a:spLocks noChangeArrowheads="1"/>
          </p:cNvSpPr>
          <p:nvPr/>
        </p:nvSpPr>
        <p:spPr bwMode="auto">
          <a:xfrm>
            <a:off x="514350" y="195580"/>
            <a:ext cx="460692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rPr>
              <a:t>Dispersion Relation</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2" name="文本框 9"/>
          <p:cNvSpPr txBox="1"/>
          <p:nvPr/>
        </p:nvSpPr>
        <p:spPr>
          <a:xfrm>
            <a:off x="514350" y="2004142"/>
            <a:ext cx="5745299" cy="3046095"/>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US" altLang="zh-CN" sz="2400" b="1" dirty="0">
                <a:latin typeface="Times New Roman" panose="02020603050405020304" charset="0"/>
                <a:cs typeface="Times New Roman" panose="02020603050405020304" charset="0"/>
              </a:rPr>
              <a:t>We use the following fitting formula to fit the dispersion relation of pion, </a:t>
            </a:r>
          </a:p>
          <a:p>
            <a:pPr marL="342900" indent="-342900">
              <a:buFont typeface="Wingdings" panose="05000000000000000000" pitchFamily="2" charset="2"/>
              <a:buChar char="Ø"/>
            </a:pPr>
            <a:endParaRPr lang="en-US" altLang="zh-CN" sz="2400" b="1" dirty="0">
              <a:latin typeface="Times New Roman" panose="02020603050405020304" charset="0"/>
              <a:cs typeface="Times New Roman" panose="02020603050405020304" charset="0"/>
            </a:endParaRPr>
          </a:p>
          <a:p>
            <a:pPr marL="342900" indent="-342900">
              <a:buFont typeface="Wingdings" panose="05000000000000000000" pitchFamily="2" charset="2"/>
              <a:buChar char="Ø"/>
            </a:pPr>
            <a:endParaRPr lang="en-US" altLang="zh-CN" sz="2400" b="1" dirty="0">
              <a:latin typeface="Times New Roman" panose="02020603050405020304" charset="0"/>
              <a:cs typeface="Times New Roman" panose="02020603050405020304" charset="0"/>
            </a:endParaRPr>
          </a:p>
          <a:p>
            <a:r>
              <a:rPr lang="en-US" altLang="zh-CN" sz="2400" b="1" dirty="0">
                <a:latin typeface="Times New Roman" panose="02020603050405020304" charset="0"/>
                <a:cs typeface="Times New Roman" panose="02020603050405020304" charset="0"/>
              </a:rPr>
              <a:t>     </a:t>
            </a:r>
          </a:p>
          <a:p>
            <a:r>
              <a:rPr lang="en-US" altLang="zh-CN" sz="2400" b="1" dirty="0">
                <a:latin typeface="Times New Roman" panose="02020603050405020304" charset="0"/>
                <a:cs typeface="Times New Roman" panose="02020603050405020304" charset="0"/>
              </a:rPr>
              <a:t>     where the fit result is </a:t>
            </a:r>
            <a:r>
              <a:rPr lang="en-US" altLang="zh-CN" sz="2400" b="1" dirty="0">
                <a:latin typeface="Times New Roman" panose="02020603050405020304" charset="0"/>
                <a:ea typeface="Consolas" panose="020B0609020204030204"/>
                <a:cs typeface="Times New Roman" panose="02020603050405020304" charset="0"/>
                <a:sym typeface="+mn-ea"/>
              </a:rPr>
              <a:t>b1 = 1.0048 (90),           b2 = -0.055 (16).</a:t>
            </a:r>
            <a:endParaRPr lang="en-US" altLang="zh-CN" sz="2400" b="1" i="0" dirty="0">
              <a:solidFill>
                <a:schemeClr val="tx1"/>
              </a:solidFill>
              <a:latin typeface="Times New Roman" panose="02020603050405020304" charset="0"/>
              <a:ea typeface="Consolas" panose="020B0609020204030204"/>
              <a:cs typeface="Times New Roman" panose="02020603050405020304" charset="0"/>
            </a:endParaRPr>
          </a:p>
          <a:p>
            <a:pPr marL="342900" indent="-342900">
              <a:buFont typeface="Wingdings" panose="05000000000000000000" pitchFamily="2" charset="2"/>
              <a:buChar char="Ø"/>
            </a:pPr>
            <a:endParaRPr lang="en-US" altLang="zh-CN" sz="2400" b="1" i="0" dirty="0">
              <a:solidFill>
                <a:schemeClr val="tx1"/>
              </a:solidFill>
              <a:latin typeface="Times New Roman" panose="02020603050405020304" charset="0"/>
              <a:ea typeface="Consolas" panose="020B0609020204030204"/>
              <a:cs typeface="Times New Roman" panose="02020603050405020304" charset="0"/>
            </a:endParaRPr>
          </a:p>
        </p:txBody>
      </p:sp>
      <p:graphicFrame>
        <p:nvGraphicFramePr>
          <p:cNvPr id="7" name="对象 6"/>
          <p:cNvGraphicFramePr>
            <a:graphicFrameLocks noChangeAspect="1"/>
          </p:cNvGraphicFramePr>
          <p:nvPr/>
        </p:nvGraphicFramePr>
        <p:xfrm>
          <a:off x="1211413" y="3056182"/>
          <a:ext cx="4358039" cy="557181"/>
        </p:xfrm>
        <a:graphic>
          <a:graphicData uri="http://schemas.openxmlformats.org/presentationml/2006/ole">
            <mc:AlternateContent xmlns:mc="http://schemas.openxmlformats.org/markup-compatibility/2006">
              <mc:Choice xmlns:v="urn:schemas-microsoft-com:vml" Requires="v">
                <p:oleObj name="Equation" r:id="rId3" imgW="2295525" imgH="296545" progId="Equation.DSMT4">
                  <p:embed/>
                </p:oleObj>
              </mc:Choice>
              <mc:Fallback>
                <p:oleObj name="Equation" r:id="rId3" imgW="2295525" imgH="296545" progId="Equation.DSMT4">
                  <p:embed/>
                  <p:pic>
                    <p:nvPicPr>
                      <p:cNvPr id="7" name="对象 6"/>
                      <p:cNvPicPr/>
                      <p:nvPr/>
                    </p:nvPicPr>
                    <p:blipFill>
                      <a:blip r:embed="rId4"/>
                      <a:stretch>
                        <a:fillRect/>
                      </a:stretch>
                    </p:blipFill>
                    <p:spPr>
                      <a:xfrm>
                        <a:off x="1211413" y="3056182"/>
                        <a:ext cx="4358039" cy="557181"/>
                      </a:xfrm>
                      <a:prstGeom prst="rect">
                        <a:avLst/>
                      </a:prstGeom>
                    </p:spPr>
                  </p:pic>
                </p:oleObj>
              </mc:Fallback>
            </mc:AlternateContent>
          </a:graphicData>
        </a:graphic>
      </p:graphicFrame>
      <p:pic>
        <p:nvPicPr>
          <p:cNvPr id="4" name="图片 3"/>
          <p:cNvPicPr>
            <a:picLocks noChangeAspect="1"/>
          </p:cNvPicPr>
          <p:nvPr/>
        </p:nvPicPr>
        <p:blipFill>
          <a:blip r:embed="rId5"/>
          <a:stretch>
            <a:fillRect/>
          </a:stretch>
        </p:blipFill>
        <p:spPr>
          <a:xfrm>
            <a:off x="6653530" y="1765935"/>
            <a:ext cx="4963160" cy="3979545"/>
          </a:xfrm>
          <a:prstGeom prst="rect">
            <a:avLst/>
          </a:prstGeom>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2CC53-6588-9378-F518-701476ABF763}"/>
            </a:ext>
          </a:extLst>
        </p:cNvPr>
        <p:cNvGrpSpPr/>
        <p:nvPr/>
      </p:nvGrpSpPr>
      <p:grpSpPr>
        <a:xfrm>
          <a:off x="0" y="0"/>
          <a:ext cx="0" cy="0"/>
          <a:chOff x="0" y="0"/>
          <a:chExt cx="0" cy="0"/>
        </a:xfrm>
      </p:grpSpPr>
      <p:sp>
        <p:nvSpPr>
          <p:cNvPr id="38914" name="灯片编号占位符 4">
            <a:extLst>
              <a:ext uri="{FF2B5EF4-FFF2-40B4-BE49-F238E27FC236}">
                <a16:creationId xmlns:a16="http://schemas.microsoft.com/office/drawing/2014/main" id="{5CA46199-C6D9-8B57-B532-D20262933550}"/>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34</a:t>
            </a:r>
            <a:endParaRPr kumimoji="0" lang="zh-CN" altLang="en-US" sz="2800" dirty="0"/>
          </a:p>
        </p:txBody>
      </p:sp>
      <p:sp>
        <p:nvSpPr>
          <p:cNvPr id="17" name="Text Box 3">
            <a:extLst>
              <a:ext uri="{FF2B5EF4-FFF2-40B4-BE49-F238E27FC236}">
                <a16:creationId xmlns:a16="http://schemas.microsoft.com/office/drawing/2014/main" id="{51086C9F-2478-76F7-BEC3-30237AD311D0}"/>
              </a:ext>
            </a:extLst>
          </p:cNvPr>
          <p:cNvSpPr txBox="1">
            <a:spLocks noChangeArrowheads="1"/>
          </p:cNvSpPr>
          <p:nvPr/>
        </p:nvSpPr>
        <p:spPr bwMode="auto">
          <a:xfrm>
            <a:off x="514350" y="195580"/>
            <a:ext cx="460692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L Dependence</a:t>
            </a:r>
          </a:p>
        </p:txBody>
      </p:sp>
      <p:grpSp>
        <p:nvGrpSpPr>
          <p:cNvPr id="25" name="组合 24">
            <a:extLst>
              <a:ext uri="{FF2B5EF4-FFF2-40B4-BE49-F238E27FC236}">
                <a16:creationId xmlns:a16="http://schemas.microsoft.com/office/drawing/2014/main" id="{2E5F0A33-1384-84D0-57D3-E54C10D8A417}"/>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C8F298BC-88C5-0823-0224-8B4F261854AF}"/>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FF12943A-E144-AD12-3981-60CCC69F74C0}"/>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0BF3500C-4AB1-F8E4-7FD1-65BA4BCD95C5}"/>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B944A491-D4EF-585F-9113-11B44FF00040}"/>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mc:AlternateContent xmlns:mc="http://schemas.openxmlformats.org/markup-compatibility/2006" xmlns:a14="http://schemas.microsoft.com/office/drawing/2010/main">
        <mc:Choice Requires="a14">
          <p:sp>
            <p:nvSpPr>
              <p:cNvPr id="3" name="文本框 11">
                <a:extLst>
                  <a:ext uri="{FF2B5EF4-FFF2-40B4-BE49-F238E27FC236}">
                    <a16:creationId xmlns:a16="http://schemas.microsoft.com/office/drawing/2014/main" id="{A528EE99-83FE-2A84-61AE-7A91783C5204}"/>
                  </a:ext>
                </a:extLst>
              </p:cNvPr>
              <p:cNvSpPr txBox="1"/>
              <p:nvPr/>
            </p:nvSpPr>
            <p:spPr>
              <a:xfrm>
                <a:off x="1122017" y="1397688"/>
                <a:ext cx="9947954" cy="85915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SzPct val="100000"/>
                  <a:buFont typeface="Wingdings" panose="05000000000000000000" charset="0"/>
                  <a:buChar char="Ø"/>
                </a:pPr>
                <a:r>
                  <a:rPr lang="en-US" altLang="zh-CN" sz="2400" b="1" dirty="0">
                    <a:solidFill>
                      <a:srgbClr val="000000"/>
                    </a:solidFill>
                    <a:latin typeface="Times New Roman" panose="02020603050405020304" charset="0"/>
                    <a:ea typeface="CMR10"/>
                    <a:cs typeface="Times New Roman" panose="02020603050405020304" charset="0"/>
                  </a:rPr>
                  <a:t>The extraction of </a:t>
                </a:r>
                <a14:m>
                  <m:oMath xmlns:m="http://schemas.openxmlformats.org/officeDocument/2006/math">
                    <m:r>
                      <a:rPr lang="en-US" altLang="zh-CN" sz="2400" b="1" i="1">
                        <a:solidFill>
                          <a:srgbClr val="000000"/>
                        </a:solidFill>
                        <a:latin typeface="Cambria Math" panose="02040503050406030204" pitchFamily="18" charset="0"/>
                        <a:ea typeface="MS Mincho" charset="0"/>
                        <a:cs typeface="Cambria Math" panose="02040503050406030204" pitchFamily="18" charset="0"/>
                      </a:rPr>
                      <m:t> </m:t>
                    </m:r>
                    <m:sSup>
                      <m:sSupPr>
                        <m:ctrlPr>
                          <a:rPr lang="en-US" altLang="zh-CN" sz="2400" b="1" i="1">
                            <a:solidFill>
                              <a:srgbClr val="000000"/>
                            </a:solidFill>
                            <a:latin typeface="Cambria Math" panose="02040503050406030204" pitchFamily="18" charset="0"/>
                            <a:ea typeface="CMR10"/>
                            <a:cs typeface="Cambria Math" panose="02040503050406030204" pitchFamily="18" charset="0"/>
                          </a:rPr>
                        </m:ctrlPr>
                      </m:sSupPr>
                      <m:e>
                        <m:acc>
                          <m:accPr>
                            <m:chr m:val="̃"/>
                            <m:ctrlPr>
                              <a:rPr lang="en-US" altLang="zh-CN" sz="2400" b="1" i="1">
                                <a:solidFill>
                                  <a:srgbClr val="000000"/>
                                </a:solidFill>
                                <a:latin typeface="Cambria Math" panose="02040503050406030204" pitchFamily="18" charset="0"/>
                                <a:ea typeface="CMR10"/>
                                <a:cs typeface="Cambria Math" panose="02040503050406030204" pitchFamily="18" charset="0"/>
                              </a:rPr>
                            </m:ctrlPr>
                          </m:accPr>
                          <m:e>
                            <m:r>
                              <a:rPr lang="en-US" altLang="zh-CN" sz="2400" b="1" i="1">
                                <a:solidFill>
                                  <a:srgbClr val="000000"/>
                                </a:solidFill>
                                <a:latin typeface="Cambria Math" panose="02040503050406030204" pitchFamily="18" charset="0"/>
                                <a:ea typeface="MS Mincho" charset="0"/>
                                <a:cs typeface="Cambria Math" panose="02040503050406030204" pitchFamily="18" charset="0"/>
                              </a:rPr>
                              <m:t>𝜳</m:t>
                            </m:r>
                          </m:e>
                        </m:acc>
                      </m:e>
                      <m:sup>
                        <m:r>
                          <a:rPr lang="en-US" altLang="zh-CN" sz="2400" b="1" i="1">
                            <a:solidFill>
                              <a:srgbClr val="000000"/>
                            </a:solidFill>
                            <a:latin typeface="Cambria Math" panose="02040503050406030204" pitchFamily="18" charset="0"/>
                            <a:ea typeface="MS Mincho" charset="0"/>
                            <a:cs typeface="Cambria Math" panose="02040503050406030204" pitchFamily="18" charset="0"/>
                          </a:rPr>
                          <m:t>±</m:t>
                        </m:r>
                      </m:sup>
                    </m:sSup>
                    <m:r>
                      <a:rPr lang="en-US" altLang="zh-CN" sz="2400" b="1" i="1">
                        <a:solidFill>
                          <a:srgbClr val="000000"/>
                        </a:solidFill>
                        <a:latin typeface="Cambria Math" panose="02040503050406030204" pitchFamily="18" charset="0"/>
                        <a:ea typeface="MS Mincho" charset="0"/>
                        <a:cs typeface="Cambria Math" panose="02040503050406030204" pitchFamily="18" charset="0"/>
                      </a:rPr>
                      <m:t>(</m:t>
                    </m:r>
                    <m:r>
                      <a:rPr lang="en-US" altLang="zh-CN" sz="2400" b="1" i="1">
                        <a:solidFill>
                          <a:srgbClr val="000000"/>
                        </a:solidFill>
                        <a:latin typeface="Cambria Math" panose="02040503050406030204" pitchFamily="18" charset="0"/>
                        <a:ea typeface="CMR10"/>
                        <a:cs typeface="Cambria Math" panose="02040503050406030204" pitchFamily="18" charset="0"/>
                      </a:rPr>
                      <m:t>𝒙</m:t>
                    </m:r>
                    <m:r>
                      <a:rPr lang="en-US" altLang="zh-CN" sz="2400" b="1" i="1">
                        <a:solidFill>
                          <a:srgbClr val="000000"/>
                        </a:solidFill>
                        <a:latin typeface="Cambria Math" panose="02040503050406030204" pitchFamily="18" charset="0"/>
                        <a:ea typeface="MS Mincho" charset="0"/>
                        <a:cs typeface="Cambria Math" panose="02040503050406030204" pitchFamily="18" charset="0"/>
                      </a:rPr>
                      <m:t>,</m:t>
                    </m:r>
                    <m:sSub>
                      <m:sSubPr>
                        <m:ctrlPr>
                          <a:rPr lang="en-US" altLang="zh-CN" sz="2400" b="1" i="1">
                            <a:latin typeface="Cambria Math" panose="02040503050406030204" pitchFamily="18" charset="0"/>
                            <a:cs typeface="Cambria Math" panose="02040503050406030204" pitchFamily="18" charset="0"/>
                          </a:rPr>
                        </m:ctrlPr>
                      </m:sSubPr>
                      <m:e>
                        <m:r>
                          <a:rPr lang="en-US" altLang="zh-CN" sz="2400" b="1" i="1">
                            <a:latin typeface="Cambria Math" panose="02040503050406030204" pitchFamily="18" charset="0"/>
                            <a:cs typeface="Cambria Math" panose="02040503050406030204" pitchFamily="18" charset="0"/>
                          </a:rPr>
                          <m:t>𝒃</m:t>
                        </m:r>
                      </m:e>
                      <m:sub>
                        <m:r>
                          <a:rPr lang="en-US" altLang="zh-CN" sz="2400" b="1">
                            <a:latin typeface="Cambria Math" panose="02040503050406030204" pitchFamily="18" charset="0"/>
                            <a:ea typeface="MS Mincho" charset="0"/>
                            <a:cs typeface="Cambria Math" panose="02040503050406030204" pitchFamily="18" charset="0"/>
                          </a:rPr>
                          <m:t>⊥</m:t>
                        </m:r>
                      </m:sub>
                    </m:sSub>
                    <m:r>
                      <a:rPr lang="en-US" altLang="zh-CN" sz="2400" b="1" i="1">
                        <a:solidFill>
                          <a:srgbClr val="000000"/>
                        </a:solidFill>
                        <a:latin typeface="Cambria Math" panose="02040503050406030204" pitchFamily="18" charset="0"/>
                        <a:ea typeface="MS Mincho" charset="0"/>
                        <a:cs typeface="Cambria Math" panose="02040503050406030204" pitchFamily="18" charset="0"/>
                      </a:rPr>
                      <m:t>,</m:t>
                    </m:r>
                    <m:r>
                      <a:rPr lang="en-US" altLang="zh-CN" sz="2400" b="1" i="1">
                        <a:solidFill>
                          <a:srgbClr val="000000"/>
                        </a:solidFill>
                        <a:latin typeface="Cambria Math" panose="02040503050406030204" pitchFamily="18" charset="0"/>
                        <a:ea typeface="MS Mincho" charset="0"/>
                        <a:cs typeface="Cambria Math" panose="02040503050406030204" pitchFamily="18" charset="0"/>
                      </a:rPr>
                      <m:t>𝝁</m:t>
                    </m:r>
                    <m:r>
                      <a:rPr lang="en-US" altLang="zh-CN" sz="2400" b="1" i="1">
                        <a:solidFill>
                          <a:srgbClr val="000000"/>
                        </a:solidFill>
                        <a:latin typeface="Cambria Math" panose="02040503050406030204" pitchFamily="18" charset="0"/>
                        <a:ea typeface="MS Mincho" charset="0"/>
                        <a:cs typeface="Cambria Math" panose="02040503050406030204" pitchFamily="18" charset="0"/>
                      </a:rPr>
                      <m:t>,</m:t>
                    </m:r>
                    <m:sSub>
                      <m:sSubPr>
                        <m:ctrlPr>
                          <a:rPr lang="en-US" altLang="zh-CN" sz="2400" b="1" i="1">
                            <a:solidFill>
                              <a:srgbClr val="000000"/>
                            </a:solidFill>
                            <a:latin typeface="Cambria Math" panose="02040503050406030204" pitchFamily="18" charset="0"/>
                            <a:ea typeface="CMR10"/>
                            <a:cs typeface="Cambria Math" panose="02040503050406030204" pitchFamily="18" charset="0"/>
                          </a:rPr>
                        </m:ctrlPr>
                      </m:sSubPr>
                      <m:e>
                        <m:r>
                          <a:rPr lang="en-US" altLang="zh-CN" sz="2400" b="1" i="1">
                            <a:solidFill>
                              <a:srgbClr val="000000"/>
                            </a:solidFill>
                            <a:latin typeface="Cambria Math" panose="02040503050406030204" pitchFamily="18" charset="0"/>
                            <a:ea typeface="MS Mincho" charset="0"/>
                            <a:cs typeface="Cambria Math" panose="02040503050406030204" pitchFamily="18" charset="0"/>
                          </a:rPr>
                          <m:t>𝜻</m:t>
                        </m:r>
                      </m:e>
                      <m:sub>
                        <m:r>
                          <a:rPr lang="en-US" altLang="zh-CN" sz="2400" b="1" i="1">
                            <a:solidFill>
                              <a:srgbClr val="000000"/>
                            </a:solidFill>
                            <a:latin typeface="Cambria Math" panose="02040503050406030204" pitchFamily="18" charset="0"/>
                            <a:ea typeface="CMR10"/>
                            <a:cs typeface="Cambria Math" panose="02040503050406030204" pitchFamily="18" charset="0"/>
                          </a:rPr>
                          <m:t>𝒛</m:t>
                        </m:r>
                      </m:sub>
                    </m:sSub>
                    <m:r>
                      <a:rPr lang="en-US" altLang="zh-CN" sz="2400" b="1" i="1">
                        <a:solidFill>
                          <a:srgbClr val="000000"/>
                        </a:solidFill>
                        <a:latin typeface="Cambria Math" panose="02040503050406030204" pitchFamily="18" charset="0"/>
                        <a:ea typeface="MS Mincho" charset="0"/>
                        <a:cs typeface="Cambria Math" panose="02040503050406030204" pitchFamily="18" charset="0"/>
                      </a:rPr>
                      <m:t>)</m:t>
                    </m:r>
                  </m:oMath>
                </a14:m>
                <a:r>
                  <a:rPr lang="en-US" altLang="zh-CN" sz="2400" b="1" dirty="0">
                    <a:solidFill>
                      <a:srgbClr val="000000"/>
                    </a:solidFill>
                    <a:latin typeface="Times New Roman" panose="02020603050405020304" charset="0"/>
                    <a:ea typeface="CMR10"/>
                    <a:cs typeface="Times New Roman" panose="02020603050405020304" charset="0"/>
                  </a:rPr>
                  <a:t> requires L to be large enough. When </a:t>
                </a:r>
                <a:r>
                  <a:rPr lang="en-US" altLang="zh-CN" sz="2400" b="1" dirty="0">
                    <a:solidFill>
                      <a:srgbClr val="C00000"/>
                    </a:solidFill>
                    <a:latin typeface="Times New Roman" panose="02020603050405020304" charset="0"/>
                    <a:ea typeface="CMR10"/>
                    <a:cs typeface="Times New Roman" panose="02020603050405020304" charset="0"/>
                  </a:rPr>
                  <a:t>L</a:t>
                </a:r>
                <a14:m>
                  <m:oMath xmlns:m="http://schemas.openxmlformats.org/officeDocument/2006/math">
                    <m:r>
                      <a:rPr lang="en-US" altLang="zh-CN" sz="2400" b="1" i="1">
                        <a:solidFill>
                          <a:srgbClr val="C00000"/>
                        </a:solidFill>
                        <a:latin typeface="Cambria Math" panose="02040503050406030204" pitchFamily="18" charset="0"/>
                        <a:ea typeface="MS Mincho" charset="0"/>
                        <a:cs typeface="Cambria Math" panose="02040503050406030204" pitchFamily="18" charset="0"/>
                      </a:rPr>
                      <m:t>≥</m:t>
                    </m:r>
                  </m:oMath>
                </a14:m>
                <a:r>
                  <a:rPr lang="en-US" altLang="zh-CN" sz="2400" b="1" dirty="0">
                    <a:solidFill>
                      <a:srgbClr val="C00000"/>
                    </a:solidFill>
                    <a:latin typeface="Times New Roman" panose="02020603050405020304" charset="0"/>
                    <a:ea typeface="CMR10"/>
                    <a:cs typeface="Times New Roman" panose="02020603050405020304" charset="0"/>
                  </a:rPr>
                  <a:t>6a</a:t>
                </a:r>
                <a14:m>
                  <m:oMath xmlns:m="http://schemas.openxmlformats.org/officeDocument/2006/math">
                    <m:r>
                      <a:rPr lang="en-US" altLang="zh-CN" sz="2400" b="1" i="1">
                        <a:solidFill>
                          <a:srgbClr val="C00000"/>
                        </a:solidFill>
                        <a:latin typeface="Cambria Math" panose="02040503050406030204" pitchFamily="18" charset="0"/>
                        <a:ea typeface="MS Mincho" charset="0"/>
                        <a:cs typeface="Cambria Math" panose="02040503050406030204" pitchFamily="18" charset="0"/>
                      </a:rPr>
                      <m:t>≅</m:t>
                    </m:r>
                  </m:oMath>
                </a14:m>
                <a:r>
                  <a:rPr lang="en-US" altLang="zh-CN" sz="2400" b="1" dirty="0">
                    <a:solidFill>
                      <a:srgbClr val="C00000"/>
                    </a:solidFill>
                    <a:latin typeface="Times New Roman" panose="02020603050405020304" charset="0"/>
                    <a:ea typeface="CMR10"/>
                    <a:cs typeface="Times New Roman" panose="02020603050405020304" charset="0"/>
                  </a:rPr>
                  <a:t>0.6fm</a:t>
                </a:r>
                <a:r>
                  <a:rPr lang="en-US" altLang="zh-CN" sz="2400" b="1" dirty="0">
                    <a:solidFill>
                      <a:srgbClr val="000000"/>
                    </a:solidFill>
                    <a:latin typeface="Times New Roman" panose="02020603050405020304" charset="0"/>
                    <a:ea typeface="CMR10"/>
                    <a:cs typeface="Times New Roman" panose="02020603050405020304" charset="0"/>
                  </a:rPr>
                  <a:t>, </a:t>
                </a:r>
                <a:r>
                  <a:rPr lang="en-US" altLang="zh-CN" sz="2400" b="1" dirty="0">
                    <a:latin typeface="Times New Roman" panose="02020603050405020304" charset="0"/>
                    <a:cs typeface="Times New Roman" panose="02020603050405020304" charset="0"/>
                    <a:sym typeface="+mn-ea"/>
                  </a:rPr>
                  <a:t>the matrix elements remain invariant.</a:t>
                </a:r>
                <a:r>
                  <a:rPr lang="en-US" altLang="zh-CN" sz="2400" b="1" dirty="0">
                    <a:solidFill>
                      <a:srgbClr val="000000"/>
                    </a:solidFill>
                    <a:latin typeface="Times New Roman" panose="02020603050405020304" charset="0"/>
                    <a:ea typeface="CMR10"/>
                    <a:cs typeface="Times New Roman" panose="02020603050405020304" charset="0"/>
                  </a:rPr>
                  <a:t> </a:t>
                </a:r>
              </a:p>
            </p:txBody>
          </p:sp>
        </mc:Choice>
        <mc:Fallback xmlns="">
          <p:sp>
            <p:nvSpPr>
              <p:cNvPr id="3" name="文本框 11"/>
              <p:cNvSpPr txBox="1">
                <a:spLocks noRot="1" noChangeAspect="1" noMove="1" noResize="1" noEditPoints="1" noAdjustHandles="1" noChangeArrowheads="1" noChangeShapeType="1" noTextEdit="1"/>
              </p:cNvSpPr>
              <p:nvPr/>
            </p:nvSpPr>
            <p:spPr>
              <a:xfrm>
                <a:off x="1122017" y="1397688"/>
                <a:ext cx="9947954" cy="859155"/>
              </a:xfrm>
              <a:prstGeom prst="rect">
                <a:avLst/>
              </a:prstGeom>
              <a:blipFill rotWithShape="1">
                <a:blip r:embed="rId3"/>
                <a:stretch>
                  <a:fillRect l="-6" t="-6" b="6"/>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A19F32C0-1CB9-ED62-EA83-7AF9AECBB012}"/>
              </a:ext>
            </a:extLst>
          </p:cNvPr>
          <p:cNvPicPr>
            <a:picLocks noChangeAspect="1"/>
          </p:cNvPicPr>
          <p:nvPr/>
        </p:nvPicPr>
        <p:blipFill>
          <a:blip r:embed="rId4"/>
          <a:srcRect l="61252" r="10281" b="48028"/>
          <a:stretch>
            <a:fillRect/>
          </a:stretch>
        </p:blipFill>
        <p:spPr>
          <a:xfrm>
            <a:off x="4364672" y="2298118"/>
            <a:ext cx="1645285" cy="690880"/>
          </a:xfrm>
          <a:prstGeom prst="rect">
            <a:avLst/>
          </a:prstGeom>
        </p:spPr>
      </p:pic>
      <p:pic>
        <p:nvPicPr>
          <p:cNvPr id="6" name="图片 5">
            <a:extLst>
              <a:ext uri="{FF2B5EF4-FFF2-40B4-BE49-F238E27FC236}">
                <a16:creationId xmlns:a16="http://schemas.microsoft.com/office/drawing/2014/main" id="{9515C9AF-1FCC-D287-FD64-70451A7BB9F0}"/>
              </a:ext>
            </a:extLst>
          </p:cNvPr>
          <p:cNvPicPr>
            <a:picLocks noChangeAspect="1"/>
          </p:cNvPicPr>
          <p:nvPr/>
        </p:nvPicPr>
        <p:blipFill>
          <a:blip r:embed="rId4"/>
          <a:srcRect l="20289" t="51691" r="10281"/>
          <a:stretch>
            <a:fillRect/>
          </a:stretch>
        </p:blipFill>
        <p:spPr>
          <a:xfrm>
            <a:off x="5933757" y="2298118"/>
            <a:ext cx="4316730" cy="690880"/>
          </a:xfrm>
          <a:prstGeom prst="rect">
            <a:avLst/>
          </a:prstGeom>
        </p:spPr>
      </p:pic>
      <p:pic>
        <p:nvPicPr>
          <p:cNvPr id="8" name="图片 7">
            <a:extLst>
              <a:ext uri="{FF2B5EF4-FFF2-40B4-BE49-F238E27FC236}">
                <a16:creationId xmlns:a16="http://schemas.microsoft.com/office/drawing/2014/main" id="{EE3D29DD-3683-F4F4-D515-E8B24926EE63}"/>
              </a:ext>
            </a:extLst>
          </p:cNvPr>
          <p:cNvPicPr>
            <a:picLocks noChangeAspect="1"/>
          </p:cNvPicPr>
          <p:nvPr/>
        </p:nvPicPr>
        <p:blipFill>
          <a:blip r:embed="rId4"/>
          <a:srcRect r="53295" b="48028"/>
          <a:stretch>
            <a:fillRect/>
          </a:stretch>
        </p:blipFill>
        <p:spPr>
          <a:xfrm>
            <a:off x="1665287" y="2256843"/>
            <a:ext cx="2699385" cy="690880"/>
          </a:xfrm>
          <a:prstGeom prst="rect">
            <a:avLst/>
          </a:prstGeom>
        </p:spPr>
      </p:pic>
      <p:sp>
        <p:nvSpPr>
          <p:cNvPr id="9" name="矩形 8">
            <a:extLst>
              <a:ext uri="{FF2B5EF4-FFF2-40B4-BE49-F238E27FC236}">
                <a16:creationId xmlns:a16="http://schemas.microsoft.com/office/drawing/2014/main" id="{26186AE6-ACC3-4A6B-A3F1-B30D546EA0D4}"/>
              </a:ext>
            </a:extLst>
          </p:cNvPr>
          <p:cNvSpPr/>
          <p:nvPr/>
        </p:nvSpPr>
        <p:spPr>
          <a:xfrm>
            <a:off x="3785552" y="2377493"/>
            <a:ext cx="594360" cy="527050"/>
          </a:xfrm>
          <a:prstGeom prst="rect">
            <a:avLst/>
          </a:prstGeom>
          <a:noFill/>
          <a:ln w="28575" cmpd="sng">
            <a:solidFill>
              <a:srgbClr val="C0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 name="图片 1">
            <a:extLst>
              <a:ext uri="{FF2B5EF4-FFF2-40B4-BE49-F238E27FC236}">
                <a16:creationId xmlns:a16="http://schemas.microsoft.com/office/drawing/2014/main" id="{56F2F931-B9B9-354D-05DA-96B2A4FF03A2}"/>
              </a:ext>
            </a:extLst>
          </p:cNvPr>
          <p:cNvPicPr>
            <a:picLocks/>
          </p:cNvPicPr>
          <p:nvPr/>
        </p:nvPicPr>
        <p:blipFill>
          <a:blip r:embed="rId5"/>
          <a:srcRect b="49024"/>
          <a:stretch>
            <a:fillRect/>
          </a:stretch>
        </p:blipFill>
        <p:spPr>
          <a:xfrm>
            <a:off x="1013182" y="3054899"/>
            <a:ext cx="9993550" cy="3420515"/>
          </a:xfrm>
          <a:prstGeom prst="rect">
            <a:avLst/>
          </a:prstGeom>
        </p:spPr>
      </p:pic>
      <p:pic>
        <p:nvPicPr>
          <p:cNvPr id="5" name="图片 4">
            <a:extLst>
              <a:ext uri="{FF2B5EF4-FFF2-40B4-BE49-F238E27FC236}">
                <a16:creationId xmlns:a16="http://schemas.microsoft.com/office/drawing/2014/main" id="{C3E6B40D-31D6-640D-E887-471CBD718CCF}"/>
              </a:ext>
            </a:extLst>
          </p:cNvPr>
          <p:cNvPicPr>
            <a:picLocks/>
          </p:cNvPicPr>
          <p:nvPr/>
        </p:nvPicPr>
        <p:blipFill>
          <a:blip r:embed="rId5"/>
          <a:srcRect t="93996" b="2820"/>
          <a:stretch>
            <a:fillRect/>
          </a:stretch>
        </p:blipFill>
        <p:spPr>
          <a:xfrm>
            <a:off x="951097" y="6371300"/>
            <a:ext cx="10045516" cy="208227"/>
          </a:xfrm>
          <a:prstGeom prst="rect">
            <a:avLst/>
          </a:prstGeom>
        </p:spPr>
      </p:pic>
    </p:spTree>
    <p:extLst>
      <p:ext uri="{BB962C8B-B14F-4D97-AF65-F5344CB8AC3E}">
        <p14:creationId xmlns:p14="http://schemas.microsoft.com/office/powerpoint/2010/main" val="45166142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598806" y="1136333"/>
            <a:ext cx="5295900" cy="4371975"/>
          </a:xfrm>
          <a:prstGeom prst="rect">
            <a:avLst/>
          </a:prstGeom>
        </p:spPr>
      </p:pic>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35</a:t>
            </a:r>
            <a:endParaRPr kumimoji="0" lang="zh-CN" altLang="en-US" sz="2800" dirty="0"/>
          </a:p>
        </p:txBody>
      </p:sp>
      <p:sp>
        <p:nvSpPr>
          <p:cNvPr id="17" name="Text Box 3"/>
          <p:cNvSpPr txBox="1">
            <a:spLocks noChangeArrowheads="1"/>
          </p:cNvSpPr>
          <p:nvPr/>
        </p:nvSpPr>
        <p:spPr bwMode="auto">
          <a:xfrm>
            <a:off x="514350" y="195580"/>
            <a:ext cx="460692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HYP smearing</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2" name="table"/>
          <p:cNvPicPr/>
          <p:nvPr/>
        </p:nvPicPr>
        <p:blipFill>
          <a:blip r:embed="rId4"/>
          <a:stretch>
            <a:fillRect/>
          </a:stretch>
        </p:blipFill>
        <p:spPr>
          <a:xfrm>
            <a:off x="6168073" y="1933893"/>
            <a:ext cx="4828540" cy="3625850"/>
          </a:xfrm>
          <a:prstGeom prst="rect">
            <a:avLst/>
          </a:prstGeom>
        </p:spPr>
      </p:pic>
      <p:sp>
        <p:nvSpPr>
          <p:cNvPr id="3" name="文本框 10"/>
          <p:cNvSpPr txBox="1"/>
          <p:nvPr/>
        </p:nvSpPr>
        <p:spPr>
          <a:xfrm>
            <a:off x="6026785" y="1151624"/>
            <a:ext cx="511111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err="1">
                <a:latin typeface="Times New Roman" panose="02020603050405020304" charset="0"/>
                <a:cs typeface="Times New Roman" panose="02020603050405020304" charset="0"/>
              </a:rPr>
              <a:t>N_conf</a:t>
            </a:r>
            <a:r>
              <a:rPr lang="en-US" altLang="zh-CN" sz="2000" dirty="0">
                <a:latin typeface="Times New Roman" panose="02020603050405020304" charset="0"/>
                <a:cs typeface="Times New Roman" panose="02020603050405020304" charset="0"/>
              </a:rPr>
              <a:t> = 500, fix </a:t>
            </a:r>
            <a:r>
              <a:rPr lang="en-US" altLang="zh-CN" sz="2000" dirty="0" err="1">
                <a:latin typeface="Times New Roman" panose="02020603050405020304" charset="0"/>
                <a:cs typeface="Times New Roman" panose="02020603050405020304" charset="0"/>
              </a:rPr>
              <a:t>timeslice</a:t>
            </a:r>
            <a:r>
              <a:rPr lang="en-US" altLang="zh-CN" sz="2000" dirty="0">
                <a:latin typeface="Times New Roman" panose="02020603050405020304" charset="0"/>
                <a:cs typeface="Times New Roman" panose="02020603050405020304" charset="0"/>
              </a:rPr>
              <a:t> = 4a, </a:t>
            </a:r>
            <a:r>
              <a:rPr lang="en-US" altLang="zh-CN" sz="2000" dirty="0" err="1">
                <a:latin typeface="Times New Roman" panose="02020603050405020304" charset="0"/>
                <a:cs typeface="Times New Roman" panose="02020603050405020304" charset="0"/>
              </a:rPr>
              <a:t>Pz</a:t>
            </a:r>
            <a:r>
              <a:rPr lang="en-US" altLang="zh-CN" sz="2000" dirty="0">
                <a:latin typeface="Times New Roman" panose="02020603050405020304" charset="0"/>
                <a:cs typeface="Times New Roman" panose="02020603050405020304" charset="0"/>
              </a:rPr>
              <a:t>=1.47GeV,</a:t>
            </a:r>
          </a:p>
          <a:p>
            <a:pPr algn="ctr"/>
            <a:r>
              <a:rPr lang="en-US" altLang="zh-CN" sz="2000" dirty="0">
                <a:latin typeface="Times New Roman" panose="02020603050405020304" charset="0"/>
                <a:cs typeface="Times New Roman" panose="02020603050405020304" charset="0"/>
              </a:rPr>
              <a:t>the noise-to-signal ratio of </a:t>
            </a:r>
            <a:r>
              <a:rPr lang="en-US" altLang="zh-CN" sz="2000" dirty="0">
                <a:latin typeface="Times New Roman" panose="02020603050405020304" charset="0"/>
                <a:cs typeface="Times New Roman" panose="02020603050405020304" charset="0"/>
                <a:sym typeface="+mn-ea"/>
              </a:rPr>
              <a:t>bare-TMDWF </a:t>
            </a:r>
            <a:r>
              <a:rPr lang="en-US" altLang="zh-CN" sz="2000" dirty="0">
                <a:latin typeface="Times New Roman" panose="02020603050405020304" charset="0"/>
                <a:cs typeface="Times New Roman" panose="02020603050405020304" charset="0"/>
              </a:rPr>
              <a:t> </a:t>
            </a:r>
          </a:p>
        </p:txBody>
      </p:sp>
      <p:sp>
        <p:nvSpPr>
          <p:cNvPr id="4" name="文本框 12"/>
          <p:cNvSpPr txBox="1"/>
          <p:nvPr/>
        </p:nvSpPr>
        <p:spPr>
          <a:xfrm>
            <a:off x="325438" y="5508308"/>
            <a:ext cx="11630660"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altLang="zh-CN" sz="2400" dirty="0">
                <a:latin typeface="Times New Roman" panose="02020603050405020304" charset="0"/>
                <a:cs typeface="Times New Roman" panose="02020603050405020304" charset="0"/>
              </a:rPr>
              <a:t>HYP smearing significantly suppress the noise-to-signal </a:t>
            </a:r>
            <a:r>
              <a:rPr lang="en-US" altLang="zh-CN" sz="2400" dirty="0">
                <a:latin typeface="Times New Roman" panose="02020603050405020304" charset="0"/>
                <a:cs typeface="Times New Roman" panose="02020603050405020304" charset="0"/>
                <a:sym typeface="+mn-ea"/>
              </a:rPr>
              <a:t>ratio</a:t>
            </a:r>
            <a:r>
              <a:rPr lang="en-US" altLang="zh-CN" sz="2400" dirty="0">
                <a:latin typeface="Times New Roman" panose="02020603050405020304" charset="0"/>
                <a:cs typeface="Times New Roman" panose="02020603050405020304" charset="0"/>
              </a:rPr>
              <a:t> </a:t>
            </a:r>
            <a:r>
              <a:rPr lang="en-US" altLang="zh-CN" sz="2400" dirty="0">
                <a:latin typeface="Times New Roman" panose="02020603050405020304" charset="0"/>
                <a:cs typeface="Times New Roman" panose="02020603050405020304" charset="0"/>
                <a:sym typeface="+mn-ea"/>
              </a:rPr>
              <a:t>of bare-TMDWF</a:t>
            </a:r>
          </a:p>
          <a:p>
            <a:pPr marL="342900" indent="-342900">
              <a:buFont typeface="Arial" panose="020B0604020202020204" pitchFamily="34" charset="0"/>
              <a:buChar char="•"/>
            </a:pPr>
            <a:r>
              <a:rPr lang="en-US" altLang="zh-CN" sz="2400" dirty="0">
                <a:latin typeface="Times New Roman" panose="02020603050405020304" charset="0"/>
                <a:cs typeface="Times New Roman" panose="02020603050405020304" charset="0"/>
              </a:rPr>
              <a:t>The noise-to-</a:t>
            </a:r>
            <a:r>
              <a:rPr lang="en-US" altLang="zh-CN" sz="2400" dirty="0">
                <a:latin typeface="Times New Roman" panose="02020603050405020304" charset="0"/>
                <a:cs typeface="Times New Roman" panose="02020603050405020304" charset="0"/>
                <a:sym typeface="+mn-ea"/>
              </a:rPr>
              <a:t>signal</a:t>
            </a:r>
            <a:r>
              <a:rPr lang="en-US" altLang="zh-CN" sz="2400" dirty="0">
                <a:latin typeface="Times New Roman" panose="02020603050405020304" charset="0"/>
                <a:cs typeface="Times New Roman" panose="02020603050405020304" charset="0"/>
              </a:rPr>
              <a:t> ratio of HYP smearing 1 times is lower than that of without HYP smearing.</a:t>
            </a:r>
          </a:p>
        </p:txBody>
      </p:sp>
      <p:sp>
        <p:nvSpPr>
          <p:cNvPr id="5" name="文本框 13"/>
          <p:cNvSpPr txBox="1"/>
          <p:nvPr/>
        </p:nvSpPr>
        <p:spPr>
          <a:xfrm>
            <a:off x="1447181" y="1914842"/>
            <a:ext cx="1729105" cy="39878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err="1">
                <a:latin typeface="Times New Roman" panose="02020603050405020304" charset="0"/>
                <a:cs typeface="Times New Roman" panose="02020603050405020304" charset="0"/>
                <a:sym typeface="+mn-ea"/>
              </a:rPr>
              <a:t>N_conf</a:t>
            </a:r>
            <a:r>
              <a:rPr lang="en-US" altLang="zh-CN" sz="2000" dirty="0">
                <a:latin typeface="Times New Roman" panose="02020603050405020304" charset="0"/>
                <a:cs typeface="Times New Roman" panose="02020603050405020304" charset="0"/>
                <a:sym typeface="+mn-ea"/>
              </a:rPr>
              <a:t> = 500</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422E-37A7-83F3-C259-08D70DCFF207}"/>
            </a:ext>
          </a:extLst>
        </p:cNvPr>
        <p:cNvGrpSpPr/>
        <p:nvPr/>
      </p:nvGrpSpPr>
      <p:grpSpPr>
        <a:xfrm>
          <a:off x="0" y="0"/>
          <a:ext cx="0" cy="0"/>
          <a:chOff x="0" y="0"/>
          <a:chExt cx="0" cy="0"/>
        </a:xfrm>
      </p:grpSpPr>
      <p:sp>
        <p:nvSpPr>
          <p:cNvPr id="38914" name="灯片编号占位符 4">
            <a:extLst>
              <a:ext uri="{FF2B5EF4-FFF2-40B4-BE49-F238E27FC236}">
                <a16:creationId xmlns:a16="http://schemas.microsoft.com/office/drawing/2014/main" id="{F132CF5F-EF3E-7ED0-7CAD-F4020E1B2DCB}"/>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36</a:t>
            </a:r>
            <a:endParaRPr kumimoji="0" lang="zh-CN" altLang="en-US" sz="2800" dirty="0"/>
          </a:p>
        </p:txBody>
      </p:sp>
      <p:sp>
        <p:nvSpPr>
          <p:cNvPr id="17" name="Text Box 3">
            <a:extLst>
              <a:ext uri="{FF2B5EF4-FFF2-40B4-BE49-F238E27FC236}">
                <a16:creationId xmlns:a16="http://schemas.microsoft.com/office/drawing/2014/main" id="{0C92662B-0966-2AF4-9023-E61246C61051}"/>
              </a:ext>
            </a:extLst>
          </p:cNvPr>
          <p:cNvSpPr txBox="1">
            <a:spLocks noChangeArrowheads="1"/>
          </p:cNvSpPr>
          <p:nvPr/>
        </p:nvSpPr>
        <p:spPr bwMode="auto">
          <a:xfrm>
            <a:off x="514350" y="195580"/>
            <a:ext cx="460692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HYP smearing</a:t>
            </a:r>
          </a:p>
        </p:txBody>
      </p:sp>
      <p:grpSp>
        <p:nvGrpSpPr>
          <p:cNvPr id="25" name="组合 24">
            <a:extLst>
              <a:ext uri="{FF2B5EF4-FFF2-40B4-BE49-F238E27FC236}">
                <a16:creationId xmlns:a16="http://schemas.microsoft.com/office/drawing/2014/main" id="{C44A16EA-88BC-BD17-7493-65D81D8372E0}"/>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B42EB8F0-54C6-2024-48DD-02F76213984F}"/>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6D7C451F-B0F6-5762-56D6-AFE48EE89F8B}"/>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6EBE4FEC-B6B7-DC82-1E1C-CB70AAE44B29}"/>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A7659E25-A2F3-1045-5029-307F28DCDD79}"/>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2" name="图片 1">
            <a:extLst>
              <a:ext uri="{FF2B5EF4-FFF2-40B4-BE49-F238E27FC236}">
                <a16:creationId xmlns:a16="http://schemas.microsoft.com/office/drawing/2014/main" id="{D87E3AF8-385C-B5B6-4FC3-57FE7373F962}"/>
              </a:ext>
            </a:extLst>
          </p:cNvPr>
          <p:cNvPicPr>
            <a:picLocks noChangeAspect="1"/>
          </p:cNvPicPr>
          <p:nvPr/>
        </p:nvPicPr>
        <p:blipFill>
          <a:blip r:embed="rId3"/>
          <a:stretch>
            <a:fillRect/>
          </a:stretch>
        </p:blipFill>
        <p:spPr>
          <a:xfrm>
            <a:off x="6183349" y="2121126"/>
            <a:ext cx="4434840" cy="3692525"/>
          </a:xfrm>
          <a:prstGeom prst="rect">
            <a:avLst/>
          </a:prstGeom>
        </p:spPr>
      </p:pic>
      <p:pic>
        <p:nvPicPr>
          <p:cNvPr id="3" name="图片 2">
            <a:extLst>
              <a:ext uri="{FF2B5EF4-FFF2-40B4-BE49-F238E27FC236}">
                <a16:creationId xmlns:a16="http://schemas.microsoft.com/office/drawing/2014/main" id="{43E7402C-AAD4-2CFC-F2DB-933F52BBAF96}"/>
              </a:ext>
            </a:extLst>
          </p:cNvPr>
          <p:cNvPicPr>
            <a:picLocks noChangeAspect="1"/>
          </p:cNvPicPr>
          <p:nvPr/>
        </p:nvPicPr>
        <p:blipFill>
          <a:blip r:embed="rId4"/>
          <a:stretch>
            <a:fillRect/>
          </a:stretch>
        </p:blipFill>
        <p:spPr>
          <a:xfrm>
            <a:off x="1232889" y="2121126"/>
            <a:ext cx="4483100" cy="3692525"/>
          </a:xfrm>
          <a:prstGeom prst="rect">
            <a:avLst/>
          </a:prstGeom>
        </p:spPr>
      </p:pic>
      <p:sp>
        <p:nvSpPr>
          <p:cNvPr id="5" name="文本框 4">
            <a:extLst>
              <a:ext uri="{FF2B5EF4-FFF2-40B4-BE49-F238E27FC236}">
                <a16:creationId xmlns:a16="http://schemas.microsoft.com/office/drawing/2014/main" id="{A17FA5AD-B289-D489-14B9-1235B417AF68}"/>
              </a:ext>
            </a:extLst>
          </p:cNvPr>
          <p:cNvSpPr txBox="1"/>
          <p:nvPr/>
        </p:nvSpPr>
        <p:spPr>
          <a:xfrm>
            <a:off x="605432" y="1303350"/>
            <a:ext cx="6097190" cy="400110"/>
          </a:xfrm>
          <a:prstGeom prst="rect">
            <a:avLst/>
          </a:prstGeom>
          <a:noFill/>
        </p:spPr>
        <p:txBody>
          <a:bodyPr wrap="square">
            <a:spAutoFit/>
          </a:bodyPr>
          <a:lstStyle/>
          <a:p>
            <a:pPr>
              <a:buNone/>
            </a:pPr>
            <a:r>
              <a:rPr lang="en-US" altLang="zh-CN" sz="2000" b="1" dirty="0">
                <a:solidFill>
                  <a:srgbClr val="C00000"/>
                </a:solidFill>
                <a:latin typeface="Times New Roman" panose="02020603050405020304" charset="0"/>
                <a:ea typeface="黑体" panose="02010609060101010101" charset="-122"/>
                <a:cs typeface="Times New Roman" panose="02020603050405020304" charset="0"/>
                <a:sym typeface="+mn-ea"/>
              </a:rPr>
              <a:t>Wilson Loop Renormalization</a:t>
            </a:r>
          </a:p>
        </p:txBody>
      </p:sp>
    </p:spTree>
    <p:extLst>
      <p:ext uri="{BB962C8B-B14F-4D97-AF65-F5344CB8AC3E}">
        <p14:creationId xmlns:p14="http://schemas.microsoft.com/office/powerpoint/2010/main" val="95189317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37</a:t>
            </a:r>
            <a:endParaRPr kumimoji="0" lang="zh-CN" altLang="en-US" sz="2800" dirty="0"/>
          </a:p>
        </p:txBody>
      </p:sp>
      <p:sp>
        <p:nvSpPr>
          <p:cNvPr id="17" name="Text Box 3"/>
          <p:cNvSpPr txBox="1">
            <a:spLocks noChangeArrowheads="1"/>
          </p:cNvSpPr>
          <p:nvPr/>
        </p:nvSpPr>
        <p:spPr bwMode="auto">
          <a:xfrm>
            <a:off x="514350" y="195580"/>
            <a:ext cx="460692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HYP smearing</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6" name="图片 5"/>
          <p:cNvPicPr>
            <a:picLocks noChangeAspect="1"/>
          </p:cNvPicPr>
          <p:nvPr/>
        </p:nvPicPr>
        <p:blipFill>
          <a:blip r:embed="rId3"/>
          <a:stretch>
            <a:fillRect/>
          </a:stretch>
        </p:blipFill>
        <p:spPr>
          <a:xfrm>
            <a:off x="1638935" y="1624965"/>
            <a:ext cx="9258300" cy="4358640"/>
          </a:xfrm>
          <a:prstGeom prst="rect">
            <a:avLst/>
          </a:prstGeom>
        </p:spPr>
      </p:pic>
      <p:sp>
        <p:nvSpPr>
          <p:cNvPr id="3" name="文本框 2">
            <a:extLst>
              <a:ext uri="{FF2B5EF4-FFF2-40B4-BE49-F238E27FC236}">
                <a16:creationId xmlns:a16="http://schemas.microsoft.com/office/drawing/2014/main" id="{BB98C78F-9854-1A83-C677-0D174D295A22}"/>
              </a:ext>
            </a:extLst>
          </p:cNvPr>
          <p:cNvSpPr txBox="1"/>
          <p:nvPr/>
        </p:nvSpPr>
        <p:spPr>
          <a:xfrm>
            <a:off x="362545" y="1195756"/>
            <a:ext cx="6097190" cy="369332"/>
          </a:xfrm>
          <a:prstGeom prst="rect">
            <a:avLst/>
          </a:prstGeom>
          <a:noFill/>
        </p:spPr>
        <p:txBody>
          <a:bodyPr wrap="square">
            <a:spAutoFit/>
          </a:body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Quasi-TMDWFs</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38</a:t>
            </a:r>
            <a:endParaRPr kumimoji="0" lang="zh-CN" altLang="en-US" sz="2800" dirty="0"/>
          </a:p>
        </p:txBody>
      </p:sp>
      <p:sp>
        <p:nvSpPr>
          <p:cNvPr id="17" name="Text Box 3"/>
          <p:cNvSpPr txBox="1">
            <a:spLocks noChangeArrowheads="1"/>
          </p:cNvSpPr>
          <p:nvPr/>
        </p:nvSpPr>
        <p:spPr bwMode="auto">
          <a:xfrm>
            <a:off x="514350" y="195580"/>
            <a:ext cx="460692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HYP smearing</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2" name="图片 1"/>
          <p:cNvPicPr>
            <a:picLocks noChangeAspect="1"/>
          </p:cNvPicPr>
          <p:nvPr/>
        </p:nvPicPr>
        <p:blipFill>
          <a:blip r:embed="rId3"/>
          <a:stretch>
            <a:fillRect/>
          </a:stretch>
        </p:blipFill>
        <p:spPr>
          <a:xfrm>
            <a:off x="1616710" y="1726565"/>
            <a:ext cx="9121140" cy="4411980"/>
          </a:xfrm>
          <a:prstGeom prst="rect">
            <a:avLst/>
          </a:prstGeom>
        </p:spPr>
      </p:pic>
      <p:sp>
        <p:nvSpPr>
          <p:cNvPr id="3" name="文本框 2">
            <a:extLst>
              <a:ext uri="{FF2B5EF4-FFF2-40B4-BE49-F238E27FC236}">
                <a16:creationId xmlns:a16="http://schemas.microsoft.com/office/drawing/2014/main" id="{DAF28DA7-A1AE-6D8D-BD7F-7FB452B636EA}"/>
              </a:ext>
            </a:extLst>
          </p:cNvPr>
          <p:cNvSpPr txBox="1"/>
          <p:nvPr/>
        </p:nvSpPr>
        <p:spPr>
          <a:xfrm>
            <a:off x="355401" y="1195756"/>
            <a:ext cx="6097190" cy="369332"/>
          </a:xfrm>
          <a:prstGeom prst="rect">
            <a:avLst/>
          </a:prstGeom>
          <a:noFill/>
        </p:spPr>
        <p:txBody>
          <a:bodyPr wrap="square">
            <a:spAutoFit/>
          </a:body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Quasi-TMDWFs</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39</a:t>
            </a:r>
            <a:endParaRPr kumimoji="0" lang="zh-CN" altLang="en-US" sz="2800" dirty="0"/>
          </a:p>
        </p:txBody>
      </p:sp>
      <p:sp>
        <p:nvSpPr>
          <p:cNvPr id="17" name="Text Box 3"/>
          <p:cNvSpPr txBox="1">
            <a:spLocks noChangeArrowheads="1"/>
          </p:cNvSpPr>
          <p:nvPr/>
        </p:nvSpPr>
        <p:spPr bwMode="auto">
          <a:xfrm>
            <a:off x="514350" y="195580"/>
            <a:ext cx="56777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Different Lorentz Structures</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mc:AlternateContent xmlns:mc="http://schemas.openxmlformats.org/markup-compatibility/2006" xmlns:a14="http://schemas.microsoft.com/office/drawing/2010/main">
        <mc:Choice Requires="a14">
          <p:sp>
            <p:nvSpPr>
              <p:cNvPr id="2" name="文本框 11"/>
              <p:cNvSpPr txBox="1"/>
              <p:nvPr/>
            </p:nvSpPr>
            <p:spPr>
              <a:xfrm>
                <a:off x="596897" y="1204595"/>
                <a:ext cx="6444615"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latin typeface="Times New Roman" panose="02020603050405020304" charset="0"/>
                    <a:cs typeface="Times New Roman" panose="02020603050405020304" charset="0"/>
                  </a:rPr>
                  <a:t>When </a:t>
                </a:r>
                <a14:m>
                  <m:oMath xmlns:m="http://schemas.openxmlformats.org/officeDocument/2006/math">
                    <m:sSup>
                      <m:sSupPr>
                        <m:ctrlPr>
                          <a:rPr lang="en-US" altLang="zh-CN" sz="2400" b="1" i="1" smtClean="0">
                            <a:latin typeface="Cambria Math" panose="02040503050406030204" pitchFamily="18" charset="0"/>
                            <a:cs typeface="Times New Roman" panose="02020603050405020304" charset="0"/>
                          </a:rPr>
                        </m:ctrlPr>
                      </m:sSupPr>
                      <m:e>
                        <m:r>
                          <a:rPr lang="en-US" altLang="zh-CN" sz="2400" b="1" i="1" smtClean="0">
                            <a:latin typeface="Cambria Math" panose="02040503050406030204" pitchFamily="18" charset="0"/>
                            <a:cs typeface="Times New Roman" panose="02020603050405020304" charset="0"/>
                          </a:rPr>
                          <m:t>𝑷</m:t>
                        </m:r>
                      </m:e>
                      <m:sup>
                        <m:r>
                          <a:rPr lang="en-US" altLang="zh-CN" sz="2400" b="1" i="1" smtClean="0">
                            <a:latin typeface="Cambria Math" panose="02040503050406030204" pitchFamily="18" charset="0"/>
                            <a:cs typeface="Times New Roman" panose="02020603050405020304" charset="0"/>
                          </a:rPr>
                          <m:t>𝒛</m:t>
                        </m:r>
                      </m:sup>
                    </m:sSup>
                  </m:oMath>
                </a14:m>
                <a:r>
                  <a:rPr lang="en-US" altLang="zh-CN" sz="2400" b="1" dirty="0">
                    <a:latin typeface="Times New Roman" panose="02020603050405020304" charset="0"/>
                    <a:cs typeface="Times New Roman" panose="02020603050405020304" charset="0"/>
                  </a:rPr>
                  <a:t> = 1.47GeV</a:t>
                </a:r>
              </a:p>
            </p:txBody>
          </p:sp>
        </mc:Choice>
        <mc:Fallback xmlns="">
          <p:sp>
            <p:nvSpPr>
              <p:cNvPr id="2" name="文本框 11"/>
              <p:cNvSpPr txBox="1">
                <a:spLocks noRot="1" noChangeAspect="1" noMove="1" noResize="1" noEditPoints="1" noAdjustHandles="1" noChangeArrowheads="1" noChangeShapeType="1" noTextEdit="1"/>
              </p:cNvSpPr>
              <p:nvPr/>
            </p:nvSpPr>
            <p:spPr>
              <a:xfrm>
                <a:off x="596897" y="1204595"/>
                <a:ext cx="6444615" cy="460375"/>
              </a:xfrm>
              <a:prstGeom prst="rect">
                <a:avLst/>
              </a:prstGeom>
              <a:blipFill rotWithShape="1">
                <a:blip r:embed="rId3"/>
                <a:stretch>
                  <a:fillRect l="-10" r="1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12"/>
              <p:cNvSpPr txBox="1"/>
              <p:nvPr/>
            </p:nvSpPr>
            <p:spPr>
              <a:xfrm>
                <a:off x="276362" y="1832233"/>
                <a:ext cx="9892502" cy="1200329"/>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14:m>
                  <m:oMath xmlns:m="http://schemas.openxmlformats.org/officeDocument/2006/math">
                    <m:sSup>
                      <m:sSupPr>
                        <m:ctrlPr>
                          <a:rPr lang="en-US" altLang="zh-CN" sz="2400" b="1" i="1">
                            <a:latin typeface="Cambria Math" panose="02040503050406030204" pitchFamily="18" charset="0"/>
                            <a:cs typeface="Cambria Math" panose="02040503050406030204" pitchFamily="18" charset="0"/>
                          </a:rPr>
                        </m:ctrlPr>
                      </m:sSupPr>
                      <m:e>
                        <m:sSub>
                          <m:sSubPr>
                            <m:ctrlPr>
                              <a:rPr lang="en-US" altLang="zh-CN" sz="2400" b="1" i="1">
                                <a:latin typeface="Cambria Math" panose="02040503050406030204" pitchFamily="18" charset="0"/>
                                <a:cs typeface="Cambria Math" panose="02040503050406030204" pitchFamily="18" charset="0"/>
                              </a:rPr>
                            </m:ctrlPr>
                          </m:sSubPr>
                          <m:e>
                            <m:r>
                              <a:rPr lang="en-US" altLang="zh-CN" sz="2400" b="1" i="1">
                                <a:latin typeface="Cambria Math" panose="02040503050406030204" pitchFamily="18" charset="0"/>
                                <a:cs typeface="Cambria Math" panose="02040503050406030204" pitchFamily="18" charset="0"/>
                              </a:rPr>
                              <m:t> </m:t>
                            </m:r>
                            <m:r>
                              <a:rPr lang="en-US" altLang="zh-CN" sz="2400" b="1" i="1">
                                <a:latin typeface="Cambria Math" panose="02040503050406030204" pitchFamily="18" charset="0"/>
                                <a:cs typeface="Cambria Math" panose="02040503050406030204" pitchFamily="18" charset="0"/>
                              </a:rPr>
                              <m:t>𝜞</m:t>
                            </m:r>
                          </m:e>
                          <m:sub>
                            <m:r>
                              <a:rPr lang="en-US" altLang="zh-CN" sz="2400" b="1" i="1">
                                <a:latin typeface="Cambria Math" panose="02040503050406030204" pitchFamily="18" charset="0"/>
                                <a:cs typeface="Cambria Math" panose="02040503050406030204" pitchFamily="18" charset="0"/>
                              </a:rPr>
                              <m:t>𝒔𝒓𝒄</m:t>
                            </m:r>
                          </m:sub>
                        </m:sSub>
                        <m:r>
                          <a:rPr lang="en-US" altLang="zh-CN" sz="2400" b="1" i="1">
                            <a:latin typeface="Cambria Math" panose="02040503050406030204" pitchFamily="18" charset="0"/>
                            <a:cs typeface="Cambria Math" panose="02040503050406030204" pitchFamily="18" charset="0"/>
                          </a:rPr>
                          <m:t> = </m:t>
                        </m:r>
                        <m:r>
                          <a:rPr lang="en-US" altLang="zh-CN" sz="2400" b="1" i="1">
                            <a:latin typeface="Cambria Math" panose="02040503050406030204" pitchFamily="18" charset="0"/>
                            <a:cs typeface="Cambria Math" panose="02040503050406030204" pitchFamily="18" charset="0"/>
                          </a:rPr>
                          <m:t>𝜸</m:t>
                        </m:r>
                      </m:e>
                      <m:sup>
                        <m:r>
                          <a:rPr lang="en-US" altLang="zh-CN" sz="2400" b="1" i="1">
                            <a:latin typeface="Cambria Math" panose="02040503050406030204" pitchFamily="18" charset="0"/>
                            <a:cs typeface="Cambria Math" panose="02040503050406030204" pitchFamily="18" charset="0"/>
                          </a:rPr>
                          <m:t>𝒕</m:t>
                        </m:r>
                      </m:sup>
                    </m:sSup>
                    <m:sSub>
                      <m:sSubPr>
                        <m:ctrlPr>
                          <a:rPr lang="en-US" altLang="zh-CN" sz="2400" b="1" i="1">
                            <a:latin typeface="Cambria Math" panose="02040503050406030204" pitchFamily="18" charset="0"/>
                            <a:cs typeface="Cambria Math" panose="02040503050406030204" pitchFamily="18" charset="0"/>
                          </a:rPr>
                        </m:ctrlPr>
                      </m:sSubPr>
                      <m:e>
                        <m:r>
                          <a:rPr lang="en-US" altLang="zh-CN" sz="2400" b="1" i="1">
                            <a:latin typeface="Cambria Math" panose="02040503050406030204" pitchFamily="18" charset="0"/>
                            <a:cs typeface="Cambria Math" panose="02040503050406030204" pitchFamily="18" charset="0"/>
                          </a:rPr>
                          <m:t>𝜸</m:t>
                        </m:r>
                      </m:e>
                      <m:sub>
                        <m:r>
                          <a:rPr lang="en-US" altLang="zh-CN" sz="2400" b="1" i="1">
                            <a:latin typeface="Cambria Math" panose="02040503050406030204" pitchFamily="18" charset="0"/>
                            <a:cs typeface="Cambria Math" panose="02040503050406030204" pitchFamily="18" charset="0"/>
                          </a:rPr>
                          <m:t>𝟓</m:t>
                        </m:r>
                      </m:sub>
                    </m:sSub>
                    <m:r>
                      <a:rPr lang="en-US" altLang="zh-CN" sz="2400" b="1" i="1">
                        <a:latin typeface="Cambria Math" panose="02040503050406030204" pitchFamily="18" charset="0"/>
                        <a:cs typeface="Cambria Math" panose="02040503050406030204" pitchFamily="18" charset="0"/>
                      </a:rPr>
                      <m:t>,</m:t>
                    </m:r>
                    <m:sSup>
                      <m:sSupPr>
                        <m:ctrlPr>
                          <a:rPr lang="en-US" altLang="zh-CN" sz="2400" b="1" i="1">
                            <a:latin typeface="Cambria Math" panose="02040503050406030204" pitchFamily="18" charset="0"/>
                            <a:cs typeface="Cambria Math" panose="02040503050406030204" pitchFamily="18" charset="0"/>
                          </a:rPr>
                        </m:ctrlPr>
                      </m:sSupPr>
                      <m:e>
                        <m:r>
                          <a:rPr lang="en-US" altLang="zh-CN" sz="2400" b="1" i="1">
                            <a:latin typeface="Cambria Math" panose="02040503050406030204" pitchFamily="18" charset="0"/>
                            <a:cs typeface="Cambria Math" panose="02040503050406030204" pitchFamily="18" charset="0"/>
                          </a:rPr>
                          <m:t> </m:t>
                        </m:r>
                        <m:r>
                          <a:rPr lang="en-US" altLang="zh-CN" sz="2400" b="1" i="1">
                            <a:latin typeface="Cambria Math" panose="02040503050406030204" pitchFamily="18" charset="0"/>
                            <a:cs typeface="Cambria Math" panose="02040503050406030204" pitchFamily="18" charset="0"/>
                          </a:rPr>
                          <m:t>𝜸</m:t>
                        </m:r>
                      </m:e>
                      <m:sup>
                        <m:r>
                          <a:rPr lang="en-US" altLang="zh-CN" sz="2400" b="1" i="1">
                            <a:latin typeface="Cambria Math" panose="02040503050406030204" pitchFamily="18" charset="0"/>
                            <a:cs typeface="Cambria Math" panose="02040503050406030204" pitchFamily="18" charset="0"/>
                          </a:rPr>
                          <m:t>𝒛</m:t>
                        </m:r>
                      </m:sup>
                    </m:sSup>
                    <m:sSub>
                      <m:sSubPr>
                        <m:ctrlPr>
                          <a:rPr lang="en-US" altLang="zh-CN" sz="2400" b="1" i="1">
                            <a:latin typeface="Cambria Math" panose="02040503050406030204" pitchFamily="18" charset="0"/>
                            <a:cs typeface="Cambria Math" panose="02040503050406030204" pitchFamily="18" charset="0"/>
                          </a:rPr>
                        </m:ctrlPr>
                      </m:sSubPr>
                      <m:e>
                        <m:r>
                          <a:rPr lang="en-US" altLang="zh-CN" sz="2400" b="1" i="1">
                            <a:latin typeface="Cambria Math" panose="02040503050406030204" pitchFamily="18" charset="0"/>
                            <a:cs typeface="Cambria Math" panose="02040503050406030204" pitchFamily="18" charset="0"/>
                          </a:rPr>
                          <m:t>𝜸</m:t>
                        </m:r>
                      </m:e>
                      <m:sub>
                        <m:r>
                          <a:rPr lang="en-US" altLang="zh-CN" sz="2400" b="1" i="1">
                            <a:latin typeface="Cambria Math" panose="02040503050406030204" pitchFamily="18" charset="0"/>
                            <a:cs typeface="Cambria Math" panose="02040503050406030204" pitchFamily="18" charset="0"/>
                          </a:rPr>
                          <m:t>𝟓</m:t>
                        </m:r>
                      </m:sub>
                    </m:sSub>
                    <m:r>
                      <a:rPr lang="en-US" altLang="zh-CN" sz="2400" b="1" i="1">
                        <a:latin typeface="Cambria Math" panose="02040503050406030204" pitchFamily="18" charset="0"/>
                        <a:cs typeface="Cambria Math" panose="02040503050406030204" pitchFamily="18" charset="0"/>
                      </a:rPr>
                      <m:t>,</m:t>
                    </m:r>
                    <m:sSub>
                      <m:sSubPr>
                        <m:ctrlPr>
                          <a:rPr lang="en-US" altLang="zh-CN" sz="2400" b="1" i="1">
                            <a:latin typeface="Cambria Math" panose="02040503050406030204" pitchFamily="18" charset="0"/>
                            <a:cs typeface="Cambria Math" panose="02040503050406030204" pitchFamily="18" charset="0"/>
                          </a:rPr>
                        </m:ctrlPr>
                      </m:sSubPr>
                      <m:e>
                        <m:r>
                          <a:rPr lang="en-US" altLang="zh-CN" sz="2400" b="1" i="1">
                            <a:latin typeface="Cambria Math" panose="02040503050406030204" pitchFamily="18" charset="0"/>
                            <a:cs typeface="Cambria Math" panose="02040503050406030204" pitchFamily="18" charset="0"/>
                          </a:rPr>
                          <m:t>𝜸</m:t>
                        </m:r>
                      </m:e>
                      <m:sub>
                        <m:r>
                          <a:rPr lang="en-US" altLang="zh-CN" sz="2400" b="1" i="1">
                            <a:latin typeface="Cambria Math" panose="02040503050406030204" pitchFamily="18" charset="0"/>
                            <a:cs typeface="Cambria Math" panose="02040503050406030204" pitchFamily="18" charset="0"/>
                          </a:rPr>
                          <m:t>𝟓</m:t>
                        </m:r>
                      </m:sub>
                    </m:sSub>
                    <m:r>
                      <a:rPr lang="en-US" altLang="zh-CN" sz="2400" b="1" i="1">
                        <a:latin typeface="Cambria Math" panose="02040503050406030204" pitchFamily="18" charset="0"/>
                        <a:cs typeface="Cambria Math" panose="02040503050406030204" pitchFamily="18" charset="0"/>
                      </a:rPr>
                      <m:t> </m:t>
                    </m:r>
                  </m:oMath>
                </a14:m>
                <a:r>
                  <a:rPr lang="en-US" altLang="zh-CN" sz="2400" b="1" dirty="0">
                    <a:latin typeface="Times New Roman" panose="02020603050405020304" charset="0"/>
                    <a:cs typeface="Times New Roman" panose="02020603050405020304" charset="0"/>
                    <a:sym typeface="+mn-ea"/>
                  </a:rPr>
                  <a:t> are consistent when the </a:t>
                </a:r>
                <a:r>
                  <a:rPr lang="en-US" altLang="zh-CN" sz="2400" b="1" dirty="0" err="1">
                    <a:latin typeface="Times New Roman" panose="02020603050405020304" charset="0"/>
                    <a:cs typeface="Times New Roman" panose="02020603050405020304" charset="0"/>
                    <a:sym typeface="+mn-ea"/>
                  </a:rPr>
                  <a:t>timeslice</a:t>
                </a:r>
                <a:r>
                  <a:rPr lang="en-US" altLang="zh-CN" sz="2400" b="1" dirty="0">
                    <a:latin typeface="Times New Roman" panose="02020603050405020304" charset="0"/>
                    <a:cs typeface="Times New Roman" panose="02020603050405020304" charset="0"/>
                    <a:sym typeface="+mn-ea"/>
                  </a:rPr>
                  <a:t> is large;</a:t>
                </a:r>
              </a:p>
              <a:p>
                <a:pPr marL="342900" indent="-342900">
                  <a:buFont typeface="Arial" panose="020B0604020202020204" pitchFamily="34" charset="0"/>
                  <a:buChar char="•"/>
                </a:pPr>
                <a:endParaRPr lang="en-US" altLang="zh-CN" sz="2400" b="1" dirty="0">
                  <a:latin typeface="Times New Roman" panose="02020603050405020304" charset="0"/>
                  <a:cs typeface="Times New Roman" panose="02020603050405020304" charset="0"/>
                  <a:sym typeface="+mn-ea"/>
                </a:endParaRPr>
              </a:p>
              <a:p>
                <a:pPr marL="342900" indent="-342900">
                  <a:buFont typeface="Arial" panose="020B0604020202020204" pitchFamily="34" charset="0"/>
                  <a:buChar char="•"/>
                </a:pPr>
                <a:r>
                  <a:rPr lang="en-US" altLang="zh-CN" sz="2400" b="1" dirty="0">
                    <a:latin typeface="Times New Roman" panose="02020603050405020304" charset="0"/>
                    <a:cs typeface="Times New Roman" panose="02020603050405020304" charset="0"/>
                  </a:rPr>
                  <a:t>The signal-to-noise ratio of </a:t>
                </a:r>
                <a14:m>
                  <m:oMath xmlns:m="http://schemas.openxmlformats.org/officeDocument/2006/math">
                    <m:sSup>
                      <m:sSupPr>
                        <m:ctrlPr>
                          <a:rPr lang="en-US" altLang="zh-CN" sz="2400" b="1" i="1">
                            <a:latin typeface="Cambria Math" panose="02040503050406030204" pitchFamily="18" charset="0"/>
                            <a:cs typeface="Cambria Math" panose="02040503050406030204" pitchFamily="18" charset="0"/>
                          </a:rPr>
                        </m:ctrlPr>
                      </m:sSupPr>
                      <m:e>
                        <m:r>
                          <a:rPr lang="en-US" altLang="zh-CN" sz="2400" b="1" i="1">
                            <a:latin typeface="Cambria Math" panose="02040503050406030204" pitchFamily="18" charset="0"/>
                            <a:cs typeface="Cambria Math" panose="02040503050406030204" pitchFamily="18" charset="0"/>
                          </a:rPr>
                          <m:t>𝜸</m:t>
                        </m:r>
                      </m:e>
                      <m:sup>
                        <m:r>
                          <a:rPr lang="en-US" altLang="zh-CN" sz="2400" b="1" i="1">
                            <a:latin typeface="Cambria Math" panose="02040503050406030204" pitchFamily="18" charset="0"/>
                            <a:cs typeface="Cambria Math" panose="02040503050406030204" pitchFamily="18" charset="0"/>
                          </a:rPr>
                          <m:t>𝒕</m:t>
                        </m:r>
                      </m:sup>
                    </m:sSup>
                    <m:sSub>
                      <m:sSubPr>
                        <m:ctrlPr>
                          <a:rPr lang="en-US" altLang="zh-CN" sz="2400" b="1" i="1">
                            <a:latin typeface="Cambria Math" panose="02040503050406030204" pitchFamily="18" charset="0"/>
                            <a:cs typeface="Cambria Math" panose="02040503050406030204" pitchFamily="18" charset="0"/>
                          </a:rPr>
                        </m:ctrlPr>
                      </m:sSubPr>
                      <m:e>
                        <m:r>
                          <a:rPr lang="en-US" altLang="zh-CN" sz="2400" b="1" i="1">
                            <a:latin typeface="Cambria Math" panose="02040503050406030204" pitchFamily="18" charset="0"/>
                            <a:cs typeface="Cambria Math" panose="02040503050406030204" pitchFamily="18" charset="0"/>
                          </a:rPr>
                          <m:t>𝜸</m:t>
                        </m:r>
                      </m:e>
                      <m:sub>
                        <m:r>
                          <a:rPr lang="en-US" altLang="zh-CN" sz="2400" b="1" i="1">
                            <a:latin typeface="Cambria Math" panose="02040503050406030204" pitchFamily="18" charset="0"/>
                            <a:cs typeface="Cambria Math" panose="02040503050406030204" pitchFamily="18" charset="0"/>
                          </a:rPr>
                          <m:t>𝟓</m:t>
                        </m:r>
                      </m:sub>
                    </m:sSub>
                    <m:r>
                      <a:rPr lang="en-US" altLang="zh-CN" sz="2400" b="1" i="1">
                        <a:latin typeface="Cambria Math" panose="02040503050406030204" pitchFamily="18" charset="0"/>
                        <a:cs typeface="Cambria Math" panose="02040503050406030204" pitchFamily="18" charset="0"/>
                      </a:rPr>
                      <m:t>, </m:t>
                    </m:r>
                    <m:sSup>
                      <m:sSupPr>
                        <m:ctrlPr>
                          <a:rPr lang="en-US" altLang="zh-CN" sz="2400" b="1" i="1">
                            <a:latin typeface="Cambria Math" panose="02040503050406030204" pitchFamily="18" charset="0"/>
                            <a:cs typeface="Cambria Math" panose="02040503050406030204" pitchFamily="18" charset="0"/>
                          </a:rPr>
                        </m:ctrlPr>
                      </m:sSupPr>
                      <m:e>
                        <m:r>
                          <a:rPr lang="en-US" altLang="zh-CN" sz="2400" b="1" i="1">
                            <a:latin typeface="Cambria Math" panose="02040503050406030204" pitchFamily="18" charset="0"/>
                            <a:cs typeface="Cambria Math" panose="02040503050406030204" pitchFamily="18" charset="0"/>
                          </a:rPr>
                          <m:t>𝜸</m:t>
                        </m:r>
                      </m:e>
                      <m:sup>
                        <m:r>
                          <a:rPr lang="en-US" altLang="zh-CN" sz="2400" b="1" i="1">
                            <a:latin typeface="Cambria Math" panose="02040503050406030204" pitchFamily="18" charset="0"/>
                            <a:cs typeface="Cambria Math" panose="02040503050406030204" pitchFamily="18" charset="0"/>
                          </a:rPr>
                          <m:t>𝒛</m:t>
                        </m:r>
                      </m:sup>
                    </m:sSup>
                    <m:sSub>
                      <m:sSubPr>
                        <m:ctrlPr>
                          <a:rPr lang="en-US" altLang="zh-CN" sz="2400" b="1" i="1">
                            <a:latin typeface="Cambria Math" panose="02040503050406030204" pitchFamily="18" charset="0"/>
                            <a:cs typeface="Cambria Math" panose="02040503050406030204" pitchFamily="18" charset="0"/>
                          </a:rPr>
                        </m:ctrlPr>
                      </m:sSubPr>
                      <m:e>
                        <m:r>
                          <a:rPr lang="en-US" altLang="zh-CN" sz="2400" b="1" i="1">
                            <a:latin typeface="Cambria Math" panose="02040503050406030204" pitchFamily="18" charset="0"/>
                            <a:cs typeface="Cambria Math" panose="02040503050406030204" pitchFamily="18" charset="0"/>
                          </a:rPr>
                          <m:t>𝜸</m:t>
                        </m:r>
                      </m:e>
                      <m:sub>
                        <m:r>
                          <a:rPr lang="en-US" altLang="zh-CN" sz="2400" b="1" i="1">
                            <a:latin typeface="Cambria Math" panose="02040503050406030204" pitchFamily="18" charset="0"/>
                            <a:cs typeface="Cambria Math" panose="02040503050406030204" pitchFamily="18" charset="0"/>
                          </a:rPr>
                          <m:t>𝟓</m:t>
                        </m:r>
                      </m:sub>
                    </m:sSub>
                  </m:oMath>
                </a14:m>
                <a:r>
                  <a:rPr lang="en-US" altLang="zh-CN" sz="2400" b="1" dirty="0">
                    <a:latin typeface="Times New Roman" panose="02020603050405020304" charset="0"/>
                    <a:cs typeface="Times New Roman" panose="02020603050405020304" charset="0"/>
                  </a:rPr>
                  <a:t> is greater than that of </a:t>
                </a:r>
                <a14:m>
                  <m:oMath xmlns:m="http://schemas.openxmlformats.org/officeDocument/2006/math">
                    <m:sSub>
                      <m:sSubPr>
                        <m:ctrlPr>
                          <a:rPr lang="en-US" altLang="zh-CN" sz="2400" b="1" i="1">
                            <a:latin typeface="Cambria Math" panose="02040503050406030204" pitchFamily="18" charset="0"/>
                            <a:cs typeface="Cambria Math" panose="02040503050406030204" pitchFamily="18" charset="0"/>
                          </a:rPr>
                        </m:ctrlPr>
                      </m:sSubPr>
                      <m:e>
                        <m:r>
                          <a:rPr lang="en-US" altLang="zh-CN" sz="2400" b="1" i="1">
                            <a:latin typeface="Cambria Math" panose="02040503050406030204" pitchFamily="18" charset="0"/>
                            <a:cs typeface="Cambria Math" panose="02040503050406030204" pitchFamily="18" charset="0"/>
                          </a:rPr>
                          <m:t>𝜸</m:t>
                        </m:r>
                      </m:e>
                      <m:sub>
                        <m:r>
                          <a:rPr lang="en-US" altLang="zh-CN" sz="2400" b="1" i="1">
                            <a:latin typeface="Cambria Math" panose="02040503050406030204" pitchFamily="18" charset="0"/>
                            <a:cs typeface="Cambria Math" panose="02040503050406030204" pitchFamily="18" charset="0"/>
                          </a:rPr>
                          <m:t>𝟓</m:t>
                        </m:r>
                      </m:sub>
                    </m:sSub>
                  </m:oMath>
                </a14:m>
                <a:r>
                  <a:rPr lang="en-US" altLang="zh-CN" sz="2400" b="1" dirty="0">
                    <a:latin typeface="Times New Roman" panose="02020603050405020304" charset="0"/>
                    <a:cs typeface="Times New Roman" panose="02020603050405020304" charset="0"/>
                  </a:rPr>
                  <a:t>.</a:t>
                </a:r>
              </a:p>
            </p:txBody>
          </p:sp>
        </mc:Choice>
        <mc:Fallback xmlns="">
          <p:sp>
            <p:nvSpPr>
              <p:cNvPr id="3" name="文本框 12"/>
              <p:cNvSpPr txBox="1">
                <a:spLocks noRot="1" noChangeAspect="1" noMove="1" noResize="1" noEditPoints="1" noAdjustHandles="1" noChangeArrowheads="1" noChangeShapeType="1" noTextEdit="1"/>
              </p:cNvSpPr>
              <p:nvPr/>
            </p:nvSpPr>
            <p:spPr>
              <a:xfrm>
                <a:off x="276362" y="1832233"/>
                <a:ext cx="9892502" cy="1200329"/>
              </a:xfrm>
              <a:prstGeom prst="rect">
                <a:avLst/>
              </a:prstGeom>
              <a:blipFill rotWithShape="1">
                <a:blip r:embed="rId4"/>
                <a:stretch>
                  <a:fillRect l="-1" t="-21" r="6" b="36"/>
                </a:stretch>
              </a:blipFill>
            </p:spPr>
            <p:txBody>
              <a:bodyPr/>
              <a:lstStyle/>
              <a:p>
                <a:r>
                  <a:rPr lang="zh-CN" altLang="en-US">
                    <a:noFill/>
                  </a:rPr>
                  <a:t> </a:t>
                </a:r>
              </a:p>
            </p:txBody>
          </p:sp>
        </mc:Fallback>
      </mc:AlternateContent>
      <p:pic>
        <p:nvPicPr>
          <p:cNvPr id="4" name="图片 3"/>
          <p:cNvPicPr>
            <a:picLocks noChangeAspect="1"/>
          </p:cNvPicPr>
          <p:nvPr/>
        </p:nvPicPr>
        <p:blipFill>
          <a:blip r:embed="rId5"/>
          <a:stretch>
            <a:fillRect/>
          </a:stretch>
        </p:blipFill>
        <p:spPr>
          <a:xfrm>
            <a:off x="6192863" y="3466628"/>
            <a:ext cx="5318125" cy="2961005"/>
          </a:xfrm>
          <a:prstGeom prst="rect">
            <a:avLst/>
          </a:prstGeom>
        </p:spPr>
      </p:pic>
      <p:pic>
        <p:nvPicPr>
          <p:cNvPr id="5" name="图片 4"/>
          <p:cNvPicPr>
            <a:picLocks noChangeAspect="1"/>
          </p:cNvPicPr>
          <p:nvPr/>
        </p:nvPicPr>
        <p:blipFill>
          <a:blip r:embed="rId6"/>
          <a:stretch>
            <a:fillRect/>
          </a:stretch>
        </p:blipFill>
        <p:spPr>
          <a:xfrm>
            <a:off x="460083" y="3460278"/>
            <a:ext cx="5370195" cy="2967990"/>
          </a:xfrm>
          <a:prstGeom prst="rect">
            <a:avLst/>
          </a:prstGeom>
        </p:spPr>
      </p:pic>
      <p:cxnSp>
        <p:nvCxnSpPr>
          <p:cNvPr id="6" name="直接连接符 5"/>
          <p:cNvCxnSpPr/>
          <p:nvPr/>
        </p:nvCxnSpPr>
        <p:spPr>
          <a:xfrm flipH="1">
            <a:off x="3236133" y="3658552"/>
            <a:ext cx="16510" cy="2482850"/>
          </a:xfrm>
          <a:prstGeom prst="line">
            <a:avLst/>
          </a:prstGeom>
          <a:ln w="28575" cmpd="sng">
            <a:solidFill>
              <a:schemeClr val="bg2">
                <a:lumMod val="50000"/>
                <a:alpha val="70000"/>
              </a:schemeClr>
            </a:solidFill>
            <a:prstDash val="sysDash"/>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flipH="1">
            <a:off x="8932083" y="3656647"/>
            <a:ext cx="16510" cy="2482850"/>
          </a:xfrm>
          <a:prstGeom prst="line">
            <a:avLst/>
          </a:prstGeom>
          <a:ln w="28575" cmpd="sng">
            <a:solidFill>
              <a:schemeClr val="bg2">
                <a:lumMod val="50000"/>
                <a:alpha val="70000"/>
              </a:schemeClr>
            </a:solidFill>
            <a:prstDash val="sysDash"/>
          </a:ln>
        </p:spPr>
        <p:style>
          <a:lnRef idx="2">
            <a:schemeClr val="accent1"/>
          </a:lnRef>
          <a:fillRef idx="0">
            <a:srgbClr val="FFFFFF"/>
          </a:fillRef>
          <a:effectRef idx="0">
            <a:srgbClr val="FFFFFF"/>
          </a:effectRef>
          <a:fontRef idx="minor">
            <a:schemeClr val="tx1"/>
          </a:fontRef>
        </p:style>
      </p:cxn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4532630" y="1758950"/>
            <a:ext cx="1965960" cy="1901825"/>
          </a:xfrm>
          <a:prstGeom prst="rect">
            <a:avLst/>
          </a:prstGeom>
        </p:spPr>
      </p:pic>
      <p:pic>
        <p:nvPicPr>
          <p:cNvPr id="24" name="图片 23"/>
          <p:cNvPicPr>
            <a:picLocks noChangeAspect="1"/>
          </p:cNvPicPr>
          <p:nvPr/>
        </p:nvPicPr>
        <p:blipFill>
          <a:blip r:embed="rId4"/>
          <a:stretch>
            <a:fillRect/>
          </a:stretch>
        </p:blipFill>
        <p:spPr>
          <a:xfrm>
            <a:off x="4281805" y="4342765"/>
            <a:ext cx="2588895" cy="1850390"/>
          </a:xfrm>
          <a:prstGeom prst="rect">
            <a:avLst/>
          </a:prstGeom>
        </p:spPr>
      </p:pic>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4</a:t>
            </a:fld>
            <a:endParaRPr kumimoji="0" lang="zh-CN" altLang="en-US" sz="2800"/>
          </a:p>
        </p:txBody>
      </p:sp>
      <p:sp>
        <p:nvSpPr>
          <p:cNvPr id="17" name="Text Box 3"/>
          <p:cNvSpPr txBox="1">
            <a:spLocks noChangeArrowheads="1"/>
          </p:cNvSpPr>
          <p:nvPr/>
        </p:nvSpPr>
        <p:spPr bwMode="auto">
          <a:xfrm>
            <a:off x="514350" y="195580"/>
            <a:ext cx="776668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Exploration of Nucleon Structure</a:t>
            </a:r>
            <a:endParaRPr lang="en-US" altLang="zh-CN" b="1" dirty="0">
              <a:solidFill>
                <a:srgbClr val="C00000"/>
              </a:solidFill>
              <a:latin typeface="Times New Roman" panose="02020603050405020304" charset="0"/>
              <a:ea typeface="黑体" panose="02010609060101010101" charset="-122"/>
              <a:cs typeface="Times New Roman" panose="02020603050405020304" charset="0"/>
            </a:endParaRPr>
          </a:p>
          <a:p>
            <a:pPr eaLnBrk="1" hangingPunct="1">
              <a:spcBef>
                <a:spcPct val="50000"/>
              </a:spcBef>
              <a:buFont typeface="Arial" panose="020B0604020202020204" pitchFamily="34" charset="0"/>
              <a:buNone/>
            </a:pPr>
            <a:endParaRPr kumimoji="0" lang="en-US" altLang="zh-CN" b="1" dirty="0">
              <a:solidFill>
                <a:srgbClr val="C00000"/>
              </a:solidFill>
              <a:latin typeface="Times New Roman" panose="02020603050405020304" charset="0"/>
              <a:ea typeface="黑体" panose="02010609060101010101" charset="-122"/>
              <a:cs typeface="Times New Roman" panose="02020603050405020304" charset="0"/>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34" name="文本框 33"/>
          <p:cNvSpPr txBox="1"/>
          <p:nvPr/>
        </p:nvSpPr>
        <p:spPr>
          <a:xfrm>
            <a:off x="2328545" y="4489450"/>
            <a:ext cx="1926590" cy="829945"/>
          </a:xfrm>
          <a:prstGeom prst="rect">
            <a:avLst/>
          </a:prstGeom>
          <a:noFill/>
        </p:spPr>
        <p:txBody>
          <a:bodyPr wrap="square" rtlCol="0">
            <a:spAutoFit/>
          </a:bodyPr>
          <a:lstStyle/>
          <a:p>
            <a:pPr algn="ctr"/>
            <a:r>
              <a:rPr lang="en-US" altLang="zh-CN" sz="2400" b="1" dirty="0">
                <a:latin typeface="Times New Roman" panose="02020603050405020304" charset="0"/>
                <a:cs typeface="Times New Roman" panose="02020603050405020304" charset="0"/>
              </a:rPr>
              <a:t>Higgs </a:t>
            </a:r>
          </a:p>
          <a:p>
            <a:pPr algn="ctr"/>
            <a:r>
              <a:rPr lang="en-US" altLang="zh-CN" sz="2400" b="1" dirty="0">
                <a:latin typeface="Times New Roman" panose="02020603050405020304" charset="0"/>
                <a:cs typeface="Times New Roman" panose="02020603050405020304" charset="0"/>
              </a:rPr>
              <a:t>mechanism</a:t>
            </a:r>
          </a:p>
        </p:txBody>
      </p:sp>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r="78249" b="26061"/>
          <a:stretch>
            <a:fillRect/>
          </a:stretch>
        </p:blipFill>
        <p:spPr>
          <a:xfrm>
            <a:off x="957580" y="2471420"/>
            <a:ext cx="1039495" cy="1136650"/>
          </a:xfrm>
          <a:prstGeom prst="rect">
            <a:avLst/>
          </a:prstGeom>
        </p:spPr>
      </p:pic>
      <p:sp>
        <p:nvSpPr>
          <p:cNvPr id="6" name="文本框 5"/>
          <p:cNvSpPr txBox="1"/>
          <p:nvPr/>
        </p:nvSpPr>
        <p:spPr>
          <a:xfrm>
            <a:off x="494665" y="1717675"/>
            <a:ext cx="2138680" cy="829945"/>
          </a:xfrm>
          <a:prstGeom prst="rect">
            <a:avLst/>
          </a:prstGeom>
          <a:noFill/>
        </p:spPr>
        <p:txBody>
          <a:bodyPr wrap="square" rtlCol="0">
            <a:spAutoFit/>
          </a:bodyPr>
          <a:lstStyle/>
          <a:p>
            <a:pPr algn="ctr"/>
            <a:r>
              <a:rPr lang="en-US" altLang="zh-CN" sz="2400" b="1" dirty="0">
                <a:latin typeface="Times New Roman" panose="02020603050405020304" charset="0"/>
                <a:cs typeface="Times New Roman" panose="02020603050405020304" charset="0"/>
              </a:rPr>
              <a:t>Gell-Mann </a:t>
            </a:r>
          </a:p>
          <a:p>
            <a:pPr algn="ctr"/>
            <a:r>
              <a:rPr lang="en-US" altLang="zh-CN" sz="2400" b="1" dirty="0">
                <a:latin typeface="Times New Roman" panose="02020603050405020304" charset="0"/>
                <a:cs typeface="Times New Roman" panose="02020603050405020304" charset="0"/>
              </a:rPr>
              <a:t>quark model</a:t>
            </a:r>
          </a:p>
        </p:txBody>
      </p:sp>
      <p:sp>
        <p:nvSpPr>
          <p:cNvPr id="11" name="燕尾形箭头 10"/>
          <p:cNvSpPr/>
          <p:nvPr/>
        </p:nvSpPr>
        <p:spPr>
          <a:xfrm>
            <a:off x="755015" y="3660775"/>
            <a:ext cx="11031220" cy="233045"/>
          </a:xfrm>
          <a:prstGeom prst="notchedRightArrow">
            <a:avLst>
              <a:gd name="adj1" fmla="val 50000"/>
              <a:gd name="adj2" fmla="val 130503"/>
            </a:avLst>
          </a:prstGeom>
          <a:blipFill>
            <a:blip r:embed="rId6"/>
            <a:tile tx="0" ty="0" sx="100000" sy="100000" flip="none" algn="tl"/>
          </a:blip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p:cNvSpPr txBox="1"/>
          <p:nvPr/>
        </p:nvSpPr>
        <p:spPr>
          <a:xfrm>
            <a:off x="6254750" y="5295900"/>
            <a:ext cx="2740660" cy="829945"/>
          </a:xfrm>
          <a:prstGeom prst="rect">
            <a:avLst/>
          </a:prstGeom>
          <a:noFill/>
        </p:spPr>
        <p:txBody>
          <a:bodyPr wrap="square" rtlCol="0" anchor="t">
            <a:spAutoFit/>
          </a:bodyPr>
          <a:lstStyle/>
          <a:p>
            <a:pPr algn="ctr"/>
            <a:r>
              <a:rPr lang="en-US" altLang="zh-CN" sz="2400" b="1" dirty="0">
                <a:solidFill>
                  <a:srgbClr val="2E2A25"/>
                </a:solidFill>
                <a:latin typeface="Times New Roman" panose="02020603050405020304" charset="0"/>
                <a:ea typeface="Alfred Serif"/>
                <a:cs typeface="Times New Roman" panose="02020603050405020304" charset="0"/>
                <a:sym typeface="+mn-ea"/>
              </a:rPr>
              <a:t>Deep inelastic </a:t>
            </a:r>
          </a:p>
          <a:p>
            <a:pPr algn="ctr"/>
            <a:r>
              <a:rPr lang="en-US" altLang="zh-CN" sz="2400" b="1" dirty="0">
                <a:solidFill>
                  <a:srgbClr val="2E2A25"/>
                </a:solidFill>
                <a:latin typeface="Times New Roman" panose="02020603050405020304" charset="0"/>
                <a:ea typeface="Alfred Serif"/>
                <a:cs typeface="Times New Roman" panose="02020603050405020304" charset="0"/>
                <a:sym typeface="+mn-ea"/>
              </a:rPr>
              <a:t>scattering</a:t>
            </a:r>
          </a:p>
        </p:txBody>
      </p:sp>
      <p:sp>
        <p:nvSpPr>
          <p:cNvPr id="12" name="矩形 11"/>
          <p:cNvSpPr/>
          <p:nvPr/>
        </p:nvSpPr>
        <p:spPr>
          <a:xfrm>
            <a:off x="2189480" y="3580765"/>
            <a:ext cx="75565" cy="241300"/>
          </a:xfrm>
          <a:prstGeom prst="rect">
            <a:avLst/>
          </a:prstGeom>
          <a:blipFill rotWithShape="1">
            <a:blip r:embed="rId6"/>
            <a:tile tx="0" ty="0" sx="100000" sy="100000" flip="none" algn="tl"/>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矩形 13"/>
          <p:cNvSpPr/>
          <p:nvPr/>
        </p:nvSpPr>
        <p:spPr>
          <a:xfrm>
            <a:off x="5748655" y="3587115"/>
            <a:ext cx="75565" cy="241300"/>
          </a:xfrm>
          <a:prstGeom prst="rect">
            <a:avLst/>
          </a:prstGeom>
          <a:blipFill rotWithShape="1">
            <a:blip r:embed="rId6"/>
            <a:tile tx="0" ty="0" sx="100000" sy="100000" flip="none" algn="tl"/>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矩形 14"/>
          <p:cNvSpPr/>
          <p:nvPr/>
        </p:nvSpPr>
        <p:spPr>
          <a:xfrm>
            <a:off x="9682480" y="3578860"/>
            <a:ext cx="75565" cy="241300"/>
          </a:xfrm>
          <a:prstGeom prst="rect">
            <a:avLst/>
          </a:prstGeom>
          <a:blipFill rotWithShape="1">
            <a:blip r:embed="rId6"/>
            <a:tile tx="0" ty="0" sx="100000" sy="100000" flip="none" algn="tl"/>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文本框 15"/>
          <p:cNvSpPr txBox="1"/>
          <p:nvPr/>
        </p:nvSpPr>
        <p:spPr>
          <a:xfrm>
            <a:off x="1071880" y="3847465"/>
            <a:ext cx="2692400" cy="460375"/>
          </a:xfrm>
          <a:prstGeom prst="rect">
            <a:avLst/>
          </a:prstGeom>
          <a:noFill/>
        </p:spPr>
        <p:txBody>
          <a:bodyPr wrap="square" rtlCol="0">
            <a:spAutoFit/>
          </a:bodyPr>
          <a:lstStyle/>
          <a:p>
            <a:r>
              <a:rPr lang="en-US" altLang="zh-CN" sz="2400" b="1">
                <a:latin typeface="Times New Roman" panose="02020603050405020304" charset="0"/>
                <a:cs typeface="Times New Roman" panose="02020603050405020304" charset="0"/>
              </a:rPr>
              <a:t>0D: spin and mass</a:t>
            </a:r>
          </a:p>
        </p:txBody>
      </p:sp>
      <p:sp>
        <p:nvSpPr>
          <p:cNvPr id="18" name="文本框 17"/>
          <p:cNvSpPr txBox="1"/>
          <p:nvPr/>
        </p:nvSpPr>
        <p:spPr>
          <a:xfrm>
            <a:off x="5081270" y="3842385"/>
            <a:ext cx="1511300" cy="460375"/>
          </a:xfrm>
          <a:prstGeom prst="rect">
            <a:avLst/>
          </a:prstGeom>
          <a:noFill/>
        </p:spPr>
        <p:txBody>
          <a:bodyPr wrap="square" rtlCol="0">
            <a:spAutoFit/>
          </a:bodyPr>
          <a:lstStyle/>
          <a:p>
            <a:r>
              <a:rPr lang="en-US" altLang="zh-CN" sz="2400" b="1">
                <a:latin typeface="Times New Roman" panose="02020603050405020304" charset="0"/>
                <a:cs typeface="Times New Roman" panose="02020603050405020304" charset="0"/>
              </a:rPr>
              <a:t>1D: PDF</a:t>
            </a:r>
          </a:p>
        </p:txBody>
      </p:sp>
      <p:sp>
        <p:nvSpPr>
          <p:cNvPr id="30" name="文本框 29"/>
          <p:cNvSpPr txBox="1"/>
          <p:nvPr/>
        </p:nvSpPr>
        <p:spPr>
          <a:xfrm>
            <a:off x="9026525" y="3847465"/>
            <a:ext cx="1727200" cy="460375"/>
          </a:xfrm>
          <a:prstGeom prst="rect">
            <a:avLst/>
          </a:prstGeom>
          <a:noFill/>
        </p:spPr>
        <p:txBody>
          <a:bodyPr wrap="square" rtlCol="0">
            <a:spAutoFit/>
          </a:bodyPr>
          <a:lstStyle/>
          <a:p>
            <a:r>
              <a:rPr lang="en-US" altLang="zh-CN" sz="2400" b="1">
                <a:latin typeface="Times New Roman" panose="02020603050405020304" charset="0"/>
                <a:cs typeface="Times New Roman" panose="02020603050405020304" charset="0"/>
              </a:rPr>
              <a:t>3D: TMDs</a:t>
            </a:r>
          </a:p>
        </p:txBody>
      </p:sp>
      <p:grpSp>
        <p:nvGrpSpPr>
          <p:cNvPr id="4" name="组合 3"/>
          <p:cNvGrpSpPr>
            <a:grpSpLocks noChangeAspect="1"/>
          </p:cNvGrpSpPr>
          <p:nvPr/>
        </p:nvGrpSpPr>
        <p:grpSpPr>
          <a:xfrm>
            <a:off x="588645" y="4671695"/>
            <a:ext cx="1640205" cy="1454150"/>
            <a:chOff x="1544149" y="343022"/>
            <a:chExt cx="6579816" cy="6000017"/>
          </a:xfrm>
        </p:grpSpPr>
        <p:pic>
          <p:nvPicPr>
            <p:cNvPr id="19"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4149" y="343022"/>
              <a:ext cx="6579816" cy="6000017"/>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87133" y="1726498"/>
              <a:ext cx="1238836" cy="1079224"/>
            </a:xfrm>
            <a:prstGeom prst="rect">
              <a:avLst/>
            </a:prstGeom>
          </p:spPr>
        </p:pic>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14675" y="3343030"/>
              <a:ext cx="1238836" cy="1238836"/>
            </a:xfrm>
            <a:prstGeom prst="rect">
              <a:avLst/>
            </a:prstGeom>
          </p:spPr>
        </p:pic>
      </p:grpSp>
      <p:sp>
        <p:nvSpPr>
          <p:cNvPr id="22" name="文本框 21"/>
          <p:cNvSpPr txBox="1"/>
          <p:nvPr/>
        </p:nvSpPr>
        <p:spPr>
          <a:xfrm>
            <a:off x="9145270" y="1608455"/>
            <a:ext cx="1564640" cy="1753235"/>
          </a:xfrm>
          <a:prstGeom prst="rect">
            <a:avLst/>
          </a:prstGeom>
          <a:solidFill>
            <a:schemeClr val="bg2">
              <a:lumMod val="90000"/>
            </a:schemeClr>
          </a:solidFill>
          <a:effectLst>
            <a:outerShdw blurRad="50800" dist="38100" dir="2700000" algn="tl" rotWithShape="0">
              <a:prstClr val="black">
                <a:alpha val="58000"/>
              </a:prstClr>
            </a:outerShdw>
          </a:effectLst>
        </p:spPr>
        <p:txBody>
          <a:bodyPr wrap="square">
            <a:spAutoFit/>
          </a:bodyPr>
          <a:lstStyle/>
          <a:p>
            <a:r>
              <a:rPr lang="en-US" altLang="zh-CN" b="1">
                <a:latin typeface="Times New Roman" panose="02020603050405020304" charset="0"/>
                <a:cs typeface="Times New Roman" panose="02020603050405020304" charset="0"/>
              </a:rPr>
              <a:t>JLab</a:t>
            </a:r>
          </a:p>
          <a:p>
            <a:r>
              <a:rPr lang="en-US" altLang="zh-CN" b="1">
                <a:latin typeface="Times New Roman" panose="02020603050405020304" charset="0"/>
                <a:cs typeface="Times New Roman" panose="02020603050405020304" charset="0"/>
              </a:rPr>
              <a:t>COMPASS</a:t>
            </a:r>
          </a:p>
          <a:p>
            <a:r>
              <a:rPr lang="en-US" altLang="zh-CN" b="1">
                <a:latin typeface="Times New Roman" panose="02020603050405020304" charset="0"/>
                <a:cs typeface="Times New Roman" panose="02020603050405020304" charset="0"/>
              </a:rPr>
              <a:t>JAM</a:t>
            </a:r>
          </a:p>
          <a:p>
            <a:r>
              <a:rPr lang="en-US" altLang="zh-CN" b="1">
                <a:latin typeface="Times New Roman" panose="02020603050405020304" charset="0"/>
                <a:cs typeface="Times New Roman" panose="02020603050405020304" charset="0"/>
              </a:rPr>
              <a:t>EIC</a:t>
            </a:r>
          </a:p>
          <a:p>
            <a:r>
              <a:rPr lang="en-US" altLang="zh-CN" b="1">
                <a:latin typeface="Times New Roman" panose="02020603050405020304" charset="0"/>
                <a:cs typeface="Times New Roman" panose="02020603050405020304" charset="0"/>
                <a:sym typeface="+mn-ea"/>
              </a:rPr>
              <a:t>EIcC</a:t>
            </a:r>
          </a:p>
          <a:p>
            <a:r>
              <a:rPr lang="en-US" altLang="zh-CN" b="1">
                <a:latin typeface="Times New Roman" panose="02020603050405020304" charset="0"/>
                <a:cs typeface="Times New Roman" panose="02020603050405020304" charset="0"/>
              </a:rPr>
              <a:t>......</a:t>
            </a:r>
          </a:p>
        </p:txBody>
      </p:sp>
      <p:sp>
        <p:nvSpPr>
          <p:cNvPr id="2" name="文本框 1"/>
          <p:cNvSpPr txBox="1"/>
          <p:nvPr/>
        </p:nvSpPr>
        <p:spPr>
          <a:xfrm>
            <a:off x="3431540" y="1311910"/>
            <a:ext cx="4087495" cy="460375"/>
          </a:xfrm>
          <a:prstGeom prst="rect">
            <a:avLst/>
          </a:prstGeom>
        </p:spPr>
        <p:txBody>
          <a:bodyPr wrap="square">
            <a:spAutoFit/>
          </a:bodyPr>
          <a:lstStyle/>
          <a:p>
            <a:pPr algn="ctr">
              <a:buClrTx/>
              <a:buSzTx/>
              <a:buNone/>
            </a:pPr>
            <a:r>
              <a:rPr lang="en-US" altLang="zh-CN" sz="2400" b="1" dirty="0">
                <a:latin typeface="Times New Roman" panose="02020603050405020304" charset="0"/>
                <a:cs typeface="Times New Roman" panose="02020603050405020304" charset="0"/>
              </a:rPr>
              <a:t>Feynman parton model</a:t>
            </a:r>
          </a:p>
        </p:txBody>
      </p:sp>
      <p:pic>
        <p:nvPicPr>
          <p:cNvPr id="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3513" y="4454483"/>
            <a:ext cx="2527430" cy="1612983"/>
          </a:xfrm>
          <a:prstGeom prst="rect">
            <a:avLst/>
          </a:prstGeom>
        </p:spPr>
      </p:pic>
      <p:sp>
        <p:nvSpPr>
          <p:cNvPr id="10" name="文本框 9"/>
          <p:cNvSpPr txBox="1"/>
          <p:nvPr/>
        </p:nvSpPr>
        <p:spPr>
          <a:xfrm>
            <a:off x="8648131" y="6101180"/>
            <a:ext cx="2923983" cy="461665"/>
          </a:xfrm>
          <a:prstGeom prst="rect">
            <a:avLst/>
          </a:prstGeom>
          <a:noFill/>
        </p:spPr>
        <p:txBody>
          <a:bodyPr wrap="square" rtlCol="0" anchor="t">
            <a:spAutoFit/>
          </a:bodyPr>
          <a:lstStyle/>
          <a:p>
            <a:pPr algn="ctr"/>
            <a:r>
              <a:rPr lang="en-US" altLang="zh-CN" sz="2400" b="1" dirty="0">
                <a:solidFill>
                  <a:srgbClr val="2E2A25"/>
                </a:solidFill>
                <a:latin typeface="Times New Roman" panose="02020603050405020304" charset="0"/>
                <a:ea typeface="Alfred Serif"/>
                <a:cs typeface="Times New Roman" panose="02020603050405020304" charset="0"/>
                <a:sym typeface="+mn-ea"/>
              </a:rPr>
              <a:t>Semi-Inclusive DIS</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52032" y="1045210"/>
            <a:ext cx="5033645" cy="4273550"/>
          </a:xfrm>
          <a:prstGeom prst="rect">
            <a:avLst/>
          </a:prstGeom>
        </p:spPr>
      </p:pic>
      <mc:AlternateContent xmlns:mc="http://schemas.openxmlformats.org/markup-compatibility/2006" xmlns:a14="http://schemas.microsoft.com/office/drawing/2010/main">
        <mc:Choice Requires="a14">
          <p:sp>
            <p:nvSpPr>
              <p:cNvPr id="3" name="文本框 1"/>
              <p:cNvSpPr txBox="1"/>
              <p:nvPr/>
            </p:nvSpPr>
            <p:spPr>
              <a:xfrm>
                <a:off x="6265152" y="5907405"/>
                <a:ext cx="5015230" cy="81724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buFont typeface="Arial" panose="020B0604020202020204" pitchFamily="34" charset="0"/>
                  <a:buChar char="•"/>
                </a:pPr>
                <a14:m>
                  <m:oMath xmlns:m="http://schemas.openxmlformats.org/officeDocument/2006/math">
                    <m:r>
                      <a:rPr lang="en-US" altLang="zh-CN" sz="2400" i="1">
                        <a:latin typeface="Cambria Math" panose="02040503050406030204" pitchFamily="18" charset="0"/>
                        <a:ea typeface="MS Mincho" charset="0"/>
                        <a:cs typeface="Cambria Math" panose="02040503050406030204" pitchFamily="18" charset="0"/>
                      </a:rPr>
                      <m:t> </m:t>
                    </m:r>
                    <m:r>
                      <m:rPr>
                        <m:sty m:val="p"/>
                      </m:rPr>
                      <a:rPr lang="en-US" altLang="zh-CN" sz="2400">
                        <a:latin typeface="Cambria Math" panose="02040503050406030204" pitchFamily="18" charset="0"/>
                        <a:ea typeface="MS Mincho" charset="0"/>
                        <a:cs typeface="Cambria Math" panose="02040503050406030204" pitchFamily="18" charset="0"/>
                      </a:rPr>
                      <m:t>the</m:t>
                    </m:r>
                    <m:r>
                      <a:rPr lang="en-US" altLang="zh-CN" sz="2400">
                        <a:latin typeface="Cambria Math" panose="02040503050406030204" pitchFamily="18" charset="0"/>
                        <a:ea typeface="MS Mincho" charset="0"/>
                        <a:cs typeface="Cambria Math" panose="02040503050406030204" pitchFamily="18" charset="0"/>
                      </a:rPr>
                      <m:t> </m:t>
                    </m:r>
                    <m:r>
                      <m:rPr>
                        <m:sty m:val="p"/>
                      </m:rPr>
                      <a:rPr lang="en-US" altLang="zh-CN" sz="2400">
                        <a:latin typeface="Cambria Math" panose="02040503050406030204" pitchFamily="18" charset="0"/>
                        <a:ea typeface="MS Mincho" charset="0"/>
                        <a:cs typeface="Cambria Math" panose="02040503050406030204" pitchFamily="18" charset="0"/>
                      </a:rPr>
                      <m:t>red</m:t>
                    </m:r>
                    <m:r>
                      <a:rPr lang="en-US" altLang="zh-CN" sz="2400">
                        <a:latin typeface="Cambria Math" panose="02040503050406030204" pitchFamily="18" charset="0"/>
                        <a:ea typeface="MS Mincho" charset="0"/>
                        <a:cs typeface="Cambria Math" panose="02040503050406030204" pitchFamily="18" charset="0"/>
                      </a:rPr>
                      <m:t>:</m:t>
                    </m:r>
                    <m:sSub>
                      <m:sSubPr>
                        <m:ctrlPr>
                          <a:rPr lang="en-US" altLang="zh-CN" sz="2400" i="1">
                            <a:latin typeface="Cambria Math" panose="02040503050406030204" pitchFamily="18" charset="0"/>
                            <a:cs typeface="Cambria Math" panose="02040503050406030204" pitchFamily="18" charset="0"/>
                          </a:rPr>
                        </m:ctrlPr>
                      </m:sSubPr>
                      <m:e>
                        <m:r>
                          <a:rPr lang="en-US" altLang="zh-CN" sz="2400">
                            <a:latin typeface="Cambria Math" panose="02040503050406030204" pitchFamily="18" charset="0"/>
                            <a:ea typeface="MS Mincho" charset="0"/>
                            <a:cs typeface="Cambria Math" panose="02040503050406030204" pitchFamily="18" charset="0"/>
                          </a:rPr>
                          <m:t>𝛤</m:t>
                        </m:r>
                      </m:e>
                      <m:sub>
                        <m:r>
                          <m:rPr>
                            <m:sty m:val="p"/>
                          </m:rPr>
                          <a:rPr lang="en-US" altLang="zh-CN" sz="2400">
                            <a:latin typeface="Cambria Math" panose="02040503050406030204" pitchFamily="18" charset="0"/>
                            <a:cs typeface="Cambria Math" panose="02040503050406030204" pitchFamily="18" charset="0"/>
                          </a:rPr>
                          <m:t>src</m:t>
                        </m:r>
                      </m:sub>
                    </m:sSub>
                    <m:r>
                      <a:rPr lang="en-US" altLang="zh-CN" sz="2400">
                        <a:latin typeface="Cambria Math" panose="02040503050406030204" pitchFamily="18" charset="0"/>
                        <a:ea typeface="MS Mincho" charset="0"/>
                        <a:cs typeface="Cambria Math" panose="02040503050406030204" pitchFamily="18" charset="0"/>
                      </a:rPr>
                      <m:t>=(</m:t>
                    </m:r>
                    <m:sSup>
                      <m:sSupPr>
                        <m:ctrlPr>
                          <a:rPr lang="en-US" altLang="zh-CN" sz="2400" i="1">
                            <a:latin typeface="Cambria Math" panose="02040503050406030204" pitchFamily="18" charset="0"/>
                            <a:cs typeface="Cambria Math" panose="02040503050406030204" pitchFamily="18" charset="0"/>
                          </a:rPr>
                        </m:ctrlPr>
                      </m:sSupPr>
                      <m:e>
                        <m:r>
                          <a:rPr lang="en-US" altLang="zh-CN" sz="2400">
                            <a:latin typeface="Cambria Math" panose="02040503050406030204" pitchFamily="18" charset="0"/>
                            <a:ea typeface="MS Mincho" charset="0"/>
                            <a:cs typeface="Cambria Math" panose="02040503050406030204" pitchFamily="18" charset="0"/>
                          </a:rPr>
                          <m:t>𝛾</m:t>
                        </m:r>
                      </m:e>
                      <m:sup>
                        <m:r>
                          <m:rPr>
                            <m:sty m:val="p"/>
                          </m:rPr>
                          <a:rPr lang="en-US" altLang="zh-CN" sz="2400">
                            <a:latin typeface="Cambria Math" panose="02040503050406030204" pitchFamily="18" charset="0"/>
                            <a:cs typeface="Cambria Math" panose="02040503050406030204" pitchFamily="18" charset="0"/>
                          </a:rPr>
                          <m:t>t</m:t>
                        </m:r>
                      </m:sup>
                    </m:sSup>
                    <m:sSub>
                      <m:sSubPr>
                        <m:ctrlPr>
                          <a:rPr lang="en-US" altLang="zh-CN" sz="2400" i="1">
                            <a:latin typeface="Cambria Math" panose="02040503050406030204" pitchFamily="18" charset="0"/>
                            <a:cs typeface="Cambria Math" panose="02040503050406030204" pitchFamily="18" charset="0"/>
                          </a:rPr>
                        </m:ctrlPr>
                      </m:sSubPr>
                      <m:e>
                        <m:r>
                          <a:rPr lang="en-US" altLang="zh-CN" sz="2400">
                            <a:latin typeface="Cambria Math" panose="02040503050406030204" pitchFamily="18" charset="0"/>
                            <a:ea typeface="MS Mincho" charset="0"/>
                            <a:cs typeface="Cambria Math" panose="02040503050406030204" pitchFamily="18" charset="0"/>
                          </a:rPr>
                          <m:t>𝛾</m:t>
                        </m:r>
                      </m:e>
                      <m:sub>
                        <m:r>
                          <a:rPr lang="en-US" altLang="zh-CN" sz="2400">
                            <a:latin typeface="Cambria Math" panose="02040503050406030204" pitchFamily="18" charset="0"/>
                            <a:ea typeface="MS Mincho" charset="0"/>
                            <a:cs typeface="Cambria Math" panose="02040503050406030204" pitchFamily="18" charset="0"/>
                          </a:rPr>
                          <m:t>5</m:t>
                        </m:r>
                      </m:sub>
                    </m:sSub>
                    <m:r>
                      <a:rPr lang="en-US" altLang="zh-CN" sz="2400">
                        <a:latin typeface="Cambria Math" panose="02040503050406030204" pitchFamily="18" charset="0"/>
                        <a:ea typeface="MS Mincho" charset="0"/>
                        <a:cs typeface="Cambria Math" panose="02040503050406030204" pitchFamily="18" charset="0"/>
                      </a:rPr>
                      <m:t>+</m:t>
                    </m:r>
                    <m:sSup>
                      <m:sSupPr>
                        <m:ctrlPr>
                          <a:rPr lang="en-US" altLang="zh-CN" sz="2400" i="1">
                            <a:latin typeface="Cambria Math" panose="02040503050406030204" pitchFamily="18" charset="0"/>
                            <a:cs typeface="Cambria Math" panose="02040503050406030204" pitchFamily="18" charset="0"/>
                          </a:rPr>
                        </m:ctrlPr>
                      </m:sSupPr>
                      <m:e>
                        <m:r>
                          <m:rPr>
                            <m:sty m:val="p"/>
                          </m:rPr>
                          <a:rPr lang="en-US" altLang="zh-CN" sz="2400">
                            <a:latin typeface="Cambria Math" panose="02040503050406030204" pitchFamily="18" charset="0"/>
                            <a:cs typeface="Cambria Math" panose="02040503050406030204" pitchFamily="18" charset="0"/>
                          </a:rPr>
                          <m:t>i</m:t>
                        </m:r>
                        <m:r>
                          <a:rPr lang="en-US" altLang="zh-CN" sz="2400">
                            <a:latin typeface="Cambria Math" panose="02040503050406030204" pitchFamily="18" charset="0"/>
                            <a:ea typeface="MS Mincho" charset="0"/>
                            <a:cs typeface="Cambria Math" panose="02040503050406030204" pitchFamily="18" charset="0"/>
                          </a:rPr>
                          <m:t> </m:t>
                        </m:r>
                        <m:r>
                          <a:rPr lang="en-US" altLang="zh-CN" sz="2400">
                            <a:latin typeface="Cambria Math" panose="02040503050406030204" pitchFamily="18" charset="0"/>
                            <a:ea typeface="MS Mincho" charset="0"/>
                            <a:cs typeface="Cambria Math" panose="02040503050406030204" pitchFamily="18" charset="0"/>
                          </a:rPr>
                          <m:t>𝛾</m:t>
                        </m:r>
                      </m:e>
                      <m:sup>
                        <m:r>
                          <m:rPr>
                            <m:sty m:val="p"/>
                          </m:rPr>
                          <a:rPr lang="en-US" altLang="zh-CN" sz="2400">
                            <a:latin typeface="Cambria Math" panose="02040503050406030204" pitchFamily="18" charset="0"/>
                            <a:cs typeface="Cambria Math" panose="02040503050406030204" pitchFamily="18" charset="0"/>
                          </a:rPr>
                          <m:t>z</m:t>
                        </m:r>
                      </m:sup>
                    </m:sSup>
                    <m:sSub>
                      <m:sSubPr>
                        <m:ctrlPr>
                          <a:rPr lang="en-US" altLang="zh-CN" sz="2400" i="1">
                            <a:latin typeface="Cambria Math" panose="02040503050406030204" pitchFamily="18" charset="0"/>
                            <a:cs typeface="Cambria Math" panose="02040503050406030204" pitchFamily="18" charset="0"/>
                          </a:rPr>
                        </m:ctrlPr>
                      </m:sSubPr>
                      <m:e>
                        <m:r>
                          <a:rPr lang="en-US" altLang="zh-CN" sz="2400">
                            <a:latin typeface="Cambria Math" panose="02040503050406030204" pitchFamily="18" charset="0"/>
                            <a:ea typeface="MS Mincho" charset="0"/>
                            <a:cs typeface="Cambria Math" panose="02040503050406030204" pitchFamily="18" charset="0"/>
                          </a:rPr>
                          <m:t>𝛾</m:t>
                        </m:r>
                      </m:e>
                      <m:sub>
                        <m:r>
                          <a:rPr lang="en-US" altLang="zh-CN" sz="2400">
                            <a:latin typeface="Cambria Math" panose="02040503050406030204" pitchFamily="18" charset="0"/>
                            <a:ea typeface="MS Mincho" charset="0"/>
                            <a:cs typeface="Cambria Math" panose="02040503050406030204" pitchFamily="18" charset="0"/>
                          </a:rPr>
                          <m:t>5</m:t>
                        </m:r>
                      </m:sub>
                    </m:sSub>
                    <m:r>
                      <a:rPr lang="en-US" altLang="zh-CN" sz="2400">
                        <a:latin typeface="Cambria Math" panose="02040503050406030204" pitchFamily="18" charset="0"/>
                        <a:ea typeface="MS Mincho" charset="0"/>
                        <a:cs typeface="Cambria Math" panose="02040503050406030204" pitchFamily="18" charset="0"/>
                      </a:rPr>
                      <m:t> )/2</m:t>
                    </m:r>
                  </m:oMath>
                </a14:m>
                <a:endParaRPr lang="en-US" altLang="zh-CN" sz="2400">
                  <a:latin typeface="Cambria Math" panose="02040503050406030204" pitchFamily="18" charset="0"/>
                  <a:ea typeface="MS Mincho" charset="0"/>
                  <a:cs typeface="Cambria Math" panose="02040503050406030204" pitchFamily="18" charset="0"/>
                </a:endParaRPr>
              </a:p>
              <a:p>
                <a:pPr marL="342900" indent="-342900" algn="l">
                  <a:buFont typeface="Arial" panose="020B0604020202020204" pitchFamily="34" charset="0"/>
                  <a:buChar char="•"/>
                </a:pPr>
                <a:r>
                  <a:rPr lang="en-US" altLang="zh-CN" sz="2400">
                    <a:latin typeface="Cambria Math" panose="02040503050406030204" pitchFamily="18" charset="0"/>
                    <a:ea typeface="MS Mincho" charset="0"/>
                    <a:cs typeface="Cambria Math" panose="02040503050406030204" pitchFamily="18" charset="0"/>
                  </a:rPr>
                  <a:t> </a:t>
                </a:r>
                <a14:m>
                  <m:oMath xmlns:m="http://schemas.openxmlformats.org/officeDocument/2006/math">
                    <m:r>
                      <m:rPr>
                        <m:sty m:val="p"/>
                      </m:rPr>
                      <a:rPr lang="en-US" altLang="zh-CN" sz="2400">
                        <a:latin typeface="Cambria Math" panose="02040503050406030204" pitchFamily="18" charset="0"/>
                        <a:ea typeface="MS Mincho" charset="0"/>
                        <a:cs typeface="Cambria Math" panose="02040503050406030204" pitchFamily="18" charset="0"/>
                      </a:rPr>
                      <m:t>the</m:t>
                    </m:r>
                    <m:r>
                      <a:rPr lang="en-US" altLang="zh-CN" sz="2400">
                        <a:latin typeface="Cambria Math" panose="02040503050406030204" pitchFamily="18" charset="0"/>
                        <a:ea typeface="MS Mincho" charset="0"/>
                        <a:cs typeface="Cambria Math" panose="02040503050406030204" pitchFamily="18" charset="0"/>
                      </a:rPr>
                      <m:t> </m:t>
                    </m:r>
                    <m:r>
                      <m:rPr>
                        <m:sty m:val="p"/>
                      </m:rPr>
                      <a:rPr lang="en-US" altLang="zh-CN" sz="2400">
                        <a:latin typeface="Cambria Math" panose="02040503050406030204" pitchFamily="18" charset="0"/>
                        <a:ea typeface="MS Mincho" charset="0"/>
                        <a:cs typeface="Cambria Math" panose="02040503050406030204" pitchFamily="18" charset="0"/>
                      </a:rPr>
                      <m:t>blue</m:t>
                    </m:r>
                    <m:r>
                      <a:rPr lang="en-US" altLang="zh-CN" sz="2400">
                        <a:latin typeface="Cambria Math" panose="02040503050406030204" pitchFamily="18" charset="0"/>
                        <a:ea typeface="MS Mincho" charset="0"/>
                        <a:cs typeface="Cambria Math" panose="02040503050406030204" pitchFamily="18" charset="0"/>
                      </a:rPr>
                      <m:t>:</m:t>
                    </m:r>
                    <m:sSub>
                      <m:sSubPr>
                        <m:ctrlPr>
                          <a:rPr lang="en-US" altLang="zh-CN" sz="2400" i="1">
                            <a:latin typeface="Cambria Math" panose="02040503050406030204" pitchFamily="18" charset="0"/>
                            <a:cs typeface="Cambria Math" panose="02040503050406030204" pitchFamily="18" charset="0"/>
                          </a:rPr>
                        </m:ctrlPr>
                      </m:sSubPr>
                      <m:e>
                        <m:r>
                          <a:rPr lang="en-US" altLang="zh-CN" sz="2400">
                            <a:latin typeface="Cambria Math" panose="02040503050406030204" pitchFamily="18" charset="0"/>
                            <a:ea typeface="MS Mincho" charset="0"/>
                            <a:cs typeface="Cambria Math" panose="02040503050406030204" pitchFamily="18" charset="0"/>
                          </a:rPr>
                          <m:t>𝛤</m:t>
                        </m:r>
                      </m:e>
                      <m:sub>
                        <m:r>
                          <m:rPr>
                            <m:sty m:val="p"/>
                          </m:rPr>
                          <a:rPr lang="en-US" altLang="zh-CN" sz="2400">
                            <a:latin typeface="Cambria Math" panose="02040503050406030204" pitchFamily="18" charset="0"/>
                            <a:cs typeface="Cambria Math" panose="02040503050406030204" pitchFamily="18" charset="0"/>
                          </a:rPr>
                          <m:t>src</m:t>
                        </m:r>
                      </m:sub>
                    </m:sSub>
                    <m:r>
                      <a:rPr lang="en-US" altLang="zh-CN" sz="2400">
                        <a:latin typeface="Cambria Math" panose="02040503050406030204" pitchFamily="18" charset="0"/>
                        <a:cs typeface="Cambria Math" panose="02040503050406030204" pitchFamily="18" charset="0"/>
                      </a:rPr>
                      <m:t>=</m:t>
                    </m:r>
                    <m:sSub>
                      <m:sSubPr>
                        <m:ctrlPr>
                          <a:rPr lang="en-US" altLang="zh-CN" sz="2400" i="1">
                            <a:latin typeface="Cambria Math" panose="02040503050406030204" pitchFamily="18" charset="0"/>
                            <a:cs typeface="Cambria Math" panose="02040503050406030204" pitchFamily="18" charset="0"/>
                          </a:rPr>
                        </m:ctrlPr>
                      </m:sSubPr>
                      <m:e>
                        <m:r>
                          <a:rPr lang="en-US" altLang="zh-CN" sz="2400">
                            <a:latin typeface="Cambria Math" panose="02040503050406030204" pitchFamily="18" charset="0"/>
                            <a:ea typeface="MS Mincho" charset="0"/>
                            <a:cs typeface="Cambria Math" panose="02040503050406030204" pitchFamily="18" charset="0"/>
                          </a:rPr>
                          <m:t>𝛾</m:t>
                        </m:r>
                      </m:e>
                      <m:sub>
                        <m:r>
                          <a:rPr lang="en-US" altLang="zh-CN" sz="2400">
                            <a:latin typeface="Cambria Math" panose="02040503050406030204" pitchFamily="18" charset="0"/>
                            <a:ea typeface="MS Mincho" charset="0"/>
                            <a:cs typeface="Cambria Math" panose="02040503050406030204" pitchFamily="18" charset="0"/>
                          </a:rPr>
                          <m:t>5</m:t>
                        </m:r>
                      </m:sub>
                    </m:sSub>
                  </m:oMath>
                </a14:m>
                <a:endParaRPr lang="en-US" altLang="zh-CN" sz="2400">
                  <a:latin typeface="Cambria Math" panose="02040503050406030204" pitchFamily="18" charset="0"/>
                  <a:ea typeface="MS Mincho" charset="0"/>
                  <a:cs typeface="Cambria Math" panose="02040503050406030204" pitchFamily="18" charset="0"/>
                </a:endParaRPr>
              </a:p>
            </p:txBody>
          </p:sp>
        </mc:Choice>
        <mc:Fallback xmlns="">
          <p:sp>
            <p:nvSpPr>
              <p:cNvPr id="3" name="文本框 1"/>
              <p:cNvSpPr txBox="1">
                <a:spLocks noRot="1" noChangeAspect="1" noMove="1" noResize="1" noEditPoints="1" noAdjustHandles="1" noChangeArrowheads="1" noChangeShapeType="1" noTextEdit="1"/>
              </p:cNvSpPr>
              <p:nvPr/>
            </p:nvSpPr>
            <p:spPr>
              <a:xfrm>
                <a:off x="6265152" y="5907405"/>
                <a:ext cx="5015230" cy="817245"/>
              </a:xfrm>
              <a:prstGeom prst="rect">
                <a:avLst/>
              </a:prstGeom>
              <a:blipFill rotWithShape="1">
                <a:blip r:embed="rId4"/>
                <a:stretch>
                  <a:fillRect l="-5" r="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5"/>
              <p:cNvSpPr txBox="1"/>
              <p:nvPr/>
            </p:nvSpPr>
            <p:spPr>
              <a:xfrm>
                <a:off x="6265152" y="5440680"/>
                <a:ext cx="4780915" cy="46672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a:latin typeface="Times New Roman" panose="02020603050405020304" charset="0"/>
                    <a:cs typeface="Times New Roman" panose="02020603050405020304" charset="0"/>
                    <a:sym typeface="+mn-ea"/>
                  </a:rPr>
                  <a:t>Right panel :We fix </a:t>
                </a:r>
                <a14:m>
                  <m:oMath xmlns:m="http://schemas.openxmlformats.org/officeDocument/2006/math">
                    <m:sSub>
                      <m:sSubPr>
                        <m:ctrlPr>
                          <a:rPr lang="en-US" altLang="zh-CN" sz="2400" i="1">
                            <a:latin typeface="Cambria Math" panose="02040503050406030204" pitchFamily="18" charset="0"/>
                            <a:cs typeface="Cambria Math" panose="02040503050406030204" pitchFamily="18" charset="0"/>
                          </a:rPr>
                        </m:ctrlPr>
                      </m:sSubPr>
                      <m:e>
                        <m:r>
                          <a:rPr lang="en-US" altLang="zh-CN" sz="2400" i="1">
                            <a:latin typeface="Cambria Math" panose="02040503050406030204" pitchFamily="18" charset="0"/>
                            <a:ea typeface="MS Mincho" charset="0"/>
                            <a:cs typeface="Cambria Math" panose="02040503050406030204" pitchFamily="18" charset="0"/>
                          </a:rPr>
                          <m:t>𝛤</m:t>
                        </m:r>
                      </m:e>
                      <m:sub>
                        <m:r>
                          <a:rPr lang="en-US" altLang="zh-CN" sz="2400" i="1">
                            <a:latin typeface="Cambria Math" panose="02040503050406030204" pitchFamily="18" charset="0"/>
                            <a:cs typeface="Cambria Math" panose="02040503050406030204" pitchFamily="18" charset="0"/>
                          </a:rPr>
                          <m:t>𝑠𝑖𝑛𝑘</m:t>
                        </m:r>
                      </m:sub>
                    </m:sSub>
                    <m:r>
                      <a:rPr lang="en-US" altLang="zh-CN" sz="2400" i="1">
                        <a:latin typeface="Cambria Math" panose="02040503050406030204" pitchFamily="18" charset="0"/>
                        <a:ea typeface="MS Mincho" charset="0"/>
                        <a:cs typeface="Cambria Math" panose="02040503050406030204" pitchFamily="18" charset="0"/>
                      </a:rPr>
                      <m:t>=</m:t>
                    </m:r>
                    <m:sSup>
                      <m:sSupPr>
                        <m:ctrlPr>
                          <a:rPr lang="en-US" altLang="zh-CN" sz="2400" i="1">
                            <a:latin typeface="Cambria Math" panose="02040503050406030204" pitchFamily="18" charset="0"/>
                            <a:cs typeface="Cambria Math" panose="02040503050406030204" pitchFamily="18" charset="0"/>
                          </a:rPr>
                        </m:ctrlPr>
                      </m:sSupPr>
                      <m:e>
                        <m:r>
                          <a:rPr lang="en-US" altLang="zh-CN" sz="2400" i="1">
                            <a:latin typeface="Cambria Math" panose="02040503050406030204" pitchFamily="18" charset="0"/>
                            <a:ea typeface="MS Mincho" charset="0"/>
                            <a:cs typeface="Cambria Math" panose="02040503050406030204" pitchFamily="18" charset="0"/>
                          </a:rPr>
                          <m:t>𝛾</m:t>
                        </m:r>
                      </m:e>
                      <m:sup>
                        <m:r>
                          <a:rPr lang="en-US" altLang="zh-CN" sz="2400" i="1">
                            <a:latin typeface="Cambria Math" panose="02040503050406030204" pitchFamily="18" charset="0"/>
                            <a:cs typeface="Cambria Math" panose="02040503050406030204" pitchFamily="18" charset="0"/>
                          </a:rPr>
                          <m:t>𝑡</m:t>
                        </m:r>
                      </m:sup>
                    </m:sSup>
                    <m:sSub>
                      <m:sSubPr>
                        <m:ctrlPr>
                          <a:rPr lang="en-US" altLang="zh-CN" sz="2400" i="1">
                            <a:latin typeface="Cambria Math" panose="02040503050406030204" pitchFamily="18" charset="0"/>
                            <a:cs typeface="Cambria Math" panose="02040503050406030204" pitchFamily="18" charset="0"/>
                          </a:rPr>
                        </m:ctrlPr>
                      </m:sSubPr>
                      <m:e>
                        <m:r>
                          <a:rPr lang="en-US" altLang="zh-CN" sz="2400" i="1">
                            <a:latin typeface="Cambria Math" panose="02040503050406030204" pitchFamily="18" charset="0"/>
                            <a:ea typeface="MS Mincho" charset="0"/>
                            <a:cs typeface="Cambria Math" panose="02040503050406030204" pitchFamily="18" charset="0"/>
                          </a:rPr>
                          <m:t>𝛾</m:t>
                        </m:r>
                      </m:e>
                      <m:sub>
                        <m:r>
                          <a:rPr lang="en-US" altLang="zh-CN" sz="2400" i="1">
                            <a:latin typeface="Cambria Math" panose="02040503050406030204" pitchFamily="18" charset="0"/>
                            <a:ea typeface="MS Mincho" charset="0"/>
                            <a:cs typeface="Cambria Math" panose="02040503050406030204" pitchFamily="18" charset="0"/>
                          </a:rPr>
                          <m:t>5</m:t>
                        </m:r>
                      </m:sub>
                    </m:sSub>
                    <m:r>
                      <a:rPr lang="en-US" altLang="zh-CN" sz="2400" i="1">
                        <a:latin typeface="Cambria Math" panose="02040503050406030204" pitchFamily="18" charset="0"/>
                        <a:ea typeface="MS Mincho" charset="0"/>
                        <a:cs typeface="Cambria Math" panose="02040503050406030204" pitchFamily="18" charset="0"/>
                      </a:rPr>
                      <m:t> ,</m:t>
                    </m:r>
                  </m:oMath>
                </a14:m>
                <a:endParaRPr lang="en-US" altLang="zh-CN" sz="2400" i="1">
                  <a:latin typeface="Cambria Math" panose="02040503050406030204" pitchFamily="18" charset="0"/>
                  <a:ea typeface="MS Mincho" charset="0"/>
                  <a:cs typeface="Cambria Math" panose="02040503050406030204" pitchFamily="18" charset="0"/>
                </a:endParaRPr>
              </a:p>
            </p:txBody>
          </p:sp>
        </mc:Choice>
        <mc:Fallback xmlns="">
          <p:sp>
            <p:nvSpPr>
              <p:cNvPr id="4" name="文本框 5"/>
              <p:cNvSpPr txBox="1">
                <a:spLocks noRot="1" noChangeAspect="1" noMove="1" noResize="1" noEditPoints="1" noAdjustHandles="1" noChangeArrowheads="1" noChangeShapeType="1" noTextEdit="1"/>
              </p:cNvSpPr>
              <p:nvPr/>
            </p:nvSpPr>
            <p:spPr>
              <a:xfrm>
                <a:off x="6265152" y="5440680"/>
                <a:ext cx="4780915" cy="466725"/>
              </a:xfrm>
              <a:prstGeom prst="rect">
                <a:avLst/>
              </a:prstGeom>
              <a:blipFill rotWithShape="1">
                <a:blip r:embed="rId5"/>
                <a:stretch>
                  <a:fillRect l="-5" r="5"/>
                </a:stretch>
              </a:blipFill>
            </p:spPr>
            <p:txBody>
              <a:bodyPr/>
              <a:lstStyle/>
              <a:p>
                <a:r>
                  <a:rPr lang="zh-CN" altLang="en-US">
                    <a:noFill/>
                  </a:rPr>
                  <a:t> </a:t>
                </a:r>
              </a:p>
            </p:txBody>
          </p:sp>
        </mc:Fallback>
      </mc:AlternateContent>
      <p:pic>
        <p:nvPicPr>
          <p:cNvPr id="5" name="图片 4"/>
          <p:cNvPicPr>
            <a:picLocks noChangeAspect="1"/>
          </p:cNvPicPr>
          <p:nvPr/>
        </p:nvPicPr>
        <p:blipFill>
          <a:blip r:embed="rId6"/>
          <a:stretch>
            <a:fillRect/>
          </a:stretch>
        </p:blipFill>
        <p:spPr>
          <a:xfrm>
            <a:off x="6218797" y="1058545"/>
            <a:ext cx="5053330" cy="4265930"/>
          </a:xfrm>
          <a:prstGeom prst="rect">
            <a:avLst/>
          </a:prstGeom>
        </p:spPr>
      </p:pic>
      <p:sp>
        <p:nvSpPr>
          <p:cNvPr id="6" name="文本框 9"/>
          <p:cNvSpPr txBox="1"/>
          <p:nvPr/>
        </p:nvSpPr>
        <p:spPr>
          <a:xfrm>
            <a:off x="352032" y="5440680"/>
            <a:ext cx="4780915" cy="4603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a:latin typeface="Times New Roman" panose="02020603050405020304" charset="0"/>
                <a:cs typeface="Times New Roman" panose="02020603050405020304" charset="0"/>
                <a:sym typeface="+mn-ea"/>
              </a:rPr>
              <a:t>Left panel :</a:t>
            </a:r>
            <a:endParaRPr lang="en-US" altLang="zh-CN" sz="2400" i="1">
              <a:latin typeface="Cambria Math" panose="02040503050406030204" pitchFamily="18" charset="0"/>
              <a:ea typeface="MS Mincho" charset="0"/>
              <a:cs typeface="Cambria Math" panose="02040503050406030204" pitchFamily="18" charset="0"/>
            </a:endParaRPr>
          </a:p>
        </p:txBody>
      </p:sp>
      <mc:AlternateContent xmlns:mc="http://schemas.openxmlformats.org/markup-compatibility/2006" xmlns:a14="http://schemas.microsoft.com/office/drawing/2010/main">
        <mc:Choice Requires="a14">
          <p:sp>
            <p:nvSpPr>
              <p:cNvPr id="7" name="文本框 10"/>
              <p:cNvSpPr txBox="1"/>
              <p:nvPr/>
            </p:nvSpPr>
            <p:spPr>
              <a:xfrm>
                <a:off x="352032" y="5894705"/>
                <a:ext cx="6096000" cy="81470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buFont typeface="Arial" panose="020B0604020202020204" pitchFamily="34" charset="0"/>
                  <a:buChar char="•"/>
                </a:pPr>
                <a14:m>
                  <m:oMath xmlns:m="http://schemas.openxmlformats.org/officeDocument/2006/math">
                    <m:r>
                      <m:rPr>
                        <m:sty m:val="p"/>
                      </m:rPr>
                      <a:rPr lang="en-US" altLang="zh-CN" sz="2400">
                        <a:latin typeface="Cambria Math" panose="02040503050406030204" pitchFamily="18" charset="0"/>
                        <a:ea typeface="MS Mincho" charset="0"/>
                        <a:cs typeface="Cambria Math" panose="02040503050406030204" pitchFamily="18" charset="0"/>
                      </a:rPr>
                      <m:t>the</m:t>
                    </m:r>
                    <m:r>
                      <a:rPr lang="en-US" altLang="zh-CN" sz="2400">
                        <a:latin typeface="Cambria Math" panose="02040503050406030204" pitchFamily="18" charset="0"/>
                        <a:ea typeface="MS Mincho" charset="0"/>
                        <a:cs typeface="Cambria Math" panose="02040503050406030204" pitchFamily="18" charset="0"/>
                      </a:rPr>
                      <m:t> </m:t>
                    </m:r>
                    <m:r>
                      <m:rPr>
                        <m:sty m:val="p"/>
                      </m:rPr>
                      <a:rPr lang="en-US" altLang="zh-CN" sz="2400">
                        <a:latin typeface="Cambria Math" panose="02040503050406030204" pitchFamily="18" charset="0"/>
                        <a:ea typeface="MS Mincho" charset="0"/>
                        <a:cs typeface="Cambria Math" panose="02040503050406030204" pitchFamily="18" charset="0"/>
                      </a:rPr>
                      <m:t>red</m:t>
                    </m:r>
                    <m:r>
                      <a:rPr lang="en-US" altLang="zh-CN" sz="2400">
                        <a:latin typeface="Cambria Math" panose="02040503050406030204" pitchFamily="18" charset="0"/>
                        <a:ea typeface="MS Mincho" charset="0"/>
                        <a:cs typeface="Cambria Math" panose="02040503050406030204" pitchFamily="18" charset="0"/>
                      </a:rPr>
                      <m:t>:  </m:t>
                    </m:r>
                    <m:r>
                      <m:rPr>
                        <m:sty m:val="p"/>
                      </m:rPr>
                      <a:rPr lang="en-US" altLang="zh-CN" sz="2400">
                        <a:latin typeface="Cambria Math" panose="02040503050406030204" pitchFamily="18" charset="0"/>
                        <a:ea typeface="MS Mincho" charset="0"/>
                        <a:cs typeface="Cambria Math" panose="02040503050406030204" pitchFamily="18" charset="0"/>
                      </a:rPr>
                      <m:t>gauge</m:t>
                    </m:r>
                    <m:r>
                      <a:rPr lang="en-US" altLang="zh-CN" sz="2400">
                        <a:latin typeface="Cambria Math" panose="02040503050406030204" pitchFamily="18" charset="0"/>
                        <a:ea typeface="MS Mincho" charset="0"/>
                        <a:cs typeface="Cambria Math" panose="02040503050406030204" pitchFamily="18" charset="0"/>
                      </a:rPr>
                      <m:t> </m:t>
                    </m:r>
                    <m:r>
                      <m:rPr>
                        <m:sty m:val="p"/>
                      </m:rPr>
                      <a:rPr lang="en-US" altLang="zh-CN" sz="2400">
                        <a:latin typeface="Cambria Math" panose="02040503050406030204" pitchFamily="18" charset="0"/>
                        <a:ea typeface="MS Mincho" charset="0"/>
                        <a:cs typeface="Cambria Math" panose="02040503050406030204" pitchFamily="18" charset="0"/>
                      </a:rPr>
                      <m:t>fixing</m:t>
                    </m:r>
                    <m:r>
                      <a:rPr lang="en-US" altLang="zh-CN" sz="2400">
                        <a:latin typeface="Cambria Math" panose="02040503050406030204" pitchFamily="18" charset="0"/>
                        <a:ea typeface="MS Mincho" charset="0"/>
                        <a:cs typeface="Cambria Math" panose="02040503050406030204" pitchFamily="18" charset="0"/>
                      </a:rPr>
                      <m:t> </m:t>
                    </m:r>
                    <m:r>
                      <m:rPr>
                        <m:sty m:val="p"/>
                      </m:rPr>
                      <a:rPr lang="en-US" altLang="zh-CN" sz="2400">
                        <a:latin typeface="Cambria Math" panose="02040503050406030204" pitchFamily="18" charset="0"/>
                        <a:ea typeface="MS Mincho" charset="0"/>
                        <a:cs typeface="Cambria Math" panose="02040503050406030204" pitchFamily="18" charset="0"/>
                      </a:rPr>
                      <m:t>accuracy</m:t>
                    </m:r>
                    <m:r>
                      <a:rPr lang="en-US" altLang="zh-CN" sz="2400">
                        <a:latin typeface="Cambria Math" panose="02040503050406030204" pitchFamily="18" charset="0"/>
                        <a:ea typeface="MS Mincho" charset="0"/>
                        <a:cs typeface="Cambria Math" panose="02040503050406030204" pitchFamily="18" charset="0"/>
                      </a:rPr>
                      <m:t> </m:t>
                    </m:r>
                    <m:sSup>
                      <m:sSupPr>
                        <m:ctrlPr>
                          <a:rPr lang="en-US" altLang="zh-CN" sz="2400" i="1">
                            <a:latin typeface="Cambria Math" panose="02040503050406030204" pitchFamily="18" charset="0"/>
                            <a:ea typeface="MS Mincho" charset="0"/>
                            <a:cs typeface="Cambria Math" panose="02040503050406030204" pitchFamily="18" charset="0"/>
                          </a:rPr>
                        </m:ctrlPr>
                      </m:sSupPr>
                      <m:e>
                        <m:r>
                          <a:rPr lang="en-US" altLang="zh-CN" sz="2400" i="1">
                            <a:latin typeface="Cambria Math" panose="02040503050406030204" pitchFamily="18" charset="0"/>
                            <a:ea typeface="MS Mincho" charset="0"/>
                            <a:cs typeface="Cambria Math" panose="02040503050406030204" pitchFamily="18" charset="0"/>
                          </a:rPr>
                          <m:t>10</m:t>
                        </m:r>
                      </m:e>
                      <m:sup>
                        <m:r>
                          <a:rPr lang="en-US" altLang="zh-CN" sz="2400" i="1">
                            <a:latin typeface="Cambria Math" panose="02040503050406030204" pitchFamily="18" charset="0"/>
                            <a:ea typeface="MS Mincho" charset="0"/>
                            <a:cs typeface="Cambria Math" panose="02040503050406030204" pitchFamily="18" charset="0"/>
                          </a:rPr>
                          <m:t>−6</m:t>
                        </m:r>
                      </m:sup>
                    </m:sSup>
                  </m:oMath>
                </a14:m>
                <a:endParaRPr lang="en-US" altLang="zh-CN" sz="2400">
                  <a:latin typeface="Cambria Math" panose="02040503050406030204" pitchFamily="18" charset="0"/>
                  <a:ea typeface="MS Mincho" charset="0"/>
                  <a:cs typeface="Cambria Math" panose="02040503050406030204" pitchFamily="18" charset="0"/>
                </a:endParaRPr>
              </a:p>
              <a:p>
                <a:pPr marL="342900" indent="-342900" algn="l">
                  <a:buFont typeface="Arial" panose="020B0604020202020204" pitchFamily="34" charset="0"/>
                  <a:buChar char="•"/>
                </a:pPr>
                <a:r>
                  <a:rPr lang="en-US" altLang="zh-CN" sz="2400">
                    <a:latin typeface="Cambria Math" panose="02040503050406030204" pitchFamily="18" charset="0"/>
                    <a:ea typeface="MS Mincho" charset="0"/>
                    <a:cs typeface="Cambria Math" panose="02040503050406030204" pitchFamily="18" charset="0"/>
                    <a:sym typeface="+mn-ea"/>
                  </a:rPr>
                  <a:t> </a:t>
                </a:r>
                <a14:m>
                  <m:oMath xmlns:m="http://schemas.openxmlformats.org/officeDocument/2006/math">
                    <m:r>
                      <m:rPr>
                        <m:sty m:val="p"/>
                      </m:rPr>
                      <a:rPr lang="en-US" altLang="zh-CN" sz="2400">
                        <a:latin typeface="Cambria Math" panose="02040503050406030204" pitchFamily="18" charset="0"/>
                        <a:ea typeface="MS Mincho" charset="0"/>
                        <a:cs typeface="Cambria Math" panose="02040503050406030204" pitchFamily="18" charset="0"/>
                      </a:rPr>
                      <m:t>the</m:t>
                    </m:r>
                    <m:r>
                      <a:rPr lang="en-US" altLang="zh-CN" sz="2400">
                        <a:latin typeface="Cambria Math" panose="02040503050406030204" pitchFamily="18" charset="0"/>
                        <a:ea typeface="MS Mincho" charset="0"/>
                        <a:cs typeface="Cambria Math" panose="02040503050406030204" pitchFamily="18" charset="0"/>
                      </a:rPr>
                      <m:t> </m:t>
                    </m:r>
                    <m:r>
                      <m:rPr>
                        <m:sty m:val="p"/>
                      </m:rPr>
                      <a:rPr lang="en-US" altLang="zh-CN" sz="2400">
                        <a:latin typeface="Cambria Math" panose="02040503050406030204" pitchFamily="18" charset="0"/>
                        <a:ea typeface="MS Mincho" charset="0"/>
                        <a:cs typeface="Cambria Math" panose="02040503050406030204" pitchFamily="18" charset="0"/>
                      </a:rPr>
                      <m:t>blue</m:t>
                    </m:r>
                    <m:r>
                      <a:rPr lang="en-US" altLang="zh-CN" sz="2400">
                        <a:latin typeface="Cambria Math" panose="02040503050406030204" pitchFamily="18" charset="0"/>
                        <a:ea typeface="MS Mincho" charset="0"/>
                        <a:cs typeface="Cambria Math" panose="02040503050406030204" pitchFamily="18" charset="0"/>
                      </a:rPr>
                      <m:t>:</m:t>
                    </m:r>
                  </m:oMath>
                </a14:m>
                <a:r>
                  <a:rPr lang="en-US" altLang="zh-CN" sz="2400">
                    <a:latin typeface="Cambria Math" panose="02040503050406030204" pitchFamily="18" charset="0"/>
                    <a:ea typeface="MS Mincho" charset="0"/>
                    <a:cs typeface="Cambria Math" panose="02040503050406030204" pitchFamily="18" charset="0"/>
                    <a:sym typeface="+mn-ea"/>
                  </a:rPr>
                  <a:t> </a:t>
                </a:r>
                <a14:m>
                  <m:oMath xmlns:m="http://schemas.openxmlformats.org/officeDocument/2006/math">
                    <m:r>
                      <m:rPr>
                        <m:sty m:val="p"/>
                      </m:rPr>
                      <a:rPr lang="en-US" altLang="zh-CN" sz="2400">
                        <a:latin typeface="Cambria Math" panose="02040503050406030204" pitchFamily="18" charset="0"/>
                        <a:ea typeface="MS Mincho" charset="0"/>
                        <a:cs typeface="Cambria Math" panose="02040503050406030204" pitchFamily="18" charset="0"/>
                      </a:rPr>
                      <m:t>gauge</m:t>
                    </m:r>
                    <m:r>
                      <a:rPr lang="en-US" altLang="zh-CN" sz="2400">
                        <a:latin typeface="Cambria Math" panose="02040503050406030204" pitchFamily="18" charset="0"/>
                        <a:ea typeface="MS Mincho" charset="0"/>
                        <a:cs typeface="Cambria Math" panose="02040503050406030204" pitchFamily="18" charset="0"/>
                      </a:rPr>
                      <m:t> </m:t>
                    </m:r>
                    <m:r>
                      <m:rPr>
                        <m:sty m:val="p"/>
                      </m:rPr>
                      <a:rPr lang="en-US" altLang="zh-CN" sz="2400">
                        <a:latin typeface="Cambria Math" panose="02040503050406030204" pitchFamily="18" charset="0"/>
                        <a:ea typeface="MS Mincho" charset="0"/>
                        <a:cs typeface="Cambria Math" panose="02040503050406030204" pitchFamily="18" charset="0"/>
                      </a:rPr>
                      <m:t>fixing</m:t>
                    </m:r>
                  </m:oMath>
                </a14:m>
                <a:r>
                  <a:rPr lang="en-US" altLang="zh-CN" sz="2400">
                    <a:latin typeface="Cambria Math" panose="02040503050406030204" pitchFamily="18" charset="0"/>
                    <a:ea typeface="MS Mincho" charset="0"/>
                    <a:cs typeface="Cambria Math" panose="02040503050406030204" pitchFamily="18" charset="0"/>
                    <a:sym typeface="+mn-ea"/>
                  </a:rPr>
                  <a:t> </a:t>
                </a:r>
                <a14:m>
                  <m:oMath xmlns:m="http://schemas.openxmlformats.org/officeDocument/2006/math">
                    <m:r>
                      <m:rPr>
                        <m:sty m:val="p"/>
                      </m:rPr>
                      <a:rPr lang="en-US" altLang="zh-CN" sz="2400">
                        <a:latin typeface="Cambria Math" panose="02040503050406030204" pitchFamily="18" charset="0"/>
                        <a:ea typeface="MS Mincho" charset="0"/>
                        <a:cs typeface="Cambria Math" panose="02040503050406030204" pitchFamily="18" charset="0"/>
                      </a:rPr>
                      <m:t>accuracy</m:t>
                    </m:r>
                  </m:oMath>
                </a14:m>
                <a:r>
                  <a:rPr lang="en-US" altLang="zh-CN" sz="2400">
                    <a:latin typeface="Cambria Math" panose="02040503050406030204" pitchFamily="18" charset="0"/>
                    <a:ea typeface="MS Mincho" charset="0"/>
                    <a:cs typeface="Cambria Math" panose="02040503050406030204" pitchFamily="18" charset="0"/>
                  </a:rPr>
                  <a:t> </a:t>
                </a:r>
                <a14:m>
                  <m:oMath xmlns:m="http://schemas.openxmlformats.org/officeDocument/2006/math">
                    <m:sSup>
                      <m:sSupPr>
                        <m:ctrlPr>
                          <a:rPr lang="en-US" altLang="zh-CN" sz="2400" i="1">
                            <a:latin typeface="Cambria Math" panose="02040503050406030204" pitchFamily="18" charset="0"/>
                            <a:ea typeface="MS Mincho" charset="0"/>
                            <a:cs typeface="Cambria Math" panose="02040503050406030204" pitchFamily="18" charset="0"/>
                          </a:rPr>
                        </m:ctrlPr>
                      </m:sSupPr>
                      <m:e>
                        <m:r>
                          <a:rPr lang="en-US" altLang="zh-CN" sz="2400" i="1">
                            <a:latin typeface="Cambria Math" panose="02040503050406030204" pitchFamily="18" charset="0"/>
                            <a:ea typeface="MS Mincho" charset="0"/>
                            <a:cs typeface="Cambria Math" panose="02040503050406030204" pitchFamily="18" charset="0"/>
                          </a:rPr>
                          <m:t>10</m:t>
                        </m:r>
                      </m:e>
                      <m:sup>
                        <m:r>
                          <a:rPr lang="en-US" altLang="zh-CN" sz="2400" i="1">
                            <a:latin typeface="Cambria Math" panose="02040503050406030204" pitchFamily="18" charset="0"/>
                            <a:ea typeface="MS Mincho" charset="0"/>
                            <a:cs typeface="Cambria Math" panose="02040503050406030204" pitchFamily="18" charset="0"/>
                          </a:rPr>
                          <m:t>−8</m:t>
                        </m:r>
                      </m:sup>
                    </m:sSup>
                  </m:oMath>
                </a14:m>
                <a:endParaRPr lang="en-US" altLang="zh-CN" sz="2400">
                  <a:latin typeface="Cambria Math" panose="02040503050406030204" pitchFamily="18" charset="0"/>
                  <a:ea typeface="MS Mincho" charset="0"/>
                  <a:cs typeface="Cambria Math" panose="02040503050406030204" pitchFamily="18" charset="0"/>
                </a:endParaRPr>
              </a:p>
            </p:txBody>
          </p:sp>
        </mc:Choice>
        <mc:Fallback xmlns="">
          <p:sp>
            <p:nvSpPr>
              <p:cNvPr id="7" name="文本框 10"/>
              <p:cNvSpPr txBox="1">
                <a:spLocks noRot="1" noChangeAspect="1" noMove="1" noResize="1" noEditPoints="1" noAdjustHandles="1" noChangeArrowheads="1" noChangeShapeType="1" noTextEdit="1"/>
              </p:cNvSpPr>
              <p:nvPr/>
            </p:nvSpPr>
            <p:spPr>
              <a:xfrm>
                <a:off x="352032" y="5894705"/>
                <a:ext cx="6096000" cy="814705"/>
              </a:xfrm>
              <a:prstGeom prst="rect">
                <a:avLst/>
              </a:prstGeom>
              <a:blipFill rotWithShape="1">
                <a:blip r:embed="rId7"/>
                <a:stretch>
                  <a:fillRect l="-4" r="4"/>
                </a:stretch>
              </a:blipFill>
            </p:spPr>
            <p:txBody>
              <a:bodyPr/>
              <a:lstStyle/>
              <a:p>
                <a:r>
                  <a:rPr lang="zh-CN" altLang="en-US">
                    <a:noFill/>
                  </a:rPr>
                  <a:t> </a:t>
                </a:r>
              </a:p>
            </p:txBody>
          </p:sp>
        </mc:Fallback>
      </mc:AlternateContent>
      <p:pic>
        <p:nvPicPr>
          <p:cNvPr id="8" name="图片 7"/>
          <p:cNvPicPr>
            <a:picLocks noChangeAspect="1"/>
          </p:cNvPicPr>
          <p:nvPr/>
        </p:nvPicPr>
        <p:blipFill>
          <a:blip r:embed="rId8"/>
          <a:stretch>
            <a:fillRect/>
          </a:stretch>
        </p:blipFill>
        <p:spPr>
          <a:xfrm>
            <a:off x="5518392" y="5675630"/>
            <a:ext cx="523875" cy="647700"/>
          </a:xfrm>
          <a:prstGeom prst="rect">
            <a:avLst/>
          </a:prstGeom>
        </p:spPr>
      </p:pic>
      <p:pic>
        <p:nvPicPr>
          <p:cNvPr id="9" name="图片 8"/>
          <p:cNvPicPr>
            <a:picLocks noChangeAspect="1"/>
          </p:cNvPicPr>
          <p:nvPr/>
        </p:nvPicPr>
        <p:blipFill>
          <a:blip r:embed="rId8"/>
          <a:stretch>
            <a:fillRect/>
          </a:stretch>
        </p:blipFill>
        <p:spPr>
          <a:xfrm>
            <a:off x="11046067" y="5786755"/>
            <a:ext cx="523875" cy="647700"/>
          </a:xfrm>
          <a:prstGeom prst="rect">
            <a:avLst/>
          </a:prstGeom>
        </p:spPr>
      </p:pic>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40</a:t>
            </a:r>
            <a:endParaRPr kumimoji="0" lang="zh-CN" altLang="en-US" sz="2800" dirty="0"/>
          </a:p>
        </p:txBody>
      </p:sp>
      <p:sp>
        <p:nvSpPr>
          <p:cNvPr id="17" name="Text Box 3"/>
          <p:cNvSpPr txBox="1">
            <a:spLocks noChangeArrowheads="1"/>
          </p:cNvSpPr>
          <p:nvPr/>
        </p:nvSpPr>
        <p:spPr bwMode="auto">
          <a:xfrm>
            <a:off x="514349" y="195580"/>
            <a:ext cx="9814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Gauge Fixing Accuracy and Lorentz Structure</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A69A5-8012-CF71-68E7-2F7F08178246}"/>
            </a:ext>
          </a:extLst>
        </p:cNvPr>
        <p:cNvGrpSpPr/>
        <p:nvPr/>
      </p:nvGrpSpPr>
      <p:grpSpPr>
        <a:xfrm>
          <a:off x="0" y="0"/>
          <a:ext cx="0" cy="0"/>
          <a:chOff x="0" y="0"/>
          <a:chExt cx="0" cy="0"/>
        </a:xfrm>
      </p:grpSpPr>
      <p:sp>
        <p:nvSpPr>
          <p:cNvPr id="38914" name="灯片编号占位符 4">
            <a:extLst>
              <a:ext uri="{FF2B5EF4-FFF2-40B4-BE49-F238E27FC236}">
                <a16:creationId xmlns:a16="http://schemas.microsoft.com/office/drawing/2014/main" id="{4207D46C-D984-8A59-F302-7A89ED131D62}"/>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41</a:t>
            </a:fld>
            <a:endParaRPr kumimoji="0" lang="zh-CN" altLang="en-US" sz="2800"/>
          </a:p>
        </p:txBody>
      </p:sp>
      <mc:AlternateContent xmlns:mc="http://schemas.openxmlformats.org/markup-compatibility/2006" xmlns:a14="http://schemas.microsoft.com/office/drawing/2010/main">
        <mc:Choice Requires="a14">
          <p:sp>
            <p:nvSpPr>
              <p:cNvPr id="17" name="Text Box 3">
                <a:extLst>
                  <a:ext uri="{FF2B5EF4-FFF2-40B4-BE49-F238E27FC236}">
                    <a16:creationId xmlns:a16="http://schemas.microsoft.com/office/drawing/2014/main" id="{011F6DFA-5373-F8A4-BB3C-FC8360F50931}"/>
                  </a:ext>
                </a:extLst>
              </p:cNvPr>
              <p:cNvSpPr txBox="1">
                <a:spLocks noChangeArrowheads="1"/>
              </p:cNvSpPr>
              <p:nvPr/>
            </p:nvSpPr>
            <p:spPr bwMode="auto">
              <a:xfrm>
                <a:off x="514349" y="195263"/>
                <a:ext cx="7853398" cy="117570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Self-Renormalization</a:t>
                </a:r>
                <a:r>
                  <a:rPr lang="en-US" altLang="zh-CN" sz="2400" b="1" dirty="0">
                    <a:solidFill>
                      <a:srgbClr val="C00000"/>
                    </a:solidFill>
                    <a:latin typeface="Times New Roman" panose="02020603050405020304" charset="0"/>
                    <a:ea typeface="黑体" panose="02010609060101010101" charset="-122"/>
                    <a:cs typeface="Times New Roman" panose="02020603050405020304" charset="0"/>
                    <a:sym typeface="+mn-ea"/>
                  </a:rPr>
                  <a:t>--a New Scheme to Extract </a:t>
                </a:r>
                <a14:m>
                  <m:oMath xmlns:m="http://schemas.openxmlformats.org/officeDocument/2006/math">
                    <m:sSub>
                      <m:sSubPr>
                        <m:ctrlPr>
                          <a:rPr lang="en-US" altLang="zh-CN" sz="2400" b="1" i="1" dirty="0">
                            <a:solidFill>
                              <a:srgbClr val="C00000"/>
                            </a:solidFill>
                            <a:latin typeface="Cambria Math" panose="02040503050406030204" pitchFamily="18" charset="0"/>
                            <a:ea typeface="黑体" panose="02010609060101010101" charset="-122"/>
                            <a:cs typeface="Times New Roman" panose="02020603050405020304" charset="0"/>
                            <a:sym typeface="+mn-ea"/>
                          </a:rPr>
                        </m:ctrlPr>
                      </m:sSubPr>
                      <m:e>
                        <m:r>
                          <a:rPr lang="en-US" altLang="zh-CN" sz="2400" b="1" dirty="0">
                            <a:solidFill>
                              <a:srgbClr val="C00000"/>
                            </a:solidFill>
                            <a:latin typeface="Cambria Math" panose="02040503050406030204" pitchFamily="18" charset="0"/>
                            <a:ea typeface="黑体" panose="02010609060101010101" charset="-122"/>
                            <a:cs typeface="Times New Roman" panose="02020603050405020304" charset="0"/>
                            <a:sym typeface="+mn-ea"/>
                          </a:rPr>
                          <m:t>𝑍</m:t>
                        </m:r>
                      </m:e>
                      <m:sub>
                        <m:r>
                          <a:rPr lang="en-US" altLang="zh-CN" sz="2400" b="1" dirty="0">
                            <a:solidFill>
                              <a:srgbClr val="C00000"/>
                            </a:solidFill>
                            <a:latin typeface="Cambria Math" panose="02040503050406030204" pitchFamily="18" charset="0"/>
                            <a:ea typeface="黑体" panose="02010609060101010101" charset="-122"/>
                            <a:cs typeface="Times New Roman" panose="02020603050405020304" charset="0"/>
                            <a:sym typeface="+mn-ea"/>
                          </a:rPr>
                          <m:t>𝑂</m:t>
                        </m:r>
                      </m:sub>
                    </m:sSub>
                  </m:oMath>
                </a14:m>
                <a:r>
                  <a:rPr lang="en-US" altLang="zh-CN" sz="2400" b="1" dirty="0">
                    <a:solidFill>
                      <a:srgbClr val="C00000"/>
                    </a:solidFill>
                    <a:latin typeface="Times New Roman" panose="02020603050405020304" charset="0"/>
                    <a:ea typeface="黑体" panose="02010609060101010101" charset="-122"/>
                    <a:cs typeface="Times New Roman" panose="02020603050405020304" charset="0"/>
                    <a:sym typeface="+mn-ea"/>
                  </a:rPr>
                  <a:t> </a:t>
                </a:r>
              </a:p>
              <a:p>
                <a:pPr>
                  <a:buNone/>
                </a:pPr>
                <a:endPar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endParaRPr>
              </a:p>
            </p:txBody>
          </p:sp>
        </mc:Choice>
        <mc:Fallback xmlns="">
          <p:sp>
            <p:nvSpPr>
              <p:cNvPr id="17" name="Text Box 3"/>
              <p:cNvSpPr txBox="1">
                <a:spLocks noRot="1" noChangeAspect="1" noMove="1" noResize="1" noEditPoints="1" noAdjustHandles="1" noChangeArrowheads="1" noChangeShapeType="1" noTextEdit="1"/>
              </p:cNvSpPr>
              <p:nvPr/>
            </p:nvSpPr>
            <p:spPr bwMode="auto">
              <a:xfrm>
                <a:off x="514349" y="195263"/>
                <a:ext cx="7853398" cy="1175706"/>
              </a:xfrm>
              <a:prstGeom prst="rect">
                <a:avLst/>
              </a:prstGeom>
              <a:blipFill rotWithShape="1">
                <a:blip r:embed="rId3"/>
                <a:stretch>
                  <a:fillRect l="-8" t="-27" r="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grpSp>
        <p:nvGrpSpPr>
          <p:cNvPr id="25" name="组合 24">
            <a:extLst>
              <a:ext uri="{FF2B5EF4-FFF2-40B4-BE49-F238E27FC236}">
                <a16:creationId xmlns:a16="http://schemas.microsoft.com/office/drawing/2014/main" id="{09F46A52-FF78-FBFE-0FA5-6028E40139E1}"/>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67E34B09-B7EF-CFBB-AC8C-CADA9EDBA1A0}"/>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BBC7E4A6-AD2C-86B1-8836-EF1478059E19}"/>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7AE6CCB6-0F0E-12A9-901E-BED24C258689}"/>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F0E0470B-91DA-0AA9-F949-4F98EB9E504E}"/>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2" name="图片 1">
            <a:extLst>
              <a:ext uri="{FF2B5EF4-FFF2-40B4-BE49-F238E27FC236}">
                <a16:creationId xmlns:a16="http://schemas.microsoft.com/office/drawing/2014/main" id="{81E83CDA-30C8-1B52-816F-AF2D85B95D73}"/>
              </a:ext>
            </a:extLst>
          </p:cNvPr>
          <p:cNvPicPr>
            <a:picLocks noChangeAspect="1"/>
          </p:cNvPicPr>
          <p:nvPr/>
        </p:nvPicPr>
        <p:blipFill>
          <a:blip r:embed="rId4"/>
          <a:stretch>
            <a:fillRect/>
          </a:stretch>
        </p:blipFill>
        <p:spPr>
          <a:xfrm>
            <a:off x="3100401" y="2144395"/>
            <a:ext cx="7388860" cy="1154430"/>
          </a:xfrm>
          <a:prstGeom prst="rect">
            <a:avLst/>
          </a:prstGeom>
        </p:spPr>
      </p:pic>
      <p:pic>
        <p:nvPicPr>
          <p:cNvPr id="3" name="图片 2">
            <a:extLst>
              <a:ext uri="{FF2B5EF4-FFF2-40B4-BE49-F238E27FC236}">
                <a16:creationId xmlns:a16="http://schemas.microsoft.com/office/drawing/2014/main" id="{CB559A0E-0DC6-4E7B-70C5-15D69BEE1193}"/>
              </a:ext>
            </a:extLst>
          </p:cNvPr>
          <p:cNvPicPr>
            <a:picLocks noChangeAspect="1"/>
          </p:cNvPicPr>
          <p:nvPr/>
        </p:nvPicPr>
        <p:blipFill>
          <a:blip r:embed="rId5"/>
          <a:srcRect l="23754"/>
          <a:stretch>
            <a:fillRect/>
          </a:stretch>
        </p:blipFill>
        <p:spPr>
          <a:xfrm>
            <a:off x="7766050" y="1528445"/>
            <a:ext cx="3884930" cy="687070"/>
          </a:xfrm>
          <a:prstGeom prst="rect">
            <a:avLst/>
          </a:prstGeom>
        </p:spPr>
      </p:pic>
      <p:pic>
        <p:nvPicPr>
          <p:cNvPr id="4" name="图片 3">
            <a:extLst>
              <a:ext uri="{FF2B5EF4-FFF2-40B4-BE49-F238E27FC236}">
                <a16:creationId xmlns:a16="http://schemas.microsoft.com/office/drawing/2014/main" id="{EDA64A3E-6CF5-3A4F-40ED-C72351359ABD}"/>
              </a:ext>
            </a:extLst>
          </p:cNvPr>
          <p:cNvPicPr>
            <a:picLocks noChangeAspect="1"/>
          </p:cNvPicPr>
          <p:nvPr/>
        </p:nvPicPr>
        <p:blipFill>
          <a:blip r:embed="rId6"/>
          <a:stretch>
            <a:fillRect/>
          </a:stretch>
        </p:blipFill>
        <p:spPr>
          <a:xfrm>
            <a:off x="4390651" y="1467485"/>
            <a:ext cx="3410585" cy="842010"/>
          </a:xfrm>
          <a:prstGeom prst="rect">
            <a:avLst/>
          </a:prstGeom>
        </p:spPr>
      </p:pic>
      <p:sp>
        <p:nvSpPr>
          <p:cNvPr id="9" name="文本框 8">
            <a:extLst>
              <a:ext uri="{FF2B5EF4-FFF2-40B4-BE49-F238E27FC236}">
                <a16:creationId xmlns:a16="http://schemas.microsoft.com/office/drawing/2014/main" id="{A8D757E1-8D89-2BC6-A7F1-47A6384901B9}"/>
              </a:ext>
            </a:extLst>
          </p:cNvPr>
          <p:cNvSpPr txBox="1"/>
          <p:nvPr/>
        </p:nvSpPr>
        <p:spPr>
          <a:xfrm>
            <a:off x="274955" y="2435225"/>
            <a:ext cx="2756535" cy="46037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dirty="0">
                <a:latin typeface="Times New Roman" panose="02020603050405020304" charset="0"/>
                <a:cs typeface="Times New Roman" panose="02020603050405020304" charset="0"/>
                <a:sym typeface="+mn-ea"/>
              </a:rPr>
              <a:t>Parametrization:</a:t>
            </a:r>
          </a:p>
        </p:txBody>
      </p:sp>
      <p:sp>
        <p:nvSpPr>
          <p:cNvPr id="10" name="文本框 9">
            <a:extLst>
              <a:ext uri="{FF2B5EF4-FFF2-40B4-BE49-F238E27FC236}">
                <a16:creationId xmlns:a16="http://schemas.microsoft.com/office/drawing/2014/main" id="{5170B2DB-CCF2-94C3-310B-14594C70DD14}"/>
              </a:ext>
            </a:extLst>
          </p:cNvPr>
          <p:cNvSpPr txBox="1"/>
          <p:nvPr/>
        </p:nvSpPr>
        <p:spPr>
          <a:xfrm>
            <a:off x="267335" y="1626235"/>
            <a:ext cx="6096000" cy="46037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dirty="0">
                <a:latin typeface="Times New Roman" panose="02020603050405020304" charset="0"/>
                <a:cs typeface="Times New Roman" panose="02020603050405020304" charset="0"/>
                <a:sym typeface="+mn-ea"/>
              </a:rPr>
              <a:t>Renormalization condition:</a:t>
            </a:r>
          </a:p>
        </p:txBody>
      </p:sp>
      <p:sp>
        <p:nvSpPr>
          <p:cNvPr id="7" name="矩形 6">
            <a:extLst>
              <a:ext uri="{FF2B5EF4-FFF2-40B4-BE49-F238E27FC236}">
                <a16:creationId xmlns:a16="http://schemas.microsoft.com/office/drawing/2014/main" id="{DD4E2EBD-4721-0C69-71C3-079658A86CA3}"/>
              </a:ext>
            </a:extLst>
          </p:cNvPr>
          <p:cNvSpPr/>
          <p:nvPr/>
        </p:nvSpPr>
        <p:spPr>
          <a:xfrm>
            <a:off x="4367502" y="1643697"/>
            <a:ext cx="1112761" cy="467032"/>
          </a:xfrm>
          <a:custGeom>
            <a:avLst/>
            <a:gdLst>
              <a:gd name="connsiteX0" fmla="*/ 0 w 1112761"/>
              <a:gd name="connsiteY0" fmla="*/ 0 h 467032"/>
              <a:gd name="connsiteX1" fmla="*/ 522998 w 1112761"/>
              <a:gd name="connsiteY1" fmla="*/ 0 h 467032"/>
              <a:gd name="connsiteX2" fmla="*/ 1112761 w 1112761"/>
              <a:gd name="connsiteY2" fmla="*/ 0 h 467032"/>
              <a:gd name="connsiteX3" fmla="*/ 1112761 w 1112761"/>
              <a:gd name="connsiteY3" fmla="*/ 467032 h 467032"/>
              <a:gd name="connsiteX4" fmla="*/ 578636 w 1112761"/>
              <a:gd name="connsiteY4" fmla="*/ 467032 h 467032"/>
              <a:gd name="connsiteX5" fmla="*/ 0 w 1112761"/>
              <a:gd name="connsiteY5" fmla="*/ 467032 h 467032"/>
              <a:gd name="connsiteX6" fmla="*/ 0 w 1112761"/>
              <a:gd name="connsiteY6" fmla="*/ 0 h 46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761" h="467032" extrusionOk="0">
                <a:moveTo>
                  <a:pt x="0" y="0"/>
                </a:moveTo>
                <a:cubicBezTo>
                  <a:pt x="112213" y="-24129"/>
                  <a:pt x="379462" y="-9583"/>
                  <a:pt x="522998" y="0"/>
                </a:cubicBezTo>
                <a:cubicBezTo>
                  <a:pt x="666534" y="9583"/>
                  <a:pt x="922489" y="-28430"/>
                  <a:pt x="1112761" y="0"/>
                </a:cubicBezTo>
                <a:cubicBezTo>
                  <a:pt x="1107978" y="218283"/>
                  <a:pt x="1101705" y="238638"/>
                  <a:pt x="1112761" y="467032"/>
                </a:cubicBezTo>
                <a:cubicBezTo>
                  <a:pt x="894027" y="490914"/>
                  <a:pt x="715900" y="451200"/>
                  <a:pt x="578636" y="467032"/>
                </a:cubicBezTo>
                <a:cubicBezTo>
                  <a:pt x="441372" y="482864"/>
                  <a:pt x="231679" y="487467"/>
                  <a:pt x="0" y="467032"/>
                </a:cubicBezTo>
                <a:cubicBezTo>
                  <a:pt x="11174" y="290818"/>
                  <a:pt x="12707" y="139399"/>
                  <a:pt x="0" y="0"/>
                </a:cubicBezTo>
                <a:close/>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57FFF18A-35F5-1B66-9D4E-2C53AF1C40D5}"/>
              </a:ext>
            </a:extLst>
          </p:cNvPr>
          <p:cNvSpPr txBox="1"/>
          <p:nvPr/>
        </p:nvSpPr>
        <p:spPr>
          <a:xfrm>
            <a:off x="3424972" y="1229935"/>
            <a:ext cx="3179075" cy="400110"/>
          </a:xfrm>
          <a:prstGeom prst="rect">
            <a:avLst/>
          </a:prstGeom>
          <a:noFill/>
        </p:spPr>
        <p:txBody>
          <a:bodyPr wrap="none" rtlCol="0">
            <a:spAutoFit/>
          </a:bodyPr>
          <a:lstStyle/>
          <a:p>
            <a:r>
              <a:rPr lang="en-US" altLang="zh-CN" sz="2000" b="1" dirty="0">
                <a:solidFill>
                  <a:srgbClr val="00B0F0"/>
                </a:solidFill>
                <a:latin typeface="Times New Roman" panose="02020603050405020304" pitchFamily="18" charset="0"/>
                <a:cs typeface="Times New Roman" panose="02020603050405020304" pitchFamily="18" charset="0"/>
              </a:rPr>
              <a:t>Subtracted matrix element </a:t>
            </a:r>
            <a:endParaRPr lang="zh-CN" altLang="en-US" sz="2000" b="1" dirty="0">
              <a:solidFill>
                <a:srgbClr val="00B0F0"/>
              </a:solidFill>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2173D157-AD9D-8134-958F-01C8A6033254}"/>
              </a:ext>
            </a:extLst>
          </p:cNvPr>
          <p:cNvPicPr>
            <a:picLocks noChangeAspect="1"/>
          </p:cNvPicPr>
          <p:nvPr/>
        </p:nvPicPr>
        <p:blipFill>
          <a:blip r:embed="rId7"/>
          <a:srcRect t="16304"/>
          <a:stretch>
            <a:fillRect/>
          </a:stretch>
        </p:blipFill>
        <p:spPr>
          <a:xfrm>
            <a:off x="3280250" y="3120710"/>
            <a:ext cx="7067219" cy="681056"/>
          </a:xfrm>
          <a:prstGeom prst="rect">
            <a:avLst/>
          </a:prstGeom>
        </p:spPr>
      </p:pic>
      <p:sp>
        <p:nvSpPr>
          <p:cNvPr id="6" name="文本框 5">
            <a:extLst>
              <a:ext uri="{FF2B5EF4-FFF2-40B4-BE49-F238E27FC236}">
                <a16:creationId xmlns:a16="http://schemas.microsoft.com/office/drawing/2014/main" id="{E933D940-3257-4D51-08AB-6C4BE64919E2}"/>
              </a:ext>
            </a:extLst>
          </p:cNvPr>
          <p:cNvSpPr txBox="1"/>
          <p:nvPr/>
        </p:nvSpPr>
        <p:spPr>
          <a:xfrm>
            <a:off x="6551295" y="6315075"/>
            <a:ext cx="5466080" cy="368300"/>
          </a:xfrm>
          <a:prstGeom prst="rect">
            <a:avLst/>
          </a:prstGeom>
          <a:noFill/>
        </p:spPr>
        <p:txBody>
          <a:bodyPr wrap="square" rtlCol="0" anchor="t">
            <a:spAutoFit/>
          </a:bodyPr>
          <a:lstStyle/>
          <a:p>
            <a:r>
              <a:rPr lang="en-US" altLang="zh-CN" i="1" dirty="0">
                <a:solidFill>
                  <a:srgbClr val="001CB6"/>
                </a:solidFill>
                <a:latin typeface="Times New Roman" panose="02020603050405020304" charset="0"/>
                <a:cs typeface="Times New Roman" panose="02020603050405020304" charset="0"/>
                <a:sym typeface="+mn-ea"/>
              </a:rPr>
              <a:t>Deng et al., JHEP 09 (2022); Huo et al. NPB 969(2021)</a:t>
            </a:r>
          </a:p>
        </p:txBody>
      </p:sp>
    </p:spTree>
    <p:extLst>
      <p:ext uri="{BB962C8B-B14F-4D97-AF65-F5344CB8AC3E}">
        <p14:creationId xmlns:p14="http://schemas.microsoft.com/office/powerpoint/2010/main" val="288884334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0F379-8CD1-6B47-5877-A45726A70C32}"/>
            </a:ext>
          </a:extLst>
        </p:cNvPr>
        <p:cNvGrpSpPr/>
        <p:nvPr/>
      </p:nvGrpSpPr>
      <p:grpSpPr>
        <a:xfrm>
          <a:off x="0" y="0"/>
          <a:ext cx="0" cy="0"/>
          <a:chOff x="0" y="0"/>
          <a:chExt cx="0" cy="0"/>
        </a:xfrm>
      </p:grpSpPr>
      <p:sp>
        <p:nvSpPr>
          <p:cNvPr id="38914" name="灯片编号占位符 4">
            <a:extLst>
              <a:ext uri="{FF2B5EF4-FFF2-40B4-BE49-F238E27FC236}">
                <a16:creationId xmlns:a16="http://schemas.microsoft.com/office/drawing/2014/main" id="{7D8FA45C-8EA4-2D32-A842-8FE76EC02B6D}"/>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42</a:t>
            </a:r>
            <a:endParaRPr kumimoji="0" lang="zh-CN" altLang="en-US" sz="2800" dirty="0"/>
          </a:p>
        </p:txBody>
      </p:sp>
      <mc:AlternateContent xmlns:mc="http://schemas.openxmlformats.org/markup-compatibility/2006" xmlns:a14="http://schemas.microsoft.com/office/drawing/2010/main">
        <mc:Choice Requires="a14">
          <p:sp>
            <p:nvSpPr>
              <p:cNvPr id="17" name="Text Box 3">
                <a:extLst>
                  <a:ext uri="{FF2B5EF4-FFF2-40B4-BE49-F238E27FC236}">
                    <a16:creationId xmlns:a16="http://schemas.microsoft.com/office/drawing/2014/main" id="{51BAF60A-C06F-AE4A-F46B-FE8C766C42EB}"/>
                  </a:ext>
                </a:extLst>
              </p:cNvPr>
              <p:cNvSpPr txBox="1">
                <a:spLocks noChangeArrowheads="1"/>
              </p:cNvSpPr>
              <p:nvPr/>
            </p:nvSpPr>
            <p:spPr bwMode="auto">
              <a:xfrm>
                <a:off x="514349" y="195263"/>
                <a:ext cx="7911632" cy="117570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Self-Renormalization</a:t>
                </a:r>
                <a:r>
                  <a:rPr lang="en-US" altLang="zh-CN" sz="2400" b="1" dirty="0">
                    <a:solidFill>
                      <a:srgbClr val="C00000"/>
                    </a:solidFill>
                    <a:latin typeface="Times New Roman" panose="02020603050405020304" charset="0"/>
                    <a:ea typeface="黑体" panose="02010609060101010101" charset="-122"/>
                    <a:cs typeface="Times New Roman" panose="02020603050405020304" charset="0"/>
                    <a:sym typeface="+mn-ea"/>
                  </a:rPr>
                  <a:t>--a New Scheme to Extract </a:t>
                </a:r>
                <a14:m>
                  <m:oMath xmlns:m="http://schemas.openxmlformats.org/officeDocument/2006/math">
                    <m:sSub>
                      <m:sSubPr>
                        <m:ctrlPr>
                          <a:rPr lang="en-US" altLang="zh-CN" sz="2400" b="1" i="1" dirty="0">
                            <a:solidFill>
                              <a:srgbClr val="C00000"/>
                            </a:solidFill>
                            <a:latin typeface="Cambria Math" panose="02040503050406030204" pitchFamily="18" charset="0"/>
                            <a:ea typeface="黑体" panose="02010609060101010101" charset="-122"/>
                            <a:cs typeface="Times New Roman" panose="02020603050405020304" charset="0"/>
                            <a:sym typeface="+mn-ea"/>
                          </a:rPr>
                        </m:ctrlPr>
                      </m:sSubPr>
                      <m:e>
                        <m:r>
                          <a:rPr lang="en-US" altLang="zh-CN" sz="2400" b="1" dirty="0">
                            <a:solidFill>
                              <a:srgbClr val="C00000"/>
                            </a:solidFill>
                            <a:latin typeface="Cambria Math" panose="02040503050406030204" pitchFamily="18" charset="0"/>
                            <a:ea typeface="黑体" panose="02010609060101010101" charset="-122"/>
                            <a:cs typeface="Times New Roman" panose="02020603050405020304" charset="0"/>
                            <a:sym typeface="+mn-ea"/>
                          </a:rPr>
                          <m:t>𝑍</m:t>
                        </m:r>
                      </m:e>
                      <m:sub>
                        <m:r>
                          <a:rPr lang="en-US" altLang="zh-CN" sz="2400" b="1" dirty="0">
                            <a:solidFill>
                              <a:srgbClr val="C00000"/>
                            </a:solidFill>
                            <a:latin typeface="Cambria Math" panose="02040503050406030204" pitchFamily="18" charset="0"/>
                            <a:ea typeface="黑体" panose="02010609060101010101" charset="-122"/>
                            <a:cs typeface="Times New Roman" panose="02020603050405020304" charset="0"/>
                            <a:sym typeface="+mn-ea"/>
                          </a:rPr>
                          <m:t>𝑂</m:t>
                        </m:r>
                      </m:sub>
                    </m:sSub>
                  </m:oMath>
                </a14:m>
                <a:r>
                  <a:rPr lang="en-US" altLang="zh-CN" sz="2400" b="1" dirty="0">
                    <a:solidFill>
                      <a:srgbClr val="C00000"/>
                    </a:solidFill>
                    <a:latin typeface="Times New Roman" panose="02020603050405020304" charset="0"/>
                    <a:ea typeface="黑体" panose="02010609060101010101" charset="-122"/>
                    <a:cs typeface="Times New Roman" panose="02020603050405020304" charset="0"/>
                    <a:sym typeface="+mn-ea"/>
                  </a:rPr>
                  <a:t> </a:t>
                </a:r>
              </a:p>
              <a:p>
                <a:pPr>
                  <a:buNone/>
                </a:pPr>
                <a:endPar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endParaRPr>
              </a:p>
            </p:txBody>
          </p:sp>
        </mc:Choice>
        <mc:Fallback xmlns="">
          <p:sp>
            <p:nvSpPr>
              <p:cNvPr id="17" name="Text Box 3"/>
              <p:cNvSpPr txBox="1">
                <a:spLocks noRot="1" noChangeAspect="1" noMove="1" noResize="1" noEditPoints="1" noAdjustHandles="1" noChangeArrowheads="1" noChangeShapeType="1" noTextEdit="1"/>
              </p:cNvSpPr>
              <p:nvPr/>
            </p:nvSpPr>
            <p:spPr bwMode="auto">
              <a:xfrm>
                <a:off x="514349" y="195263"/>
                <a:ext cx="7911632" cy="1175706"/>
              </a:xfrm>
              <a:prstGeom prst="rect">
                <a:avLst/>
              </a:prstGeom>
              <a:blipFill rotWithShape="1">
                <a:blip r:embed="rId3"/>
                <a:stretch>
                  <a:fillRect l="-8" t="-27" r="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grpSp>
        <p:nvGrpSpPr>
          <p:cNvPr id="25" name="组合 24">
            <a:extLst>
              <a:ext uri="{FF2B5EF4-FFF2-40B4-BE49-F238E27FC236}">
                <a16:creationId xmlns:a16="http://schemas.microsoft.com/office/drawing/2014/main" id="{F831EC26-DC32-78F4-2E1D-D84C623E1D0E}"/>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5238C4B1-41C5-FCFA-AAAD-54CF790F5908}"/>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E7C6B041-B3FE-2610-1DD7-F30FB8C65AC5}"/>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CC12EC29-EEAA-AB2A-078D-BB81FAF283A2}"/>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007386A1-F72D-DA07-CDBC-2037D831DA68}"/>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2" name="图片 1">
            <a:extLst>
              <a:ext uri="{FF2B5EF4-FFF2-40B4-BE49-F238E27FC236}">
                <a16:creationId xmlns:a16="http://schemas.microsoft.com/office/drawing/2014/main" id="{1EEBF93A-60C1-C403-BF09-02848ADE1D12}"/>
              </a:ext>
            </a:extLst>
          </p:cNvPr>
          <p:cNvPicPr>
            <a:picLocks noChangeAspect="1"/>
          </p:cNvPicPr>
          <p:nvPr/>
        </p:nvPicPr>
        <p:blipFill>
          <a:blip r:embed="rId4"/>
          <a:stretch>
            <a:fillRect/>
          </a:stretch>
        </p:blipFill>
        <p:spPr>
          <a:xfrm>
            <a:off x="3100401" y="2144395"/>
            <a:ext cx="7388860" cy="1154430"/>
          </a:xfrm>
          <a:prstGeom prst="rect">
            <a:avLst/>
          </a:prstGeom>
        </p:spPr>
      </p:pic>
      <p:pic>
        <p:nvPicPr>
          <p:cNvPr id="3" name="图片 2">
            <a:extLst>
              <a:ext uri="{FF2B5EF4-FFF2-40B4-BE49-F238E27FC236}">
                <a16:creationId xmlns:a16="http://schemas.microsoft.com/office/drawing/2014/main" id="{87D867C4-5081-C134-AF4B-82EFA35D2D4E}"/>
              </a:ext>
            </a:extLst>
          </p:cNvPr>
          <p:cNvPicPr>
            <a:picLocks noChangeAspect="1"/>
          </p:cNvPicPr>
          <p:nvPr/>
        </p:nvPicPr>
        <p:blipFill>
          <a:blip r:embed="rId5"/>
          <a:srcRect l="23754"/>
          <a:stretch>
            <a:fillRect/>
          </a:stretch>
        </p:blipFill>
        <p:spPr>
          <a:xfrm>
            <a:off x="7766050" y="1528445"/>
            <a:ext cx="3884930" cy="687070"/>
          </a:xfrm>
          <a:prstGeom prst="rect">
            <a:avLst/>
          </a:prstGeom>
        </p:spPr>
      </p:pic>
      <p:pic>
        <p:nvPicPr>
          <p:cNvPr id="4" name="图片 3">
            <a:extLst>
              <a:ext uri="{FF2B5EF4-FFF2-40B4-BE49-F238E27FC236}">
                <a16:creationId xmlns:a16="http://schemas.microsoft.com/office/drawing/2014/main" id="{E514C5D9-BE0C-A3BE-A1F3-8D8B70AAA5CD}"/>
              </a:ext>
            </a:extLst>
          </p:cNvPr>
          <p:cNvPicPr>
            <a:picLocks noChangeAspect="1"/>
          </p:cNvPicPr>
          <p:nvPr/>
        </p:nvPicPr>
        <p:blipFill>
          <a:blip r:embed="rId6"/>
          <a:stretch>
            <a:fillRect/>
          </a:stretch>
        </p:blipFill>
        <p:spPr>
          <a:xfrm>
            <a:off x="4390651" y="1467485"/>
            <a:ext cx="3410585" cy="842010"/>
          </a:xfrm>
          <a:prstGeom prst="rect">
            <a:avLst/>
          </a:prstGeom>
        </p:spPr>
      </p:pic>
      <p:sp>
        <p:nvSpPr>
          <p:cNvPr id="9" name="文本框 8">
            <a:extLst>
              <a:ext uri="{FF2B5EF4-FFF2-40B4-BE49-F238E27FC236}">
                <a16:creationId xmlns:a16="http://schemas.microsoft.com/office/drawing/2014/main" id="{0850305D-4AE0-943B-C8CC-2B97494D6165}"/>
              </a:ext>
            </a:extLst>
          </p:cNvPr>
          <p:cNvSpPr txBox="1"/>
          <p:nvPr/>
        </p:nvSpPr>
        <p:spPr>
          <a:xfrm>
            <a:off x="274955" y="2435225"/>
            <a:ext cx="2756535" cy="46037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dirty="0">
                <a:latin typeface="Times New Roman" panose="02020603050405020304" charset="0"/>
                <a:cs typeface="Times New Roman" panose="02020603050405020304" charset="0"/>
                <a:sym typeface="+mn-ea"/>
              </a:rPr>
              <a:t>Parametrization:</a:t>
            </a:r>
          </a:p>
        </p:txBody>
      </p:sp>
      <p:sp>
        <p:nvSpPr>
          <p:cNvPr id="10" name="文本框 9">
            <a:extLst>
              <a:ext uri="{FF2B5EF4-FFF2-40B4-BE49-F238E27FC236}">
                <a16:creationId xmlns:a16="http://schemas.microsoft.com/office/drawing/2014/main" id="{91563DEF-294A-51B2-8513-96FA53D1692B}"/>
              </a:ext>
            </a:extLst>
          </p:cNvPr>
          <p:cNvSpPr txBox="1"/>
          <p:nvPr/>
        </p:nvSpPr>
        <p:spPr>
          <a:xfrm>
            <a:off x="267335" y="1626235"/>
            <a:ext cx="6096000" cy="46037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dirty="0">
                <a:latin typeface="Times New Roman" panose="02020603050405020304" charset="0"/>
                <a:cs typeface="Times New Roman" panose="02020603050405020304" charset="0"/>
                <a:sym typeface="+mn-ea"/>
              </a:rPr>
              <a:t>Renormalization condition:</a:t>
            </a:r>
          </a:p>
        </p:txBody>
      </p:sp>
      <p:sp>
        <p:nvSpPr>
          <p:cNvPr id="7" name="矩形 6">
            <a:extLst>
              <a:ext uri="{FF2B5EF4-FFF2-40B4-BE49-F238E27FC236}">
                <a16:creationId xmlns:a16="http://schemas.microsoft.com/office/drawing/2014/main" id="{EE134DA4-2F13-0980-1B42-F0FBE282E99E}"/>
              </a:ext>
            </a:extLst>
          </p:cNvPr>
          <p:cNvSpPr/>
          <p:nvPr/>
        </p:nvSpPr>
        <p:spPr>
          <a:xfrm>
            <a:off x="4367502" y="1643697"/>
            <a:ext cx="1112761" cy="467032"/>
          </a:xfrm>
          <a:custGeom>
            <a:avLst/>
            <a:gdLst>
              <a:gd name="connsiteX0" fmla="*/ 0 w 1112761"/>
              <a:gd name="connsiteY0" fmla="*/ 0 h 467032"/>
              <a:gd name="connsiteX1" fmla="*/ 522998 w 1112761"/>
              <a:gd name="connsiteY1" fmla="*/ 0 h 467032"/>
              <a:gd name="connsiteX2" fmla="*/ 1112761 w 1112761"/>
              <a:gd name="connsiteY2" fmla="*/ 0 h 467032"/>
              <a:gd name="connsiteX3" fmla="*/ 1112761 w 1112761"/>
              <a:gd name="connsiteY3" fmla="*/ 467032 h 467032"/>
              <a:gd name="connsiteX4" fmla="*/ 578636 w 1112761"/>
              <a:gd name="connsiteY4" fmla="*/ 467032 h 467032"/>
              <a:gd name="connsiteX5" fmla="*/ 0 w 1112761"/>
              <a:gd name="connsiteY5" fmla="*/ 467032 h 467032"/>
              <a:gd name="connsiteX6" fmla="*/ 0 w 1112761"/>
              <a:gd name="connsiteY6" fmla="*/ 0 h 46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761" h="467032" extrusionOk="0">
                <a:moveTo>
                  <a:pt x="0" y="0"/>
                </a:moveTo>
                <a:cubicBezTo>
                  <a:pt x="112213" y="-24129"/>
                  <a:pt x="379462" y="-9583"/>
                  <a:pt x="522998" y="0"/>
                </a:cubicBezTo>
                <a:cubicBezTo>
                  <a:pt x="666534" y="9583"/>
                  <a:pt x="922489" y="-28430"/>
                  <a:pt x="1112761" y="0"/>
                </a:cubicBezTo>
                <a:cubicBezTo>
                  <a:pt x="1107978" y="218283"/>
                  <a:pt x="1101705" y="238638"/>
                  <a:pt x="1112761" y="467032"/>
                </a:cubicBezTo>
                <a:cubicBezTo>
                  <a:pt x="894027" y="490914"/>
                  <a:pt x="715900" y="451200"/>
                  <a:pt x="578636" y="467032"/>
                </a:cubicBezTo>
                <a:cubicBezTo>
                  <a:pt x="441372" y="482864"/>
                  <a:pt x="231679" y="487467"/>
                  <a:pt x="0" y="467032"/>
                </a:cubicBezTo>
                <a:cubicBezTo>
                  <a:pt x="11174" y="290818"/>
                  <a:pt x="12707" y="139399"/>
                  <a:pt x="0" y="0"/>
                </a:cubicBezTo>
                <a:close/>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4137B61D-3FB8-8BA8-F388-37980C262EBA}"/>
              </a:ext>
            </a:extLst>
          </p:cNvPr>
          <p:cNvSpPr txBox="1"/>
          <p:nvPr/>
        </p:nvSpPr>
        <p:spPr>
          <a:xfrm>
            <a:off x="3424972" y="1229935"/>
            <a:ext cx="3179075" cy="400110"/>
          </a:xfrm>
          <a:prstGeom prst="rect">
            <a:avLst/>
          </a:prstGeom>
          <a:noFill/>
        </p:spPr>
        <p:txBody>
          <a:bodyPr wrap="none" rtlCol="0">
            <a:spAutoFit/>
          </a:bodyPr>
          <a:lstStyle/>
          <a:p>
            <a:r>
              <a:rPr lang="en-US" altLang="zh-CN" sz="2000" b="1" dirty="0">
                <a:solidFill>
                  <a:srgbClr val="00B0F0"/>
                </a:solidFill>
                <a:latin typeface="Times New Roman" panose="02020603050405020304" pitchFamily="18" charset="0"/>
                <a:cs typeface="Times New Roman" panose="02020603050405020304" pitchFamily="18" charset="0"/>
              </a:rPr>
              <a:t>Subtracted matrix element </a:t>
            </a:r>
            <a:endParaRPr lang="zh-CN" altLang="en-US" sz="2000" b="1" dirty="0">
              <a:solidFill>
                <a:srgbClr val="00B0F0"/>
              </a:solidFill>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7D8DD921-39B1-ABB3-19F5-A430EACBC051}"/>
              </a:ext>
            </a:extLst>
          </p:cNvPr>
          <p:cNvSpPr/>
          <p:nvPr/>
        </p:nvSpPr>
        <p:spPr>
          <a:xfrm>
            <a:off x="8185785" y="2309495"/>
            <a:ext cx="523240" cy="443865"/>
          </a:xfrm>
          <a:prstGeom prst="rect">
            <a:avLst/>
          </a:prstGeom>
          <a:noFill/>
          <a:ln w="41275" cmpd="dbl">
            <a:solidFill>
              <a:srgbClr val="CE292F"/>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8" name="直接箭头连接符 7">
            <a:extLst>
              <a:ext uri="{FF2B5EF4-FFF2-40B4-BE49-F238E27FC236}">
                <a16:creationId xmlns:a16="http://schemas.microsoft.com/office/drawing/2014/main" id="{C72E2BC1-1202-A301-E5BD-F06A27FABD67}"/>
              </a:ext>
            </a:extLst>
          </p:cNvPr>
          <p:cNvCxnSpPr>
            <a:stCxn id="6" idx="3"/>
          </p:cNvCxnSpPr>
          <p:nvPr/>
        </p:nvCxnSpPr>
        <p:spPr>
          <a:xfrm flipV="1">
            <a:off x="8709025" y="2338070"/>
            <a:ext cx="260985" cy="193675"/>
          </a:xfrm>
          <a:prstGeom prst="straightConnector1">
            <a:avLst/>
          </a:prstGeom>
          <a:ln w="28575" cmpd="sng">
            <a:solidFill>
              <a:srgbClr val="CE292F">
                <a:alpha val="73000"/>
              </a:srgbClr>
            </a:solidFill>
            <a:prstDash val="solid"/>
            <a:tailEnd type="arrow"/>
          </a:ln>
        </p:spPr>
        <p:style>
          <a:lnRef idx="2">
            <a:schemeClr val="accent1"/>
          </a:lnRef>
          <a:fillRef idx="0">
            <a:srgbClr val="FFFFFF"/>
          </a:fillRef>
          <a:effectRef idx="0">
            <a:srgbClr val="FFFFFF"/>
          </a:effectRef>
          <a:fontRef idx="minor">
            <a:schemeClr val="tx1"/>
          </a:fontRef>
        </p:style>
      </p:cxnSp>
      <p:sp>
        <p:nvSpPr>
          <p:cNvPr id="14" name="文本框 13">
            <a:extLst>
              <a:ext uri="{FF2B5EF4-FFF2-40B4-BE49-F238E27FC236}">
                <a16:creationId xmlns:a16="http://schemas.microsoft.com/office/drawing/2014/main" id="{2626CED3-A672-109C-8DF5-957CC52D173B}"/>
              </a:ext>
            </a:extLst>
          </p:cNvPr>
          <p:cNvSpPr txBox="1"/>
          <p:nvPr/>
        </p:nvSpPr>
        <p:spPr>
          <a:xfrm>
            <a:off x="8970010" y="2132965"/>
            <a:ext cx="2823210" cy="398780"/>
          </a:xfrm>
          <a:prstGeom prst="rect">
            <a:avLst/>
          </a:prstGeom>
          <a:noFill/>
        </p:spPr>
        <p:txBody>
          <a:bodyPr wrap="square" rtlCol="0">
            <a:spAutoFit/>
          </a:bodyPr>
          <a:lstStyle/>
          <a:p>
            <a:r>
              <a:rPr lang="en-US" altLang="zh-CN" sz="2000">
                <a:solidFill>
                  <a:srgbClr val="FF0000"/>
                </a:solidFill>
                <a:latin typeface="Times New Roman" panose="02020603050405020304" charset="0"/>
                <a:cs typeface="Times New Roman" panose="02020603050405020304" charset="0"/>
              </a:rPr>
              <a:t>Joint fit result</a:t>
            </a:r>
            <a:r>
              <a:rPr lang="zh-CN" altLang="en-US" sz="2000">
                <a:solidFill>
                  <a:srgbClr val="FF0000"/>
                </a:solidFill>
                <a:latin typeface="Times New Roman" panose="02020603050405020304" charset="0"/>
                <a:cs typeface="Times New Roman" panose="02020603050405020304" charset="0"/>
              </a:rPr>
              <a:t>：</a:t>
            </a:r>
            <a:r>
              <a:rPr lang="en-US" altLang="zh-CN" sz="2000" i="1">
                <a:solidFill>
                  <a:srgbClr val="FF0000"/>
                </a:solidFill>
                <a:latin typeface="Times New Roman" panose="02020603050405020304" charset="0"/>
                <a:cs typeface="Times New Roman" panose="02020603050405020304" charset="0"/>
              </a:rPr>
              <a:t>c</a:t>
            </a:r>
            <a:r>
              <a:rPr lang="en-US" altLang="zh-CN" sz="2000" i="1" baseline="-25000">
                <a:solidFill>
                  <a:srgbClr val="FF0000"/>
                </a:solidFill>
                <a:latin typeface="Times New Roman" panose="02020603050405020304" charset="0"/>
                <a:cs typeface="Times New Roman" panose="02020603050405020304" charset="0"/>
              </a:rPr>
              <a:t>1</a:t>
            </a:r>
            <a:r>
              <a:rPr lang="en-US" altLang="zh-CN" sz="2000">
                <a:solidFill>
                  <a:srgbClr val="FF0000"/>
                </a:solidFill>
                <a:latin typeface="Times New Roman" panose="02020603050405020304" charset="0"/>
                <a:cs typeface="Times New Roman" panose="02020603050405020304" charset="0"/>
              </a:rPr>
              <a:t>=0.020</a:t>
            </a:r>
          </a:p>
        </p:txBody>
      </p:sp>
      <p:sp>
        <p:nvSpPr>
          <p:cNvPr id="15" name="矩形 14">
            <a:extLst>
              <a:ext uri="{FF2B5EF4-FFF2-40B4-BE49-F238E27FC236}">
                <a16:creationId xmlns:a16="http://schemas.microsoft.com/office/drawing/2014/main" id="{545134AD-6A4B-C615-CD70-4E3D52993A3D}"/>
              </a:ext>
            </a:extLst>
          </p:cNvPr>
          <p:cNvSpPr/>
          <p:nvPr/>
        </p:nvSpPr>
        <p:spPr>
          <a:xfrm>
            <a:off x="8970010" y="2086610"/>
            <a:ext cx="2802890" cy="502920"/>
          </a:xfrm>
          <a:prstGeom prst="rect">
            <a:avLst/>
          </a:prstGeom>
          <a:noFill/>
          <a:ln w="44450" cmpd="dbl">
            <a:solidFill>
              <a:srgbClr val="CE292F"/>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A0EC92FB-55F1-C966-F270-663550E5C9C7}"/>
              </a:ext>
            </a:extLst>
          </p:cNvPr>
          <p:cNvSpPr txBox="1"/>
          <p:nvPr/>
        </p:nvSpPr>
        <p:spPr>
          <a:xfrm>
            <a:off x="6551295" y="6315075"/>
            <a:ext cx="5466080" cy="368300"/>
          </a:xfrm>
          <a:prstGeom prst="rect">
            <a:avLst/>
          </a:prstGeom>
          <a:noFill/>
        </p:spPr>
        <p:txBody>
          <a:bodyPr wrap="square" rtlCol="0" anchor="t">
            <a:spAutoFit/>
          </a:bodyPr>
          <a:lstStyle/>
          <a:p>
            <a:r>
              <a:rPr lang="en-US" altLang="zh-CN" i="1" dirty="0">
                <a:solidFill>
                  <a:srgbClr val="001CB6"/>
                </a:solidFill>
                <a:latin typeface="Times New Roman" panose="02020603050405020304" charset="0"/>
                <a:cs typeface="Times New Roman" panose="02020603050405020304" charset="0"/>
                <a:sym typeface="+mn-ea"/>
              </a:rPr>
              <a:t>Deng et al., JHEP 09 (2022); Huo et al. NPB 969(2021)</a:t>
            </a:r>
          </a:p>
        </p:txBody>
      </p:sp>
      <p:pic>
        <p:nvPicPr>
          <p:cNvPr id="18" name="图片 17">
            <a:extLst>
              <a:ext uri="{FF2B5EF4-FFF2-40B4-BE49-F238E27FC236}">
                <a16:creationId xmlns:a16="http://schemas.microsoft.com/office/drawing/2014/main" id="{647C1219-2C97-7C6D-8F4B-4219746698DD}"/>
              </a:ext>
            </a:extLst>
          </p:cNvPr>
          <p:cNvPicPr>
            <a:picLocks noChangeAspect="1"/>
          </p:cNvPicPr>
          <p:nvPr/>
        </p:nvPicPr>
        <p:blipFill>
          <a:blip r:embed="rId7"/>
          <a:stretch>
            <a:fillRect/>
          </a:stretch>
        </p:blipFill>
        <p:spPr>
          <a:xfrm>
            <a:off x="323850" y="3113405"/>
            <a:ext cx="3812212" cy="3132000"/>
          </a:xfrm>
          <a:prstGeom prst="rect">
            <a:avLst/>
          </a:prstGeom>
        </p:spPr>
      </p:pic>
      <p:pic>
        <p:nvPicPr>
          <p:cNvPr id="20" name="图片 19">
            <a:extLst>
              <a:ext uri="{FF2B5EF4-FFF2-40B4-BE49-F238E27FC236}">
                <a16:creationId xmlns:a16="http://schemas.microsoft.com/office/drawing/2014/main" id="{FB069787-B101-1075-8BDA-777A0A6A50A6}"/>
              </a:ext>
            </a:extLst>
          </p:cNvPr>
          <p:cNvPicPr>
            <a:picLocks noChangeAspect="1"/>
          </p:cNvPicPr>
          <p:nvPr/>
        </p:nvPicPr>
        <p:blipFill>
          <a:blip r:embed="rId8"/>
          <a:stretch>
            <a:fillRect/>
          </a:stretch>
        </p:blipFill>
        <p:spPr>
          <a:xfrm>
            <a:off x="4050969" y="3159125"/>
            <a:ext cx="3839466" cy="3132000"/>
          </a:xfrm>
          <a:prstGeom prst="rect">
            <a:avLst/>
          </a:prstGeom>
        </p:spPr>
      </p:pic>
      <p:pic>
        <p:nvPicPr>
          <p:cNvPr id="21" name="图片 20">
            <a:extLst>
              <a:ext uri="{FF2B5EF4-FFF2-40B4-BE49-F238E27FC236}">
                <a16:creationId xmlns:a16="http://schemas.microsoft.com/office/drawing/2014/main" id="{6B80F3ED-8418-2048-B981-AAEB20CF8232}"/>
              </a:ext>
            </a:extLst>
          </p:cNvPr>
          <p:cNvPicPr>
            <a:picLocks noChangeAspect="1"/>
          </p:cNvPicPr>
          <p:nvPr/>
        </p:nvPicPr>
        <p:blipFill>
          <a:blip r:embed="rId9"/>
          <a:stretch>
            <a:fillRect/>
          </a:stretch>
        </p:blipFill>
        <p:spPr>
          <a:xfrm>
            <a:off x="7898130" y="3183255"/>
            <a:ext cx="3726523" cy="3132000"/>
          </a:xfrm>
          <a:prstGeom prst="rect">
            <a:avLst/>
          </a:prstGeom>
        </p:spPr>
      </p:pic>
    </p:spTree>
    <p:extLst>
      <p:ext uri="{BB962C8B-B14F-4D97-AF65-F5344CB8AC3E}">
        <p14:creationId xmlns:p14="http://schemas.microsoft.com/office/powerpoint/2010/main" val="169880435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694B1-49F7-0589-AB87-8B39F27139B5}"/>
            </a:ext>
          </a:extLst>
        </p:cNvPr>
        <p:cNvGrpSpPr/>
        <p:nvPr/>
      </p:nvGrpSpPr>
      <p:grpSpPr>
        <a:xfrm>
          <a:off x="0" y="0"/>
          <a:ext cx="0" cy="0"/>
          <a:chOff x="0" y="0"/>
          <a:chExt cx="0" cy="0"/>
        </a:xfrm>
      </p:grpSpPr>
      <p:sp>
        <p:nvSpPr>
          <p:cNvPr id="38914" name="灯片编号占位符 4">
            <a:extLst>
              <a:ext uri="{FF2B5EF4-FFF2-40B4-BE49-F238E27FC236}">
                <a16:creationId xmlns:a16="http://schemas.microsoft.com/office/drawing/2014/main" id="{14391D8A-8098-FB33-5DD3-3D26B43AA9BE}"/>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43</a:t>
            </a:r>
            <a:endParaRPr kumimoji="0" lang="zh-CN" altLang="en-US" sz="2800" dirty="0"/>
          </a:p>
        </p:txBody>
      </p:sp>
      <mc:AlternateContent xmlns:mc="http://schemas.openxmlformats.org/markup-compatibility/2006" xmlns:a14="http://schemas.microsoft.com/office/drawing/2010/main">
        <mc:Choice Requires="a14">
          <p:sp>
            <p:nvSpPr>
              <p:cNvPr id="17" name="Text Box 3">
                <a:extLst>
                  <a:ext uri="{FF2B5EF4-FFF2-40B4-BE49-F238E27FC236}">
                    <a16:creationId xmlns:a16="http://schemas.microsoft.com/office/drawing/2014/main" id="{C70A8FD9-3D2F-08F8-6E61-5EEB63EADA81}"/>
                  </a:ext>
                </a:extLst>
              </p:cNvPr>
              <p:cNvSpPr txBox="1">
                <a:spLocks noChangeArrowheads="1"/>
              </p:cNvSpPr>
              <p:nvPr/>
            </p:nvSpPr>
            <p:spPr bwMode="auto">
              <a:xfrm>
                <a:off x="514349" y="195263"/>
                <a:ext cx="7911632" cy="117570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Self-Renormalization</a:t>
                </a:r>
                <a:r>
                  <a:rPr lang="en-US" altLang="zh-CN" sz="2400" b="1" dirty="0">
                    <a:solidFill>
                      <a:srgbClr val="C00000"/>
                    </a:solidFill>
                    <a:latin typeface="Times New Roman" panose="02020603050405020304" charset="0"/>
                    <a:ea typeface="黑体" panose="02010609060101010101" charset="-122"/>
                    <a:cs typeface="Times New Roman" panose="02020603050405020304" charset="0"/>
                    <a:sym typeface="+mn-ea"/>
                  </a:rPr>
                  <a:t>--a New Scheme to Extract </a:t>
                </a:r>
                <a14:m>
                  <m:oMath xmlns:m="http://schemas.openxmlformats.org/officeDocument/2006/math">
                    <m:sSub>
                      <m:sSubPr>
                        <m:ctrlPr>
                          <a:rPr lang="en-US" altLang="zh-CN" sz="2400" b="1" i="1" dirty="0">
                            <a:solidFill>
                              <a:srgbClr val="C00000"/>
                            </a:solidFill>
                            <a:latin typeface="Cambria Math" panose="02040503050406030204" pitchFamily="18" charset="0"/>
                            <a:ea typeface="黑体" panose="02010609060101010101" charset="-122"/>
                            <a:cs typeface="Times New Roman" panose="02020603050405020304" charset="0"/>
                            <a:sym typeface="+mn-ea"/>
                          </a:rPr>
                        </m:ctrlPr>
                      </m:sSubPr>
                      <m:e>
                        <m:r>
                          <a:rPr lang="en-US" altLang="zh-CN" sz="2400" b="1" dirty="0">
                            <a:solidFill>
                              <a:srgbClr val="C00000"/>
                            </a:solidFill>
                            <a:latin typeface="Cambria Math" panose="02040503050406030204" pitchFamily="18" charset="0"/>
                            <a:ea typeface="黑体" panose="02010609060101010101" charset="-122"/>
                            <a:cs typeface="Times New Roman" panose="02020603050405020304" charset="0"/>
                            <a:sym typeface="+mn-ea"/>
                          </a:rPr>
                          <m:t>𝑍</m:t>
                        </m:r>
                      </m:e>
                      <m:sub>
                        <m:r>
                          <a:rPr lang="en-US" altLang="zh-CN" sz="2400" b="1" dirty="0">
                            <a:solidFill>
                              <a:srgbClr val="C00000"/>
                            </a:solidFill>
                            <a:latin typeface="Cambria Math" panose="02040503050406030204" pitchFamily="18" charset="0"/>
                            <a:ea typeface="黑体" panose="02010609060101010101" charset="-122"/>
                            <a:cs typeface="Times New Roman" panose="02020603050405020304" charset="0"/>
                            <a:sym typeface="+mn-ea"/>
                          </a:rPr>
                          <m:t>𝑂</m:t>
                        </m:r>
                      </m:sub>
                    </m:sSub>
                  </m:oMath>
                </a14:m>
                <a:r>
                  <a:rPr lang="en-US" altLang="zh-CN" sz="2400" b="1" dirty="0">
                    <a:solidFill>
                      <a:srgbClr val="C00000"/>
                    </a:solidFill>
                    <a:latin typeface="Times New Roman" panose="02020603050405020304" charset="0"/>
                    <a:ea typeface="黑体" panose="02010609060101010101" charset="-122"/>
                    <a:cs typeface="Times New Roman" panose="02020603050405020304" charset="0"/>
                    <a:sym typeface="+mn-ea"/>
                  </a:rPr>
                  <a:t> </a:t>
                </a:r>
              </a:p>
              <a:p>
                <a:pPr>
                  <a:buNone/>
                </a:pPr>
                <a:endPar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endParaRPr>
              </a:p>
            </p:txBody>
          </p:sp>
        </mc:Choice>
        <mc:Fallback xmlns="">
          <p:sp>
            <p:nvSpPr>
              <p:cNvPr id="17" name="Text Box 3"/>
              <p:cNvSpPr txBox="1">
                <a:spLocks noRot="1" noChangeAspect="1" noMove="1" noResize="1" noEditPoints="1" noAdjustHandles="1" noChangeArrowheads="1" noChangeShapeType="1" noTextEdit="1"/>
              </p:cNvSpPr>
              <p:nvPr/>
            </p:nvSpPr>
            <p:spPr bwMode="auto">
              <a:xfrm>
                <a:off x="514349" y="195263"/>
                <a:ext cx="7911632" cy="1175706"/>
              </a:xfrm>
              <a:prstGeom prst="rect">
                <a:avLst/>
              </a:prstGeom>
              <a:blipFill rotWithShape="1">
                <a:blip r:embed="rId3"/>
                <a:stretch>
                  <a:fillRect l="-8" t="-27" r="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grpSp>
        <p:nvGrpSpPr>
          <p:cNvPr id="25" name="组合 24">
            <a:extLst>
              <a:ext uri="{FF2B5EF4-FFF2-40B4-BE49-F238E27FC236}">
                <a16:creationId xmlns:a16="http://schemas.microsoft.com/office/drawing/2014/main" id="{B33195AE-99D8-6740-7EA5-F61D7FBBB758}"/>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7858C9BF-3D6A-62A8-4836-0F514AA56811}"/>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361772E8-FBD6-B623-EF60-110A6B3A8765}"/>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5C8FABEC-039E-31D4-5F46-B055A617B18B}"/>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58717EF3-3995-775F-3C72-4CE6DCA4680C}"/>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2" name="图片 1">
            <a:extLst>
              <a:ext uri="{FF2B5EF4-FFF2-40B4-BE49-F238E27FC236}">
                <a16:creationId xmlns:a16="http://schemas.microsoft.com/office/drawing/2014/main" id="{70F9BB66-FA47-4C72-9248-E1C66DDCD18A}"/>
              </a:ext>
            </a:extLst>
          </p:cNvPr>
          <p:cNvPicPr>
            <a:picLocks noChangeAspect="1"/>
          </p:cNvPicPr>
          <p:nvPr/>
        </p:nvPicPr>
        <p:blipFill>
          <a:blip r:embed="rId4"/>
          <a:stretch>
            <a:fillRect/>
          </a:stretch>
        </p:blipFill>
        <p:spPr>
          <a:xfrm>
            <a:off x="3100401" y="2144395"/>
            <a:ext cx="7388860" cy="1154430"/>
          </a:xfrm>
          <a:prstGeom prst="rect">
            <a:avLst/>
          </a:prstGeom>
        </p:spPr>
      </p:pic>
      <p:pic>
        <p:nvPicPr>
          <p:cNvPr id="3" name="图片 2">
            <a:extLst>
              <a:ext uri="{FF2B5EF4-FFF2-40B4-BE49-F238E27FC236}">
                <a16:creationId xmlns:a16="http://schemas.microsoft.com/office/drawing/2014/main" id="{A869FA0D-AAD5-C7AE-02A6-EFC1754108DA}"/>
              </a:ext>
            </a:extLst>
          </p:cNvPr>
          <p:cNvPicPr>
            <a:picLocks noChangeAspect="1"/>
          </p:cNvPicPr>
          <p:nvPr/>
        </p:nvPicPr>
        <p:blipFill>
          <a:blip r:embed="rId5"/>
          <a:srcRect l="23754"/>
          <a:stretch>
            <a:fillRect/>
          </a:stretch>
        </p:blipFill>
        <p:spPr>
          <a:xfrm>
            <a:off x="7766050" y="1528445"/>
            <a:ext cx="3884930" cy="687070"/>
          </a:xfrm>
          <a:prstGeom prst="rect">
            <a:avLst/>
          </a:prstGeom>
        </p:spPr>
      </p:pic>
      <p:pic>
        <p:nvPicPr>
          <p:cNvPr id="4" name="图片 3">
            <a:extLst>
              <a:ext uri="{FF2B5EF4-FFF2-40B4-BE49-F238E27FC236}">
                <a16:creationId xmlns:a16="http://schemas.microsoft.com/office/drawing/2014/main" id="{9E6E5579-3504-7D57-4D4C-954A7264FAEA}"/>
              </a:ext>
            </a:extLst>
          </p:cNvPr>
          <p:cNvPicPr>
            <a:picLocks noChangeAspect="1"/>
          </p:cNvPicPr>
          <p:nvPr/>
        </p:nvPicPr>
        <p:blipFill>
          <a:blip r:embed="rId6"/>
          <a:stretch>
            <a:fillRect/>
          </a:stretch>
        </p:blipFill>
        <p:spPr>
          <a:xfrm>
            <a:off x="4390651" y="1467485"/>
            <a:ext cx="3410585" cy="842010"/>
          </a:xfrm>
          <a:prstGeom prst="rect">
            <a:avLst/>
          </a:prstGeom>
        </p:spPr>
      </p:pic>
      <p:sp>
        <p:nvSpPr>
          <p:cNvPr id="5" name="文本框 4">
            <a:extLst>
              <a:ext uri="{FF2B5EF4-FFF2-40B4-BE49-F238E27FC236}">
                <a16:creationId xmlns:a16="http://schemas.microsoft.com/office/drawing/2014/main" id="{CE2A95CA-DD29-6354-46CF-91B1D86FB859}"/>
              </a:ext>
            </a:extLst>
          </p:cNvPr>
          <p:cNvSpPr txBox="1"/>
          <p:nvPr/>
        </p:nvSpPr>
        <p:spPr>
          <a:xfrm>
            <a:off x="6551295" y="6315075"/>
            <a:ext cx="5466080" cy="368300"/>
          </a:xfrm>
          <a:prstGeom prst="rect">
            <a:avLst/>
          </a:prstGeom>
          <a:noFill/>
        </p:spPr>
        <p:txBody>
          <a:bodyPr wrap="square" rtlCol="0" anchor="t">
            <a:spAutoFit/>
          </a:bodyPr>
          <a:lstStyle/>
          <a:p>
            <a:r>
              <a:rPr lang="en-US" altLang="zh-CN" i="1" dirty="0">
                <a:solidFill>
                  <a:srgbClr val="001CB6"/>
                </a:solidFill>
                <a:latin typeface="Times New Roman" panose="02020603050405020304" charset="0"/>
                <a:cs typeface="Times New Roman" panose="02020603050405020304" charset="0"/>
                <a:sym typeface="+mn-ea"/>
              </a:rPr>
              <a:t>Deng et al., JHEP 09 (2022); Huo et al. NPB 969(2021)</a:t>
            </a:r>
          </a:p>
        </p:txBody>
      </p:sp>
      <p:sp>
        <p:nvSpPr>
          <p:cNvPr id="9" name="文本框 8">
            <a:extLst>
              <a:ext uri="{FF2B5EF4-FFF2-40B4-BE49-F238E27FC236}">
                <a16:creationId xmlns:a16="http://schemas.microsoft.com/office/drawing/2014/main" id="{80D607D0-F7A1-95E2-7B32-4C062755E3CA}"/>
              </a:ext>
            </a:extLst>
          </p:cNvPr>
          <p:cNvSpPr txBox="1"/>
          <p:nvPr/>
        </p:nvSpPr>
        <p:spPr>
          <a:xfrm>
            <a:off x="274955" y="2435225"/>
            <a:ext cx="2756535" cy="46037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dirty="0">
                <a:latin typeface="Times New Roman" panose="02020603050405020304" charset="0"/>
                <a:cs typeface="Times New Roman" panose="02020603050405020304" charset="0"/>
                <a:sym typeface="+mn-ea"/>
              </a:rPr>
              <a:t>Parametrization:</a:t>
            </a:r>
          </a:p>
        </p:txBody>
      </p:sp>
      <p:sp>
        <p:nvSpPr>
          <p:cNvPr id="10" name="文本框 9">
            <a:extLst>
              <a:ext uri="{FF2B5EF4-FFF2-40B4-BE49-F238E27FC236}">
                <a16:creationId xmlns:a16="http://schemas.microsoft.com/office/drawing/2014/main" id="{DC18C114-2703-7BA5-F4A9-9E56E00739A7}"/>
              </a:ext>
            </a:extLst>
          </p:cNvPr>
          <p:cNvSpPr txBox="1"/>
          <p:nvPr/>
        </p:nvSpPr>
        <p:spPr>
          <a:xfrm>
            <a:off x="267335" y="1626235"/>
            <a:ext cx="6096000" cy="46037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dirty="0">
                <a:latin typeface="Times New Roman" panose="02020603050405020304" charset="0"/>
                <a:cs typeface="Times New Roman" panose="02020603050405020304" charset="0"/>
                <a:sym typeface="+mn-ea"/>
              </a:rPr>
              <a:t>Renormalization condition:</a:t>
            </a:r>
          </a:p>
        </p:txBody>
      </p:sp>
      <p:sp>
        <p:nvSpPr>
          <p:cNvPr id="7" name="矩形 6">
            <a:extLst>
              <a:ext uri="{FF2B5EF4-FFF2-40B4-BE49-F238E27FC236}">
                <a16:creationId xmlns:a16="http://schemas.microsoft.com/office/drawing/2014/main" id="{C37439AF-894D-D785-EFD4-24AA6B84FFE2}"/>
              </a:ext>
            </a:extLst>
          </p:cNvPr>
          <p:cNvSpPr/>
          <p:nvPr/>
        </p:nvSpPr>
        <p:spPr>
          <a:xfrm>
            <a:off x="4367502" y="1643697"/>
            <a:ext cx="1112761" cy="467032"/>
          </a:xfrm>
          <a:custGeom>
            <a:avLst/>
            <a:gdLst>
              <a:gd name="connsiteX0" fmla="*/ 0 w 1112761"/>
              <a:gd name="connsiteY0" fmla="*/ 0 h 467032"/>
              <a:gd name="connsiteX1" fmla="*/ 522998 w 1112761"/>
              <a:gd name="connsiteY1" fmla="*/ 0 h 467032"/>
              <a:gd name="connsiteX2" fmla="*/ 1112761 w 1112761"/>
              <a:gd name="connsiteY2" fmla="*/ 0 h 467032"/>
              <a:gd name="connsiteX3" fmla="*/ 1112761 w 1112761"/>
              <a:gd name="connsiteY3" fmla="*/ 467032 h 467032"/>
              <a:gd name="connsiteX4" fmla="*/ 578636 w 1112761"/>
              <a:gd name="connsiteY4" fmla="*/ 467032 h 467032"/>
              <a:gd name="connsiteX5" fmla="*/ 0 w 1112761"/>
              <a:gd name="connsiteY5" fmla="*/ 467032 h 467032"/>
              <a:gd name="connsiteX6" fmla="*/ 0 w 1112761"/>
              <a:gd name="connsiteY6" fmla="*/ 0 h 46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761" h="467032" extrusionOk="0">
                <a:moveTo>
                  <a:pt x="0" y="0"/>
                </a:moveTo>
                <a:cubicBezTo>
                  <a:pt x="112213" y="-24129"/>
                  <a:pt x="379462" y="-9583"/>
                  <a:pt x="522998" y="0"/>
                </a:cubicBezTo>
                <a:cubicBezTo>
                  <a:pt x="666534" y="9583"/>
                  <a:pt x="922489" y="-28430"/>
                  <a:pt x="1112761" y="0"/>
                </a:cubicBezTo>
                <a:cubicBezTo>
                  <a:pt x="1107978" y="218283"/>
                  <a:pt x="1101705" y="238638"/>
                  <a:pt x="1112761" y="467032"/>
                </a:cubicBezTo>
                <a:cubicBezTo>
                  <a:pt x="894027" y="490914"/>
                  <a:pt x="715900" y="451200"/>
                  <a:pt x="578636" y="467032"/>
                </a:cubicBezTo>
                <a:cubicBezTo>
                  <a:pt x="441372" y="482864"/>
                  <a:pt x="231679" y="487467"/>
                  <a:pt x="0" y="467032"/>
                </a:cubicBezTo>
                <a:cubicBezTo>
                  <a:pt x="11174" y="290818"/>
                  <a:pt x="12707" y="139399"/>
                  <a:pt x="0" y="0"/>
                </a:cubicBezTo>
                <a:close/>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3AD180FD-AFF1-341C-AA3A-959F110BD886}"/>
              </a:ext>
            </a:extLst>
          </p:cNvPr>
          <p:cNvSpPr txBox="1"/>
          <p:nvPr/>
        </p:nvSpPr>
        <p:spPr>
          <a:xfrm>
            <a:off x="3424972" y="1229935"/>
            <a:ext cx="3179075" cy="400110"/>
          </a:xfrm>
          <a:prstGeom prst="rect">
            <a:avLst/>
          </a:prstGeom>
          <a:noFill/>
        </p:spPr>
        <p:txBody>
          <a:bodyPr wrap="none" rtlCol="0">
            <a:spAutoFit/>
          </a:bodyPr>
          <a:lstStyle/>
          <a:p>
            <a:r>
              <a:rPr lang="en-US" altLang="zh-CN" sz="2000" b="1" dirty="0">
                <a:solidFill>
                  <a:srgbClr val="00B0F0"/>
                </a:solidFill>
                <a:latin typeface="Times New Roman" panose="02020603050405020304" pitchFamily="18" charset="0"/>
                <a:cs typeface="Times New Roman" panose="02020603050405020304" pitchFamily="18" charset="0"/>
              </a:rPr>
              <a:t>Subtracted matrix element </a:t>
            </a:r>
            <a:endParaRPr lang="zh-CN" altLang="en-US" sz="2000" b="1" dirty="0">
              <a:solidFill>
                <a:srgbClr val="00B0F0"/>
              </a:solidFill>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CC842374-2CF9-D3B4-2864-3F0B243349AB}"/>
              </a:ext>
            </a:extLst>
          </p:cNvPr>
          <p:cNvSpPr/>
          <p:nvPr/>
        </p:nvSpPr>
        <p:spPr>
          <a:xfrm>
            <a:off x="8185785" y="2309495"/>
            <a:ext cx="523240" cy="443865"/>
          </a:xfrm>
          <a:prstGeom prst="rect">
            <a:avLst/>
          </a:prstGeom>
          <a:noFill/>
          <a:ln w="41275" cmpd="dbl">
            <a:solidFill>
              <a:srgbClr val="CE292F"/>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8" name="直接箭头连接符 7">
            <a:extLst>
              <a:ext uri="{FF2B5EF4-FFF2-40B4-BE49-F238E27FC236}">
                <a16:creationId xmlns:a16="http://schemas.microsoft.com/office/drawing/2014/main" id="{5ED7C4F6-E72C-F088-44BA-075B589A0B63}"/>
              </a:ext>
            </a:extLst>
          </p:cNvPr>
          <p:cNvCxnSpPr>
            <a:stCxn id="6" idx="3"/>
          </p:cNvCxnSpPr>
          <p:nvPr/>
        </p:nvCxnSpPr>
        <p:spPr>
          <a:xfrm flipV="1">
            <a:off x="8709025" y="2338070"/>
            <a:ext cx="260985" cy="193675"/>
          </a:xfrm>
          <a:prstGeom prst="straightConnector1">
            <a:avLst/>
          </a:prstGeom>
          <a:ln w="28575" cmpd="sng">
            <a:solidFill>
              <a:srgbClr val="CE292F">
                <a:alpha val="73000"/>
              </a:srgbClr>
            </a:solidFill>
            <a:prstDash val="solid"/>
            <a:tailEnd type="arrow"/>
          </a:ln>
        </p:spPr>
        <p:style>
          <a:lnRef idx="2">
            <a:schemeClr val="accent1"/>
          </a:lnRef>
          <a:fillRef idx="0">
            <a:srgbClr val="FFFFFF"/>
          </a:fillRef>
          <a:effectRef idx="0">
            <a:srgbClr val="FFFFFF"/>
          </a:effectRef>
          <a:fontRef idx="minor">
            <a:schemeClr val="tx1"/>
          </a:fontRef>
        </p:style>
      </p:cxnSp>
      <p:sp>
        <p:nvSpPr>
          <p:cNvPr id="14" name="文本框 13">
            <a:extLst>
              <a:ext uri="{FF2B5EF4-FFF2-40B4-BE49-F238E27FC236}">
                <a16:creationId xmlns:a16="http://schemas.microsoft.com/office/drawing/2014/main" id="{D22F7825-635D-481B-DE55-642CE510EA09}"/>
              </a:ext>
            </a:extLst>
          </p:cNvPr>
          <p:cNvSpPr txBox="1"/>
          <p:nvPr/>
        </p:nvSpPr>
        <p:spPr>
          <a:xfrm>
            <a:off x="8970010" y="2132965"/>
            <a:ext cx="2823210" cy="398780"/>
          </a:xfrm>
          <a:prstGeom prst="rect">
            <a:avLst/>
          </a:prstGeom>
          <a:noFill/>
        </p:spPr>
        <p:txBody>
          <a:bodyPr wrap="square" rtlCol="0">
            <a:spAutoFit/>
          </a:bodyPr>
          <a:lstStyle/>
          <a:p>
            <a:r>
              <a:rPr lang="en-US" altLang="zh-CN" sz="2000">
                <a:solidFill>
                  <a:srgbClr val="FF0000"/>
                </a:solidFill>
                <a:latin typeface="Times New Roman" panose="02020603050405020304" charset="0"/>
                <a:cs typeface="Times New Roman" panose="02020603050405020304" charset="0"/>
              </a:rPr>
              <a:t>Joint fit result</a:t>
            </a:r>
            <a:r>
              <a:rPr lang="zh-CN" altLang="en-US" sz="2000">
                <a:solidFill>
                  <a:srgbClr val="FF0000"/>
                </a:solidFill>
                <a:latin typeface="Times New Roman" panose="02020603050405020304" charset="0"/>
                <a:cs typeface="Times New Roman" panose="02020603050405020304" charset="0"/>
              </a:rPr>
              <a:t>：</a:t>
            </a:r>
            <a:r>
              <a:rPr lang="en-US" altLang="zh-CN" sz="2000" i="1">
                <a:solidFill>
                  <a:srgbClr val="FF0000"/>
                </a:solidFill>
                <a:latin typeface="Times New Roman" panose="02020603050405020304" charset="0"/>
                <a:cs typeface="Times New Roman" panose="02020603050405020304" charset="0"/>
              </a:rPr>
              <a:t>c</a:t>
            </a:r>
            <a:r>
              <a:rPr lang="en-US" altLang="zh-CN" sz="2000" i="1" baseline="-25000">
                <a:solidFill>
                  <a:srgbClr val="FF0000"/>
                </a:solidFill>
                <a:latin typeface="Times New Roman" panose="02020603050405020304" charset="0"/>
                <a:cs typeface="Times New Roman" panose="02020603050405020304" charset="0"/>
              </a:rPr>
              <a:t>1</a:t>
            </a:r>
            <a:r>
              <a:rPr lang="en-US" altLang="zh-CN" sz="2000">
                <a:solidFill>
                  <a:srgbClr val="FF0000"/>
                </a:solidFill>
                <a:latin typeface="Times New Roman" panose="02020603050405020304" charset="0"/>
                <a:cs typeface="Times New Roman" panose="02020603050405020304" charset="0"/>
              </a:rPr>
              <a:t>=0.020</a:t>
            </a:r>
          </a:p>
        </p:txBody>
      </p:sp>
      <p:sp>
        <p:nvSpPr>
          <p:cNvPr id="15" name="矩形 14">
            <a:extLst>
              <a:ext uri="{FF2B5EF4-FFF2-40B4-BE49-F238E27FC236}">
                <a16:creationId xmlns:a16="http://schemas.microsoft.com/office/drawing/2014/main" id="{03E7B9DC-2EFD-3EB8-5908-1510EE5820E1}"/>
              </a:ext>
            </a:extLst>
          </p:cNvPr>
          <p:cNvSpPr/>
          <p:nvPr/>
        </p:nvSpPr>
        <p:spPr>
          <a:xfrm>
            <a:off x="8970010" y="2086610"/>
            <a:ext cx="2802890" cy="502920"/>
          </a:xfrm>
          <a:prstGeom prst="rect">
            <a:avLst/>
          </a:prstGeom>
          <a:noFill/>
          <a:ln w="44450" cmpd="dbl">
            <a:solidFill>
              <a:srgbClr val="CE292F"/>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graphicFrame>
            <p:nvGraphicFramePr>
              <p:cNvPr id="16" name="表格 15">
                <a:extLst>
                  <a:ext uri="{FF2B5EF4-FFF2-40B4-BE49-F238E27FC236}">
                    <a16:creationId xmlns:a16="http://schemas.microsoft.com/office/drawing/2014/main" id="{EC962631-E6BF-E8C9-82A4-6EC6FB95D02B}"/>
                  </a:ext>
                </a:extLst>
              </p:cNvPr>
              <p:cNvGraphicFramePr/>
              <p:nvPr/>
            </p:nvGraphicFramePr>
            <p:xfrm>
              <a:off x="4840917" y="4579938"/>
              <a:ext cx="6351924" cy="1154431"/>
            </p:xfrm>
            <a:graphic>
              <a:graphicData uri="http://schemas.openxmlformats.org/drawingml/2006/table">
                <a:tbl>
                  <a:tblPr firstRow="1" bandRow="1">
                    <a:tableStyleId>{EB344D84-9AFB-497E-A393-DC336BA19D2E}</a:tableStyleId>
                  </a:tblPr>
                  <a:tblGrid>
                    <a:gridCol w="1587981">
                      <a:extLst>
                        <a:ext uri="{9D8B030D-6E8A-4147-A177-3AD203B41FA5}">
                          <a16:colId xmlns:a16="http://schemas.microsoft.com/office/drawing/2014/main" val="20000"/>
                        </a:ext>
                      </a:extLst>
                    </a:gridCol>
                    <a:gridCol w="1587981">
                      <a:extLst>
                        <a:ext uri="{9D8B030D-6E8A-4147-A177-3AD203B41FA5}">
                          <a16:colId xmlns:a16="http://schemas.microsoft.com/office/drawing/2014/main" val="20001"/>
                        </a:ext>
                      </a:extLst>
                    </a:gridCol>
                    <a:gridCol w="1587981">
                      <a:extLst>
                        <a:ext uri="{9D8B030D-6E8A-4147-A177-3AD203B41FA5}">
                          <a16:colId xmlns:a16="http://schemas.microsoft.com/office/drawing/2014/main" val="20002"/>
                        </a:ext>
                      </a:extLst>
                    </a:gridCol>
                    <a:gridCol w="1587981">
                      <a:extLst>
                        <a:ext uri="{9D8B030D-6E8A-4147-A177-3AD203B41FA5}">
                          <a16:colId xmlns:a16="http://schemas.microsoft.com/office/drawing/2014/main" val="20003"/>
                        </a:ext>
                      </a:extLst>
                    </a:gridCol>
                  </a:tblGrid>
                  <a:tr h="394937">
                    <a:tc>
                      <a:txBody>
                        <a:bodyPr/>
                        <a:lstStyle/>
                        <a:p>
                          <a:pPr marL="0" algn="ctr" defTabSz="914400" rtl="0" eaLnBrk="1" latinLnBrk="0" hangingPunct="1">
                            <a:buNone/>
                          </a:pPr>
                          <a14:m>
                            <m:oMath xmlns:m="http://schemas.openxmlformats.org/officeDocument/2006/math">
                              <m:r>
                                <a:rPr lang="en-US" altLang="zh-CN" sz="1800" b="1" kern="1200" smtClean="0">
                                  <a:solidFill>
                                    <a:schemeClr val="tx1"/>
                                  </a:solidFill>
                                  <a:latin typeface="Cambria Math" panose="02040503050406030204" pitchFamily="18" charset="0"/>
                                  <a:ea typeface="+mn-ea"/>
                                  <a:cs typeface="Times New Roman" panose="02020603050405020304" charset="0"/>
                                </a:rPr>
                                <m:t>𝒂</m:t>
                              </m:r>
                              <m:r>
                                <a:rPr lang="en-US" altLang="zh-CN" sz="1800" b="1" kern="1200" smtClean="0">
                                  <a:solidFill>
                                    <a:schemeClr val="tx1"/>
                                  </a:solidFill>
                                  <a:latin typeface="Cambria Math" panose="02040503050406030204" pitchFamily="18" charset="0"/>
                                  <a:ea typeface="+mn-ea"/>
                                  <a:cs typeface="Times New Roman" panose="02020603050405020304" charset="0"/>
                                </a:rPr>
                                <m:t>/</m:t>
                              </m:r>
                            </m:oMath>
                          </a14:m>
                          <a:r>
                            <a:rPr lang="en-US" altLang="zh-CN" sz="1800" b="1" kern="1200" dirty="0">
                              <a:solidFill>
                                <a:schemeClr val="tx1"/>
                              </a:solidFill>
                              <a:latin typeface="Times New Roman" panose="02020603050405020304" charset="0"/>
                              <a:ea typeface="+mn-ea"/>
                              <a:cs typeface="Times New Roman" panose="02020603050405020304" charset="0"/>
                            </a:rPr>
                            <a:t>fm</a:t>
                          </a:r>
                          <a:endParaRPr lang="zh-CN" altLang="en-US" sz="1800" b="1" kern="1200" dirty="0">
                            <a:solidFill>
                              <a:schemeClr val="tx1"/>
                            </a:solidFill>
                            <a:latin typeface="Times New Roman" panose="02020603050405020304" charset="0"/>
                            <a:ea typeface="+mn-ea"/>
                            <a:cs typeface="Times New Roman" panose="02020603050405020304" charset="0"/>
                          </a:endParaRPr>
                        </a:p>
                      </a:txBody>
                      <a:tcPr/>
                    </a:tc>
                    <a:tc>
                      <a:txBody>
                        <a:bodyPr/>
                        <a:lstStyle/>
                        <a:p>
                          <a:pPr algn="ctr">
                            <a:buNone/>
                          </a:pPr>
                          <a:r>
                            <a:rPr lang="en-US" altLang="zh-CN" b="1" dirty="0">
                              <a:solidFill>
                                <a:schemeClr val="tx1"/>
                              </a:solidFill>
                              <a:latin typeface="Times New Roman" panose="02020603050405020304" charset="0"/>
                              <a:cs typeface="Times New Roman" panose="02020603050405020304" charset="0"/>
                            </a:rPr>
                            <a:t>0.10530</a:t>
                          </a:r>
                        </a:p>
                      </a:txBody>
                      <a:tcPr/>
                    </a:tc>
                    <a:tc>
                      <a:txBody>
                        <a:bodyPr/>
                        <a:lstStyle/>
                        <a:p>
                          <a:pPr algn="ctr">
                            <a:buNone/>
                          </a:pPr>
                          <a:r>
                            <a:rPr lang="en-US" altLang="zh-CN" sz="1800" b="1" dirty="0">
                              <a:solidFill>
                                <a:schemeClr val="tx1"/>
                              </a:solidFill>
                              <a:latin typeface="Times New Roman" panose="02020603050405020304" charset="0"/>
                              <a:cs typeface="Times New Roman" panose="02020603050405020304" charset="0"/>
                              <a:sym typeface="+mn-ea"/>
                            </a:rPr>
                            <a:t>0.07746 </a:t>
                          </a:r>
                        </a:p>
                      </a:txBody>
                      <a:tcPr/>
                    </a:tc>
                    <a:tc>
                      <a:txBody>
                        <a:bodyPr/>
                        <a:lstStyle/>
                        <a:p>
                          <a:pPr algn="ctr">
                            <a:buNone/>
                          </a:pPr>
                          <a:r>
                            <a:rPr lang="en-US" altLang="zh-CN" sz="1800" b="1" dirty="0">
                              <a:solidFill>
                                <a:schemeClr val="tx1"/>
                              </a:solidFill>
                              <a:latin typeface="Times New Roman" panose="02020603050405020304" charset="0"/>
                              <a:cs typeface="Times New Roman" panose="02020603050405020304" charset="0"/>
                              <a:sym typeface="+mn-ea"/>
                            </a:rPr>
                            <a:t>0.05187</a:t>
                          </a:r>
                        </a:p>
                      </a:txBody>
                      <a:tcPr/>
                    </a:tc>
                    <a:extLst>
                      <a:ext uri="{0D108BD9-81ED-4DB2-BD59-A6C34878D82A}">
                        <a16:rowId xmlns:a16="http://schemas.microsoft.com/office/drawing/2014/main" val="10000"/>
                      </a:ext>
                    </a:extLst>
                  </a:tr>
                  <a:tr h="379747">
                    <a:tc>
                      <a:txBody>
                        <a:bodyPr/>
                        <a:lstStyle/>
                        <a:p>
                          <a:pPr algn="ctr">
                            <a:buNone/>
                          </a:pPr>
                          <a:r>
                            <a:rPr lang="en-US" altLang="zh-CN" b="1" dirty="0">
                              <a:latin typeface="Times New Roman" panose="02020603050405020304" charset="0"/>
                              <a:cs typeface="Times New Roman" panose="02020603050405020304" charset="0"/>
                            </a:rPr>
                            <a:t>HYP0</a:t>
                          </a:r>
                        </a:p>
                      </a:txBody>
                      <a:tcPr/>
                    </a:tc>
                    <a:tc>
                      <a:txBody>
                        <a:bodyPr/>
                        <a:lstStyle/>
                        <a:p>
                          <a:pPr algn="ctr">
                            <a:buNone/>
                          </a:pPr>
                          <a:r>
                            <a:rPr lang="en-US" altLang="zh-CN" b="1" dirty="0">
                              <a:latin typeface="Times New Roman" panose="02020603050405020304" charset="0"/>
                              <a:cs typeface="Times New Roman" panose="02020603050405020304" charset="0"/>
                            </a:rPr>
                            <a:t>1.064(21)</a:t>
                          </a:r>
                        </a:p>
                      </a:txBody>
                      <a:tcPr/>
                    </a:tc>
                    <a:tc>
                      <a:txBody>
                        <a:bodyPr/>
                        <a:lstStyle/>
                        <a:p>
                          <a:pPr algn="ctr">
                            <a:buNone/>
                          </a:pPr>
                          <a:r>
                            <a:rPr lang="en-US" altLang="zh-CN" b="1" dirty="0">
                              <a:latin typeface="Times New Roman" panose="02020603050405020304" charset="0"/>
                              <a:cs typeface="Times New Roman" panose="02020603050405020304" charset="0"/>
                            </a:rPr>
                            <a:t>1.145(20)</a:t>
                          </a:r>
                        </a:p>
                      </a:txBody>
                      <a:tcPr/>
                    </a:tc>
                    <a:tc>
                      <a:txBody>
                        <a:bodyPr/>
                        <a:lstStyle/>
                        <a:p>
                          <a:pPr algn="ctr">
                            <a:buNone/>
                          </a:pPr>
                          <a:r>
                            <a:rPr lang="en-US" altLang="zh-CN" b="1" dirty="0">
                              <a:latin typeface="Times New Roman" panose="02020603050405020304" charset="0"/>
                              <a:cs typeface="Times New Roman" panose="02020603050405020304" charset="0"/>
                            </a:rPr>
                            <a:t>1.241(19)</a:t>
                          </a:r>
                        </a:p>
                      </a:txBody>
                      <a:tcPr/>
                    </a:tc>
                    <a:extLst>
                      <a:ext uri="{0D108BD9-81ED-4DB2-BD59-A6C34878D82A}">
                        <a16:rowId xmlns:a16="http://schemas.microsoft.com/office/drawing/2014/main" val="10001"/>
                      </a:ext>
                    </a:extLst>
                  </a:tr>
                  <a:tr h="379747">
                    <a:tc>
                      <a:txBody>
                        <a:bodyPr/>
                        <a:lstStyle/>
                        <a:p>
                          <a:pPr algn="ctr">
                            <a:buNone/>
                          </a:pPr>
                          <a:r>
                            <a:rPr lang="en-US" altLang="zh-CN" b="1" dirty="0">
                              <a:latin typeface="Times New Roman" panose="02020603050405020304" charset="0"/>
                              <a:cs typeface="Times New Roman" panose="02020603050405020304" charset="0"/>
                            </a:rPr>
                            <a:t>HYP1</a:t>
                          </a:r>
                        </a:p>
                      </a:txBody>
                      <a:tcPr/>
                    </a:tc>
                    <a:tc>
                      <a:txBody>
                        <a:bodyPr/>
                        <a:lstStyle/>
                        <a:p>
                          <a:pPr algn="ctr">
                            <a:buNone/>
                          </a:pPr>
                          <a:r>
                            <a:rPr lang="en-US" altLang="zh-CN" b="1">
                              <a:latin typeface="Times New Roman" panose="02020603050405020304" charset="0"/>
                              <a:cs typeface="Times New Roman" panose="02020603050405020304" charset="0"/>
                            </a:rPr>
                            <a:t>0.92208(62)</a:t>
                          </a:r>
                        </a:p>
                      </a:txBody>
                      <a:tcPr/>
                    </a:tc>
                    <a:tc>
                      <a:txBody>
                        <a:bodyPr/>
                        <a:lstStyle/>
                        <a:p>
                          <a:pPr algn="ctr">
                            <a:buNone/>
                          </a:pPr>
                          <a:r>
                            <a:rPr lang="en-US" altLang="zh-CN" b="1" dirty="0">
                              <a:latin typeface="Times New Roman" panose="02020603050405020304" charset="0"/>
                              <a:cs typeface="Times New Roman" panose="02020603050405020304" charset="0"/>
                            </a:rPr>
                            <a:t>0.97526(57)</a:t>
                          </a:r>
                        </a:p>
                      </a:txBody>
                      <a:tcPr/>
                    </a:tc>
                    <a:tc>
                      <a:txBody>
                        <a:bodyPr/>
                        <a:lstStyle/>
                        <a:p>
                          <a:pPr algn="ctr">
                            <a:buNone/>
                          </a:pPr>
                          <a:r>
                            <a:rPr lang="en-US" altLang="zh-CN" b="1" dirty="0">
                              <a:latin typeface="Times New Roman" panose="02020603050405020304" charset="0"/>
                              <a:cs typeface="Times New Roman" panose="02020603050405020304" charset="0"/>
                            </a:rPr>
                            <a:t>1.03969(53)</a:t>
                          </a:r>
                        </a:p>
                      </a:txBody>
                      <a:tcPr/>
                    </a:tc>
                    <a:extLst>
                      <a:ext uri="{0D108BD9-81ED-4DB2-BD59-A6C34878D82A}">
                        <a16:rowId xmlns:a16="http://schemas.microsoft.com/office/drawing/2014/main" val="10002"/>
                      </a:ext>
                    </a:extLst>
                  </a:tr>
                </a:tbl>
              </a:graphicData>
            </a:graphic>
          </p:graphicFrame>
        </mc:Choice>
        <mc:Fallback xmlns="">
          <p:graphicFrame>
            <p:nvGraphicFramePr>
              <p:cNvPr id="16" name="表格 15">
                <a:extLst>
                  <a:ext uri="{FF2B5EF4-FFF2-40B4-BE49-F238E27FC236}">
                    <a16:creationId xmlns:a16="http://schemas.microsoft.com/office/drawing/2014/main" id="{EC962631-E6BF-E8C9-82A4-6EC6FB95D02B}"/>
                  </a:ext>
                </a:extLst>
              </p:cNvPr>
              <p:cNvGraphicFramePr/>
              <p:nvPr/>
            </p:nvGraphicFramePr>
            <p:xfrm>
              <a:off x="4840917" y="4579938"/>
              <a:ext cx="6351924" cy="1154431"/>
            </p:xfrm>
            <a:graphic>
              <a:graphicData uri="http://schemas.openxmlformats.org/drawingml/2006/table">
                <a:tbl>
                  <a:tblPr firstRow="1" bandRow="1">
                    <a:tableStyleId>{EB344D84-9AFB-497E-A393-DC336BA19D2E}</a:tableStyleId>
                  </a:tblPr>
                  <a:tblGrid>
                    <a:gridCol w="1587981">
                      <a:extLst>
                        <a:ext uri="{9D8B030D-6E8A-4147-A177-3AD203B41FA5}">
                          <a16:colId xmlns:a16="http://schemas.microsoft.com/office/drawing/2014/main" val="20000"/>
                        </a:ext>
                      </a:extLst>
                    </a:gridCol>
                    <a:gridCol w="1587981">
                      <a:extLst>
                        <a:ext uri="{9D8B030D-6E8A-4147-A177-3AD203B41FA5}">
                          <a16:colId xmlns:a16="http://schemas.microsoft.com/office/drawing/2014/main" val="20001"/>
                        </a:ext>
                      </a:extLst>
                    </a:gridCol>
                    <a:gridCol w="1587981">
                      <a:extLst>
                        <a:ext uri="{9D8B030D-6E8A-4147-A177-3AD203B41FA5}">
                          <a16:colId xmlns:a16="http://schemas.microsoft.com/office/drawing/2014/main" val="20002"/>
                        </a:ext>
                      </a:extLst>
                    </a:gridCol>
                    <a:gridCol w="1587981">
                      <a:extLst>
                        <a:ext uri="{9D8B030D-6E8A-4147-A177-3AD203B41FA5}">
                          <a16:colId xmlns:a16="http://schemas.microsoft.com/office/drawing/2014/main" val="20003"/>
                        </a:ext>
                      </a:extLst>
                    </a:gridCol>
                  </a:tblGrid>
                  <a:tr h="394937">
                    <a:tc>
                      <a:txBody>
                        <a:bodyPr/>
                        <a:lstStyle/>
                        <a:p>
                          <a:endParaRPr lang="zh-CN"/>
                        </a:p>
                      </a:txBody>
                      <a:tcPr>
                        <a:blipFill>
                          <a:blip r:embed="rId7"/>
                          <a:stretch>
                            <a:fillRect t="-7692" r="-300383" b="-212308"/>
                          </a:stretch>
                        </a:blipFill>
                      </a:tcPr>
                    </a:tc>
                    <a:tc>
                      <a:txBody>
                        <a:bodyPr/>
                        <a:lstStyle/>
                        <a:p>
                          <a:pPr algn="ctr">
                            <a:buNone/>
                          </a:pPr>
                          <a:r>
                            <a:rPr lang="en-US" altLang="zh-CN" b="1" dirty="0">
                              <a:solidFill>
                                <a:schemeClr val="tx1"/>
                              </a:solidFill>
                              <a:latin typeface="Times New Roman" panose="02020603050405020304" charset="0"/>
                              <a:cs typeface="Times New Roman" panose="02020603050405020304" charset="0"/>
                            </a:rPr>
                            <a:t>0.10530</a:t>
                          </a:r>
                        </a:p>
                      </a:txBody>
                      <a:tcPr/>
                    </a:tc>
                    <a:tc>
                      <a:txBody>
                        <a:bodyPr/>
                        <a:lstStyle/>
                        <a:p>
                          <a:pPr algn="ctr">
                            <a:buNone/>
                          </a:pPr>
                          <a:r>
                            <a:rPr lang="en-US" altLang="zh-CN" sz="1800" b="1" dirty="0">
                              <a:solidFill>
                                <a:schemeClr val="tx1"/>
                              </a:solidFill>
                              <a:latin typeface="Times New Roman" panose="02020603050405020304" charset="0"/>
                              <a:cs typeface="Times New Roman" panose="02020603050405020304" charset="0"/>
                              <a:sym typeface="+mn-ea"/>
                            </a:rPr>
                            <a:t>0.07746 </a:t>
                          </a:r>
                        </a:p>
                      </a:txBody>
                      <a:tcPr/>
                    </a:tc>
                    <a:tc>
                      <a:txBody>
                        <a:bodyPr/>
                        <a:lstStyle/>
                        <a:p>
                          <a:pPr algn="ctr">
                            <a:buNone/>
                          </a:pPr>
                          <a:r>
                            <a:rPr lang="en-US" altLang="zh-CN" sz="1800" b="1" dirty="0">
                              <a:solidFill>
                                <a:schemeClr val="tx1"/>
                              </a:solidFill>
                              <a:latin typeface="Times New Roman" panose="02020603050405020304" charset="0"/>
                              <a:cs typeface="Times New Roman" panose="02020603050405020304" charset="0"/>
                              <a:sym typeface="+mn-ea"/>
                            </a:rPr>
                            <a:t>0.05187</a:t>
                          </a:r>
                        </a:p>
                      </a:txBody>
                      <a:tcPr/>
                    </a:tc>
                    <a:extLst>
                      <a:ext uri="{0D108BD9-81ED-4DB2-BD59-A6C34878D82A}">
                        <a16:rowId xmlns:a16="http://schemas.microsoft.com/office/drawing/2014/main" val="10000"/>
                      </a:ext>
                    </a:extLst>
                  </a:tr>
                  <a:tr h="379747">
                    <a:tc>
                      <a:txBody>
                        <a:bodyPr/>
                        <a:lstStyle/>
                        <a:p>
                          <a:pPr algn="ctr">
                            <a:buNone/>
                          </a:pPr>
                          <a:r>
                            <a:rPr lang="en-US" altLang="zh-CN" b="1" dirty="0">
                              <a:latin typeface="Times New Roman" panose="02020603050405020304" charset="0"/>
                              <a:cs typeface="Times New Roman" panose="02020603050405020304" charset="0"/>
                            </a:rPr>
                            <a:t>HYP0</a:t>
                          </a:r>
                        </a:p>
                      </a:txBody>
                      <a:tcPr/>
                    </a:tc>
                    <a:tc>
                      <a:txBody>
                        <a:bodyPr/>
                        <a:lstStyle/>
                        <a:p>
                          <a:pPr algn="ctr">
                            <a:buNone/>
                          </a:pPr>
                          <a:r>
                            <a:rPr lang="en-US" altLang="zh-CN" b="1" dirty="0">
                              <a:latin typeface="Times New Roman" panose="02020603050405020304" charset="0"/>
                              <a:cs typeface="Times New Roman" panose="02020603050405020304" charset="0"/>
                            </a:rPr>
                            <a:t>1.064(21)</a:t>
                          </a:r>
                        </a:p>
                      </a:txBody>
                      <a:tcPr/>
                    </a:tc>
                    <a:tc>
                      <a:txBody>
                        <a:bodyPr/>
                        <a:lstStyle/>
                        <a:p>
                          <a:pPr algn="ctr">
                            <a:buNone/>
                          </a:pPr>
                          <a:r>
                            <a:rPr lang="en-US" altLang="zh-CN" b="1" dirty="0">
                              <a:latin typeface="Times New Roman" panose="02020603050405020304" charset="0"/>
                              <a:cs typeface="Times New Roman" panose="02020603050405020304" charset="0"/>
                            </a:rPr>
                            <a:t>1.145(20)</a:t>
                          </a:r>
                        </a:p>
                      </a:txBody>
                      <a:tcPr/>
                    </a:tc>
                    <a:tc>
                      <a:txBody>
                        <a:bodyPr/>
                        <a:lstStyle/>
                        <a:p>
                          <a:pPr algn="ctr">
                            <a:buNone/>
                          </a:pPr>
                          <a:r>
                            <a:rPr lang="en-US" altLang="zh-CN" b="1" dirty="0">
                              <a:latin typeface="Times New Roman" panose="02020603050405020304" charset="0"/>
                              <a:cs typeface="Times New Roman" panose="02020603050405020304" charset="0"/>
                            </a:rPr>
                            <a:t>1.241(19)</a:t>
                          </a:r>
                        </a:p>
                      </a:txBody>
                      <a:tcPr/>
                    </a:tc>
                    <a:extLst>
                      <a:ext uri="{0D108BD9-81ED-4DB2-BD59-A6C34878D82A}">
                        <a16:rowId xmlns:a16="http://schemas.microsoft.com/office/drawing/2014/main" val="10001"/>
                      </a:ext>
                    </a:extLst>
                  </a:tr>
                  <a:tr h="379747">
                    <a:tc>
                      <a:txBody>
                        <a:bodyPr/>
                        <a:lstStyle/>
                        <a:p>
                          <a:pPr algn="ctr">
                            <a:buNone/>
                          </a:pPr>
                          <a:r>
                            <a:rPr lang="en-US" altLang="zh-CN" b="1" dirty="0">
                              <a:latin typeface="Times New Roman" panose="02020603050405020304" charset="0"/>
                              <a:cs typeface="Times New Roman" panose="02020603050405020304" charset="0"/>
                            </a:rPr>
                            <a:t>HYP1</a:t>
                          </a:r>
                        </a:p>
                      </a:txBody>
                      <a:tcPr/>
                    </a:tc>
                    <a:tc>
                      <a:txBody>
                        <a:bodyPr/>
                        <a:lstStyle/>
                        <a:p>
                          <a:pPr algn="ctr">
                            <a:buNone/>
                          </a:pPr>
                          <a:r>
                            <a:rPr lang="en-US" altLang="zh-CN" b="1">
                              <a:latin typeface="Times New Roman" panose="02020603050405020304" charset="0"/>
                              <a:cs typeface="Times New Roman" panose="02020603050405020304" charset="0"/>
                            </a:rPr>
                            <a:t>0.92208(62)</a:t>
                          </a:r>
                        </a:p>
                      </a:txBody>
                      <a:tcPr/>
                    </a:tc>
                    <a:tc>
                      <a:txBody>
                        <a:bodyPr/>
                        <a:lstStyle/>
                        <a:p>
                          <a:pPr algn="ctr">
                            <a:buNone/>
                          </a:pPr>
                          <a:r>
                            <a:rPr lang="en-US" altLang="zh-CN" b="1" dirty="0">
                              <a:latin typeface="Times New Roman" panose="02020603050405020304" charset="0"/>
                              <a:cs typeface="Times New Roman" panose="02020603050405020304" charset="0"/>
                            </a:rPr>
                            <a:t>0.97526(57)</a:t>
                          </a:r>
                        </a:p>
                      </a:txBody>
                      <a:tcPr/>
                    </a:tc>
                    <a:tc>
                      <a:txBody>
                        <a:bodyPr/>
                        <a:lstStyle/>
                        <a:p>
                          <a:pPr algn="ctr">
                            <a:buNone/>
                          </a:pPr>
                          <a:r>
                            <a:rPr lang="en-US" altLang="zh-CN" b="1" dirty="0">
                              <a:latin typeface="Times New Roman" panose="02020603050405020304" charset="0"/>
                              <a:cs typeface="Times New Roman" panose="02020603050405020304" charset="0"/>
                            </a:rPr>
                            <a:t>1.03969(53)</a:t>
                          </a:r>
                        </a:p>
                      </a:txBody>
                      <a:tcPr/>
                    </a:tc>
                    <a:extLst>
                      <a:ext uri="{0D108BD9-81ED-4DB2-BD59-A6C34878D82A}">
                        <a16:rowId xmlns:a16="http://schemas.microsoft.com/office/drawing/2014/main" val="10002"/>
                      </a:ext>
                    </a:extLst>
                  </a:tr>
                </a:tbl>
              </a:graphicData>
            </a:graphic>
          </p:graphicFrame>
        </mc:Fallback>
      </mc:AlternateContent>
      <p:pic>
        <p:nvPicPr>
          <p:cNvPr id="20" name="图片 19">
            <a:extLst>
              <a:ext uri="{FF2B5EF4-FFF2-40B4-BE49-F238E27FC236}">
                <a16:creationId xmlns:a16="http://schemas.microsoft.com/office/drawing/2014/main" id="{F15D21AB-7B35-6E6C-C39A-0A300AAA0D68}"/>
              </a:ext>
            </a:extLst>
          </p:cNvPr>
          <p:cNvPicPr>
            <a:picLocks noChangeAspect="1"/>
          </p:cNvPicPr>
          <p:nvPr/>
        </p:nvPicPr>
        <p:blipFill>
          <a:blip r:embed="rId8"/>
          <a:srcRect t="16304"/>
          <a:stretch>
            <a:fillRect/>
          </a:stretch>
        </p:blipFill>
        <p:spPr>
          <a:xfrm>
            <a:off x="3280250" y="3120710"/>
            <a:ext cx="7067219" cy="681056"/>
          </a:xfrm>
          <a:prstGeom prst="rect">
            <a:avLst/>
          </a:prstGeom>
        </p:spPr>
      </p:pic>
      <p:sp>
        <p:nvSpPr>
          <p:cNvPr id="22" name="文本框 21">
            <a:extLst>
              <a:ext uri="{FF2B5EF4-FFF2-40B4-BE49-F238E27FC236}">
                <a16:creationId xmlns:a16="http://schemas.microsoft.com/office/drawing/2014/main" id="{9DD26CA0-23AD-E1E7-5543-7A63437B1C3E}"/>
              </a:ext>
            </a:extLst>
          </p:cNvPr>
          <p:cNvSpPr txBox="1"/>
          <p:nvPr/>
        </p:nvSpPr>
        <p:spPr>
          <a:xfrm>
            <a:off x="8323679" y="3039532"/>
            <a:ext cx="646331" cy="830997"/>
          </a:xfrm>
          <a:prstGeom prst="rect">
            <a:avLst/>
          </a:prstGeom>
          <a:noFill/>
        </p:spPr>
        <p:txBody>
          <a:bodyPr wrap="none" rtlCol="0">
            <a:spAutoFit/>
          </a:bodyPr>
          <a:lstStyle/>
          <a:p>
            <a:r>
              <a:rPr kumimoji="1" lang="en-US" altLang="zh-CN" sz="4800" dirty="0">
                <a:solidFill>
                  <a:srgbClr val="C00000"/>
                </a:solidFill>
              </a:rPr>
              <a:t>✓</a:t>
            </a:r>
            <a:endParaRPr kumimoji="1" lang="zh-CN" altLang="en-US" sz="4800" dirty="0">
              <a:solidFill>
                <a:srgbClr val="C00000"/>
              </a:solidFill>
            </a:endParaRPr>
          </a:p>
        </p:txBody>
      </p:sp>
      <p:sp>
        <p:nvSpPr>
          <p:cNvPr id="23" name="文本框 22">
            <a:extLst>
              <a:ext uri="{FF2B5EF4-FFF2-40B4-BE49-F238E27FC236}">
                <a16:creationId xmlns:a16="http://schemas.microsoft.com/office/drawing/2014/main" id="{E4F97954-E951-CE75-4915-4843CD34D51B}"/>
              </a:ext>
            </a:extLst>
          </p:cNvPr>
          <p:cNvSpPr txBox="1"/>
          <p:nvPr/>
        </p:nvSpPr>
        <p:spPr>
          <a:xfrm>
            <a:off x="9911841" y="3169825"/>
            <a:ext cx="646331" cy="830997"/>
          </a:xfrm>
          <a:prstGeom prst="rect">
            <a:avLst/>
          </a:prstGeom>
          <a:noFill/>
        </p:spPr>
        <p:txBody>
          <a:bodyPr wrap="none" rtlCol="0">
            <a:spAutoFit/>
          </a:bodyPr>
          <a:lstStyle/>
          <a:p>
            <a:r>
              <a:rPr kumimoji="1" lang="en-US" altLang="zh-CN" sz="4800" dirty="0">
                <a:solidFill>
                  <a:srgbClr val="C00000"/>
                </a:solidFill>
              </a:rPr>
              <a:t>✓</a:t>
            </a:r>
            <a:endParaRPr kumimoji="1" lang="zh-CN" altLang="en-US" sz="4800" dirty="0">
              <a:solidFill>
                <a:srgbClr val="C00000"/>
              </a:solidFill>
            </a:endParaRPr>
          </a:p>
        </p:txBody>
      </p:sp>
      <p:pic>
        <p:nvPicPr>
          <p:cNvPr id="13" name="图片 12">
            <a:extLst>
              <a:ext uri="{FF2B5EF4-FFF2-40B4-BE49-F238E27FC236}">
                <a16:creationId xmlns:a16="http://schemas.microsoft.com/office/drawing/2014/main" id="{3EB1A3E6-93AF-FB35-BBED-E5705AF10BFC}"/>
              </a:ext>
            </a:extLst>
          </p:cNvPr>
          <p:cNvPicPr>
            <a:picLocks noChangeAspect="1"/>
          </p:cNvPicPr>
          <p:nvPr/>
        </p:nvPicPr>
        <p:blipFill>
          <a:blip r:embed="rId9"/>
          <a:stretch>
            <a:fillRect/>
          </a:stretch>
        </p:blipFill>
        <p:spPr>
          <a:xfrm>
            <a:off x="371475" y="3555365"/>
            <a:ext cx="3416300" cy="3057525"/>
          </a:xfrm>
          <a:prstGeom prst="rect">
            <a:avLst/>
          </a:prstGeom>
        </p:spPr>
      </p:pic>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044971A8-EC17-8642-302C-F8BC2773B6B2}"/>
                  </a:ext>
                </a:extLst>
              </p:cNvPr>
              <p:cNvSpPr txBox="1"/>
              <p:nvPr/>
            </p:nvSpPr>
            <p:spPr>
              <a:xfrm>
                <a:off x="1202200" y="3943366"/>
                <a:ext cx="2030095" cy="369332"/>
              </a:xfrm>
              <a:prstGeom prst="rect">
                <a:avLst/>
              </a:prstGeom>
              <a:noFill/>
            </p:spPr>
            <p:txBody>
              <a:bodyPr wrap="square" rtlCol="0" anchor="t">
                <a:spAutoFit/>
              </a:bodyPr>
              <a:lstStyle/>
              <a:p>
                <a14:m>
                  <m:oMath xmlns:m="http://schemas.openxmlformats.org/officeDocument/2006/math">
                    <m:r>
                      <a:rPr lang="en-US" altLang="zh-CN" i="1">
                        <a:latin typeface="Cambria Math" panose="02040503050406030204" pitchFamily="18" charset="0"/>
                        <a:cs typeface="Cambria Math" panose="02040503050406030204" pitchFamily="18" charset="0"/>
                      </a:rPr>
                      <m:t>𝑑</m:t>
                    </m:r>
                    <m:r>
                      <a:rPr lang="en-US" altLang="zh-CN" i="1">
                        <a:latin typeface="Cambria Math" panose="02040503050406030204" pitchFamily="18" charset="0"/>
                        <a:ea typeface="MS Mincho" charset="0"/>
                        <a:cs typeface="Cambria Math" panose="02040503050406030204" pitchFamily="18" charset="0"/>
                      </a:rPr>
                      <m:t>’(</m:t>
                    </m:r>
                    <m:r>
                      <a:rPr lang="en-US" altLang="zh-CN" i="1">
                        <a:latin typeface="Cambria Math" panose="02040503050406030204" pitchFamily="18" charset="0"/>
                        <a:ea typeface="MS Mincho" charset="0"/>
                        <a:cs typeface="Cambria Math" panose="02040503050406030204" pitchFamily="18" charset="0"/>
                      </a:rPr>
                      <m:t>𝜇</m:t>
                    </m:r>
                    <m:r>
                      <a:rPr lang="en-US" altLang="zh-CN" i="1">
                        <a:latin typeface="Cambria Math" panose="02040503050406030204" pitchFamily="18" charset="0"/>
                        <a:ea typeface="MS Mincho" charset="0"/>
                        <a:cs typeface="Cambria Math" panose="02040503050406030204" pitchFamily="18" charset="0"/>
                      </a:rPr>
                      <m:t>) </m:t>
                    </m:r>
                  </m:oMath>
                </a14:m>
                <a:r>
                  <a:rPr lang="en-US" altLang="zh-CN" i="1" dirty="0">
                    <a:latin typeface="Times New Roman" panose="02020603050405020304" charset="0"/>
                    <a:ea typeface="MS Mincho" charset="0"/>
                    <a:cs typeface="Times New Roman" panose="02020603050405020304" charset="0"/>
                  </a:rPr>
                  <a:t>= </a:t>
                </a:r>
                <a:r>
                  <a:rPr lang="en-US" altLang="zh-CN" dirty="0">
                    <a:latin typeface="Times New Roman" panose="02020603050405020304" charset="0"/>
                    <a:ea typeface="MS Mincho" charset="0"/>
                    <a:cs typeface="Times New Roman" panose="02020603050405020304" charset="0"/>
                  </a:rPr>
                  <a:t>-0.448</a:t>
                </a:r>
              </a:p>
            </p:txBody>
          </p:sp>
        </mc:Choice>
        <mc:Fallback xmlns="">
          <p:sp>
            <p:nvSpPr>
              <p:cNvPr id="11" name="文本框 10">
                <a:extLst>
                  <a:ext uri="{FF2B5EF4-FFF2-40B4-BE49-F238E27FC236}">
                    <a16:creationId xmlns:a16="http://schemas.microsoft.com/office/drawing/2014/main" id="{6C115CEA-8BE0-5007-9E61-E68DDFB8DE2C}"/>
                  </a:ext>
                </a:extLst>
              </p:cNvPr>
              <p:cNvSpPr txBox="1">
                <a:spLocks noRot="1" noChangeAspect="1" noMove="1" noResize="1" noEditPoints="1" noAdjustHandles="1" noChangeArrowheads="1" noChangeShapeType="1" noTextEdit="1"/>
              </p:cNvSpPr>
              <p:nvPr/>
            </p:nvSpPr>
            <p:spPr>
              <a:xfrm>
                <a:off x="1202200" y="3943366"/>
                <a:ext cx="2030095" cy="369332"/>
              </a:xfrm>
              <a:prstGeom prst="rect">
                <a:avLst/>
              </a:prstGeom>
              <a:blipFill>
                <a:blip r:embed="rId10"/>
                <a:stretch>
                  <a:fillRect t="-10000" b="-26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6181381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42EAD-B2ED-D48F-A5E8-6CC83E8C18D2}"/>
            </a:ext>
          </a:extLst>
        </p:cNvPr>
        <p:cNvGrpSpPr/>
        <p:nvPr/>
      </p:nvGrpSpPr>
      <p:grpSpPr>
        <a:xfrm>
          <a:off x="0" y="0"/>
          <a:ext cx="0" cy="0"/>
          <a:chOff x="0" y="0"/>
          <a:chExt cx="0" cy="0"/>
        </a:xfrm>
      </p:grpSpPr>
      <p:sp>
        <p:nvSpPr>
          <p:cNvPr id="38914" name="灯片编号占位符 4">
            <a:extLst>
              <a:ext uri="{FF2B5EF4-FFF2-40B4-BE49-F238E27FC236}">
                <a16:creationId xmlns:a16="http://schemas.microsoft.com/office/drawing/2014/main" id="{AFEEAB5B-E720-6192-F67E-FC999AFC2604}"/>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44</a:t>
            </a:r>
            <a:endParaRPr kumimoji="0" lang="zh-CN" altLang="en-US" sz="2800" dirty="0"/>
          </a:p>
        </p:txBody>
      </p:sp>
      <p:sp>
        <p:nvSpPr>
          <p:cNvPr id="17" name="Text Box 3">
            <a:extLst>
              <a:ext uri="{FF2B5EF4-FFF2-40B4-BE49-F238E27FC236}">
                <a16:creationId xmlns:a16="http://schemas.microsoft.com/office/drawing/2014/main" id="{AB7FF52E-9AF7-91D1-E9AC-2E958922DCD5}"/>
              </a:ext>
            </a:extLst>
          </p:cNvPr>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Quasi-TMDWFs in Coordinate Space</a:t>
            </a:r>
          </a:p>
        </p:txBody>
      </p:sp>
      <p:grpSp>
        <p:nvGrpSpPr>
          <p:cNvPr id="25" name="组合 24">
            <a:extLst>
              <a:ext uri="{FF2B5EF4-FFF2-40B4-BE49-F238E27FC236}">
                <a16:creationId xmlns:a16="http://schemas.microsoft.com/office/drawing/2014/main" id="{CDEC58D6-9616-38AE-3A37-9A80016F945D}"/>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57F1AAC5-8C81-7A97-227B-FAA34C8BA02C}"/>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DFC4AE83-D367-A1F0-A743-6D73106B14FA}"/>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92BB0106-499C-5F0B-9D0C-1C2B6B7F0ADB}"/>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A6D0384C-676D-D09F-1E36-7A8166D06751}"/>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4" name="图片 3">
            <a:extLst>
              <a:ext uri="{FF2B5EF4-FFF2-40B4-BE49-F238E27FC236}">
                <a16:creationId xmlns:a16="http://schemas.microsoft.com/office/drawing/2014/main" id="{CED5236C-5185-5A58-2A73-51342A75BBB5}"/>
              </a:ext>
            </a:extLst>
          </p:cNvPr>
          <p:cNvPicPr>
            <a:picLocks noChangeAspect="1"/>
          </p:cNvPicPr>
          <p:nvPr/>
        </p:nvPicPr>
        <p:blipFill>
          <a:blip r:embed="rId3"/>
          <a:stretch>
            <a:fillRect/>
          </a:stretch>
        </p:blipFill>
        <p:spPr>
          <a:xfrm>
            <a:off x="3573498" y="1453530"/>
            <a:ext cx="5093335" cy="822960"/>
          </a:xfrm>
          <a:prstGeom prst="rect">
            <a:avLst/>
          </a:prstGeom>
        </p:spPr>
      </p:pic>
      <p:sp>
        <p:nvSpPr>
          <p:cNvPr id="5" name="矩形 4">
            <a:extLst>
              <a:ext uri="{FF2B5EF4-FFF2-40B4-BE49-F238E27FC236}">
                <a16:creationId xmlns:a16="http://schemas.microsoft.com/office/drawing/2014/main" id="{1E227DD0-E717-2923-25ED-B574837B5EE7}"/>
              </a:ext>
            </a:extLst>
          </p:cNvPr>
          <p:cNvSpPr/>
          <p:nvPr/>
        </p:nvSpPr>
        <p:spPr>
          <a:xfrm>
            <a:off x="3444593" y="1343675"/>
            <a:ext cx="5351145" cy="987425"/>
          </a:xfrm>
          <a:prstGeom prst="rect">
            <a:avLst/>
          </a:prstGeom>
          <a:solidFill>
            <a:schemeClr val="bg1">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8D881504-7E01-7BA2-637A-94B060DDCE20}"/>
              </a:ext>
            </a:extLst>
          </p:cNvPr>
          <p:cNvPicPr>
            <a:picLocks noChangeAspect="1"/>
          </p:cNvPicPr>
          <p:nvPr/>
        </p:nvPicPr>
        <p:blipFill>
          <a:blip r:embed="rId4"/>
          <a:stretch>
            <a:fillRect/>
          </a:stretch>
        </p:blipFill>
        <p:spPr>
          <a:xfrm>
            <a:off x="1542453" y="2621759"/>
            <a:ext cx="4586887" cy="3688057"/>
          </a:xfrm>
          <a:prstGeom prst="rect">
            <a:avLst/>
          </a:prstGeom>
        </p:spPr>
      </p:pic>
      <p:pic>
        <p:nvPicPr>
          <p:cNvPr id="7" name="图片 6">
            <a:extLst>
              <a:ext uri="{FF2B5EF4-FFF2-40B4-BE49-F238E27FC236}">
                <a16:creationId xmlns:a16="http://schemas.microsoft.com/office/drawing/2014/main" id="{3EEDFFA8-C860-8337-4F47-C4010488D757}"/>
              </a:ext>
            </a:extLst>
          </p:cNvPr>
          <p:cNvPicPr>
            <a:picLocks noChangeAspect="1"/>
          </p:cNvPicPr>
          <p:nvPr/>
        </p:nvPicPr>
        <p:blipFill>
          <a:blip r:embed="rId5"/>
          <a:stretch>
            <a:fillRect/>
          </a:stretch>
        </p:blipFill>
        <p:spPr>
          <a:xfrm>
            <a:off x="6129340" y="2662007"/>
            <a:ext cx="4429124" cy="3610778"/>
          </a:xfrm>
          <a:prstGeom prst="rect">
            <a:avLst/>
          </a:prstGeom>
        </p:spPr>
      </p:pic>
    </p:spTree>
    <p:extLst>
      <p:ext uri="{BB962C8B-B14F-4D97-AF65-F5344CB8AC3E}">
        <p14:creationId xmlns:p14="http://schemas.microsoft.com/office/powerpoint/2010/main" val="326094849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0132A-A863-EC8B-BB87-4146487FEBEC}"/>
            </a:ext>
          </a:extLst>
        </p:cNvPr>
        <p:cNvGrpSpPr/>
        <p:nvPr/>
      </p:nvGrpSpPr>
      <p:grpSpPr>
        <a:xfrm>
          <a:off x="0" y="0"/>
          <a:ext cx="0" cy="0"/>
          <a:chOff x="0" y="0"/>
          <a:chExt cx="0" cy="0"/>
        </a:xfrm>
      </p:grpSpPr>
      <p:sp>
        <p:nvSpPr>
          <p:cNvPr id="38914" name="灯片编号占位符 4">
            <a:extLst>
              <a:ext uri="{FF2B5EF4-FFF2-40B4-BE49-F238E27FC236}">
                <a16:creationId xmlns:a16="http://schemas.microsoft.com/office/drawing/2014/main" id="{2C8635D6-179A-9E44-1675-9093150B23AC}"/>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dirty="0"/>
              <a:t>45</a:t>
            </a:r>
            <a:endParaRPr kumimoji="0" lang="zh-CN" altLang="en-US" sz="2800" dirty="0"/>
          </a:p>
        </p:txBody>
      </p:sp>
      <p:sp>
        <p:nvSpPr>
          <p:cNvPr id="17" name="Text Box 3">
            <a:extLst>
              <a:ext uri="{FF2B5EF4-FFF2-40B4-BE49-F238E27FC236}">
                <a16:creationId xmlns:a16="http://schemas.microsoft.com/office/drawing/2014/main" id="{969C5B10-7313-600C-F45B-183DC1DE4A1C}"/>
              </a:ext>
            </a:extLst>
          </p:cNvPr>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Quasi-TMDWFs in Momentum Space</a:t>
            </a:r>
          </a:p>
        </p:txBody>
      </p:sp>
      <p:grpSp>
        <p:nvGrpSpPr>
          <p:cNvPr id="25" name="组合 24">
            <a:extLst>
              <a:ext uri="{FF2B5EF4-FFF2-40B4-BE49-F238E27FC236}">
                <a16:creationId xmlns:a16="http://schemas.microsoft.com/office/drawing/2014/main" id="{2C9CD7C6-41BC-440F-701D-289170B79A4A}"/>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1320C4C5-41D4-28DC-A2B1-66317673A12E}"/>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BE119CA1-9DD8-D2CC-98F9-21B21ADCBE70}"/>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5DCAB338-19B5-ECA9-727F-2053DD4757D7}"/>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723C2345-717C-17D0-07CE-D6838D936EB8}"/>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3" name="图片 2">
            <a:extLst>
              <a:ext uri="{FF2B5EF4-FFF2-40B4-BE49-F238E27FC236}">
                <a16:creationId xmlns:a16="http://schemas.microsoft.com/office/drawing/2014/main" id="{37218599-DF58-88D1-A665-21A2DC5B7CE5}"/>
              </a:ext>
            </a:extLst>
          </p:cNvPr>
          <p:cNvPicPr>
            <a:picLocks noChangeAspect="1"/>
          </p:cNvPicPr>
          <p:nvPr/>
        </p:nvPicPr>
        <p:blipFill>
          <a:blip r:embed="rId3"/>
          <a:srcRect l="4573" r="24945" b="54297"/>
          <a:stretch>
            <a:fillRect/>
          </a:stretch>
        </p:blipFill>
        <p:spPr>
          <a:xfrm>
            <a:off x="2868295" y="1402080"/>
            <a:ext cx="4090670" cy="722630"/>
          </a:xfrm>
          <a:prstGeom prst="rect">
            <a:avLst/>
          </a:prstGeom>
        </p:spPr>
      </p:pic>
      <p:pic>
        <p:nvPicPr>
          <p:cNvPr id="4" name="图片 3">
            <a:extLst>
              <a:ext uri="{FF2B5EF4-FFF2-40B4-BE49-F238E27FC236}">
                <a16:creationId xmlns:a16="http://schemas.microsoft.com/office/drawing/2014/main" id="{8BAA32D1-63C4-F558-8CB7-6A8F6FF9D0F6}"/>
              </a:ext>
            </a:extLst>
          </p:cNvPr>
          <p:cNvPicPr>
            <a:picLocks noChangeAspect="1"/>
          </p:cNvPicPr>
          <p:nvPr/>
        </p:nvPicPr>
        <p:blipFill>
          <a:blip r:embed="rId4"/>
          <a:srcRect r="65466"/>
          <a:stretch>
            <a:fillRect/>
          </a:stretch>
        </p:blipFill>
        <p:spPr>
          <a:xfrm>
            <a:off x="6879590" y="1421130"/>
            <a:ext cx="1758950" cy="822960"/>
          </a:xfrm>
          <a:prstGeom prst="rect">
            <a:avLst/>
          </a:prstGeom>
        </p:spPr>
      </p:pic>
      <p:sp>
        <p:nvSpPr>
          <p:cNvPr id="5" name="矩形 4">
            <a:extLst>
              <a:ext uri="{FF2B5EF4-FFF2-40B4-BE49-F238E27FC236}">
                <a16:creationId xmlns:a16="http://schemas.microsoft.com/office/drawing/2014/main" id="{99794373-A044-D47B-E1C3-F040ACF03124}"/>
              </a:ext>
            </a:extLst>
          </p:cNvPr>
          <p:cNvSpPr/>
          <p:nvPr/>
        </p:nvSpPr>
        <p:spPr>
          <a:xfrm>
            <a:off x="2797810" y="1256665"/>
            <a:ext cx="5974080" cy="987425"/>
          </a:xfrm>
          <a:prstGeom prst="rect">
            <a:avLst/>
          </a:prstGeom>
          <a:solidFill>
            <a:schemeClr val="bg1">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9C470212-C4A1-1B09-8E4F-498634C67D97}"/>
              </a:ext>
            </a:extLst>
          </p:cNvPr>
          <p:cNvPicPr>
            <a:picLocks noChangeAspect="1"/>
          </p:cNvPicPr>
          <p:nvPr/>
        </p:nvPicPr>
        <p:blipFill>
          <a:blip r:embed="rId5"/>
          <a:stretch>
            <a:fillRect/>
          </a:stretch>
        </p:blipFill>
        <p:spPr>
          <a:xfrm>
            <a:off x="1314451" y="2663627"/>
            <a:ext cx="9436892" cy="3624023"/>
          </a:xfrm>
          <a:prstGeom prst="rect">
            <a:avLst/>
          </a:prstGeom>
        </p:spPr>
      </p:pic>
    </p:spTree>
    <p:extLst>
      <p:ext uri="{BB962C8B-B14F-4D97-AF65-F5344CB8AC3E}">
        <p14:creationId xmlns:p14="http://schemas.microsoft.com/office/powerpoint/2010/main" val="310203360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5</a:t>
            </a:fld>
            <a:endParaRPr kumimoji="0" lang="zh-CN" altLang="en-US" sz="2800"/>
          </a:p>
        </p:txBody>
      </p:sp>
      <p:sp>
        <p:nvSpPr>
          <p:cNvPr id="17" name="Text Box 3"/>
          <p:cNvSpPr txBox="1">
            <a:spLocks noChangeArrowheads="1"/>
          </p:cNvSpPr>
          <p:nvPr/>
        </p:nvSpPr>
        <p:spPr bwMode="auto">
          <a:xfrm>
            <a:off x="514350" y="195580"/>
            <a:ext cx="889444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indent="0">
              <a:lnSpc>
                <a:spcPct val="100000"/>
              </a:lnSpc>
              <a:buNone/>
            </a:pPr>
            <a:r>
              <a:rPr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rPr>
              <a:t>TMDPDFs: 3D tomography of the nucleon</a:t>
            </a:r>
            <a:endParaRPr kumimoji="0" lang="en-US" altLang="zh-CN" b="1" dirty="0">
              <a:solidFill>
                <a:srgbClr val="C00000"/>
              </a:solidFill>
              <a:latin typeface="Times New Roman" panose="02020603050405020304" charset="0"/>
              <a:ea typeface="黑体" panose="02010609060101010101" charset="-122"/>
              <a:cs typeface="Times New Roman" panose="02020603050405020304" charset="0"/>
              <a:sym typeface="+mn-ea"/>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5" name="图片 4"/>
          <p:cNvPicPr>
            <a:picLocks noChangeAspect="1"/>
          </p:cNvPicPr>
          <p:nvPr/>
        </p:nvPicPr>
        <p:blipFill>
          <a:blip r:embed="rId3"/>
          <a:stretch>
            <a:fillRect/>
          </a:stretch>
        </p:blipFill>
        <p:spPr>
          <a:xfrm>
            <a:off x="428625" y="1833245"/>
            <a:ext cx="3369945" cy="3742055"/>
          </a:xfrm>
          <a:prstGeom prst="rect">
            <a:avLst/>
          </a:prstGeom>
        </p:spPr>
      </p:pic>
      <p:pic>
        <p:nvPicPr>
          <p:cNvPr id="6" name="图片 5"/>
          <p:cNvPicPr>
            <a:picLocks noChangeAspect="1"/>
          </p:cNvPicPr>
          <p:nvPr/>
        </p:nvPicPr>
        <p:blipFill>
          <a:blip r:embed="rId4"/>
          <a:stretch>
            <a:fillRect/>
          </a:stretch>
        </p:blipFill>
        <p:spPr>
          <a:xfrm>
            <a:off x="3950970" y="1456055"/>
            <a:ext cx="7566025" cy="4761865"/>
          </a:xfrm>
          <a:prstGeom prst="rect">
            <a:avLst/>
          </a:prstGeom>
        </p:spPr>
      </p:pic>
      <p:sp>
        <p:nvSpPr>
          <p:cNvPr id="3" name="文本框 2">
            <a:extLst>
              <a:ext uri="{FF2B5EF4-FFF2-40B4-BE49-F238E27FC236}">
                <a16:creationId xmlns:a16="http://schemas.microsoft.com/office/drawing/2014/main" id="{5274AA48-B527-53DB-6EFB-71BA6C7E230B}"/>
              </a:ext>
            </a:extLst>
          </p:cNvPr>
          <p:cNvSpPr txBox="1"/>
          <p:nvPr/>
        </p:nvSpPr>
        <p:spPr>
          <a:xfrm>
            <a:off x="6553773" y="6204346"/>
            <a:ext cx="6094854" cy="458074"/>
          </a:xfrm>
          <a:prstGeom prst="rect">
            <a:avLst/>
          </a:prstGeom>
          <a:noFill/>
        </p:spPr>
        <p:txBody>
          <a:bodyPr wrap="square">
            <a:spAutoFit/>
          </a:bodyPr>
          <a:lstStyle/>
          <a:p>
            <a:pPr lvl="2">
              <a:lnSpc>
                <a:spcPct val="150000"/>
              </a:lnSpc>
            </a:pPr>
            <a:r>
              <a:rPr lang="en-US" altLang="zh-CN" i="1" dirty="0" err="1">
                <a:solidFill>
                  <a:srgbClr val="001CB6"/>
                </a:solidFill>
                <a:latin typeface="Times New Roman" panose="02020603050405020304" charset="0"/>
                <a:cs typeface="Times New Roman" panose="02020603050405020304" charset="0"/>
              </a:rPr>
              <a:t>Boussarie</a:t>
            </a:r>
            <a:r>
              <a:rPr lang="en-US" altLang="zh-CN" i="1" dirty="0">
                <a:solidFill>
                  <a:srgbClr val="001CB6"/>
                </a:solidFill>
                <a:latin typeface="Times New Roman" panose="02020603050405020304" charset="0"/>
                <a:cs typeface="Times New Roman" panose="02020603050405020304" charset="0"/>
              </a:rPr>
              <a:t> et al., TMD Handbook, 2304.03302</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6</a:t>
            </a:fld>
            <a:endParaRPr kumimoji="0" lang="zh-CN" altLang="en-US" sz="2800"/>
          </a:p>
        </p:txBody>
      </p:sp>
      <p:sp>
        <p:nvSpPr>
          <p:cNvPr id="17" name="Text Box 3"/>
          <p:cNvSpPr txBox="1">
            <a:spLocks noChangeArrowheads="1"/>
          </p:cNvSpPr>
          <p:nvPr/>
        </p:nvSpPr>
        <p:spPr bwMode="auto">
          <a:xfrm>
            <a:off x="514350" y="195580"/>
            <a:ext cx="1124267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kumimoji="0" lang="en-US" altLang="zh-CN" b="1" dirty="0">
                <a:solidFill>
                  <a:srgbClr val="C00000"/>
                </a:solidFill>
                <a:latin typeface="Times New Roman" panose="02020603050405020304" charset="0"/>
                <a:ea typeface="Adobe 黑体 Std R" charset="-122"/>
                <a:cs typeface="Times New Roman" panose="02020603050405020304" charset="0"/>
                <a:sym typeface="+mn-ea"/>
              </a:rPr>
              <a:t>Phenomenological</a:t>
            </a:r>
            <a:r>
              <a:rPr kumimoji="0" lang="en-US" altLang="zh-CN" b="1" dirty="0">
                <a:solidFill>
                  <a:srgbClr val="C00000"/>
                </a:solidFill>
                <a:latin typeface="Times New Roman" panose="02020603050405020304" charset="0"/>
                <a:ea typeface="Adobe 黑体 Std R" charset="-122"/>
                <a:cs typeface="Times New Roman" panose="02020603050405020304" charset="0"/>
              </a:rPr>
              <a:t> vs. Lattice at TMD Observables</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2" name="文本框 1"/>
          <p:cNvSpPr txBox="1"/>
          <p:nvPr/>
        </p:nvSpPr>
        <p:spPr>
          <a:xfrm>
            <a:off x="6038215" y="1179830"/>
            <a:ext cx="4450715" cy="368300"/>
          </a:xfrm>
          <a:prstGeom prst="rect">
            <a:avLst/>
          </a:prstGeom>
          <a:noFill/>
        </p:spPr>
        <p:txBody>
          <a:bodyPr wrap="square" rtlCol="0" anchor="t">
            <a:spAutoFit/>
          </a:bodyPr>
          <a:lstStyle/>
          <a:p>
            <a:r>
              <a:rPr lang="en-US" altLang="zh-CN" b="1" dirty="0">
                <a:latin typeface="Times New Roman" panose="02020603050405020304" charset="0"/>
                <a:cs typeface="Times New Roman" panose="02020603050405020304" charset="0"/>
                <a:sym typeface="+mn-ea"/>
              </a:rPr>
              <a:t>Most recent global data fit-Tensor Charge</a:t>
            </a:r>
          </a:p>
        </p:txBody>
      </p:sp>
      <p:pic>
        <p:nvPicPr>
          <p:cNvPr id="5" name="图片 4"/>
          <p:cNvPicPr>
            <a:picLocks noChangeAspect="1"/>
          </p:cNvPicPr>
          <p:nvPr/>
        </p:nvPicPr>
        <p:blipFill>
          <a:blip r:embed="rId3"/>
          <a:stretch>
            <a:fillRect/>
          </a:stretch>
        </p:blipFill>
        <p:spPr>
          <a:xfrm>
            <a:off x="5164455" y="1501140"/>
            <a:ext cx="6198235" cy="4267200"/>
          </a:xfrm>
          <a:prstGeom prst="rect">
            <a:avLst/>
          </a:prstGeom>
        </p:spPr>
      </p:pic>
      <p:sp>
        <p:nvSpPr>
          <p:cNvPr id="3" name="矩形 2"/>
          <p:cNvSpPr>
            <a:spLocks noChangeArrowheads="1"/>
          </p:cNvSpPr>
          <p:nvPr/>
        </p:nvSpPr>
        <p:spPr bwMode="auto">
          <a:xfrm>
            <a:off x="735330" y="6036945"/>
            <a:ext cx="10714355" cy="491490"/>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ctr">
              <a:spcBef>
                <a:spcPct val="0"/>
              </a:spcBef>
              <a:buNone/>
            </a:pPr>
            <a:r>
              <a:rPr lang="en-US" altLang="zh-CN" sz="2600" b="1" dirty="0">
                <a:solidFill>
                  <a:schemeClr val="bg1"/>
                </a:solidFill>
                <a:latin typeface="Times New Roman" panose="02020603050405020304" charset="0"/>
                <a:ea typeface="黑体" panose="02010609060101010101" charset="-122"/>
                <a:cs typeface="Times New Roman" panose="02020603050405020304" charset="0"/>
              </a:rPr>
              <a:t>High-precision calculations of TMDs on the lattice are urgently needed.</a:t>
            </a:r>
          </a:p>
        </p:txBody>
      </p:sp>
      <p:sp>
        <p:nvSpPr>
          <p:cNvPr id="9" name="文本框 8"/>
          <p:cNvSpPr txBox="1"/>
          <p:nvPr/>
        </p:nvSpPr>
        <p:spPr>
          <a:xfrm>
            <a:off x="9049385" y="5668645"/>
            <a:ext cx="2870835" cy="368300"/>
          </a:xfrm>
          <a:prstGeom prst="rect">
            <a:avLst/>
          </a:prstGeom>
          <a:noFill/>
        </p:spPr>
        <p:txBody>
          <a:bodyPr wrap="square" rtlCol="0" anchor="t">
            <a:spAutoFit/>
          </a:bodyPr>
          <a:lstStyle/>
          <a:p>
            <a:r>
              <a:rPr lang="en-US" altLang="zh-CN" dirty="0">
                <a:solidFill>
                  <a:srgbClr val="A5281E"/>
                </a:solidFill>
                <a:latin typeface="Adobe Devanagari" panose="02040503050201020203" pitchFamily="18" charset="0"/>
                <a:cs typeface="Adobe Devanagari" panose="02040503050201020203" pitchFamily="18" charset="0"/>
                <a:sym typeface="+mn-ea"/>
              </a:rPr>
              <a:t> </a:t>
            </a:r>
            <a:r>
              <a:rPr lang="en-US" altLang="zh-CN" sz="1600" i="1" dirty="0">
                <a:solidFill>
                  <a:srgbClr val="001CB6"/>
                </a:solidFill>
                <a:latin typeface="Times New Roman" panose="02020603050405020304" charset="0"/>
                <a:cs typeface="Times New Roman" panose="02020603050405020304" charset="0"/>
                <a:sym typeface="+mn-ea"/>
              </a:rPr>
              <a:t>Zeng et al.,arXiv:2412.18324 </a:t>
            </a:r>
          </a:p>
        </p:txBody>
      </p:sp>
      <mc:AlternateContent xmlns:mc="http://schemas.openxmlformats.org/markup-compatibility/2006" xmlns:a14="http://schemas.microsoft.com/office/drawing/2010/main">
        <mc:Choice Requires="a14">
          <p:sp>
            <p:nvSpPr>
              <p:cNvPr id="10" name="文本框 9"/>
              <p:cNvSpPr txBox="1"/>
              <p:nvPr/>
            </p:nvSpPr>
            <p:spPr>
              <a:xfrm>
                <a:off x="602615" y="1576070"/>
                <a:ext cx="4283075" cy="3990340"/>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noAutofit/>
              </a:bodyPr>
              <a:lstStyle/>
              <a:p>
                <a:pPr marL="285750" indent="-285750">
                  <a:buFont typeface="Wingdings" panose="05000000000000000000" charset="0"/>
                  <a:buChar char="Ø"/>
                </a:pPr>
                <a:r>
                  <a:rPr lang="en-US" altLang="zh-CN" sz="2000" b="1" dirty="0">
                    <a:latin typeface="Times New Roman" panose="02020603050405020304" charset="0"/>
                    <a:cs typeface="Times New Roman" panose="02020603050405020304" charset="0"/>
                  </a:rPr>
                  <a:t>The tensor charge </a:t>
                </a:r>
                <a14:m>
                  <m:oMath xmlns:m="http://schemas.openxmlformats.org/officeDocument/2006/math">
                    <m:r>
                      <a:rPr lang="en-US" altLang="zh-CN" sz="2000" b="1" i="1">
                        <a:latin typeface="Cambria Math" panose="02040503050406030204" pitchFamily="18" charset="0"/>
                        <a:cs typeface="Cambria Math" panose="02040503050406030204" pitchFamily="18" charset="0"/>
                      </a:rPr>
                      <m:t>𝜹</m:t>
                    </m:r>
                    <m:r>
                      <a:rPr lang="en-US" altLang="zh-CN" sz="2000" b="1" i="1">
                        <a:latin typeface="Cambria Math" panose="02040503050406030204" pitchFamily="18" charset="0"/>
                        <a:cs typeface="Cambria Math" panose="02040503050406030204" pitchFamily="18" charset="0"/>
                      </a:rPr>
                      <m:t>𝒒</m:t>
                    </m:r>
                  </m:oMath>
                </a14:m>
                <a:r>
                  <a:rPr lang="en-US" altLang="zh-CN" sz="2000" b="1" dirty="0">
                    <a:latin typeface="Times New Roman" panose="02020603050405020304" charset="0"/>
                    <a:cs typeface="Times New Roman" panose="02020603050405020304" charset="0"/>
                  </a:rPr>
                  <a:t> is the first moment of the quark </a:t>
                </a:r>
                <a:r>
                  <a:rPr lang="en-US" altLang="zh-CN" sz="2000" b="1" dirty="0" err="1">
                    <a:latin typeface="Times New Roman" panose="02020603050405020304" charset="0"/>
                    <a:cs typeface="Times New Roman" panose="02020603050405020304" charset="0"/>
                  </a:rPr>
                  <a:t>transversity</a:t>
                </a:r>
                <a:r>
                  <a:rPr lang="en-US" altLang="zh-CN" sz="2000" b="1" dirty="0">
                    <a:latin typeface="Times New Roman" panose="02020603050405020304" charset="0"/>
                    <a:cs typeface="Times New Roman" panose="02020603050405020304" charset="0"/>
                  </a:rPr>
                  <a:t> distribution function </a:t>
                </a:r>
                <a14:m>
                  <m:oMath xmlns:m="http://schemas.openxmlformats.org/officeDocument/2006/math">
                    <m:sSub>
                      <m:sSubPr>
                        <m:ctrlPr>
                          <a:rPr lang="en-US" altLang="zh-CN" sz="2000" b="1" i="1">
                            <a:latin typeface="Cambria Math" panose="02040503050406030204" pitchFamily="18" charset="0"/>
                            <a:cs typeface="Cambria Math" panose="02040503050406030204" pitchFamily="18" charset="0"/>
                          </a:rPr>
                        </m:ctrlPr>
                      </m:sSubPr>
                      <m:e>
                        <m:r>
                          <a:rPr lang="en-US" altLang="zh-CN" sz="2000" b="1" i="1">
                            <a:latin typeface="Cambria Math" panose="02040503050406030204" pitchFamily="18" charset="0"/>
                            <a:cs typeface="Cambria Math" panose="02040503050406030204" pitchFamily="18" charset="0"/>
                          </a:rPr>
                          <m:t>𝒉</m:t>
                        </m:r>
                      </m:e>
                      <m:sub>
                        <m:r>
                          <a:rPr lang="en-US" altLang="zh-CN" sz="2000" b="1" i="1">
                            <a:latin typeface="Cambria Math" panose="02040503050406030204" pitchFamily="18" charset="0"/>
                            <a:cs typeface="Cambria Math" panose="02040503050406030204" pitchFamily="18" charset="0"/>
                          </a:rPr>
                          <m:t>𝟏</m:t>
                        </m:r>
                      </m:sub>
                    </m:sSub>
                    <m:r>
                      <a:rPr lang="en-US" altLang="zh-CN" sz="2000" b="1" i="1">
                        <a:latin typeface="Cambria Math" panose="02040503050406030204" pitchFamily="18" charset="0"/>
                        <a:cs typeface="Cambria Math" panose="02040503050406030204" pitchFamily="18" charset="0"/>
                      </a:rPr>
                      <m:t>(</m:t>
                    </m:r>
                    <m:r>
                      <a:rPr lang="en-US" altLang="zh-CN" sz="2000" b="1" i="1">
                        <a:latin typeface="Cambria Math" panose="02040503050406030204" pitchFamily="18" charset="0"/>
                        <a:cs typeface="Cambria Math" panose="02040503050406030204" pitchFamily="18" charset="0"/>
                      </a:rPr>
                      <m:t>𝒙</m:t>
                    </m:r>
                    <m:r>
                      <a:rPr lang="en-US" altLang="zh-CN" sz="2000" b="1" i="1">
                        <a:latin typeface="Cambria Math" panose="02040503050406030204" pitchFamily="18" charset="0"/>
                        <a:cs typeface="Cambria Math" panose="02040503050406030204" pitchFamily="18" charset="0"/>
                      </a:rPr>
                      <m:t>)</m:t>
                    </m:r>
                  </m:oMath>
                </a14:m>
                <a:r>
                  <a:rPr lang="en-US" altLang="zh-CN" sz="2000" b="1" dirty="0">
                    <a:latin typeface="Times New Roman" panose="02020603050405020304" charset="0"/>
                    <a:cs typeface="Times New Roman" panose="02020603050405020304" charset="0"/>
                  </a:rPr>
                  <a:t>:</a:t>
                </a:r>
                <a:endParaRPr lang="en-US" altLang="zh-CN" b="1" i="1" dirty="0">
                  <a:latin typeface="Times New Roman" panose="02020603050405020304" charset="0"/>
                  <a:cs typeface="Times New Roman" panose="02020603050405020304" charset="0"/>
                </a:endParaRPr>
              </a:p>
              <a:p>
                <a:pPr indent="0">
                  <a:buFont typeface="Wingdings" panose="05000000000000000000" charset="0"/>
                  <a:buNone/>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cs typeface="Cambria Math" panose="02040503050406030204" pitchFamily="18" charset="0"/>
                        </a:rPr>
                        <m:t>𝜹</m:t>
                      </m:r>
                      <m:r>
                        <a:rPr lang="en-US" altLang="zh-CN" sz="2000" b="1" i="1">
                          <a:latin typeface="Cambria Math" panose="02040503050406030204" pitchFamily="18" charset="0"/>
                          <a:cs typeface="Cambria Math" panose="02040503050406030204" pitchFamily="18" charset="0"/>
                        </a:rPr>
                        <m:t>𝒒</m:t>
                      </m:r>
                      <m:r>
                        <a:rPr lang="en-US" altLang="zh-CN" sz="2000" b="1" i="1">
                          <a:latin typeface="Cambria Math" panose="02040503050406030204" pitchFamily="18" charset="0"/>
                          <a:cs typeface="Cambria Math" panose="02040503050406030204" pitchFamily="18" charset="0"/>
                        </a:rPr>
                        <m:t>=</m:t>
                      </m:r>
                      <m:nary>
                        <m:naryPr>
                          <m:limLoc m:val="subSup"/>
                          <m:ctrlPr>
                            <a:rPr lang="en-US" altLang="zh-CN" sz="2000" b="1" i="1">
                              <a:latin typeface="Cambria Math" panose="02040503050406030204" pitchFamily="18" charset="0"/>
                              <a:cs typeface="Cambria Math" panose="02040503050406030204" pitchFamily="18" charset="0"/>
                            </a:rPr>
                          </m:ctrlPr>
                        </m:naryPr>
                        <m:sub>
                          <m:r>
                            <a:rPr lang="en-US" altLang="zh-CN" sz="2000" b="1" i="1">
                              <a:latin typeface="Cambria Math" panose="02040503050406030204" pitchFamily="18" charset="0"/>
                              <a:cs typeface="Cambria Math" panose="02040503050406030204" pitchFamily="18" charset="0"/>
                            </a:rPr>
                            <m:t>𝟎</m:t>
                          </m:r>
                        </m:sub>
                        <m:sup>
                          <m:r>
                            <a:rPr lang="en-US" altLang="zh-CN" sz="2000" b="1" i="1">
                              <a:latin typeface="Cambria Math" panose="02040503050406030204" pitchFamily="18" charset="0"/>
                              <a:cs typeface="Cambria Math" panose="02040503050406030204" pitchFamily="18" charset="0"/>
                            </a:rPr>
                            <m:t>𝟏</m:t>
                          </m:r>
                        </m:sup>
                        <m:e>
                          <m:r>
                            <a:rPr lang="en-US" altLang="zh-CN" sz="2000" b="1" i="1">
                              <a:latin typeface="Cambria Math" panose="02040503050406030204" pitchFamily="18" charset="0"/>
                              <a:cs typeface="Cambria Math" panose="02040503050406030204" pitchFamily="18" charset="0"/>
                            </a:rPr>
                            <m:t>𝒅𝒙</m:t>
                          </m:r>
                          <m:r>
                            <a:rPr lang="en-US" altLang="zh-CN" sz="2000" b="1" i="1">
                              <a:latin typeface="Cambria Math" panose="02040503050406030204" pitchFamily="18" charset="0"/>
                              <a:cs typeface="Cambria Math" panose="02040503050406030204" pitchFamily="18" charset="0"/>
                            </a:rPr>
                            <m:t>[</m:t>
                          </m:r>
                          <m:sSubSup>
                            <m:sSubSupPr>
                              <m:ctrlPr>
                                <a:rPr lang="en-US" altLang="zh-CN" sz="2000" b="1" i="1">
                                  <a:latin typeface="Cambria Math" panose="02040503050406030204" pitchFamily="18" charset="0"/>
                                  <a:cs typeface="Cambria Math" panose="02040503050406030204" pitchFamily="18" charset="0"/>
                                </a:rPr>
                              </m:ctrlPr>
                            </m:sSubSupPr>
                            <m:e>
                              <m:r>
                                <a:rPr lang="en-US" altLang="zh-CN" sz="2000" b="1" i="1">
                                  <a:latin typeface="Cambria Math" panose="02040503050406030204" pitchFamily="18" charset="0"/>
                                  <a:cs typeface="Cambria Math" panose="02040503050406030204" pitchFamily="18" charset="0"/>
                                </a:rPr>
                                <m:t>𝒉</m:t>
                              </m:r>
                            </m:e>
                            <m:sub>
                              <m:r>
                                <a:rPr lang="en-US" altLang="zh-CN" sz="2000" b="1" i="1">
                                  <a:latin typeface="Cambria Math" panose="02040503050406030204" pitchFamily="18" charset="0"/>
                                  <a:cs typeface="Cambria Math" panose="02040503050406030204" pitchFamily="18" charset="0"/>
                                </a:rPr>
                                <m:t>𝟏</m:t>
                              </m:r>
                            </m:sub>
                            <m:sup>
                              <m:r>
                                <a:rPr lang="en-US" altLang="zh-CN" sz="2000" b="1" i="1">
                                  <a:latin typeface="Cambria Math" panose="02040503050406030204" pitchFamily="18" charset="0"/>
                                  <a:cs typeface="Cambria Math" panose="02040503050406030204" pitchFamily="18" charset="0"/>
                                </a:rPr>
                                <m:t>𝒒</m:t>
                              </m:r>
                            </m:sup>
                          </m:sSubSup>
                          <m:r>
                            <a:rPr lang="en-US" altLang="zh-CN" sz="2000" b="1" i="1">
                              <a:latin typeface="Cambria Math" panose="02040503050406030204" pitchFamily="18" charset="0"/>
                              <a:cs typeface="Cambria Math" panose="02040503050406030204" pitchFamily="18" charset="0"/>
                            </a:rPr>
                            <m:t>(</m:t>
                          </m:r>
                          <m:r>
                            <a:rPr lang="en-US" altLang="zh-CN" sz="2000" b="1" i="1">
                              <a:latin typeface="Cambria Math" panose="02040503050406030204" pitchFamily="18" charset="0"/>
                              <a:cs typeface="Cambria Math" panose="02040503050406030204" pitchFamily="18" charset="0"/>
                            </a:rPr>
                            <m:t>𝒙</m:t>
                          </m:r>
                          <m:r>
                            <a:rPr lang="en-US" altLang="zh-CN" sz="2000" b="1" i="1">
                              <a:latin typeface="Cambria Math" panose="02040503050406030204" pitchFamily="18" charset="0"/>
                              <a:cs typeface="Cambria Math" panose="02040503050406030204" pitchFamily="18" charset="0"/>
                            </a:rPr>
                            <m:t>)−</m:t>
                          </m:r>
                          <m:sSubSup>
                            <m:sSubSupPr>
                              <m:ctrlPr>
                                <a:rPr lang="en-US" altLang="zh-CN" sz="2000" b="1" i="1">
                                  <a:latin typeface="Cambria Math" panose="02040503050406030204" pitchFamily="18" charset="0"/>
                                  <a:cs typeface="Cambria Math" panose="02040503050406030204" pitchFamily="18" charset="0"/>
                                </a:rPr>
                              </m:ctrlPr>
                            </m:sSubSupPr>
                            <m:e>
                              <m:r>
                                <a:rPr lang="en-US" altLang="zh-CN" sz="2000" b="1" i="1">
                                  <a:latin typeface="Cambria Math" panose="02040503050406030204" pitchFamily="18" charset="0"/>
                                  <a:cs typeface="Cambria Math" panose="02040503050406030204" pitchFamily="18" charset="0"/>
                                </a:rPr>
                                <m:t>𝒉</m:t>
                              </m:r>
                            </m:e>
                            <m:sub>
                              <m:r>
                                <a:rPr lang="en-US" altLang="zh-CN" sz="2000" b="1" i="1">
                                  <a:latin typeface="Cambria Math" panose="02040503050406030204" pitchFamily="18" charset="0"/>
                                  <a:cs typeface="Cambria Math" panose="02040503050406030204" pitchFamily="18" charset="0"/>
                                </a:rPr>
                                <m:t>𝟏</m:t>
                              </m:r>
                            </m:sub>
                            <m:sup>
                              <m:acc>
                                <m:accPr>
                                  <m:chr m:val="̅"/>
                                  <m:ctrlPr>
                                    <a:rPr lang="en-US" altLang="zh-CN" sz="2000" b="1" i="1">
                                      <a:latin typeface="Cambria Math" panose="02040503050406030204" pitchFamily="18" charset="0"/>
                                      <a:cs typeface="Cambria Math" panose="02040503050406030204" pitchFamily="18" charset="0"/>
                                    </a:rPr>
                                  </m:ctrlPr>
                                </m:accPr>
                                <m:e>
                                  <m:r>
                                    <a:rPr lang="en-US" altLang="zh-CN" sz="2000" b="1" i="1">
                                      <a:latin typeface="Cambria Math" panose="02040503050406030204" pitchFamily="18" charset="0"/>
                                      <a:cs typeface="Cambria Math" panose="02040503050406030204" pitchFamily="18" charset="0"/>
                                    </a:rPr>
                                    <m:t>𝒒</m:t>
                                  </m:r>
                                </m:e>
                              </m:acc>
                            </m:sup>
                          </m:sSubSup>
                          <m:r>
                            <a:rPr lang="en-US" altLang="zh-CN" sz="2000" b="1" i="1">
                              <a:latin typeface="Cambria Math" panose="02040503050406030204" pitchFamily="18" charset="0"/>
                              <a:cs typeface="Cambria Math" panose="02040503050406030204" pitchFamily="18" charset="0"/>
                            </a:rPr>
                            <m:t>(</m:t>
                          </m:r>
                          <m:r>
                            <a:rPr lang="en-US" altLang="zh-CN" sz="2000" b="1" i="1">
                              <a:latin typeface="Cambria Math" panose="02040503050406030204" pitchFamily="18" charset="0"/>
                              <a:cs typeface="Cambria Math" panose="02040503050406030204" pitchFamily="18" charset="0"/>
                            </a:rPr>
                            <m:t>𝒙</m:t>
                          </m:r>
                          <m:r>
                            <a:rPr lang="en-US" altLang="zh-CN" sz="2000" b="1" i="1">
                              <a:latin typeface="Cambria Math" panose="02040503050406030204" pitchFamily="18" charset="0"/>
                              <a:cs typeface="Cambria Math" panose="02040503050406030204" pitchFamily="18" charset="0"/>
                            </a:rPr>
                            <m:t>)]</m:t>
                          </m:r>
                        </m:e>
                      </m:nary>
                    </m:oMath>
                  </m:oMathPara>
                </a14:m>
                <a:endParaRPr lang="en-US" altLang="zh-CN" sz="2000" b="1" dirty="0">
                  <a:latin typeface="Times New Roman" panose="02020603050405020304" charset="0"/>
                  <a:cs typeface="Times New Roman" panose="02020603050405020304" charset="0"/>
                </a:endParaRPr>
              </a:p>
              <a:p>
                <a:pPr marL="285750" indent="-285750">
                  <a:buFont typeface="Wingdings" panose="05000000000000000000" charset="0"/>
                  <a:buChar char="Ø"/>
                </a:pPr>
                <a:endParaRPr lang="en-US" altLang="zh-CN" b="1" dirty="0">
                  <a:latin typeface="Times New Roman" panose="02020603050405020304" charset="0"/>
                  <a:cs typeface="Times New Roman" panose="02020603050405020304" charset="0"/>
                </a:endParaRPr>
              </a:p>
              <a:p>
                <a:pPr marL="285750" indent="-285750">
                  <a:buFont typeface="Wingdings" panose="05000000000000000000" charset="0"/>
                  <a:buChar char="Ø"/>
                </a:pPr>
                <a:r>
                  <a:rPr lang="en-US" altLang="zh-CN" sz="2000" b="1" dirty="0">
                    <a:latin typeface="Times New Roman" panose="02020603050405020304" charset="0"/>
                    <a:cs typeface="Times New Roman" panose="02020603050405020304" charset="0"/>
                  </a:rPr>
                  <a:t>There exists a </a:t>
                </a:r>
                <a:r>
                  <a:rPr lang="en-US" altLang="zh-CN" sz="2000" b="1" dirty="0">
                    <a:solidFill>
                      <a:srgbClr val="C00000"/>
                    </a:solidFill>
                    <a:latin typeface="Times New Roman" panose="02020603050405020304" charset="0"/>
                    <a:cs typeface="Times New Roman" panose="02020603050405020304" charset="0"/>
                  </a:rPr>
                  <a:t>noticeable difference </a:t>
                </a:r>
                <a:r>
                  <a:rPr lang="en-US" altLang="zh-CN" sz="2000" b="1" dirty="0">
                    <a:latin typeface="Times New Roman" panose="02020603050405020304" charset="0"/>
                    <a:cs typeface="Times New Roman" panose="02020603050405020304" charset="0"/>
                  </a:rPr>
                  <a:t>between lattice QCD  and phenomenological results obtained from global fits.</a:t>
                </a:r>
              </a:p>
            </p:txBody>
          </p:sp>
        </mc:Choice>
        <mc:Fallback xmlns="">
          <p:sp>
            <p:nvSpPr>
              <p:cNvPr id="10" name="文本框 9"/>
              <p:cNvSpPr txBox="1">
                <a:spLocks noRot="1" noChangeAspect="1" noMove="1" noResize="1" noEditPoints="1" noAdjustHandles="1" noChangeArrowheads="1" noChangeShapeType="1" noTextEdit="1"/>
              </p:cNvSpPr>
              <p:nvPr/>
            </p:nvSpPr>
            <p:spPr>
              <a:xfrm>
                <a:off x="602615" y="1576070"/>
                <a:ext cx="4283075" cy="3990340"/>
              </a:xfrm>
              <a:prstGeom prst="rect">
                <a:avLst/>
              </a:prstGeom>
              <a:blipFill rotWithShape="1">
                <a:blip r:embed="rId4"/>
                <a:stretch>
                  <a:fillRect l="-385" t="-414" r="-1616" b="-1735"/>
                </a:stretch>
              </a:blipFill>
              <a:effectLst>
                <a:outerShdw blurRad="50800" dist="38100" dir="2700000" algn="tl" rotWithShape="0">
                  <a:prstClr val="black">
                    <a:alpha val="40000"/>
                  </a:prstClr>
                </a:outerShdw>
              </a:effectLst>
            </p:spPr>
            <p:txBody>
              <a:bodyPr/>
              <a:lstStyle/>
              <a:p>
                <a:r>
                  <a:rPr lang="zh-CN" altLang="en-US">
                    <a:noFill/>
                  </a:rPr>
                  <a:t> </a:t>
                </a:r>
              </a:p>
            </p:txBody>
          </p:sp>
        </mc:Fallback>
      </mc:AlternateContent>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7</a:t>
            </a:fld>
            <a:endParaRPr kumimoji="0" lang="zh-CN" altLang="en-US" sz="2800"/>
          </a:p>
        </p:txBody>
      </p:sp>
      <p:sp>
        <p:nvSpPr>
          <p:cNvPr id="17" name="Text Box 3"/>
          <p:cNvSpPr txBox="1">
            <a:spLocks noChangeArrowheads="1"/>
          </p:cNvSpPr>
          <p:nvPr/>
        </p:nvSpPr>
        <p:spPr bwMode="auto">
          <a:xfrm>
            <a:off x="514350" y="195580"/>
            <a:ext cx="104825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kumimoji="0" lang="en-US" altLang="zh-CN" sz="3200" b="1" dirty="0">
                <a:solidFill>
                  <a:srgbClr val="C00000"/>
                </a:solidFill>
                <a:latin typeface="Times New Roman" panose="02020603050405020304" charset="0"/>
                <a:ea typeface="Adobe 黑体 Std R" charset="-122"/>
                <a:cs typeface="Times New Roman" panose="02020603050405020304" charset="0"/>
                <a:sym typeface="+mn-ea"/>
              </a:rPr>
              <a:t>Collins-Soper Kernel</a:t>
            </a:r>
            <a:endParaRPr kumimoji="0" lang="en-US" altLang="zh-CN" sz="3200" b="1" dirty="0">
              <a:solidFill>
                <a:srgbClr val="C00000"/>
              </a:solidFill>
              <a:latin typeface="Times New Roman" panose="02020603050405020304" charset="0"/>
              <a:ea typeface="Adobe 黑体 Std R" charset="-122"/>
              <a:cs typeface="Times New Roman" panose="02020603050405020304" charset="0"/>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4" name="矩形 2"/>
          <p:cNvSpPr>
            <a:spLocks noChangeArrowheads="1"/>
          </p:cNvSpPr>
          <p:nvPr/>
        </p:nvSpPr>
        <p:spPr bwMode="auto">
          <a:xfrm>
            <a:off x="1786758" y="5605553"/>
            <a:ext cx="8611210" cy="891540"/>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ctr">
              <a:spcBef>
                <a:spcPct val="0"/>
              </a:spcBef>
              <a:buNone/>
            </a:pPr>
            <a:r>
              <a:rPr lang="en-US" altLang="zh-CN" sz="2600" b="1" dirty="0">
                <a:solidFill>
                  <a:schemeClr val="bg1"/>
                </a:solidFill>
                <a:latin typeface="Times New Roman" panose="02020603050405020304" charset="0"/>
                <a:ea typeface="黑体" panose="02010609060101010101" charset="-122"/>
                <a:cs typeface="Times New Roman" panose="02020603050405020304" charset="0"/>
              </a:rPr>
              <a:t>First-principles calculations of the CS kernel directly describe the rapidity evolution of TMDs.</a:t>
            </a:r>
          </a:p>
        </p:txBody>
      </p:sp>
      <p:pic>
        <p:nvPicPr>
          <p:cNvPr id="5" name="图片 4"/>
          <p:cNvPicPr>
            <a:picLocks noChangeAspect="1"/>
          </p:cNvPicPr>
          <p:nvPr/>
        </p:nvPicPr>
        <p:blipFill>
          <a:blip r:embed="rId3"/>
          <a:stretch>
            <a:fillRect/>
          </a:stretch>
        </p:blipFill>
        <p:spPr>
          <a:xfrm>
            <a:off x="6647815" y="1387475"/>
            <a:ext cx="4161155" cy="3855720"/>
          </a:xfrm>
          <a:prstGeom prst="rect">
            <a:avLst/>
          </a:prstGeom>
        </p:spPr>
      </p:pic>
      <p:sp>
        <p:nvSpPr>
          <p:cNvPr id="6" name="椭圆 5"/>
          <p:cNvSpPr/>
          <p:nvPr/>
        </p:nvSpPr>
        <p:spPr>
          <a:xfrm>
            <a:off x="7936230" y="2860040"/>
            <a:ext cx="480695" cy="400050"/>
          </a:xfrm>
          <a:prstGeom prst="ellipse">
            <a:avLst/>
          </a:prstGeom>
          <a:noFill/>
          <a:ln w="28575" cmpd="sng">
            <a:solidFill>
              <a:srgbClr val="7030A0"/>
            </a:solidFill>
            <a:prstDash val="sysDash"/>
          </a:ln>
          <a:effectLst>
            <a:outerShdw blurRad="50800" dist="50800" dir="5400000" algn="ctr" rotWithShape="0">
              <a:srgbClr val="000000">
                <a:alpha val="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 name="文本框 6"/>
              <p:cNvSpPr txBox="1"/>
              <p:nvPr/>
            </p:nvSpPr>
            <p:spPr>
              <a:xfrm>
                <a:off x="809625" y="1628140"/>
                <a:ext cx="5080000" cy="3407410"/>
              </a:xfrm>
              <a:prstGeom prst="rect">
                <a:avLst/>
              </a:prstGeom>
              <a:solidFill>
                <a:schemeClr val="bg1">
                  <a:lumMod val="85000"/>
                </a:schemeClr>
              </a:solidFill>
              <a:effectLst>
                <a:outerShdw blurRad="50800" dist="38100" dir="2700000" algn="tl" rotWithShape="0">
                  <a:prstClr val="black">
                    <a:alpha val="40000"/>
                  </a:prstClr>
                </a:outerShdw>
              </a:effectLst>
            </p:spPr>
            <p:txBody>
              <a:bodyPr>
                <a:noAutofit/>
              </a:bodyPr>
              <a:lstStyle/>
              <a:p>
                <a:pPr marL="342900" indent="-342900">
                  <a:buFont typeface="Wingdings" panose="05000000000000000000" charset="0"/>
                  <a:buChar char="Ø"/>
                </a:pPr>
                <a:r>
                  <a:rPr lang="en-US" altLang="zh-CN" sz="2000" b="1" dirty="0">
                    <a:solidFill>
                      <a:schemeClr val="accent2">
                        <a:lumMod val="75000"/>
                      </a:schemeClr>
                    </a:solidFill>
                    <a:latin typeface="Times New Roman" panose="02020603050405020304" charset="0"/>
                    <a:ea typeface="TimesNewRomanPS-BoldMT"/>
                    <a:cs typeface="Times New Roman" panose="02020603050405020304" charset="0"/>
                  </a:rPr>
                  <a:t>Rapidity scale evolution</a:t>
                </a:r>
                <a:r>
                  <a:rPr lang="en-US" altLang="zh-CN" sz="2000" b="1" dirty="0">
                    <a:solidFill>
                      <a:srgbClr val="3E8C26"/>
                    </a:solidFill>
                    <a:latin typeface="Times New Roman" panose="02020603050405020304" charset="0"/>
                    <a:ea typeface="TimesNewRomanPS-BoldMT"/>
                    <a:cs typeface="Times New Roman" panose="02020603050405020304" charset="0"/>
                  </a:rPr>
                  <a:t> </a:t>
                </a:r>
                <a:r>
                  <a:rPr lang="en-US" altLang="zh-CN" sz="2000" b="1" dirty="0">
                    <a:solidFill>
                      <a:srgbClr val="000000"/>
                    </a:solidFill>
                    <a:latin typeface="Times New Roman" panose="02020603050405020304" charset="0"/>
                    <a:ea typeface="TimesNewRomanPS-BoldMT"/>
                    <a:cs typeface="Times New Roman" panose="02020603050405020304" charset="0"/>
                  </a:rPr>
                  <a:t>controlled by the Collins-Soper equation:</a:t>
                </a:r>
              </a:p>
              <a:p>
                <a:pPr indent="0">
                  <a:buFont typeface="Wingdings" panose="05000000000000000000" charset="0"/>
                  <a:buNone/>
                </a:pPr>
                <a14:m>
                  <m:oMathPara xmlns:m="http://schemas.openxmlformats.org/officeDocument/2006/math">
                    <m:oMathParaPr>
                      <m:jc m:val="centerGroup"/>
                    </m:oMathParaPr>
                    <m:oMath xmlns:m="http://schemas.openxmlformats.org/officeDocument/2006/math">
                      <m:r>
                        <a:rPr lang="en-US" altLang="zh-CN" sz="2000" b="1" i="1">
                          <a:solidFill>
                            <a:srgbClr val="000000"/>
                          </a:solidFill>
                          <a:latin typeface="Cambria Math" panose="02040503050406030204" pitchFamily="18" charset="0"/>
                          <a:ea typeface="TimesNewRomanPS-BoldMT"/>
                          <a:cs typeface="Cambria Math" panose="02040503050406030204" pitchFamily="18" charset="0"/>
                        </a:rPr>
                        <m:t>𝟐</m:t>
                      </m:r>
                      <m:r>
                        <a:rPr lang="en-US" altLang="zh-CN" sz="2000" b="1" i="1">
                          <a:solidFill>
                            <a:srgbClr val="000000"/>
                          </a:solidFill>
                          <a:latin typeface="Cambria Math" panose="02040503050406030204" pitchFamily="18" charset="0"/>
                          <a:ea typeface="TimesNewRomanPS-BoldMT"/>
                          <a:cs typeface="Cambria Math" panose="02040503050406030204" pitchFamily="18" charset="0"/>
                        </a:rPr>
                        <m:t>𝜻</m:t>
                      </m:r>
                      <m:f>
                        <m:fPr>
                          <m:ctrlPr>
                            <a:rPr lang="en-US" altLang="zh-CN" sz="2000" b="1" i="1">
                              <a:solidFill>
                                <a:srgbClr val="000000"/>
                              </a:solidFill>
                              <a:latin typeface="Cambria Math" panose="02040503050406030204" pitchFamily="18" charset="0"/>
                              <a:ea typeface="TimesNewRomanPS-BoldMT"/>
                              <a:cs typeface="Cambria Math" panose="02040503050406030204" pitchFamily="18" charset="0"/>
                            </a:rPr>
                          </m:ctrlPr>
                        </m:fPr>
                        <m:num>
                          <m:r>
                            <a:rPr lang="en-US" altLang="zh-CN" sz="2000" b="1" i="1">
                              <a:solidFill>
                                <a:srgbClr val="000000"/>
                              </a:solidFill>
                              <a:latin typeface="Cambria Math" panose="02040503050406030204" pitchFamily="18" charset="0"/>
                              <a:ea typeface="TimesNewRomanPS-BoldMT"/>
                              <a:cs typeface="Cambria Math" panose="02040503050406030204" pitchFamily="18" charset="0"/>
                            </a:rPr>
                            <m:t>𝒅</m:t>
                          </m:r>
                        </m:num>
                        <m:den>
                          <m:r>
                            <a:rPr lang="en-US" altLang="zh-CN" sz="2000" b="1" i="1">
                              <a:solidFill>
                                <a:srgbClr val="000000"/>
                              </a:solidFill>
                              <a:latin typeface="Cambria Math" panose="02040503050406030204" pitchFamily="18" charset="0"/>
                              <a:ea typeface="TimesNewRomanPS-BoldMT"/>
                              <a:cs typeface="Cambria Math" panose="02040503050406030204" pitchFamily="18" charset="0"/>
                            </a:rPr>
                            <m:t>𝒅</m:t>
                          </m:r>
                          <m:r>
                            <a:rPr lang="en-US" altLang="zh-CN" sz="2000" b="1" i="1">
                              <a:solidFill>
                                <a:srgbClr val="000000"/>
                              </a:solidFill>
                              <a:latin typeface="Cambria Math" panose="02040503050406030204" pitchFamily="18" charset="0"/>
                              <a:ea typeface="TimesNewRomanPS-BoldMT"/>
                              <a:cs typeface="Cambria Math" panose="02040503050406030204" pitchFamily="18" charset="0"/>
                            </a:rPr>
                            <m:t>𝜻</m:t>
                          </m:r>
                        </m:den>
                      </m:f>
                      <m:sSup>
                        <m:sSupPr>
                          <m:ctrlPr>
                            <a:rPr lang="en-US" altLang="zh-CN" sz="2000" b="1" i="1">
                              <a:solidFill>
                                <a:srgbClr val="000000"/>
                              </a:solidFill>
                              <a:latin typeface="Cambria Math" panose="02040503050406030204" pitchFamily="18" charset="0"/>
                              <a:ea typeface="TimesNewRomanPS-BoldMT"/>
                              <a:cs typeface="Cambria Math" panose="02040503050406030204" pitchFamily="18" charset="0"/>
                            </a:rPr>
                          </m:ctrlPr>
                        </m:sSupPr>
                        <m:e>
                          <m:r>
                            <a:rPr lang="en-US" altLang="zh-CN" sz="2000" b="1" i="1">
                              <a:solidFill>
                                <a:srgbClr val="000000"/>
                              </a:solidFill>
                              <a:latin typeface="Cambria Math" panose="02040503050406030204" pitchFamily="18" charset="0"/>
                              <a:ea typeface="TimesNewRomanPS-BoldMT"/>
                              <a:cs typeface="Cambria Math" panose="02040503050406030204" pitchFamily="18" charset="0"/>
                            </a:rPr>
                            <m:t>𝒇</m:t>
                          </m:r>
                        </m:e>
                        <m:sup>
                          <m:r>
                            <a:rPr lang="en-US" altLang="zh-CN" sz="2000" b="1" i="1">
                              <a:solidFill>
                                <a:srgbClr val="000000"/>
                              </a:solidFill>
                              <a:latin typeface="Cambria Math" panose="02040503050406030204" pitchFamily="18" charset="0"/>
                              <a:ea typeface="TimesNewRomanPS-BoldMT"/>
                              <a:cs typeface="Cambria Math" panose="02040503050406030204" pitchFamily="18" charset="0"/>
                            </a:rPr>
                            <m:t>𝑻𝑴𝑫</m:t>
                          </m:r>
                        </m:sup>
                      </m:sSup>
                      <m:r>
                        <a:rPr lang="en-US" altLang="zh-CN" sz="2000" b="1" i="1">
                          <a:solidFill>
                            <a:srgbClr val="000000"/>
                          </a:solidFill>
                          <a:latin typeface="Cambria Math" panose="02040503050406030204" pitchFamily="18" charset="0"/>
                          <a:ea typeface="TimesNewRomanPS-BoldMT"/>
                          <a:cs typeface="Cambria Math" panose="02040503050406030204" pitchFamily="18" charset="0"/>
                        </a:rPr>
                        <m:t>(</m:t>
                      </m:r>
                      <m:sSub>
                        <m:sSubPr>
                          <m:ctrlPr>
                            <a:rPr lang="en-US" altLang="zh-CN" sz="2000" b="1" i="1">
                              <a:solidFill>
                                <a:srgbClr val="000000"/>
                              </a:solidFill>
                              <a:latin typeface="Cambria Math" panose="02040503050406030204" pitchFamily="18" charset="0"/>
                              <a:ea typeface="TimesNewRomanPS-BoldMT"/>
                              <a:cs typeface="Cambria Math" panose="02040503050406030204" pitchFamily="18" charset="0"/>
                            </a:rPr>
                          </m:ctrlPr>
                        </m:sSubPr>
                        <m:e>
                          <m:r>
                            <a:rPr lang="en-US" altLang="zh-CN" sz="2000" b="1" i="1">
                              <a:solidFill>
                                <a:srgbClr val="000000"/>
                              </a:solidFill>
                              <a:latin typeface="Cambria Math" panose="02040503050406030204" pitchFamily="18" charset="0"/>
                              <a:ea typeface="TimesNewRomanPS-BoldMT"/>
                              <a:cs typeface="Cambria Math" panose="02040503050406030204" pitchFamily="18" charset="0"/>
                            </a:rPr>
                            <m:t>𝒙</m:t>
                          </m:r>
                          <m:r>
                            <a:rPr lang="en-US" altLang="zh-CN" sz="2000" b="1" i="1">
                              <a:solidFill>
                                <a:srgbClr val="000000"/>
                              </a:solidFill>
                              <a:latin typeface="Cambria Math" panose="02040503050406030204" pitchFamily="18" charset="0"/>
                              <a:ea typeface="TimesNewRomanPS-BoldMT"/>
                              <a:cs typeface="Cambria Math" panose="02040503050406030204" pitchFamily="18" charset="0"/>
                            </a:rPr>
                            <m:t>,</m:t>
                          </m:r>
                          <m:r>
                            <a:rPr lang="en-US" altLang="zh-CN" sz="2000" b="1" i="1">
                              <a:solidFill>
                                <a:srgbClr val="000000"/>
                              </a:solidFill>
                              <a:latin typeface="Cambria Math" panose="02040503050406030204" pitchFamily="18" charset="0"/>
                              <a:ea typeface="TimesNewRomanPS-BoldMT"/>
                              <a:cs typeface="Cambria Math" panose="02040503050406030204" pitchFamily="18" charset="0"/>
                            </a:rPr>
                            <m:t>𝜻</m:t>
                          </m:r>
                          <m:r>
                            <a:rPr lang="en-US" altLang="zh-CN" sz="2000" b="1" i="1">
                              <a:solidFill>
                                <a:srgbClr val="000000"/>
                              </a:solidFill>
                              <a:latin typeface="Cambria Math" panose="02040503050406030204" pitchFamily="18" charset="0"/>
                              <a:ea typeface="TimesNewRomanPS-BoldMT"/>
                              <a:cs typeface="Cambria Math" panose="02040503050406030204" pitchFamily="18" charset="0"/>
                            </a:rPr>
                            <m:t>,</m:t>
                          </m:r>
                          <m:r>
                            <a:rPr lang="en-US" altLang="zh-CN" sz="2000" b="1" i="1">
                              <a:solidFill>
                                <a:srgbClr val="000000"/>
                              </a:solidFill>
                              <a:latin typeface="Cambria Math" panose="02040503050406030204" pitchFamily="18" charset="0"/>
                              <a:ea typeface="TimesNewRomanPS-BoldMT"/>
                              <a:cs typeface="Cambria Math" panose="02040503050406030204" pitchFamily="18" charset="0"/>
                            </a:rPr>
                            <m:t>𝒃</m:t>
                          </m:r>
                        </m:e>
                        <m:sub>
                          <m:r>
                            <a:rPr lang="en-US" altLang="zh-CN" sz="2000" b="1" i="1">
                              <a:solidFill>
                                <a:srgbClr val="000000"/>
                              </a:solidFill>
                              <a:latin typeface="Cambria Math" panose="02040503050406030204" pitchFamily="18" charset="0"/>
                              <a:ea typeface="TimesNewRomanPS-BoldMT"/>
                              <a:cs typeface="Cambria Math" panose="02040503050406030204" pitchFamily="18" charset="0"/>
                            </a:rPr>
                            <m:t>⊥</m:t>
                          </m:r>
                        </m:sub>
                      </m:sSub>
                      <m:r>
                        <a:rPr lang="en-US" altLang="zh-CN" sz="2000" b="1" i="1">
                          <a:solidFill>
                            <a:srgbClr val="000000"/>
                          </a:solidFill>
                          <a:latin typeface="Cambria Math" panose="02040503050406030204" pitchFamily="18" charset="0"/>
                          <a:ea typeface="TimesNewRomanPS-BoldMT"/>
                          <a:cs typeface="Cambria Math" panose="02040503050406030204" pitchFamily="18" charset="0"/>
                        </a:rPr>
                        <m:t>,</m:t>
                      </m:r>
                      <m:r>
                        <a:rPr lang="en-US" altLang="zh-CN" sz="2000" b="1" i="1">
                          <a:solidFill>
                            <a:srgbClr val="000000"/>
                          </a:solidFill>
                          <a:latin typeface="Cambria Math" panose="02040503050406030204" pitchFamily="18" charset="0"/>
                          <a:ea typeface="TimesNewRomanPS-BoldMT"/>
                          <a:cs typeface="Cambria Math" panose="02040503050406030204" pitchFamily="18" charset="0"/>
                        </a:rPr>
                        <m:t>𝝁</m:t>
                      </m:r>
                      <m:r>
                        <a:rPr lang="en-US" altLang="zh-CN" sz="2000" b="1" i="1">
                          <a:solidFill>
                            <a:srgbClr val="000000"/>
                          </a:solidFill>
                          <a:latin typeface="Cambria Math" panose="02040503050406030204" pitchFamily="18" charset="0"/>
                          <a:ea typeface="TimesNewRomanPS-BoldMT"/>
                          <a:cs typeface="Cambria Math" panose="02040503050406030204" pitchFamily="18" charset="0"/>
                        </a:rPr>
                        <m:t>)=</m:t>
                      </m:r>
                      <m:r>
                        <a:rPr lang="en-US" altLang="zh-CN" sz="2000" b="1" i="1">
                          <a:solidFill>
                            <a:srgbClr val="000000"/>
                          </a:solidFill>
                          <a:latin typeface="Cambria Math" panose="02040503050406030204" pitchFamily="18" charset="0"/>
                          <a:ea typeface="TimesNewRomanPS-BoldMT"/>
                          <a:cs typeface="Cambria Math" panose="02040503050406030204" pitchFamily="18" charset="0"/>
                        </a:rPr>
                        <m:t>𝑲</m:t>
                      </m:r>
                      <m:r>
                        <a:rPr lang="en-US" altLang="zh-CN" sz="2000" b="1" i="1">
                          <a:solidFill>
                            <a:srgbClr val="000000"/>
                          </a:solidFill>
                          <a:latin typeface="Cambria Math" panose="02040503050406030204" pitchFamily="18" charset="0"/>
                          <a:ea typeface="TimesNewRomanPS-BoldMT"/>
                          <a:cs typeface="Cambria Math" panose="02040503050406030204" pitchFamily="18" charset="0"/>
                        </a:rPr>
                        <m:t>(</m:t>
                      </m:r>
                      <m:sSub>
                        <m:sSubPr>
                          <m:ctrlPr>
                            <a:rPr lang="en-US" altLang="zh-CN" sz="2000" b="1" i="1">
                              <a:solidFill>
                                <a:srgbClr val="000000"/>
                              </a:solidFill>
                              <a:latin typeface="Cambria Math" panose="02040503050406030204" pitchFamily="18" charset="0"/>
                              <a:ea typeface="TimesNewRomanPS-BoldMT"/>
                              <a:cs typeface="Cambria Math" panose="02040503050406030204" pitchFamily="18" charset="0"/>
                            </a:rPr>
                          </m:ctrlPr>
                        </m:sSubPr>
                        <m:e>
                          <m:r>
                            <a:rPr lang="en-US" altLang="zh-CN" sz="2000" b="1" i="1">
                              <a:solidFill>
                                <a:srgbClr val="000000"/>
                              </a:solidFill>
                              <a:latin typeface="Cambria Math" panose="02040503050406030204" pitchFamily="18" charset="0"/>
                              <a:ea typeface="TimesNewRomanPS-BoldMT"/>
                              <a:cs typeface="Cambria Math" panose="02040503050406030204" pitchFamily="18" charset="0"/>
                            </a:rPr>
                            <m:t>𝒃</m:t>
                          </m:r>
                        </m:e>
                        <m:sub>
                          <m:r>
                            <a:rPr lang="en-US" altLang="zh-CN" sz="2000" b="1" i="1">
                              <a:solidFill>
                                <a:srgbClr val="000000"/>
                              </a:solidFill>
                              <a:latin typeface="Cambria Math" panose="02040503050406030204" pitchFamily="18" charset="0"/>
                              <a:ea typeface="TimesNewRomanPS-BoldMT"/>
                              <a:cs typeface="Cambria Math" panose="02040503050406030204" pitchFamily="18" charset="0"/>
                            </a:rPr>
                            <m:t>⊥</m:t>
                          </m:r>
                        </m:sub>
                      </m:sSub>
                      <m:r>
                        <a:rPr lang="en-US" altLang="zh-CN" sz="2000" b="1" i="1">
                          <a:solidFill>
                            <a:srgbClr val="000000"/>
                          </a:solidFill>
                          <a:latin typeface="Cambria Math" panose="02040503050406030204" pitchFamily="18" charset="0"/>
                          <a:ea typeface="TimesNewRomanPS-BoldMT"/>
                          <a:cs typeface="Cambria Math" panose="02040503050406030204" pitchFamily="18" charset="0"/>
                        </a:rPr>
                        <m:t>,</m:t>
                      </m:r>
                      <m:r>
                        <a:rPr lang="en-US" altLang="zh-CN" sz="2000" b="1" i="1">
                          <a:solidFill>
                            <a:srgbClr val="000000"/>
                          </a:solidFill>
                          <a:latin typeface="Cambria Math" panose="02040503050406030204" pitchFamily="18" charset="0"/>
                          <a:ea typeface="TimesNewRomanPS-BoldMT"/>
                          <a:cs typeface="Cambria Math" panose="02040503050406030204" pitchFamily="18" charset="0"/>
                        </a:rPr>
                        <m:t>𝝁</m:t>
                      </m:r>
                      <m:r>
                        <a:rPr lang="en-US" altLang="zh-CN" sz="2000" b="1" i="1">
                          <a:solidFill>
                            <a:srgbClr val="000000"/>
                          </a:solidFill>
                          <a:latin typeface="Cambria Math" panose="02040503050406030204" pitchFamily="18" charset="0"/>
                          <a:ea typeface="TimesNewRomanPS-BoldMT"/>
                          <a:cs typeface="Cambria Math" panose="02040503050406030204" pitchFamily="18" charset="0"/>
                        </a:rPr>
                        <m:t>)</m:t>
                      </m:r>
                    </m:oMath>
                  </m:oMathPara>
                </a14:m>
                <a:endParaRPr lang="en-US" altLang="zh-CN" sz="2000" b="1" i="1" dirty="0">
                  <a:solidFill>
                    <a:srgbClr val="000000"/>
                  </a:solidFill>
                  <a:latin typeface="Cambria Math" panose="02040503050406030204" pitchFamily="18" charset="0"/>
                  <a:ea typeface="TimesNewRomanPS-BoldMT"/>
                  <a:cs typeface="Cambria Math" panose="02040503050406030204" pitchFamily="18" charset="0"/>
                </a:endParaRPr>
              </a:p>
              <a:p>
                <a:pPr indent="0">
                  <a:buFont typeface="Wingdings" panose="05000000000000000000" charset="0"/>
                  <a:buNone/>
                </a:pPr>
                <a:endParaRPr lang="en-US" altLang="zh-CN" sz="2000" b="1" dirty="0">
                  <a:solidFill>
                    <a:srgbClr val="000000"/>
                  </a:solidFill>
                  <a:latin typeface="Times New Roman" panose="02020603050405020304" charset="0"/>
                  <a:ea typeface="TimesNewRomanPS-BoldMT"/>
                  <a:cs typeface="Times New Roman" panose="02020603050405020304" charset="0"/>
                </a:endParaRPr>
              </a:p>
              <a:p>
                <a:pPr marL="342900" indent="-342900">
                  <a:buFont typeface="Wingdings" panose="05000000000000000000" charset="0"/>
                  <a:buChar char="Ø"/>
                </a:pPr>
                <a:r>
                  <a:rPr lang="en-US" altLang="zh-CN" sz="2000" b="1" dirty="0">
                    <a:solidFill>
                      <a:srgbClr val="000000"/>
                    </a:solidFill>
                    <a:latin typeface="Times New Roman" panose="02020603050405020304" charset="0"/>
                    <a:ea typeface="TimesNewRomanPS-BoldMT"/>
                    <a:cs typeface="Times New Roman" panose="02020603050405020304" charset="0"/>
                    <a:sym typeface="+mn-ea"/>
                  </a:rPr>
                  <a:t>Experimental DY and SIDIS data has been used to constrain phenomenological parameterizations of the CS kernel. However, they are subject to </a:t>
                </a:r>
                <a:r>
                  <a:rPr lang="en-US" altLang="zh-CN" sz="2000" b="1" dirty="0">
                    <a:solidFill>
                      <a:srgbClr val="C00000"/>
                    </a:solidFill>
                    <a:latin typeface="Times New Roman" panose="02020603050405020304" charset="0"/>
                    <a:ea typeface="TimesNewRomanPS-BoldMT"/>
                    <a:cs typeface="Times New Roman" panose="02020603050405020304" charset="0"/>
                    <a:sym typeface="+mn-ea"/>
                  </a:rPr>
                  <a:t>model dependence.</a:t>
                </a:r>
              </a:p>
              <a:p>
                <a:pPr marL="342900" indent="-342900">
                  <a:buFont typeface="Wingdings" panose="05000000000000000000" charset="0"/>
                  <a:buChar char="Ø"/>
                </a:pPr>
                <a:endParaRPr lang="en-US" altLang="zh-CN" sz="2000" b="1" dirty="0">
                  <a:solidFill>
                    <a:srgbClr val="000000"/>
                  </a:solidFill>
                  <a:latin typeface="Times New Roman" panose="02020603050405020304" charset="0"/>
                  <a:ea typeface="TimesNewRomanPS-BoldMT"/>
                  <a:cs typeface="Times New Roman" panose="02020603050405020304" charset="0"/>
                </a:endParaRPr>
              </a:p>
              <a:p>
                <a:pPr indent="0">
                  <a:buFont typeface="Wingdings" panose="05000000000000000000" charset="0"/>
                  <a:buNone/>
                </a:pPr>
                <a:endParaRPr lang="en-US" altLang="zh-CN" sz="2000" b="1" i="1" dirty="0">
                  <a:solidFill>
                    <a:srgbClr val="000000"/>
                  </a:solidFill>
                  <a:latin typeface="Cambria Math" panose="02040503050406030204" pitchFamily="18" charset="0"/>
                  <a:ea typeface="TimesNewRomanPS-BoldMT"/>
                  <a:cs typeface="Cambria Math" panose="02040503050406030204" pitchFamily="18" charset="0"/>
                </a:endParaRPr>
              </a:p>
              <a:p>
                <a:pPr indent="0">
                  <a:buFont typeface="Wingdings" panose="05000000000000000000" charset="0"/>
                  <a:buNone/>
                </a:pPr>
                <a:endParaRPr lang="en-US" altLang="zh-CN" sz="2000" b="1" dirty="0">
                  <a:solidFill>
                    <a:srgbClr val="000000"/>
                  </a:solidFill>
                  <a:latin typeface="Times New Roman" panose="02020603050405020304" charset="0"/>
                  <a:ea typeface="TimesNewRomanPS-BoldMT"/>
                  <a:cs typeface="Times New Roman" panose="02020603050405020304" charset="0"/>
                </a:endParaRPr>
              </a:p>
              <a:p>
                <a:pPr marL="342900" indent="-342900" algn="l">
                  <a:buClrTx/>
                  <a:buSzTx/>
                  <a:buFont typeface="Wingdings" panose="05000000000000000000" charset="0"/>
                  <a:buChar char="Ø"/>
                </a:pPr>
                <a:endParaRPr lang="en-US" altLang="zh-CN" sz="2000" b="1" dirty="0">
                  <a:solidFill>
                    <a:srgbClr val="000000"/>
                  </a:solidFill>
                  <a:latin typeface="Times New Roman" panose="02020603050405020304" charset="0"/>
                  <a:ea typeface="TimesNewRomanPS-BoldMT"/>
                  <a:cs typeface="Times New Roman" panose="02020603050405020304" charset="0"/>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809625" y="1628140"/>
                <a:ext cx="5080000" cy="3407410"/>
              </a:xfrm>
              <a:prstGeom prst="rect">
                <a:avLst/>
              </a:prstGeom>
              <a:blipFill rotWithShape="1">
                <a:blip r:embed="rId4"/>
                <a:stretch>
                  <a:fillRect l="-325" t="-485" r="-1362" b="-29035"/>
                </a:stretch>
              </a:blipFill>
              <a:effectLst>
                <a:outerShdw blurRad="50800" dist="38100" dir="2700000" algn="tl" rotWithShape="0">
                  <a:prstClr val="black">
                    <a:alpha val="40000"/>
                  </a:prstClr>
                </a:outerShdw>
              </a:effectLst>
            </p:spPr>
            <p:txBody>
              <a:bodyPr/>
              <a:lstStyle/>
              <a:p>
                <a:r>
                  <a:rPr lang="zh-CN" altLang="en-US">
                    <a:noFill/>
                  </a:rPr>
                  <a:t> </a:t>
                </a:r>
              </a:p>
            </p:txBody>
          </p:sp>
        </mc:Fallback>
      </mc:AlternateContent>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514350" y="1204194"/>
            <a:ext cx="10628225" cy="5261693"/>
          </a:xfrm>
          <a:prstGeom prst="rect">
            <a:avLst/>
          </a:prstGeom>
          <a:solidFill>
            <a:schemeClr val="bg1">
              <a:lumMod val="85000"/>
              <a:alpha val="50000"/>
            </a:schemeClr>
          </a:solidFill>
          <a:ln>
            <a:noFill/>
          </a:ln>
          <a:effectLst/>
        </p:spPr>
        <p:txBody>
          <a:bodyPr vert="horz" wrap="square" lIns="91440" tIns="45720" rIns="91440" bIns="45720" numCol="1" rtlCol="0" anchor="t" anchorCtr="0" compatLnSpc="1"/>
          <a:lstStyle/>
          <a:p>
            <a:pPr marL="0" marR="0" indent="0" algn="l" defTabSz="4572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385" name="Text Box 3"/>
          <p:cNvSpPr txBox="1">
            <a:spLocks noChangeArrowheads="1"/>
          </p:cNvSpPr>
          <p:nvPr/>
        </p:nvSpPr>
        <p:spPr bwMode="auto">
          <a:xfrm>
            <a:off x="514350" y="195263"/>
            <a:ext cx="60134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kumimoji="0" lang="en-US" altLang="zh-CN" b="1">
                <a:solidFill>
                  <a:srgbClr val="C00000"/>
                </a:solidFill>
                <a:latin typeface="Times New Roman" panose="02020603050405020304" charset="0"/>
                <a:ea typeface="Adobe 黑体 Std R" charset="-122"/>
                <a:cs typeface="Times New Roman" panose="02020603050405020304" charset="0"/>
              </a:rPr>
              <a:t>Outline</a:t>
            </a:r>
          </a:p>
        </p:txBody>
      </p:sp>
      <p:sp>
        <p:nvSpPr>
          <p:cNvPr id="16388"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EB86A68A-1CDC-1D45-852A-F50618408486}" type="slidenum">
              <a:rPr kumimoji="0" lang="zh-CN" altLang="en-US" sz="2800"/>
              <a:t>8</a:t>
            </a:fld>
            <a:endParaRPr kumimoji="0" lang="zh-CN" altLang="en-US" sz="2800"/>
          </a:p>
        </p:txBody>
      </p:sp>
      <p:sp>
        <p:nvSpPr>
          <p:cNvPr id="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1" name="文本框 10"/>
          <p:cNvSpPr txBox="1"/>
          <p:nvPr/>
        </p:nvSpPr>
        <p:spPr>
          <a:xfrm>
            <a:off x="1110615" y="1404620"/>
            <a:ext cx="10065385" cy="5165090"/>
          </a:xfrm>
          <a:prstGeom prst="rect">
            <a:avLst/>
          </a:prstGeom>
          <a:noFill/>
        </p:spPr>
        <p:txBody>
          <a:bodyPr wrap="square" rtlCol="0" anchor="t">
            <a:noAutofit/>
          </a:bodyPr>
          <a:lstStyle/>
          <a:p>
            <a:pPr marL="285750" indent="-285750">
              <a:lnSpc>
                <a:spcPct val="150000"/>
              </a:lnSpc>
              <a:buFont typeface="Wingdings" panose="05000000000000000000" pitchFamily="2" charset="2"/>
              <a:buChar char="Ø"/>
            </a:pPr>
            <a:r>
              <a:rPr lang="en-US" altLang="zh-CN" sz="3200" b="1" dirty="0">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Motivation</a:t>
            </a:r>
          </a:p>
          <a:p>
            <a:pPr marL="285750" indent="-285750">
              <a:lnSpc>
                <a:spcPct val="150000"/>
              </a:lnSpc>
              <a:buFont typeface="Wingdings" panose="05000000000000000000" pitchFamily="2" charset="2"/>
              <a:buChar char="Ø"/>
            </a:pPr>
            <a:r>
              <a:rPr lang="en-US" altLang="zh-CN" sz="3200" b="1" dirty="0">
                <a:solidFill>
                  <a:schemeClr val="tx1"/>
                </a:solidFill>
                <a:latin typeface="Times New Roman" panose="02020603050405020304" charset="0"/>
                <a:ea typeface="黑体" panose="02010609060101010101" charset="-122"/>
                <a:cs typeface="Times New Roman" panose="02020603050405020304" charset="0"/>
                <a:sym typeface="+mn-ea"/>
              </a:rPr>
              <a:t>Lattice QCD</a:t>
            </a:r>
            <a:r>
              <a:rPr lang="zh-CN" altLang="en-US" sz="3200" b="1" dirty="0">
                <a:solidFill>
                  <a:schemeClr val="tx1"/>
                </a:solidFill>
                <a:latin typeface="Times New Roman" panose="02020603050405020304" charset="0"/>
                <a:ea typeface="黑体" panose="02010609060101010101" charset="-122"/>
                <a:cs typeface="Times New Roman" panose="02020603050405020304" charset="0"/>
                <a:sym typeface="+mn-ea"/>
              </a:rPr>
              <a:t> </a:t>
            </a:r>
            <a:r>
              <a:rPr lang="en-US" altLang="zh-CN" sz="3200" b="1" dirty="0">
                <a:solidFill>
                  <a:schemeClr val="tx1"/>
                </a:solidFill>
                <a:latin typeface="Times New Roman" panose="02020603050405020304" charset="0"/>
                <a:ea typeface="黑体" panose="02010609060101010101" charset="-122"/>
                <a:cs typeface="Times New Roman" panose="02020603050405020304" charset="0"/>
                <a:sym typeface="+mn-ea"/>
              </a:rPr>
              <a:t>calculation of </a:t>
            </a:r>
            <a:r>
              <a:rPr lang="en-US" altLang="zh-CN" sz="3200" b="1" dirty="0">
                <a:latin typeface="Times New Roman" panose="02020603050405020304" charset="0"/>
                <a:cs typeface="Times New Roman" panose="02020603050405020304" charset="0"/>
                <a:sym typeface="+mn-ea"/>
              </a:rPr>
              <a:t>CS Kernel</a:t>
            </a:r>
            <a:r>
              <a:rPr lang="en-US" altLang="zh-CN" sz="3200" b="1" dirty="0">
                <a:solidFill>
                  <a:schemeClr val="tx1"/>
                </a:solidFill>
                <a:latin typeface="Times New Roman" panose="02020603050405020304" charset="0"/>
                <a:ea typeface="黑体" panose="02010609060101010101" charset="-122"/>
                <a:cs typeface="Times New Roman" panose="02020603050405020304" charset="0"/>
                <a:sym typeface="+mn-ea"/>
              </a:rPr>
              <a:t> </a:t>
            </a:r>
          </a:p>
          <a:p>
            <a:pPr marL="914400" lvl="1" indent="-457200">
              <a:lnSpc>
                <a:spcPct val="150000"/>
              </a:lnSpc>
              <a:buSzPct val="50000"/>
              <a:buFont typeface="Wingdings" panose="05000000000000000000" charset="0"/>
              <a:buChar char="l"/>
            </a:pPr>
            <a:r>
              <a:rPr lang="en-US" altLang="zh-CN" sz="3200" b="1">
                <a:latin typeface="Times New Roman" panose="02020603050405020304" charset="0"/>
                <a:ea typeface="CMR10"/>
                <a:cs typeface="Times New Roman" panose="02020603050405020304" charset="0"/>
                <a:sym typeface="+mn-ea"/>
              </a:rPr>
              <a:t>Theoretical Framework</a:t>
            </a:r>
          </a:p>
          <a:p>
            <a:pPr marL="914400" lvl="1" indent="-457200">
              <a:lnSpc>
                <a:spcPct val="150000"/>
              </a:lnSpc>
              <a:buSzPct val="50000"/>
              <a:buFont typeface="Wingdings" panose="05000000000000000000" charset="0"/>
              <a:buChar char="l"/>
            </a:pPr>
            <a:r>
              <a:rPr lang="en-US" altLang="zh-CN" sz="3200" b="1">
                <a:solidFill>
                  <a:schemeClr val="bg1">
                    <a:lumMod val="75000"/>
                  </a:schemeClr>
                </a:solidFill>
                <a:latin typeface="Times New Roman" panose="02020603050405020304" charset="0"/>
                <a:ea typeface="CMR10"/>
                <a:cs typeface="Times New Roman" panose="02020603050405020304" charset="0"/>
                <a:sym typeface="+mn-ea"/>
              </a:rPr>
              <a:t>Lattice Simulation and Results</a:t>
            </a:r>
            <a:endParaRPr lang="en-US" altLang="zh-CN" sz="3200" b="1" dirty="0">
              <a:solidFill>
                <a:schemeClr val="bg1">
                  <a:lumMod val="75000"/>
                </a:schemeClr>
              </a:solidFill>
              <a:latin typeface="Times New Roman" panose="02020603050405020304" charset="0"/>
              <a:ea typeface="黑体" panose="02010609060101010101" charset="-122"/>
              <a:cs typeface="Times New Roman" panose="02020603050405020304" charset="0"/>
              <a:sym typeface="+mn-ea"/>
            </a:endParaRPr>
          </a:p>
          <a:p>
            <a:pPr marL="285750" indent="-285750">
              <a:lnSpc>
                <a:spcPct val="150000"/>
              </a:lnSpc>
              <a:buFont typeface="Wingdings" panose="05000000000000000000" pitchFamily="2" charset="2"/>
              <a:buChar char="Ø"/>
            </a:pPr>
            <a:r>
              <a:rPr lang="en-US" altLang="zh-CN" sz="3200" b="1" dirty="0">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Summary and Outlook</a:t>
            </a:r>
            <a:endParaRPr lang="en-US" altLang="zh-CN" sz="3200" b="1" dirty="0">
              <a:solidFill>
                <a:schemeClr val="bg1">
                  <a:lumMod val="75000"/>
                </a:schemeClr>
              </a:solidFill>
              <a:latin typeface="Times New Roman" panose="02020603050405020304" charset="0"/>
              <a:ea typeface="黑体" panose="02010609060101010101" charset="-122"/>
              <a:cs typeface="Times New Roman" panose="02020603050405020304" charset="0"/>
            </a:endParaRPr>
          </a:p>
          <a:p>
            <a:pPr marL="285750" indent="-285750">
              <a:lnSpc>
                <a:spcPct val="150000"/>
              </a:lnSpc>
              <a:buFont typeface="Wingdings" panose="05000000000000000000" pitchFamily="2" charset="2"/>
              <a:buChar char="Ø"/>
            </a:pPr>
            <a:endParaRPr lang="en-US" altLang="zh-CN" sz="3200" b="1" dirty="0">
              <a:solidFill>
                <a:schemeClr val="tx1"/>
              </a:solidFill>
              <a:latin typeface="Times New Roman" panose="02020603050405020304" charset="0"/>
              <a:ea typeface="黑体" panose="02010609060101010101" charset="-122"/>
              <a:cs typeface="Times New Roman" panose="02020603050405020304" charset="0"/>
            </a:endParaRPr>
          </a:p>
          <a:p>
            <a:pPr marL="285750" indent="-285750">
              <a:lnSpc>
                <a:spcPct val="150000"/>
              </a:lnSpc>
              <a:buFont typeface="Wingdings" panose="05000000000000000000" pitchFamily="2" charset="2"/>
              <a:buChar char="Ø"/>
            </a:pPr>
            <a:endParaRPr lang="en-US" altLang="zh-CN" sz="3200" b="1" dirty="0">
              <a:solidFill>
                <a:schemeClr val="tx1"/>
              </a:solidFill>
              <a:latin typeface="Times New Roman" panose="02020603050405020304" charset="0"/>
              <a:ea typeface="黑体" panose="02010609060101010101" charset="-122"/>
              <a:cs typeface="Times New Roman" panose="02020603050405020304" charset="0"/>
              <a:sym typeface="+mn-ea"/>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对象 3"/>
              <p:cNvSpPr txBox="1"/>
              <p:nvPr/>
            </p:nvSpPr>
            <p:spPr>
              <a:xfrm>
                <a:off x="778861" y="5341226"/>
                <a:ext cx="10321925" cy="798512"/>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sSub>
                        <m:sSubPr>
                          <m:ctrlPr>
                            <a:rPr lang="zh-CN" altLang="en-US" b="1" i="1">
                              <a:solidFill>
                                <a:srgbClr val="000000"/>
                              </a:solidFill>
                              <a:latin typeface="Cambria Math" panose="02040503050406030204" pitchFamily="18" charset="0"/>
                            </a:rPr>
                          </m:ctrlPr>
                        </m:sSub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𝒇</m:t>
                              </m:r>
                            </m:e>
                          </m:acc>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𝒙</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𝑺</m:t>
                          </m:r>
                        </m:e>
                        <m:sub>
                          <m:r>
                            <a:rPr lang="zh-CN" altLang="en-US" b="1" i="1">
                              <a:solidFill>
                                <a:srgbClr val="000000"/>
                              </a:solidFill>
                              <a:latin typeface="Cambria Math" panose="02040503050406030204" pitchFamily="18" charset="0"/>
                            </a:rPr>
                            <m:t>𝑰</m:t>
                          </m:r>
                        </m:sub>
                        <m:sup>
                          <m:f>
                            <m:fPr>
                              <m:ctrlPr>
                                <a:rPr lang="zh-CN" altLang="en-US" b="1" i="1">
                                  <a:solidFill>
                                    <a:srgbClr val="000000"/>
                                  </a:solidFill>
                                  <a:latin typeface="Cambria Math" panose="02040503050406030204" pitchFamily="18" charset="0"/>
                                </a:rPr>
                              </m:ctrlPr>
                            </m:fPr>
                            <m:num>
                              <m:r>
                                <a:rPr lang="zh-CN" altLang="en-US" b="1" i="1">
                                  <a:solidFill>
                                    <a:srgbClr val="000000"/>
                                  </a:solidFill>
                                  <a:latin typeface="Cambria Math" panose="02040503050406030204" pitchFamily="18" charset="0"/>
                                </a:rPr>
                                <m:t>𝟏</m:t>
                              </m:r>
                            </m:num>
                            <m:den>
                              <m:r>
                                <a:rPr lang="zh-CN" altLang="en-US" b="1" i="1">
                                  <a:solidFill>
                                    <a:srgbClr val="000000"/>
                                  </a:solidFill>
                                  <a:latin typeface="Cambria Math" panose="02040503050406030204" pitchFamily="18" charset="0"/>
                                </a:rPr>
                                <m:t>𝟐</m:t>
                              </m:r>
                            </m:den>
                          </m:f>
                        </m:sup>
                      </m:sSubSup>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𝑯</m:t>
                          </m:r>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func>
                        <m:funcPr>
                          <m:ctrlPr>
                            <a:rPr lang="zh-CN" altLang="en-US" b="1" i="1">
                              <a:solidFill>
                                <a:srgbClr val="000000"/>
                              </a:solidFill>
                              <a:latin typeface="Cambria Math" panose="02040503050406030204" pitchFamily="18" charset="0"/>
                            </a:rPr>
                          </m:ctrlPr>
                        </m:funcPr>
                        <m:fName>
                          <m:r>
                            <a:rPr lang="zh-CN" altLang="en-US" b="1" i="0">
                              <a:solidFill>
                                <a:srgbClr val="000000"/>
                              </a:solidFill>
                              <a:latin typeface="Cambria Math" panose="02040503050406030204" pitchFamily="18" charset="0"/>
                            </a:rPr>
                            <m:t>𝐞𝐱𝐩</m:t>
                          </m:r>
                        </m:fName>
                        <m:e>
                          <m:d>
                            <m:dPr>
                              <m:begChr m:val="["/>
                              <m:endChr m:val="]"/>
                              <m:ctrlPr>
                                <a:rPr lang="zh-CN" altLang="en-US" b="1" i="1">
                                  <a:solidFill>
                                    <a:srgbClr val="000000"/>
                                  </a:solidFill>
                                  <a:latin typeface="Cambria Math" panose="02040503050406030204" pitchFamily="18" charset="0"/>
                                </a:rPr>
                              </m:ctrlPr>
                            </m:dPr>
                            <m:e>
                              <m:f>
                                <m:fPr>
                                  <m:ctrlPr>
                                    <a:rPr lang="zh-CN" altLang="en-US" b="1" i="1">
                                      <a:solidFill>
                                        <a:srgbClr val="000000"/>
                                      </a:solidFill>
                                      <a:latin typeface="Cambria Math" panose="02040503050406030204" pitchFamily="18" charset="0"/>
                                    </a:rPr>
                                  </m:ctrlPr>
                                </m:fPr>
                                <m:num>
                                  <m:r>
                                    <a:rPr lang="zh-CN" altLang="en-US" b="1" i="1">
                                      <a:solidFill>
                                        <a:srgbClr val="000000"/>
                                      </a:solidFill>
                                      <a:latin typeface="Cambria Math" panose="02040503050406030204" pitchFamily="18" charset="0"/>
                                    </a:rPr>
                                    <m:t>𝟏</m:t>
                                  </m:r>
                                </m:num>
                                <m:den>
                                  <m:r>
                                    <a:rPr lang="zh-CN" altLang="en-US" b="1" i="1">
                                      <a:solidFill>
                                        <a:srgbClr val="000000"/>
                                      </a:solidFill>
                                      <a:latin typeface="Cambria Math" panose="02040503050406030204" pitchFamily="18" charset="0"/>
                                    </a:rPr>
                                    <m:t>𝟐</m:t>
                                  </m:r>
                                </m:den>
                              </m:f>
                              <m:r>
                                <a:rPr lang="zh-CN" altLang="en-US" b="1" i="1">
                                  <a:solidFill>
                                    <a:srgbClr val="000000"/>
                                  </a:solidFill>
                                  <a:latin typeface="Cambria Math" panose="02040503050406030204" pitchFamily="18" charset="0"/>
                                </a:rPr>
                                <m:t>𝑲</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func>
                                <m:funcPr>
                                  <m:ctrlPr>
                                    <a:rPr lang="zh-CN" altLang="en-US" b="1" i="1">
                                      <a:solidFill>
                                        <a:srgbClr val="000000"/>
                                      </a:solidFill>
                                      <a:latin typeface="Cambria Math" panose="02040503050406030204" pitchFamily="18" charset="0"/>
                                    </a:rPr>
                                  </m:ctrlPr>
                                </m:funcPr>
                                <m:fName>
                                  <m:r>
                                    <a:rPr lang="zh-CN" altLang="en-US" b="1" i="0">
                                      <a:solidFill>
                                        <a:srgbClr val="000000"/>
                                      </a:solidFill>
                                      <a:latin typeface="Cambria Math" panose="02040503050406030204" pitchFamily="18" charset="0"/>
                                    </a:rPr>
                                    <m:t>𝐥𝐧</m:t>
                                  </m:r>
                                </m:fName>
                                <m:e>
                                  <m:f>
                                    <m:fPr>
                                      <m:ctrlPr>
                                        <a:rPr lang="zh-CN" altLang="en-US" b="1" i="1">
                                          <a:solidFill>
                                            <a:srgbClr val="000000"/>
                                          </a:solidFill>
                                          <a:latin typeface="Cambria Math" panose="02040503050406030204" pitchFamily="18" charset="0"/>
                                        </a:rPr>
                                      </m:ctrlPr>
                                    </m:fPr>
                                    <m:num>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𝒊</m:t>
                                      </m:r>
                                      <m:r>
                                        <a:rPr lang="zh-CN" altLang="en-US" b="1" i="1">
                                          <a:solidFill>
                                            <a:srgbClr val="000000"/>
                                          </a:solidFill>
                                          <a:latin typeface="Cambria Math" panose="02040503050406030204" pitchFamily="18" charset="0"/>
                                        </a:rPr>
                                        <m:t>𝝐</m:t>
                                      </m:r>
                                    </m:num>
                                    <m:den>
                                      <m:r>
                                        <a:rPr lang="zh-CN" altLang="en-US" b="1" i="1">
                                          <a:solidFill>
                                            <a:srgbClr val="000000"/>
                                          </a:solidFill>
                                          <a:latin typeface="Cambria Math" panose="02040503050406030204" pitchFamily="18" charset="0"/>
                                        </a:rPr>
                                        <m:t>𝜻</m:t>
                                      </m:r>
                                    </m:den>
                                  </m:f>
                                </m:e>
                              </m:func>
                            </m:e>
                          </m:d>
                        </m:e>
                      </m:func>
                      <m:r>
                        <a:rPr lang="zh-CN" altLang="en-US" b="1" i="1">
                          <a:solidFill>
                            <a:srgbClr val="000000"/>
                          </a:solidFill>
                          <a:latin typeface="Cambria Math" panose="02040503050406030204" pitchFamily="18" charset="0"/>
                        </a:rPr>
                        <m:t>𝒇</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𝒙</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𝜻</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𝓞</m:t>
                      </m:r>
                      <m:r>
                        <a:rPr lang="zh-CN" altLang="en-US" b="1" i="1">
                          <a:solidFill>
                            <a:srgbClr val="000000"/>
                          </a:solidFill>
                          <a:latin typeface="Cambria Math" panose="02040503050406030204" pitchFamily="18" charset="0"/>
                        </a:rPr>
                        <m:t>(</m:t>
                      </m:r>
                      <m:f>
                        <m:fPr>
                          <m:ctrlPr>
                            <a:rPr lang="zh-CN" altLang="en-US" b="1" i="1">
                              <a:solidFill>
                                <a:srgbClr val="000000"/>
                              </a:solidFill>
                              <a:latin typeface="Cambria Math" panose="02040503050406030204" pitchFamily="18" charset="0"/>
                            </a:rPr>
                          </m:ctrlPr>
                        </m:fPr>
                        <m:num>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𝜦</m:t>
                              </m:r>
                            </m:e>
                            <m:sub>
                              <m:r>
                                <m:rPr>
                                  <m:nor/>
                                </m:rPr>
                                <a:rPr lang="zh-CN" altLang="en-US" b="1" i="0">
                                  <a:solidFill>
                                    <a:srgbClr val="000000"/>
                                  </a:solidFill>
                                  <a:latin typeface="Cambria Math" panose="02040503050406030204" pitchFamily="18" charset="0"/>
                                </a:rPr>
                                <m:t>QCD</m:t>
                              </m:r>
                            </m:sub>
                            <m:sup>
                              <m:r>
                                <a:rPr lang="zh-CN" altLang="en-US" b="1" i="1">
                                  <a:solidFill>
                                    <a:srgbClr val="000000"/>
                                  </a:solidFill>
                                  <a:latin typeface="Cambria Math" panose="02040503050406030204" pitchFamily="18" charset="0"/>
                                </a:rPr>
                                <m:t>𝟐</m:t>
                              </m:r>
                            </m:sup>
                          </m:sSubSup>
                        </m:num>
                        <m:den>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den>
                      </m:f>
                      <m:r>
                        <a:rPr lang="zh-CN" altLang="en-US" b="1" i="1">
                          <a:solidFill>
                            <a:srgbClr val="000000"/>
                          </a:solidFill>
                          <a:latin typeface="Cambria Math" panose="02040503050406030204" pitchFamily="18" charset="0"/>
                        </a:rPr>
                        <m:t>,</m:t>
                      </m:r>
                      <m:f>
                        <m:fPr>
                          <m:ctrlPr>
                            <a:rPr lang="zh-CN" altLang="en-US" b="1" i="1">
                              <a:solidFill>
                                <a:srgbClr val="000000"/>
                              </a:solidFill>
                              <a:latin typeface="Cambria Math" panose="02040503050406030204" pitchFamily="18" charset="0"/>
                            </a:rPr>
                          </m:ctrlPr>
                        </m:fPr>
                        <m:num>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𝑴</m:t>
                              </m:r>
                            </m:e>
                            <m:sup>
                              <m:r>
                                <a:rPr lang="zh-CN" altLang="en-US" b="1" i="1">
                                  <a:solidFill>
                                    <a:srgbClr val="000000"/>
                                  </a:solidFill>
                                  <a:latin typeface="Cambria Math" panose="02040503050406030204" pitchFamily="18" charset="0"/>
                                </a:rPr>
                                <m:t>𝟐</m:t>
                              </m:r>
                            </m:sup>
                          </m:sSup>
                        </m:num>
                        <m:den>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m:t>
                              </m:r>
                            </m:e>
                            <m:sup>
                              <m:r>
                                <a:rPr lang="zh-CN" altLang="en-US" b="1" i="1">
                                  <a:solidFill>
                                    <a:srgbClr val="000000"/>
                                  </a:solidFill>
                                  <a:latin typeface="Cambria Math" panose="02040503050406030204" pitchFamily="18" charset="0"/>
                                </a:rPr>
                                <m:t>𝟐</m:t>
                              </m:r>
                            </m:sup>
                          </m:sSup>
                        </m:den>
                      </m:f>
                      <m:r>
                        <a:rPr lang="zh-CN" altLang="en-US" b="1" i="1">
                          <a:solidFill>
                            <a:srgbClr val="000000"/>
                          </a:solidFill>
                          <a:latin typeface="Cambria Math" panose="02040503050406030204" pitchFamily="18" charset="0"/>
                        </a:rPr>
                        <m:t>,</m:t>
                      </m:r>
                      <m:f>
                        <m:fPr>
                          <m:ctrlPr>
                            <a:rPr lang="zh-CN" altLang="en-US" b="1" i="1">
                              <a:solidFill>
                                <a:srgbClr val="000000"/>
                              </a:solidFill>
                              <a:latin typeface="Cambria Math" panose="02040503050406030204" pitchFamily="18" charset="0"/>
                            </a:rPr>
                          </m:ctrlPr>
                        </m:fPr>
                        <m:num>
                          <m:r>
                            <a:rPr lang="zh-CN" altLang="en-US" b="1" i="1">
                              <a:solidFill>
                                <a:srgbClr val="000000"/>
                              </a:solidFill>
                              <a:latin typeface="Cambria Math" panose="02040503050406030204" pitchFamily="18" charset="0"/>
                            </a:rPr>
                            <m:t>𝟏</m:t>
                          </m:r>
                        </m:num>
                        <m:den>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up>
                              <m:r>
                                <a:rPr lang="zh-CN" altLang="en-US" b="1" i="1">
                                  <a:solidFill>
                                    <a:srgbClr val="000000"/>
                                  </a:solidFill>
                                  <a:latin typeface="Cambria Math" panose="02040503050406030204" pitchFamily="18" charset="0"/>
                                </a:rPr>
                                <m:t>𝟐</m:t>
                              </m:r>
                            </m:sup>
                          </m:sSubSup>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den>
                      </m:f>
                      <m:r>
                        <a:rPr lang="zh-CN" altLang="en-US" b="1" i="1">
                          <a:solidFill>
                            <a:srgbClr val="000000"/>
                          </a:solidFill>
                          <a:latin typeface="Cambria Math" panose="02040503050406030204" pitchFamily="18" charset="0"/>
                        </a:rPr>
                        <m:t>)</m:t>
                      </m:r>
                    </m:oMath>
                  </m:oMathPara>
                </a14:m>
                <a:endParaRPr lang="zh-CN" altLang="en-US" b="1" dirty="0"/>
              </a:p>
            </p:txBody>
          </p:sp>
        </mc:Choice>
        <mc:Fallback xmlns="">
          <p:sp>
            <p:nvSpPr>
              <p:cNvPr id="4" name="对象 3"/>
              <p:cNvSpPr txBox="1">
                <a:spLocks noRot="1" noChangeAspect="1" noMove="1" noResize="1" noEditPoints="1" noAdjustHandles="1" noChangeArrowheads="1" noChangeShapeType="1" noTextEdit="1"/>
              </p:cNvSpPr>
              <p:nvPr/>
            </p:nvSpPr>
            <p:spPr>
              <a:xfrm>
                <a:off x="778861" y="5341226"/>
                <a:ext cx="10321925" cy="798512"/>
              </a:xfrm>
              <a:prstGeom prst="rect">
                <a:avLst/>
              </a:prstGeom>
              <a:blipFill rotWithShape="1">
                <a:blip r:embed="rId3"/>
                <a:stretch>
                  <a:fillRect l="-3" t="-30" r="3" b="70"/>
                </a:stretch>
              </a:blipFill>
            </p:spPr>
            <p:txBody>
              <a:bodyPr/>
              <a:lstStyle/>
              <a:p>
                <a:r>
                  <a:rPr lang="zh-CN" altLang="en-US">
                    <a:noFill/>
                  </a:rPr>
                  <a:t> </a:t>
                </a:r>
              </a:p>
            </p:txBody>
          </p:sp>
        </mc:Fallback>
      </mc:AlternateContent>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9</a:t>
            </a:fld>
            <a:endParaRPr kumimoji="0" lang="zh-CN" altLang="en-US" sz="2800"/>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3" name="组合 2"/>
          <p:cNvGrpSpPr>
            <a:grpSpLocks noChangeAspect="1"/>
          </p:cNvGrpSpPr>
          <p:nvPr/>
        </p:nvGrpSpPr>
        <p:grpSpPr>
          <a:xfrm>
            <a:off x="1256394" y="1429620"/>
            <a:ext cx="3298812" cy="2646221"/>
            <a:chOff x="4567740" y="1390390"/>
            <a:chExt cx="5683896" cy="4559473"/>
          </a:xfrm>
        </p:grpSpPr>
        <p:pic>
          <p:nvPicPr>
            <p:cNvPr id="5" name="图片 4"/>
            <p:cNvPicPr>
              <a:picLocks noChangeAspect="1"/>
            </p:cNvPicPr>
            <p:nvPr/>
          </p:nvPicPr>
          <p:blipFill>
            <a:blip r:embed="rId4"/>
            <a:stretch>
              <a:fillRect/>
            </a:stretch>
          </p:blipFill>
          <p:spPr>
            <a:xfrm>
              <a:off x="4567740" y="1390390"/>
              <a:ext cx="5683896" cy="4559473"/>
            </a:xfrm>
            <a:prstGeom prst="rect">
              <a:avLst/>
            </a:prstGeom>
          </p:spPr>
        </p:pic>
        <p:pic>
          <p:nvPicPr>
            <p:cNvPr id="6" name="图片 5"/>
            <p:cNvPicPr>
              <a:picLocks noChangeAspect="1"/>
            </p:cNvPicPr>
            <p:nvPr/>
          </p:nvPicPr>
          <p:blipFill rotWithShape="1">
            <a:blip r:embed="rId5"/>
            <a:srcRect t="7002" r="23620" b="19983"/>
            <a:stretch>
              <a:fillRect/>
            </a:stretch>
          </p:blipFill>
          <p:spPr>
            <a:xfrm>
              <a:off x="7509868" y="4649672"/>
              <a:ext cx="252295" cy="236544"/>
            </a:xfrm>
            <a:prstGeom prst="rect">
              <a:avLst/>
            </a:prstGeom>
          </p:spPr>
        </p:pic>
        <p:pic>
          <p:nvPicPr>
            <p:cNvPr id="7" name="图片 6"/>
            <p:cNvPicPr>
              <a:picLocks noChangeAspect="1"/>
            </p:cNvPicPr>
            <p:nvPr/>
          </p:nvPicPr>
          <p:blipFill>
            <a:blip r:embed="rId6"/>
            <a:stretch>
              <a:fillRect/>
            </a:stretch>
          </p:blipFill>
          <p:spPr>
            <a:xfrm>
              <a:off x="6747231" y="3005340"/>
              <a:ext cx="266700" cy="330200"/>
            </a:xfrm>
            <a:prstGeom prst="rect">
              <a:avLst/>
            </a:prstGeom>
          </p:spPr>
        </p:pic>
      </p:grpSp>
      <p:grpSp>
        <p:nvGrpSpPr>
          <p:cNvPr id="8" name="组合 7"/>
          <p:cNvGrpSpPr>
            <a:grpSpLocks noChangeAspect="1"/>
          </p:cNvGrpSpPr>
          <p:nvPr/>
        </p:nvGrpSpPr>
        <p:grpSpPr>
          <a:xfrm>
            <a:off x="6838418" y="1449579"/>
            <a:ext cx="3567757" cy="2700693"/>
            <a:chOff x="1129605" y="3620021"/>
            <a:chExt cx="3307670" cy="2503814"/>
          </a:xfrm>
        </p:grpSpPr>
        <p:pic>
          <p:nvPicPr>
            <p:cNvPr id="9" name="图片 8"/>
            <p:cNvPicPr>
              <a:picLocks noChangeAspect="1"/>
            </p:cNvPicPr>
            <p:nvPr/>
          </p:nvPicPr>
          <p:blipFill>
            <a:blip r:embed="rId7"/>
            <a:stretch>
              <a:fillRect/>
            </a:stretch>
          </p:blipFill>
          <p:spPr>
            <a:xfrm>
              <a:off x="1129605" y="3620021"/>
              <a:ext cx="3307670" cy="2503814"/>
            </a:xfrm>
            <a:prstGeom prst="rect">
              <a:avLst/>
            </a:prstGeom>
          </p:spPr>
        </p:pic>
        <p:pic>
          <p:nvPicPr>
            <p:cNvPr id="10" name="图片 9"/>
            <p:cNvPicPr>
              <a:picLocks noChangeAspect="1"/>
            </p:cNvPicPr>
            <p:nvPr/>
          </p:nvPicPr>
          <p:blipFill>
            <a:blip r:embed="rId8"/>
            <a:stretch>
              <a:fillRect/>
            </a:stretch>
          </p:blipFill>
          <p:spPr>
            <a:xfrm>
              <a:off x="3114736" y="4643240"/>
              <a:ext cx="214527" cy="203977"/>
            </a:xfrm>
            <a:prstGeom prst="rect">
              <a:avLst/>
            </a:prstGeom>
          </p:spPr>
        </p:pic>
      </p:grpSp>
      <p:cxnSp>
        <p:nvCxnSpPr>
          <p:cNvPr id="11" name="直线箭头连接符 52"/>
          <p:cNvCxnSpPr/>
          <p:nvPr/>
        </p:nvCxnSpPr>
        <p:spPr bwMode="auto">
          <a:xfrm>
            <a:off x="4960706" y="2682305"/>
            <a:ext cx="1451626" cy="0"/>
          </a:xfrm>
          <a:prstGeom prst="straightConnector1">
            <a:avLst/>
          </a:prstGeom>
          <a:solidFill>
            <a:srgbClr val="FFCC99">
              <a:alpha val="50000"/>
            </a:srgbClr>
          </a:solidFill>
          <a:ln w="25400">
            <a:solidFill>
              <a:srgbClr val="C00000"/>
            </a:solidFill>
            <a:tailEnd type="stealth"/>
          </a:ln>
          <a:effectLst/>
        </p:spPr>
      </p:cxnSp>
      <p:sp>
        <p:nvSpPr>
          <p:cNvPr id="15" name="文本框 14"/>
          <p:cNvSpPr txBox="1"/>
          <p:nvPr/>
        </p:nvSpPr>
        <p:spPr>
          <a:xfrm>
            <a:off x="4979322" y="2269113"/>
            <a:ext cx="1530985" cy="368300"/>
          </a:xfrm>
          <a:prstGeom prst="rect">
            <a:avLst/>
          </a:prstGeom>
          <a:noFill/>
        </p:spPr>
        <p:txBody>
          <a:bodyPr wrap="none" rtlCol="0">
            <a:spAutoFit/>
          </a:bodyPr>
          <a:lstStyle/>
          <a:p>
            <a:r>
              <a:rPr kumimoji="1" lang="en-US" altLang="zh-CN" b="1" dirty="0">
                <a:solidFill>
                  <a:srgbClr val="C00000"/>
                </a:solidFill>
                <a:latin typeface="Times New Roman" panose="02020603050405020304" charset="0"/>
                <a:cs typeface="Times New Roman" panose="02020603050405020304" charset="0"/>
              </a:rPr>
              <a:t>Lorentz boost</a:t>
            </a:r>
          </a:p>
        </p:txBody>
      </p:sp>
      <mc:AlternateContent xmlns:mc="http://schemas.openxmlformats.org/markup-compatibility/2006" xmlns:a14="http://schemas.microsoft.com/office/drawing/2010/main">
        <mc:Choice Requires="a14">
          <p:sp>
            <p:nvSpPr>
              <p:cNvPr id="20" name="文本框 19"/>
              <p:cNvSpPr txBox="1"/>
              <p:nvPr/>
            </p:nvSpPr>
            <p:spPr>
              <a:xfrm>
                <a:off x="5278587" y="2770396"/>
                <a:ext cx="934085" cy="64516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zh-CN" b="1" i="1" dirty="0" smtClean="0">
                          <a:solidFill>
                            <a:srgbClr val="C00000"/>
                          </a:solidFill>
                          <a:latin typeface="Cambria Math" panose="02040503050406030204" pitchFamily="18" charset="0"/>
                        </a:rPr>
                        <m:t>𝑳</m:t>
                      </m:r>
                      <m:r>
                        <a:rPr kumimoji="1" lang="en-US" altLang="zh-CN" b="1" i="1" dirty="0" smtClean="0">
                          <a:solidFill>
                            <a:srgbClr val="C00000"/>
                          </a:solidFill>
                          <a:latin typeface="Cambria Math" panose="02040503050406030204" pitchFamily="18" charset="0"/>
                        </a:rPr>
                        <m:t>→</m:t>
                      </m:r>
                      <m:r>
                        <a:rPr kumimoji="1" lang="en-US" altLang="zh-CN" b="1" i="1" dirty="0" smtClean="0">
                          <a:solidFill>
                            <a:srgbClr val="C00000"/>
                          </a:solidFill>
                          <a:latin typeface="Cambria Math" panose="02040503050406030204" pitchFamily="18" charset="0"/>
                        </a:rPr>
                        <m:t>∞</m:t>
                      </m:r>
                    </m:oMath>
                  </m:oMathPara>
                </a14:m>
                <a:endParaRPr kumimoji="1" lang="en-US" altLang="zh-CN" b="1" i="1" dirty="0">
                  <a:solidFill>
                    <a:srgbClr val="C00000"/>
                  </a:solidFill>
                  <a:latin typeface="Cambria Math" panose="02040503050406030204" pitchFamily="18" charset="0"/>
                </a:endParaRPr>
              </a:p>
              <a:p>
                <a:pPr algn="l"/>
                <a14:m>
                  <m:oMathPara xmlns:m="http://schemas.openxmlformats.org/officeDocument/2006/math">
                    <m:oMathParaPr>
                      <m:jc m:val="centerGroup"/>
                    </m:oMathParaPr>
                    <m:oMath xmlns:m="http://schemas.openxmlformats.org/officeDocument/2006/math">
                      <m:sSup>
                        <m:sSupPr>
                          <m:ctrlPr>
                            <a:rPr kumimoji="1" lang="en-US" altLang="zh-CN" b="1" i="1" dirty="0" smtClean="0">
                              <a:solidFill>
                                <a:srgbClr val="C00000"/>
                              </a:solidFill>
                              <a:latin typeface="Cambria Math" panose="02040503050406030204" pitchFamily="18" charset="0"/>
                              <a:cs typeface="Cambria Math" panose="02040503050406030204" pitchFamily="18" charset="0"/>
                            </a:rPr>
                          </m:ctrlPr>
                        </m:sSupPr>
                        <m:e>
                          <m:r>
                            <a:rPr kumimoji="1" lang="en-US" altLang="zh-CN" b="1" i="1" dirty="0" smtClean="0">
                              <a:solidFill>
                                <a:srgbClr val="C00000"/>
                              </a:solidFill>
                              <a:latin typeface="Cambria Math" panose="02040503050406030204" pitchFamily="18" charset="0"/>
                              <a:cs typeface="Cambria Math" panose="02040503050406030204" pitchFamily="18" charset="0"/>
                            </a:rPr>
                            <m:t>𝑷</m:t>
                          </m:r>
                        </m:e>
                        <m:sup>
                          <m:r>
                            <a:rPr kumimoji="1" lang="en-US" altLang="zh-CN" b="1" i="1" dirty="0" smtClean="0">
                              <a:solidFill>
                                <a:srgbClr val="C00000"/>
                              </a:solidFill>
                              <a:latin typeface="Cambria Math" panose="02040503050406030204" pitchFamily="18" charset="0"/>
                              <a:cs typeface="Cambria Math" panose="02040503050406030204" pitchFamily="18" charset="0"/>
                            </a:rPr>
                            <m:t>𝒛</m:t>
                          </m:r>
                        </m:sup>
                      </m:sSup>
                      <m:r>
                        <a:rPr kumimoji="1" lang="en-US" altLang="zh-CN" b="1" i="1" dirty="0" smtClean="0">
                          <a:solidFill>
                            <a:srgbClr val="C00000"/>
                          </a:solidFill>
                          <a:latin typeface="Cambria Math" panose="02040503050406030204" pitchFamily="18" charset="0"/>
                        </a:rPr>
                        <m:t>→</m:t>
                      </m:r>
                      <m:r>
                        <a:rPr kumimoji="1" lang="en-US" altLang="zh-CN" b="1" i="1" dirty="0" smtClean="0">
                          <a:solidFill>
                            <a:srgbClr val="C00000"/>
                          </a:solidFill>
                          <a:latin typeface="Cambria Math" panose="02040503050406030204" pitchFamily="18" charset="0"/>
                        </a:rPr>
                        <m:t>∞</m:t>
                      </m:r>
                    </m:oMath>
                  </m:oMathPara>
                </a14:m>
                <a:endParaRPr kumimoji="1" lang="zh-CN" altLang="en-US" b="1" dirty="0">
                  <a:solidFill>
                    <a:srgbClr val="C00000"/>
                  </a:solidFill>
                </a:endParaRPr>
              </a:p>
            </p:txBody>
          </p:sp>
        </mc:Choice>
        <mc:Fallback xmlns="">
          <p:sp>
            <p:nvSpPr>
              <p:cNvPr id="20" name="文本框 19"/>
              <p:cNvSpPr txBox="1">
                <a:spLocks noRot="1" noChangeAspect="1" noMove="1" noResize="1" noEditPoints="1" noAdjustHandles="1" noChangeArrowheads="1" noChangeShapeType="1" noTextEdit="1"/>
              </p:cNvSpPr>
              <p:nvPr/>
            </p:nvSpPr>
            <p:spPr>
              <a:xfrm>
                <a:off x="5278587" y="2770396"/>
                <a:ext cx="934085" cy="645160"/>
              </a:xfrm>
              <a:prstGeom prst="rect">
                <a:avLst/>
              </a:prstGeom>
              <a:blipFill rotWithShape="1">
                <a:blip r:embed="rId9"/>
                <a:stretch>
                  <a:fillRect l="-50" t="-82" r="50" b="82"/>
                </a:stretch>
              </a:blipFill>
            </p:spPr>
            <p:txBody>
              <a:bodyPr/>
              <a:lstStyle/>
              <a:p>
                <a:r>
                  <a:rPr lang="zh-CN" altLang="en-US">
                    <a:noFill/>
                  </a:rPr>
                  <a:t> </a:t>
                </a:r>
              </a:p>
            </p:txBody>
          </p:sp>
        </mc:Fallback>
      </mc:AlternateContent>
      <p:sp>
        <p:nvSpPr>
          <p:cNvPr id="21" name="任意形状 22"/>
          <p:cNvSpPr/>
          <p:nvPr/>
        </p:nvSpPr>
        <p:spPr>
          <a:xfrm>
            <a:off x="8460499" y="1457089"/>
            <a:ext cx="837880" cy="982353"/>
          </a:xfrm>
          <a:custGeom>
            <a:avLst/>
            <a:gdLst>
              <a:gd name="connsiteX0" fmla="*/ 0 w 1312606"/>
              <a:gd name="connsiteY0" fmla="*/ 759542 h 759542"/>
              <a:gd name="connsiteX1" fmla="*/ 398206 w 1312606"/>
              <a:gd name="connsiteY1" fmla="*/ 427704 h 759542"/>
              <a:gd name="connsiteX2" fmla="*/ 1312606 w 1312606"/>
              <a:gd name="connsiteY2" fmla="*/ 0 h 759542"/>
            </a:gdLst>
            <a:ahLst/>
            <a:cxnLst>
              <a:cxn ang="0">
                <a:pos x="connsiteX0" y="connsiteY0"/>
              </a:cxn>
              <a:cxn ang="0">
                <a:pos x="connsiteX1" y="connsiteY1"/>
              </a:cxn>
              <a:cxn ang="0">
                <a:pos x="connsiteX2" y="connsiteY2"/>
              </a:cxn>
            </a:cxnLst>
            <a:rect l="l" t="t" r="r" b="b"/>
            <a:pathLst>
              <a:path w="1312606" h="759542">
                <a:moveTo>
                  <a:pt x="0" y="759542"/>
                </a:moveTo>
                <a:cubicBezTo>
                  <a:pt x="89719" y="656918"/>
                  <a:pt x="179438" y="554294"/>
                  <a:pt x="398206" y="427704"/>
                </a:cubicBezTo>
                <a:cubicBezTo>
                  <a:pt x="616974" y="301114"/>
                  <a:pt x="964790" y="150557"/>
                  <a:pt x="1312606" y="0"/>
                </a:cubicBezTo>
              </a:path>
            </a:pathLst>
          </a:custGeom>
          <a:noFill/>
          <a:ln w="22225">
            <a:solidFill>
              <a:schemeClr val="accent1">
                <a:shade val="95000"/>
                <a:satMod val="105000"/>
              </a:schemeClr>
            </a:solidFill>
            <a:headEnd type="none"/>
            <a:tailEnd type="triangle"/>
          </a:ln>
        </p:spPr>
        <p:txBody>
          <a:bodyPr vert="horz" wrap="square" lIns="91440" tIns="45720" rIns="91440" bIns="45720" numCol="1" rtlCol="0" anchor="t" anchorCtr="0" compatLnSpc="1"/>
          <a:lstStyle/>
          <a:p>
            <a:pPr marL="0" marR="0" indent="0" algn="l" defTabSz="4572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2" name="任意形状 55"/>
          <p:cNvSpPr/>
          <p:nvPr/>
        </p:nvSpPr>
        <p:spPr>
          <a:xfrm>
            <a:off x="8826500" y="1870075"/>
            <a:ext cx="1268730" cy="1478280"/>
          </a:xfrm>
          <a:custGeom>
            <a:avLst/>
            <a:gdLst>
              <a:gd name="connsiteX0" fmla="*/ 0 w 1312606"/>
              <a:gd name="connsiteY0" fmla="*/ 759542 h 759542"/>
              <a:gd name="connsiteX1" fmla="*/ 398206 w 1312606"/>
              <a:gd name="connsiteY1" fmla="*/ 427704 h 759542"/>
              <a:gd name="connsiteX2" fmla="*/ 1312606 w 1312606"/>
              <a:gd name="connsiteY2" fmla="*/ 0 h 759542"/>
            </a:gdLst>
            <a:ahLst/>
            <a:cxnLst>
              <a:cxn ang="0">
                <a:pos x="connsiteX0" y="connsiteY0"/>
              </a:cxn>
              <a:cxn ang="0">
                <a:pos x="connsiteX1" y="connsiteY1"/>
              </a:cxn>
              <a:cxn ang="0">
                <a:pos x="connsiteX2" y="connsiteY2"/>
              </a:cxn>
            </a:cxnLst>
            <a:rect l="l" t="t" r="r" b="b"/>
            <a:pathLst>
              <a:path w="1312606" h="759542">
                <a:moveTo>
                  <a:pt x="0" y="759542"/>
                </a:moveTo>
                <a:cubicBezTo>
                  <a:pt x="89719" y="656918"/>
                  <a:pt x="179438" y="554294"/>
                  <a:pt x="398206" y="427704"/>
                </a:cubicBezTo>
                <a:cubicBezTo>
                  <a:pt x="616974" y="301114"/>
                  <a:pt x="964790" y="150557"/>
                  <a:pt x="1312606" y="0"/>
                </a:cubicBezTo>
              </a:path>
            </a:pathLst>
          </a:custGeom>
          <a:noFill/>
          <a:ln w="22225">
            <a:solidFill>
              <a:schemeClr val="accent1">
                <a:shade val="95000"/>
                <a:satMod val="105000"/>
              </a:schemeClr>
            </a:solidFill>
            <a:headEnd type="triangle"/>
            <a:tailEnd type="none"/>
          </a:ln>
        </p:spPr>
        <p:txBody>
          <a:bodyPr vert="horz" wrap="square" lIns="91440" tIns="45720" rIns="91440" bIns="45720" numCol="1" rtlCol="0" anchor="t" anchorCtr="0" compatLnSpc="1"/>
          <a:lstStyle/>
          <a:p>
            <a:pPr marL="0" marR="0" indent="0" algn="l" defTabSz="4572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2" name="矩形 11"/>
          <p:cNvSpPr/>
          <p:nvPr/>
        </p:nvSpPr>
        <p:spPr>
          <a:xfrm>
            <a:off x="1256394" y="3974478"/>
            <a:ext cx="3397823" cy="707886"/>
          </a:xfrm>
          <a:prstGeom prst="rect">
            <a:avLst/>
          </a:prstGeom>
        </p:spPr>
        <p:txBody>
          <a:bodyPr wrap="square">
            <a:spAutoFit/>
          </a:bodyPr>
          <a:lstStyle/>
          <a:p>
            <a:r>
              <a:rPr lang="en-US" altLang="zh-CN" sz="2000" dirty="0">
                <a:solidFill>
                  <a:srgbClr val="0432FF"/>
                </a:solidFill>
                <a:latin typeface="Times New Roman" panose="02020603050405020304" charset="0"/>
                <a:cs typeface="Times New Roman" panose="02020603050405020304" charset="0"/>
              </a:rPr>
              <a:t>Equal-time correlators, </a:t>
            </a:r>
          </a:p>
          <a:p>
            <a:r>
              <a:rPr lang="en-US" altLang="zh-CN" sz="2000" dirty="0">
                <a:solidFill>
                  <a:srgbClr val="0432FF"/>
                </a:solidFill>
                <a:latin typeface="Times New Roman" panose="02020603050405020304" charset="0"/>
                <a:cs typeface="Times New Roman" panose="02020603050405020304" charset="0"/>
              </a:rPr>
              <a:t>directly calculable on lattice</a:t>
            </a:r>
          </a:p>
        </p:txBody>
      </p:sp>
      <p:sp>
        <p:nvSpPr>
          <p:cNvPr id="13" name="矩形 12"/>
          <p:cNvSpPr/>
          <p:nvPr/>
        </p:nvSpPr>
        <p:spPr>
          <a:xfrm>
            <a:off x="7023567" y="3997503"/>
            <a:ext cx="4866398" cy="707886"/>
          </a:xfrm>
          <a:prstGeom prst="rect">
            <a:avLst/>
          </a:prstGeom>
        </p:spPr>
        <p:txBody>
          <a:bodyPr wrap="square">
            <a:spAutoFit/>
          </a:bodyPr>
          <a:lstStyle/>
          <a:p>
            <a:r>
              <a:rPr lang="en-US" altLang="zh-CN" sz="2000" dirty="0">
                <a:solidFill>
                  <a:srgbClr val="FF0000"/>
                </a:solidFill>
                <a:latin typeface="Times New Roman" panose="02020603050405020304" charset="0"/>
                <a:cs typeface="Times New Roman" panose="02020603050405020304" charset="0"/>
              </a:rPr>
              <a:t>Space-like correlators, </a:t>
            </a:r>
          </a:p>
          <a:p>
            <a:r>
              <a:rPr lang="en-US" altLang="zh-CN" sz="2000" dirty="0">
                <a:solidFill>
                  <a:srgbClr val="FF0000"/>
                </a:solidFill>
                <a:latin typeface="Times New Roman" panose="02020603050405020304" charset="0"/>
                <a:cs typeface="Times New Roman" panose="02020603050405020304" charset="0"/>
              </a:rPr>
              <a:t>NO effective method for directly calculation</a:t>
            </a:r>
          </a:p>
        </p:txBody>
      </p:sp>
      <p:sp>
        <p:nvSpPr>
          <p:cNvPr id="14" name="矩形 13"/>
          <p:cNvSpPr/>
          <p:nvPr/>
        </p:nvSpPr>
        <p:spPr>
          <a:xfrm>
            <a:off x="688664" y="4721102"/>
            <a:ext cx="4138898" cy="400110"/>
          </a:xfrm>
          <a:prstGeom prst="rect">
            <a:avLst/>
          </a:prstGeom>
        </p:spPr>
        <p:txBody>
          <a:bodyPr wrap="square">
            <a:spAutoFit/>
          </a:bodyPr>
          <a:lstStyle/>
          <a:p>
            <a:r>
              <a:rPr lang="en-US" altLang="zh-CN" sz="2000" b="1" dirty="0">
                <a:latin typeface="Times New Roman" panose="02020603050405020304" charset="0"/>
                <a:cs typeface="Times New Roman" panose="02020603050405020304" charset="0"/>
              </a:rPr>
              <a:t>Connected at large-momentum limit</a:t>
            </a:r>
          </a:p>
        </p:txBody>
      </p:sp>
      <p:sp>
        <p:nvSpPr>
          <p:cNvPr id="34" name="矩形 33"/>
          <p:cNvSpPr/>
          <p:nvPr/>
        </p:nvSpPr>
        <p:spPr>
          <a:xfrm>
            <a:off x="7056755" y="4721225"/>
            <a:ext cx="4832350" cy="337185"/>
          </a:xfrm>
          <a:prstGeom prst="rect">
            <a:avLst/>
          </a:prstGeom>
        </p:spPr>
        <p:txBody>
          <a:bodyPr wrap="square">
            <a:spAutoFit/>
          </a:bodyPr>
          <a:lstStyle/>
          <a:p>
            <a:r>
              <a:rPr lang="en-US" altLang="zh-CN" sz="1600" i="1" dirty="0">
                <a:solidFill>
                  <a:srgbClr val="001CB6"/>
                </a:solidFill>
                <a:latin typeface="Times New Roman" panose="02020603050405020304" charset="0"/>
                <a:cs typeface="Times New Roman" panose="02020603050405020304" charset="0"/>
              </a:rPr>
              <a:t>Ji</a:t>
            </a:r>
            <a:r>
              <a:rPr lang="en-US" altLang="zh-CN" sz="1600" i="1" dirty="0">
                <a:solidFill>
                  <a:srgbClr val="001CB6"/>
                </a:solidFill>
                <a:latin typeface="Times New Roman" panose="02020603050405020304" charset="0"/>
                <a:cs typeface="Times New Roman" panose="02020603050405020304" charset="0"/>
                <a:sym typeface="+mn-ea"/>
              </a:rPr>
              <a:t> et al.</a:t>
            </a:r>
            <a:r>
              <a:rPr lang="en-US" altLang="zh-CN" sz="1600" i="1" dirty="0">
                <a:solidFill>
                  <a:srgbClr val="001CB6"/>
                </a:solidFill>
                <a:latin typeface="Times New Roman" panose="02020603050405020304" charset="0"/>
                <a:cs typeface="Times New Roman" panose="02020603050405020304" charset="0"/>
              </a:rPr>
              <a:t>, PLB811(2020); Ebert</a:t>
            </a:r>
            <a:r>
              <a:rPr lang="en-US" altLang="zh-CN" sz="1600" i="1" dirty="0">
                <a:solidFill>
                  <a:srgbClr val="001CB6"/>
                </a:solidFill>
                <a:latin typeface="Times New Roman" panose="02020603050405020304" charset="0"/>
                <a:cs typeface="Times New Roman" panose="02020603050405020304" charset="0"/>
                <a:sym typeface="+mn-ea"/>
              </a:rPr>
              <a:t> et al.</a:t>
            </a:r>
            <a:r>
              <a:rPr lang="en-US" altLang="zh-CN" sz="1600" i="1" dirty="0">
                <a:solidFill>
                  <a:srgbClr val="001CB6"/>
                </a:solidFill>
                <a:latin typeface="Times New Roman" panose="02020603050405020304" charset="0"/>
                <a:cs typeface="Times New Roman" panose="02020603050405020304" charset="0"/>
              </a:rPr>
              <a:t>, JHEP04(2022)</a:t>
            </a:r>
            <a:endParaRPr lang="zh-CN" altLang="en-US" sz="1600" dirty="0"/>
          </a:p>
        </p:txBody>
      </p:sp>
      <p:sp>
        <p:nvSpPr>
          <p:cNvPr id="41" name="矩形 40"/>
          <p:cNvSpPr/>
          <p:nvPr/>
        </p:nvSpPr>
        <p:spPr>
          <a:xfrm>
            <a:off x="822933" y="5582724"/>
            <a:ext cx="1429385" cy="405581"/>
          </a:xfrm>
          <a:prstGeom prst="rect">
            <a:avLst/>
          </a:prstGeom>
          <a:ln w="19050">
            <a:solidFill>
              <a:srgbClr val="0432FF"/>
            </a:solidFill>
          </a:ln>
        </p:spPr>
        <p:txBody>
          <a:bodyPr wrap="square" rtlCol="0" anchor="ctr">
            <a:spAutoFit/>
          </a:bodyPr>
          <a:lstStyle/>
          <a:p>
            <a:pPr marL="342900" indent="-342900" algn="l">
              <a:lnSpc>
                <a:spcPct val="150000"/>
              </a:lnSpc>
              <a:buFont typeface="Wingdings" panose="05000000000000000000" pitchFamily="2" charset="2"/>
              <a:buChar char="Ø"/>
            </a:pPr>
            <a:endParaRPr kumimoji="1" lang="zh-CN" altLang="en-US" sz="2800" b="1" dirty="0">
              <a:solidFill>
                <a:srgbClr val="001CB6"/>
              </a:solidFill>
              <a:latin typeface="Times New Roman" panose="02020603050405020304" charset="0"/>
              <a:ea typeface="Times New Roman" panose="02020603050405020304" charset="0"/>
              <a:cs typeface="Times New Roman" panose="02020603050405020304" charset="0"/>
            </a:endParaRPr>
          </a:p>
        </p:txBody>
      </p:sp>
      <p:sp>
        <p:nvSpPr>
          <p:cNvPr id="18" name="矩形 17"/>
          <p:cNvSpPr/>
          <p:nvPr/>
        </p:nvSpPr>
        <p:spPr>
          <a:xfrm>
            <a:off x="7133714" y="5601792"/>
            <a:ext cx="1326785" cy="405581"/>
          </a:xfrm>
          <a:prstGeom prst="rect">
            <a:avLst/>
          </a:prstGeom>
          <a:ln w="19050">
            <a:solidFill>
              <a:srgbClr val="FF0000"/>
            </a:solidFill>
          </a:ln>
        </p:spPr>
        <p:txBody>
          <a:bodyPr wrap="square" rtlCol="0" anchor="ctr">
            <a:spAutoFit/>
          </a:bodyPr>
          <a:lstStyle/>
          <a:p>
            <a:pPr marL="342900" indent="-342900" algn="l">
              <a:lnSpc>
                <a:spcPct val="150000"/>
              </a:lnSpc>
              <a:buFont typeface="Wingdings" panose="05000000000000000000" pitchFamily="2" charset="2"/>
              <a:buChar char="Ø"/>
            </a:pPr>
            <a:endParaRPr kumimoji="1" lang="zh-CN" altLang="en-US" sz="2800" b="1" dirty="0">
              <a:solidFill>
                <a:srgbClr val="001CB6"/>
              </a:solidFill>
              <a:latin typeface="Times New Roman" panose="02020603050405020304" charset="0"/>
              <a:ea typeface="Times New Roman" panose="02020603050405020304" charset="0"/>
              <a:cs typeface="Times New Roman" panose="02020603050405020304" charset="0"/>
            </a:endParaRPr>
          </a:p>
        </p:txBody>
      </p:sp>
      <p:sp>
        <p:nvSpPr>
          <p:cNvPr id="47" name="矩形 46"/>
          <p:cNvSpPr/>
          <p:nvPr/>
        </p:nvSpPr>
        <p:spPr>
          <a:xfrm>
            <a:off x="2023430" y="6129092"/>
            <a:ext cx="2303780" cy="368300"/>
          </a:xfrm>
          <a:prstGeom prst="rect">
            <a:avLst/>
          </a:prstGeom>
        </p:spPr>
        <p:txBody>
          <a:bodyPr wrap="none">
            <a:spAutoFit/>
          </a:bodyPr>
          <a:lstStyle/>
          <a:p>
            <a:r>
              <a:rPr lang="en-US" altLang="zh-CN" b="1" dirty="0">
                <a:solidFill>
                  <a:schemeClr val="accent2"/>
                </a:solidFill>
                <a:latin typeface="Times New Roman" panose="02020603050405020304" charset="0"/>
                <a:cs typeface="Times New Roman" panose="02020603050405020304" charset="0"/>
              </a:rPr>
              <a:t>Intrinsic soft function</a:t>
            </a:r>
          </a:p>
        </p:txBody>
      </p:sp>
      <p:sp>
        <p:nvSpPr>
          <p:cNvPr id="48" name="矩形 47"/>
          <p:cNvSpPr/>
          <p:nvPr/>
        </p:nvSpPr>
        <p:spPr>
          <a:xfrm>
            <a:off x="4555206" y="6180422"/>
            <a:ext cx="2414270" cy="398780"/>
          </a:xfrm>
          <a:prstGeom prst="rect">
            <a:avLst/>
          </a:prstGeom>
        </p:spPr>
        <p:txBody>
          <a:bodyPr wrap="none">
            <a:spAutoFit/>
          </a:bodyPr>
          <a:lstStyle/>
          <a:p>
            <a:r>
              <a:rPr lang="en-US" altLang="zh-CN" sz="2000" b="1" dirty="0">
                <a:solidFill>
                  <a:srgbClr val="3E8C26"/>
                </a:solidFill>
                <a:latin typeface="Times New Roman" panose="02020603050405020304" charset="0"/>
                <a:cs typeface="Times New Roman" panose="02020603050405020304" charset="0"/>
              </a:rPr>
              <a:t>Collins-Soper kernel</a:t>
            </a:r>
          </a:p>
        </p:txBody>
      </p:sp>
      <p:sp>
        <p:nvSpPr>
          <p:cNvPr id="49" name="矩形 48"/>
          <p:cNvSpPr/>
          <p:nvPr/>
        </p:nvSpPr>
        <p:spPr>
          <a:xfrm>
            <a:off x="544594" y="6048728"/>
            <a:ext cx="1429385" cy="368300"/>
          </a:xfrm>
          <a:prstGeom prst="rect">
            <a:avLst/>
          </a:prstGeom>
        </p:spPr>
        <p:txBody>
          <a:bodyPr wrap="none">
            <a:spAutoFit/>
          </a:bodyPr>
          <a:lstStyle/>
          <a:p>
            <a:r>
              <a:rPr lang="en-US" altLang="zh-CN" b="1" dirty="0">
                <a:solidFill>
                  <a:srgbClr val="0432FF"/>
                </a:solidFill>
                <a:latin typeface="Times New Roman" panose="02020603050405020304" charset="0"/>
                <a:cs typeface="Times New Roman" panose="02020603050405020304" charset="0"/>
              </a:rPr>
              <a:t>Quasi TMDs</a:t>
            </a:r>
          </a:p>
        </p:txBody>
      </p:sp>
      <p:sp>
        <p:nvSpPr>
          <p:cNvPr id="50" name="矩形 49"/>
          <p:cNvSpPr/>
          <p:nvPr/>
        </p:nvSpPr>
        <p:spPr>
          <a:xfrm>
            <a:off x="7187382" y="6110386"/>
            <a:ext cx="1969135" cy="368300"/>
          </a:xfrm>
          <a:prstGeom prst="rect">
            <a:avLst/>
          </a:prstGeom>
        </p:spPr>
        <p:txBody>
          <a:bodyPr wrap="none">
            <a:spAutoFit/>
          </a:bodyPr>
          <a:lstStyle/>
          <a:p>
            <a:r>
              <a:rPr lang="en-US" altLang="zh-CN" b="1" dirty="0">
                <a:solidFill>
                  <a:srgbClr val="FF0000"/>
                </a:solidFill>
                <a:latin typeface="Times New Roman" panose="02020603050405020304" charset="0"/>
                <a:cs typeface="Times New Roman" panose="02020603050405020304" charset="0"/>
              </a:rPr>
              <a:t>Light-cone TMDs </a:t>
            </a:r>
          </a:p>
        </p:txBody>
      </p:sp>
      <p:sp>
        <p:nvSpPr>
          <p:cNvPr id="52" name="矩形 51"/>
          <p:cNvSpPr/>
          <p:nvPr/>
        </p:nvSpPr>
        <p:spPr>
          <a:xfrm>
            <a:off x="3548380" y="5081790"/>
            <a:ext cx="1802130" cy="368300"/>
          </a:xfrm>
          <a:prstGeom prst="rect">
            <a:avLst/>
          </a:prstGeom>
        </p:spPr>
        <p:txBody>
          <a:bodyPr wrap="none">
            <a:spAutoFit/>
          </a:bodyPr>
          <a:lstStyle/>
          <a:p>
            <a:r>
              <a:rPr lang="en-US" altLang="zh-CN" b="1" dirty="0">
                <a:solidFill>
                  <a:srgbClr val="7030A0"/>
                </a:solidFill>
                <a:latin typeface="Times New Roman" panose="02020603050405020304" charset="0"/>
                <a:cs typeface="Times New Roman" panose="02020603050405020304" charset="0"/>
              </a:rPr>
              <a:t>Matching</a:t>
            </a:r>
            <a:r>
              <a:rPr lang="zh-CN" altLang="en-US" b="1" dirty="0">
                <a:solidFill>
                  <a:srgbClr val="7030A0"/>
                </a:solidFill>
                <a:latin typeface="Times New Roman" panose="02020603050405020304" charset="0"/>
                <a:cs typeface="Times New Roman" panose="02020603050405020304" charset="0"/>
              </a:rPr>
              <a:t> </a:t>
            </a:r>
            <a:r>
              <a:rPr lang="en-US" altLang="zh-CN" b="1" dirty="0">
                <a:solidFill>
                  <a:srgbClr val="7030A0"/>
                </a:solidFill>
                <a:latin typeface="Times New Roman" panose="02020603050405020304" charset="0"/>
                <a:cs typeface="Times New Roman" panose="02020603050405020304" charset="0"/>
              </a:rPr>
              <a:t>kernel</a:t>
            </a:r>
            <a:endParaRPr lang="zh-CN" altLang="en-US" b="1" dirty="0">
              <a:solidFill>
                <a:srgbClr val="7030A0"/>
              </a:solidFill>
            </a:endParaRPr>
          </a:p>
        </p:txBody>
      </p:sp>
      <p:sp>
        <p:nvSpPr>
          <p:cNvPr id="23" name="椭圆 22"/>
          <p:cNvSpPr/>
          <p:nvPr/>
        </p:nvSpPr>
        <p:spPr>
          <a:xfrm rot="1558386">
            <a:off x="8955405" y="1337945"/>
            <a:ext cx="1870075" cy="443230"/>
          </a:xfrm>
          <a:prstGeom prst="ellipse">
            <a:avLst/>
          </a:prstGeom>
          <a:ln w="19050">
            <a:solidFill>
              <a:schemeClr val="accent1">
                <a:shade val="95000"/>
                <a:satMod val="105000"/>
              </a:schemeClr>
            </a:solidFill>
          </a:ln>
        </p:spPr>
        <p:txBody>
          <a:bodyPr wrap="square" rtlCol="0" anchor="ctr">
            <a:noAutofit/>
          </a:bodyPr>
          <a:lstStyle/>
          <a:p>
            <a:pPr marL="342900" indent="-342900" algn="l">
              <a:lnSpc>
                <a:spcPct val="150000"/>
              </a:lnSpc>
              <a:buFont typeface="Wingdings" panose="05000000000000000000" pitchFamily="2" charset="2"/>
              <a:buChar char="Ø"/>
            </a:pPr>
            <a:endParaRPr kumimoji="1" lang="zh-CN" altLang="en-US" sz="2800" b="1" dirty="0">
              <a:solidFill>
                <a:srgbClr val="001CB6"/>
              </a:solidFill>
              <a:latin typeface="Times New Roman" panose="02020603050405020304" charset="0"/>
              <a:ea typeface="Times New Roman" panose="02020603050405020304" charset="0"/>
              <a:cs typeface="Times New Roman" panose="02020603050405020304" charset="0"/>
            </a:endParaRPr>
          </a:p>
        </p:txBody>
      </p:sp>
      <p:sp>
        <p:nvSpPr>
          <p:cNvPr id="57" name="文本框 56"/>
          <p:cNvSpPr txBox="1"/>
          <p:nvPr/>
        </p:nvSpPr>
        <p:spPr>
          <a:xfrm rot="1611096">
            <a:off x="9078506" y="1462683"/>
            <a:ext cx="1710690" cy="337185"/>
          </a:xfrm>
          <a:prstGeom prst="rect">
            <a:avLst/>
          </a:prstGeom>
          <a:noFill/>
        </p:spPr>
        <p:txBody>
          <a:bodyPr wrap="none" rtlCol="0">
            <a:spAutoFit/>
          </a:bodyPr>
          <a:lstStyle/>
          <a:p>
            <a:r>
              <a:rPr kumimoji="1" lang="en-US" altLang="zh-CN" sz="1600" b="1" dirty="0">
                <a:solidFill>
                  <a:srgbClr val="0070C0"/>
                </a:solidFill>
                <a:latin typeface="Bradley Hand" pitchFamily="2" charset="0"/>
              </a:rPr>
              <a:t>External states</a:t>
            </a:r>
          </a:p>
        </p:txBody>
      </p:sp>
      <p:sp>
        <p:nvSpPr>
          <p:cNvPr id="16" name="Text Box 3"/>
          <p:cNvSpPr txBox="1">
            <a:spLocks noChangeArrowheads="1"/>
          </p:cNvSpPr>
          <p:nvPr/>
        </p:nvSpPr>
        <p:spPr bwMode="auto">
          <a:xfrm>
            <a:off x="514350" y="195580"/>
            <a:ext cx="787019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kumimoji="0" lang="en-US" altLang="zh-CN" b="1" dirty="0">
                <a:solidFill>
                  <a:srgbClr val="C00000"/>
                </a:solidFill>
                <a:latin typeface="Times New Roman" panose="02020603050405020304" charset="0"/>
                <a:ea typeface="Adobe 黑体 Std R" charset="-122"/>
                <a:cs typeface="Times New Roman" panose="02020603050405020304" charset="0"/>
              </a:rPr>
              <a:t>TMDs on Lattice QCD -- LaMET </a:t>
            </a:r>
            <a:endParaRPr kumimoji="0" lang="en-US" altLang="zh-CN" b="1" dirty="0">
              <a:solidFill>
                <a:srgbClr val="C00000"/>
              </a:solidFill>
              <a:latin typeface="Adobe 黑体 Std R" charset="-122"/>
              <a:ea typeface="Adobe 黑体 Std R" charset="-122"/>
            </a:endParaRPr>
          </a:p>
        </p:txBody>
      </p:sp>
      <p:sp>
        <p:nvSpPr>
          <p:cNvPr id="17" name="矩形 16"/>
          <p:cNvSpPr/>
          <p:nvPr/>
        </p:nvSpPr>
        <p:spPr>
          <a:xfrm>
            <a:off x="2282837" y="5486332"/>
            <a:ext cx="1044791" cy="566364"/>
          </a:xfrm>
          <a:prstGeom prst="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矩形 23"/>
          <p:cNvSpPr/>
          <p:nvPr/>
        </p:nvSpPr>
        <p:spPr>
          <a:xfrm>
            <a:off x="3432935" y="5584438"/>
            <a:ext cx="1044791" cy="368300"/>
          </a:xfrm>
          <a:prstGeom prst="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矩形 29"/>
          <p:cNvSpPr/>
          <p:nvPr/>
        </p:nvSpPr>
        <p:spPr>
          <a:xfrm>
            <a:off x="5184528" y="5597918"/>
            <a:ext cx="909924" cy="368300"/>
          </a:xfrm>
          <a:prstGeom prst="rect">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489.85,&quot;left&quot;:10.65,&quot;top&quot;:53.6,&quot;width&quot;:929}"/>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756*224"/>
  <p:tag name="TABLE_ENDDRAG_RECT" val="85*292*756*224"/>
</p:tagLst>
</file>

<file path=ppt/tags/tag3.xml><?xml version="1.0" encoding="utf-8"?>
<p:tagLst xmlns:p="http://schemas.openxmlformats.org/presentationml/2006/main">
  <p:tag name="TABLE_ENDDRAG_ORIGIN_RECT" val="756*224"/>
  <p:tag name="TABLE_ENDDRAG_RECT" val="85*292*756*224"/>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2167</TotalTime>
  <Words>3974</Words>
  <Application>Microsoft Office PowerPoint</Application>
  <PresentationFormat>宽屏</PresentationFormat>
  <Paragraphs>451</Paragraphs>
  <Slides>45</Slides>
  <Notes>45</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45</vt:i4>
      </vt:variant>
    </vt:vector>
  </HeadingPairs>
  <TitlesOfParts>
    <vt:vector size="58" baseType="lpstr">
      <vt:lpstr>Adobe Devanagari</vt:lpstr>
      <vt:lpstr>Adobe 黑体 Std R</vt:lpstr>
      <vt:lpstr>Bradley Hand</vt:lpstr>
      <vt:lpstr>汉仪中黑 197</vt:lpstr>
      <vt:lpstr>宋体</vt:lpstr>
      <vt:lpstr>Arial</vt:lpstr>
      <vt:lpstr>Calibri</vt:lpstr>
      <vt:lpstr>Cambria Math</vt:lpstr>
      <vt:lpstr>Segoe UI Black</vt:lpstr>
      <vt:lpstr>Times New Roman</vt:lpstr>
      <vt:lpstr>Wingdings</vt:lpstr>
      <vt:lpstr>WPS</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谭金鑫</dc:creator>
  <cp:lastModifiedBy>金鑫 谭</cp:lastModifiedBy>
  <cp:revision>74</cp:revision>
  <dcterms:created xsi:type="dcterms:W3CDTF">2023-08-09T12:44:00Z</dcterms:created>
  <dcterms:modified xsi:type="dcterms:W3CDTF">2025-09-23T17:21:08Z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415520EC605F4EE78B8CC5E2BBD0D991_13</vt:lpwstr>
  </property>
</Properties>
</file>