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2525" r:id="rId2"/>
    <p:sldId id="2822" r:id="rId3"/>
    <p:sldId id="2819" r:id="rId4"/>
    <p:sldId id="2529" r:id="rId5"/>
    <p:sldId id="2513" r:id="rId6"/>
    <p:sldId id="2771" r:id="rId7"/>
    <p:sldId id="2767" r:id="rId8"/>
    <p:sldId id="2768" r:id="rId9"/>
    <p:sldId id="2853" r:id="rId10"/>
    <p:sldId id="2836" r:id="rId11"/>
    <p:sldId id="2663" r:id="rId12"/>
    <p:sldId id="2854" r:id="rId13"/>
    <p:sldId id="2855" r:id="rId14"/>
    <p:sldId id="2856" r:id="rId15"/>
    <p:sldId id="1934" r:id="rId16"/>
    <p:sldId id="1951" r:id="rId17"/>
    <p:sldId id="2480" r:id="rId18"/>
    <p:sldId id="2546" r:id="rId19"/>
    <p:sldId id="2396" r:id="rId20"/>
    <p:sldId id="2857" r:id="rId21"/>
    <p:sldId id="2858" r:id="rId22"/>
    <p:sldId id="2862" r:id="rId23"/>
    <p:sldId id="2861" r:id="rId24"/>
    <p:sldId id="2860" r:id="rId25"/>
    <p:sldId id="2863" r:id="rId26"/>
    <p:sldId id="2864" r:id="rId27"/>
    <p:sldId id="2865" r:id="rId28"/>
    <p:sldId id="2867" r:id="rId29"/>
    <p:sldId id="2868" r:id="rId30"/>
    <p:sldId id="2869" r:id="rId31"/>
    <p:sldId id="2870" r:id="rId32"/>
    <p:sldId id="2871" r:id="rId33"/>
    <p:sldId id="2872" r:id="rId34"/>
    <p:sldId id="2873" r:id="rId35"/>
    <p:sldId id="2875" r:id="rId36"/>
    <p:sldId id="2874" r:id="rId37"/>
    <p:sldId id="2876" r:id="rId38"/>
    <p:sldId id="2363" r:id="rId39"/>
    <p:sldId id="2524" r:id="rId40"/>
    <p:sldId id="2722" r:id="rId41"/>
    <p:sldId id="2638" r:id="rId42"/>
    <p:sldId id="2846" r:id="rId43"/>
    <p:sldId id="2530" r:id="rId44"/>
    <p:sldId id="2866" r:id="rId45"/>
    <p:sldId id="2844" r:id="rId46"/>
    <p:sldId id="2845" r:id="rId47"/>
    <p:sldId id="2661" r:id="rId48"/>
    <p:sldId id="2761" r:id="rId49"/>
    <p:sldId id="2770" r:id="rId50"/>
    <p:sldId id="2772" r:id="rId51"/>
    <p:sldId id="2773" r:id="rId52"/>
    <p:sldId id="2774" r:id="rId53"/>
    <p:sldId id="2791" r:id="rId54"/>
    <p:sldId id="2790" r:id="rId55"/>
    <p:sldId id="2792" r:id="rId56"/>
    <p:sldId id="2693" r:id="rId57"/>
    <p:sldId id="2356" r:id="rId58"/>
    <p:sldId id="2694" r:id="rId59"/>
    <p:sldId id="2698" r:id="rId60"/>
    <p:sldId id="2700" r:id="rId61"/>
    <p:sldId id="2701" r:id="rId62"/>
  </p:sldIdLst>
  <p:sldSz cx="12192000" cy="6858000"/>
  <p:notesSz cx="7315200" cy="96012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a:srgbClr val="FFFF66"/>
    <a:srgbClr val="FFCD3F"/>
    <a:srgbClr val="FFC319"/>
    <a:srgbClr val="F2B300"/>
    <a:srgbClr val="CC9900"/>
    <a:srgbClr val="FFFF99"/>
    <a:srgbClr val="FF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974" autoAdjust="0"/>
  </p:normalViewPr>
  <p:slideViewPr>
    <p:cSldViewPr>
      <p:cViewPr>
        <p:scale>
          <a:sx n="115" d="100"/>
          <a:sy n="115" d="100"/>
        </p:scale>
        <p:origin x="101" y="66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16349"/>
    </p:cViewPr>
  </p:sorterViewPr>
  <p:notesViewPr>
    <p:cSldViewPr>
      <p:cViewPr varScale="1">
        <p:scale>
          <a:sx n="84" d="100"/>
          <a:sy n="84" d="100"/>
        </p:scale>
        <p:origin x="379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descr="slide footer_blue_646.jpg"/>
          <p:cNvPicPr>
            <a:picLocks noChangeAspect="1"/>
          </p:cNvPicPr>
          <p:nvPr/>
        </p:nvPicPr>
        <p:blipFill>
          <a:blip r:embed="rId2" cstate="print"/>
          <a:srcRect/>
          <a:stretch>
            <a:fillRect/>
          </a:stretch>
        </p:blipFill>
        <p:spPr bwMode="auto">
          <a:xfrm>
            <a:off x="0" y="9044464"/>
            <a:ext cx="9753600" cy="556736"/>
          </a:xfrm>
          <a:prstGeom prst="rect">
            <a:avLst/>
          </a:prstGeom>
          <a:noFill/>
          <a:ln w="9525">
            <a:noFill/>
            <a:miter lim="800000"/>
            <a:headEnd/>
            <a:tailEnd/>
          </a:ln>
        </p:spPr>
      </p:pic>
      <p:pic>
        <p:nvPicPr>
          <p:cNvPr id="6" name="Picture 7" descr="slide header_646.jpg"/>
          <p:cNvPicPr>
            <a:picLocks noChangeAspect="1"/>
          </p:cNvPicPr>
          <p:nvPr/>
        </p:nvPicPr>
        <p:blipFill>
          <a:blip r:embed="rId3" cstate="print"/>
          <a:srcRect/>
          <a:stretch>
            <a:fillRect/>
          </a:stretch>
        </p:blipFill>
        <p:spPr bwMode="auto">
          <a:xfrm>
            <a:off x="-2438400" y="0"/>
            <a:ext cx="9753600" cy="163354"/>
          </a:xfrm>
          <a:prstGeom prst="rect">
            <a:avLst/>
          </a:prstGeom>
          <a:noFill/>
          <a:ln w="9525">
            <a:noFill/>
            <a:miter lim="800000"/>
            <a:headEnd/>
            <a:tailEnd/>
          </a:ln>
        </p:spPr>
      </p:pic>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5283201" y="160020"/>
            <a:ext cx="2030307" cy="320040"/>
          </a:xfrm>
          <a:prstGeom prst="rect">
            <a:avLst/>
          </a:prstGeom>
        </p:spPr>
        <p:txBody>
          <a:bodyPr vert="horz" lIns="95747" tIns="47873" rIns="95747" bIns="47873" rtlCol="0"/>
          <a:lstStyle>
            <a:lvl1pPr algn="r">
              <a:defRPr sz="1300"/>
            </a:lvl1pPr>
          </a:lstStyle>
          <a:p>
            <a:fld id="{80B18B65-4CBA-DB46-9D73-AD0C58E7BE22}" type="datetime1">
              <a:rPr lang="en-US" smtClean="0"/>
              <a:pPr/>
              <a:t>9/23/2025</a:t>
            </a:fld>
            <a:endParaRPr lang="en-US"/>
          </a:p>
        </p:txBody>
      </p:sp>
      <p:sp>
        <p:nvSpPr>
          <p:cNvPr id="4" name="Footer Placeholder 3"/>
          <p:cNvSpPr>
            <a:spLocks noGrp="1"/>
          </p:cNvSpPr>
          <p:nvPr>
            <p:ph type="ftr" sz="quarter" idx="2"/>
          </p:nvPr>
        </p:nvSpPr>
        <p:spPr>
          <a:xfrm>
            <a:off x="812800" y="9041131"/>
            <a:ext cx="5852160" cy="24003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endParaRPr lang="en-US" dirty="0"/>
          </a:p>
        </p:txBody>
      </p:sp>
      <p:sp>
        <p:nvSpPr>
          <p:cNvPr id="5" name="Slide Number Placeholder 4"/>
          <p:cNvSpPr>
            <a:spLocks noGrp="1"/>
          </p:cNvSpPr>
          <p:nvPr>
            <p:ph type="sldNum" sz="quarter" idx="3"/>
          </p:nvPr>
        </p:nvSpPr>
        <p:spPr>
          <a:xfrm>
            <a:off x="6746241" y="9119474"/>
            <a:ext cx="567267" cy="480060"/>
          </a:xfrm>
          <a:prstGeom prst="rect">
            <a:avLst/>
          </a:prstGeom>
        </p:spPr>
        <p:txBody>
          <a:bodyPr vert="horz" lIns="95747" tIns="47873" rIns="95747" bIns="47873" rtlCol="0" anchor="b"/>
          <a:lstStyle>
            <a:lvl1pPr algn="r">
              <a:defRPr sz="1300"/>
            </a:lvl1pPr>
          </a:lstStyle>
          <a:p>
            <a:fld id="{9CA05E24-A365-DF40-BF27-0C4D1E380F5C}" type="slidenum">
              <a:rPr lang="en-US" smtClean="0"/>
              <a:pPr/>
              <a:t>‹#›</a:t>
            </a:fld>
            <a:endParaRPr lang="en-US" dirty="0"/>
          </a:p>
        </p:txBody>
      </p:sp>
    </p:spTree>
    <p:extLst>
      <p:ext uri="{BB962C8B-B14F-4D97-AF65-F5344CB8AC3E}">
        <p14:creationId xmlns:p14="http://schemas.microsoft.com/office/powerpoint/2010/main" val="8958635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4C269693-4B73-3F4B-BE08-27CE2957F7EB}" type="datetime1">
              <a:rPr lang="en-US" smtClean="0"/>
              <a:pPr/>
              <a:t>9/23/2025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BB1A7F71-A600-874B-8C52-75C3F91F2DFD}" type="slidenum">
              <a:rPr lang="en-US" smtClean="0"/>
              <a:pPr/>
              <a:t>‹#›</a:t>
            </a:fld>
            <a:endParaRPr lang="en-US"/>
          </a:p>
        </p:txBody>
      </p:sp>
    </p:spTree>
    <p:extLst>
      <p:ext uri="{BB962C8B-B14F-4D97-AF65-F5344CB8AC3E}">
        <p14:creationId xmlns:p14="http://schemas.microsoft.com/office/powerpoint/2010/main" val="25999009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r>
              <a:rPr lang="en-US" dirty="0"/>
              <a:t>25+5</a:t>
            </a:r>
          </a:p>
        </p:txBody>
      </p:sp>
      <p:sp>
        <p:nvSpPr>
          <p:cNvPr id="4" name="Footer Placeholder 3"/>
          <p:cNvSpPr>
            <a:spLocks noGrp="1"/>
          </p:cNvSpPr>
          <p:nvPr>
            <p:ph type="ftr" sz="quarter" idx="10"/>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fld id="{BB1A7F71-A600-874B-8C52-75C3F91F2DFD}" type="slidenum">
              <a:rPr lang="en-US" smtClean="0"/>
              <a:pPr/>
              <a:t>1</a:t>
            </a:fld>
            <a:endParaRPr lang="en-US"/>
          </a:p>
        </p:txBody>
      </p:sp>
    </p:spTree>
    <p:extLst>
      <p:ext uri="{BB962C8B-B14F-4D97-AF65-F5344CB8AC3E}">
        <p14:creationId xmlns:p14="http://schemas.microsoft.com/office/powerpoint/2010/main" val="3174583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20+5</a:t>
            </a:r>
          </a:p>
        </p:txBody>
      </p:sp>
      <p:sp>
        <p:nvSpPr>
          <p:cNvPr id="4" name="Footer Placeholder 3"/>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5"/>
          </p:nvPr>
        </p:nvSpPr>
        <p:spPr/>
        <p:txBody>
          <a:bodyPr/>
          <a:lstStyle/>
          <a:p>
            <a:fld id="{BB1A7F71-A600-874B-8C52-75C3F91F2DFD}" type="slidenum">
              <a:rPr lang="en-US" smtClean="0"/>
              <a:pPr/>
              <a:t>2</a:t>
            </a:fld>
            <a:endParaRPr lang="en-US"/>
          </a:p>
        </p:txBody>
      </p:sp>
    </p:spTree>
    <p:extLst>
      <p:ext uri="{BB962C8B-B14F-4D97-AF65-F5344CB8AC3E}">
        <p14:creationId xmlns:p14="http://schemas.microsoft.com/office/powerpoint/2010/main" val="132795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5"/>
          </p:nvPr>
        </p:nvSpPr>
        <p:spPr/>
        <p:txBody>
          <a:bodyPr/>
          <a:lstStyle/>
          <a:p>
            <a:fld id="{BB1A7F71-A600-874B-8C52-75C3F91F2DFD}" type="slidenum">
              <a:rPr lang="en-US" smtClean="0"/>
              <a:pPr/>
              <a:t>7</a:t>
            </a:fld>
            <a:endParaRPr lang="en-US"/>
          </a:p>
        </p:txBody>
      </p:sp>
    </p:spTree>
    <p:extLst>
      <p:ext uri="{BB962C8B-B14F-4D97-AF65-F5344CB8AC3E}">
        <p14:creationId xmlns:p14="http://schemas.microsoft.com/office/powerpoint/2010/main" val="3736807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42416"/>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60" y="-1278447"/>
            <a:ext cx="12192000" cy="1042416"/>
          </a:xfrm>
          <a:prstGeom prst="rect">
            <a:avLst/>
          </a:prstGeom>
        </p:spPr>
      </p:pic>
      <p:sp>
        <p:nvSpPr>
          <p:cNvPr id="3074" name="Rectangle 2"/>
          <p:cNvSpPr>
            <a:spLocks noGrp="1" noChangeArrowheads="1"/>
          </p:cNvSpPr>
          <p:nvPr>
            <p:ph type="ctrTitle"/>
          </p:nvPr>
        </p:nvSpPr>
        <p:spPr>
          <a:xfrm>
            <a:off x="1314451" y="1671639"/>
            <a:ext cx="10261600" cy="1069975"/>
          </a:xfrm>
        </p:spPr>
        <p:txBody>
          <a:bodyPr/>
          <a:lstStyle>
            <a:lvl1pPr>
              <a:defRPr sz="300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14451" y="3125788"/>
            <a:ext cx="8534400" cy="1752600"/>
          </a:xfrm>
        </p:spPr>
        <p:txBody>
          <a:bodyPr/>
          <a:lstStyle>
            <a:lvl1pPr marL="0" indent="0">
              <a:buFont typeface="Wingdings" pitchFamily="2" charset="2"/>
              <a:buNone/>
              <a:defRPr/>
            </a:lvl1pPr>
          </a:lstStyle>
          <a:p>
            <a:r>
              <a:rPr lang="en-US"/>
              <a:t>Click to edit Master subtitle style</a:t>
            </a:r>
            <a:endParaRPr lang="en-US" dirty="0"/>
          </a:p>
        </p:txBody>
      </p:sp>
      <p:pic>
        <p:nvPicPr>
          <p:cNvPr id="9" name="Picture 8" descr="title footer_Blue_646.jpg"/>
          <p:cNvPicPr>
            <a:picLocks noChangeAspect="1"/>
          </p:cNvPicPr>
          <p:nvPr userDrawn="1"/>
        </p:nvPicPr>
        <p:blipFill>
          <a:blip r:embed="rId4" cstate="print">
            <a:duotone>
              <a:schemeClr val="accent3">
                <a:shade val="45000"/>
                <a:satMod val="135000"/>
              </a:schemeClr>
              <a:prstClr val="white"/>
            </a:duotone>
          </a:blip>
          <a:srcRect/>
          <a:stretch>
            <a:fillRect/>
          </a:stretch>
        </p:blipFill>
        <p:spPr bwMode="auto">
          <a:xfrm>
            <a:off x="0" y="6794500"/>
            <a:ext cx="12192000" cy="63500"/>
          </a:xfrm>
          <a:prstGeom prst="rect">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a:noFill/>
            <a:miter lim="800000"/>
            <a:headEnd/>
            <a:tailEnd/>
          </a:ln>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2600" y="0"/>
            <a:ext cx="1067274" cy="1066800"/>
          </a:xfrm>
          <a:prstGeom prst="rect">
            <a:avLst/>
          </a:prstGeom>
        </p:spPr>
      </p:pic>
      <p:sp>
        <p:nvSpPr>
          <p:cNvPr id="3" name="文本框 2"/>
          <p:cNvSpPr txBox="1"/>
          <p:nvPr userDrawn="1"/>
        </p:nvSpPr>
        <p:spPr>
          <a:xfrm>
            <a:off x="153964" y="228600"/>
            <a:ext cx="1370036" cy="369332"/>
          </a:xfrm>
          <a:prstGeom prst="rect">
            <a:avLst/>
          </a:prstGeom>
          <a:noFill/>
        </p:spPr>
        <p:txBody>
          <a:bodyPr wrap="square" rtlCol="0">
            <a:spAutoFit/>
          </a:bodyPr>
          <a:lstStyle/>
          <a:p>
            <a:r>
              <a:rPr kumimoji="1" lang="en-US" altLang="zh-CN" sz="1800" b="1" dirty="0">
                <a:solidFill>
                  <a:schemeClr val="accent1">
                    <a:lumMod val="50000"/>
                  </a:schemeClr>
                </a:solidFill>
                <a:latin typeface="Adobe Hebrew" charset="0"/>
                <a:ea typeface="Adobe Hebrew" charset="0"/>
                <a:cs typeface="Adobe Hebrew" charset="0"/>
              </a:rPr>
              <a:t>NANJING</a:t>
            </a:r>
            <a:r>
              <a:rPr kumimoji="1" lang="zh-CN" altLang="en-US" sz="1800" b="1" dirty="0">
                <a:solidFill>
                  <a:schemeClr val="accent1">
                    <a:lumMod val="50000"/>
                  </a:schemeClr>
                </a:solidFill>
                <a:latin typeface="Adobe Hebrew" charset="0"/>
                <a:ea typeface="Adobe Hebrew" charset="0"/>
                <a:cs typeface="Adobe Hebrew" charset="0"/>
              </a:rPr>
              <a:t> </a:t>
            </a:r>
          </a:p>
        </p:txBody>
      </p:sp>
      <p:sp>
        <p:nvSpPr>
          <p:cNvPr id="4" name="文本框 3"/>
          <p:cNvSpPr txBox="1"/>
          <p:nvPr userDrawn="1"/>
        </p:nvSpPr>
        <p:spPr>
          <a:xfrm>
            <a:off x="240506" y="515035"/>
            <a:ext cx="1816894"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1" dirty="0">
                <a:solidFill>
                  <a:schemeClr val="accent1">
                    <a:lumMod val="50000"/>
                  </a:schemeClr>
                </a:solidFill>
                <a:latin typeface="Adobe Hebrew" charset="0"/>
                <a:ea typeface="Adobe Hebrew" charset="0"/>
                <a:cs typeface="Adobe Hebrew" charset="0"/>
              </a:rPr>
              <a:t>UNIVERSITY</a:t>
            </a:r>
            <a:endParaRPr kumimoji="1" lang="zh-CN" altLang="en-US" b="1" dirty="0">
              <a:solidFill>
                <a:schemeClr val="accent1">
                  <a:lumMod val="50000"/>
                </a:schemeClr>
              </a:solidFill>
              <a:latin typeface="Adobe Hebrew" charset="0"/>
              <a:ea typeface="Adobe Hebrew" charset="0"/>
              <a:cs typeface="Adobe Hebrew"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26th International Symposium on Spin Physics (SPIN2025) .. 2025/09/22-26 .. (38)</a:t>
            </a:r>
          </a:p>
        </p:txBody>
      </p:sp>
      <p:sp>
        <p:nvSpPr>
          <p:cNvPr id="5" name="Footer Placeholder 4"/>
          <p:cNvSpPr>
            <a:spLocks noGrp="1"/>
          </p:cNvSpPr>
          <p:nvPr>
            <p:ph type="ftr" sz="quarter" idx="11"/>
          </p:nvPr>
        </p:nvSpPr>
        <p:spPr/>
        <p:txBody>
          <a:bodyPr/>
          <a:lstStyle>
            <a:lvl1pPr>
              <a:defRPr/>
            </a:lvl1pPr>
          </a:lstStyle>
          <a:p>
            <a:r>
              <a:rPr lang="en-US"/>
              <a:t>Craig Roberts: cdroberts@nju.edu.cn  469 .. 25/09/23 ..."Helicity Dependent Distribution Functions of the proton and Λ and Σ0 Baryons"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26th International Symposium on Spin Physics (SPIN2025) .. 2025/09/22-26 .. (38)</a:t>
            </a:r>
          </a:p>
        </p:txBody>
      </p:sp>
      <p:sp>
        <p:nvSpPr>
          <p:cNvPr id="5" name="Footer Placeholder 4"/>
          <p:cNvSpPr>
            <a:spLocks noGrp="1"/>
          </p:cNvSpPr>
          <p:nvPr>
            <p:ph type="ftr" sz="quarter" idx="11"/>
          </p:nvPr>
        </p:nvSpPr>
        <p:spPr/>
        <p:txBody>
          <a:bodyPr/>
          <a:lstStyle>
            <a:lvl1pPr>
              <a:defRPr/>
            </a:lvl1pPr>
          </a:lstStyle>
          <a:p>
            <a:r>
              <a:rPr lang="en-US"/>
              <a:t>Craig Roberts: cdroberts@nju.edu.cn  469 .. 25/09/23 ..."Helicity Dependent Distribution Functions of the proton and Λ and Σ0 Baryons"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sz="2200">
                <a:solidFill>
                  <a:schemeClr val="tx2">
                    <a:lumMod val="75000"/>
                  </a:schemeClr>
                </a:solidFill>
              </a:defRPr>
            </a:lvl1pPr>
            <a:lvl2pPr>
              <a:defRPr sz="2000">
                <a:solidFill>
                  <a:schemeClr val="tx2">
                    <a:lumMod val="75000"/>
                  </a:schemeClr>
                </a:solidFill>
              </a:defRPr>
            </a:lvl2pPr>
            <a:lvl3pPr>
              <a:defRPr sz="16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68684" y="6611938"/>
            <a:ext cx="4523316" cy="255011"/>
          </a:xfrm>
        </p:spPr>
        <p:txBody>
          <a:bodyPr/>
          <a:lstStyle>
            <a:lvl1pPr>
              <a:defRPr>
                <a:solidFill>
                  <a:schemeClr val="accent1">
                    <a:lumMod val="50000"/>
                  </a:schemeClr>
                </a:solidFill>
              </a:defRPr>
            </a:lvl1pPr>
          </a:lstStyle>
          <a:p>
            <a:r>
              <a:rPr lang="en-US"/>
              <a:t>26th International Symposium on Spin Physics (SPIN2025) .. 2025/09/22-26 .. (38)</a:t>
            </a:r>
            <a:endParaRPr lang="en-US" dirty="0"/>
          </a:p>
        </p:txBody>
      </p:sp>
      <p:sp>
        <p:nvSpPr>
          <p:cNvPr id="5" name="Footer Placeholder 4"/>
          <p:cNvSpPr>
            <a:spLocks noGrp="1"/>
          </p:cNvSpPr>
          <p:nvPr>
            <p:ph type="ftr" sz="quarter" idx="11"/>
          </p:nvPr>
        </p:nvSpPr>
        <p:spPr/>
        <p:txBody>
          <a:bodyPr/>
          <a:lstStyle>
            <a:lvl1pPr>
              <a:defRPr i="1">
                <a:solidFill>
                  <a:schemeClr val="accent1">
                    <a:lumMod val="50000"/>
                  </a:schemeClr>
                </a:solidFill>
              </a:defRPr>
            </a:lvl1pPr>
          </a:lstStyle>
          <a:p>
            <a:r>
              <a:rPr lang="en-US"/>
              <a:t>Craig Roberts: cdroberts@nju.edu.cn  469 .. 25/09/23 ..."Helicity Dependent Distribution Functions of the proton and Λ and Σ0 Baryons"</a:t>
            </a:r>
            <a:endParaRPr lang="en-US" dirty="0"/>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lstStyle>
            <a:lvl1pPr algn="l">
              <a:defRPr sz="3000" b="1" cap="none" baseline="0"/>
            </a:lvl1pPr>
          </a:lstStyle>
          <a:p>
            <a:r>
              <a:rPr lang="en-US" dirty="0"/>
              <a:t>Click to Edit Master Text Styles</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7645400" y="6629400"/>
            <a:ext cx="4704744" cy="381000"/>
          </a:xfrm>
        </p:spPr>
        <p:txBody>
          <a:bodyPr/>
          <a:lstStyle>
            <a:lvl1pPr>
              <a:defRPr/>
            </a:lvl1pPr>
          </a:lstStyle>
          <a:p>
            <a:r>
              <a:rPr lang="en-US"/>
              <a:t>26th International Symposium on Spin Physics (SPIN2025) .. 2025/09/22-26 .. (38)</a:t>
            </a:r>
            <a:endParaRPr lang="en-US" dirty="0"/>
          </a:p>
        </p:txBody>
      </p:sp>
      <p:sp>
        <p:nvSpPr>
          <p:cNvPr id="5" name="Footer Placeholder 4"/>
          <p:cNvSpPr>
            <a:spLocks noGrp="1"/>
          </p:cNvSpPr>
          <p:nvPr>
            <p:ph type="ftr" sz="quarter" idx="11"/>
          </p:nvPr>
        </p:nvSpPr>
        <p:spPr/>
        <p:txBody>
          <a:bodyPr/>
          <a:lstStyle>
            <a:lvl1pPr>
              <a:defRPr/>
            </a:lvl1pPr>
          </a:lstStyle>
          <a:p>
            <a:r>
              <a:rPr lang="en-US"/>
              <a:t>Craig Roberts: cdroberts@nju.edu.cn  469 .. 25/09/23 ..."Helicity Dependent Distribution Functions of the proton and Λ and Σ0 Baryons"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88358" y="6629400"/>
            <a:ext cx="4394201" cy="228600"/>
          </a:xfrm>
        </p:spPr>
        <p:txBody>
          <a:bodyPr/>
          <a:lstStyle>
            <a:lvl1pPr>
              <a:defRPr/>
            </a:lvl1pPr>
          </a:lstStyle>
          <a:p>
            <a:r>
              <a:rPr lang="en-US"/>
              <a:t>26th International Symposium on Spin Physics (SPIN2025) .. 2025/09/22-26 .. (38)</a:t>
            </a:r>
          </a:p>
        </p:txBody>
      </p:sp>
      <p:sp>
        <p:nvSpPr>
          <p:cNvPr id="6" name="Footer Placeholder 5"/>
          <p:cNvSpPr>
            <a:spLocks noGrp="1"/>
          </p:cNvSpPr>
          <p:nvPr>
            <p:ph type="ftr" sz="quarter" idx="11"/>
          </p:nvPr>
        </p:nvSpPr>
        <p:spPr/>
        <p:txBody>
          <a:bodyPr/>
          <a:lstStyle>
            <a:lvl1pPr>
              <a:defRPr/>
            </a:lvl1pPr>
          </a:lstStyle>
          <a:p>
            <a:r>
              <a:rPr lang="en-US"/>
              <a:t>Craig Roberts: cdroberts@nju.edu.cn  469 .. 25/09/23 ..."Helicity Dependent Distribution Functions of the proton and Λ and Σ0 Baryons"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a:t>26th International Symposium on Spin Physics (SPIN2025) .. 2025/09/22-26 .. (38)</a:t>
            </a:r>
          </a:p>
        </p:txBody>
      </p:sp>
      <p:sp>
        <p:nvSpPr>
          <p:cNvPr id="8" name="Footer Placeholder 7"/>
          <p:cNvSpPr>
            <a:spLocks noGrp="1"/>
          </p:cNvSpPr>
          <p:nvPr>
            <p:ph type="ftr" sz="quarter" idx="11"/>
          </p:nvPr>
        </p:nvSpPr>
        <p:spPr/>
        <p:txBody>
          <a:bodyPr/>
          <a:lstStyle>
            <a:lvl1pPr>
              <a:defRPr/>
            </a:lvl1pPr>
          </a:lstStyle>
          <a:p>
            <a:r>
              <a:rPr lang="en-US"/>
              <a:t>Craig Roberts: cdroberts@nju.edu.cn  469 .. 25/09/23 ..."Helicity Dependent Distribution Functions of the proton and Λ and Σ0 Baryons"</a:t>
            </a:r>
          </a:p>
        </p:txBody>
      </p:sp>
      <p:sp>
        <p:nvSpPr>
          <p:cNvPr id="9" name="Slide Number Placeholder 8"/>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i="1">
                <a:solidFill>
                  <a:schemeClr val="tx2">
                    <a:lumMod val="75000"/>
                  </a:schemeClr>
                </a:solidFill>
              </a:defRPr>
            </a:lvl1pPr>
          </a:lstStyle>
          <a:p>
            <a:r>
              <a:rPr lang="en-US"/>
              <a:t>26th International Symposium on Spin Physics (SPIN2025) .. 2025/09/22-26 .. (38)</a:t>
            </a:r>
            <a:endParaRPr lang="en-US" dirty="0"/>
          </a:p>
        </p:txBody>
      </p:sp>
      <p:sp>
        <p:nvSpPr>
          <p:cNvPr id="4" name="Footer Placeholder 3"/>
          <p:cNvSpPr>
            <a:spLocks noGrp="1"/>
          </p:cNvSpPr>
          <p:nvPr>
            <p:ph type="ftr" sz="quarter" idx="11"/>
          </p:nvPr>
        </p:nvSpPr>
        <p:spPr/>
        <p:txBody>
          <a:bodyPr/>
          <a:lstStyle>
            <a:lvl1pPr>
              <a:defRPr i="1">
                <a:solidFill>
                  <a:schemeClr val="tx2">
                    <a:lumMod val="75000"/>
                  </a:schemeClr>
                </a:solidFill>
              </a:defRPr>
            </a:lvl1pPr>
          </a:lstStyle>
          <a:p>
            <a:r>
              <a:rPr lang="en-US"/>
              <a:t>Craig Roberts: cdroberts@nju.edu.cn  469 .. 25/09/23 ..."Helicity Dependent Distribution Functions of the proton and Λ and Σ0 Baryons"</a:t>
            </a:r>
            <a:endParaRPr lang="en-US" dirty="0"/>
          </a:p>
        </p:txBody>
      </p:sp>
      <p:sp>
        <p:nvSpPr>
          <p:cNvPr id="5" name="Slide Number Placeholder 4"/>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26th International Symposium on Spin Physics (SPIN2025) .. 2025/09/22-26 .. (38)</a:t>
            </a:r>
          </a:p>
        </p:txBody>
      </p:sp>
      <p:sp>
        <p:nvSpPr>
          <p:cNvPr id="3" name="Footer Placeholder 2"/>
          <p:cNvSpPr>
            <a:spLocks noGrp="1"/>
          </p:cNvSpPr>
          <p:nvPr>
            <p:ph type="ftr" sz="quarter" idx="11"/>
          </p:nvPr>
        </p:nvSpPr>
        <p:spPr/>
        <p:txBody>
          <a:bodyPr/>
          <a:lstStyle>
            <a:lvl1pPr>
              <a:defRPr/>
            </a:lvl1pPr>
          </a:lstStyle>
          <a:p>
            <a:r>
              <a:rPr lang="en-US"/>
              <a:t>Craig Roberts: cdroberts@nju.edu.cn  469 .. 25/09/23 ..."Helicity Dependent Distribution Functions of the proton and Λ and Σ0 Baryons"</a:t>
            </a:r>
          </a:p>
        </p:txBody>
      </p:sp>
      <p:sp>
        <p:nvSpPr>
          <p:cNvPr id="4" name="Slide Number Placeholder 3"/>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479550"/>
          </a:xfrm>
        </p:spPr>
        <p:txBody>
          <a:bodyPr anchor="t"/>
          <a:lstStyle>
            <a:lvl1pPr algn="l">
              <a:defRPr sz="26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752601"/>
            <a:ext cx="4011084"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3357" y="6596148"/>
            <a:ext cx="4868025" cy="228600"/>
          </a:xfrm>
        </p:spPr>
        <p:txBody>
          <a:bodyPr/>
          <a:lstStyle>
            <a:lvl1pPr>
              <a:defRPr/>
            </a:lvl1pPr>
          </a:lstStyle>
          <a:p>
            <a:r>
              <a:rPr lang="en-US"/>
              <a:t>26th International Symposium on Spin Physics (SPIN2025) .. 2025/09/22-26 .. (38)</a:t>
            </a:r>
          </a:p>
        </p:txBody>
      </p:sp>
      <p:sp>
        <p:nvSpPr>
          <p:cNvPr id="6" name="Footer Placeholder 5"/>
          <p:cNvSpPr>
            <a:spLocks noGrp="1"/>
          </p:cNvSpPr>
          <p:nvPr>
            <p:ph type="ftr" sz="quarter" idx="11"/>
          </p:nvPr>
        </p:nvSpPr>
        <p:spPr/>
        <p:txBody>
          <a:bodyPr/>
          <a:lstStyle>
            <a:lvl1pPr>
              <a:defRPr/>
            </a:lvl1pPr>
          </a:lstStyle>
          <a:p>
            <a:r>
              <a:rPr lang="en-US"/>
              <a:t>Craig Roberts: cdroberts@nju.edu.cn  469 .. 25/09/23 ..."Helicity Dependent Distribution Functions of the proton and Λ and Σ0 Baryons"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26th International Symposium on Spin Physics (SPIN2025) .. 2025/09/22-26 .. (38)</a:t>
            </a:r>
          </a:p>
        </p:txBody>
      </p:sp>
      <p:sp>
        <p:nvSpPr>
          <p:cNvPr id="6" name="Footer Placeholder 5"/>
          <p:cNvSpPr>
            <a:spLocks noGrp="1"/>
          </p:cNvSpPr>
          <p:nvPr>
            <p:ph type="ftr" sz="quarter" idx="11"/>
          </p:nvPr>
        </p:nvSpPr>
        <p:spPr/>
        <p:txBody>
          <a:bodyPr/>
          <a:lstStyle>
            <a:lvl1pPr>
              <a:defRPr/>
            </a:lvl1pPr>
          </a:lstStyle>
          <a:p>
            <a:r>
              <a:rPr lang="en-US"/>
              <a:t>Craig Roberts: cdroberts@nju.edu.cn  469 .. 25/09/23 ..."Helicity Dependent Distribution Functions of the proton and Λ and Σ0 Baryons"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54699"/>
            <a:ext cx="12192000" cy="530352"/>
          </a:xfrm>
          <a:prstGeom prst="rect">
            <a:avLst/>
          </a:prstGeom>
        </p:spPr>
      </p:pic>
      <p:sp>
        <p:nvSpPr>
          <p:cNvPr id="1026" name="Rectangle 2"/>
          <p:cNvSpPr>
            <a:spLocks noGrp="1" noChangeArrowheads="1"/>
          </p:cNvSpPr>
          <p:nvPr>
            <p:ph type="title"/>
          </p:nvPr>
        </p:nvSpPr>
        <p:spPr bwMode="auto">
          <a:xfrm>
            <a:off x="539631" y="1018446"/>
            <a:ext cx="109728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387110" y="6505575"/>
            <a:ext cx="2796116"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a:solidFill>
                  <a:schemeClr val="tx2">
                    <a:lumMod val="75000"/>
                  </a:schemeClr>
                </a:solidFill>
              </a:defRPr>
            </a:lvl1pPr>
          </a:lstStyle>
          <a:p>
            <a:r>
              <a:rPr lang="en-US"/>
              <a:t>26th International Symposium on Spin Physics (SPIN2025) .. 2025/09/22-26 .. (38)</a:t>
            </a:r>
            <a:endParaRPr lang="en-US" dirty="0"/>
          </a:p>
        </p:txBody>
      </p:sp>
      <p:sp>
        <p:nvSpPr>
          <p:cNvPr id="1029" name="Rectangle 5"/>
          <p:cNvSpPr>
            <a:spLocks noGrp="1" noChangeArrowheads="1"/>
          </p:cNvSpPr>
          <p:nvPr>
            <p:ph type="ftr" sz="quarter" idx="3"/>
          </p:nvPr>
        </p:nvSpPr>
        <p:spPr bwMode="auto">
          <a:xfrm>
            <a:off x="876301" y="6307138"/>
            <a:ext cx="7922684"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i="1">
                <a:solidFill>
                  <a:schemeClr val="tx2">
                    <a:lumMod val="75000"/>
                  </a:schemeClr>
                </a:solidFill>
              </a:defRPr>
            </a:lvl1pPr>
          </a:lstStyle>
          <a:p>
            <a:r>
              <a:rPr lang="en-US"/>
              <a:t>Craig Roberts: cdroberts@nju.edu.cn  469 .. 25/09/23 ..."Helicity Dependent Distribution Functions of the proton and Λ and Σ0 Baryons"</a:t>
            </a:r>
            <a:endParaRPr lang="en-US" dirty="0"/>
          </a:p>
        </p:txBody>
      </p:sp>
      <p:sp>
        <p:nvSpPr>
          <p:cNvPr id="1030" name="Rectangle 6"/>
          <p:cNvSpPr>
            <a:spLocks noGrp="1" noChangeArrowheads="1"/>
          </p:cNvSpPr>
          <p:nvPr>
            <p:ph type="sldNum" sz="quarter" idx="4"/>
          </p:nvPr>
        </p:nvSpPr>
        <p:spPr bwMode="auto">
          <a:xfrm>
            <a:off x="11480801" y="6489701"/>
            <a:ext cx="512233"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87034D8C-3CB4-402A-BC46-2AB14C0FE90A}" type="slidenum">
              <a:rPr lang="en-US" smtClean="0"/>
              <a:pPr/>
              <a:t>‹#›</a:t>
            </a:fld>
            <a:endParaRPr lang="en-US"/>
          </a:p>
        </p:txBody>
      </p:sp>
      <p:pic>
        <p:nvPicPr>
          <p:cNvPr id="4" name="图片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15849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Trebuchet MS" pitchFamily="34" charset="0"/>
        </a:defRPr>
      </a:lvl2pPr>
      <a:lvl3pPr algn="l" rtl="0" eaLnBrk="1" fontAlgn="base" hangingPunct="1">
        <a:spcBef>
          <a:spcPct val="0"/>
        </a:spcBef>
        <a:spcAft>
          <a:spcPct val="0"/>
        </a:spcAft>
        <a:defRPr sz="2600" b="1">
          <a:solidFill>
            <a:schemeClr val="tx2"/>
          </a:solidFill>
          <a:latin typeface="Trebuchet MS" pitchFamily="34" charset="0"/>
        </a:defRPr>
      </a:lvl3pPr>
      <a:lvl4pPr algn="l" rtl="0" eaLnBrk="1" fontAlgn="base" hangingPunct="1">
        <a:spcBef>
          <a:spcPct val="0"/>
        </a:spcBef>
        <a:spcAft>
          <a:spcPct val="0"/>
        </a:spcAft>
        <a:defRPr sz="2600" b="1">
          <a:solidFill>
            <a:schemeClr val="tx2"/>
          </a:solidFill>
          <a:latin typeface="Trebuchet MS" pitchFamily="34" charset="0"/>
        </a:defRPr>
      </a:lvl4pPr>
      <a:lvl5pPr algn="l" rtl="0" eaLnBrk="1" fontAlgn="base" hangingPunct="1">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hyperlink" Target="http://inp.nju.edu.cn/"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m/url?q=http%3A%2F%2Fcpc.ihep.ac.cn%2Farticle%2Fdoi%2F10.1088%2F1674-1137%2F44%2F8%2F083102&amp;sa=D&amp;sntz=1&amp;usg=AFQjCNG6FBW7FVAvE_kugoNC2xYymh1WmA" TargetMode="External"/><Relationship Id="rId3" Type="http://schemas.openxmlformats.org/officeDocument/2006/relationships/image" Target="../media/image69.png"/><Relationship Id="rId7" Type="http://schemas.openxmlformats.org/officeDocument/2006/relationships/hyperlink" Target="http://www.google.com/url?q=http%3A%2F%2Finspirehep.net%2Frecord%2F1771514%3Fln%3Den&amp;sa=D&amp;sntz=1&amp;usg=AFQjCNET20BeXjPH93dCyyROC0b_FEzg6w" TargetMode="Externa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inspirehep.net/literature/2637736" TargetMode="External"/><Relationship Id="rId4" Type="http://schemas.openxmlformats.org/officeDocument/2006/relationships/hyperlink" Target="http://inspirehep.net/record/1504060?ln=en" TargetMode="Externa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hyperlink" Target="https://authors.elsevier.com/sd/article/S0370269323004082" TargetMode="External"/><Relationship Id="rId2" Type="http://schemas.openxmlformats.org/officeDocument/2006/relationships/hyperlink" Target="https://inspirehep.net/literature/2654038"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inspirehep.net/literature/275701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rdcu.be/eFXMb" TargetMode="External"/><Relationship Id="rId2" Type="http://schemas.openxmlformats.org/officeDocument/2006/relationships/image" Target="../media/image34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61.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6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4.png"/><Relationship Id="rId3" Type="http://schemas.openxmlformats.org/officeDocument/2006/relationships/image" Target="../media/image50.png"/><Relationship Id="rId21" Type="http://schemas.openxmlformats.org/officeDocument/2006/relationships/image" Target="../media/image51.png"/><Relationship Id="rId7" Type="http://schemas.openxmlformats.org/officeDocument/2006/relationships/image" Target="../media/image57.png"/><Relationship Id="rId12" Type="http://schemas.openxmlformats.org/officeDocument/2006/relationships/image" Target="../media/image56.png"/><Relationship Id="rId17" Type="http://schemas.openxmlformats.org/officeDocument/2006/relationships/image" Target="../media/image70.png"/><Relationship Id="rId2" Type="http://schemas.openxmlformats.org/officeDocument/2006/relationships/image" Target="../media/image49.png"/><Relationship Id="rId16" Type="http://schemas.openxmlformats.org/officeDocument/2006/relationships/image" Target="../media/image68.png"/><Relationship Id="rId20"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2.png"/><Relationship Id="rId5" Type="http://schemas.openxmlformats.org/officeDocument/2006/relationships/image" Target="../media/image54.png"/><Relationship Id="rId10" Type="http://schemas.openxmlformats.org/officeDocument/2006/relationships/image" Target="../media/image61.png"/><Relationship Id="rId19"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60.png"/><Relationship Id="rId22" Type="http://schemas.openxmlformats.org/officeDocument/2006/relationships/image" Target="../media/image510.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3.png"/><Relationship Id="rId18" Type="http://schemas.openxmlformats.org/officeDocument/2006/relationships/image" Target="../media/image66.png"/><Relationship Id="rId3" Type="http://schemas.openxmlformats.org/officeDocument/2006/relationships/image" Target="../media/image50.png"/><Relationship Id="rId7" Type="http://schemas.openxmlformats.org/officeDocument/2006/relationships/image" Target="../media/image73.png"/><Relationship Id="rId12" Type="http://schemas.openxmlformats.org/officeDocument/2006/relationships/image" Target="../media/image56.png"/><Relationship Id="rId17" Type="http://schemas.openxmlformats.org/officeDocument/2006/relationships/image" Target="../media/image65.png"/><Relationship Id="rId2" Type="http://schemas.openxmlformats.org/officeDocument/2006/relationships/image" Target="../media/image49.png"/><Relationship Id="rId16" Type="http://schemas.openxmlformats.org/officeDocument/2006/relationships/image" Target="../media/image64.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77.png"/><Relationship Id="rId5" Type="http://schemas.openxmlformats.org/officeDocument/2006/relationships/image" Target="../media/image52.png"/><Relationship Id="rId15" Type="http://schemas.openxmlformats.org/officeDocument/2006/relationships/image" Target="../media/image79.png"/><Relationship Id="rId10" Type="http://schemas.openxmlformats.org/officeDocument/2006/relationships/image" Target="../media/image76.png"/><Relationship Id="rId19" Type="http://schemas.openxmlformats.org/officeDocument/2006/relationships/image" Target="../media/image51.png"/><Relationship Id="rId4" Type="http://schemas.openxmlformats.org/officeDocument/2006/relationships/image" Target="../media/image53.png"/><Relationship Id="rId9" Type="http://schemas.openxmlformats.org/officeDocument/2006/relationships/image" Target="../media/image75.png"/><Relationship Id="rId1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1.png"/><Relationship Id="rId18" Type="http://schemas.openxmlformats.org/officeDocument/2006/relationships/image" Target="../media/image79.png"/><Relationship Id="rId3" Type="http://schemas.openxmlformats.org/officeDocument/2006/relationships/image" Target="../media/image50.png"/><Relationship Id="rId21" Type="http://schemas.openxmlformats.org/officeDocument/2006/relationships/image" Target="../media/image89.png"/><Relationship Id="rId7" Type="http://schemas.openxmlformats.org/officeDocument/2006/relationships/image" Target="../media/image73.png"/><Relationship Id="rId12" Type="http://schemas.openxmlformats.org/officeDocument/2006/relationships/image" Target="../media/image67.png"/><Relationship Id="rId17" Type="http://schemas.openxmlformats.org/officeDocument/2006/relationships/image" Target="../media/image78.png"/><Relationship Id="rId2" Type="http://schemas.openxmlformats.org/officeDocument/2006/relationships/image" Target="../media/image49.png"/><Relationship Id="rId16" Type="http://schemas.openxmlformats.org/officeDocument/2006/relationships/image" Target="../media/image86.png"/><Relationship Id="rId20"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77.png"/><Relationship Id="rId5" Type="http://schemas.openxmlformats.org/officeDocument/2006/relationships/image" Target="../media/image81.png"/><Relationship Id="rId15" Type="http://schemas.openxmlformats.org/officeDocument/2006/relationships/image" Target="../media/image56.png"/><Relationship Id="rId10" Type="http://schemas.openxmlformats.org/officeDocument/2006/relationships/image" Target="../media/image76.png"/><Relationship Id="rId19" Type="http://schemas.openxmlformats.org/officeDocument/2006/relationships/image" Target="../media/image87.png"/><Relationship Id="rId4" Type="http://schemas.openxmlformats.org/officeDocument/2006/relationships/image" Target="../media/image53.png"/><Relationship Id="rId9" Type="http://schemas.openxmlformats.org/officeDocument/2006/relationships/image" Target="../media/image75.png"/><Relationship Id="rId14" Type="http://schemas.openxmlformats.org/officeDocument/2006/relationships/image" Target="../media/image72.png"/><Relationship Id="rId22"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94.png"/><Relationship Id="rId18" Type="http://schemas.openxmlformats.org/officeDocument/2006/relationships/image" Target="../media/image97.png"/><Relationship Id="rId3" Type="http://schemas.openxmlformats.org/officeDocument/2006/relationships/image" Target="../media/image50.png"/><Relationship Id="rId21" Type="http://schemas.openxmlformats.org/officeDocument/2006/relationships/image" Target="../media/image91.png"/><Relationship Id="rId7" Type="http://schemas.openxmlformats.org/officeDocument/2006/relationships/image" Target="../media/image73.png"/><Relationship Id="rId12" Type="http://schemas.openxmlformats.org/officeDocument/2006/relationships/image" Target="../media/image93.png"/><Relationship Id="rId17" Type="http://schemas.openxmlformats.org/officeDocument/2006/relationships/image" Target="../media/image96.png"/><Relationship Id="rId2" Type="http://schemas.openxmlformats.org/officeDocument/2006/relationships/image" Target="../media/image49.png"/><Relationship Id="rId16" Type="http://schemas.openxmlformats.org/officeDocument/2006/relationships/image" Target="../media/image95.png"/><Relationship Id="rId20"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77.png"/><Relationship Id="rId5" Type="http://schemas.openxmlformats.org/officeDocument/2006/relationships/image" Target="../media/image83.png"/><Relationship Id="rId15" Type="http://schemas.openxmlformats.org/officeDocument/2006/relationships/image" Target="../media/image79.png"/><Relationship Id="rId10" Type="http://schemas.openxmlformats.org/officeDocument/2006/relationships/image" Target="../media/image76.png"/><Relationship Id="rId19" Type="http://schemas.openxmlformats.org/officeDocument/2006/relationships/image" Target="../media/image85.png"/><Relationship Id="rId4" Type="http://schemas.openxmlformats.org/officeDocument/2006/relationships/image" Target="../media/image53.png"/><Relationship Id="rId9" Type="http://schemas.openxmlformats.org/officeDocument/2006/relationships/image" Target="../media/image75.png"/><Relationship Id="rId1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3.png"/><Relationship Id="rId18" Type="http://schemas.openxmlformats.org/officeDocument/2006/relationships/image" Target="../media/image96.png"/><Relationship Id="rId3" Type="http://schemas.openxmlformats.org/officeDocument/2006/relationships/image" Target="../media/image49.png"/><Relationship Id="rId21" Type="http://schemas.openxmlformats.org/officeDocument/2006/relationships/hyperlink" Target="https://inspirehep.net/literature/1912339" TargetMode="External"/><Relationship Id="rId7" Type="http://schemas.openxmlformats.org/officeDocument/2006/relationships/image" Target="../media/image92.png"/><Relationship Id="rId17" Type="http://schemas.openxmlformats.org/officeDocument/2006/relationships/image" Target="../media/image95.png"/><Relationship Id="rId2" Type="http://schemas.openxmlformats.org/officeDocument/2006/relationships/image" Target="../media/image98.png"/><Relationship Id="rId16" Type="http://schemas.openxmlformats.org/officeDocument/2006/relationships/image" Target="../media/image79.png"/><Relationship Id="rId20"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76.png"/><Relationship Id="rId5" Type="http://schemas.openxmlformats.org/officeDocument/2006/relationships/image" Target="../media/image53.png"/><Relationship Id="rId15" Type="http://schemas.openxmlformats.org/officeDocument/2006/relationships/image" Target="../media/image78.png"/><Relationship Id="rId23" Type="http://schemas.openxmlformats.org/officeDocument/2006/relationships/image" Target="../media/image99.png"/><Relationship Id="rId10" Type="http://schemas.openxmlformats.org/officeDocument/2006/relationships/image" Target="../media/image75.png"/><Relationship Id="rId19" Type="http://schemas.openxmlformats.org/officeDocument/2006/relationships/image" Target="../media/image97.png"/><Relationship Id="rId4" Type="http://schemas.openxmlformats.org/officeDocument/2006/relationships/image" Target="../media/image50.png"/><Relationship Id="rId9" Type="http://schemas.openxmlformats.org/officeDocument/2006/relationships/image" Target="../media/image74.png"/><Relationship Id="rId14" Type="http://schemas.openxmlformats.org/officeDocument/2006/relationships/image" Target="../media/image94.png"/><Relationship Id="rId22" Type="http://schemas.openxmlformats.org/officeDocument/2006/relationships/hyperlink" Target="http://cpl.iphy.ac.cn/10.1088/0256-307X/39/4/04140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0.png"/><Relationship Id="rId17" Type="http://schemas.openxmlformats.org/officeDocument/2006/relationships/image" Target="../media/image118.png"/><Relationship Id="rId2" Type="http://schemas.openxmlformats.org/officeDocument/2006/relationships/image" Target="../media/image50.png"/><Relationship Id="rId16"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1.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01.png"/><Relationship Id="rId4" Type="http://schemas.openxmlformats.org/officeDocument/2006/relationships/image" Target="../media/image105.png"/><Relationship Id="rId9" Type="http://schemas.openxmlformats.org/officeDocument/2006/relationships/image" Target="../media/image100.png"/><Relationship Id="rId14" Type="http://schemas.openxmlformats.org/officeDocument/2006/relationships/image" Target="../media/image115.png"/></Relationships>
</file>

<file path=ppt/slides/_rels/slide2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1.png"/><Relationship Id="rId4" Type="http://schemas.openxmlformats.org/officeDocument/2006/relationships/image" Target="../media/image112.png"/><Relationship Id="rId9" Type="http://schemas.openxmlformats.org/officeDocument/2006/relationships/image" Target="../media/image126.png"/></Relationships>
</file>

<file path=ppt/slides/_rels/slide2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2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28.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30.png"/><Relationship Id="rId10" Type="http://schemas.openxmlformats.org/officeDocument/2006/relationships/image" Target="../media/image153.png"/><Relationship Id="rId4" Type="http://schemas.openxmlformats.org/officeDocument/2006/relationships/image" Target="../media/image129.png"/><Relationship Id="rId9" Type="http://schemas.openxmlformats.org/officeDocument/2006/relationships/image" Target="../media/image152.png"/></Relationships>
</file>

<file path=ppt/slides/_rels/slide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7.png"/><Relationship Id="rId7" Type="http://schemas.openxmlformats.org/officeDocument/2006/relationships/image" Target="../media/image163.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34.png"/><Relationship Id="rId5" Type="http://schemas.openxmlformats.org/officeDocument/2006/relationships/image" Target="../media/image159.png"/><Relationship Id="rId10"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65.png"/></Relationships>
</file>

<file path=ppt/slides/_rels/slide31.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7.png"/><Relationship Id="rId7" Type="http://schemas.openxmlformats.org/officeDocument/2006/relationships/image" Target="../media/image163.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59.png"/><Relationship Id="rId4" Type="http://schemas.openxmlformats.org/officeDocument/2006/relationships/image" Target="../media/image168.png"/><Relationship Id="rId9" Type="http://schemas.openxmlformats.org/officeDocument/2006/relationships/image" Target="../media/image165.png"/></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720.png"/><Relationship Id="rId4" Type="http://schemas.openxmlformats.org/officeDocument/2006/relationships/image" Target="../media/image137.png"/></Relationships>
</file>

<file path=ppt/slides/_rels/slide33.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42.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41.png"/><Relationship Id="rId4" Type="http://schemas.openxmlformats.org/officeDocument/2006/relationships/image" Target="../media/image179.png"/></Relationships>
</file>

<file path=ppt/slides/_rels/slide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47.png"/><Relationship Id="rId4" Type="http://schemas.openxmlformats.org/officeDocument/2006/relationships/image" Target="../media/image146.png"/></Relationships>
</file>

<file path=ppt/slides/_rels/slide3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1.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image" Target="../media/image150.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300.png"/></Relationships>
</file>

<file path=ppt/slides/_rels/slide44.xml.rels><?xml version="1.0" encoding="UTF-8" standalone="yes"?>
<Relationships xmlns="http://schemas.openxmlformats.org/package/2006/relationships"><Relationship Id="rId8" Type="http://schemas.openxmlformats.org/officeDocument/2006/relationships/image" Target="../media/image1360.png"/><Relationship Id="rId13" Type="http://schemas.openxmlformats.org/officeDocument/2006/relationships/image" Target="../media/image1410.png"/><Relationship Id="rId3" Type="http://schemas.openxmlformats.org/officeDocument/2006/relationships/image" Target="../media/image1290.png"/><Relationship Id="rId7" Type="http://schemas.openxmlformats.org/officeDocument/2006/relationships/image" Target="../media/image1350.png"/><Relationship Id="rId12" Type="http://schemas.openxmlformats.org/officeDocument/2006/relationships/image" Target="../media/image1400.png"/><Relationship Id="rId2" Type="http://schemas.openxmlformats.org/officeDocument/2006/relationships/image" Target="../media/image1280.png"/><Relationship Id="rId1" Type="http://schemas.openxmlformats.org/officeDocument/2006/relationships/slideLayout" Target="../slideLayouts/slideLayout2.xml"/><Relationship Id="rId6" Type="http://schemas.openxmlformats.org/officeDocument/2006/relationships/image" Target="../media/image1340.png"/><Relationship Id="rId11" Type="http://schemas.openxmlformats.org/officeDocument/2006/relationships/image" Target="../media/image1390.png"/><Relationship Id="rId5" Type="http://schemas.openxmlformats.org/officeDocument/2006/relationships/image" Target="../media/image1330.png"/><Relationship Id="rId10" Type="http://schemas.openxmlformats.org/officeDocument/2006/relationships/image" Target="../media/image1380.png"/><Relationship Id="rId4" Type="http://schemas.openxmlformats.org/officeDocument/2006/relationships/image" Target="../media/image156.png"/><Relationship Id="rId9" Type="http://schemas.openxmlformats.org/officeDocument/2006/relationships/image" Target="../media/image158.png"/><Relationship Id="rId14" Type="http://schemas.openxmlformats.org/officeDocument/2006/relationships/image" Target="../media/image14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7.jpg"/><Relationship Id="rId4" Type="http://schemas.openxmlformats.org/officeDocument/2006/relationships/image" Target="../media/image166.png"/></Relationships>
</file>

<file path=ppt/slides/_rels/slide49.xml.rels><?xml version="1.0" encoding="UTF-8" standalone="yes"?>
<Relationships xmlns="http://schemas.openxmlformats.org/package/2006/relationships"><Relationship Id="rId3" Type="http://schemas.openxmlformats.org/officeDocument/2006/relationships/image" Target="../media/image4400.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171.jpg"/><Relationship Id="rId4" Type="http://schemas.openxmlformats.org/officeDocument/2006/relationships/image" Target="../media/image170.jp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image" Target="../media/image174.png"/></Relationships>
</file>

<file path=ppt/slides/_rels/slide5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image" Target="../media/image174.png"/></Relationships>
</file>

<file path=ppt/slides/_rels/slide5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5" Type="http://schemas.openxmlformats.org/officeDocument/2006/relationships/image" Target="../media/image810.png"/><Relationship Id="rId4" Type="http://schemas.openxmlformats.org/officeDocument/2006/relationships/image" Target="../media/image174.png"/></Relationships>
</file>

<file path=ppt/slides/_rels/slide56.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61.png"/><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2.pn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hyperlink" Target="https://inspirehep.net/literature/2790831" TargetMode="External"/><Relationship Id="rId5" Type="http://schemas.openxmlformats.org/officeDocument/2006/relationships/image" Target="../media/image610.png"/><Relationship Id="rId4" Type="http://schemas.openxmlformats.org/officeDocument/2006/relationships/image" Target="../media/image176.jpeg"/></Relationships>
</file>

<file path=ppt/slides/_rels/slide59.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660.png"/><Relationship Id="rId1" Type="http://schemas.openxmlformats.org/officeDocument/2006/relationships/slideLayout" Target="../slideLayouts/slideLayout8.xml"/><Relationship Id="rId4" Type="http://schemas.openxmlformats.org/officeDocument/2006/relationships/image" Target="../media/image64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image" Target="../media/image721.png"/><Relationship Id="rId1" Type="http://schemas.openxmlformats.org/officeDocument/2006/relationships/slideLayout" Target="../slideLayouts/slideLayout8.xml"/><Relationship Id="rId5" Type="http://schemas.openxmlformats.org/officeDocument/2006/relationships/image" Target="../media/image760.png"/><Relationship Id="rId4" Type="http://schemas.openxmlformats.org/officeDocument/2006/relationships/image" Target="../media/image740.png"/></Relationships>
</file>

<file path=ppt/slides/_rels/slide61.xml.rels><?xml version="1.0" encoding="UTF-8" standalone="yes"?>
<Relationships xmlns="http://schemas.openxmlformats.org/package/2006/relationships"><Relationship Id="rId3" Type="http://schemas.openxmlformats.org/officeDocument/2006/relationships/hyperlink" Target="https://inp.nju.edu.cn/Publications/Bytime/20230216/i238578.html" TargetMode="External"/><Relationship Id="rId7" Type="http://schemas.openxmlformats.org/officeDocument/2006/relationships/image" Target="../media/image176.jpeg"/><Relationship Id="rId2" Type="http://schemas.openxmlformats.org/officeDocument/2006/relationships/image" Target="../media/image580.png"/><Relationship Id="rId1" Type="http://schemas.openxmlformats.org/officeDocument/2006/relationships/slideLayout" Target="../slideLayouts/slideLayout2.xml"/><Relationship Id="rId6" Type="http://schemas.openxmlformats.org/officeDocument/2006/relationships/image" Target="../media/image700.png"/><Relationship Id="rId5" Type="http://schemas.openxmlformats.org/officeDocument/2006/relationships/hyperlink" Target="https://cpl.iphy.ac.cn/10.1088/0256-307X/40/4/041201#1" TargetMode="External"/><Relationship Id="rId4" Type="http://schemas.openxmlformats.org/officeDocument/2006/relationships/hyperlink" Target="https://inspirehep.net/literature/263276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25.jpeg"/><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180.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743667-B58F-8B39-241F-D64152A6FC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032388"/>
            <a:ext cx="12191999" cy="5828812"/>
          </a:xfrm>
          <a:prstGeom prst="rect">
            <a:avLst/>
          </a:prstGeom>
        </p:spPr>
      </p:pic>
      <p:sp>
        <p:nvSpPr>
          <p:cNvPr id="14" name="Rectangle 13"/>
          <p:cNvSpPr/>
          <p:nvPr/>
        </p:nvSpPr>
        <p:spPr>
          <a:xfrm>
            <a:off x="152400" y="1737192"/>
            <a:ext cx="12202082" cy="969496"/>
          </a:xfrm>
          <a:prstGeom prst="rect">
            <a:avLst/>
          </a:prstGeom>
          <a:noFill/>
        </p:spPr>
        <p:txBody>
          <a:bodyPr wrap="square" lIns="91440" tIns="45720" rIns="91440" bIns="45720">
            <a:spAutoFit/>
          </a:bodyPr>
          <a:lstStyle/>
          <a:p>
            <a:pPr algn="ctr"/>
            <a:endParaRPr lang="en-US" sz="5700" i="1" dirty="0">
              <a:ln w="0">
                <a:solidFill>
                  <a:schemeClr val="tx2">
                    <a:lumMod val="50000"/>
                  </a:schemeClr>
                </a:solidFill>
              </a:ln>
              <a:solidFill>
                <a:schemeClr val="accent1">
                  <a:lumMod val="75000"/>
                </a:schemeClr>
              </a:solidFill>
              <a:effectLst>
                <a:outerShdw blurRad="38100" dist="25400" dir="5400000" algn="ctr" rotWithShape="0">
                  <a:srgbClr val="6E747A">
                    <a:alpha val="43000"/>
                  </a:srgbClr>
                </a:outerShdw>
              </a:effectLst>
              <a:latin typeface="Lucida Handwriting" panose="03010101010101010101" pitchFamily="66" charset="0"/>
            </a:endParaRPr>
          </a:p>
        </p:txBody>
      </p:sp>
      <p:sp>
        <p:nvSpPr>
          <p:cNvPr id="15" name="Title 14"/>
          <p:cNvSpPr>
            <a:spLocks noGrp="1"/>
          </p:cNvSpPr>
          <p:nvPr>
            <p:ph type="ctrTitle"/>
          </p:nvPr>
        </p:nvSpPr>
        <p:spPr>
          <a:xfrm>
            <a:off x="2509838" y="1447801"/>
            <a:ext cx="7696200" cy="1069975"/>
          </a:xfrm>
        </p:spPr>
        <p:txBody>
          <a:bodyPr/>
          <a:lstStyle/>
          <a:p>
            <a:r>
              <a:rPr lang="en-US" dirty="0"/>
              <a:t> </a:t>
            </a:r>
          </a:p>
        </p:txBody>
      </p:sp>
      <p:sp>
        <p:nvSpPr>
          <p:cNvPr id="2" name="Subtitle 1"/>
          <p:cNvSpPr>
            <a:spLocks noGrp="1"/>
          </p:cNvSpPr>
          <p:nvPr>
            <p:ph type="subTitle" idx="1"/>
          </p:nvPr>
        </p:nvSpPr>
        <p:spPr>
          <a:xfrm>
            <a:off x="2509838" y="2895600"/>
            <a:ext cx="6400800" cy="1752600"/>
          </a:xfrm>
        </p:spPr>
        <p:txBody>
          <a:bodyPr/>
          <a:lstStyle/>
          <a:p>
            <a:endParaRPr lang="en-GB" dirty="0"/>
          </a:p>
        </p:txBody>
      </p:sp>
      <p:sp>
        <p:nvSpPr>
          <p:cNvPr id="9" name="Subtitle 7"/>
          <p:cNvSpPr txBox="1">
            <a:spLocks/>
          </p:cNvSpPr>
          <p:nvPr/>
        </p:nvSpPr>
        <p:spPr bwMode="auto">
          <a:xfrm>
            <a:off x="6172200" y="4916"/>
            <a:ext cx="6019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sz="2000" kern="0" dirty="0">
                <a:solidFill>
                  <a:schemeClr val="bg1"/>
                </a:solidFill>
              </a:rPr>
              <a:t>Craig Roberts … </a:t>
            </a:r>
            <a:r>
              <a:rPr lang="en-US" sz="2000" dirty="0">
                <a:solidFill>
                  <a:schemeClr val="bg1"/>
                </a:solidFill>
                <a:hlinkClick r:id="rId4">
                  <a:extLst>
                    <a:ext uri="{A12FA001-AC4F-418D-AE19-62706E023703}">
                      <ahyp:hlinkClr xmlns:ahyp="http://schemas.microsoft.com/office/drawing/2018/hyperlinkcolor" val="tx"/>
                    </a:ext>
                  </a:extLst>
                </a:hlinkClick>
              </a:rPr>
              <a:t>http://inp.nju.edu.cn/</a:t>
            </a:r>
            <a:endParaRPr lang="en-US" sz="2000" kern="0" dirty="0">
              <a:solidFill>
                <a:schemeClr val="bg1"/>
              </a:solidFill>
            </a:endParaRPr>
          </a:p>
        </p:txBody>
      </p:sp>
      <mc:AlternateContent xmlns:mc="http://schemas.openxmlformats.org/markup-compatibility/2006">
        <mc:Choice xmlns:a14="http://schemas.microsoft.com/office/drawing/2010/main" Requires="a14">
          <p:sp>
            <p:nvSpPr>
              <p:cNvPr id="10" name="Subtitle 1">
                <a:extLst>
                  <a:ext uri="{FF2B5EF4-FFF2-40B4-BE49-F238E27FC236}">
                    <a16:creationId xmlns:a16="http://schemas.microsoft.com/office/drawing/2014/main" id="{0CD000EE-0D0D-4F96-8253-6D55DF13EF80}"/>
                  </a:ext>
                </a:extLst>
              </p:cNvPr>
              <p:cNvSpPr txBox="1">
                <a:spLocks/>
              </p:cNvSpPr>
              <p:nvPr/>
            </p:nvSpPr>
            <p:spPr bwMode="auto">
              <a:xfrm>
                <a:off x="1" y="1295400"/>
                <a:ext cx="12191999"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7200" b="1" dirty="0">
                    <a:solidFill>
                      <a:schemeClr val="tx2"/>
                    </a:solidFill>
                    <a:latin typeface="Freestyle Script" panose="030804020302050B0404" pitchFamily="66" charset="0"/>
                  </a:rPr>
                  <a:t>Helicity Dependent Distribution Functions </a:t>
                </a:r>
              </a:p>
              <a:p>
                <a:pPr algn="ctr"/>
                <a:r>
                  <a:rPr lang="en-US" sz="7200" b="1" dirty="0">
                    <a:solidFill>
                      <a:schemeClr val="tx2"/>
                    </a:solidFill>
                    <a:latin typeface="Freestyle Script" panose="030804020302050B0404" pitchFamily="66" charset="0"/>
                  </a:rPr>
                  <a:t>of the proton,</a:t>
                </a:r>
                <a14:m>
                  <m:oMath xmlns:m="http://schemas.openxmlformats.org/officeDocument/2006/math">
                    <m:r>
                      <a:rPr lang="en-AU" sz="7200" b="1" i="0" smtClean="0">
                        <a:solidFill>
                          <a:schemeClr val="tx2"/>
                        </a:solidFill>
                        <a:latin typeface="Cambria Math" panose="02040503050406030204" pitchFamily="18" charset="0"/>
                      </a:rPr>
                      <m:t>𝚲</m:t>
                    </m:r>
                  </m:oMath>
                </a14:m>
                <a:r>
                  <a:rPr lang="en-US" sz="7200" b="1" dirty="0">
                    <a:solidFill>
                      <a:schemeClr val="tx2"/>
                    </a:solidFill>
                    <a:latin typeface="Freestyle Script" panose="030804020302050B0404" pitchFamily="66" charset="0"/>
                  </a:rPr>
                  <a:t>,and </a:t>
                </a:r>
                <a14:m>
                  <m:oMath xmlns:m="http://schemas.openxmlformats.org/officeDocument/2006/math">
                    <m:sSup>
                      <m:sSupPr>
                        <m:ctrlPr>
                          <a:rPr lang="en-AU" sz="7200" b="1" i="1" dirty="0" smtClean="0">
                            <a:solidFill>
                              <a:schemeClr val="tx2"/>
                            </a:solidFill>
                            <a:latin typeface="Cambria Math" panose="02040503050406030204" pitchFamily="18" charset="0"/>
                          </a:rPr>
                        </m:ctrlPr>
                      </m:sSupPr>
                      <m:e>
                        <m:r>
                          <a:rPr lang="en-AU" sz="7200" b="1" i="0" dirty="0" smtClean="0">
                            <a:solidFill>
                              <a:schemeClr val="tx2"/>
                            </a:solidFill>
                            <a:latin typeface="Cambria Math" panose="02040503050406030204" pitchFamily="18" charset="0"/>
                          </a:rPr>
                          <m:t>𝚺</m:t>
                        </m:r>
                      </m:e>
                      <m:sup>
                        <m:r>
                          <a:rPr lang="en-AU" sz="7200" b="1" i="1" dirty="0" smtClean="0">
                            <a:solidFill>
                              <a:schemeClr val="tx2"/>
                            </a:solidFill>
                            <a:latin typeface="Cambria Math" panose="02040503050406030204" pitchFamily="18" charset="0"/>
                          </a:rPr>
                          <m:t>𝟎</m:t>
                        </m:r>
                      </m:sup>
                    </m:sSup>
                  </m:oMath>
                </a14:m>
                <a:r>
                  <a:rPr lang="en-US" sz="7200" b="1" dirty="0">
                    <a:solidFill>
                      <a:schemeClr val="tx2"/>
                    </a:solidFill>
                    <a:latin typeface="Freestyle Script" panose="030804020302050B0404" pitchFamily="66" charset="0"/>
                  </a:rPr>
                  <a:t> Baryons</a:t>
                </a:r>
                <a:endParaRPr lang="en-US" sz="6600" b="1" dirty="0">
                  <a:solidFill>
                    <a:schemeClr val="tx2"/>
                  </a:solidFill>
                  <a:latin typeface="Freestyle Script" panose="030804020302050B0404" pitchFamily="66" charset="0"/>
                </a:endParaRPr>
              </a:p>
            </p:txBody>
          </p:sp>
        </mc:Choice>
        <mc:Fallback>
          <p:sp>
            <p:nvSpPr>
              <p:cNvPr id="10" name="Subtitle 1">
                <a:extLst>
                  <a:ext uri="{FF2B5EF4-FFF2-40B4-BE49-F238E27FC236}">
                    <a16:creationId xmlns:a16="http://schemas.microsoft.com/office/drawing/2014/main" id="{0CD000EE-0D0D-4F96-8253-6D55DF13EF80}"/>
                  </a:ext>
                </a:extLst>
              </p:cNvPr>
              <p:cNvSpPr txBox="1">
                <a:spLocks noRot="1" noChangeAspect="1" noMove="1" noResize="1" noEditPoints="1" noAdjustHandles="1" noChangeArrowheads="1" noChangeShapeType="1" noTextEdit="1"/>
              </p:cNvSpPr>
              <p:nvPr/>
            </p:nvSpPr>
            <p:spPr bwMode="auto">
              <a:xfrm>
                <a:off x="1" y="1295400"/>
                <a:ext cx="12191999" cy="1650439"/>
              </a:xfrm>
              <a:prstGeom prst="rect">
                <a:avLst/>
              </a:prstGeom>
              <a:blipFill>
                <a:blip r:embed="rId5"/>
                <a:stretch>
                  <a:fillRect t="-14074" b="-85926"/>
                </a:stretch>
              </a:blipFill>
              <a:ln w="9525">
                <a:noFill/>
                <a:miter lim="800000"/>
                <a:headEnd/>
                <a:tailEnd/>
              </a:ln>
              <a:effectLst/>
            </p:spPr>
            <p:txBody>
              <a:bodyPr/>
              <a:lstStyle/>
              <a:p>
                <a:r>
                  <a:rPr lang="en-AU">
                    <a:noFill/>
                  </a:rPr>
                  <a:t> </a:t>
                </a:r>
              </a:p>
            </p:txBody>
          </p:sp>
        </mc:Fallback>
      </mc:AlternateContent>
      <p:pic>
        <p:nvPicPr>
          <p:cNvPr id="8" name="Picture 7" descr="A picture containing shape&#10;&#10;Description automatically generated">
            <a:extLst>
              <a:ext uri="{FF2B5EF4-FFF2-40B4-BE49-F238E27FC236}">
                <a16:creationId xmlns:a16="http://schemas.microsoft.com/office/drawing/2014/main" id="{B52EF143-E305-4E80-8CCC-B91CAC053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7000" y="-48926"/>
            <a:ext cx="1908200" cy="1081314"/>
          </a:xfrm>
          <a:prstGeom prst="rect">
            <a:avLst/>
          </a:prstGeom>
        </p:spPr>
      </p:pic>
      <p:sp>
        <p:nvSpPr>
          <p:cNvPr id="11" name="TextBox 10">
            <a:extLst>
              <a:ext uri="{FF2B5EF4-FFF2-40B4-BE49-F238E27FC236}">
                <a16:creationId xmlns:a16="http://schemas.microsoft.com/office/drawing/2014/main" id="{14A91752-E202-4C64-B120-5810F17E0440}"/>
              </a:ext>
            </a:extLst>
          </p:cNvPr>
          <p:cNvSpPr txBox="1"/>
          <p:nvPr/>
        </p:nvSpPr>
        <p:spPr>
          <a:xfrm>
            <a:off x="10299700" y="-54597"/>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515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82C8C5-E26E-4187-B9D0-FD1FF121237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248400" y="1231391"/>
            <a:ext cx="5737572" cy="4344477"/>
          </a:xfrm>
          <a:prstGeom prst="rect">
            <a:avLst/>
          </a:prstGeom>
        </p:spPr>
      </p:pic>
      <p:sp>
        <p:nvSpPr>
          <p:cNvPr id="2" name="Title 1">
            <a:extLst>
              <a:ext uri="{FF2B5EF4-FFF2-40B4-BE49-F238E27FC236}">
                <a16:creationId xmlns:a16="http://schemas.microsoft.com/office/drawing/2014/main" id="{E61D5C43-333B-49A0-B653-5068C8D09DC5}"/>
              </a:ext>
            </a:extLst>
          </p:cNvPr>
          <p:cNvSpPr>
            <a:spLocks noGrp="1"/>
          </p:cNvSpPr>
          <p:nvPr>
            <p:ph type="title"/>
          </p:nvPr>
        </p:nvSpPr>
        <p:spPr/>
        <p:txBody>
          <a:bodyPr/>
          <a:lstStyle/>
          <a:p>
            <a:pPr algn="r"/>
            <a:r>
              <a:rPr lang="en-GB" sz="3200" b="0" i="1" dirty="0">
                <a:ln w="0"/>
                <a:solidFill>
                  <a:schemeClr val="accent1"/>
                </a:solidFill>
                <a:effectLst>
                  <a:outerShdw blurRad="38100" dist="25400" dir="5400000" algn="ctr" rotWithShape="0">
                    <a:srgbClr val="6E747A">
                      <a:alpha val="43000"/>
                    </a:srgbClr>
                  </a:outerShdw>
                </a:effectLst>
              </a:rPr>
              <a:t>Process independent </a:t>
            </a:r>
            <a:br>
              <a:rPr lang="en-GB" sz="3200" b="0" i="1" dirty="0">
                <a:ln w="0"/>
                <a:solidFill>
                  <a:schemeClr val="accent1"/>
                </a:solidFill>
                <a:effectLst>
                  <a:outerShdw blurRad="38100" dist="25400" dir="5400000" algn="ctr" rotWithShape="0">
                    <a:srgbClr val="6E747A">
                      <a:alpha val="43000"/>
                    </a:srgbClr>
                  </a:outerShdw>
                </a:effectLst>
              </a:rPr>
            </a:br>
            <a:r>
              <a:rPr lang="en-GB" sz="3200" b="0" i="1" dirty="0">
                <a:ln w="0"/>
                <a:solidFill>
                  <a:schemeClr val="accent1"/>
                </a:solidFill>
                <a:effectLst>
                  <a:outerShdw blurRad="38100" dist="25400" dir="5400000" algn="ctr" rotWithShape="0">
                    <a:srgbClr val="6E747A">
                      <a:alpha val="43000"/>
                    </a:srgbClr>
                  </a:outerShdw>
                </a:effectLst>
              </a:rPr>
              <a:t>effective charge = running coupling</a:t>
            </a:r>
            <a:endParaRPr lang="en-US" sz="32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2D5552-ACE1-4296-920F-17131EB81A94}"/>
                  </a:ext>
                </a:extLst>
              </p:cNvPr>
              <p:cNvSpPr>
                <a:spLocks noGrp="1"/>
              </p:cNvSpPr>
              <p:nvPr>
                <p:ph idx="1"/>
              </p:nvPr>
            </p:nvSpPr>
            <p:spPr>
              <a:xfrm>
                <a:off x="609600" y="1371600"/>
                <a:ext cx="6172200" cy="4525963"/>
              </a:xfrm>
            </p:spPr>
            <p:txBody>
              <a:bodyPr/>
              <a:lstStyle/>
              <a:p>
                <a:r>
                  <a:rPr lang="en-GB" dirty="0"/>
                  <a:t>Modern theory – exploiting pinch technique and background field method – enables unique QCD analogue of</a:t>
                </a:r>
              </a:p>
              <a:p>
                <a:pPr marL="0" indent="0">
                  <a:buNone/>
                </a:pPr>
                <a:r>
                  <a:rPr lang="en-GB" dirty="0"/>
                  <a:t>       “Gell-Mann – Low” </a:t>
                </a:r>
              </a:p>
              <a:p>
                <a:pPr marL="400050" lvl="1" indent="0">
                  <a:buNone/>
                </a:pPr>
                <a:r>
                  <a:rPr lang="en-GB" sz="2200" dirty="0"/>
                  <a:t>running charge to be </a:t>
                </a:r>
              </a:p>
              <a:p>
                <a:pPr marL="400050" lvl="1" indent="0">
                  <a:spcBef>
                    <a:spcPts val="0"/>
                  </a:spcBef>
                  <a:buNone/>
                </a:pPr>
                <a:r>
                  <a:rPr lang="en-GB" sz="2200" dirty="0"/>
                  <a:t>    rigorously defined and calculated</a:t>
                </a:r>
              </a:p>
              <a:p>
                <a:r>
                  <a:rPr lang="en-GB" dirty="0"/>
                  <a:t>Analysis of QCD’s gauge sector </a:t>
                </a:r>
              </a:p>
              <a:p>
                <a:pPr marL="400050" lvl="1" indent="0">
                  <a:buNone/>
                </a:pPr>
                <a:r>
                  <a:rPr lang="en-GB" sz="2200" dirty="0"/>
                  <a:t>	        yields a  </a:t>
                </a:r>
                <a:r>
                  <a:rPr lang="en-GB" sz="2200" i="1" dirty="0">
                    <a:solidFill>
                      <a:srgbClr val="0000FF"/>
                    </a:solidFill>
                  </a:rPr>
                  <a:t>parameter-free prediction</a:t>
                </a:r>
              </a:p>
              <a:p>
                <a:r>
                  <a:rPr lang="en-GB" dirty="0"/>
                  <a:t>N.B. Qualitative change in </a:t>
                </a:r>
                <a:r>
                  <a:rPr lang="en-GB" i="1" dirty="0"/>
                  <a:t>α̂</a:t>
                </a:r>
                <a:r>
                  <a:rPr lang="en-GB" i="1" baseline="-25000" dirty="0"/>
                  <a:t>PI</a:t>
                </a:r>
                <a:r>
                  <a:rPr lang="en-GB" dirty="0"/>
                  <a:t>(</a:t>
                </a:r>
                <a:r>
                  <a:rPr lang="en-GB" i="1" dirty="0">
                    <a:latin typeface="Times New Roman" panose="02020603050405020304" pitchFamily="18" charset="0"/>
                    <a:cs typeface="Times New Roman" panose="02020603050405020304" pitchFamily="18" charset="0"/>
                  </a:rPr>
                  <a:t>k</a:t>
                </a:r>
                <a:r>
                  <a:rPr lang="en-GB" dirty="0"/>
                  <a:t>) at </a:t>
                </a:r>
                <a:r>
                  <a:rPr lang="en-GB" i="1" dirty="0">
                    <a:latin typeface="Times New Roman" panose="02020603050405020304" pitchFamily="18" charset="0"/>
                    <a:cs typeface="Times New Roman" panose="02020603050405020304" pitchFamily="18" charset="0"/>
                  </a:rPr>
                  <a:t>k </a:t>
                </a:r>
                <a:r>
                  <a:rPr lang="en-GB" dirty="0"/>
                  <a:t>≈ ½ </a:t>
                </a:r>
                <a:r>
                  <a:rPr lang="en-GB" i="1" dirty="0" err="1">
                    <a:latin typeface="Times New Roman" panose="02020603050405020304" pitchFamily="18" charset="0"/>
                    <a:cs typeface="Times New Roman" panose="02020603050405020304" pitchFamily="18" charset="0"/>
                  </a:rPr>
                  <a:t>m</a:t>
                </a:r>
                <a:r>
                  <a:rPr lang="en-GB" i="1" baseline="-25000" dirty="0" err="1">
                    <a:latin typeface="Times New Roman" panose="02020603050405020304" pitchFamily="18" charset="0"/>
                    <a:cs typeface="Times New Roman" panose="02020603050405020304" pitchFamily="18" charset="0"/>
                  </a:rPr>
                  <a:t>p</a:t>
                </a:r>
                <a:endParaRPr lang="en-GB" i="1" baseline="-25000" dirty="0">
                  <a:latin typeface="Times New Roman" panose="02020603050405020304" pitchFamily="18" charset="0"/>
                  <a:cs typeface="Times New Roman" panose="02020603050405020304" pitchFamily="18" charset="0"/>
                </a:endParaRPr>
              </a:p>
              <a:p>
                <a:r>
                  <a:rPr lang="en-GB" dirty="0"/>
                  <a:t>No Landau Pole</a:t>
                </a:r>
                <a:endParaRPr lang="en-GB" i="1" dirty="0">
                  <a:ln w="0"/>
                  <a:solidFill>
                    <a:srgbClr val="FF0000"/>
                  </a:solidFill>
                  <a:effectLst>
                    <a:outerShdw blurRad="38100" dist="25400" dir="5400000" algn="ctr" rotWithShape="0">
                      <a:srgbClr val="6E747A">
                        <a:alpha val="43000"/>
                      </a:srgbClr>
                    </a:outerShdw>
                  </a:effectLst>
                </a:endParaRPr>
              </a:p>
              <a:p>
                <a:r>
                  <a:rPr lang="en-GB" dirty="0"/>
                  <a:t>Below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sSub>
                          <m:sSubPr>
                            <m:ctrlPr>
                              <a:rPr lang="en-GB" b="0" i="1" smtClean="0">
                                <a:latin typeface="Cambria Math" panose="02040503050406030204" pitchFamily="18" charset="0"/>
                              </a:rPr>
                            </m:ctrlPr>
                          </m:sSubPr>
                          <m:e>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𝑚</m:t>
                                </m:r>
                              </m:e>
                            </m:acc>
                          </m:e>
                          <m:sub>
                            <m:r>
                              <a:rPr lang="en-GB" b="0" i="1" smtClean="0">
                                <a:latin typeface="Cambria Math" panose="02040503050406030204" pitchFamily="18" charset="0"/>
                              </a:rPr>
                              <m:t>0</m:t>
                            </m:r>
                          </m:sub>
                        </m:sSub>
                      </m:e>
                      <m:sub>
                        <m:r>
                          <a:rPr lang="en-GB" b="0" i="1" smtClean="0">
                            <a:latin typeface="Cambria Math" panose="02040503050406030204" pitchFamily="18" charset="0"/>
                          </a:rPr>
                          <m:t> </m:t>
                        </m:r>
                      </m:sub>
                    </m:sSub>
                    <m:r>
                      <a:rPr lang="en-GB" b="0" i="0" smtClean="0">
                        <a:latin typeface="Cambria Math" panose="02040503050406030204" pitchFamily="18" charset="0"/>
                      </a:rPr>
                      <m:t>, </m:t>
                    </m:r>
                  </m:oMath>
                </a14:m>
                <a:r>
                  <a:rPr lang="en-GB" dirty="0"/>
                  <a:t>interactions become scale independent, just as they were in the Lagrangian; so, QCD becomes practically conformal again</a:t>
                </a:r>
              </a:p>
              <a:p>
                <a:endParaRPr lang="en-US" dirty="0"/>
              </a:p>
            </p:txBody>
          </p:sp>
        </mc:Choice>
        <mc:Fallback xmlns="">
          <p:sp>
            <p:nvSpPr>
              <p:cNvPr id="3" name="Content Placeholder 2">
                <a:extLst>
                  <a:ext uri="{FF2B5EF4-FFF2-40B4-BE49-F238E27FC236}">
                    <a16:creationId xmlns:a16="http://schemas.microsoft.com/office/drawing/2014/main" id="{0C2D5552-ACE1-4296-920F-17131EB81A94}"/>
                  </a:ext>
                </a:extLst>
              </p:cNvPr>
              <p:cNvSpPr>
                <a:spLocks noGrp="1" noRot="1" noChangeAspect="1" noMove="1" noResize="1" noEditPoints="1" noAdjustHandles="1" noChangeArrowheads="1" noChangeShapeType="1" noTextEdit="1"/>
              </p:cNvSpPr>
              <p:nvPr>
                <p:ph idx="1"/>
              </p:nvPr>
            </p:nvSpPr>
            <p:spPr>
              <a:xfrm>
                <a:off x="609600" y="1371600"/>
                <a:ext cx="6172200" cy="4525963"/>
              </a:xfrm>
              <a:blipFill>
                <a:blip r:embed="rId3"/>
                <a:stretch>
                  <a:fillRect l="-1283" t="-943" r="-1579" b="-1226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C42DF46-5741-4D85-ABAA-739F12F7BBAA}"/>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169E3A21-161E-4E4A-A56E-F5EFF8648122}"/>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0B34CE32-E62C-400D-894C-6700F2C19574}"/>
              </a:ext>
            </a:extLst>
          </p:cNvPr>
          <p:cNvSpPr>
            <a:spLocks noGrp="1"/>
          </p:cNvSpPr>
          <p:nvPr>
            <p:ph type="sldNum" sz="quarter" idx="12"/>
          </p:nvPr>
        </p:nvSpPr>
        <p:spPr/>
        <p:txBody>
          <a:bodyPr/>
          <a:lstStyle/>
          <a:p>
            <a:fld id="{87034D8C-3CB4-402A-BC46-2AB14C0FE90A}" type="slidenum">
              <a:rPr lang="en-US" smtClean="0"/>
              <a:pPr/>
              <a:t>10</a:t>
            </a:fld>
            <a:endParaRPr lang="en-US"/>
          </a:p>
        </p:txBody>
      </p:sp>
      <p:sp>
        <p:nvSpPr>
          <p:cNvPr id="8" name="TextBox 7">
            <a:extLst>
              <a:ext uri="{FF2B5EF4-FFF2-40B4-BE49-F238E27FC236}">
                <a16:creationId xmlns:a16="http://schemas.microsoft.com/office/drawing/2014/main" id="{5B7413D1-7F5A-46CF-9AE9-45C2B8655E80}"/>
              </a:ext>
            </a:extLst>
          </p:cNvPr>
          <p:cNvSpPr txBox="1"/>
          <p:nvPr/>
        </p:nvSpPr>
        <p:spPr>
          <a:xfrm>
            <a:off x="6879377" y="5334000"/>
            <a:ext cx="5312624" cy="1523494"/>
          </a:xfrm>
          <a:prstGeom prst="rect">
            <a:avLst/>
          </a:prstGeom>
          <a:noFill/>
        </p:spPr>
        <p:txBody>
          <a:bodyPr wrap="square" rtlCol="0">
            <a:spAutoFit/>
          </a:bodyPr>
          <a:lstStyle/>
          <a:p>
            <a:pPr marL="171450" indent="-171450">
              <a:buFont typeface="Wingdings" panose="05000000000000000000" pitchFamily="2" charset="2"/>
              <a:buChar char="ü"/>
            </a:pPr>
            <a:r>
              <a:rPr lang="en-GB" sz="1100" i="1" dirty="0">
                <a:solidFill>
                  <a:schemeClr val="tx2">
                    <a:lumMod val="60000"/>
                    <a:lumOff val="40000"/>
                  </a:schemeClr>
                </a:solidFill>
              </a:rPr>
              <a:t>Process independent strong running coupling</a:t>
            </a:r>
          </a:p>
          <a:p>
            <a:pPr>
              <a:spcAft>
                <a:spcPts val="300"/>
              </a:spcAft>
            </a:pPr>
            <a:r>
              <a:rPr lang="en-GB" sz="1100" dirty="0">
                <a:solidFill>
                  <a:schemeClr val="tx2">
                    <a:lumMod val="60000"/>
                    <a:lumOff val="40000"/>
                  </a:schemeClr>
                </a:solidFill>
              </a:rPr>
              <a:t>     Daniele Binosi </a:t>
            </a:r>
            <a:r>
              <a:rPr lang="en-GB" sz="1100" i="1" dirty="0">
                <a:solidFill>
                  <a:schemeClr val="tx2">
                    <a:lumMod val="60000"/>
                    <a:lumOff val="40000"/>
                  </a:schemeClr>
                </a:solidFill>
              </a:rPr>
              <a:t>et al</a:t>
            </a:r>
            <a:r>
              <a:rPr lang="en-GB" sz="1100" dirty="0">
                <a:solidFill>
                  <a:schemeClr val="tx2">
                    <a:lumMod val="60000"/>
                    <a:lumOff val="40000"/>
                  </a:schemeClr>
                </a:solidFill>
              </a:rPr>
              <a:t>., </a:t>
            </a:r>
            <a:r>
              <a:rPr lang="en-GB" sz="1100" dirty="0">
                <a:hlinkClick r:id="rId4"/>
              </a:rPr>
              <a:t>arXiv:1612.04835 [</a:t>
            </a:r>
            <a:r>
              <a:rPr lang="en-GB" sz="1100" dirty="0" err="1">
                <a:hlinkClick r:id="rId4"/>
              </a:rPr>
              <a:t>nucl-th</a:t>
            </a:r>
            <a:r>
              <a:rPr lang="en-GB" sz="1100" dirty="0">
                <a:hlinkClick r:id="rId4"/>
              </a:rPr>
              <a:t>]</a:t>
            </a:r>
            <a:r>
              <a:rPr lang="en-GB" sz="1100" dirty="0"/>
              <a:t>, </a:t>
            </a:r>
            <a:r>
              <a:rPr lang="en-GB" sz="1100" dirty="0">
                <a:solidFill>
                  <a:schemeClr val="tx2">
                    <a:lumMod val="60000"/>
                    <a:lumOff val="40000"/>
                  </a:schemeClr>
                </a:solidFill>
              </a:rPr>
              <a:t>Phys. Rev. D 96 (2017) 054026/1-7</a:t>
            </a:r>
          </a:p>
          <a:p>
            <a:pPr marL="171450" indent="-171450">
              <a:buFont typeface="Wingdings" panose="05000000000000000000" pitchFamily="2" charset="2"/>
              <a:buChar char="ü"/>
            </a:pPr>
            <a:r>
              <a:rPr lang="en-US" sz="1100" i="1" dirty="0">
                <a:solidFill>
                  <a:schemeClr val="tx2">
                    <a:lumMod val="60000"/>
                    <a:lumOff val="40000"/>
                  </a:schemeClr>
                </a:solidFill>
              </a:rPr>
              <a:t>Experimental determination of the QCD effective charge α</a:t>
            </a:r>
            <a:r>
              <a:rPr lang="en-US" sz="1100" i="1" baseline="-25000" dirty="0">
                <a:solidFill>
                  <a:schemeClr val="tx2">
                    <a:lumMod val="60000"/>
                    <a:lumOff val="40000"/>
                  </a:schemeClr>
                </a:solidFill>
              </a:rPr>
              <a:t>g1</a:t>
            </a:r>
            <a:r>
              <a:rPr lang="en-US" sz="1100" i="1" dirty="0">
                <a:solidFill>
                  <a:schemeClr val="tx2">
                    <a:lumMod val="60000"/>
                    <a:lumOff val="40000"/>
                  </a:schemeClr>
                </a:solidFill>
              </a:rPr>
              <a:t>(Q). </a:t>
            </a:r>
          </a:p>
          <a:p>
            <a:pPr>
              <a:spcAft>
                <a:spcPts val="300"/>
              </a:spcAft>
            </a:pPr>
            <a:r>
              <a:rPr lang="en-US" sz="1100" dirty="0">
                <a:solidFill>
                  <a:schemeClr val="tx2">
                    <a:lumMod val="60000"/>
                    <a:lumOff val="40000"/>
                  </a:schemeClr>
                </a:solidFill>
              </a:rPr>
              <a:t>     A. </a:t>
            </a:r>
            <a:r>
              <a:rPr lang="en-US" sz="1100" dirty="0" err="1">
                <a:solidFill>
                  <a:schemeClr val="tx2">
                    <a:lumMod val="60000"/>
                    <a:lumOff val="40000"/>
                  </a:schemeClr>
                </a:solidFill>
              </a:rPr>
              <a:t>Deur</a:t>
            </a:r>
            <a:r>
              <a:rPr lang="en-US" sz="1100" dirty="0">
                <a:solidFill>
                  <a:schemeClr val="tx2">
                    <a:lumMod val="60000"/>
                    <a:lumOff val="40000"/>
                  </a:schemeClr>
                </a:solidFill>
              </a:rPr>
              <a:t>; V. Burkert; J.-P. Chen; W. </a:t>
            </a:r>
            <a:r>
              <a:rPr lang="en-US" sz="1100" dirty="0" err="1">
                <a:solidFill>
                  <a:schemeClr val="tx2">
                    <a:lumMod val="60000"/>
                    <a:lumOff val="40000"/>
                  </a:schemeClr>
                </a:solidFill>
              </a:rPr>
              <a:t>Korsch</a:t>
            </a:r>
            <a:r>
              <a:rPr lang="en-US" sz="1100" dirty="0">
                <a:solidFill>
                  <a:schemeClr val="tx2">
                    <a:lumMod val="60000"/>
                    <a:lumOff val="40000"/>
                  </a:schemeClr>
                </a:solidFill>
              </a:rPr>
              <a:t>, Particles 5 (2022) 171</a:t>
            </a:r>
          </a:p>
          <a:p>
            <a:pPr marL="171450" indent="-171450">
              <a:buFont typeface="Wingdings" panose="05000000000000000000" pitchFamily="2" charset="2"/>
              <a:buChar char="ü"/>
            </a:pPr>
            <a:r>
              <a:rPr lang="en-AU" sz="1100" b="0" i="1" dirty="0">
                <a:solidFill>
                  <a:schemeClr val="tx2">
                    <a:lumMod val="60000"/>
                    <a:lumOff val="40000"/>
                  </a:schemeClr>
                </a:solidFill>
                <a:effectLst/>
              </a:rPr>
              <a:t>QCD Running Couplings and Effective Charges, </a:t>
            </a:r>
            <a:r>
              <a:rPr lang="en-AU" sz="1100" b="0" i="0" dirty="0">
                <a:solidFill>
                  <a:schemeClr val="tx2">
                    <a:lumMod val="60000"/>
                    <a:lumOff val="40000"/>
                  </a:schemeClr>
                </a:solidFill>
                <a:effectLst/>
              </a:rPr>
              <a:t>Alexandre </a:t>
            </a:r>
            <a:r>
              <a:rPr lang="en-AU" sz="1100" b="0" i="0" dirty="0" err="1">
                <a:solidFill>
                  <a:schemeClr val="tx2">
                    <a:lumMod val="60000"/>
                    <a:lumOff val="40000"/>
                  </a:schemeClr>
                </a:solidFill>
                <a:effectLst/>
              </a:rPr>
              <a:t>Deur</a:t>
            </a:r>
            <a:r>
              <a:rPr lang="en-AU" sz="1100" b="0" i="0" dirty="0">
                <a:solidFill>
                  <a:schemeClr val="tx2">
                    <a:lumMod val="60000"/>
                    <a:lumOff val="40000"/>
                  </a:schemeClr>
                </a:solidFill>
                <a:effectLst/>
              </a:rPr>
              <a:t>, Stanley J. Brodsky and Craig Roberts,  </a:t>
            </a:r>
            <a:r>
              <a:rPr lang="en-AU" sz="1100" b="0" i="0" u="sng" strike="noStrike" dirty="0">
                <a:solidFill>
                  <a:srgbClr val="0066FF"/>
                </a:solidFill>
                <a:effectLst/>
                <a:hlinkClick r:id="rId5">
                  <a:extLst>
                    <a:ext uri="{A12FA001-AC4F-418D-AE19-62706E023703}">
                      <ahyp:hlinkClr xmlns:ahyp="http://schemas.microsoft.com/office/drawing/2018/hyperlinkcolor" val="tx"/>
                    </a:ext>
                  </a:extLst>
                </a:hlinkClick>
              </a:rPr>
              <a:t>e-Print: 2303.00723 [hep-</a:t>
            </a:r>
            <a:r>
              <a:rPr lang="en-AU" sz="1100" b="0" i="0" u="sng" strike="noStrike" dirty="0" err="1">
                <a:solidFill>
                  <a:srgbClr val="0066FF"/>
                </a:solidFill>
                <a:effectLst/>
                <a:hlinkClick r:id="rId5">
                  <a:extLst>
                    <a:ext uri="{A12FA001-AC4F-418D-AE19-62706E023703}">
                      <ahyp:hlinkClr xmlns:ahyp="http://schemas.microsoft.com/office/drawing/2018/hyperlinkcolor" val="tx"/>
                    </a:ext>
                  </a:extLst>
                </a:hlinkClick>
              </a:rPr>
              <a:t>ph</a:t>
            </a:r>
            <a:r>
              <a:rPr lang="en-AU" sz="1100" b="0" i="0" u="sng" strike="noStrike" dirty="0">
                <a:solidFill>
                  <a:schemeClr val="tx2">
                    <a:lumMod val="60000"/>
                    <a:lumOff val="40000"/>
                  </a:schemeClr>
                </a:solidFill>
                <a:effectLst/>
                <a:hlinkClick r:id="rId5">
                  <a:extLst>
                    <a:ext uri="{A12FA001-AC4F-418D-AE19-62706E023703}">
                      <ahyp:hlinkClr xmlns:ahyp="http://schemas.microsoft.com/office/drawing/2018/hyperlinkcolor" val="tx"/>
                    </a:ext>
                  </a:extLst>
                </a:hlinkClick>
              </a:rPr>
              <a:t>]</a:t>
            </a:r>
            <a:r>
              <a:rPr lang="en-US" sz="1100" dirty="0">
                <a:solidFill>
                  <a:schemeClr val="tx2">
                    <a:lumMod val="60000"/>
                    <a:lumOff val="40000"/>
                  </a:schemeClr>
                </a:solidFill>
              </a:rPr>
              <a:t>, Prog. Part. </a:t>
            </a:r>
            <a:r>
              <a:rPr lang="en-US" sz="1100" dirty="0" err="1">
                <a:solidFill>
                  <a:schemeClr val="tx2">
                    <a:lumMod val="60000"/>
                    <a:lumOff val="40000"/>
                  </a:schemeClr>
                </a:solidFill>
              </a:rPr>
              <a:t>Nucl</a:t>
            </a:r>
            <a:r>
              <a:rPr lang="en-US" sz="1100" dirty="0">
                <a:solidFill>
                  <a:schemeClr val="tx2">
                    <a:lumMod val="60000"/>
                    <a:lumOff val="40000"/>
                  </a:schemeClr>
                </a:solidFill>
              </a:rPr>
              <a:t>. Phys. </a:t>
            </a:r>
            <a:r>
              <a:rPr lang="en-US" sz="1100" b="1" dirty="0">
                <a:solidFill>
                  <a:schemeClr val="tx2">
                    <a:lumMod val="60000"/>
                    <a:lumOff val="40000"/>
                  </a:schemeClr>
                </a:solidFill>
              </a:rPr>
              <a:t>134</a:t>
            </a:r>
            <a:r>
              <a:rPr lang="en-US" sz="1100" dirty="0">
                <a:solidFill>
                  <a:schemeClr val="tx2">
                    <a:lumMod val="60000"/>
                    <a:lumOff val="40000"/>
                  </a:schemeClr>
                </a:solidFill>
              </a:rPr>
              <a:t> (2024) 104081</a:t>
            </a:r>
            <a:endParaRPr lang="en-AU" sz="1100" i="1" dirty="0">
              <a:solidFill>
                <a:schemeClr val="tx2">
                  <a:lumMod val="60000"/>
                  <a:lumOff val="40000"/>
                </a:schemeClr>
              </a:solidFill>
            </a:endParaRPr>
          </a:p>
          <a:p>
            <a:endParaRPr lang="en-US" sz="1100" dirty="0">
              <a:solidFill>
                <a:schemeClr val="tx2">
                  <a:lumMod val="60000"/>
                  <a:lumOff val="40000"/>
                </a:schemeClr>
              </a:solidFill>
            </a:endParaRPr>
          </a:p>
          <a:p>
            <a:endParaRPr lang="en-GB" sz="1100" dirty="0">
              <a:solidFill>
                <a:schemeClr val="tx2">
                  <a:lumMod val="60000"/>
                  <a:lumOff val="40000"/>
                </a:schemeClr>
              </a:solidFill>
            </a:endParaRPr>
          </a:p>
        </p:txBody>
      </p:sp>
      <p:cxnSp>
        <p:nvCxnSpPr>
          <p:cNvPr id="9" name="Straight Arrow Connector 8">
            <a:extLst>
              <a:ext uri="{FF2B5EF4-FFF2-40B4-BE49-F238E27FC236}">
                <a16:creationId xmlns:a16="http://schemas.microsoft.com/office/drawing/2014/main" id="{4D857808-0FD9-4E33-9248-3D46C6710FBF}"/>
              </a:ext>
            </a:extLst>
          </p:cNvPr>
          <p:cNvCxnSpPr>
            <a:cxnSpLocks/>
          </p:cNvCxnSpPr>
          <p:nvPr/>
        </p:nvCxnSpPr>
        <p:spPr>
          <a:xfrm flipV="1">
            <a:off x="4572000" y="1691814"/>
            <a:ext cx="2827424" cy="2346786"/>
          </a:xfrm>
          <a:prstGeom prst="straightConnector1">
            <a:avLst/>
          </a:prstGeom>
          <a:ln w="28575">
            <a:solidFill>
              <a:srgbClr val="0000F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684508A3-EC3B-426C-A66D-1B9B2B3C4340}"/>
              </a:ext>
            </a:extLst>
          </p:cNvPr>
          <p:cNvSpPr/>
          <p:nvPr/>
        </p:nvSpPr>
        <p:spPr bwMode="auto">
          <a:xfrm rot="20529003">
            <a:off x="6030619" y="4037545"/>
            <a:ext cx="3766567" cy="880372"/>
          </a:xfrm>
          <a:custGeom>
            <a:avLst/>
            <a:gdLst>
              <a:gd name="connsiteX0" fmla="*/ 0 w 3872753"/>
              <a:gd name="connsiteY0" fmla="*/ 0 h 998423"/>
              <a:gd name="connsiteX1" fmla="*/ 2390588 w 3872753"/>
              <a:gd name="connsiteY1" fmla="*/ 998070 h 998423"/>
              <a:gd name="connsiteX2" fmla="*/ 3872753 w 3872753"/>
              <a:gd name="connsiteY2" fmla="*/ 89647 h 998423"/>
            </a:gdLst>
            <a:ahLst/>
            <a:cxnLst>
              <a:cxn ang="0">
                <a:pos x="connsiteX0" y="connsiteY0"/>
              </a:cxn>
              <a:cxn ang="0">
                <a:pos x="connsiteX1" y="connsiteY1"/>
              </a:cxn>
              <a:cxn ang="0">
                <a:pos x="connsiteX2" y="connsiteY2"/>
              </a:cxn>
            </a:cxnLst>
            <a:rect l="l" t="t" r="r" b="b"/>
            <a:pathLst>
              <a:path w="3872753" h="998423">
                <a:moveTo>
                  <a:pt x="0" y="0"/>
                </a:moveTo>
                <a:cubicBezTo>
                  <a:pt x="872564" y="491564"/>
                  <a:pt x="1745129" y="983129"/>
                  <a:pt x="2390588" y="998070"/>
                </a:cubicBezTo>
                <a:cubicBezTo>
                  <a:pt x="3036047" y="1013011"/>
                  <a:pt x="3454400" y="551329"/>
                  <a:pt x="3872753" y="89647"/>
                </a:cubicBezTo>
              </a:path>
            </a:pathLst>
          </a:custGeom>
          <a:noFill/>
          <a:ln w="19050" cap="flat" cmpd="sng" algn="ctr">
            <a:solidFill>
              <a:srgbClr val="008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cxnSp>
        <p:nvCxnSpPr>
          <p:cNvPr id="12" name="Straight Connector 11">
            <a:extLst>
              <a:ext uri="{FF2B5EF4-FFF2-40B4-BE49-F238E27FC236}">
                <a16:creationId xmlns:a16="http://schemas.microsoft.com/office/drawing/2014/main" id="{7A9D4E01-C9B4-42D7-85B1-8944A6C8C416}"/>
              </a:ext>
            </a:extLst>
          </p:cNvPr>
          <p:cNvCxnSpPr/>
          <p:nvPr/>
        </p:nvCxnSpPr>
        <p:spPr bwMode="auto">
          <a:xfrm flipH="1">
            <a:off x="9560166" y="1282131"/>
            <a:ext cx="10687" cy="3537720"/>
          </a:xfrm>
          <a:prstGeom prst="line">
            <a:avLst/>
          </a:prstGeom>
          <a:noFill/>
          <a:ln w="19050" cap="flat" cmpd="sng" algn="ctr">
            <a:solidFill>
              <a:schemeClr val="tx2"/>
            </a:solidFill>
            <a:prstDash val="lgDash"/>
            <a:round/>
            <a:headEnd type="none" w="med" len="med"/>
            <a:tailEnd type="none" w="med" len="med"/>
          </a:ln>
          <a:effectLst/>
        </p:spPr>
      </p:cxnSp>
      <p:sp>
        <p:nvSpPr>
          <p:cNvPr id="11" name="TextBox 10">
            <a:extLst>
              <a:ext uri="{FF2B5EF4-FFF2-40B4-BE49-F238E27FC236}">
                <a16:creationId xmlns:a16="http://schemas.microsoft.com/office/drawing/2014/main" id="{6372EA4F-77CB-432D-B7FC-3F0E73A9F83B}"/>
              </a:ext>
            </a:extLst>
          </p:cNvPr>
          <p:cNvSpPr txBox="1"/>
          <p:nvPr/>
        </p:nvSpPr>
        <p:spPr>
          <a:xfrm>
            <a:off x="0" y="10180"/>
            <a:ext cx="6553200" cy="523220"/>
          </a:xfrm>
          <a:prstGeom prst="rect">
            <a:avLst/>
          </a:prstGeom>
          <a:noFill/>
        </p:spPr>
        <p:txBody>
          <a:bodyPr wrap="square" rtlCol="0">
            <a:spAutoFit/>
          </a:bodyPr>
          <a:lstStyle/>
          <a:p>
            <a:r>
              <a:rPr lang="en-US" sz="1400" dirty="0">
                <a:ln w="0"/>
                <a:solidFill>
                  <a:schemeClr val="accent1"/>
                </a:solidFill>
                <a:effectLst>
                  <a:outerShdw blurRad="38100" dist="25400" dir="5400000" algn="ctr" rotWithShape="0">
                    <a:srgbClr val="6E747A">
                      <a:alpha val="43000"/>
                    </a:srgbClr>
                  </a:outerShdw>
                </a:effectLst>
              </a:rPr>
              <a:t>W  </a:t>
            </a:r>
            <a:r>
              <a:rPr lang="en-US" sz="1400" dirty="0" err="1">
                <a:ln w="0"/>
                <a:solidFill>
                  <a:schemeClr val="accent1"/>
                </a:solidFill>
                <a:effectLst>
                  <a:outerShdw blurRad="38100" dist="25400" dir="5400000" algn="ctr" rotWithShape="0">
                    <a:srgbClr val="6E747A">
                      <a:alpha val="43000"/>
                    </a:srgbClr>
                  </a:outerShdw>
                </a:effectLst>
              </a:rPr>
              <a:t>orkshop</a:t>
            </a:r>
            <a:r>
              <a:rPr lang="en-US" sz="1400" dirty="0">
                <a:ln w="0"/>
                <a:solidFill>
                  <a:schemeClr val="accent1"/>
                </a:solidFill>
                <a:effectLst>
                  <a:outerShdw blurRad="38100" dist="25400" dir="5400000" algn="ctr" rotWithShape="0">
                    <a:srgbClr val="6E747A">
                      <a:alpha val="43000"/>
                    </a:srgbClr>
                  </a:outerShdw>
                </a:effectLst>
              </a:rPr>
              <a:t> on Dyson-Schwinger Equations in Modern Mathematics </a:t>
            </a:r>
          </a:p>
          <a:p>
            <a:r>
              <a:rPr lang="en-US" sz="1400" dirty="0">
                <a:ln w="0"/>
                <a:solidFill>
                  <a:schemeClr val="accent1"/>
                </a:solidFill>
                <a:effectLst>
                  <a:outerShdw blurRad="38100" dist="25400" dir="5400000" algn="ctr" rotWithShape="0">
                    <a:srgbClr val="6E747A">
                      <a:alpha val="43000"/>
                    </a:srgbClr>
                  </a:outerShdw>
                </a:effectLst>
              </a:rPr>
              <a:t>                           and Physics (DSEMP2014) Trento, Italy, September 22-26, 2014</a:t>
            </a:r>
          </a:p>
        </p:txBody>
      </p:sp>
      <p:pic>
        <p:nvPicPr>
          <p:cNvPr id="14" name="Picture 13" descr="A picture containing text&#10;&#10;Description automatically generated">
            <a:extLst>
              <a:ext uri="{FF2B5EF4-FFF2-40B4-BE49-F238E27FC236}">
                <a16:creationId xmlns:a16="http://schemas.microsoft.com/office/drawing/2014/main" id="{FD0ED629-7C57-4718-A4FF-AC2B5C899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6" y="56536"/>
            <a:ext cx="1128713" cy="424014"/>
          </a:xfrm>
          <a:prstGeom prst="rect">
            <a:avLst/>
          </a:prstGeom>
        </p:spPr>
      </p:pic>
      <p:sp>
        <p:nvSpPr>
          <p:cNvPr id="13" name="TextBox 12">
            <a:extLst>
              <a:ext uri="{FF2B5EF4-FFF2-40B4-BE49-F238E27FC236}">
                <a16:creationId xmlns:a16="http://schemas.microsoft.com/office/drawing/2014/main" id="{302B9436-79FD-E64D-4846-9C28D2D0E2AC}"/>
              </a:ext>
            </a:extLst>
          </p:cNvPr>
          <p:cNvSpPr txBox="1"/>
          <p:nvPr/>
        </p:nvSpPr>
        <p:spPr>
          <a:xfrm>
            <a:off x="0" y="562722"/>
            <a:ext cx="5648324" cy="430887"/>
          </a:xfrm>
          <a:prstGeom prst="rect">
            <a:avLst/>
          </a:prstGeom>
          <a:noFill/>
        </p:spPr>
        <p:txBody>
          <a:bodyPr wrap="square" rtlCol="0">
            <a:spAutoFit/>
          </a:bodyPr>
          <a:lstStyle/>
          <a:p>
            <a:r>
              <a:rPr lang="en-US" sz="1100" dirty="0">
                <a:ln w="0"/>
                <a:solidFill>
                  <a:schemeClr val="accent1"/>
                </a:solidFill>
                <a:effectLst>
                  <a:outerShdw blurRad="38100" dist="25400" dir="5400000" algn="ctr" rotWithShape="0">
                    <a:srgbClr val="6E747A">
                      <a:alpha val="43000"/>
                    </a:srgbClr>
                  </a:outerShdw>
                </a:effectLst>
                <a:latin typeface="Open Sans"/>
              </a:rPr>
              <a:t>Effective charge from lattice QCD</a:t>
            </a:r>
            <a:r>
              <a:rPr lang="en-US" sz="1100" i="1" dirty="0">
                <a:ln w="0"/>
                <a:solidFill>
                  <a:schemeClr val="accent1"/>
                </a:solidFill>
                <a:effectLst>
                  <a:outerShdw blurRad="38100" dist="25400" dir="5400000" algn="ctr" rotWithShape="0">
                    <a:srgbClr val="6E747A">
                      <a:alpha val="43000"/>
                    </a:srgbClr>
                  </a:outerShdw>
                </a:effectLst>
                <a:latin typeface="Open Sans"/>
              </a:rPr>
              <a:t>, Zhu-Fang Cui, </a:t>
            </a:r>
            <a:r>
              <a:rPr lang="en-US" sz="1100" i="1" dirty="0" err="1">
                <a:ln w="0"/>
                <a:solidFill>
                  <a:schemeClr val="accent1"/>
                </a:solidFill>
                <a:effectLst>
                  <a:outerShdw blurRad="38100" dist="25400" dir="5400000" algn="ctr" rotWithShape="0">
                    <a:srgbClr val="6E747A">
                      <a:alpha val="43000"/>
                    </a:srgbClr>
                  </a:outerShdw>
                </a:effectLst>
                <a:latin typeface="Open Sans"/>
              </a:rPr>
              <a:t>Jin</a:t>
            </a:r>
            <a:r>
              <a:rPr lang="en-US" sz="1100" i="1" dirty="0">
                <a:ln w="0"/>
                <a:solidFill>
                  <a:schemeClr val="accent1"/>
                </a:solidFill>
                <a:effectLst>
                  <a:outerShdw blurRad="38100" dist="25400" dir="5400000" algn="ctr" rotWithShape="0">
                    <a:srgbClr val="6E747A">
                      <a:alpha val="43000"/>
                    </a:srgbClr>
                  </a:outerShdw>
                </a:effectLst>
                <a:latin typeface="Open Sans"/>
              </a:rPr>
              <a:t>-Li Zhang et al., </a:t>
            </a:r>
          </a:p>
          <a:p>
            <a:r>
              <a:rPr lang="en-US" sz="1100" i="1" dirty="0">
                <a:ln w="0"/>
                <a:solidFill>
                  <a:schemeClr val="accent1"/>
                </a:solidFill>
                <a:effectLst>
                  <a:outerShdw blurRad="38100" dist="25400" dir="5400000" algn="ctr" rotWithShape="0">
                    <a:srgbClr val="6E747A">
                      <a:alpha val="43000"/>
                    </a:srgbClr>
                  </a:outerShdw>
                </a:effectLst>
                <a:latin typeface="Open Sans"/>
              </a:rPr>
              <a:t>NJU-INP 014/19, </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7"/>
              </a:rPr>
              <a:t>arXiv:1912.08232 [hep-</a:t>
            </a:r>
            <a:r>
              <a:rPr lang="en-US" sz="1100" i="1" u="none" strike="noStrike" dirty="0" err="1">
                <a:ln w="0"/>
                <a:solidFill>
                  <a:schemeClr val="accent1"/>
                </a:solidFill>
                <a:effectLst>
                  <a:outerShdw blurRad="38100" dist="25400" dir="5400000" algn="ctr" rotWithShape="0">
                    <a:srgbClr val="6E747A">
                      <a:alpha val="43000"/>
                    </a:srgbClr>
                  </a:outerShdw>
                </a:effectLst>
                <a:latin typeface="Open Sans"/>
                <a:hlinkClick r:id="rId7"/>
              </a:rPr>
              <a:t>ph</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7"/>
              </a:rPr>
              <a:t>]</a:t>
            </a:r>
            <a:r>
              <a:rPr lang="en-US" sz="1100" i="1" dirty="0">
                <a:ln w="0"/>
                <a:solidFill>
                  <a:schemeClr val="accent1"/>
                </a:solidFill>
                <a:effectLst>
                  <a:outerShdw blurRad="38100" dist="25400" dir="5400000" algn="ctr" rotWithShape="0">
                    <a:srgbClr val="6E747A">
                      <a:alpha val="43000"/>
                    </a:srgbClr>
                  </a:outerShdw>
                </a:effectLst>
                <a:latin typeface="Open Sans"/>
              </a:rPr>
              <a:t>, </a:t>
            </a:r>
            <a:r>
              <a:rPr lang="en-US" sz="1100" i="1" u="none" strike="noStrike" dirty="0">
                <a:ln w="0"/>
                <a:solidFill>
                  <a:schemeClr val="accent1"/>
                </a:solidFill>
                <a:effectLst>
                  <a:outerShdw blurRad="38100" dist="25400" dir="5400000" algn="ctr" rotWithShape="0">
                    <a:srgbClr val="6E747A">
                      <a:alpha val="43000"/>
                    </a:srgbClr>
                  </a:outerShdw>
                </a:effectLst>
                <a:latin typeface="Open Sans"/>
                <a:hlinkClick r:id="rId8"/>
              </a:rPr>
              <a:t>Chin. Phys. C 44 (2020) 083102/1-10</a:t>
            </a:r>
            <a:endParaRPr lang="en-US" sz="110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0377304-6237-423A-97E5-C366A65E4AD3}"/>
                  </a:ext>
                </a:extLst>
              </p:cNvPr>
              <p:cNvSpPr txBox="1"/>
              <p:nvPr/>
            </p:nvSpPr>
            <p:spPr>
              <a:xfrm>
                <a:off x="0" y="957590"/>
                <a:ext cx="1553803" cy="261610"/>
              </a:xfrm>
              <a:prstGeom prst="rect">
                <a:avLst/>
              </a:prstGeom>
              <a:noFill/>
            </p:spPr>
            <p:txBody>
              <a:bodyPr wrap="square" rtlCol="0">
                <a:spAutoFit/>
              </a:bodyPr>
              <a:lstStyle/>
              <a:p>
                <a14:m>
                  <m:oMath xmlns:m="http://schemas.openxmlformats.org/officeDocument/2006/math">
                    <m:r>
                      <a:rPr lang="en-AU" sz="1100" b="1" i="1" smtClean="0">
                        <a:latin typeface="Cambria Math" panose="02040503050406030204" pitchFamily="18" charset="0"/>
                      </a:rPr>
                      <m:t>𝟑𝟐𝟖𝟗</m:t>
                    </m:r>
                  </m:oMath>
                </a14:m>
                <a:r>
                  <a:rPr lang="en-GB" sz="1100" b="1" dirty="0"/>
                  <a:t> total downloads</a:t>
                </a:r>
                <a:endParaRPr lang="en-US" sz="1100" b="1" dirty="0"/>
              </a:p>
            </p:txBody>
          </p:sp>
        </mc:Choice>
        <mc:Fallback xmlns="">
          <p:sp>
            <p:nvSpPr>
              <p:cNvPr id="15" name="TextBox 14">
                <a:extLst>
                  <a:ext uri="{FF2B5EF4-FFF2-40B4-BE49-F238E27FC236}">
                    <a16:creationId xmlns:a16="http://schemas.microsoft.com/office/drawing/2014/main" id="{90377304-6237-423A-97E5-C366A65E4AD3}"/>
                  </a:ext>
                </a:extLst>
              </p:cNvPr>
              <p:cNvSpPr txBox="1">
                <a:spLocks noRot="1" noChangeAspect="1" noMove="1" noResize="1" noEditPoints="1" noAdjustHandles="1" noChangeArrowheads="1" noChangeShapeType="1" noTextEdit="1"/>
              </p:cNvSpPr>
              <p:nvPr/>
            </p:nvSpPr>
            <p:spPr>
              <a:xfrm>
                <a:off x="0" y="957590"/>
                <a:ext cx="1553803" cy="261610"/>
              </a:xfrm>
              <a:prstGeom prst="rect">
                <a:avLst/>
              </a:prstGeom>
              <a:blipFill>
                <a:blip r:embed="rId9"/>
                <a:stretch>
                  <a:fillRect b="-16279"/>
                </a:stretch>
              </a:blipFill>
            </p:spPr>
            <p:txBody>
              <a:bodyPr/>
              <a:lstStyle/>
              <a:p>
                <a:r>
                  <a:rPr lang="en-AU">
                    <a:noFill/>
                  </a:rPr>
                  <a:t> </a:t>
                </a:r>
              </a:p>
            </p:txBody>
          </p:sp>
        </mc:Fallback>
      </mc:AlternateContent>
    </p:spTree>
    <p:extLst>
      <p:ext uri="{BB962C8B-B14F-4D97-AF65-F5344CB8AC3E}">
        <p14:creationId xmlns:p14="http://schemas.microsoft.com/office/powerpoint/2010/main" val="3034417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330205-1B06-484C-BAF6-D925AA608E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077200" y="3363875"/>
            <a:ext cx="3962400" cy="300258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4FC7954-E2E9-4BAD-8822-8AAA182F356E}"/>
              </a:ext>
            </a:extLst>
          </p:cNvPr>
          <p:cNvSpPr>
            <a:spLocks noGrp="1"/>
          </p:cNvSpPr>
          <p:nvPr>
            <p:ph type="title"/>
          </p:nvPr>
        </p:nvSpPr>
        <p:spPr/>
        <p:txBody>
          <a:bodyPr/>
          <a:lstStyle/>
          <a:p>
            <a:r>
              <a:rPr lang="en-GB" sz="4400" b="0" i="1" dirty="0">
                <a:ln w="0"/>
                <a:solidFill>
                  <a:schemeClr val="accent1"/>
                </a:solidFill>
                <a:effectLst>
                  <a:outerShdw blurRad="38100" dist="25400" dir="5400000" algn="ctr" rotWithShape="0">
                    <a:srgbClr val="6E747A">
                      <a:alpha val="43000"/>
                    </a:srgbClr>
                  </a:outerShdw>
                </a:effectLst>
              </a:rPr>
              <a:t>EHM Basics</a:t>
            </a:r>
            <a:endParaRPr lang="en-US" sz="4400" b="0" i="1"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69BE27CE-2842-4F01-8A5E-FC6016E490D2}"/>
              </a:ext>
            </a:extLst>
          </p:cNvPr>
          <p:cNvSpPr>
            <a:spLocks noGrp="1"/>
          </p:cNvSpPr>
          <p:nvPr>
            <p:ph idx="1"/>
          </p:nvPr>
        </p:nvSpPr>
        <p:spPr>
          <a:xfrm>
            <a:off x="609600" y="1036637"/>
            <a:ext cx="7186131" cy="4525963"/>
          </a:xfrm>
        </p:spPr>
        <p:txBody>
          <a:bodyPr/>
          <a:lstStyle/>
          <a:p>
            <a:r>
              <a:rPr lang="en-GB" dirty="0"/>
              <a:t>Absent Higgs boson couplings, </a:t>
            </a:r>
          </a:p>
          <a:p>
            <a:pPr marL="0" indent="0">
              <a:spcBef>
                <a:spcPts val="0"/>
              </a:spcBef>
              <a:buNone/>
            </a:pPr>
            <a:r>
              <a:rPr lang="en-GB" dirty="0"/>
              <a:t>         QCD Lagrangian is scale invariant … yet … </a:t>
            </a:r>
          </a:p>
          <a:p>
            <a:pPr marL="800100" lvl="1">
              <a:buFont typeface="Wingdings" panose="05000000000000000000" pitchFamily="2" charset="2"/>
              <a:buChar char="ü"/>
            </a:pPr>
            <a:r>
              <a:rPr lang="en-US" sz="2200" dirty="0"/>
              <a:t>Massless gluons become massive</a:t>
            </a:r>
          </a:p>
          <a:p>
            <a:pPr marL="800100" lvl="1">
              <a:buFont typeface="Wingdings" panose="05000000000000000000" pitchFamily="2" charset="2"/>
              <a:buChar char="ü"/>
            </a:pPr>
            <a:r>
              <a:rPr lang="en-US" sz="2200" dirty="0"/>
              <a:t>A momentum-dependent, IR saturating charge is produced</a:t>
            </a:r>
          </a:p>
          <a:p>
            <a:pPr marL="800100" lvl="1">
              <a:buFont typeface="Wingdings" panose="05000000000000000000" pitchFamily="2" charset="2"/>
              <a:buChar char="ü"/>
            </a:pPr>
            <a:r>
              <a:rPr lang="en-US" sz="2200" dirty="0"/>
              <a:t>Massless quarks become massive</a:t>
            </a:r>
          </a:p>
        </p:txBody>
      </p:sp>
      <p:sp>
        <p:nvSpPr>
          <p:cNvPr id="4" name="Date Placeholder 3">
            <a:extLst>
              <a:ext uri="{FF2B5EF4-FFF2-40B4-BE49-F238E27FC236}">
                <a16:creationId xmlns:a16="http://schemas.microsoft.com/office/drawing/2014/main" id="{8F221E6A-84E8-41AC-AE0A-97EF0356F757}"/>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17BC975F-D009-452C-89E8-423900927F71}"/>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331C9FE4-EB73-43B5-9651-AA0616A87120}"/>
              </a:ext>
            </a:extLst>
          </p:cNvPr>
          <p:cNvSpPr>
            <a:spLocks noGrp="1"/>
          </p:cNvSpPr>
          <p:nvPr>
            <p:ph type="sldNum" sz="quarter" idx="12"/>
          </p:nvPr>
        </p:nvSpPr>
        <p:spPr/>
        <p:txBody>
          <a:bodyPr/>
          <a:lstStyle/>
          <a:p>
            <a:fld id="{87034D8C-3CB4-402A-BC46-2AB14C0FE90A}" type="slidenum">
              <a:rPr lang="en-US" smtClean="0"/>
              <a:pPr/>
              <a:t>11</a:t>
            </a:fld>
            <a:endParaRPr lang="en-US"/>
          </a:p>
        </p:txBody>
      </p:sp>
      <p:pic>
        <p:nvPicPr>
          <p:cNvPr id="7" name="Picture 6" descr="A screenshot of a cell phone&#10;&#10;Description automatically generated">
            <a:extLst>
              <a:ext uri="{FF2B5EF4-FFF2-40B4-BE49-F238E27FC236}">
                <a16:creationId xmlns:a16="http://schemas.microsoft.com/office/drawing/2014/main" id="{A492C55D-2CEC-4AF0-85E8-9FC69F7FF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1160" y="322262"/>
            <a:ext cx="4005065" cy="2629547"/>
          </a:xfrm>
          <a:prstGeom prst="rect">
            <a:avLst/>
          </a:prstGeom>
          <a:ln>
            <a:noFill/>
          </a:ln>
          <a:effectLst>
            <a:outerShdw blurRad="292100" dist="139700" dir="2700000" algn="tl" rotWithShape="0">
              <a:srgbClr val="333333">
                <a:alpha val="65000"/>
              </a:srgbClr>
            </a:outerShdw>
          </a:effectLst>
        </p:spPr>
      </p:pic>
      <p:pic>
        <p:nvPicPr>
          <p:cNvPr id="9" name="Picture 8" descr="Chart, line chart&#10;&#10;Description automatically generated">
            <a:extLst>
              <a:ext uri="{FF2B5EF4-FFF2-40B4-BE49-F238E27FC236}">
                <a16:creationId xmlns:a16="http://schemas.microsoft.com/office/drawing/2014/main" id="{C5BDA307-F8E5-4F17-A460-94533575D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478" y="3419175"/>
            <a:ext cx="3691853" cy="279356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21D16D8-1757-A5D9-4BC4-0A0A299EF490}"/>
              </a:ext>
            </a:extLst>
          </p:cNvPr>
          <p:cNvSpPr txBox="1"/>
          <p:nvPr/>
        </p:nvSpPr>
        <p:spPr>
          <a:xfrm>
            <a:off x="5867400" y="3192627"/>
            <a:ext cx="1581557" cy="1200329"/>
          </a:xfrm>
          <a:prstGeom prst="rect">
            <a:avLst/>
          </a:prstGeom>
          <a:noFill/>
        </p:spPr>
        <p:txBody>
          <a:bodyPr wrap="square" rtlCol="0">
            <a:spAutoFit/>
          </a:bodyPr>
          <a:lstStyle/>
          <a:p>
            <a:pPr algn="ctr"/>
            <a:r>
              <a:rPr lang="en-AU" sz="2400" dirty="0">
                <a:ln w="0"/>
                <a:solidFill>
                  <a:schemeClr val="accent1"/>
                </a:solidFill>
                <a:effectLst>
                  <a:outerShdw blurRad="38100" dist="25400" dir="5400000" algn="ctr" rotWithShape="0">
                    <a:srgbClr val="6E747A">
                      <a:alpha val="43000"/>
                    </a:srgbClr>
                  </a:outerShdw>
                </a:effectLst>
                <a:latin typeface="Algerian" panose="04020705040A02060702" pitchFamily="82" charset="0"/>
              </a:rPr>
              <a:t>Three pillars of EHM</a:t>
            </a:r>
          </a:p>
        </p:txBody>
      </p:sp>
      <p:cxnSp>
        <p:nvCxnSpPr>
          <p:cNvPr id="12" name="Straight Arrow Connector 11">
            <a:extLst>
              <a:ext uri="{FF2B5EF4-FFF2-40B4-BE49-F238E27FC236}">
                <a16:creationId xmlns:a16="http://schemas.microsoft.com/office/drawing/2014/main" id="{10360660-4D51-86AF-7082-9850A81AEACC}"/>
              </a:ext>
            </a:extLst>
          </p:cNvPr>
          <p:cNvCxnSpPr>
            <a:cxnSpLocks/>
          </p:cNvCxnSpPr>
          <p:nvPr/>
        </p:nvCxnSpPr>
        <p:spPr bwMode="auto">
          <a:xfrm flipH="1" flipV="1">
            <a:off x="1125518" y="4267200"/>
            <a:ext cx="3370282" cy="3810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A0F4DEC-FDD3-1643-9AA2-1A3AB4CB958B}"/>
                  </a:ext>
                </a:extLst>
              </p:cNvPr>
              <p:cNvSpPr txBox="1"/>
              <p:nvPr/>
            </p:nvSpPr>
            <p:spPr>
              <a:xfrm>
                <a:off x="4360915" y="4518713"/>
                <a:ext cx="4079769" cy="1569660"/>
              </a:xfrm>
              <a:prstGeom prst="rect">
                <a:avLst/>
              </a:prstGeom>
              <a:noFill/>
            </p:spPr>
            <p:txBody>
              <a:bodyPr wrap="square" rtlCol="0">
                <a:spAutoFit/>
              </a:bodyPr>
              <a:lstStyle/>
              <a:p>
                <a:pPr marL="285750" indent="-285750">
                  <a:buFont typeface="Wingdings" panose="05000000000000000000" pitchFamily="2" charset="2"/>
                  <a:buChar char="ü"/>
                </a:pPr>
                <a14:m>
                  <m:oMath xmlns:m="http://schemas.openxmlformats.org/officeDocument/2006/math">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3×</m:t>
                    </m:r>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𝑀</m:t>
                    </m:r>
                    <m:d>
                      <m:dPr>
                        <m:ctrlP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ctrlPr>
                      </m:dPr>
                      <m:e>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0</m:t>
                        </m:r>
                      </m:e>
                    </m:d>
                  </m:oMath>
                </a14:m>
                <a:r>
                  <a:rPr lang="en-AU" sz="2400" dirty="0">
                    <a:ln w="0"/>
                    <a:solidFill>
                      <a:schemeClr val="accent1">
                        <a:lumMod val="75000"/>
                      </a:schemeClr>
                    </a:solidFill>
                    <a:effectLst>
                      <a:outerShdw blurRad="38100" dist="25400" dir="5400000" algn="ctr" rotWithShape="0">
                        <a:srgbClr val="6E747A">
                          <a:alpha val="43000"/>
                        </a:srgbClr>
                      </a:outerShdw>
                    </a:effectLst>
                  </a:rPr>
                  <a:t> sets the scale of the proton mass.  </a:t>
                </a:r>
              </a:p>
              <a:p>
                <a:pPr marL="285750" indent="-285750">
                  <a:buFont typeface="Wingdings" panose="05000000000000000000" pitchFamily="2" charset="2"/>
                  <a:buChar char="ü"/>
                </a:pPr>
                <a:r>
                  <a:rPr lang="en-AU" sz="2400" dirty="0">
                    <a:ln w="0"/>
                    <a:solidFill>
                      <a:schemeClr val="accent1">
                        <a:lumMod val="75000"/>
                      </a:schemeClr>
                    </a:solidFill>
                    <a:effectLst>
                      <a:outerShdw blurRad="38100" dist="25400" dir="5400000" algn="ctr" rotWithShape="0">
                        <a:srgbClr val="6E747A">
                          <a:alpha val="43000"/>
                        </a:srgbClr>
                      </a:outerShdw>
                    </a:effectLst>
                  </a:rPr>
                  <a:t>Meson-loops provide </a:t>
                </a:r>
                <a14:m>
                  <m:oMath xmlns:m="http://schemas.openxmlformats.org/officeDocument/2006/math">
                    <m:r>
                      <a:rPr lang="en-AU" sz="2400" i="1" smtClean="0">
                        <a:ln w="0"/>
                        <a:solidFill>
                          <a:schemeClr val="accent1">
                            <a:lumMod val="75000"/>
                          </a:schemeClr>
                        </a:solidFill>
                        <a:effectLst>
                          <a:outerShdw blurRad="38100" dist="25400" dir="5400000" algn="ctr" rotWithShape="0">
                            <a:srgbClr val="6E747A">
                              <a:alpha val="43000"/>
                            </a:srgbClr>
                          </a:outerShdw>
                        </a:effectLst>
                        <a:latin typeface="Cambria Math" panose="02040503050406030204" pitchFamily="18" charset="0"/>
                      </a:rPr>
                      <m:t>20</m:t>
                    </m:r>
                  </m:oMath>
                </a14:m>
                <a:r>
                  <a:rPr lang="en-AU" sz="2400" dirty="0">
                    <a:ln w="0"/>
                    <a:solidFill>
                      <a:schemeClr val="accent1">
                        <a:lumMod val="75000"/>
                      </a:schemeClr>
                    </a:solidFill>
                    <a:effectLst>
                      <a:outerShdw blurRad="38100" dist="25400" dir="5400000" algn="ctr" rotWithShape="0">
                        <a:srgbClr val="6E747A">
                          <a:alpha val="43000"/>
                        </a:srgbClr>
                      </a:outerShdw>
                    </a:effectLst>
                  </a:rPr>
                  <a:t>% quantum corrections</a:t>
                </a:r>
              </a:p>
            </p:txBody>
          </p:sp>
        </mc:Choice>
        <mc:Fallback xmlns="">
          <p:sp>
            <p:nvSpPr>
              <p:cNvPr id="13" name="TextBox 12">
                <a:extLst>
                  <a:ext uri="{FF2B5EF4-FFF2-40B4-BE49-F238E27FC236}">
                    <a16:creationId xmlns:a16="http://schemas.microsoft.com/office/drawing/2014/main" id="{EA0F4DEC-FDD3-1643-9AA2-1A3AB4CB958B}"/>
                  </a:ext>
                </a:extLst>
              </p:cNvPr>
              <p:cNvSpPr txBox="1">
                <a:spLocks noRot="1" noChangeAspect="1" noMove="1" noResize="1" noEditPoints="1" noAdjustHandles="1" noChangeArrowheads="1" noChangeShapeType="1" noTextEdit="1"/>
              </p:cNvSpPr>
              <p:nvPr/>
            </p:nvSpPr>
            <p:spPr>
              <a:xfrm>
                <a:off x="4360915" y="4518713"/>
                <a:ext cx="4079769" cy="1569660"/>
              </a:xfrm>
              <a:prstGeom prst="rect">
                <a:avLst/>
              </a:prstGeom>
              <a:blipFill>
                <a:blip r:embed="rId5"/>
                <a:stretch>
                  <a:fillRect l="-2388" t="-3488" b="-9690"/>
                </a:stretch>
              </a:blipFill>
            </p:spPr>
            <p:txBody>
              <a:bodyPr/>
              <a:lstStyle/>
              <a:p>
                <a:r>
                  <a:rPr lang="en-AU">
                    <a:noFill/>
                  </a:rPr>
                  <a:t> </a:t>
                </a:r>
              </a:p>
            </p:txBody>
          </p:sp>
        </mc:Fallback>
      </mc:AlternateContent>
    </p:spTree>
    <p:extLst>
      <p:ext uri="{BB962C8B-B14F-4D97-AF65-F5344CB8AC3E}">
        <p14:creationId xmlns:p14="http://schemas.microsoft.com/office/powerpoint/2010/main" val="39008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B1F4B-F172-7806-00BD-88A561B4DCB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F0A935-3CC5-9052-33E9-8F54692B42C3}"/>
              </a:ext>
            </a:extLst>
          </p:cNvPr>
          <p:cNvSpPr txBox="1"/>
          <p:nvPr/>
        </p:nvSpPr>
        <p:spPr>
          <a:xfrm>
            <a:off x="7543800" y="5452155"/>
            <a:ext cx="4648200" cy="1177245"/>
          </a:xfrm>
          <a:prstGeom prst="rect">
            <a:avLst/>
          </a:prstGeom>
          <a:noFill/>
        </p:spPr>
        <p:txBody>
          <a:bodyPr wrap="square" rtlCol="0">
            <a:spAutoFit/>
          </a:bodyPr>
          <a:lstStyle/>
          <a:p>
            <a:r>
              <a:rPr lang="en-AU" sz="1200" dirty="0"/>
              <a:t>Also</a:t>
            </a:r>
          </a:p>
          <a:p>
            <a:r>
              <a:rPr lang="en-AU" sz="1200" i="1" dirty="0"/>
              <a:t>Polarised parton distribution functions and proton spin, </a:t>
            </a:r>
            <a:r>
              <a:rPr lang="en-AU" sz="1200" dirty="0"/>
              <a:t>Peng Cheng </a:t>
            </a:r>
            <a:r>
              <a:rPr lang="en-AU" sz="1200" i="1" dirty="0"/>
              <a:t>et al</a:t>
            </a:r>
            <a:r>
              <a:rPr lang="en-AU" sz="1200" dirty="0"/>
              <a:t>. </a:t>
            </a:r>
            <a:r>
              <a:rPr lang="en-AU" sz="1200" u="sng" dirty="0">
                <a:hlinkClick r:id="rId2"/>
              </a:rPr>
              <a:t>e-print: 2304.12469 [hep-</a:t>
            </a:r>
            <a:r>
              <a:rPr lang="en-AU" sz="1200" u="sng" dirty="0" err="1">
                <a:hlinkClick r:id="rId2"/>
              </a:rPr>
              <a:t>ph</a:t>
            </a:r>
            <a:r>
              <a:rPr lang="en-AU" sz="1200" u="sng" dirty="0">
                <a:hlinkClick r:id="rId2"/>
              </a:rPr>
              <a:t>]</a:t>
            </a:r>
            <a:r>
              <a:rPr lang="en-AU" sz="1200" dirty="0"/>
              <a:t>, </a:t>
            </a:r>
            <a:r>
              <a:rPr lang="en-AU" sz="1200" u="sng" dirty="0">
                <a:hlinkClick r:id="rId3"/>
              </a:rPr>
              <a:t>Phys. Lett. B </a:t>
            </a:r>
            <a:r>
              <a:rPr lang="en-AU" sz="1200" b="1" u="sng" dirty="0">
                <a:hlinkClick r:id="rId3"/>
              </a:rPr>
              <a:t>844</a:t>
            </a:r>
            <a:r>
              <a:rPr lang="en-AU" sz="1200" u="sng" dirty="0">
                <a:hlinkClick r:id="rId3"/>
              </a:rPr>
              <a:t> (2023) 138074/1-7</a:t>
            </a:r>
            <a:endParaRPr lang="en-AU" sz="1200" u="sng" dirty="0"/>
          </a:p>
          <a:p>
            <a:r>
              <a:rPr lang="en-AU" sz="1200" i="1" dirty="0"/>
              <a:t>Contact interaction study of proton parton distributions</a:t>
            </a:r>
            <a:r>
              <a:rPr lang="en-AU" sz="1200" dirty="0"/>
              <a:t>, Yang Yu </a:t>
            </a:r>
            <a:r>
              <a:rPr lang="en-AU" sz="1200" i="1" dirty="0"/>
              <a:t>et al</a:t>
            </a:r>
            <a:r>
              <a:rPr lang="en-AU" sz="1200" dirty="0"/>
              <a:t>., </a:t>
            </a:r>
            <a:r>
              <a:rPr lang="en-AU" sz="1200" u="sng" dirty="0">
                <a:hlinkClick r:id="rId4"/>
              </a:rPr>
              <a:t>e-Print: 2402.06095 [hep-</a:t>
            </a:r>
            <a:r>
              <a:rPr lang="en-AU" sz="1200" u="sng" dirty="0" err="1">
                <a:hlinkClick r:id="rId4"/>
              </a:rPr>
              <a:t>ph</a:t>
            </a:r>
            <a:r>
              <a:rPr lang="en-AU" sz="1200" u="sng" dirty="0">
                <a:hlinkClick r:id="rId4"/>
              </a:rPr>
              <a:t>]</a:t>
            </a:r>
            <a:r>
              <a:rPr lang="en-AU" sz="1200" dirty="0"/>
              <a:t>, Eur. Phys. J. C </a:t>
            </a:r>
            <a:r>
              <a:rPr lang="en-AU" sz="1200" b="1" dirty="0"/>
              <a:t>84</a:t>
            </a:r>
            <a:r>
              <a:rPr lang="en-AU" sz="1200" dirty="0"/>
              <a:t> (2024) 7, 739/1-23 </a:t>
            </a:r>
          </a:p>
          <a:p>
            <a:endParaRPr lang="en-AU" sz="1050" dirty="0"/>
          </a:p>
        </p:txBody>
      </p:sp>
      <p:pic>
        <p:nvPicPr>
          <p:cNvPr id="6" name="Picture 5">
            <a:extLst>
              <a:ext uri="{FF2B5EF4-FFF2-40B4-BE49-F238E27FC236}">
                <a16:creationId xmlns:a16="http://schemas.microsoft.com/office/drawing/2014/main" id="{7867EE54-AC26-E6FC-A6CF-DBD8B6EE3C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8888" y="609600"/>
            <a:ext cx="10854224" cy="4572000"/>
          </a:xfrm>
          <a:prstGeom prst="rect">
            <a:avLst/>
          </a:prstGeom>
          <a:ln>
            <a:noFill/>
          </a:ln>
          <a:effectLst>
            <a:outerShdw blurRad="292100" dist="139700" dir="2700000" algn="tl" rotWithShape="0">
              <a:srgbClr val="333333">
                <a:alpha val="65000"/>
              </a:srgbClr>
            </a:outerShdw>
          </a:effectLst>
        </p:spPr>
      </p:pic>
      <p:sp>
        <p:nvSpPr>
          <p:cNvPr id="2" name="Date Placeholder 1" hidden="1">
            <a:extLst>
              <a:ext uri="{FF2B5EF4-FFF2-40B4-BE49-F238E27FC236}">
                <a16:creationId xmlns:a16="http://schemas.microsoft.com/office/drawing/2014/main" id="{A31410AE-58A7-0FD4-BB60-8CE0F80C0E5F}"/>
              </a:ext>
            </a:extLst>
          </p:cNvPr>
          <p:cNvSpPr>
            <a:spLocks noGrp="1"/>
          </p:cNvSpPr>
          <p:nvPr>
            <p:ph type="dt" sz="half" idx="10"/>
          </p:nvPr>
        </p:nvSpPr>
        <p:spPr/>
        <p:txBody>
          <a:bodyPr/>
          <a:lstStyle/>
          <a:p>
            <a:pPr>
              <a:spcAft>
                <a:spcPts val="600"/>
              </a:spcAft>
            </a:pPr>
            <a:r>
              <a:rPr lang="en-US"/>
              <a:t>26th International Symposium on Spin Physics (SPIN2025) .. 2025/09/22-26 .. (38)</a:t>
            </a:r>
          </a:p>
        </p:txBody>
      </p:sp>
      <p:sp>
        <p:nvSpPr>
          <p:cNvPr id="3" name="Footer Placeholder 2">
            <a:extLst>
              <a:ext uri="{FF2B5EF4-FFF2-40B4-BE49-F238E27FC236}">
                <a16:creationId xmlns:a16="http://schemas.microsoft.com/office/drawing/2014/main" id="{12CE87D7-9C27-CC92-DAE2-8E0676E030F2}"/>
              </a:ext>
            </a:extLst>
          </p:cNvPr>
          <p:cNvSpPr>
            <a:spLocks noGrp="1"/>
          </p:cNvSpPr>
          <p:nvPr>
            <p:ph type="ftr" sz="quarter" idx="11"/>
          </p:nvPr>
        </p:nvSpPr>
        <p:spPr/>
        <p:txBody>
          <a:bodyPr/>
          <a:lstStyle/>
          <a:p>
            <a:pPr>
              <a:spcAft>
                <a:spcPts val="600"/>
              </a:spcAft>
            </a:pPr>
            <a:r>
              <a:rPr lang="en-US"/>
              <a:t>Craig Roberts: cdroberts@nju.edu.cn  469 .. 25/09/23 ..."Helicity Dependent Distribution Functions of the proton and Λ and Σ0 Baryons"</a:t>
            </a:r>
          </a:p>
        </p:txBody>
      </p:sp>
      <p:sp>
        <p:nvSpPr>
          <p:cNvPr id="4" name="Slide Number Placeholder 3" hidden="1">
            <a:extLst>
              <a:ext uri="{FF2B5EF4-FFF2-40B4-BE49-F238E27FC236}">
                <a16:creationId xmlns:a16="http://schemas.microsoft.com/office/drawing/2014/main" id="{FD05DB15-1427-BB37-DAB3-5C10B39BB4FC}"/>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12</a:t>
            </a:fld>
            <a:endParaRPr lang="en-US"/>
          </a:p>
        </p:txBody>
      </p:sp>
    </p:spTree>
    <p:extLst>
      <p:ext uri="{BB962C8B-B14F-4D97-AF65-F5344CB8AC3E}">
        <p14:creationId xmlns:p14="http://schemas.microsoft.com/office/powerpoint/2010/main" val="2467615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A67F241-3197-16AC-A40D-40BA8E93AD37}"/>
                  </a:ext>
                </a:extLst>
              </p:cNvPr>
              <p:cNvSpPr>
                <a:spLocks noGrp="1"/>
              </p:cNvSpPr>
              <p:nvPr>
                <p:ph type="title"/>
              </p:nvPr>
            </p:nvSpPr>
            <p:spPr/>
            <p:txBody>
              <a:bodyPr/>
              <a:lstStyle/>
              <a:p>
                <a:r>
                  <a:rPr lang="en-AU" dirty="0"/>
                  <a:t>Why </a:t>
                </a:r>
                <a14:m>
                  <m:oMath xmlns:m="http://schemas.openxmlformats.org/officeDocument/2006/math">
                    <m:r>
                      <a:rPr lang="en-AU" b="1" i="0" smtClean="0">
                        <a:latin typeface="Cambria Math" panose="02040503050406030204" pitchFamily="18" charset="0"/>
                      </a:rPr>
                      <m:t>𝚲</m:t>
                    </m:r>
                  </m:oMath>
                </a14:m>
                <a:r>
                  <a:rPr lang="en-AU" dirty="0"/>
                  <a:t> and </a:t>
                </a:r>
                <a14:m>
                  <m:oMath xmlns:m="http://schemas.openxmlformats.org/officeDocument/2006/math">
                    <m:sSup>
                      <m:sSupPr>
                        <m:ctrlPr>
                          <a:rPr lang="en-AU" i="1">
                            <a:latin typeface="Cambria Math" panose="02040503050406030204" pitchFamily="18" charset="0"/>
                          </a:rPr>
                        </m:ctrlPr>
                      </m:sSupPr>
                      <m:e>
                        <m:r>
                          <a:rPr lang="en-AU" b="1" i="0" smtClean="0">
                            <a:latin typeface="Cambria Math" panose="02040503050406030204" pitchFamily="18" charset="0"/>
                          </a:rPr>
                          <m:t>𝚺</m:t>
                        </m:r>
                      </m:e>
                      <m:sup>
                        <m:r>
                          <a:rPr lang="en-AU">
                            <a:latin typeface="Cambria Math" panose="02040503050406030204" pitchFamily="18" charset="0"/>
                          </a:rPr>
                          <m:t>𝟎</m:t>
                        </m:r>
                      </m:sup>
                    </m:sSup>
                  </m:oMath>
                </a14:m>
                <a:r>
                  <a:rPr lang="en-AU" dirty="0"/>
                  <a:t>?</a:t>
                </a:r>
              </a:p>
            </p:txBody>
          </p:sp>
        </mc:Choice>
        <mc:Fallback xmlns="">
          <p:sp>
            <p:nvSpPr>
              <p:cNvPr id="2" name="Title 1">
                <a:extLst>
                  <a:ext uri="{FF2B5EF4-FFF2-40B4-BE49-F238E27FC236}">
                    <a16:creationId xmlns:a16="http://schemas.microsoft.com/office/drawing/2014/main" id="{3A67F241-3197-16AC-A40D-40BA8E93AD37}"/>
                  </a:ext>
                </a:extLst>
              </p:cNvPr>
              <p:cNvSpPr>
                <a:spLocks noGrp="1" noRot="1" noChangeAspect="1" noMove="1" noResize="1" noEditPoints="1" noAdjustHandles="1" noChangeArrowheads="1" noChangeShapeType="1" noTextEdit="1"/>
              </p:cNvSpPr>
              <p:nvPr>
                <p:ph type="title"/>
              </p:nvPr>
            </p:nvSpPr>
            <p:spPr>
              <a:blipFill>
                <a:blip r:embed="rId2"/>
                <a:stretch>
                  <a:fillRect l="-1000" t="-481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8394A7-8384-9F14-7625-4FC90E439F34}"/>
                  </a:ext>
                </a:extLst>
              </p:cNvPr>
              <p:cNvSpPr>
                <a:spLocks noGrp="1"/>
              </p:cNvSpPr>
              <p:nvPr>
                <p:ph idx="1"/>
              </p:nvPr>
            </p:nvSpPr>
            <p:spPr>
              <a:xfrm>
                <a:off x="609600" y="1417637"/>
                <a:ext cx="10972800" cy="4525963"/>
              </a:xfrm>
            </p:spPr>
            <p:txBody>
              <a:bodyPr/>
              <a:lstStyle/>
              <a:p>
                <a14:m>
                  <m:oMath xmlns:m="http://schemas.openxmlformats.org/officeDocument/2006/math">
                    <m:r>
                      <m:rPr>
                        <m:sty m:val="p"/>
                      </m:rPr>
                      <a:rPr lang="en-AU" b="0" i="0" smtClean="0">
                        <a:latin typeface="Cambria Math" panose="02040503050406030204" pitchFamily="18" charset="0"/>
                      </a:rPr>
                      <m:t>Λ</m:t>
                    </m:r>
                  </m:oMath>
                </a14:m>
                <a:r>
                  <a:rPr lang="en-US" dirty="0"/>
                  <a:t> and </a:t>
                </a:r>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Σ</m:t>
                        </m:r>
                      </m:e>
                      <m:sup>
                        <m:r>
                          <a:rPr lang="en-AU" b="0" i="1" smtClean="0">
                            <a:latin typeface="Cambria Math" panose="02040503050406030204" pitchFamily="18" charset="0"/>
                          </a:rPr>
                          <m:t>0</m:t>
                        </m:r>
                      </m:sup>
                    </m:sSup>
                  </m:oMath>
                </a14:m>
                <a:r>
                  <a:rPr lang="en-US" dirty="0"/>
                  <a:t> baryons:</a:t>
                </a:r>
              </a:p>
              <a:p>
                <a:pPr lvl="1"/>
                <a:r>
                  <a:rPr lang="en-US" sz="2200" dirty="0"/>
                  <a:t>strangeness negative-one isospin partners within the SU(3)-</a:t>
                </a:r>
                <a:r>
                  <a:rPr lang="en-US" sz="2200" dirty="0" err="1"/>
                  <a:t>flavour</a:t>
                </a:r>
                <a:r>
                  <a:rPr lang="en-US" sz="2200" dirty="0"/>
                  <a:t> baryon octet.  </a:t>
                </a:r>
              </a:p>
              <a:p>
                <a:pPr lvl="1"/>
                <a:r>
                  <a:rPr lang="en-US" sz="2200" dirty="0"/>
                  <a:t>this makes such structural comparisons significant.  </a:t>
                </a:r>
                <a:endParaRPr lang="en-US" dirty="0"/>
              </a:p>
              <a:p>
                <a:r>
                  <a:rPr lang="en-US" dirty="0"/>
                  <a:t>(</a:t>
                </a:r>
                <a:r>
                  <a:rPr lang="en-AU" u="sng" dirty="0">
                    <a:hlinkClick r:id="rId3"/>
                  </a:rPr>
                  <a:t>Eur. Phys. J. A </a:t>
                </a:r>
                <a:r>
                  <a:rPr lang="en-AU" b="1" u="sng" dirty="0">
                    <a:hlinkClick r:id="rId3"/>
                  </a:rPr>
                  <a:t>61</a:t>
                </a:r>
                <a:r>
                  <a:rPr lang="en-AU" u="sng" dirty="0">
                    <a:hlinkClick r:id="rId3"/>
                  </a:rPr>
                  <a:t> (2025) 9, 208/1-23</a:t>
                </a:r>
                <a:r>
                  <a:rPr lang="en-US" dirty="0"/>
                  <a:t>) reveals </a:t>
                </a:r>
              </a:p>
              <a:p>
                <a:pPr lvl="1"/>
                <a:r>
                  <a:rPr lang="en-US" sz="2200" dirty="0"/>
                  <a:t>impacts of diquark correlations</a:t>
                </a:r>
              </a:p>
              <a:p>
                <a:pPr lvl="1"/>
                <a:r>
                  <a:rPr lang="en-US" sz="2200" dirty="0"/>
                  <a:t>SU(3)-</a:t>
                </a:r>
                <a:r>
                  <a:rPr lang="en-US" sz="2200" dirty="0" err="1"/>
                  <a:t>flavour</a:t>
                </a:r>
                <a:r>
                  <a:rPr lang="en-US" sz="2200" dirty="0"/>
                  <a:t> symmetry breaking </a:t>
                </a:r>
              </a:p>
              <a:p>
                <a:pPr marL="0" indent="0">
                  <a:buNone/>
                </a:pPr>
                <a:r>
                  <a:rPr lang="en-US" dirty="0"/>
                  <a:t>     on </a:t>
                </a:r>
                <a14:m>
                  <m:oMath xmlns:m="http://schemas.openxmlformats.org/officeDocument/2006/math">
                    <m:r>
                      <m:rPr>
                        <m:sty m:val="p"/>
                      </m:rPr>
                      <a:rPr lang="en-AU">
                        <a:latin typeface="Cambria Math" panose="02040503050406030204" pitchFamily="18" charset="0"/>
                      </a:rPr>
                      <m:t>Λ</m:t>
                    </m:r>
                  </m:oMath>
                </a14:m>
                <a:r>
                  <a:rPr lang="en-US" dirty="0"/>
                  <a:t> and </a:t>
                </a:r>
                <a14:m>
                  <m:oMath xmlns:m="http://schemas.openxmlformats.org/officeDocument/2006/math">
                    <m:sSup>
                      <m:sSupPr>
                        <m:ctrlPr>
                          <a:rPr lang="en-AU" i="1">
                            <a:latin typeface="Cambria Math" panose="02040503050406030204" pitchFamily="18" charset="0"/>
                          </a:rPr>
                        </m:ctrlPr>
                      </m:sSupPr>
                      <m:e>
                        <m:r>
                          <m:rPr>
                            <m:sty m:val="p"/>
                          </m:rPr>
                          <a:rPr lang="en-AU">
                            <a:latin typeface="Cambria Math" panose="02040503050406030204" pitchFamily="18" charset="0"/>
                          </a:rPr>
                          <m:t>Σ</m:t>
                        </m:r>
                      </m:e>
                      <m:sup>
                        <m:r>
                          <a:rPr lang="en-AU" i="1">
                            <a:latin typeface="Cambria Math" panose="02040503050406030204" pitchFamily="18" charset="0"/>
                          </a:rPr>
                          <m:t>0</m:t>
                        </m:r>
                      </m:sup>
                    </m:sSup>
                  </m:oMath>
                </a14:m>
                <a:r>
                  <a:rPr lang="en-US" dirty="0"/>
                  <a:t> structure functions, some of which are significant.  </a:t>
                </a:r>
              </a:p>
              <a:p>
                <a:r>
                  <a:rPr lang="en-US" dirty="0"/>
                  <a:t>For instance, were it not for presence of </a:t>
                </a:r>
                <a:r>
                  <a:rPr lang="en-US" dirty="0" err="1"/>
                  <a:t>axialvector</a:t>
                </a:r>
                <a:r>
                  <a:rPr lang="en-US" dirty="0"/>
                  <a:t> diquarks in </a:t>
                </a:r>
                <a14:m>
                  <m:oMath xmlns:m="http://schemas.openxmlformats.org/officeDocument/2006/math">
                    <m:sSup>
                      <m:sSupPr>
                        <m:ctrlPr>
                          <a:rPr lang="en-AU" i="1">
                            <a:latin typeface="Cambria Math" panose="02040503050406030204" pitchFamily="18" charset="0"/>
                          </a:rPr>
                        </m:ctrlPr>
                      </m:sSupPr>
                      <m:e>
                        <m:r>
                          <m:rPr>
                            <m:sty m:val="p"/>
                          </m:rPr>
                          <a:rPr lang="en-AU">
                            <a:latin typeface="Cambria Math" panose="02040503050406030204" pitchFamily="18" charset="0"/>
                          </a:rPr>
                          <m:t>Σ</m:t>
                        </m:r>
                      </m:e>
                      <m:sup>
                        <m:r>
                          <a:rPr lang="en-AU" i="1">
                            <a:latin typeface="Cambria Math" panose="02040503050406030204" pitchFamily="18" charset="0"/>
                          </a:rPr>
                          <m:t>0</m:t>
                        </m:r>
                      </m:sup>
                    </m:sSup>
                  </m:oMath>
                </a14:m>
                <a:r>
                  <a:rPr lang="en-US" dirty="0"/>
                  <a:t> </a:t>
                </a:r>
              </a:p>
              <a:p>
                <a:pPr marL="0" indent="0">
                  <a:buNone/>
                </a:pPr>
                <a:r>
                  <a:rPr lang="en-US" b="0" dirty="0"/>
                  <a:t>           </a:t>
                </a:r>
                <a14:m>
                  <m:oMath xmlns:m="http://schemas.openxmlformats.org/officeDocument/2006/math">
                    <m:r>
                      <a:rPr lang="en-AU" b="0" i="1" dirty="0" smtClean="0">
                        <a:latin typeface="Cambria Math" panose="02040503050406030204" pitchFamily="18" charset="0"/>
                      </a:rPr>
                      <m:t>𝑠</m:t>
                    </m:r>
                  </m:oMath>
                </a14:m>
                <a:r>
                  <a:rPr lang="en-US" dirty="0"/>
                  <a:t> quark could carry none of the </a:t>
                </a:r>
                <a14:m>
                  <m:oMath xmlns:m="http://schemas.openxmlformats.org/officeDocument/2006/math">
                    <m:sSup>
                      <m:sSupPr>
                        <m:ctrlPr>
                          <a:rPr lang="en-AU" i="1">
                            <a:latin typeface="Cambria Math" panose="02040503050406030204" pitchFamily="18" charset="0"/>
                          </a:rPr>
                        </m:ctrlPr>
                      </m:sSupPr>
                      <m:e>
                        <m:r>
                          <m:rPr>
                            <m:sty m:val="p"/>
                          </m:rPr>
                          <a:rPr lang="en-AU">
                            <a:latin typeface="Cambria Math" panose="02040503050406030204" pitchFamily="18" charset="0"/>
                          </a:rPr>
                          <m:t>Σ</m:t>
                        </m:r>
                      </m:e>
                      <m:sup>
                        <m:r>
                          <a:rPr lang="en-AU" i="1">
                            <a:latin typeface="Cambria Math" panose="02040503050406030204" pitchFamily="18" charset="0"/>
                          </a:rPr>
                          <m:t>0</m:t>
                        </m:r>
                      </m:sup>
                    </m:sSup>
                  </m:oMath>
                </a14:m>
                <a:r>
                  <a:rPr lang="en-US" dirty="0"/>
                  <a:t> spin.  </a:t>
                </a:r>
              </a:p>
              <a:p>
                <a:r>
                  <a:rPr lang="en-US" dirty="0"/>
                  <a:t>Additional information on </a:t>
                </a:r>
              </a:p>
              <a:p>
                <a:pPr lvl="1"/>
                <a:r>
                  <a:rPr lang="en-US" sz="2200" dirty="0"/>
                  <a:t>impacts on sign and size of </a:t>
                </a:r>
                <a:r>
                  <a:rPr lang="en-US" sz="2200" dirty="0" err="1"/>
                  <a:t>polarised</a:t>
                </a:r>
                <a:r>
                  <a:rPr lang="en-US" sz="2200" dirty="0"/>
                  <a:t> gluon DFs</a:t>
                </a:r>
              </a:p>
              <a:p>
                <a:pPr lvl="1"/>
                <a:r>
                  <a:rPr lang="en-US" sz="2200" dirty="0"/>
                  <a:t>origin and decomposition of baryon spins. </a:t>
                </a:r>
                <a:endParaRPr lang="en-AU" sz="2200" dirty="0"/>
              </a:p>
            </p:txBody>
          </p:sp>
        </mc:Choice>
        <mc:Fallback xmlns="">
          <p:sp>
            <p:nvSpPr>
              <p:cNvPr id="3" name="Content Placeholder 2">
                <a:extLst>
                  <a:ext uri="{FF2B5EF4-FFF2-40B4-BE49-F238E27FC236}">
                    <a16:creationId xmlns:a16="http://schemas.microsoft.com/office/drawing/2014/main" id="{D48394A7-8384-9F14-7625-4FC90E439F34}"/>
                  </a:ext>
                </a:extLst>
              </p:cNvPr>
              <p:cNvSpPr>
                <a:spLocks noGrp="1" noRot="1" noChangeAspect="1" noMove="1" noResize="1" noEditPoints="1" noAdjustHandles="1" noChangeArrowheads="1" noChangeShapeType="1" noTextEdit="1"/>
              </p:cNvSpPr>
              <p:nvPr>
                <p:ph idx="1"/>
              </p:nvPr>
            </p:nvSpPr>
            <p:spPr>
              <a:xfrm>
                <a:off x="609600" y="1417637"/>
                <a:ext cx="10972800" cy="4525963"/>
              </a:xfrm>
              <a:blipFill>
                <a:blip r:embed="rId4"/>
                <a:stretch>
                  <a:fillRect l="-722" t="-943" b="-1010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D4E6EBD-F8D6-13FC-9F90-4F1A8940C0CB}"/>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2E3182F5-29DE-1121-EBDE-5EB4BB3425EE}"/>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3DC98F3D-EABC-F9B0-4006-2E483A3D14E8}"/>
              </a:ext>
            </a:extLst>
          </p:cNvPr>
          <p:cNvSpPr>
            <a:spLocks noGrp="1"/>
          </p:cNvSpPr>
          <p:nvPr>
            <p:ph type="sldNum" sz="quarter" idx="12"/>
          </p:nvPr>
        </p:nvSpPr>
        <p:spPr/>
        <p:txBody>
          <a:bodyPr/>
          <a:lstStyle/>
          <a:p>
            <a:fld id="{87034D8C-3CB4-402A-BC46-2AB14C0FE90A}" type="slidenum">
              <a:rPr lang="en-US" smtClean="0"/>
              <a:pPr/>
              <a:t>13</a:t>
            </a:fld>
            <a:endParaRPr lang="en-US"/>
          </a:p>
        </p:txBody>
      </p:sp>
    </p:spTree>
    <p:extLst>
      <p:ext uri="{BB962C8B-B14F-4D97-AF65-F5344CB8AC3E}">
        <p14:creationId xmlns:p14="http://schemas.microsoft.com/office/powerpoint/2010/main" val="310817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arn(inVertical)">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00"/>
                                        <p:tgtEl>
                                          <p:spTgt spid="3">
                                            <p:txEl>
                                              <p:pRg st="8" end="8"/>
                                            </p:txEl>
                                          </p:spTgt>
                                        </p:tgtEl>
                                      </p:cBhvr>
                                    </p:animEffect>
                                    <p:anim calcmode="lin" valueType="num">
                                      <p:cBhvr>
                                        <p:cTn id="2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barn(inVertical)">
                                      <p:cBhvr>
                                        <p:cTn id="33" dur="500"/>
                                        <p:tgtEl>
                                          <p:spTgt spid="3">
                                            <p:txEl>
                                              <p:pRg st="9" end="9"/>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barn(inVertical)">
                                      <p:cBhvr>
                                        <p:cTn id="36" dur="500"/>
                                        <p:tgtEl>
                                          <p:spTgt spid="3">
                                            <p:txEl>
                                              <p:pRg st="10" end="10"/>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barn(inVertical)">
                                      <p:cBhvr>
                                        <p:cTn id="3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D05AE-A2DD-C6C4-E886-53CA641DE83E}"/>
              </a:ext>
            </a:extLst>
          </p:cNvPr>
          <p:cNvSpPr>
            <a:spLocks noGrp="1"/>
          </p:cNvSpPr>
          <p:nvPr>
            <p:ph type="title"/>
          </p:nvPr>
        </p:nvSpPr>
        <p:spPr/>
        <p:txBody>
          <a:bodyPr/>
          <a:lstStyle/>
          <a:p>
            <a:r>
              <a:rPr lang="en-AU" dirty="0"/>
              <a:t>Analysis Tool - SCI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C4FDD05-CC62-CA48-65B8-FEB7A0A460B3}"/>
                  </a:ext>
                </a:extLst>
              </p:cNvPr>
              <p:cNvSpPr>
                <a:spLocks noGrp="1"/>
              </p:cNvSpPr>
              <p:nvPr>
                <p:ph idx="1"/>
              </p:nvPr>
            </p:nvSpPr>
            <p:spPr>
              <a:xfrm>
                <a:off x="609600" y="791310"/>
                <a:ext cx="10972800" cy="5392738"/>
              </a:xfrm>
            </p:spPr>
            <p:txBody>
              <a:bodyPr/>
              <a:lstStyle/>
              <a:p>
                <a:r>
                  <a:rPr lang="en-US" dirty="0"/>
                  <a:t>Symmetry preserving treatment of a vector </a:t>
                </a:r>
                <a14:m>
                  <m:oMath xmlns:m="http://schemas.openxmlformats.org/officeDocument/2006/math">
                    <m:r>
                      <a:rPr lang="en-AU" b="0" i="1" smtClean="0">
                        <a:latin typeface="Cambria Math" panose="02040503050406030204" pitchFamily="18" charset="0"/>
                      </a:rPr>
                      <m:t>⊗</m:t>
                    </m:r>
                  </m:oMath>
                </a14:m>
                <a:r>
                  <a:rPr lang="en-US" dirty="0"/>
                  <a:t> vector contact interaction (SCI) </a:t>
                </a:r>
              </a:p>
              <a:p>
                <a:pPr lvl="1"/>
                <a:r>
                  <a:rPr lang="en-US" dirty="0"/>
                  <a:t>see L. X. </a:t>
                </a:r>
                <a:r>
                  <a:rPr lang="en-US" dirty="0" err="1"/>
                  <a:t>Gut</a:t>
                </a:r>
                <a:r>
                  <a:rPr lang="en-US" dirty="0" err="1">
                    <a:latin typeface="Calibri" panose="020F0502020204030204" pitchFamily="34" charset="0"/>
                    <a:ea typeface="Calibri" panose="020F0502020204030204" pitchFamily="34" charset="0"/>
                    <a:cs typeface="Calibri" panose="020F0502020204030204" pitchFamily="34" charset="0"/>
                  </a:rPr>
                  <a:t>í</a:t>
                </a:r>
                <a:r>
                  <a:rPr lang="en-US" dirty="0" err="1"/>
                  <a:t>errez</a:t>
                </a:r>
                <a:r>
                  <a:rPr lang="en-US" dirty="0"/>
                  <a:t>-Guerrero </a:t>
                </a:r>
                <a:r>
                  <a:rPr lang="en-US" i="1" dirty="0"/>
                  <a:t>et al</a:t>
                </a:r>
                <a:r>
                  <a:rPr lang="en-US" dirty="0"/>
                  <a:t>., </a:t>
                </a:r>
                <a:r>
                  <a:rPr lang="en-US" i="1" dirty="0"/>
                  <a:t>Pion form factor from a contact interaction</a:t>
                </a:r>
                <a:r>
                  <a:rPr lang="en-US" dirty="0"/>
                  <a:t>, Phys. Rev. C </a:t>
                </a:r>
                <a:r>
                  <a:rPr lang="en-US" b="1" dirty="0"/>
                  <a:t>81</a:t>
                </a:r>
                <a:r>
                  <a:rPr lang="en-US" dirty="0"/>
                  <a:t> (2010) 065202 … cites = 128</a:t>
                </a:r>
              </a:p>
              <a:p>
                <a:r>
                  <a:rPr lang="en-US" dirty="0"/>
                  <a:t>SCI used fruitfully in wide variety of studies … those most relevance to this analysis:</a:t>
                </a:r>
              </a:p>
              <a:p>
                <a:pPr lvl="1"/>
                <a:r>
                  <a:rPr lang="en-US" dirty="0"/>
                  <a:t>Y. Yu </a:t>
                </a:r>
                <a:r>
                  <a:rPr lang="en-US" i="1" dirty="0"/>
                  <a:t>et al</a:t>
                </a:r>
                <a:r>
                  <a:rPr lang="en-US" dirty="0"/>
                  <a:t>., </a:t>
                </a:r>
                <a:r>
                  <a:rPr lang="en-US" i="1" dirty="0"/>
                  <a:t>Contact interaction study of proton parton distributions</a:t>
                </a:r>
                <a:r>
                  <a:rPr lang="en-US" dirty="0"/>
                  <a:t>, Eur. Phys. J. C </a:t>
                </a:r>
                <a:r>
                  <a:rPr lang="en-US" b="1" dirty="0"/>
                  <a:t>84</a:t>
                </a:r>
                <a:r>
                  <a:rPr lang="en-US" dirty="0"/>
                  <a:t> (2024) 739</a:t>
                </a:r>
              </a:p>
              <a:p>
                <a:pPr lvl="1"/>
                <a:r>
                  <a:rPr lang="en-US" dirty="0"/>
                  <a:t>P. Cheng </a:t>
                </a:r>
                <a:r>
                  <a:rPr lang="en-US" i="1" dirty="0"/>
                  <a:t>et al</a:t>
                </a:r>
                <a:r>
                  <a:rPr lang="en-US" dirty="0"/>
                  <a:t>., </a:t>
                </a:r>
                <a:r>
                  <a:rPr lang="en-US" i="1" dirty="0"/>
                  <a:t>Contact interaction analysis of octet baryon axial-vector and pseudoscalar form factors</a:t>
                </a:r>
                <a:r>
                  <a:rPr lang="en-US" dirty="0"/>
                  <a:t>, Phys. Rev. D </a:t>
                </a:r>
                <a:r>
                  <a:rPr lang="en-US" b="1" dirty="0"/>
                  <a:t>106</a:t>
                </a:r>
                <a:r>
                  <a:rPr lang="en-US" dirty="0"/>
                  <a:t> (2022) 054031.</a:t>
                </a:r>
              </a:p>
              <a:p>
                <a:r>
                  <a:rPr lang="en-US" dirty="0"/>
                  <a:t>SCI is not a precision tool, but it does have many merits:</a:t>
                </a:r>
              </a:p>
              <a:p>
                <a:pPr lvl="1"/>
                <a:r>
                  <a:rPr lang="en-US" dirty="0"/>
                  <a:t>algebraic simplicity</a:t>
                </a:r>
              </a:p>
              <a:p>
                <a:pPr lvl="1"/>
                <a:r>
                  <a:rPr lang="en-US" dirty="0"/>
                  <a:t>simultaneous applicability to diverse array of systems and processes</a:t>
                </a:r>
              </a:p>
              <a:p>
                <a:pPr lvl="1"/>
                <a:r>
                  <a:rPr lang="en-US" dirty="0"/>
                  <a:t>potential for revealing insights that link and explain numerous phenomena</a:t>
                </a:r>
              </a:p>
              <a:p>
                <a:pPr lvl="1"/>
                <a:r>
                  <a:rPr lang="en-US" dirty="0"/>
                  <a:t>serves as tool for checking validity of algorithms employed in calculations that depend upon high performance computing</a:t>
                </a:r>
              </a:p>
              <a:p>
                <a:r>
                  <a:rPr lang="en-US" dirty="0"/>
                  <a:t>Today's applications are typically parameter-free</a:t>
                </a:r>
              </a:p>
              <a:p>
                <a:r>
                  <a:rPr lang="en-US" dirty="0"/>
                  <a:t>Interpreted judiciously, SCI analyses deliver insightful explanation of baryon DFs</a:t>
                </a:r>
                <a:endParaRPr lang="en-AU" dirty="0"/>
              </a:p>
            </p:txBody>
          </p:sp>
        </mc:Choice>
        <mc:Fallback xmlns="">
          <p:sp>
            <p:nvSpPr>
              <p:cNvPr id="3" name="Content Placeholder 2">
                <a:extLst>
                  <a:ext uri="{FF2B5EF4-FFF2-40B4-BE49-F238E27FC236}">
                    <a16:creationId xmlns:a16="http://schemas.microsoft.com/office/drawing/2014/main" id="{1C4FDD05-CC62-CA48-65B8-FEB7A0A460B3}"/>
                  </a:ext>
                </a:extLst>
              </p:cNvPr>
              <p:cNvSpPr>
                <a:spLocks noGrp="1" noRot="1" noChangeAspect="1" noMove="1" noResize="1" noEditPoints="1" noAdjustHandles="1" noChangeArrowheads="1" noChangeShapeType="1" noTextEdit="1"/>
              </p:cNvSpPr>
              <p:nvPr>
                <p:ph idx="1"/>
              </p:nvPr>
            </p:nvSpPr>
            <p:spPr>
              <a:xfrm>
                <a:off x="609600" y="791310"/>
                <a:ext cx="10972800" cy="5392738"/>
              </a:xfrm>
              <a:blipFill>
                <a:blip r:embed="rId2"/>
                <a:stretch>
                  <a:fillRect l="-611" t="-792" r="-556" b="-4525"/>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B3D5C5F-B787-DF26-FC37-4C9DD1F09BA7}"/>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FE4870FD-6E78-BDC9-BC2C-000A2A85C563}"/>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B197088E-81FB-ED0D-8D1A-B9707E0151DD}"/>
              </a:ext>
            </a:extLst>
          </p:cNvPr>
          <p:cNvSpPr>
            <a:spLocks noGrp="1"/>
          </p:cNvSpPr>
          <p:nvPr>
            <p:ph type="sldNum" sz="quarter" idx="12"/>
          </p:nvPr>
        </p:nvSpPr>
        <p:spPr/>
        <p:txBody>
          <a:bodyPr/>
          <a:lstStyle/>
          <a:p>
            <a:fld id="{87034D8C-3CB4-402A-BC46-2AB14C0FE90A}" type="slidenum">
              <a:rPr lang="en-US" smtClean="0"/>
              <a:pPr/>
              <a:t>14</a:t>
            </a:fld>
            <a:endParaRPr lang="en-US"/>
          </a:p>
        </p:txBody>
      </p:sp>
    </p:spTree>
    <p:extLst>
      <p:ext uri="{BB962C8B-B14F-4D97-AF65-F5344CB8AC3E}">
        <p14:creationId xmlns:p14="http://schemas.microsoft.com/office/powerpoint/2010/main" val="391378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down)">
                                      <p:cBhvr>
                                        <p:cTn id="10" dur="500"/>
                                        <p:tgtEl>
                                          <p:spTgt spid="3">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arn(inVertical)">
                                      <p:cBhvr>
                                        <p:cTn id="21" dur="500"/>
                                        <p:tgtEl>
                                          <p:spTgt spid="3">
                                            <p:txEl>
                                              <p:pRg st="6" end="6"/>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barn(inVertical)">
                                      <p:cBhvr>
                                        <p:cTn id="24" dur="500"/>
                                        <p:tgtEl>
                                          <p:spTgt spid="3">
                                            <p:txEl>
                                              <p:pRg st="7" end="7"/>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arn(inVertical)">
                                      <p:cBhvr>
                                        <p:cTn id="27" dur="500"/>
                                        <p:tgtEl>
                                          <p:spTgt spid="3">
                                            <p:txEl>
                                              <p:pRg st="8" end="8"/>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barn(inVertical)">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anim calcmode="lin" valueType="num">
                                      <p:cBhvr>
                                        <p:cTn id="3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1000"/>
                                        <p:tgtEl>
                                          <p:spTgt spid="3">
                                            <p:txEl>
                                              <p:pRg st="11" end="11"/>
                                            </p:txEl>
                                          </p:spTgt>
                                        </p:tgtEl>
                                      </p:cBhvr>
                                    </p:animEffect>
                                    <p:anim calcmode="lin" valueType="num">
                                      <p:cBhvr>
                                        <p:cTn id="4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C51D-4914-47AB-A4C4-0EB2FA156702}"/>
              </a:ext>
            </a:extLst>
          </p:cNvPr>
          <p:cNvSpPr>
            <a:spLocks noGrp="1"/>
          </p:cNvSpPr>
          <p:nvPr>
            <p:ph type="title"/>
          </p:nvPr>
        </p:nvSpPr>
        <p:spPr>
          <a:xfrm>
            <a:off x="990600" y="4962525"/>
            <a:ext cx="10363200" cy="1362075"/>
          </a:xfrm>
        </p:spPr>
        <p:txBody>
          <a:bodyPr/>
          <a:lstStyle/>
          <a:p>
            <a:pPr algn="ctr"/>
            <a:r>
              <a:rPr lang="en-US" sz="54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Faddeev</a:t>
            </a:r>
            <a:r>
              <a:rPr lang="en-US" sz="5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 Equation for Baryons</a:t>
            </a:r>
            <a:endParaRPr lang="en-US" sz="4800" dirty="0"/>
          </a:p>
        </p:txBody>
      </p:sp>
      <p:sp>
        <p:nvSpPr>
          <p:cNvPr id="3" name="Text Placeholder 2">
            <a:extLst>
              <a:ext uri="{FF2B5EF4-FFF2-40B4-BE49-F238E27FC236}">
                <a16:creationId xmlns:a16="http://schemas.microsoft.com/office/drawing/2014/main" id="{F8FA9942-9C06-429C-9A11-CD87F032AD0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DC277C13-66B6-4B83-A723-6690BB7FF8C7}"/>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23193D9B-55CF-4A45-A168-DBDCD44D24BE}"/>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EFD01936-C505-4AC3-A8E8-F5DDA2704CE2}"/>
              </a:ext>
            </a:extLst>
          </p:cNvPr>
          <p:cNvSpPr>
            <a:spLocks noGrp="1"/>
          </p:cNvSpPr>
          <p:nvPr>
            <p:ph type="sldNum" sz="quarter" idx="12"/>
          </p:nvPr>
        </p:nvSpPr>
        <p:spPr/>
        <p:txBody>
          <a:bodyPr/>
          <a:lstStyle/>
          <a:p>
            <a:fld id="{87034D8C-3CB4-402A-BC46-2AB14C0FE90A}" type="slidenum">
              <a:rPr lang="en-US" smtClean="0"/>
              <a:pPr/>
              <a:t>15</a:t>
            </a:fld>
            <a:endParaRPr lang="en-US"/>
          </a:p>
        </p:txBody>
      </p:sp>
      <p:pic>
        <p:nvPicPr>
          <p:cNvPr id="7" name="Picture 6">
            <a:extLst>
              <a:ext uri="{FF2B5EF4-FFF2-40B4-BE49-F238E27FC236}">
                <a16:creationId xmlns:a16="http://schemas.microsoft.com/office/drawing/2014/main" id="{DA6C69F2-F477-4CE3-929E-FDC94C811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971" y="1036917"/>
            <a:ext cx="9648058" cy="36112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22E96093-9D75-49F5-9ABD-E9C21C619586}"/>
              </a:ext>
            </a:extLst>
          </p:cNvPr>
          <p:cNvSpPr txBox="1"/>
          <p:nvPr/>
        </p:nvSpPr>
        <p:spPr>
          <a:xfrm>
            <a:off x="8336" y="147859"/>
            <a:ext cx="9168536" cy="954107"/>
          </a:xfrm>
          <a:prstGeom prst="rect">
            <a:avLst/>
          </a:prstGeom>
          <a:noFill/>
        </p:spPr>
        <p:txBody>
          <a:bodyPr wrap="none" rtlCol="0">
            <a:spAutoFit/>
          </a:bodyPr>
          <a:lstStyle/>
          <a:p>
            <a:r>
              <a:rPr lang="en-GB" sz="1400" i="1" dirty="0">
                <a:solidFill>
                  <a:schemeClr val="accent1">
                    <a:lumMod val="75000"/>
                  </a:schemeClr>
                </a:solidFill>
              </a:rPr>
              <a:t>Nucleon mass from a covariant three-quark Faddeev equation, </a:t>
            </a:r>
            <a:r>
              <a:rPr lang="en-GB" sz="1400" dirty="0">
                <a:solidFill>
                  <a:schemeClr val="accent1">
                    <a:lumMod val="75000"/>
                  </a:schemeClr>
                </a:solidFill>
              </a:rPr>
              <a:t>G. Eichmann </a:t>
            </a:r>
            <a:r>
              <a:rPr lang="en-GB" sz="1400" i="1" dirty="0">
                <a:solidFill>
                  <a:schemeClr val="accent1">
                    <a:lumMod val="75000"/>
                  </a:schemeClr>
                </a:solidFill>
              </a:rPr>
              <a:t>et al</a:t>
            </a:r>
            <a:r>
              <a:rPr lang="en-GB" sz="1400" dirty="0">
                <a:solidFill>
                  <a:schemeClr val="accent1">
                    <a:lumMod val="75000"/>
                  </a:schemeClr>
                </a:solidFill>
              </a:rPr>
              <a:t>., Phys. Rev. Lett. 104 (2010) 201601 </a:t>
            </a:r>
          </a:p>
          <a:p>
            <a:r>
              <a:rPr lang="en-AU" sz="1400" i="1" dirty="0">
                <a:solidFill>
                  <a:schemeClr val="accent1">
                    <a:lumMod val="75000"/>
                  </a:schemeClr>
                </a:solidFill>
              </a:rPr>
              <a:t>Nucleon charge and magnetisation distributions […], Z-Q. Yao, et al. e-Print: 2403.08088 [hep-</a:t>
            </a:r>
            <a:r>
              <a:rPr lang="en-AU" sz="1400" i="1" dirty="0" err="1">
                <a:solidFill>
                  <a:schemeClr val="accent1">
                    <a:lumMod val="75000"/>
                  </a:schemeClr>
                </a:solidFill>
              </a:rPr>
              <a:t>ph</a:t>
            </a:r>
            <a:r>
              <a:rPr lang="en-AU" sz="1400" i="1" dirty="0">
                <a:solidFill>
                  <a:schemeClr val="accent1">
                    <a:lumMod val="75000"/>
                  </a:schemeClr>
                </a:solidFill>
              </a:rPr>
              <a:t>], Fund. Res. (2025) in press</a:t>
            </a:r>
            <a:endParaRPr lang="en-AU" sz="1400" b="0" i="0" u="sng" strike="noStrike" dirty="0">
              <a:solidFill>
                <a:schemeClr val="accent1">
                  <a:lumMod val="75000"/>
                </a:schemeClr>
              </a:solidFill>
              <a:effectLst/>
            </a:endParaRPr>
          </a:p>
          <a:p>
            <a:r>
              <a:rPr lang="en-AU" sz="1400" i="1" dirty="0">
                <a:solidFill>
                  <a:schemeClr val="accent1">
                    <a:lumMod val="75000"/>
                  </a:schemeClr>
                </a:solidFill>
              </a:rPr>
              <a:t>Nucleon Gravitational Form Factors</a:t>
            </a:r>
            <a:r>
              <a:rPr lang="en-AU" sz="1400" dirty="0">
                <a:solidFill>
                  <a:schemeClr val="accent1">
                    <a:lumMod val="75000"/>
                  </a:schemeClr>
                </a:solidFill>
              </a:rPr>
              <a:t>, Z.-Q. Yao </a:t>
            </a:r>
            <a:r>
              <a:rPr lang="en-AU" sz="1400" i="1" dirty="0">
                <a:solidFill>
                  <a:schemeClr val="accent1">
                    <a:lumMod val="75000"/>
                  </a:schemeClr>
                </a:solidFill>
              </a:rPr>
              <a:t>et al</a:t>
            </a:r>
            <a:r>
              <a:rPr lang="en-AU" sz="1400" dirty="0">
                <a:solidFill>
                  <a:schemeClr val="accent1">
                    <a:lumMod val="75000"/>
                  </a:schemeClr>
                </a:solidFill>
              </a:rPr>
              <a:t>., e-Print: 2409.15547 [hep-</a:t>
            </a:r>
            <a:r>
              <a:rPr lang="en-AU" sz="1400" dirty="0" err="1">
                <a:solidFill>
                  <a:schemeClr val="accent1">
                    <a:lumMod val="75000"/>
                  </a:schemeClr>
                </a:solidFill>
              </a:rPr>
              <a:t>ph</a:t>
            </a:r>
            <a:r>
              <a:rPr lang="en-AU" sz="1400" dirty="0">
                <a:solidFill>
                  <a:schemeClr val="accent1">
                    <a:lumMod val="75000"/>
                  </a:schemeClr>
                </a:solidFill>
              </a:rPr>
              <a:t>], Eur. Phys. J. A </a:t>
            </a:r>
            <a:r>
              <a:rPr lang="en-AU" sz="1400" b="1" dirty="0">
                <a:solidFill>
                  <a:schemeClr val="accent1">
                    <a:lumMod val="75000"/>
                  </a:schemeClr>
                </a:solidFill>
              </a:rPr>
              <a:t>61</a:t>
            </a:r>
            <a:r>
              <a:rPr lang="en-AU" sz="1400" dirty="0">
                <a:solidFill>
                  <a:schemeClr val="accent1">
                    <a:lumMod val="75000"/>
                  </a:schemeClr>
                </a:solidFill>
              </a:rPr>
              <a:t> (2025) 92/1-13</a:t>
            </a:r>
          </a:p>
          <a:p>
            <a:endParaRPr lang="en-GB" sz="1400" dirty="0"/>
          </a:p>
        </p:txBody>
      </p:sp>
    </p:spTree>
    <p:extLst>
      <p:ext uri="{BB962C8B-B14F-4D97-AF65-F5344CB8AC3E}">
        <p14:creationId xmlns:p14="http://schemas.microsoft.com/office/powerpoint/2010/main" val="3412153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A8C2-5879-483B-BF56-808B820AC7E9}"/>
              </a:ext>
            </a:extLst>
          </p:cNvPr>
          <p:cNvSpPr>
            <a:spLocks noGrp="1"/>
          </p:cNvSpPr>
          <p:nvPr>
            <p:ph type="title"/>
          </p:nvPr>
        </p:nvSpPr>
        <p:spPr/>
        <p:txBody>
          <a:bodyPr/>
          <a:lstStyle/>
          <a:p>
            <a:pPr algn="r"/>
            <a:r>
              <a:rPr lang="en-US" sz="3200" dirty="0"/>
              <a:t>Structure of Baryons</a:t>
            </a:r>
          </a:p>
        </p:txBody>
      </p:sp>
      <p:sp>
        <p:nvSpPr>
          <p:cNvPr id="3" name="Content Placeholder 2">
            <a:extLst>
              <a:ext uri="{FF2B5EF4-FFF2-40B4-BE49-F238E27FC236}">
                <a16:creationId xmlns:a16="http://schemas.microsoft.com/office/drawing/2014/main" id="{DB91A0E6-4537-4799-AE8B-CD74847C5325}"/>
              </a:ext>
            </a:extLst>
          </p:cNvPr>
          <p:cNvSpPr>
            <a:spLocks noGrp="1"/>
          </p:cNvSpPr>
          <p:nvPr>
            <p:ph idx="1"/>
          </p:nvPr>
        </p:nvSpPr>
        <p:spPr>
          <a:xfrm>
            <a:off x="609600" y="1600201"/>
            <a:ext cx="11125200" cy="4525963"/>
          </a:xfrm>
        </p:spPr>
        <p:txBody>
          <a:bodyPr/>
          <a:lstStyle/>
          <a:p>
            <a:r>
              <a:rPr lang="en-US" dirty="0" err="1">
                <a:solidFill>
                  <a:srgbClr val="7030A0"/>
                </a:solidFill>
              </a:rPr>
              <a:t>Poincaré</a:t>
            </a:r>
            <a:r>
              <a:rPr lang="en-US" dirty="0">
                <a:solidFill>
                  <a:srgbClr val="7030A0"/>
                </a:solidFill>
              </a:rPr>
              <a:t> covariant </a:t>
            </a:r>
            <a:r>
              <a:rPr lang="en-US" dirty="0" err="1">
                <a:solidFill>
                  <a:srgbClr val="7030A0"/>
                </a:solidFill>
              </a:rPr>
              <a:t>Faddeev</a:t>
            </a:r>
            <a:r>
              <a:rPr lang="en-US" dirty="0">
                <a:solidFill>
                  <a:srgbClr val="7030A0"/>
                </a:solidFill>
              </a:rPr>
              <a:t> equation</a:t>
            </a:r>
            <a:r>
              <a:rPr lang="en-US" dirty="0"/>
              <a:t> sums all possible exchanges and interactions that can take place between three dressed-quarks</a:t>
            </a:r>
          </a:p>
          <a:p>
            <a:r>
              <a:rPr lang="en-US" dirty="0"/>
              <a:t>Evidently, direct solution of </a:t>
            </a:r>
            <a:r>
              <a:rPr lang="en-US" dirty="0" err="1"/>
              <a:t>Faddeev</a:t>
            </a:r>
            <a:r>
              <a:rPr lang="en-US" dirty="0"/>
              <a:t> equation using rainbow-ladder truncation is now possible … remains a challenging numerical problem</a:t>
            </a:r>
          </a:p>
        </p:txBody>
      </p:sp>
      <p:sp>
        <p:nvSpPr>
          <p:cNvPr id="4" name="Date Placeholder 3">
            <a:extLst>
              <a:ext uri="{FF2B5EF4-FFF2-40B4-BE49-F238E27FC236}">
                <a16:creationId xmlns:a16="http://schemas.microsoft.com/office/drawing/2014/main" id="{170B907E-01DD-45F7-9D5A-3F56CAAA30ED}"/>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6A4A073D-8EA3-454D-9C4A-63F120791814}"/>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16F1459D-A67F-4AEB-A1ED-5F20EEDE0F9B}"/>
              </a:ext>
            </a:extLst>
          </p:cNvPr>
          <p:cNvSpPr>
            <a:spLocks noGrp="1"/>
          </p:cNvSpPr>
          <p:nvPr>
            <p:ph type="sldNum" sz="quarter" idx="12"/>
          </p:nvPr>
        </p:nvSpPr>
        <p:spPr/>
        <p:txBody>
          <a:bodyPr/>
          <a:lstStyle/>
          <a:p>
            <a:fld id="{87034D8C-3CB4-402A-BC46-2AB14C0FE90A}" type="slidenum">
              <a:rPr lang="en-US" smtClean="0"/>
              <a:pPr/>
              <a:t>16</a:t>
            </a:fld>
            <a:endParaRPr lang="en-US"/>
          </a:p>
        </p:txBody>
      </p:sp>
      <p:pic>
        <p:nvPicPr>
          <p:cNvPr id="8" name="Picture 7">
            <a:extLst>
              <a:ext uri="{FF2B5EF4-FFF2-40B4-BE49-F238E27FC236}">
                <a16:creationId xmlns:a16="http://schemas.microsoft.com/office/drawing/2014/main" id="{46AC422A-78B4-41D6-B0B5-79F6EA1E6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62400" cy="14831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9196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01D73B-F73B-28D4-9993-A5C215950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4101968"/>
            <a:ext cx="2057400" cy="2114683"/>
          </a:xfrm>
          <a:prstGeom prst="rect">
            <a:avLst/>
          </a:prstGeom>
        </p:spPr>
      </p:pic>
      <p:sp>
        <p:nvSpPr>
          <p:cNvPr id="2" name="Title 1">
            <a:extLst>
              <a:ext uri="{FF2B5EF4-FFF2-40B4-BE49-F238E27FC236}">
                <a16:creationId xmlns:a16="http://schemas.microsoft.com/office/drawing/2014/main" id="{D284A8C2-5879-483B-BF56-808B820AC7E9}"/>
              </a:ext>
            </a:extLst>
          </p:cNvPr>
          <p:cNvSpPr>
            <a:spLocks noGrp="1"/>
          </p:cNvSpPr>
          <p:nvPr>
            <p:ph type="title"/>
          </p:nvPr>
        </p:nvSpPr>
        <p:spPr/>
        <p:txBody>
          <a:bodyPr/>
          <a:lstStyle/>
          <a:p>
            <a:pPr algn="r"/>
            <a:r>
              <a:rPr lang="en-US" sz="3200" dirty="0"/>
              <a:t>Structure of Baryons</a:t>
            </a:r>
          </a:p>
        </p:txBody>
      </p:sp>
      <p:sp>
        <p:nvSpPr>
          <p:cNvPr id="3" name="Content Placeholder 2">
            <a:extLst>
              <a:ext uri="{FF2B5EF4-FFF2-40B4-BE49-F238E27FC236}">
                <a16:creationId xmlns:a16="http://schemas.microsoft.com/office/drawing/2014/main" id="{DB91A0E6-4537-4799-AE8B-CD74847C5325}"/>
              </a:ext>
            </a:extLst>
          </p:cNvPr>
          <p:cNvSpPr>
            <a:spLocks noGrp="1"/>
          </p:cNvSpPr>
          <p:nvPr>
            <p:ph idx="1"/>
          </p:nvPr>
        </p:nvSpPr>
        <p:spPr>
          <a:xfrm>
            <a:off x="609600" y="1600201"/>
            <a:ext cx="11125200" cy="4525963"/>
          </a:xfrm>
        </p:spPr>
        <p:txBody>
          <a:bodyPr/>
          <a:lstStyle/>
          <a:p>
            <a:r>
              <a:rPr lang="en-US" dirty="0" err="1">
                <a:solidFill>
                  <a:srgbClr val="7030A0"/>
                </a:solidFill>
              </a:rPr>
              <a:t>Poincaré</a:t>
            </a:r>
            <a:r>
              <a:rPr lang="en-US" dirty="0">
                <a:solidFill>
                  <a:srgbClr val="7030A0"/>
                </a:solidFill>
              </a:rPr>
              <a:t> covariant </a:t>
            </a:r>
            <a:r>
              <a:rPr lang="en-US" dirty="0" err="1">
                <a:solidFill>
                  <a:srgbClr val="7030A0"/>
                </a:solidFill>
              </a:rPr>
              <a:t>Faddeev</a:t>
            </a:r>
            <a:r>
              <a:rPr lang="en-US" dirty="0">
                <a:solidFill>
                  <a:srgbClr val="7030A0"/>
                </a:solidFill>
              </a:rPr>
              <a:t> equation</a:t>
            </a:r>
            <a:r>
              <a:rPr lang="en-US" dirty="0"/>
              <a:t> sums all possible exchanges and interactions that can take place between three dressed-quarks</a:t>
            </a:r>
          </a:p>
          <a:p>
            <a:r>
              <a:rPr lang="en-US" dirty="0"/>
              <a:t>Evidently, direct solution of </a:t>
            </a:r>
            <a:r>
              <a:rPr lang="en-US" dirty="0" err="1"/>
              <a:t>Faddeev</a:t>
            </a:r>
            <a:r>
              <a:rPr lang="en-US" dirty="0"/>
              <a:t> equation using rainbow-ladder truncation is now possible … remains a challenging numerical problem</a:t>
            </a:r>
          </a:p>
          <a:p>
            <a:r>
              <a:rPr lang="en-US" dirty="0"/>
              <a:t>For many applications, diquark approximation to quark + quark scattering kernel is used</a:t>
            </a:r>
          </a:p>
          <a:p>
            <a:r>
              <a:rPr lang="en-US" b="1" i="1" dirty="0">
                <a:solidFill>
                  <a:srgbClr val="FF0000"/>
                </a:solidFill>
              </a:rPr>
              <a:t>Prediction</a:t>
            </a:r>
            <a:r>
              <a:rPr lang="en-US" dirty="0"/>
              <a:t>: owing to EHM phenomena</a:t>
            </a:r>
            <a:r>
              <a:rPr lang="en-US" i="1" dirty="0"/>
              <a:t>, strong diquark correlations exist within baryons</a:t>
            </a:r>
          </a:p>
          <a:p>
            <a:pPr lvl="1"/>
            <a:r>
              <a:rPr lang="en-US" sz="2200" dirty="0"/>
              <a:t>proton and neutron … both scalar and axial-vector diquarks are present</a:t>
            </a:r>
            <a:endParaRPr lang="en-US" sz="2200" i="1" dirty="0">
              <a:solidFill>
                <a:srgbClr val="0000FF"/>
              </a:solidFill>
            </a:endParaRPr>
          </a:p>
          <a:p>
            <a:endParaRPr lang="en-US" dirty="0"/>
          </a:p>
        </p:txBody>
      </p:sp>
      <p:sp>
        <p:nvSpPr>
          <p:cNvPr id="4" name="Date Placeholder 3">
            <a:extLst>
              <a:ext uri="{FF2B5EF4-FFF2-40B4-BE49-F238E27FC236}">
                <a16:creationId xmlns:a16="http://schemas.microsoft.com/office/drawing/2014/main" id="{170B907E-01DD-45F7-9D5A-3F56CAAA30ED}"/>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6A4A073D-8EA3-454D-9C4A-63F120791814}"/>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16F1459D-A67F-4AEB-A1ED-5F20EEDE0F9B}"/>
              </a:ext>
            </a:extLst>
          </p:cNvPr>
          <p:cNvSpPr>
            <a:spLocks noGrp="1"/>
          </p:cNvSpPr>
          <p:nvPr>
            <p:ph type="sldNum" sz="quarter" idx="12"/>
          </p:nvPr>
        </p:nvSpPr>
        <p:spPr/>
        <p:txBody>
          <a:bodyPr/>
          <a:lstStyle/>
          <a:p>
            <a:fld id="{87034D8C-3CB4-402A-BC46-2AB14C0FE90A}" type="slidenum">
              <a:rPr lang="en-US" smtClean="0"/>
              <a:pPr/>
              <a:t>17</a:t>
            </a:fld>
            <a:endParaRPr lang="en-US"/>
          </a:p>
        </p:txBody>
      </p:sp>
      <p:pic>
        <p:nvPicPr>
          <p:cNvPr id="7" name="Picture 6" descr="FaddeevEq.jpg">
            <a:extLst>
              <a:ext uri="{FF2B5EF4-FFF2-40B4-BE49-F238E27FC236}">
                <a16:creationId xmlns:a16="http://schemas.microsoft.com/office/drawing/2014/main" id="{C961F3D2-9B1D-4EEF-B11B-EC0CD1D5B303}"/>
              </a:ext>
            </a:extLst>
          </p:cNvPr>
          <p:cNvPicPr>
            <a:picLocks noChangeAspect="1"/>
          </p:cNvPicPr>
          <p:nvPr/>
        </p:nvPicPr>
        <p:blipFill>
          <a:blip r:embed="rId3" cstate="print"/>
          <a:stretch>
            <a:fillRect/>
          </a:stretch>
        </p:blipFill>
        <p:spPr>
          <a:xfrm>
            <a:off x="0" y="0"/>
            <a:ext cx="4570016" cy="1497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descr="Chart, surface chart&#10;&#10;Description automatically generated">
            <a:extLst>
              <a:ext uri="{FF2B5EF4-FFF2-40B4-BE49-F238E27FC236}">
                <a16:creationId xmlns:a16="http://schemas.microsoft.com/office/drawing/2014/main" id="{97B15CE4-5B0F-0B10-7913-1F84CAD14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4211638"/>
            <a:ext cx="2957513" cy="23241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60F5FBC-46BA-CBAF-F61F-5586B71A80D1}"/>
                  </a:ext>
                </a:extLst>
              </p:cNvPr>
              <p:cNvSpPr txBox="1"/>
              <p:nvPr/>
            </p:nvSpPr>
            <p:spPr>
              <a:xfrm>
                <a:off x="8855502" y="4299994"/>
                <a:ext cx="2590801" cy="2031325"/>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C00000"/>
                    </a:solidFill>
                  </a:rPr>
                  <a:t>CSM prediction = presence of </a:t>
                </a:r>
                <a:r>
                  <a:rPr lang="en-US" dirty="0" err="1">
                    <a:solidFill>
                      <a:srgbClr val="C00000"/>
                    </a:solidFill>
                  </a:rPr>
                  <a:t>axialvector</a:t>
                </a:r>
                <a:r>
                  <a:rPr lang="en-US" dirty="0">
                    <a:solidFill>
                      <a:srgbClr val="C00000"/>
                    </a:solidFill>
                  </a:rPr>
                  <a:t> (AV) diquark correlation in the proton</a:t>
                </a:r>
              </a:p>
              <a:p>
                <a:pPr marL="285750" indent="-285750">
                  <a:buFont typeface="Wingdings" panose="05000000000000000000" pitchFamily="2" charset="2"/>
                  <a:buChar char="ü"/>
                </a:pPr>
                <a:r>
                  <a:rPr lang="en-US" dirty="0">
                    <a:solidFill>
                      <a:srgbClr val="C00000"/>
                    </a:solidFill>
                  </a:rPr>
                  <a:t>AV Responsible for </a:t>
                </a:r>
                <a14:m>
                  <m:oMath xmlns:m="http://schemas.openxmlformats.org/officeDocument/2006/math">
                    <m:r>
                      <a:rPr lang="en-GB" b="0" i="1" smtClean="0">
                        <a:solidFill>
                          <a:srgbClr val="C00000"/>
                        </a:solidFill>
                        <a:latin typeface="Cambria Math" panose="02040503050406030204" pitchFamily="18" charset="0"/>
                      </a:rPr>
                      <m:t>≈40</m:t>
                    </m:r>
                    <m:r>
                      <a:rPr lang="en-GB" b="0" i="0" smtClean="0">
                        <a:solidFill>
                          <a:srgbClr val="C00000"/>
                        </a:solidFill>
                        <a:latin typeface="Cambria Math" panose="02040503050406030204" pitchFamily="18" charset="0"/>
                      </a:rPr>
                      <m:t>%</m:t>
                    </m:r>
                  </m:oMath>
                </a14:m>
                <a:r>
                  <a:rPr lang="en-US" dirty="0">
                    <a:solidFill>
                      <a:srgbClr val="C00000"/>
                    </a:solidFill>
                  </a:rPr>
                  <a:t> of proton charge</a:t>
                </a:r>
              </a:p>
            </p:txBody>
          </p:sp>
        </mc:Choice>
        <mc:Fallback xmlns="">
          <p:sp>
            <p:nvSpPr>
              <p:cNvPr id="10" name="TextBox 9">
                <a:extLst>
                  <a:ext uri="{FF2B5EF4-FFF2-40B4-BE49-F238E27FC236}">
                    <a16:creationId xmlns:a16="http://schemas.microsoft.com/office/drawing/2014/main" id="{560F5FBC-46BA-CBAF-F61F-5586B71A80D1}"/>
                  </a:ext>
                </a:extLst>
              </p:cNvPr>
              <p:cNvSpPr txBox="1">
                <a:spLocks noRot="1" noChangeAspect="1" noMove="1" noResize="1" noEditPoints="1" noAdjustHandles="1" noChangeArrowheads="1" noChangeShapeType="1" noTextEdit="1"/>
              </p:cNvSpPr>
              <p:nvPr/>
            </p:nvSpPr>
            <p:spPr>
              <a:xfrm>
                <a:off x="8855502" y="4299994"/>
                <a:ext cx="2590801" cy="2031325"/>
              </a:xfrm>
              <a:prstGeom prst="rect">
                <a:avLst/>
              </a:prstGeom>
              <a:blipFill>
                <a:blip r:embed="rId5"/>
                <a:stretch>
                  <a:fillRect l="-1647" t="-1497" r="-235" b="-3593"/>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F7481F23-48B7-F332-09DD-93E59DC6FEE7}"/>
              </a:ext>
            </a:extLst>
          </p:cNvPr>
          <p:cNvSpPr txBox="1"/>
          <p:nvPr/>
        </p:nvSpPr>
        <p:spPr>
          <a:xfrm>
            <a:off x="4953000" y="399871"/>
            <a:ext cx="3169301" cy="1200329"/>
          </a:xfrm>
          <a:prstGeom prst="rect">
            <a:avLst/>
          </a:prstGeom>
          <a:noFill/>
        </p:spPr>
        <p:txBody>
          <a:bodyPr wrap="square" rtlCol="0">
            <a:spAutoFit/>
          </a:bodyPr>
          <a:lstStyle/>
          <a:p>
            <a:r>
              <a:rPr lang="en-AU" sz="2400" i="1" dirty="0">
                <a:ln w="0"/>
                <a:solidFill>
                  <a:srgbClr val="C00000"/>
                </a:solidFill>
                <a:effectLst>
                  <a:outerShdw blurRad="38100" dist="25400" dir="5400000" algn="ctr" rotWithShape="0">
                    <a:srgbClr val="6E747A">
                      <a:alpha val="43000"/>
                    </a:srgbClr>
                  </a:outerShdw>
                </a:effectLst>
              </a:rPr>
              <a:t>Solution delivers </a:t>
            </a:r>
          </a:p>
          <a:p>
            <a:r>
              <a:rPr lang="en-AU" sz="2400" i="1" dirty="0">
                <a:ln w="0"/>
                <a:solidFill>
                  <a:srgbClr val="C00000"/>
                </a:solidFill>
                <a:effectLst>
                  <a:outerShdw blurRad="38100" dist="25400" dir="5400000" algn="ctr" rotWithShape="0">
                    <a:srgbClr val="6E747A">
                      <a:alpha val="43000"/>
                    </a:srgbClr>
                  </a:outerShdw>
                </a:effectLst>
              </a:rPr>
              <a:t>Poincaré-covariant </a:t>
            </a:r>
          </a:p>
          <a:p>
            <a:r>
              <a:rPr lang="en-AU" sz="2400" i="1" dirty="0">
                <a:ln w="0"/>
                <a:solidFill>
                  <a:srgbClr val="C00000"/>
                </a:solidFill>
                <a:effectLst>
                  <a:outerShdw blurRad="38100" dist="25400" dir="5400000" algn="ctr" rotWithShape="0">
                    <a:srgbClr val="6E747A">
                      <a:alpha val="43000"/>
                    </a:srgbClr>
                  </a:outerShdw>
                </a:effectLst>
              </a:rPr>
              <a:t>proton wave function</a:t>
            </a:r>
          </a:p>
        </p:txBody>
      </p:sp>
    </p:spTree>
    <p:extLst>
      <p:ext uri="{BB962C8B-B14F-4D97-AF65-F5344CB8AC3E}">
        <p14:creationId xmlns:p14="http://schemas.microsoft.com/office/powerpoint/2010/main" val="329852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176DA1-4D7D-C18E-D77B-74D299F1B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4101968"/>
            <a:ext cx="2057400" cy="2114683"/>
          </a:xfrm>
          <a:prstGeom prst="rect">
            <a:avLst/>
          </a:prstGeom>
        </p:spPr>
      </p:pic>
      <p:pic>
        <p:nvPicPr>
          <p:cNvPr id="9" name="Picture 8">
            <a:extLst>
              <a:ext uri="{FF2B5EF4-FFF2-40B4-BE49-F238E27FC236}">
                <a16:creationId xmlns:a16="http://schemas.microsoft.com/office/drawing/2014/main" id="{97B15CE4-5B0F-0B10-7913-1F84CAD146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55460" y="4211638"/>
            <a:ext cx="3031339" cy="2541728"/>
          </a:xfrm>
          <a:prstGeom prst="rect">
            <a:avLst/>
          </a:prstGeom>
        </p:spPr>
      </p:pic>
      <p:sp>
        <p:nvSpPr>
          <p:cNvPr id="2" name="Title 1">
            <a:extLst>
              <a:ext uri="{FF2B5EF4-FFF2-40B4-BE49-F238E27FC236}">
                <a16:creationId xmlns:a16="http://schemas.microsoft.com/office/drawing/2014/main" id="{D284A8C2-5879-483B-BF56-808B820AC7E9}"/>
              </a:ext>
            </a:extLst>
          </p:cNvPr>
          <p:cNvSpPr>
            <a:spLocks noGrp="1"/>
          </p:cNvSpPr>
          <p:nvPr>
            <p:ph type="title"/>
          </p:nvPr>
        </p:nvSpPr>
        <p:spPr/>
        <p:txBody>
          <a:bodyPr/>
          <a:lstStyle/>
          <a:p>
            <a:pPr algn="r"/>
            <a:r>
              <a:rPr lang="en-US" sz="3200" dirty="0"/>
              <a:t>Structure of Baryons</a:t>
            </a:r>
          </a:p>
        </p:txBody>
      </p:sp>
      <p:sp>
        <p:nvSpPr>
          <p:cNvPr id="3" name="Content Placeholder 2">
            <a:extLst>
              <a:ext uri="{FF2B5EF4-FFF2-40B4-BE49-F238E27FC236}">
                <a16:creationId xmlns:a16="http://schemas.microsoft.com/office/drawing/2014/main" id="{DB91A0E6-4537-4799-AE8B-CD74847C5325}"/>
              </a:ext>
            </a:extLst>
          </p:cNvPr>
          <p:cNvSpPr>
            <a:spLocks noGrp="1"/>
          </p:cNvSpPr>
          <p:nvPr>
            <p:ph idx="1"/>
          </p:nvPr>
        </p:nvSpPr>
        <p:spPr>
          <a:xfrm>
            <a:off x="609600" y="1600201"/>
            <a:ext cx="11125200" cy="4525963"/>
          </a:xfrm>
        </p:spPr>
        <p:txBody>
          <a:bodyPr/>
          <a:lstStyle/>
          <a:p>
            <a:r>
              <a:rPr lang="en-US" dirty="0" err="1">
                <a:solidFill>
                  <a:srgbClr val="7030A0"/>
                </a:solidFill>
              </a:rPr>
              <a:t>Poincaré</a:t>
            </a:r>
            <a:r>
              <a:rPr lang="en-US" dirty="0">
                <a:solidFill>
                  <a:srgbClr val="7030A0"/>
                </a:solidFill>
              </a:rPr>
              <a:t> covariant </a:t>
            </a:r>
            <a:r>
              <a:rPr lang="en-US" dirty="0" err="1">
                <a:solidFill>
                  <a:srgbClr val="7030A0"/>
                </a:solidFill>
              </a:rPr>
              <a:t>Faddeev</a:t>
            </a:r>
            <a:r>
              <a:rPr lang="en-US" dirty="0">
                <a:solidFill>
                  <a:srgbClr val="7030A0"/>
                </a:solidFill>
              </a:rPr>
              <a:t> equation</a:t>
            </a:r>
            <a:r>
              <a:rPr lang="en-US" dirty="0"/>
              <a:t> sums all possible exchanges and interactions that can take place between three dressed-quarks</a:t>
            </a:r>
          </a:p>
          <a:p>
            <a:r>
              <a:rPr lang="en-US" dirty="0"/>
              <a:t>Direct solution of </a:t>
            </a:r>
            <a:r>
              <a:rPr lang="en-US" dirty="0" err="1"/>
              <a:t>Faddeev</a:t>
            </a:r>
            <a:r>
              <a:rPr lang="en-US" dirty="0"/>
              <a:t> equation using rainbow-ladder truncation is now possible, but numerical challenges remain</a:t>
            </a:r>
          </a:p>
          <a:p>
            <a:r>
              <a:rPr lang="en-US" dirty="0"/>
              <a:t>For many applications, diquark approximation to </a:t>
            </a:r>
            <a:r>
              <a:rPr lang="en-US" dirty="0" err="1"/>
              <a:t>quark+quark</a:t>
            </a:r>
            <a:r>
              <a:rPr lang="en-US" dirty="0"/>
              <a:t> scattering kernel is used</a:t>
            </a:r>
          </a:p>
          <a:p>
            <a:r>
              <a:rPr lang="en-US" b="1" i="1" dirty="0">
                <a:solidFill>
                  <a:srgbClr val="FF0000"/>
                </a:solidFill>
              </a:rPr>
              <a:t>Prediction</a:t>
            </a:r>
            <a:r>
              <a:rPr lang="en-US" dirty="0"/>
              <a:t>: owing to EHM</a:t>
            </a:r>
            <a:r>
              <a:rPr lang="en-US" i="1" dirty="0"/>
              <a:t>: </a:t>
            </a:r>
          </a:p>
          <a:p>
            <a:r>
              <a:rPr lang="en-US" i="1" dirty="0"/>
              <a:t>              octet baryon wave functions not just S-wave, but contain strong P-wave contributions</a:t>
            </a:r>
          </a:p>
          <a:p>
            <a:pPr marL="0" indent="0">
              <a:buNone/>
            </a:pPr>
            <a:r>
              <a:rPr lang="en-US" i="1" dirty="0"/>
              <a:t>                            baryon wave functions </a:t>
            </a:r>
          </a:p>
          <a:p>
            <a:pPr marL="0" indent="0">
              <a:buNone/>
            </a:pPr>
            <a:r>
              <a:rPr lang="en-US" i="1" dirty="0"/>
              <a:t>                            necessarily contain </a:t>
            </a:r>
          </a:p>
          <a:p>
            <a:pPr marL="0" indent="0">
              <a:buNone/>
            </a:pPr>
            <a:r>
              <a:rPr lang="en-US" i="1" dirty="0"/>
              <a:t>                            orbital angular momentum</a:t>
            </a:r>
            <a:endParaRPr lang="en-US" dirty="0"/>
          </a:p>
        </p:txBody>
      </p:sp>
      <p:sp>
        <p:nvSpPr>
          <p:cNvPr id="4" name="Date Placeholder 3">
            <a:extLst>
              <a:ext uri="{FF2B5EF4-FFF2-40B4-BE49-F238E27FC236}">
                <a16:creationId xmlns:a16="http://schemas.microsoft.com/office/drawing/2014/main" id="{170B907E-01DD-45F7-9D5A-3F56CAAA30ED}"/>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6A4A073D-8EA3-454D-9C4A-63F120791814}"/>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16F1459D-A67F-4AEB-A1ED-5F20EEDE0F9B}"/>
              </a:ext>
            </a:extLst>
          </p:cNvPr>
          <p:cNvSpPr>
            <a:spLocks noGrp="1"/>
          </p:cNvSpPr>
          <p:nvPr>
            <p:ph type="sldNum" sz="quarter" idx="12"/>
          </p:nvPr>
        </p:nvSpPr>
        <p:spPr/>
        <p:txBody>
          <a:bodyPr/>
          <a:lstStyle/>
          <a:p>
            <a:fld id="{87034D8C-3CB4-402A-BC46-2AB14C0FE90A}" type="slidenum">
              <a:rPr lang="en-US" smtClean="0"/>
              <a:pPr/>
              <a:t>18</a:t>
            </a:fld>
            <a:endParaRPr lang="en-US"/>
          </a:p>
        </p:txBody>
      </p:sp>
      <p:pic>
        <p:nvPicPr>
          <p:cNvPr id="7" name="Picture 6" descr="FaddeevEq.jpg">
            <a:extLst>
              <a:ext uri="{FF2B5EF4-FFF2-40B4-BE49-F238E27FC236}">
                <a16:creationId xmlns:a16="http://schemas.microsoft.com/office/drawing/2014/main" id="{C961F3D2-9B1D-4EEF-B11B-EC0CD1D5B303}"/>
              </a:ext>
            </a:extLst>
          </p:cNvPr>
          <p:cNvPicPr>
            <a:picLocks noChangeAspect="1"/>
          </p:cNvPicPr>
          <p:nvPr/>
        </p:nvPicPr>
        <p:blipFill>
          <a:blip r:embed="rId4" cstate="print"/>
          <a:stretch>
            <a:fillRect/>
          </a:stretch>
        </p:blipFill>
        <p:spPr>
          <a:xfrm>
            <a:off x="0" y="0"/>
            <a:ext cx="4570016" cy="1497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60F5FBC-46BA-CBAF-F61F-5586B71A80D1}"/>
                  </a:ext>
                </a:extLst>
              </p:cNvPr>
              <p:cNvSpPr txBox="1"/>
              <p:nvPr/>
            </p:nvSpPr>
            <p:spPr>
              <a:xfrm>
                <a:off x="8798985" y="4299994"/>
                <a:ext cx="3194049" cy="2031325"/>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rgbClr val="C00000"/>
                    </a:solidFill>
                  </a:rPr>
                  <a:t>CSM prediction = canonical normalization dominated by </a:t>
                </a:r>
                <a14:m>
                  <m:oMath xmlns:m="http://schemas.openxmlformats.org/officeDocument/2006/math">
                    <m:r>
                      <a:rPr lang="en-AU" b="0" i="1" smtClean="0">
                        <a:solidFill>
                          <a:srgbClr val="C00000"/>
                        </a:solidFill>
                        <a:latin typeface="Cambria Math" panose="02040503050406030204" pitchFamily="18" charset="0"/>
                      </a:rPr>
                      <m:t>𝑆</m:t>
                    </m:r>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𝑆</m:t>
                    </m:r>
                  </m:oMath>
                </a14:m>
                <a:r>
                  <a:rPr lang="en-US" dirty="0">
                    <a:solidFill>
                      <a:srgbClr val="C00000"/>
                    </a:solidFill>
                  </a:rPr>
                  <a:t>, but receives large </a:t>
                </a:r>
                <a14:m>
                  <m:oMath xmlns:m="http://schemas.openxmlformats.org/officeDocument/2006/math">
                    <m:r>
                      <a:rPr lang="en-AU" b="0" i="1" smtClean="0">
                        <a:solidFill>
                          <a:srgbClr val="C00000"/>
                        </a:solidFill>
                        <a:latin typeface="Cambria Math" panose="02040503050406030204" pitchFamily="18" charset="0"/>
                      </a:rPr>
                      <m:t>𝑆</m:t>
                    </m:r>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𝑃</m:t>
                    </m:r>
                  </m:oMath>
                </a14:m>
                <a:r>
                  <a:rPr lang="en-US" dirty="0">
                    <a:solidFill>
                      <a:srgbClr val="C00000"/>
                    </a:solidFill>
                  </a:rPr>
                  <a:t> and </a:t>
                </a:r>
                <a14:m>
                  <m:oMath xmlns:m="http://schemas.openxmlformats.org/officeDocument/2006/math">
                    <m:r>
                      <a:rPr lang="en-AU" b="0" i="1" smtClean="0">
                        <a:solidFill>
                          <a:srgbClr val="C00000"/>
                        </a:solidFill>
                        <a:latin typeface="Cambria Math" panose="02040503050406030204" pitchFamily="18" charset="0"/>
                      </a:rPr>
                      <m:t>𝑃</m:t>
                    </m:r>
                    <m:r>
                      <a:rPr lang="en-AU" b="0" i="1" smtClean="0">
                        <a:solidFill>
                          <a:srgbClr val="C00000"/>
                        </a:solidFill>
                        <a:latin typeface="Cambria Math" panose="02040503050406030204" pitchFamily="18" charset="0"/>
                      </a:rPr>
                      <m:t>⊗</m:t>
                    </m:r>
                    <m:r>
                      <a:rPr lang="en-AU" i="1">
                        <a:solidFill>
                          <a:srgbClr val="C00000"/>
                        </a:solidFill>
                        <a:latin typeface="Cambria Math" panose="02040503050406030204" pitchFamily="18" charset="0"/>
                      </a:rPr>
                      <m:t>𝑃</m:t>
                    </m:r>
                    <m:r>
                      <a:rPr lang="en-AU" i="1">
                        <a:solidFill>
                          <a:srgbClr val="C00000"/>
                        </a:solidFill>
                        <a:latin typeface="Cambria Math" panose="02040503050406030204" pitchFamily="18" charset="0"/>
                      </a:rPr>
                      <m:t> </m:t>
                    </m:r>
                  </m:oMath>
                </a14:m>
                <a:endParaRPr lang="en-AU" dirty="0">
                  <a:solidFill>
                    <a:srgbClr val="C00000"/>
                  </a:solidFill>
                </a:endParaRPr>
              </a:p>
              <a:p>
                <a:r>
                  <a:rPr lang="en-US" dirty="0">
                    <a:solidFill>
                      <a:srgbClr val="C00000"/>
                    </a:solidFill>
                  </a:rPr>
                  <a:t>      contributions</a:t>
                </a:r>
              </a:p>
              <a:p>
                <a:pPr marL="285750" indent="-285750">
                  <a:buFont typeface="Wingdings" panose="05000000000000000000" pitchFamily="2" charset="2"/>
                  <a:buChar char="ü"/>
                </a:pPr>
                <a:r>
                  <a:rPr lang="en-US" dirty="0">
                    <a:solidFill>
                      <a:srgbClr val="C00000"/>
                    </a:solidFill>
                  </a:rPr>
                  <a:t>Non-</a:t>
                </a:r>
                <a14:m>
                  <m:oMath xmlns:m="http://schemas.openxmlformats.org/officeDocument/2006/math">
                    <m:r>
                      <a:rPr lang="en-AU" i="1">
                        <a:solidFill>
                          <a:srgbClr val="C00000"/>
                        </a:solidFill>
                        <a:latin typeface="Cambria Math" panose="02040503050406030204" pitchFamily="18" charset="0"/>
                      </a:rPr>
                      <m:t>𝑆</m:t>
                    </m:r>
                    <m:r>
                      <a:rPr lang="en-AU" i="1">
                        <a:solidFill>
                          <a:srgbClr val="C00000"/>
                        </a:solidFill>
                        <a:latin typeface="Cambria Math" panose="02040503050406030204" pitchFamily="18" charset="0"/>
                      </a:rPr>
                      <m:t>⊗</m:t>
                    </m:r>
                    <m:r>
                      <a:rPr lang="en-AU" i="1">
                        <a:solidFill>
                          <a:srgbClr val="C00000"/>
                        </a:solidFill>
                        <a:latin typeface="Cambria Math" panose="02040503050406030204" pitchFamily="18" charset="0"/>
                      </a:rPr>
                      <m:t>𝑆</m:t>
                    </m:r>
                    <m:r>
                      <a:rPr lang="en-AU" i="1">
                        <a:solidFill>
                          <a:srgbClr val="C00000"/>
                        </a:solidFill>
                        <a:latin typeface="Cambria Math" panose="02040503050406030204" pitchFamily="18" charset="0"/>
                      </a:rPr>
                      <m:t> </m:t>
                    </m:r>
                  </m:oMath>
                </a14:m>
                <a:r>
                  <a:rPr lang="en-US" dirty="0">
                    <a:solidFill>
                      <a:srgbClr val="C00000"/>
                    </a:solidFill>
                  </a:rPr>
                  <a:t>make-up </a:t>
                </a:r>
                <a:r>
                  <a:rPr lang="en-AU" dirty="0">
                    <a:solidFill>
                      <a:srgbClr val="C00000"/>
                    </a:solidFill>
                  </a:rPr>
                  <a:t>6</a:t>
                </a:r>
                <a14:m>
                  <m:oMath xmlns:m="http://schemas.openxmlformats.org/officeDocument/2006/math">
                    <m:r>
                      <a:rPr lang="en-GB" b="0" i="1" smtClean="0">
                        <a:solidFill>
                          <a:srgbClr val="C00000"/>
                        </a:solidFill>
                        <a:latin typeface="Cambria Math" panose="02040503050406030204" pitchFamily="18" charset="0"/>
                      </a:rPr>
                      <m:t>0</m:t>
                    </m:r>
                    <m:r>
                      <a:rPr lang="en-GB" b="0" i="0" smtClean="0">
                        <a:solidFill>
                          <a:srgbClr val="C00000"/>
                        </a:solidFill>
                        <a:latin typeface="Cambria Math" panose="02040503050406030204" pitchFamily="18" charset="0"/>
                      </a:rPr>
                      <m:t>%</m:t>
                    </m:r>
                  </m:oMath>
                </a14:m>
                <a:r>
                  <a:rPr lang="en-US" dirty="0">
                    <a:solidFill>
                      <a:srgbClr val="C00000"/>
                    </a:solidFill>
                  </a:rPr>
                  <a:t> of proton charge</a:t>
                </a:r>
              </a:p>
            </p:txBody>
          </p:sp>
        </mc:Choice>
        <mc:Fallback xmlns="">
          <p:sp>
            <p:nvSpPr>
              <p:cNvPr id="10" name="TextBox 9">
                <a:extLst>
                  <a:ext uri="{FF2B5EF4-FFF2-40B4-BE49-F238E27FC236}">
                    <a16:creationId xmlns:a16="http://schemas.microsoft.com/office/drawing/2014/main" id="{560F5FBC-46BA-CBAF-F61F-5586B71A80D1}"/>
                  </a:ext>
                </a:extLst>
              </p:cNvPr>
              <p:cNvSpPr txBox="1">
                <a:spLocks noRot="1" noChangeAspect="1" noMove="1" noResize="1" noEditPoints="1" noAdjustHandles="1" noChangeArrowheads="1" noChangeShapeType="1" noTextEdit="1"/>
              </p:cNvSpPr>
              <p:nvPr/>
            </p:nvSpPr>
            <p:spPr>
              <a:xfrm>
                <a:off x="8798985" y="4299994"/>
                <a:ext cx="3194049" cy="2031325"/>
              </a:xfrm>
              <a:prstGeom prst="rect">
                <a:avLst/>
              </a:prstGeom>
              <a:blipFill>
                <a:blip r:embed="rId5"/>
                <a:stretch>
                  <a:fillRect l="-1527" t="-1497" r="-954" b="-3593"/>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F7481F23-48B7-F332-09DD-93E59DC6FEE7}"/>
              </a:ext>
            </a:extLst>
          </p:cNvPr>
          <p:cNvSpPr txBox="1"/>
          <p:nvPr/>
        </p:nvSpPr>
        <p:spPr>
          <a:xfrm>
            <a:off x="4953000" y="399871"/>
            <a:ext cx="3169301" cy="1200329"/>
          </a:xfrm>
          <a:prstGeom prst="rect">
            <a:avLst/>
          </a:prstGeom>
          <a:noFill/>
        </p:spPr>
        <p:txBody>
          <a:bodyPr wrap="square" rtlCol="0">
            <a:spAutoFit/>
          </a:bodyPr>
          <a:lstStyle/>
          <a:p>
            <a:r>
              <a:rPr lang="en-AU" sz="2400" i="1" dirty="0">
                <a:ln w="0"/>
                <a:solidFill>
                  <a:srgbClr val="C00000"/>
                </a:solidFill>
                <a:effectLst>
                  <a:outerShdw blurRad="38100" dist="25400" dir="5400000" algn="ctr" rotWithShape="0">
                    <a:srgbClr val="6E747A">
                      <a:alpha val="43000"/>
                    </a:srgbClr>
                  </a:outerShdw>
                </a:effectLst>
              </a:rPr>
              <a:t>Solution delivers </a:t>
            </a:r>
          </a:p>
          <a:p>
            <a:r>
              <a:rPr lang="en-AU" sz="2400" i="1" dirty="0">
                <a:ln w="0"/>
                <a:solidFill>
                  <a:srgbClr val="C00000"/>
                </a:solidFill>
                <a:effectLst>
                  <a:outerShdw blurRad="38100" dist="25400" dir="5400000" algn="ctr" rotWithShape="0">
                    <a:srgbClr val="6E747A">
                      <a:alpha val="43000"/>
                    </a:srgbClr>
                  </a:outerShdw>
                </a:effectLst>
              </a:rPr>
              <a:t>Poincaré-covariant </a:t>
            </a:r>
          </a:p>
          <a:p>
            <a:r>
              <a:rPr lang="en-AU" sz="2400" i="1" dirty="0">
                <a:ln w="0"/>
                <a:solidFill>
                  <a:srgbClr val="C00000"/>
                </a:solidFill>
                <a:effectLst>
                  <a:outerShdw blurRad="38100" dist="25400" dir="5400000" algn="ctr" rotWithShape="0">
                    <a:srgbClr val="6E747A">
                      <a:alpha val="43000"/>
                    </a:srgbClr>
                  </a:outerShdw>
                </a:effectLst>
              </a:rPr>
              <a:t>proton wave function</a:t>
            </a:r>
          </a:p>
        </p:txBody>
      </p:sp>
    </p:spTree>
    <p:extLst>
      <p:ext uri="{BB962C8B-B14F-4D97-AF65-F5344CB8AC3E}">
        <p14:creationId xmlns:p14="http://schemas.microsoft.com/office/powerpoint/2010/main" val="372052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Word&#10;&#10;Description automatically generated">
            <a:extLst>
              <a:ext uri="{FF2B5EF4-FFF2-40B4-BE49-F238E27FC236}">
                <a16:creationId xmlns:a16="http://schemas.microsoft.com/office/drawing/2014/main" id="{81B120A8-FB60-4EFB-B484-CA0CD8906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2" y="0"/>
            <a:ext cx="4943475" cy="1131477"/>
          </a:xfrm>
          <a:prstGeom prst="rect">
            <a:avLst/>
          </a:prstGeom>
        </p:spPr>
      </p:pic>
      <p:sp>
        <p:nvSpPr>
          <p:cNvPr id="2" name="Title 1">
            <a:extLst>
              <a:ext uri="{FF2B5EF4-FFF2-40B4-BE49-F238E27FC236}">
                <a16:creationId xmlns:a16="http://schemas.microsoft.com/office/drawing/2014/main" id="{78B28213-145E-4243-847C-70CCB97ACC77}"/>
              </a:ext>
            </a:extLst>
          </p:cNvPr>
          <p:cNvSpPr>
            <a:spLocks noGrp="1"/>
          </p:cNvSpPr>
          <p:nvPr>
            <p:ph type="title"/>
          </p:nvPr>
        </p:nvSpPr>
        <p:spPr/>
        <p:txBody>
          <a:bodyPr/>
          <a:lstStyle/>
          <a:p>
            <a:pPr algn="r"/>
            <a:r>
              <a:rPr lang="en-GB" sz="3600" b="0" i="1" dirty="0">
                <a:ln w="0"/>
                <a:solidFill>
                  <a:schemeClr val="accent1"/>
                </a:solidFill>
                <a:effectLst>
                  <a:outerShdw blurRad="38100" dist="25400" dir="5400000" algn="ctr" rotWithShape="0">
                    <a:srgbClr val="6E747A">
                      <a:alpha val="43000"/>
                    </a:srgbClr>
                  </a:outerShdw>
                </a:effectLst>
              </a:rPr>
              <a:t>Diquarks - Facts</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B2CA894-8DE5-49A9-9818-BA05F1E61C9F}"/>
                  </a:ext>
                </a:extLst>
              </p:cNvPr>
              <p:cNvSpPr>
                <a:spLocks noGrp="1"/>
              </p:cNvSpPr>
              <p:nvPr>
                <p:ph sz="half" idx="1"/>
              </p:nvPr>
            </p:nvSpPr>
            <p:spPr>
              <a:xfrm>
                <a:off x="609600" y="1265236"/>
                <a:ext cx="5612464" cy="5364164"/>
              </a:xfrm>
            </p:spPr>
            <p:txBody>
              <a:bodyPr/>
              <a:lstStyle/>
              <a:p>
                <a:pPr>
                  <a:buFont typeface="Wingdings" panose="05000000000000000000" pitchFamily="2" charset="2"/>
                  <a:buChar char="Ø"/>
                </a:pPr>
                <a:r>
                  <a:rPr lang="en-US" sz="2000" dirty="0">
                    <a:solidFill>
                      <a:schemeClr val="tx2">
                        <a:lumMod val="75000"/>
                      </a:schemeClr>
                    </a:solidFill>
                  </a:rPr>
                  <a:t>Theory predicts experimental observables that would constitute unambiguous measurable signals for the presence of diquark correlations.</a:t>
                </a:r>
              </a:p>
              <a:p>
                <a:pPr>
                  <a:buFont typeface="Wingdings" panose="05000000000000000000" pitchFamily="2" charset="2"/>
                  <a:buChar char="Ø"/>
                </a:pPr>
                <a:r>
                  <a:rPr lang="en-US" sz="2000" dirty="0">
                    <a:solidFill>
                      <a:schemeClr val="tx2">
                        <a:lumMod val="75000"/>
                      </a:schemeClr>
                    </a:solidFill>
                  </a:rPr>
                  <a:t>Some connect with spectroscopy of exotics</a:t>
                </a:r>
              </a:p>
              <a:p>
                <a:pPr lvl="1">
                  <a:buFont typeface="Wingdings" panose="05000000000000000000" pitchFamily="2" charset="2"/>
                  <a:buChar char="ü"/>
                </a:pPr>
                <a:r>
                  <a:rPr lang="en-US" sz="2000" dirty="0">
                    <a:solidFill>
                      <a:schemeClr val="tx2">
                        <a:lumMod val="75000"/>
                      </a:schemeClr>
                    </a:solidFill>
                  </a:rPr>
                  <a:t>tetraquarks and pentaquarks</a:t>
                </a:r>
              </a:p>
              <a:p>
                <a:pPr>
                  <a:buFont typeface="Wingdings" panose="05000000000000000000" pitchFamily="2" charset="2"/>
                  <a:buChar char="Ø"/>
                </a:pPr>
                <a:r>
                  <a:rPr lang="en-US" sz="2000" dirty="0">
                    <a:solidFill>
                      <a:schemeClr val="tx2">
                        <a:lumMod val="75000"/>
                      </a:schemeClr>
                    </a:solidFill>
                  </a:rPr>
                  <a:t>Numerous observables connected with structure of conventional hadrons, e.g. </a:t>
                </a:r>
              </a:p>
              <a:p>
                <a:pPr lvl="1">
                  <a:buFont typeface="Wingdings" panose="05000000000000000000" pitchFamily="2" charset="2"/>
                  <a:buChar char="ü"/>
                </a:pPr>
                <a:r>
                  <a:rPr lang="en-US" sz="2000" dirty="0">
                    <a:solidFill>
                      <a:schemeClr val="tx2">
                        <a:lumMod val="75000"/>
                      </a:schemeClr>
                    </a:solidFill>
                  </a:rPr>
                  <a:t>existence of zeros in </a:t>
                </a:r>
                <a:r>
                  <a:rPr lang="en-US" sz="2000" i="1" dirty="0">
                    <a:solidFill>
                      <a:schemeClr val="tx2">
                        <a:lumMod val="75000"/>
                      </a:schemeClr>
                    </a:solidFill>
                  </a:rPr>
                  <a:t>d</a:t>
                </a:r>
                <a:r>
                  <a:rPr lang="en-US" sz="2000" dirty="0">
                    <a:solidFill>
                      <a:schemeClr val="tx2">
                        <a:lumMod val="75000"/>
                      </a:schemeClr>
                    </a:solidFill>
                  </a:rPr>
                  <a:t>-quark contribution to proton Dirac and Pauli form factors</a:t>
                </a:r>
              </a:p>
              <a:p>
                <a:pPr lvl="1">
                  <a:buFont typeface="Wingdings" panose="05000000000000000000" pitchFamily="2" charset="2"/>
                  <a:buChar char="ü"/>
                </a:pPr>
                <a14:m>
                  <m:oMath xmlns:m="http://schemas.openxmlformats.org/officeDocument/2006/math">
                    <m:sSup>
                      <m:sSupPr>
                        <m:ctrlPr>
                          <a:rPr lang="en-GB" sz="2000" b="0" i="1" dirty="0" smtClean="0">
                            <a:solidFill>
                              <a:schemeClr val="tx2">
                                <a:lumMod val="75000"/>
                              </a:schemeClr>
                            </a:solidFill>
                            <a:latin typeface="Cambria Math" panose="02040503050406030204" pitchFamily="18" charset="0"/>
                          </a:rPr>
                        </m:ctrlPr>
                      </m:sSupPr>
                      <m:e>
                        <m:r>
                          <a:rPr lang="en-US" sz="2000" i="1" dirty="0" smtClean="0">
                            <a:solidFill>
                              <a:schemeClr val="tx2">
                                <a:lumMod val="75000"/>
                              </a:schemeClr>
                            </a:solidFill>
                            <a:latin typeface="Cambria Math" panose="02040503050406030204" pitchFamily="18" charset="0"/>
                          </a:rPr>
                          <m:t>𝑄</m:t>
                        </m:r>
                      </m:e>
                      <m:sup>
                        <m:r>
                          <a:rPr lang="en-GB" sz="2000" b="0" i="1" dirty="0" smtClean="0">
                            <a:solidFill>
                              <a:schemeClr val="tx2">
                                <a:lumMod val="75000"/>
                              </a:schemeClr>
                            </a:solidFill>
                            <a:latin typeface="Cambria Math" panose="02040503050406030204" pitchFamily="18" charset="0"/>
                          </a:rPr>
                          <m:t>2</m:t>
                        </m:r>
                      </m:sup>
                    </m:sSup>
                  </m:oMath>
                </a14:m>
                <a:r>
                  <a:rPr lang="en-US" sz="2000" dirty="0">
                    <a:solidFill>
                      <a:schemeClr val="tx2">
                        <a:lumMod val="75000"/>
                      </a:schemeClr>
                    </a:solidFill>
                  </a:rPr>
                  <a:t>-dependence of nucleon-to-resonance transition form factors</a:t>
                </a:r>
              </a:p>
              <a:p>
                <a:pPr lvl="1">
                  <a:buFont typeface="Wingdings" panose="05000000000000000000" pitchFamily="2" charset="2"/>
                  <a:buChar char="ü"/>
                </a:pPr>
                <a14:m>
                  <m:oMath xmlns:m="http://schemas.openxmlformats.org/officeDocument/2006/math">
                    <m:r>
                      <a:rPr lang="en-US" sz="2000" i="1" dirty="0" smtClean="0">
                        <a:solidFill>
                          <a:schemeClr val="tx2">
                            <a:lumMod val="75000"/>
                          </a:schemeClr>
                        </a:solidFill>
                        <a:latin typeface="Cambria Math" panose="02040503050406030204" pitchFamily="18" charset="0"/>
                      </a:rPr>
                      <m:t>𝑥</m:t>
                    </m:r>
                  </m:oMath>
                </a14:m>
                <a:r>
                  <a:rPr lang="en-US" sz="2000" dirty="0">
                    <a:solidFill>
                      <a:schemeClr val="tx2">
                        <a:lumMod val="75000"/>
                      </a:schemeClr>
                    </a:solidFill>
                  </a:rPr>
                  <a:t>-dependence of proton structure functions</a:t>
                </a:r>
              </a:p>
              <a:p>
                <a:pPr>
                  <a:buFont typeface="Wingdings" panose="05000000000000000000" pitchFamily="2" charset="2"/>
                  <a:buChar char="ü"/>
                </a:pPr>
                <a:r>
                  <a:rPr lang="en-US" sz="2200" i="1" dirty="0">
                    <a:ln w="0"/>
                    <a:solidFill>
                      <a:srgbClr val="C00000"/>
                    </a:solidFill>
                    <a:effectLst>
                      <a:outerShdw blurRad="38100" dist="25400" dir="5400000" algn="ctr" rotWithShape="0">
                        <a:srgbClr val="6E747A">
                          <a:alpha val="43000"/>
                        </a:srgbClr>
                      </a:outerShdw>
                    </a:effectLst>
                  </a:rPr>
                  <a:t>New work … exposes impact on structure functions of octet baryons with strangeness, especially cf. nucleon</a:t>
                </a:r>
              </a:p>
            </p:txBody>
          </p:sp>
        </mc:Choice>
        <mc:Fallback xmlns="">
          <p:sp>
            <p:nvSpPr>
              <p:cNvPr id="3" name="Content Placeholder 2">
                <a:extLst>
                  <a:ext uri="{FF2B5EF4-FFF2-40B4-BE49-F238E27FC236}">
                    <a16:creationId xmlns:a16="http://schemas.microsoft.com/office/drawing/2014/main" id="{8B2CA894-8DE5-49A9-9818-BA05F1E61C9F}"/>
                  </a:ext>
                </a:extLst>
              </p:cNvPr>
              <p:cNvSpPr>
                <a:spLocks noGrp="1" noRot="1" noChangeAspect="1" noMove="1" noResize="1" noEditPoints="1" noAdjustHandles="1" noChangeArrowheads="1" noChangeShapeType="1" noTextEdit="1"/>
              </p:cNvSpPr>
              <p:nvPr>
                <p:ph sz="half" idx="1"/>
              </p:nvPr>
            </p:nvSpPr>
            <p:spPr>
              <a:xfrm>
                <a:off x="609600" y="1265236"/>
                <a:ext cx="5612464" cy="5364164"/>
              </a:xfrm>
              <a:blipFill>
                <a:blip r:embed="rId3"/>
                <a:stretch>
                  <a:fillRect l="-1520" t="-682" r="-1303"/>
                </a:stretch>
              </a:blipFill>
            </p:spPr>
            <p:txBody>
              <a:bodyPr/>
              <a:lstStyle/>
              <a:p>
                <a:r>
                  <a:rPr lang="en-AU">
                    <a:noFill/>
                  </a:rPr>
                  <a:t> </a:t>
                </a:r>
              </a:p>
            </p:txBody>
          </p:sp>
        </mc:Fallback>
      </mc:AlternateContent>
      <p:pic>
        <p:nvPicPr>
          <p:cNvPr id="11" name="Content Placeholder 10" descr="Graphical user interface, application&#10;&#10;Description automatically generated">
            <a:extLst>
              <a:ext uri="{FF2B5EF4-FFF2-40B4-BE49-F238E27FC236}">
                <a16:creationId xmlns:a16="http://schemas.microsoft.com/office/drawing/2014/main" id="{BC348BEA-E4EB-4632-9602-0E8BC38055C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22064" y="1295400"/>
            <a:ext cx="5335872" cy="4525963"/>
          </a:xfrm>
          <a:prstGeom prst="rect">
            <a:avLst/>
          </a:prstGeom>
          <a:ln>
            <a:noFill/>
          </a:ln>
          <a:effectLst>
            <a:outerShdw blurRad="292100" dist="139700" dir="2700000" algn="tl" rotWithShape="0">
              <a:srgbClr val="333333">
                <a:alpha val="65000"/>
              </a:srgbClr>
            </a:outerShdw>
          </a:effectLst>
        </p:spPr>
      </p:pic>
      <p:sp>
        <p:nvSpPr>
          <p:cNvPr id="5" name="Date Placeholder 4">
            <a:extLst>
              <a:ext uri="{FF2B5EF4-FFF2-40B4-BE49-F238E27FC236}">
                <a16:creationId xmlns:a16="http://schemas.microsoft.com/office/drawing/2014/main" id="{CFFF1A8D-8A10-4B03-8C2C-49F758BB6111}"/>
              </a:ext>
            </a:extLst>
          </p:cNvPr>
          <p:cNvSpPr>
            <a:spLocks noGrp="1"/>
          </p:cNvSpPr>
          <p:nvPr>
            <p:ph type="dt" sz="half" idx="10"/>
          </p:nvPr>
        </p:nvSpPr>
        <p:spPr/>
        <p:txBody>
          <a:bodyPr/>
          <a:lstStyle/>
          <a:p>
            <a:r>
              <a:rPr lang="en-US"/>
              <a:t>26th International Symposium on Spin Physics (SPIN2025) .. 2025/09/22-26 .. (38)</a:t>
            </a:r>
          </a:p>
        </p:txBody>
      </p:sp>
      <p:sp>
        <p:nvSpPr>
          <p:cNvPr id="6" name="Footer Placeholder 5">
            <a:extLst>
              <a:ext uri="{FF2B5EF4-FFF2-40B4-BE49-F238E27FC236}">
                <a16:creationId xmlns:a16="http://schemas.microsoft.com/office/drawing/2014/main" id="{C2B86726-5B4F-4915-9C89-35E552C3BFA2}"/>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p>
        </p:txBody>
      </p:sp>
      <p:sp>
        <p:nvSpPr>
          <p:cNvPr id="7" name="Slide Number Placeholder 6">
            <a:extLst>
              <a:ext uri="{FF2B5EF4-FFF2-40B4-BE49-F238E27FC236}">
                <a16:creationId xmlns:a16="http://schemas.microsoft.com/office/drawing/2014/main" id="{70EAB99B-8986-4F4D-B39C-125C0E9715B8}"/>
              </a:ext>
            </a:extLst>
          </p:cNvPr>
          <p:cNvSpPr>
            <a:spLocks noGrp="1"/>
          </p:cNvSpPr>
          <p:nvPr>
            <p:ph type="sldNum" sz="quarter" idx="12"/>
          </p:nvPr>
        </p:nvSpPr>
        <p:spPr/>
        <p:txBody>
          <a:bodyPr/>
          <a:lstStyle/>
          <a:p>
            <a:fld id="{87034D8C-3CB4-402A-BC46-2AB14C0FE90A}" type="slidenum">
              <a:rPr lang="en-US" smtClean="0"/>
              <a:pPr/>
              <a:t>19</a:t>
            </a:fld>
            <a:endParaRPr lang="en-US"/>
          </a:p>
        </p:txBody>
      </p:sp>
    </p:spTree>
    <p:extLst>
      <p:ext uri="{BB962C8B-B14F-4D97-AF65-F5344CB8AC3E}">
        <p14:creationId xmlns:p14="http://schemas.microsoft.com/office/powerpoint/2010/main" val="220132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circle(in)">
                                      <p:cBhvr>
                                        <p:cTn id="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9DBB-616F-90C9-B367-2715CF4B6848}"/>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Basic Questions for 21</a:t>
            </a:r>
            <a:r>
              <a:rPr lang="en-AU" sz="2800" b="0" i="1" baseline="30000" dirty="0">
                <a:ln w="0"/>
                <a:solidFill>
                  <a:schemeClr val="accent1"/>
                </a:solidFill>
                <a:effectLst>
                  <a:outerShdw blurRad="38100" dist="25400" dir="5400000" algn="ctr" rotWithShape="0">
                    <a:srgbClr val="6E747A">
                      <a:alpha val="43000"/>
                    </a:srgbClr>
                  </a:outerShdw>
                </a:effectLst>
              </a:rPr>
              <a:t>st</a:t>
            </a:r>
            <a:r>
              <a:rPr lang="en-AU" sz="2800" b="0" i="1" dirty="0">
                <a:ln w="0"/>
                <a:solidFill>
                  <a:schemeClr val="accent1"/>
                </a:solidFill>
                <a:effectLst>
                  <a:outerShdw blurRad="38100" dist="25400" dir="5400000" algn="ctr" rotWithShape="0">
                    <a:srgbClr val="6E747A">
                      <a:alpha val="43000"/>
                    </a:srgbClr>
                  </a:outerShdw>
                </a:effectLst>
              </a:rPr>
              <a:t> Century Science</a:t>
            </a:r>
          </a:p>
        </p:txBody>
      </p:sp>
      <p:sp>
        <p:nvSpPr>
          <p:cNvPr id="3" name="Content Placeholder 2">
            <a:extLst>
              <a:ext uri="{FF2B5EF4-FFF2-40B4-BE49-F238E27FC236}">
                <a16:creationId xmlns:a16="http://schemas.microsoft.com/office/drawing/2014/main" id="{A0E6B544-1D61-DEB4-8073-AE8966A694BA}"/>
              </a:ext>
            </a:extLst>
          </p:cNvPr>
          <p:cNvSpPr>
            <a:spLocks noGrp="1"/>
          </p:cNvSpPr>
          <p:nvPr>
            <p:ph idx="1"/>
          </p:nvPr>
        </p:nvSpPr>
        <p:spPr>
          <a:xfrm>
            <a:off x="627185" y="990600"/>
            <a:ext cx="10972800" cy="4525963"/>
          </a:xfrm>
        </p:spPr>
        <p:txBody>
          <a:bodyPr/>
          <a:lstStyle/>
          <a:p>
            <a:r>
              <a:rPr lang="en-US" dirty="0"/>
              <a:t>How Does the Mass of the Nucleon Arise?</a:t>
            </a:r>
          </a:p>
          <a:p>
            <a:r>
              <a:rPr lang="en-US" dirty="0"/>
              <a:t>How Does the Spin of the Nucleon Arise?</a:t>
            </a:r>
          </a:p>
          <a:p>
            <a:r>
              <a:rPr lang="en-US" dirty="0"/>
              <a:t>What Are the Emergent Properties of Dense Systems of Gluons? </a:t>
            </a:r>
          </a:p>
          <a:p>
            <a:r>
              <a:rPr lang="en-US" dirty="0"/>
              <a:t>Response … International community is operating, building, and planning facilities with the potential for delivering answers</a:t>
            </a:r>
          </a:p>
        </p:txBody>
      </p:sp>
      <p:sp>
        <p:nvSpPr>
          <p:cNvPr id="4" name="Date Placeholder 3">
            <a:extLst>
              <a:ext uri="{FF2B5EF4-FFF2-40B4-BE49-F238E27FC236}">
                <a16:creationId xmlns:a16="http://schemas.microsoft.com/office/drawing/2014/main" id="{5A829622-EEAF-29EB-8E00-82F3BA15B04B}"/>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D7C01E3B-9F96-C4AD-3799-1E0ECDDDEB62}"/>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7171F8A2-6657-76B8-70BC-E9743E7ED809}"/>
              </a:ext>
            </a:extLst>
          </p:cNvPr>
          <p:cNvSpPr>
            <a:spLocks noGrp="1"/>
          </p:cNvSpPr>
          <p:nvPr>
            <p:ph type="sldNum" sz="quarter" idx="12"/>
          </p:nvPr>
        </p:nvSpPr>
        <p:spPr/>
        <p:txBody>
          <a:bodyPr/>
          <a:lstStyle/>
          <a:p>
            <a:fld id="{87034D8C-3CB4-402A-BC46-2AB14C0FE90A}" type="slidenum">
              <a:rPr lang="en-US" smtClean="0"/>
              <a:pPr/>
              <a:t>2</a:t>
            </a:fld>
            <a:endParaRPr lang="en-US"/>
          </a:p>
        </p:txBody>
      </p:sp>
      <p:pic>
        <p:nvPicPr>
          <p:cNvPr id="7" name="Picture 6" descr="A close-up of a logo&#10;&#10;Description automatically generated">
            <a:extLst>
              <a:ext uri="{FF2B5EF4-FFF2-40B4-BE49-F238E27FC236}">
                <a16:creationId xmlns:a16="http://schemas.microsoft.com/office/drawing/2014/main" id="{F55D6237-FD9B-F419-9E6A-BE1703887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5018" y="4265155"/>
            <a:ext cx="1658875" cy="15161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descr="A picture containing text, clipart&#10;&#10;Description automatically generated">
            <a:extLst>
              <a:ext uri="{FF2B5EF4-FFF2-40B4-BE49-F238E27FC236}">
                <a16:creationId xmlns:a16="http://schemas.microsoft.com/office/drawing/2014/main" id="{DDBE3A04-0B60-D5AD-000C-B16B76A20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893" y="2959306"/>
            <a:ext cx="3499719" cy="76080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1609423-472B-2016-EA93-6C7FA4A9B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5747" y="4014131"/>
            <a:ext cx="2021144" cy="19541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descr="A picture containing diagram&#10;&#10;Description automatically generated">
            <a:extLst>
              <a:ext uri="{FF2B5EF4-FFF2-40B4-BE49-F238E27FC236}">
                <a16:creationId xmlns:a16="http://schemas.microsoft.com/office/drawing/2014/main" id="{25122DB9-0C0C-2FDE-58A5-0BFC956C0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4060" y="3980492"/>
            <a:ext cx="1903925" cy="1834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Content Placeholder 12" descr="Diagram&#10;&#10;Description automatically generated">
            <a:extLst>
              <a:ext uri="{FF2B5EF4-FFF2-40B4-BE49-F238E27FC236}">
                <a16:creationId xmlns:a16="http://schemas.microsoft.com/office/drawing/2014/main" id="{A3558A96-B729-F907-DED5-82B09A67BB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392724" y="3920727"/>
            <a:ext cx="1380080" cy="195419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descr="Text&#10;&#10;Description automatically generated">
            <a:extLst>
              <a:ext uri="{FF2B5EF4-FFF2-40B4-BE49-F238E27FC236}">
                <a16:creationId xmlns:a16="http://schemas.microsoft.com/office/drawing/2014/main" id="{C7A33223-B289-A76B-63D3-8DE82A777B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1219" y="2890512"/>
            <a:ext cx="2729752" cy="761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logo with blue and green text&#10;&#10;Description automatically generated">
            <a:extLst>
              <a:ext uri="{FF2B5EF4-FFF2-40B4-BE49-F238E27FC236}">
                <a16:creationId xmlns:a16="http://schemas.microsoft.com/office/drawing/2014/main" id="{9CA42274-EF8A-FB34-A647-1A8D9E6D69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8293" y="2819400"/>
            <a:ext cx="1810810" cy="900714"/>
          </a:xfrm>
          <a:prstGeom prst="rect">
            <a:avLst/>
          </a:prstGeom>
          <a:ln>
            <a:noFill/>
          </a:ln>
          <a:effectLst>
            <a:outerShdw blurRad="190500" algn="tl" rotWithShape="0">
              <a:srgbClr val="000000">
                <a:alpha val="70000"/>
              </a:srgbClr>
            </a:outerShdw>
          </a:effectLst>
        </p:spPr>
      </p:pic>
      <p:pic>
        <p:nvPicPr>
          <p:cNvPr id="14" name="Picture 13" descr="A close-up of a logo&#10;&#10;Description automatically generated">
            <a:extLst>
              <a:ext uri="{FF2B5EF4-FFF2-40B4-BE49-F238E27FC236}">
                <a16:creationId xmlns:a16="http://schemas.microsoft.com/office/drawing/2014/main" id="{A1D779C8-859C-9D3C-3FCB-DD629B3AAF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5767" y="4465554"/>
            <a:ext cx="2050328" cy="10510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58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9" presetClass="emph" presetSubtype="0" fill="hold" nodeType="clickEffect">
                                  <p:stCondLst>
                                    <p:cond delay="0"/>
                                  </p:stCondLst>
                                  <p:childTnLst>
                                    <p:animClr clrSpc="rgb" dir="cw">
                                      <p:cBhvr override="childStyle">
                                        <p:cTn id="35" dur="500" fill="hold"/>
                                        <p:tgtEl>
                                          <p:spTgt spid="3">
                                            <p:txEl>
                                              <p:pRg st="0" end="0"/>
                                            </p:txEl>
                                          </p:spTgt>
                                        </p:tgtEl>
                                        <p:attrNameLst>
                                          <p:attrName>style.color</p:attrName>
                                        </p:attrNameLst>
                                      </p:cBhvr>
                                      <p:to>
                                        <a:srgbClr val="C00000"/>
                                      </p:to>
                                    </p:animClr>
                                    <p:animClr clrSpc="rgb" dir="cw">
                                      <p:cBhvr>
                                        <p:cTn id="36" dur="500" fill="hold"/>
                                        <p:tgtEl>
                                          <p:spTgt spid="3">
                                            <p:txEl>
                                              <p:pRg st="0" end="0"/>
                                            </p:txEl>
                                          </p:spTgt>
                                        </p:tgtEl>
                                        <p:attrNameLst>
                                          <p:attrName>fillcolor</p:attrName>
                                        </p:attrNameLst>
                                      </p:cBhvr>
                                      <p:to>
                                        <a:srgbClr val="C00000"/>
                                      </p:to>
                                    </p:animClr>
                                    <p:set>
                                      <p:cBhvr>
                                        <p:cTn id="37" dur="500" fill="hold"/>
                                        <p:tgtEl>
                                          <p:spTgt spid="3">
                                            <p:txEl>
                                              <p:pRg st="0" end="0"/>
                                            </p:txEl>
                                          </p:spTgt>
                                        </p:tgtEl>
                                        <p:attrNameLst>
                                          <p:attrName>fill.type</p:attrName>
                                        </p:attrNameLst>
                                      </p:cBhvr>
                                      <p:to>
                                        <p:strVal val="solid"/>
                                      </p:to>
                                    </p:set>
                                    <p:set>
                                      <p:cBhvr>
                                        <p:cTn id="38" dur="500" fill="hold"/>
                                        <p:tgtEl>
                                          <p:spTgt spid="3">
                                            <p:txEl>
                                              <p:pRg st="0" end="0"/>
                                            </p:txEl>
                                          </p:spTgt>
                                        </p:tgtEl>
                                        <p:attrNameLst>
                                          <p:attrName>fill.on</p:attrName>
                                        </p:attrNameLst>
                                      </p:cBhvr>
                                      <p:to>
                                        <p:strVal val="true"/>
                                      </p:to>
                                    </p:set>
                                  </p:childTnLst>
                                </p:cTn>
                              </p:par>
                              <p:par>
                                <p:cTn id="39" presetID="19" presetClass="emph" presetSubtype="0" fill="hold" nodeType="withEffect">
                                  <p:stCondLst>
                                    <p:cond delay="0"/>
                                  </p:stCondLst>
                                  <p:childTnLst>
                                    <p:animClr clrSpc="rgb" dir="cw">
                                      <p:cBhvr override="childStyle">
                                        <p:cTn id="40" dur="500" fill="hold"/>
                                        <p:tgtEl>
                                          <p:spTgt spid="3">
                                            <p:txEl>
                                              <p:pRg st="1" end="1"/>
                                            </p:txEl>
                                          </p:spTgt>
                                        </p:tgtEl>
                                        <p:attrNameLst>
                                          <p:attrName>style.color</p:attrName>
                                        </p:attrNameLst>
                                      </p:cBhvr>
                                      <p:to>
                                        <a:srgbClr val="C00000"/>
                                      </p:to>
                                    </p:animClr>
                                    <p:animClr clrSpc="rgb" dir="cw">
                                      <p:cBhvr>
                                        <p:cTn id="41" dur="500" fill="hold"/>
                                        <p:tgtEl>
                                          <p:spTgt spid="3">
                                            <p:txEl>
                                              <p:pRg st="1" end="1"/>
                                            </p:txEl>
                                          </p:spTgt>
                                        </p:tgtEl>
                                        <p:attrNameLst>
                                          <p:attrName>fillcolor</p:attrName>
                                        </p:attrNameLst>
                                      </p:cBhvr>
                                      <p:to>
                                        <a:srgbClr val="C00000"/>
                                      </p:to>
                                    </p:animClr>
                                    <p:set>
                                      <p:cBhvr>
                                        <p:cTn id="42" dur="500" fill="hold"/>
                                        <p:tgtEl>
                                          <p:spTgt spid="3">
                                            <p:txEl>
                                              <p:pRg st="1" end="1"/>
                                            </p:txEl>
                                          </p:spTgt>
                                        </p:tgtEl>
                                        <p:attrNameLst>
                                          <p:attrName>fill.type</p:attrName>
                                        </p:attrNameLst>
                                      </p:cBhvr>
                                      <p:to>
                                        <p:strVal val="solid"/>
                                      </p:to>
                                    </p:set>
                                    <p:set>
                                      <p:cBhvr>
                                        <p:cTn id="43"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254B8-9859-E688-7E81-A3846FEAB1E3}"/>
              </a:ext>
            </a:extLst>
          </p:cNvPr>
          <p:cNvSpPr>
            <a:spLocks noGrp="1"/>
          </p:cNvSpPr>
          <p:nvPr>
            <p:ph type="title"/>
          </p:nvPr>
        </p:nvSpPr>
        <p:spPr/>
        <p:txBody>
          <a:bodyPr/>
          <a:lstStyle/>
          <a:p>
            <a:r>
              <a:rPr lang="en-AU" dirty="0"/>
              <a:t>Spin-Flavour Wave Functions</a:t>
            </a:r>
            <a:br>
              <a:rPr lang="en-AU" dirty="0"/>
            </a:br>
            <a:r>
              <a:rPr lang="en-AU" sz="2000" dirty="0"/>
              <a:t>(same for any interacting diquark approach)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564200-76ED-538C-2295-61BA603840CA}"/>
                  </a:ext>
                </a:extLst>
              </p:cNvPr>
              <p:cNvSpPr>
                <a:spLocks noGrp="1"/>
              </p:cNvSpPr>
              <p:nvPr>
                <p:ph idx="1"/>
              </p:nvPr>
            </p:nvSpPr>
            <p:spPr/>
            <p:txBody>
              <a:bodyPr/>
              <a:lstStyle/>
              <a:p>
                <a14:m>
                  <m:oMath xmlns:m="http://schemas.openxmlformats.org/officeDocument/2006/math">
                    <m:r>
                      <m:rPr>
                        <m:sty m:val="p"/>
                      </m:rPr>
                      <a:rPr lang="en-AU" b="0" i="0" smtClean="0">
                        <a:latin typeface="Cambria Math" panose="02040503050406030204" pitchFamily="18" charset="0"/>
                      </a:rPr>
                      <m:t>Λ</m:t>
                    </m:r>
                  </m:oMath>
                </a14:m>
                <a:r>
                  <a:rPr lang="en-AU" dirty="0"/>
                  <a:t> … </a:t>
                </a:r>
              </a:p>
              <a:p>
                <a:endParaRPr lang="en-AU" dirty="0"/>
              </a:p>
              <a:p>
                <a:endParaRPr lang="en-AU" dirty="0"/>
              </a:p>
              <a:p>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Σ</m:t>
                        </m:r>
                      </m:e>
                      <m:sup>
                        <m:r>
                          <a:rPr lang="en-AU" b="0" i="1" smtClean="0">
                            <a:latin typeface="Cambria Math" panose="02040503050406030204" pitchFamily="18" charset="0"/>
                          </a:rPr>
                          <m:t>0</m:t>
                        </m:r>
                      </m:sup>
                    </m:sSup>
                  </m:oMath>
                </a14:m>
                <a:r>
                  <a:rPr lang="en-AU" dirty="0"/>
                  <a:t> …</a:t>
                </a:r>
              </a:p>
              <a:p>
                <a:endParaRPr lang="en-AU" dirty="0"/>
              </a:p>
              <a:p>
                <a:endParaRPr lang="en-AU" dirty="0"/>
              </a:p>
              <a:p>
                <a14:m>
                  <m:oMath xmlns:m="http://schemas.openxmlformats.org/officeDocument/2006/math">
                    <m:r>
                      <a:rPr lang="en-AU" i="1" dirty="0" smtClean="0">
                        <a:latin typeface="Cambria Math" panose="02040503050406030204" pitchFamily="18" charset="0"/>
                      </a:rPr>
                      <m:t>𝑛</m:t>
                    </m:r>
                  </m:oMath>
                </a14:m>
                <a:r>
                  <a:rPr lang="en-AU" dirty="0"/>
                  <a:t> … </a:t>
                </a:r>
              </a:p>
            </p:txBody>
          </p:sp>
        </mc:Choice>
        <mc:Fallback xmlns="">
          <p:sp>
            <p:nvSpPr>
              <p:cNvPr id="3" name="Content Placeholder 2">
                <a:extLst>
                  <a:ext uri="{FF2B5EF4-FFF2-40B4-BE49-F238E27FC236}">
                    <a16:creationId xmlns:a16="http://schemas.microsoft.com/office/drawing/2014/main" id="{5B564200-76ED-538C-2295-61BA603840CA}"/>
                  </a:ext>
                </a:extLst>
              </p:cNvPr>
              <p:cNvSpPr>
                <a:spLocks noGrp="1" noRot="1" noChangeAspect="1" noMove="1" noResize="1" noEditPoints="1" noAdjustHandles="1" noChangeArrowheads="1" noChangeShapeType="1" noTextEdit="1"/>
              </p:cNvSpPr>
              <p:nvPr>
                <p:ph idx="1"/>
              </p:nvPr>
            </p:nvSpPr>
            <p:spPr>
              <a:blipFill>
                <a:blip r:embed="rId2"/>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B11F7BE-7BC2-216E-06BC-1832DA282FE0}"/>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7C972B27-F736-0472-CB46-C9E1BFFF3A4F}"/>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E056B787-D071-F0C6-B5CD-34BAB6E15C8A}"/>
              </a:ext>
            </a:extLst>
          </p:cNvPr>
          <p:cNvSpPr>
            <a:spLocks noGrp="1"/>
          </p:cNvSpPr>
          <p:nvPr>
            <p:ph type="sldNum" sz="quarter" idx="12"/>
          </p:nvPr>
        </p:nvSpPr>
        <p:spPr/>
        <p:txBody>
          <a:bodyPr/>
          <a:lstStyle/>
          <a:p>
            <a:fld id="{87034D8C-3CB4-402A-BC46-2AB14C0FE90A}" type="slidenum">
              <a:rPr lang="en-US" smtClean="0"/>
              <a:pPr/>
              <a:t>20</a:t>
            </a:fld>
            <a:endParaRPr lang="en-US"/>
          </a:p>
        </p:txBody>
      </p:sp>
      <p:pic>
        <p:nvPicPr>
          <p:cNvPr id="8" name="Picture 7" descr="A close-up of math equations&#10;&#10;AI-generated content may be incorrect.">
            <a:extLst>
              <a:ext uri="{FF2B5EF4-FFF2-40B4-BE49-F238E27FC236}">
                <a16:creationId xmlns:a16="http://schemas.microsoft.com/office/drawing/2014/main" id="{AD50FDC3-9A26-043E-1818-A3FE8282D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95400"/>
            <a:ext cx="3604572" cy="1005927"/>
          </a:xfrm>
          <a:prstGeom prst="rect">
            <a:avLst/>
          </a:prstGeom>
        </p:spPr>
      </p:pic>
      <p:pic>
        <p:nvPicPr>
          <p:cNvPr id="10" name="Picture 9" descr="A close-up of a number&#10;&#10;AI-generated content may be incorrect.">
            <a:extLst>
              <a:ext uri="{FF2B5EF4-FFF2-40B4-BE49-F238E27FC236}">
                <a16:creationId xmlns:a16="http://schemas.microsoft.com/office/drawing/2014/main" id="{F898CFBC-2C38-83BC-787C-A96EBAB67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518205"/>
            <a:ext cx="3711262" cy="1028789"/>
          </a:xfrm>
          <a:prstGeom prst="rect">
            <a:avLst/>
          </a:prstGeom>
        </p:spPr>
      </p:pic>
      <p:pic>
        <p:nvPicPr>
          <p:cNvPr id="12" name="Picture 11" descr="A group of black letters&#10;&#10;AI-generated content may be incorrect.">
            <a:extLst>
              <a:ext uri="{FF2B5EF4-FFF2-40B4-BE49-F238E27FC236}">
                <a16:creationId xmlns:a16="http://schemas.microsoft.com/office/drawing/2014/main" id="{3C785398-CF0F-313E-F96C-399C69089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0892" y="3775595"/>
            <a:ext cx="2209992" cy="1013548"/>
          </a:xfrm>
          <a:prstGeom prst="rect">
            <a:avLst/>
          </a:prstGeom>
        </p:spPr>
      </p:pic>
      <p:cxnSp>
        <p:nvCxnSpPr>
          <p:cNvPr id="14" name="Straight Arrow Connector 13">
            <a:extLst>
              <a:ext uri="{FF2B5EF4-FFF2-40B4-BE49-F238E27FC236}">
                <a16:creationId xmlns:a16="http://schemas.microsoft.com/office/drawing/2014/main" id="{211CC0D3-4EED-AAE7-2CC4-95D53822B3D7}"/>
              </a:ext>
            </a:extLst>
          </p:cNvPr>
          <p:cNvCxnSpPr>
            <a:cxnSpLocks/>
          </p:cNvCxnSpPr>
          <p:nvPr/>
        </p:nvCxnSpPr>
        <p:spPr bwMode="auto">
          <a:xfrm flipH="1">
            <a:off x="4267200" y="1515268"/>
            <a:ext cx="1828800" cy="8732"/>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C9AD123-4F24-00EF-0AFE-21D3FFF06FC2}"/>
              </a:ext>
            </a:extLst>
          </p:cNvPr>
          <p:cNvSpPr/>
          <p:nvPr/>
        </p:nvSpPr>
        <p:spPr bwMode="auto">
          <a:xfrm>
            <a:off x="6131984" y="1333500"/>
            <a:ext cx="3012015"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1800" i="0" u="none" strike="noStrike" normalizeH="0" baseline="0" dirty="0">
                <a:ln w="0"/>
                <a:solidFill>
                  <a:schemeClr val="accent1"/>
                </a:solidFill>
                <a:effectLst>
                  <a:outerShdw blurRad="38100" dist="25400" dir="5400000" algn="ctr" rotWithShape="0">
                    <a:srgbClr val="6E747A">
                      <a:alpha val="43000"/>
                    </a:srgbClr>
                  </a:outerShdw>
                </a:effectLst>
                <a:latin typeface="Calibri" pitchFamily="34" charset="0"/>
              </a:rPr>
              <a:t>Scalar diquark correlations (2)</a:t>
            </a:r>
          </a:p>
          <a:p>
            <a:pPr marL="0" marR="0" indent="0" algn="l" defTabSz="914400" rtl="0" eaLnBrk="1" fontAlgn="base" latinLnBrk="0" hangingPunct="1">
              <a:lnSpc>
                <a:spcPct val="100000"/>
              </a:lnSpc>
              <a:spcBef>
                <a:spcPct val="0"/>
              </a:spcBef>
              <a:spcAft>
                <a:spcPct val="0"/>
              </a:spcAft>
              <a:buClrTx/>
              <a:buSzTx/>
              <a:buFontTx/>
              <a:buNone/>
              <a:tabLst/>
            </a:pPr>
            <a:r>
              <a:rPr lang="en-AU" dirty="0">
                <a:ln w="0"/>
                <a:solidFill>
                  <a:schemeClr val="accent1"/>
                </a:solidFill>
                <a:effectLst>
                  <a:outerShdw blurRad="38100" dist="25400" dir="5400000" algn="ctr" rotWithShape="0">
                    <a:srgbClr val="6E747A">
                      <a:alpha val="43000"/>
                    </a:srgbClr>
                  </a:outerShdw>
                </a:effectLst>
                <a:latin typeface="Calibri" pitchFamily="34" charset="0"/>
              </a:rPr>
              <a:t>… almost equally important</a:t>
            </a:r>
            <a:endParaRPr kumimoji="0" lang="en-AU" sz="1800" i="0" u="none" strike="noStrike" normalizeH="0" baseline="0" dirty="0">
              <a:ln w="0"/>
              <a:solidFill>
                <a:schemeClr val="accent1"/>
              </a:solidFill>
              <a:effectLst>
                <a:outerShdw blurRad="38100" dist="25400" dir="5400000" algn="ctr" rotWithShape="0">
                  <a:srgbClr val="6E747A">
                    <a:alpha val="43000"/>
                  </a:srgbClr>
                </a:outerShdw>
              </a:effectLst>
              <a:latin typeface="Calibri" pitchFamily="34" charset="0"/>
            </a:endParaRPr>
          </a:p>
        </p:txBody>
      </p:sp>
      <p:cxnSp>
        <p:nvCxnSpPr>
          <p:cNvPr id="17" name="Straight Arrow Connector 16">
            <a:extLst>
              <a:ext uri="{FF2B5EF4-FFF2-40B4-BE49-F238E27FC236}">
                <a16:creationId xmlns:a16="http://schemas.microsoft.com/office/drawing/2014/main" id="{4025A3E6-7974-1AF6-7762-7C0AC013D367}"/>
              </a:ext>
            </a:extLst>
          </p:cNvPr>
          <p:cNvCxnSpPr>
            <a:cxnSpLocks/>
            <a:stCxn id="3" idx="0"/>
          </p:cNvCxnSpPr>
          <p:nvPr/>
        </p:nvCxnSpPr>
        <p:spPr bwMode="auto">
          <a:xfrm flipH="1">
            <a:off x="4724400" y="1600201"/>
            <a:ext cx="1371600" cy="218372"/>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3EC2E81-3F8C-9C1B-E7BA-9CC299913AB8}"/>
              </a:ext>
            </a:extLst>
          </p:cNvPr>
          <p:cNvSpPr/>
          <p:nvPr/>
        </p:nvSpPr>
        <p:spPr bwMode="auto">
          <a:xfrm>
            <a:off x="6142890" y="1905000"/>
            <a:ext cx="26670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1800" i="0" u="none" strike="noStrike" normalizeH="0" baseline="0" dirty="0" err="1">
                <a:ln w="0"/>
                <a:solidFill>
                  <a:schemeClr val="accent1"/>
                </a:solidFill>
                <a:effectLst>
                  <a:outerShdw blurRad="38100" dist="25400" dir="5400000" algn="ctr" rotWithShape="0">
                    <a:srgbClr val="6E747A">
                      <a:alpha val="43000"/>
                    </a:srgbClr>
                  </a:outerShdw>
                </a:effectLst>
                <a:latin typeface="Calibri" pitchFamily="34" charset="0"/>
              </a:rPr>
              <a:t>Axialvector</a:t>
            </a:r>
            <a:r>
              <a:rPr kumimoji="0" lang="en-AU" sz="1800" i="0" u="none" strike="noStrike" normalizeH="0" baseline="0" dirty="0">
                <a:ln w="0"/>
                <a:solidFill>
                  <a:schemeClr val="accent1"/>
                </a:solidFill>
                <a:effectLst>
                  <a:outerShdw blurRad="38100" dist="25400" dir="5400000" algn="ctr" rotWithShape="0">
                    <a:srgbClr val="6E747A">
                      <a:alpha val="43000"/>
                    </a:srgbClr>
                  </a:outerShdw>
                </a:effectLst>
                <a:latin typeface="Calibri" pitchFamily="34" charset="0"/>
              </a:rPr>
              <a:t> diquarks (1)</a:t>
            </a:r>
          </a:p>
        </p:txBody>
      </p:sp>
      <p:cxnSp>
        <p:nvCxnSpPr>
          <p:cNvPr id="22" name="Straight Arrow Connector 21">
            <a:extLst>
              <a:ext uri="{FF2B5EF4-FFF2-40B4-BE49-F238E27FC236}">
                <a16:creationId xmlns:a16="http://schemas.microsoft.com/office/drawing/2014/main" id="{CBDC9807-C579-84B3-A538-DC3FCF4A651C}"/>
              </a:ext>
            </a:extLst>
          </p:cNvPr>
          <p:cNvCxnSpPr>
            <a:cxnSpLocks/>
          </p:cNvCxnSpPr>
          <p:nvPr/>
        </p:nvCxnSpPr>
        <p:spPr bwMode="auto">
          <a:xfrm flipH="1">
            <a:off x="4953000" y="2123372"/>
            <a:ext cx="1143000" cy="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F475D82-C94A-D182-AACC-7F74C05DAE40}"/>
              </a:ext>
            </a:extLst>
          </p:cNvPr>
          <p:cNvCxnSpPr>
            <a:cxnSpLocks/>
          </p:cNvCxnSpPr>
          <p:nvPr/>
        </p:nvCxnSpPr>
        <p:spPr bwMode="auto">
          <a:xfrm flipH="1">
            <a:off x="4947138" y="2668557"/>
            <a:ext cx="1828800" cy="8732"/>
          </a:xfrm>
          <a:prstGeom prst="straightConnector1">
            <a:avLst/>
          </a:prstGeom>
          <a:ln>
            <a:solidFill>
              <a:srgbClr val="008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F00DC69-43A9-499B-6706-4320BFC3FBAB}"/>
              </a:ext>
            </a:extLst>
          </p:cNvPr>
          <p:cNvSpPr/>
          <p:nvPr/>
        </p:nvSpPr>
        <p:spPr bwMode="auto">
          <a:xfrm>
            <a:off x="6811922" y="2486789"/>
            <a:ext cx="3012015"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1800" i="0" u="none" strike="noStrike" normalizeH="0" baseline="0" dirty="0">
                <a:ln w="0"/>
                <a:solidFill>
                  <a:srgbClr val="008000"/>
                </a:solidFill>
                <a:effectLst>
                  <a:outerShdw blurRad="38100" dist="25400" dir="5400000" algn="ctr" rotWithShape="0">
                    <a:srgbClr val="6E747A">
                      <a:alpha val="43000"/>
                    </a:srgbClr>
                  </a:outerShdw>
                </a:effectLst>
                <a:latin typeface="Calibri" pitchFamily="34" charset="0"/>
              </a:rPr>
              <a:t>Scalar diquark correlations (1)</a:t>
            </a:r>
          </a:p>
          <a:p>
            <a:pPr marL="0" marR="0" indent="0" algn="l" defTabSz="914400" rtl="0" eaLnBrk="1" fontAlgn="base" latinLnBrk="0" hangingPunct="1">
              <a:lnSpc>
                <a:spcPct val="100000"/>
              </a:lnSpc>
              <a:spcBef>
                <a:spcPct val="0"/>
              </a:spcBef>
              <a:spcAft>
                <a:spcPct val="0"/>
              </a:spcAft>
              <a:buClrTx/>
              <a:buSzTx/>
              <a:buFontTx/>
              <a:buNone/>
              <a:tabLst/>
            </a:pPr>
            <a:r>
              <a:rPr lang="en-AU" dirty="0">
                <a:ln w="0"/>
                <a:solidFill>
                  <a:srgbClr val="008000"/>
                </a:solidFill>
                <a:effectLst>
                  <a:outerShdw blurRad="38100" dist="25400" dir="5400000" algn="ctr" rotWithShape="0">
                    <a:srgbClr val="6E747A">
                      <a:alpha val="43000"/>
                    </a:srgbClr>
                  </a:outerShdw>
                </a:effectLst>
                <a:latin typeface="Calibri" pitchFamily="34" charset="0"/>
              </a:rPr>
              <a:t>… dominant</a:t>
            </a:r>
            <a:endParaRPr kumimoji="0" lang="en-AU" sz="1800" i="0" u="none" strike="noStrike" normalizeH="0" baseline="0" dirty="0">
              <a:ln w="0"/>
              <a:solidFill>
                <a:srgbClr val="008000"/>
              </a:solidFill>
              <a:effectLst>
                <a:outerShdw blurRad="38100" dist="25400" dir="5400000" algn="ctr" rotWithShape="0">
                  <a:srgbClr val="6E747A">
                    <a:alpha val="43000"/>
                  </a:srgbClr>
                </a:outerShdw>
              </a:effectLst>
              <a:latin typeface="Calibri" pitchFamily="34" charset="0"/>
            </a:endParaRPr>
          </a:p>
        </p:txBody>
      </p:sp>
      <p:sp>
        <p:nvSpPr>
          <p:cNvPr id="28" name="Rectangle 27">
            <a:extLst>
              <a:ext uri="{FF2B5EF4-FFF2-40B4-BE49-F238E27FC236}">
                <a16:creationId xmlns:a16="http://schemas.microsoft.com/office/drawing/2014/main" id="{98E22DFB-223F-94B2-FC98-A6E42F78C8DE}"/>
              </a:ext>
            </a:extLst>
          </p:cNvPr>
          <p:cNvSpPr/>
          <p:nvPr/>
        </p:nvSpPr>
        <p:spPr bwMode="auto">
          <a:xfrm>
            <a:off x="5861538" y="3717773"/>
            <a:ext cx="3012015"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1800" i="0" u="none" strike="noStrike" normalizeH="0" baseline="0" dirty="0">
                <a:ln w="0"/>
                <a:solidFill>
                  <a:srgbClr val="008000"/>
                </a:solidFill>
                <a:effectLst>
                  <a:outerShdw blurRad="38100" dist="25400" dir="5400000" algn="ctr" rotWithShape="0">
                    <a:srgbClr val="6E747A">
                      <a:alpha val="43000"/>
                    </a:srgbClr>
                  </a:outerShdw>
                </a:effectLst>
                <a:latin typeface="Calibri" pitchFamily="34" charset="0"/>
              </a:rPr>
              <a:t>Scalar diquark correlations (1)</a:t>
            </a:r>
          </a:p>
        </p:txBody>
      </p:sp>
      <p:cxnSp>
        <p:nvCxnSpPr>
          <p:cNvPr id="29" name="Straight Arrow Connector 28">
            <a:extLst>
              <a:ext uri="{FF2B5EF4-FFF2-40B4-BE49-F238E27FC236}">
                <a16:creationId xmlns:a16="http://schemas.microsoft.com/office/drawing/2014/main" id="{74731205-C4EA-CD77-70B1-BD2B773FC95A}"/>
              </a:ext>
            </a:extLst>
          </p:cNvPr>
          <p:cNvCxnSpPr>
            <a:cxnSpLocks/>
          </p:cNvCxnSpPr>
          <p:nvPr/>
        </p:nvCxnSpPr>
        <p:spPr bwMode="auto">
          <a:xfrm flipH="1">
            <a:off x="3581400" y="3920819"/>
            <a:ext cx="2075176" cy="7419"/>
          </a:xfrm>
          <a:prstGeom prst="straightConnector1">
            <a:avLst/>
          </a:prstGeom>
          <a:ln>
            <a:solidFill>
              <a:srgbClr val="008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970B39F-7ABA-5D70-7BF7-B409FA5A779E}"/>
              </a:ext>
            </a:extLst>
          </p:cNvPr>
          <p:cNvSpPr/>
          <p:nvPr/>
        </p:nvSpPr>
        <p:spPr bwMode="auto">
          <a:xfrm>
            <a:off x="6811922" y="3041499"/>
            <a:ext cx="26670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1800" i="0" u="none" strike="noStrike" normalizeH="0" baseline="0" dirty="0" err="1">
                <a:ln w="0"/>
                <a:solidFill>
                  <a:srgbClr val="008000"/>
                </a:solidFill>
                <a:effectLst>
                  <a:outerShdw blurRad="38100" dist="25400" dir="5400000" algn="ctr" rotWithShape="0">
                    <a:srgbClr val="6E747A">
                      <a:alpha val="43000"/>
                    </a:srgbClr>
                  </a:outerShdw>
                </a:effectLst>
                <a:latin typeface="Calibri" pitchFamily="34" charset="0"/>
              </a:rPr>
              <a:t>Axialvector</a:t>
            </a:r>
            <a:r>
              <a:rPr kumimoji="0" lang="en-AU" sz="1800" i="0" u="none" strike="noStrike" normalizeH="0" baseline="0" dirty="0">
                <a:ln w="0"/>
                <a:solidFill>
                  <a:srgbClr val="008000"/>
                </a:solidFill>
                <a:effectLst>
                  <a:outerShdw blurRad="38100" dist="25400" dir="5400000" algn="ctr" rotWithShape="0">
                    <a:srgbClr val="6E747A">
                      <a:alpha val="43000"/>
                    </a:srgbClr>
                  </a:outerShdw>
                </a:effectLst>
                <a:latin typeface="Calibri" pitchFamily="34" charset="0"/>
              </a:rPr>
              <a:t> diquarks (2)</a:t>
            </a:r>
          </a:p>
        </p:txBody>
      </p:sp>
      <p:cxnSp>
        <p:nvCxnSpPr>
          <p:cNvPr id="31" name="Straight Arrow Connector 30">
            <a:extLst>
              <a:ext uri="{FF2B5EF4-FFF2-40B4-BE49-F238E27FC236}">
                <a16:creationId xmlns:a16="http://schemas.microsoft.com/office/drawing/2014/main" id="{DD3AABF1-B370-ADB4-3660-34AF1895E787}"/>
              </a:ext>
            </a:extLst>
          </p:cNvPr>
          <p:cNvCxnSpPr>
            <a:cxnSpLocks/>
          </p:cNvCxnSpPr>
          <p:nvPr/>
        </p:nvCxnSpPr>
        <p:spPr bwMode="auto">
          <a:xfrm flipH="1" flipV="1">
            <a:off x="4419600" y="3022998"/>
            <a:ext cx="2409692" cy="209001"/>
          </a:xfrm>
          <a:prstGeom prst="straightConnector1">
            <a:avLst/>
          </a:prstGeom>
          <a:ln>
            <a:solidFill>
              <a:srgbClr val="008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5D073A9-8FE6-8D33-F8DF-A770F5D58D54}"/>
              </a:ext>
            </a:extLst>
          </p:cNvPr>
          <p:cNvCxnSpPr>
            <a:cxnSpLocks/>
            <a:stCxn id="30" idx="1"/>
          </p:cNvCxnSpPr>
          <p:nvPr/>
        </p:nvCxnSpPr>
        <p:spPr bwMode="auto">
          <a:xfrm flipH="1">
            <a:off x="5128572" y="3231999"/>
            <a:ext cx="1683350" cy="94485"/>
          </a:xfrm>
          <a:prstGeom prst="straightConnector1">
            <a:avLst/>
          </a:prstGeom>
          <a:ln>
            <a:solidFill>
              <a:srgbClr val="008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C6E43C2-6920-5E6A-216C-1B3135D9477B}"/>
              </a:ext>
            </a:extLst>
          </p:cNvPr>
          <p:cNvSpPr/>
          <p:nvPr/>
        </p:nvSpPr>
        <p:spPr bwMode="auto">
          <a:xfrm>
            <a:off x="5861538" y="4014604"/>
            <a:ext cx="26670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1800" i="0" u="none" strike="noStrike" normalizeH="0" baseline="0" dirty="0" err="1">
                <a:ln w="0"/>
                <a:solidFill>
                  <a:srgbClr val="008000"/>
                </a:solidFill>
                <a:effectLst>
                  <a:outerShdw blurRad="38100" dist="25400" dir="5400000" algn="ctr" rotWithShape="0">
                    <a:srgbClr val="6E747A">
                      <a:alpha val="43000"/>
                    </a:srgbClr>
                  </a:outerShdw>
                </a:effectLst>
                <a:latin typeface="Calibri" pitchFamily="34" charset="0"/>
              </a:rPr>
              <a:t>Axialvector</a:t>
            </a:r>
            <a:r>
              <a:rPr kumimoji="0" lang="en-AU" sz="1800" i="0" u="none" strike="noStrike" normalizeH="0" baseline="0" dirty="0">
                <a:ln w="0"/>
                <a:solidFill>
                  <a:srgbClr val="008000"/>
                </a:solidFill>
                <a:effectLst>
                  <a:outerShdw blurRad="38100" dist="25400" dir="5400000" algn="ctr" rotWithShape="0">
                    <a:srgbClr val="6E747A">
                      <a:alpha val="43000"/>
                    </a:srgbClr>
                  </a:outerShdw>
                </a:effectLst>
                <a:latin typeface="Calibri" pitchFamily="34" charset="0"/>
              </a:rPr>
              <a:t> diquarks (2)</a:t>
            </a:r>
          </a:p>
        </p:txBody>
      </p:sp>
      <p:cxnSp>
        <p:nvCxnSpPr>
          <p:cNvPr id="38" name="Straight Arrow Connector 37">
            <a:extLst>
              <a:ext uri="{FF2B5EF4-FFF2-40B4-BE49-F238E27FC236}">
                <a16:creationId xmlns:a16="http://schemas.microsoft.com/office/drawing/2014/main" id="{5FEC8092-0DF7-241D-872B-8AFEBC519848}"/>
              </a:ext>
            </a:extLst>
          </p:cNvPr>
          <p:cNvCxnSpPr>
            <a:cxnSpLocks/>
          </p:cNvCxnSpPr>
          <p:nvPr/>
        </p:nvCxnSpPr>
        <p:spPr bwMode="auto">
          <a:xfrm flipH="1">
            <a:off x="3581400" y="4232976"/>
            <a:ext cx="2233248" cy="46771"/>
          </a:xfrm>
          <a:prstGeom prst="straightConnector1">
            <a:avLst/>
          </a:prstGeom>
          <a:ln>
            <a:solidFill>
              <a:srgbClr val="008000"/>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EEFA909-0BD8-1F24-D52F-438E19D098A2}"/>
              </a:ext>
            </a:extLst>
          </p:cNvPr>
          <p:cNvCxnSpPr>
            <a:cxnSpLocks/>
          </p:cNvCxnSpPr>
          <p:nvPr/>
        </p:nvCxnSpPr>
        <p:spPr bwMode="auto">
          <a:xfrm flipH="1">
            <a:off x="3581400" y="4316793"/>
            <a:ext cx="2233248" cy="258230"/>
          </a:xfrm>
          <a:prstGeom prst="straightConnector1">
            <a:avLst/>
          </a:prstGeom>
          <a:ln>
            <a:solidFill>
              <a:srgbClr val="008000"/>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48" name="Picture 47" descr="A table with numbers and symbols&#10;&#10;AI-generated content may be incorrect.">
            <a:extLst>
              <a:ext uri="{FF2B5EF4-FFF2-40B4-BE49-F238E27FC236}">
                <a16:creationId xmlns:a16="http://schemas.microsoft.com/office/drawing/2014/main" id="{73E3EDAE-294C-4030-1366-D96C8CFC09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4305424"/>
            <a:ext cx="4298625" cy="1983449"/>
          </a:xfrm>
          <a:prstGeom prst="rect">
            <a:avLst/>
          </a:prstGeom>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9FFA641-F07C-28A4-F412-A0BEB9664495}"/>
                  </a:ext>
                </a:extLst>
              </p:cNvPr>
              <p:cNvSpPr txBox="1"/>
              <p:nvPr/>
            </p:nvSpPr>
            <p:spPr>
              <a:xfrm>
                <a:off x="6324600" y="152400"/>
                <a:ext cx="5486399" cy="1200329"/>
              </a:xfrm>
              <a:prstGeom prst="rect">
                <a:avLst/>
              </a:prstGeom>
              <a:noFill/>
            </p:spPr>
            <p:txBody>
              <a:bodyPr wrap="square" rtlCol="0">
                <a:spAutoFit/>
              </a:bodyPr>
              <a:lstStyle/>
              <a:p>
                <a:r>
                  <a:rPr lang="en-AU" dirty="0">
                    <a:ln w="0"/>
                    <a:solidFill>
                      <a:srgbClr val="C00000"/>
                    </a:solidFill>
                    <a:effectLst>
                      <a:outerShdw blurRad="38100" dist="25400" dir="5400000" algn="ctr" rotWithShape="0">
                        <a:srgbClr val="6E747A">
                          <a:alpha val="43000"/>
                        </a:srgbClr>
                      </a:outerShdw>
                    </a:effectLst>
                  </a:rPr>
                  <a:t>Quarks inside diquark are “always” soft</a:t>
                </a:r>
              </a:p>
              <a:p>
                <a:r>
                  <a:rPr lang="en-AU" dirty="0">
                    <a:ln w="0"/>
                    <a:solidFill>
                      <a:srgbClr val="C00000"/>
                    </a:solidFill>
                    <a:effectLst>
                      <a:outerShdw blurRad="38100" dist="25400" dir="5400000" algn="ctr" rotWithShape="0">
                        <a:srgbClr val="6E747A">
                          <a:alpha val="43000"/>
                        </a:srgbClr>
                      </a:outerShdw>
                    </a:effectLst>
                  </a:rPr>
                  <a:t>… not “seen” by hard probe</a:t>
                </a:r>
              </a:p>
              <a:p>
                <a:r>
                  <a:rPr lang="en-AU" dirty="0">
                    <a:ln w="0"/>
                    <a:solidFill>
                      <a:srgbClr val="C00000"/>
                    </a:solidFill>
                    <a:effectLst>
                      <a:outerShdw blurRad="38100" dist="25400" dir="5400000" algn="ctr" rotWithShape="0">
                        <a:srgbClr val="6E747A">
                          <a:alpha val="43000"/>
                        </a:srgbClr>
                      </a:outerShdw>
                    </a:effectLst>
                  </a:rPr>
                  <a:t>… if scalar diquark only, </a:t>
                </a:r>
              </a:p>
              <a:p>
                <a:r>
                  <a:rPr lang="en-AU" dirty="0">
                    <a:ln w="0"/>
                    <a:solidFill>
                      <a:srgbClr val="C00000"/>
                    </a:solidFill>
                    <a:effectLst>
                      <a:outerShdw blurRad="38100" dist="25400" dir="5400000" algn="ctr" rotWithShape="0">
                        <a:srgbClr val="6E747A">
                          <a:alpha val="43000"/>
                        </a:srgbClr>
                      </a:outerShdw>
                    </a:effectLst>
                  </a:rPr>
                  <a:t>    … then “</a:t>
                </a:r>
                <a14:m>
                  <m:oMath xmlns:m="http://schemas.openxmlformats.org/officeDocument/2006/math">
                    <m:r>
                      <a:rPr lang="en-AU" i="1" dirty="0"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𝑠</m:t>
                    </m:r>
                  </m:oMath>
                </a14:m>
                <a:r>
                  <a:rPr lang="en-AU" dirty="0">
                    <a:ln w="0"/>
                    <a:solidFill>
                      <a:srgbClr val="C00000"/>
                    </a:solidFill>
                    <a:effectLst>
                      <a:outerShdw blurRad="38100" dist="25400" dir="5400000" algn="ctr" rotWithShape="0">
                        <a:srgbClr val="6E747A">
                          <a:alpha val="43000"/>
                        </a:srgbClr>
                      </a:outerShdw>
                    </a:effectLst>
                  </a:rPr>
                  <a:t>” not seen in </a:t>
                </a:r>
                <a14:m>
                  <m:oMath xmlns:m="http://schemas.openxmlformats.org/officeDocument/2006/math">
                    <m:sSup>
                      <m:sSupPr>
                        <m:ctrlPr>
                          <a:rPr lang="en-AU" b="0"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ctrlPr>
                      </m:sSupPr>
                      <m:e>
                        <m:r>
                          <m:rPr>
                            <m:sty m:val="p"/>
                          </m:rPr>
                          <a:rPr lang="en-AU" b="0" i="0"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Σ</m:t>
                        </m:r>
                      </m:e>
                      <m:sup>
                        <m:r>
                          <a:rPr lang="en-AU" b="0"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0</m:t>
                        </m:r>
                      </m:sup>
                    </m:sSup>
                  </m:oMath>
                </a14:m>
                <a:r>
                  <a:rPr lang="en-AU" dirty="0">
                    <a:ln w="0"/>
                    <a:solidFill>
                      <a:srgbClr val="C00000"/>
                    </a:solidFill>
                    <a:effectLst>
                      <a:outerShdw blurRad="38100" dist="25400" dir="5400000" algn="ctr" rotWithShape="0">
                        <a:srgbClr val="6E747A">
                          <a:alpha val="43000"/>
                        </a:srgbClr>
                      </a:outerShdw>
                    </a:effectLst>
                  </a:rPr>
                  <a:t> and “</a:t>
                </a:r>
                <a14:m>
                  <m:oMath xmlns:m="http://schemas.openxmlformats.org/officeDocument/2006/math">
                    <m:r>
                      <a:rPr lang="en-AU" i="1" dirty="0"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𝑢</m:t>
                    </m:r>
                  </m:oMath>
                </a14:m>
                <a:r>
                  <a:rPr lang="en-AU" dirty="0">
                    <a:ln w="0"/>
                    <a:solidFill>
                      <a:srgbClr val="C00000"/>
                    </a:solidFill>
                    <a:effectLst>
                      <a:outerShdw blurRad="38100" dist="25400" dir="5400000" algn="ctr" rotWithShape="0">
                        <a:srgbClr val="6E747A">
                          <a:alpha val="43000"/>
                        </a:srgbClr>
                      </a:outerShdw>
                    </a:effectLst>
                  </a:rPr>
                  <a:t>” not seen in neutron</a:t>
                </a:r>
              </a:p>
            </p:txBody>
          </p:sp>
        </mc:Choice>
        <mc:Fallback xmlns="">
          <p:sp>
            <p:nvSpPr>
              <p:cNvPr id="52" name="TextBox 51">
                <a:extLst>
                  <a:ext uri="{FF2B5EF4-FFF2-40B4-BE49-F238E27FC236}">
                    <a16:creationId xmlns:a16="http://schemas.microsoft.com/office/drawing/2014/main" id="{D9FFA641-F07C-28A4-F412-A0BEB9664495}"/>
                  </a:ext>
                </a:extLst>
              </p:cNvPr>
              <p:cNvSpPr txBox="1">
                <a:spLocks noRot="1" noChangeAspect="1" noMove="1" noResize="1" noEditPoints="1" noAdjustHandles="1" noChangeArrowheads="1" noChangeShapeType="1" noTextEdit="1"/>
              </p:cNvSpPr>
              <p:nvPr/>
            </p:nvSpPr>
            <p:spPr>
              <a:xfrm>
                <a:off x="6324600" y="152400"/>
                <a:ext cx="5486399" cy="1200329"/>
              </a:xfrm>
              <a:prstGeom prst="rect">
                <a:avLst/>
              </a:prstGeom>
              <a:blipFill>
                <a:blip r:embed="rId7"/>
                <a:stretch>
                  <a:fillRect l="-1335" t="-3046" r="-667" b="-9137"/>
                </a:stretch>
              </a:blipFill>
            </p:spPr>
            <p:txBody>
              <a:bodyPr/>
              <a:lstStyle/>
              <a:p>
                <a:r>
                  <a:rPr lang="en-AU">
                    <a:noFill/>
                  </a:rPr>
                  <a:t> </a:t>
                </a:r>
              </a:p>
            </p:txBody>
          </p:sp>
        </mc:Fallback>
      </mc:AlternateContent>
      <p:pic>
        <p:nvPicPr>
          <p:cNvPr id="54" name="Picture 53" descr="A white rectangular box with black numbers and a white background&#10;&#10;AI-generated content may be incorrect.">
            <a:extLst>
              <a:ext uri="{FF2B5EF4-FFF2-40B4-BE49-F238E27FC236}">
                <a16:creationId xmlns:a16="http://schemas.microsoft.com/office/drawing/2014/main" id="{94366626-B03F-9AD1-0F22-4AB0912C28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508" y="4800600"/>
            <a:ext cx="4732430" cy="632515"/>
          </a:xfrm>
          <a:prstGeom prst="rect">
            <a:avLst/>
          </a:prstGeom>
        </p:spPr>
      </p:pic>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B76683EB-6246-1F75-6B13-55EE822799A9}"/>
                  </a:ext>
                </a:extLst>
              </p:cNvPr>
              <p:cNvSpPr txBox="1"/>
              <p:nvPr/>
            </p:nvSpPr>
            <p:spPr>
              <a:xfrm>
                <a:off x="2916633" y="5410200"/>
                <a:ext cx="4014112" cy="944746"/>
              </a:xfrm>
              <a:prstGeom prst="rect">
                <a:avLst/>
              </a:prstGeom>
              <a:noFill/>
            </p:spPr>
            <p:txBody>
              <a:bodyPr wrap="none" rtlCol="0">
                <a:spAutoFit/>
              </a:bodyPr>
              <a:lstStyle/>
              <a:p>
                <a14:m>
                  <m:oMath xmlns:m="http://schemas.openxmlformats.org/officeDocument/2006/math">
                    <m:d>
                      <m:dPr>
                        <m:ctrlPr>
                          <a:rPr lang="en-AU"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ctrlPr>
                      </m:dPr>
                      <m:e>
                        <m:r>
                          <a:rPr lang="en-AU"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𝑛</m:t>
                        </m:r>
                        <m:r>
                          <a:rPr lang="en-AU"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m:t>
                        </m:r>
                        <m:r>
                          <a:rPr lang="en-AU"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𝑝</m:t>
                        </m:r>
                      </m:e>
                    </m:d>
                    <m:r>
                      <a:rPr lang="en-AU"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m:t>
                    </m:r>
                    <m:sSup>
                      <m:sSupPr>
                        <m:ctrlPr>
                          <a:rPr lang="en-AU"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ctrlPr>
                      </m:sSupPr>
                      <m:e>
                        <m:r>
                          <m:rPr>
                            <m:sty m:val="p"/>
                          </m:rPr>
                          <a:rPr lang="en-AU" i="0"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Σ</m:t>
                        </m:r>
                      </m:e>
                      <m:sup>
                        <m:r>
                          <a:rPr lang="en-AU"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0</m:t>
                        </m:r>
                      </m:sup>
                    </m:sSup>
                  </m:oMath>
                </a14:m>
                <a:r>
                  <a:rPr lang="en-AU" dirty="0">
                    <a:ln w="0"/>
                    <a:solidFill>
                      <a:schemeClr val="accent6">
                        <a:lumMod val="75000"/>
                      </a:schemeClr>
                    </a:solidFill>
                    <a:effectLst>
                      <a:outerShdw blurRad="38100" dist="25400" dir="5400000" algn="ctr" rotWithShape="0">
                        <a:srgbClr val="6E747A">
                          <a:alpha val="43000"/>
                        </a:srgbClr>
                      </a:outerShdw>
                    </a:effectLst>
                  </a:rPr>
                  <a:t> </a:t>
                </a:r>
              </a:p>
              <a:p>
                <a:r>
                  <a:rPr lang="en-AU" dirty="0">
                    <a:ln w="0"/>
                    <a:solidFill>
                      <a:schemeClr val="accent6">
                        <a:lumMod val="75000"/>
                      </a:schemeClr>
                    </a:solidFill>
                    <a:effectLst>
                      <a:outerShdw blurRad="38100" dist="25400" dir="5400000" algn="ctr" rotWithShape="0">
                        <a:srgbClr val="6E747A">
                          <a:alpha val="43000"/>
                        </a:srgbClr>
                      </a:outerShdw>
                    </a:effectLst>
                  </a:rPr>
                  <a:t>… similar spin-flavour wave functions</a:t>
                </a:r>
              </a:p>
              <a:p>
                <a:r>
                  <a:rPr lang="en-AU" dirty="0">
                    <a:ln w="0"/>
                    <a:solidFill>
                      <a:schemeClr val="accent6">
                        <a:lumMod val="75000"/>
                      </a:schemeClr>
                    </a:solidFill>
                    <a:effectLst>
                      <a:outerShdw blurRad="38100" dist="25400" dir="5400000" algn="ctr" rotWithShape="0">
                        <a:srgbClr val="6E747A">
                          <a:alpha val="43000"/>
                        </a:srgbClr>
                      </a:outerShdw>
                    </a:effectLst>
                  </a:rPr>
                  <a:t>… one strong </a:t>
                </a:r>
                <a14:m>
                  <m:oMath xmlns:m="http://schemas.openxmlformats.org/officeDocument/2006/math">
                    <m:sSubSup>
                      <m:sSubSupPr>
                        <m:ctrlPr>
                          <a:rPr lang="en-AU" b="0"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ctrlPr>
                      </m:sSubSupPr>
                      <m:e>
                        <m:r>
                          <a:rPr lang="en-AU" b="0"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0</m:t>
                        </m:r>
                      </m:e>
                      <m:sub>
                        <m:r>
                          <a:rPr lang="en-AU" b="0"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𝑞𝑞</m:t>
                        </m:r>
                      </m:sub>
                      <m:sup>
                        <m:r>
                          <a:rPr lang="en-AU" b="0"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m:t>
                        </m:r>
                      </m:sup>
                    </m:sSubSup>
                  </m:oMath>
                </a14:m>
                <a:r>
                  <a:rPr lang="en-AU" dirty="0">
                    <a:ln w="0"/>
                    <a:solidFill>
                      <a:schemeClr val="accent6">
                        <a:lumMod val="75000"/>
                      </a:schemeClr>
                    </a:solidFill>
                    <a:effectLst>
                      <a:outerShdw blurRad="38100" dist="25400" dir="5400000" algn="ctr" rotWithShape="0">
                        <a:srgbClr val="6E747A">
                          <a:alpha val="43000"/>
                        </a:srgbClr>
                      </a:outerShdw>
                    </a:effectLst>
                  </a:rPr>
                  <a:t> and two important </a:t>
                </a:r>
                <a14:m>
                  <m:oMath xmlns:m="http://schemas.openxmlformats.org/officeDocument/2006/math">
                    <m:sSubSup>
                      <m:sSubSupPr>
                        <m:ctrlPr>
                          <a:rPr lang="en-AU" b="0"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ctrlPr>
                      </m:sSubSupPr>
                      <m:e>
                        <m:r>
                          <a:rPr lang="en-AU" b="0"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1</m:t>
                        </m:r>
                      </m:e>
                      <m:sub>
                        <m:r>
                          <a:rPr lang="en-AU" b="0"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𝑞𝑞</m:t>
                        </m:r>
                      </m:sub>
                      <m:sup>
                        <m:r>
                          <a:rPr lang="en-AU" b="0" i="1" smtClean="0">
                            <a:ln w="0"/>
                            <a:solidFill>
                              <a:schemeClr val="accent6">
                                <a:lumMod val="75000"/>
                              </a:schemeClr>
                            </a:solidFill>
                            <a:effectLst>
                              <a:outerShdw blurRad="38100" dist="25400" dir="5400000" algn="ctr" rotWithShape="0">
                                <a:srgbClr val="6E747A">
                                  <a:alpha val="43000"/>
                                </a:srgbClr>
                              </a:outerShdw>
                            </a:effectLst>
                            <a:latin typeface="Cambria Math" panose="02040503050406030204" pitchFamily="18" charset="0"/>
                          </a:rPr>
                          <m:t>+</m:t>
                        </m:r>
                      </m:sup>
                    </m:sSubSup>
                  </m:oMath>
                </a14:m>
                <a:endParaRPr lang="en-AU" dirty="0">
                  <a:ln w="0"/>
                  <a:solidFill>
                    <a:schemeClr val="accent6">
                      <a:lumMod val="75000"/>
                    </a:schemeClr>
                  </a:solidFill>
                  <a:effectLst>
                    <a:outerShdw blurRad="38100" dist="25400" dir="5400000" algn="ctr" rotWithShape="0">
                      <a:srgbClr val="6E747A">
                        <a:alpha val="43000"/>
                      </a:srgbClr>
                    </a:outerShdw>
                  </a:effectLst>
                </a:endParaRPr>
              </a:p>
            </p:txBody>
          </p:sp>
        </mc:Choice>
        <mc:Fallback>
          <p:sp>
            <p:nvSpPr>
              <p:cNvPr id="55" name="TextBox 54">
                <a:extLst>
                  <a:ext uri="{FF2B5EF4-FFF2-40B4-BE49-F238E27FC236}">
                    <a16:creationId xmlns:a16="http://schemas.microsoft.com/office/drawing/2014/main" id="{B76683EB-6246-1F75-6B13-55EE822799A9}"/>
                  </a:ext>
                </a:extLst>
              </p:cNvPr>
              <p:cNvSpPr txBox="1">
                <a:spLocks noRot="1" noChangeAspect="1" noMove="1" noResize="1" noEditPoints="1" noAdjustHandles="1" noChangeArrowheads="1" noChangeShapeType="1" noTextEdit="1"/>
              </p:cNvSpPr>
              <p:nvPr/>
            </p:nvSpPr>
            <p:spPr>
              <a:xfrm>
                <a:off x="2916633" y="5410200"/>
                <a:ext cx="4014112" cy="944746"/>
              </a:xfrm>
              <a:prstGeom prst="rect">
                <a:avLst/>
              </a:prstGeom>
              <a:blipFill>
                <a:blip r:embed="rId9"/>
                <a:stretch>
                  <a:fillRect l="-1669" b="-11039"/>
                </a:stretch>
              </a:blipFill>
            </p:spPr>
            <p:txBody>
              <a:bodyPr/>
              <a:lstStyle/>
              <a:p>
                <a:r>
                  <a:rPr lang="en-AU">
                    <a:noFill/>
                  </a:rPr>
                  <a:t> </a:t>
                </a:r>
              </a:p>
            </p:txBody>
          </p:sp>
        </mc:Fallback>
      </mc:AlternateContent>
    </p:spTree>
    <p:extLst>
      <p:ext uri="{BB962C8B-B14F-4D97-AF65-F5344CB8AC3E}">
        <p14:creationId xmlns:p14="http://schemas.microsoft.com/office/powerpoint/2010/main" val="191505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ircle(in)">
                                      <p:cBhvr>
                                        <p:cTn id="7" dur="2000"/>
                                        <p:tgtEl>
                                          <p:spTgt spid="5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circle(in)">
                                      <p:cBhvr>
                                        <p:cTn id="10" dur="2000"/>
                                        <p:tgtEl>
                                          <p:spTgt spid="55"/>
                                        </p:tgtEl>
                                      </p:cBhvr>
                                    </p:animEffect>
                                  </p:childTnLst>
                                </p:cTn>
                              </p:par>
                              <p:par>
                                <p:cTn id="11" presetID="6" presetClass="entr" presetSubtype="16"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circle(in)">
                                      <p:cBhvr>
                                        <p:cTn id="13" dur="20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randombar(horizontal)">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aph of a function&#10;&#10;AI-generated content may be incorrect.">
            <a:extLst>
              <a:ext uri="{FF2B5EF4-FFF2-40B4-BE49-F238E27FC236}">
                <a16:creationId xmlns:a16="http://schemas.microsoft.com/office/drawing/2014/main" id="{9601E8D1-9F2F-EFBB-028D-125265181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806" y="439965"/>
            <a:ext cx="3687394" cy="4864731"/>
          </a:xfrm>
          <a:prstGeom prst="rect">
            <a:avLst/>
          </a:prstGeom>
        </p:spPr>
      </p:pic>
      <p:pic>
        <p:nvPicPr>
          <p:cNvPr id="10" name="Picture 9" descr="A graph of a function&#10;&#10;AI-generated content may be incorrect.">
            <a:extLst>
              <a:ext uri="{FF2B5EF4-FFF2-40B4-BE49-F238E27FC236}">
                <a16:creationId xmlns:a16="http://schemas.microsoft.com/office/drawing/2014/main" id="{4B3BD0D6-C315-FBCF-8776-B902FB687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80999"/>
            <a:ext cx="3627454" cy="503972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69EB223-8858-56B5-8FD5-FF58680499E6}"/>
                  </a:ext>
                </a:extLst>
              </p:cNvPr>
              <p:cNvSpPr>
                <a:spLocks noGrp="1"/>
              </p:cNvSpPr>
              <p:nvPr>
                <p:ph type="title"/>
              </p:nvPr>
            </p:nvSpPr>
            <p:spPr/>
            <p:txBody>
              <a:bodyPr/>
              <a:lstStyle/>
              <a:p>
                <a:r>
                  <a:rPr lang="en-AU" dirty="0"/>
                  <a:t>Hadron Scale (</a:t>
                </a:r>
                <a14:m>
                  <m:oMath xmlns:m="http://schemas.openxmlformats.org/officeDocument/2006/math">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𝑯</m:t>
                        </m:r>
                      </m:sub>
                    </m:sSub>
                  </m:oMath>
                </a14:m>
                <a:r>
                  <a:rPr lang="en-AU" dirty="0"/>
                  <a:t>) DFs</a:t>
                </a:r>
              </a:p>
            </p:txBody>
          </p:sp>
        </mc:Choice>
        <mc:Fallback xmlns="">
          <p:sp>
            <p:nvSpPr>
              <p:cNvPr id="2" name="Title 1">
                <a:extLst>
                  <a:ext uri="{FF2B5EF4-FFF2-40B4-BE49-F238E27FC236}">
                    <a16:creationId xmlns:a16="http://schemas.microsoft.com/office/drawing/2014/main" id="{D69EB223-8858-56B5-8FD5-FF58680499E6}"/>
                  </a:ext>
                </a:extLst>
              </p:cNvPr>
              <p:cNvSpPr>
                <a:spLocks noGrp="1" noRot="1" noChangeAspect="1" noMove="1" noResize="1" noEditPoints="1" noAdjustHandles="1" noChangeArrowheads="1" noChangeShapeType="1" noTextEdit="1"/>
              </p:cNvSpPr>
              <p:nvPr>
                <p:ph type="title"/>
              </p:nvPr>
            </p:nvSpPr>
            <p:spPr>
              <a:blipFill>
                <a:blip r:embed="rId4"/>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46B03B-6CB9-BDAD-1B32-5D435B3945F1}"/>
                  </a:ext>
                </a:extLst>
              </p:cNvPr>
              <p:cNvSpPr>
                <a:spLocks noGrp="1"/>
              </p:cNvSpPr>
              <p:nvPr>
                <p:ph idx="1"/>
              </p:nvPr>
            </p:nvSpPr>
            <p:spPr>
              <a:xfrm>
                <a:off x="609599" y="990601"/>
                <a:ext cx="4694587" cy="5135564"/>
              </a:xfrm>
            </p:spPr>
            <p:txBody>
              <a:bodyPr/>
              <a:lstStyle/>
              <a:p>
                <a:r>
                  <a:rPr lang="en-AU" dirty="0"/>
                  <a:t>General Remarks</a:t>
                </a:r>
              </a:p>
              <a:p>
                <a:endParaRPr lang="en-AU" dirty="0"/>
              </a:p>
              <a:p>
                <a:endParaRPr lang="en-AU" dirty="0"/>
              </a:p>
              <a:p>
                <a:endParaRPr lang="en-AU" dirty="0"/>
              </a:p>
              <a:p>
                <a:endParaRPr lang="en-AU" dirty="0"/>
              </a:p>
              <a:p>
                <a:endParaRPr lang="en-AU" dirty="0"/>
              </a:p>
              <a:p>
                <a:endParaRPr lang="en-AU" dirty="0"/>
              </a:p>
              <a:p>
                <a:endParaRPr lang="en-AU" dirty="0"/>
              </a:p>
              <a:p>
                <a:pPr lvl="1"/>
                <a14:m>
                  <m:oMath xmlns:m="http://schemas.openxmlformats.org/officeDocument/2006/math">
                    <m:r>
                      <a:rPr lang="en-AU" i="1" dirty="0" smtClean="0">
                        <a:latin typeface="Cambria Math" panose="02040503050406030204" pitchFamily="18" charset="0"/>
                      </a:rPr>
                      <m:t>𝑠</m:t>
                    </m:r>
                  </m:oMath>
                </a14:m>
                <a:r>
                  <a:rPr lang="en-AU" dirty="0"/>
                  <a:t> quark carries largest part of </a:t>
                </a:r>
                <a14:m>
                  <m:oMath xmlns:m="http://schemas.openxmlformats.org/officeDocument/2006/math">
                    <m:r>
                      <m:rPr>
                        <m:sty m:val="p"/>
                      </m:rPr>
                      <a:rPr lang="en-AU" b="0" i="0" smtClean="0">
                        <a:latin typeface="Cambria Math" panose="02040503050406030204" pitchFamily="18" charset="0"/>
                      </a:rPr>
                      <m:t>Λ</m:t>
                    </m:r>
                    <m:r>
                      <a:rPr lang="en-AU" b="0" i="1" smtClean="0">
                        <a:latin typeface="Cambria Math" panose="02040503050406030204" pitchFamily="18" charset="0"/>
                      </a:rPr>
                      <m:t> </m:t>
                    </m:r>
                  </m:oMath>
                </a14:m>
                <a:r>
                  <a:rPr lang="en-AU" dirty="0"/>
                  <a:t>momentum because it has pairing with lightest diquark </a:t>
                </a:r>
                <a14:m>
                  <m:oMath xmlns:m="http://schemas.openxmlformats.org/officeDocument/2006/math">
                    <m:r>
                      <a:rPr lang="en-AU" i="1" dirty="0" smtClean="0">
                        <a:latin typeface="Cambria Math" panose="02040503050406030204" pitchFamily="18" charset="0"/>
                      </a:rPr>
                      <m:t>[</m:t>
                    </m:r>
                    <m:r>
                      <a:rPr lang="en-AU" i="1" dirty="0" err="1" smtClean="0">
                        <a:latin typeface="Cambria Math" panose="02040503050406030204" pitchFamily="18" charset="0"/>
                      </a:rPr>
                      <m:t>𝑢𝑑</m:t>
                    </m:r>
                    <m:r>
                      <a:rPr lang="en-AU" i="1" dirty="0" smtClean="0">
                        <a:latin typeface="Cambria Math" panose="02040503050406030204" pitchFamily="18" charset="0"/>
                      </a:rPr>
                      <m:t>]</m:t>
                    </m:r>
                  </m:oMath>
                </a14:m>
                <a:endParaRPr lang="en-AU" dirty="0"/>
              </a:p>
              <a:p>
                <a:pPr lvl="1"/>
                <a14:m>
                  <m:oMath xmlns:m="http://schemas.openxmlformats.org/officeDocument/2006/math">
                    <m:r>
                      <a:rPr lang="en-AU" b="0" i="1" smtClean="0">
                        <a:latin typeface="Cambria Math" panose="02040503050406030204" pitchFamily="18" charset="0"/>
                      </a:rPr>
                      <m:t>𝑠</m:t>
                    </m:r>
                    <m:r>
                      <a:rPr lang="en-AU" b="0" i="1" smtClean="0">
                        <a:latin typeface="Cambria Math" panose="02040503050406030204" pitchFamily="18" charset="0"/>
                      </a:rPr>
                      <m:t>↔</m:t>
                    </m:r>
                    <m:r>
                      <a:rPr lang="en-AU" b="0" i="1" smtClean="0">
                        <a:latin typeface="Cambria Math" panose="02040503050406030204" pitchFamily="18" charset="0"/>
                      </a:rPr>
                      <m:t>𝑙</m:t>
                    </m:r>
                  </m:oMath>
                </a14:m>
                <a:r>
                  <a:rPr lang="en-AU" dirty="0"/>
                  <a:t> disparity much smaller in </a:t>
                </a:r>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Σ</m:t>
                        </m:r>
                      </m:e>
                      <m:sup>
                        <m:r>
                          <a:rPr lang="en-AU" b="0" i="1" smtClean="0">
                            <a:latin typeface="Cambria Math" panose="02040503050406030204" pitchFamily="18" charset="0"/>
                          </a:rPr>
                          <m:t>0</m:t>
                        </m:r>
                      </m:sup>
                    </m:sSup>
                  </m:oMath>
                </a14:m>
                <a:r>
                  <a:rPr lang="en-AU" dirty="0"/>
                  <a:t> because </a:t>
                </a:r>
                <a14:m>
                  <m:oMath xmlns:m="http://schemas.openxmlformats.org/officeDocument/2006/math">
                    <m:r>
                      <a:rPr lang="en-AU" i="1">
                        <a:latin typeface="Cambria Math" panose="02040503050406030204" pitchFamily="18" charset="0"/>
                      </a:rPr>
                      <m:t>𝑠</m:t>
                    </m:r>
                  </m:oMath>
                </a14:m>
                <a:r>
                  <a:rPr lang="en-AU" dirty="0"/>
                  <a:t> paired with </a:t>
                </a:r>
                <a14:m>
                  <m:oMath xmlns:m="http://schemas.openxmlformats.org/officeDocument/2006/math">
                    <m:r>
                      <a:rPr lang="en-AU" b="0" i="1" smtClean="0">
                        <a:latin typeface="Cambria Math" panose="02040503050406030204" pitchFamily="18" charset="0"/>
                      </a:rPr>
                      <m:t>{</m:t>
                    </m:r>
                    <m:r>
                      <a:rPr lang="en-AU" b="0" i="1" smtClean="0">
                        <a:latin typeface="Cambria Math" panose="02040503050406030204" pitchFamily="18" charset="0"/>
                      </a:rPr>
                      <m:t>𝑢𝑑</m:t>
                    </m:r>
                    <m:r>
                      <a:rPr lang="en-AU" b="0" i="1" smtClean="0">
                        <a:latin typeface="Cambria Math" panose="02040503050406030204" pitchFamily="18" charset="0"/>
                      </a:rPr>
                      <m:t>}</m:t>
                    </m:r>
                  </m:oMath>
                </a14:m>
                <a:r>
                  <a:rPr lang="en-AU" dirty="0"/>
                  <a:t> and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𝑚</m:t>
                        </m:r>
                      </m:e>
                      <m:sub>
                        <m:r>
                          <a:rPr lang="en-AU" b="0" i="1" smtClean="0">
                            <a:latin typeface="Cambria Math" panose="02040503050406030204" pitchFamily="18" charset="0"/>
                          </a:rPr>
                          <m:t>{</m:t>
                        </m:r>
                        <m:r>
                          <a:rPr lang="en-AU" b="0" i="1" smtClean="0">
                            <a:latin typeface="Cambria Math" panose="02040503050406030204" pitchFamily="18" charset="0"/>
                          </a:rPr>
                          <m:t>𝑢𝑑</m:t>
                        </m:r>
                        <m:r>
                          <a:rPr lang="en-AU" b="0" i="1" smtClean="0">
                            <a:latin typeface="Cambria Math" panose="02040503050406030204" pitchFamily="18" charset="0"/>
                          </a:rPr>
                          <m:t>}</m:t>
                        </m:r>
                      </m:sub>
                    </m:sSub>
                    <m:r>
                      <a:rPr lang="en-AU" b="0" i="1" smtClean="0">
                        <a:latin typeface="Cambria Math" panose="02040503050406030204" pitchFamily="18" charset="0"/>
                      </a:rPr>
                      <m:t>&gt;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𝑚</m:t>
                        </m:r>
                      </m:e>
                      <m:sub>
                        <m:r>
                          <a:rPr lang="en-AU" b="0" i="1" smtClean="0">
                            <a:latin typeface="Cambria Math" panose="02040503050406030204" pitchFamily="18" charset="0"/>
                          </a:rPr>
                          <m:t>[</m:t>
                        </m:r>
                        <m:r>
                          <a:rPr lang="en-AU" b="0" i="1" smtClean="0">
                            <a:latin typeface="Cambria Math" panose="02040503050406030204" pitchFamily="18" charset="0"/>
                          </a:rPr>
                          <m:t>𝑢𝑑</m:t>
                        </m:r>
                        <m:r>
                          <a:rPr lang="en-AU" b="0" i="1" smtClean="0">
                            <a:latin typeface="Cambria Math" panose="02040503050406030204" pitchFamily="18" charset="0"/>
                          </a:rPr>
                          <m:t>]</m:t>
                        </m:r>
                      </m:sub>
                    </m:sSub>
                  </m:oMath>
                </a14:m>
                <a:endParaRPr lang="en-AU" dirty="0"/>
              </a:p>
              <a:p>
                <a:pPr lvl="1"/>
                <a:endParaRPr lang="en-AU" dirty="0"/>
              </a:p>
              <a:p>
                <a:pPr lvl="1"/>
                <a:endParaRPr lang="en-AU" dirty="0"/>
              </a:p>
            </p:txBody>
          </p:sp>
        </mc:Choice>
        <mc:Fallback xmlns="">
          <p:sp>
            <p:nvSpPr>
              <p:cNvPr id="3" name="Content Placeholder 2">
                <a:extLst>
                  <a:ext uri="{FF2B5EF4-FFF2-40B4-BE49-F238E27FC236}">
                    <a16:creationId xmlns:a16="http://schemas.microsoft.com/office/drawing/2014/main" id="{3246B03B-6CB9-BDAD-1B32-5D435B3945F1}"/>
                  </a:ext>
                </a:extLst>
              </p:cNvPr>
              <p:cNvSpPr>
                <a:spLocks noGrp="1" noRot="1" noChangeAspect="1" noMove="1" noResize="1" noEditPoints="1" noAdjustHandles="1" noChangeArrowheads="1" noChangeShapeType="1" noTextEdit="1"/>
              </p:cNvSpPr>
              <p:nvPr>
                <p:ph idx="1"/>
              </p:nvPr>
            </p:nvSpPr>
            <p:spPr>
              <a:xfrm>
                <a:off x="609599" y="990601"/>
                <a:ext cx="4694587" cy="5135564"/>
              </a:xfrm>
              <a:blipFill>
                <a:blip r:embed="rId5"/>
                <a:stretch>
                  <a:fillRect l="-1429" t="-831" r="-1558" b="-261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24AA016D-A287-1605-0EF5-57B9B78633F5}"/>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0AE6D8FB-5CE2-AB3D-33E7-BDFD00A54ED6}"/>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8C88046E-0724-04C4-EDCC-FA0F80415653}"/>
              </a:ext>
            </a:extLst>
          </p:cNvPr>
          <p:cNvSpPr>
            <a:spLocks noGrp="1"/>
          </p:cNvSpPr>
          <p:nvPr>
            <p:ph type="sldNum" sz="quarter" idx="12"/>
          </p:nvPr>
        </p:nvSpPr>
        <p:spPr/>
        <p:txBody>
          <a:bodyPr/>
          <a:lstStyle/>
          <a:p>
            <a:fld id="{87034D8C-3CB4-402A-BC46-2AB14C0FE90A}" type="slidenum">
              <a:rPr lang="en-US" smtClean="0"/>
              <a:pPr/>
              <a:t>21</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45536B-9DFE-09CC-9D67-E6FCF9DBC2FB}"/>
                  </a:ext>
                </a:extLst>
              </p:cNvPr>
              <p:cNvSpPr txBox="1"/>
              <p:nvPr/>
            </p:nvSpPr>
            <p:spPr>
              <a:xfrm>
                <a:off x="7207128" y="673967"/>
                <a:ext cx="4642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4645536B-9DFE-09CC-9D67-E6FCF9DBC2FB}"/>
                  </a:ext>
                </a:extLst>
              </p:cNvPr>
              <p:cNvSpPr txBox="1">
                <a:spLocks noRot="1" noChangeAspect="1" noMove="1" noResize="1" noEditPoints="1" noAdjustHandles="1" noChangeArrowheads="1" noChangeShapeType="1" noTextEdit="1"/>
              </p:cNvSpPr>
              <p:nvPr/>
            </p:nvSpPr>
            <p:spPr>
              <a:xfrm>
                <a:off x="7207128" y="673967"/>
                <a:ext cx="464293" cy="369332"/>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70E1920-5399-1E41-1038-358824B1336D}"/>
                  </a:ext>
                </a:extLst>
              </p:cNvPr>
              <p:cNvSpPr txBox="1"/>
              <p:nvPr/>
            </p:nvSpPr>
            <p:spPr>
              <a:xfrm>
                <a:off x="10890642" y="1935385"/>
                <a:ext cx="683713"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670E1920-5399-1E41-1038-358824B1336D}"/>
                  </a:ext>
                </a:extLst>
              </p:cNvPr>
              <p:cNvSpPr txBox="1">
                <a:spLocks noRot="1" noChangeAspect="1" noMove="1" noResize="1" noEditPoints="1" noAdjustHandles="1" noChangeArrowheads="1" noChangeShapeType="1" noTextEdit="1"/>
              </p:cNvSpPr>
              <p:nvPr/>
            </p:nvSpPr>
            <p:spPr>
              <a:xfrm>
                <a:off x="10890642" y="1935385"/>
                <a:ext cx="683713" cy="371255"/>
              </a:xfrm>
              <a:prstGeom prst="rect">
                <a:avLst/>
              </a:prstGeom>
              <a:blipFill>
                <a:blip r:embed="rId7"/>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ADAB79-1B89-162D-A7D2-9DA4F2C3F0B8}"/>
                  </a:ext>
                </a:extLst>
              </p:cNvPr>
              <p:cNvSpPr txBox="1"/>
              <p:nvPr/>
            </p:nvSpPr>
            <p:spPr>
              <a:xfrm>
                <a:off x="10890642" y="3666810"/>
                <a:ext cx="8946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m:t>
                          </m:r>
                          <m:r>
                            <a:rPr lang="en-AU" sz="1600" b="0" i="1" smtClean="0">
                              <a:solidFill>
                                <a:srgbClr val="C00000"/>
                              </a:solidFill>
                              <a:latin typeface="Cambria Math" panose="02040503050406030204" pitchFamily="18" charset="0"/>
                            </a:rPr>
                            <m:t>.</m:t>
                          </m:r>
                          <m:r>
                            <a:rPr lang="en-AU" sz="1600" b="0" i="1" smtClean="0">
                              <a:solidFill>
                                <a:srgbClr val="C00000"/>
                              </a:solidFill>
                              <a:latin typeface="Cambria Math" panose="02040503050406030204" pitchFamily="18" charset="0"/>
                            </a:rPr>
                            <m:t>5</m:t>
                          </m:r>
                          <m:r>
                            <a:rPr lang="en-AU" sz="1600" b="0" i="1" smtClean="0">
                              <a:solidFill>
                                <a:srgbClr val="C00000"/>
                              </a:solidFill>
                              <a:latin typeface="Cambria Math" panose="02040503050406030204" pitchFamily="18" charset="0"/>
                            </a:rPr>
                            <m:t> </m:t>
                          </m:r>
                          <m:r>
                            <m:rPr>
                              <m:sty m:val="p"/>
                            </m:rPr>
                            <a:rPr lang="en-AU" sz="1600" b="0" i="0" smtClean="0">
                              <a:solidFill>
                                <a:srgbClr val="C00000"/>
                              </a:solidFill>
                              <a:latin typeface="Cambria Math" panose="02040503050406030204" pitchFamily="18" charset="0"/>
                            </a:rPr>
                            <m:t>Δ</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13" name="TextBox 12">
                <a:extLst>
                  <a:ext uri="{FF2B5EF4-FFF2-40B4-BE49-F238E27FC236}">
                    <a16:creationId xmlns:a16="http://schemas.microsoft.com/office/drawing/2014/main" id="{0FADAB79-1B89-162D-A7D2-9DA4F2C3F0B8}"/>
                  </a:ext>
                </a:extLst>
              </p:cNvPr>
              <p:cNvSpPr txBox="1">
                <a:spLocks noRot="1" noChangeAspect="1" noMove="1" noResize="1" noEditPoints="1" noAdjustHandles="1" noChangeArrowheads="1" noChangeShapeType="1" noTextEdit="1"/>
              </p:cNvSpPr>
              <p:nvPr/>
            </p:nvSpPr>
            <p:spPr>
              <a:xfrm>
                <a:off x="10890642" y="3666810"/>
                <a:ext cx="894667" cy="338554"/>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1686712-DC6D-6F84-4A00-47403CAC30FE}"/>
                  </a:ext>
                </a:extLst>
              </p:cNvPr>
              <p:cNvSpPr txBox="1"/>
              <p:nvPr/>
            </p:nvSpPr>
            <p:spPr>
              <a:xfrm>
                <a:off x="9959093" y="4343400"/>
                <a:ext cx="5725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C1686712-DC6D-6F84-4A00-47403CAC30FE}"/>
                  </a:ext>
                </a:extLst>
              </p:cNvPr>
              <p:cNvSpPr txBox="1">
                <a:spLocks noRot="1" noChangeAspect="1" noMove="1" noResize="1" noEditPoints="1" noAdjustHandles="1" noChangeArrowheads="1" noChangeShapeType="1" noTextEdit="1"/>
              </p:cNvSpPr>
              <p:nvPr/>
            </p:nvSpPr>
            <p:spPr>
              <a:xfrm>
                <a:off x="9959093" y="4343400"/>
                <a:ext cx="572529" cy="369332"/>
              </a:xfrm>
              <a:prstGeom prst="rect">
                <a:avLst/>
              </a:prstGeom>
              <a:blipFill>
                <a:blip r:embed="rId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45A2B30-47F9-AAED-78B6-1E0162405B4A}"/>
                  </a:ext>
                </a:extLst>
              </p:cNvPr>
              <p:cNvSpPr txBox="1"/>
              <p:nvPr/>
            </p:nvSpPr>
            <p:spPr>
              <a:xfrm>
                <a:off x="10120835" y="3706734"/>
                <a:ext cx="648447"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445A2B30-47F9-AAED-78B6-1E0162405B4A}"/>
                  </a:ext>
                </a:extLst>
              </p:cNvPr>
              <p:cNvSpPr txBox="1">
                <a:spLocks noRot="1" noChangeAspect="1" noMove="1" noResize="1" noEditPoints="1" noAdjustHandles="1" noChangeArrowheads="1" noChangeShapeType="1" noTextEdit="1"/>
              </p:cNvSpPr>
              <p:nvPr/>
            </p:nvSpPr>
            <p:spPr>
              <a:xfrm>
                <a:off x="10120835" y="3706734"/>
                <a:ext cx="648447" cy="371255"/>
              </a:xfrm>
              <a:prstGeom prst="rect">
                <a:avLst/>
              </a:prstGeom>
              <a:blipFill>
                <a:blip r:embed="rId10"/>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7099CF-4EFD-F4E9-34FA-82203B61F6EF}"/>
                  </a:ext>
                </a:extLst>
              </p:cNvPr>
              <p:cNvSpPr txBox="1"/>
              <p:nvPr/>
            </p:nvSpPr>
            <p:spPr>
              <a:xfrm>
                <a:off x="10657507" y="4527104"/>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16" name="TextBox 15">
                <a:extLst>
                  <a:ext uri="{FF2B5EF4-FFF2-40B4-BE49-F238E27FC236}">
                    <a16:creationId xmlns:a16="http://schemas.microsoft.com/office/drawing/2014/main" id="{5D7099CF-4EFD-F4E9-34FA-82203B61F6EF}"/>
                  </a:ext>
                </a:extLst>
              </p:cNvPr>
              <p:cNvSpPr txBox="1">
                <a:spLocks noRot="1" noChangeAspect="1" noMove="1" noResize="1" noEditPoints="1" noAdjustHandles="1" noChangeArrowheads="1" noChangeShapeType="1" noTextEdit="1"/>
              </p:cNvSpPr>
              <p:nvPr/>
            </p:nvSpPr>
            <p:spPr>
              <a:xfrm>
                <a:off x="10657507" y="4527104"/>
                <a:ext cx="492058" cy="369332"/>
              </a:xfrm>
              <a:prstGeom prst="rect">
                <a:avLst/>
              </a:prstGeom>
              <a:blipFill>
                <a:blip r:embed="rId11"/>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1BC39D1-E7FF-7098-D93E-8A136699C2F3}"/>
                  </a:ext>
                </a:extLst>
              </p:cNvPr>
              <p:cNvSpPr txBox="1"/>
              <p:nvPr/>
            </p:nvSpPr>
            <p:spPr>
              <a:xfrm>
                <a:off x="6324600" y="914400"/>
                <a:ext cx="545855"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25" name="TextBox 24">
                <a:extLst>
                  <a:ext uri="{FF2B5EF4-FFF2-40B4-BE49-F238E27FC236}">
                    <a16:creationId xmlns:a16="http://schemas.microsoft.com/office/drawing/2014/main" id="{11BC39D1-E7FF-7098-D93E-8A136699C2F3}"/>
                  </a:ext>
                </a:extLst>
              </p:cNvPr>
              <p:cNvSpPr txBox="1">
                <a:spLocks noRot="1" noChangeAspect="1" noMove="1" noResize="1" noEditPoints="1" noAdjustHandles="1" noChangeArrowheads="1" noChangeShapeType="1" noTextEdit="1"/>
              </p:cNvSpPr>
              <p:nvPr/>
            </p:nvSpPr>
            <p:spPr>
              <a:xfrm>
                <a:off x="6324600" y="914400"/>
                <a:ext cx="545855" cy="371255"/>
              </a:xfrm>
              <a:prstGeom prst="rect">
                <a:avLst/>
              </a:prstGeom>
              <a:blipFill>
                <a:blip r:embed="rId12"/>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FE6B04A-2B46-9C91-32E4-534D34A04618}"/>
                  </a:ext>
                </a:extLst>
              </p:cNvPr>
              <p:cNvSpPr txBox="1"/>
              <p:nvPr/>
            </p:nvSpPr>
            <p:spPr>
              <a:xfrm>
                <a:off x="6692989" y="1327693"/>
                <a:ext cx="77283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m:t>
                          </m:r>
                          <m:r>
                            <a:rPr lang="en-AU" sz="1600" b="0" i="1" smtClean="0">
                              <a:solidFill>
                                <a:srgbClr val="C00000"/>
                              </a:solidFill>
                              <a:latin typeface="Cambria Math" panose="02040503050406030204" pitchFamily="18" charset="0"/>
                            </a:rPr>
                            <m:t>.</m:t>
                          </m:r>
                          <m:r>
                            <a:rPr lang="en-AU" sz="1600" b="0" i="1" smtClean="0">
                              <a:solidFill>
                                <a:srgbClr val="C00000"/>
                              </a:solidFill>
                              <a:latin typeface="Cambria Math" panose="02040503050406030204" pitchFamily="18" charset="0"/>
                            </a:rPr>
                            <m:t>5</m:t>
                          </m:r>
                          <m:r>
                            <a:rPr lang="en-AU" sz="1600" b="0" i="1" smtClean="0">
                              <a:solidFill>
                                <a:srgbClr val="C00000"/>
                              </a:solidFill>
                              <a:latin typeface="Cambria Math" panose="02040503050406030204" pitchFamily="18" charset="0"/>
                            </a:rPr>
                            <m:t> </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26" name="TextBox 25">
                <a:extLst>
                  <a:ext uri="{FF2B5EF4-FFF2-40B4-BE49-F238E27FC236}">
                    <a16:creationId xmlns:a16="http://schemas.microsoft.com/office/drawing/2014/main" id="{EFE6B04A-2B46-9C91-32E4-534D34A04618}"/>
                  </a:ext>
                </a:extLst>
              </p:cNvPr>
              <p:cNvSpPr txBox="1">
                <a:spLocks noRot="1" noChangeAspect="1" noMove="1" noResize="1" noEditPoints="1" noAdjustHandles="1" noChangeArrowheads="1" noChangeShapeType="1" noTextEdit="1"/>
              </p:cNvSpPr>
              <p:nvPr/>
            </p:nvSpPr>
            <p:spPr>
              <a:xfrm>
                <a:off x="6692989" y="1327693"/>
                <a:ext cx="772839" cy="338554"/>
              </a:xfrm>
              <a:prstGeom prst="rect">
                <a:avLst/>
              </a:prstGeom>
              <a:blipFill>
                <a:blip r:embed="rId1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0B585D4-98B4-3B1E-23CA-42FEB782F9DB}"/>
                  </a:ext>
                </a:extLst>
              </p:cNvPr>
              <p:cNvSpPr txBox="1"/>
              <p:nvPr/>
            </p:nvSpPr>
            <p:spPr>
              <a:xfrm>
                <a:off x="10806581" y="742418"/>
                <a:ext cx="6021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27" name="TextBox 26">
                <a:extLst>
                  <a:ext uri="{FF2B5EF4-FFF2-40B4-BE49-F238E27FC236}">
                    <a16:creationId xmlns:a16="http://schemas.microsoft.com/office/drawing/2014/main" id="{E0B585D4-98B4-3B1E-23CA-42FEB782F9DB}"/>
                  </a:ext>
                </a:extLst>
              </p:cNvPr>
              <p:cNvSpPr txBox="1">
                <a:spLocks noRot="1" noChangeAspect="1" noMove="1" noResize="1" noEditPoints="1" noAdjustHandles="1" noChangeArrowheads="1" noChangeShapeType="1" noTextEdit="1"/>
              </p:cNvSpPr>
              <p:nvPr/>
            </p:nvSpPr>
            <p:spPr>
              <a:xfrm>
                <a:off x="10806581" y="742418"/>
                <a:ext cx="602153" cy="369332"/>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BECF5E4-5160-AD5A-0D9F-919DA111C642}"/>
                  </a:ext>
                </a:extLst>
              </p:cNvPr>
              <p:cNvSpPr txBox="1"/>
              <p:nvPr/>
            </p:nvSpPr>
            <p:spPr>
              <a:xfrm>
                <a:off x="9413238" y="1974934"/>
                <a:ext cx="6299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m:rPr>
                              <m:sty m:val="p"/>
                            </m:rPr>
                            <a:rPr lang="en-AU" b="0" i="0" smtClean="0">
                              <a:solidFill>
                                <a:schemeClr val="accent6">
                                  <a:lumMod val="50000"/>
                                </a:schemeClr>
                              </a:solidFill>
                              <a:latin typeface="Cambria Math" panose="02040503050406030204" pitchFamily="18" charset="0"/>
                            </a:rPr>
                            <m:t>Δ</m:t>
                          </m:r>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28" name="TextBox 27">
                <a:extLst>
                  <a:ext uri="{FF2B5EF4-FFF2-40B4-BE49-F238E27FC236}">
                    <a16:creationId xmlns:a16="http://schemas.microsoft.com/office/drawing/2014/main" id="{3BECF5E4-5160-AD5A-0D9F-919DA111C642}"/>
                  </a:ext>
                </a:extLst>
              </p:cNvPr>
              <p:cNvSpPr txBox="1">
                <a:spLocks noRot="1" noChangeAspect="1" noMove="1" noResize="1" noEditPoints="1" noAdjustHandles="1" noChangeArrowheads="1" noChangeShapeType="1" noTextEdit="1"/>
              </p:cNvSpPr>
              <p:nvPr/>
            </p:nvSpPr>
            <p:spPr>
              <a:xfrm>
                <a:off x="9413238" y="1974934"/>
                <a:ext cx="629916" cy="369332"/>
              </a:xfrm>
              <a:prstGeom prst="rect">
                <a:avLst/>
              </a:prstGeom>
              <a:blipFill>
                <a:blip r:embed="rId17"/>
                <a:stretch>
                  <a:fillRect/>
                </a:stretch>
              </a:blipFill>
            </p:spPr>
            <p:txBody>
              <a:bodyPr/>
              <a:lstStyle/>
              <a:p>
                <a:r>
                  <a:rPr lang="en-AU">
                    <a:noFill/>
                  </a:rPr>
                  <a:t> </a:t>
                </a:r>
              </a:p>
            </p:txBody>
          </p:sp>
        </mc:Fallback>
      </mc:AlternateContent>
      <p:sp>
        <p:nvSpPr>
          <p:cNvPr id="29" name="TextBox 28">
            <a:extLst>
              <a:ext uri="{FF2B5EF4-FFF2-40B4-BE49-F238E27FC236}">
                <a16:creationId xmlns:a16="http://schemas.microsoft.com/office/drawing/2014/main" id="{93DAED5A-D8A1-4CE7-4206-BE1CDE206D1A}"/>
              </a:ext>
            </a:extLst>
          </p:cNvPr>
          <p:cNvSpPr txBox="1"/>
          <p:nvPr/>
        </p:nvSpPr>
        <p:spPr>
          <a:xfrm>
            <a:off x="6326544" y="330837"/>
            <a:ext cx="1321196" cy="369332"/>
          </a:xfrm>
          <a:prstGeom prst="rect">
            <a:avLst/>
          </a:prstGeom>
          <a:noFill/>
        </p:spPr>
        <p:txBody>
          <a:bodyPr wrap="none" rtlCol="0">
            <a:spAutoFit/>
          </a:bodyPr>
          <a:lstStyle/>
          <a:p>
            <a:r>
              <a:rPr lang="en-AU" dirty="0"/>
              <a:t>Unpolarised</a:t>
            </a:r>
          </a:p>
        </p:txBody>
      </p:sp>
      <p:sp>
        <p:nvSpPr>
          <p:cNvPr id="30" name="TextBox 29">
            <a:extLst>
              <a:ext uri="{FF2B5EF4-FFF2-40B4-BE49-F238E27FC236}">
                <a16:creationId xmlns:a16="http://schemas.microsoft.com/office/drawing/2014/main" id="{D0D1BF81-2991-F739-1EB2-185BFD005C98}"/>
              </a:ext>
            </a:extLst>
          </p:cNvPr>
          <p:cNvSpPr txBox="1"/>
          <p:nvPr/>
        </p:nvSpPr>
        <p:spPr>
          <a:xfrm>
            <a:off x="9880204" y="343303"/>
            <a:ext cx="1044068" cy="369332"/>
          </a:xfrm>
          <a:prstGeom prst="rect">
            <a:avLst/>
          </a:prstGeom>
          <a:noFill/>
        </p:spPr>
        <p:txBody>
          <a:bodyPr wrap="none" rtlCol="0">
            <a:spAutoFit/>
          </a:bodyPr>
          <a:lstStyle/>
          <a:p>
            <a:r>
              <a:rPr lang="en-AU" dirty="0"/>
              <a:t>Polarised</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DE6CFCB-6F08-1D30-4AD6-6C1927F15802}"/>
                  </a:ext>
                </a:extLst>
              </p:cNvPr>
              <p:cNvSpPr txBox="1"/>
              <p:nvPr/>
            </p:nvSpPr>
            <p:spPr>
              <a:xfrm>
                <a:off x="6791453" y="3917785"/>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31" name="TextBox 30">
                <a:extLst>
                  <a:ext uri="{FF2B5EF4-FFF2-40B4-BE49-F238E27FC236}">
                    <a16:creationId xmlns:a16="http://schemas.microsoft.com/office/drawing/2014/main" id="{5DE6CFCB-6F08-1D30-4AD6-6C1927F15802}"/>
                  </a:ext>
                </a:extLst>
              </p:cNvPr>
              <p:cNvSpPr txBox="1">
                <a:spLocks noRot="1" noChangeAspect="1" noMove="1" noResize="1" noEditPoints="1" noAdjustHandles="1" noChangeArrowheads="1" noChangeShapeType="1" noTextEdit="1"/>
              </p:cNvSpPr>
              <p:nvPr/>
            </p:nvSpPr>
            <p:spPr>
              <a:xfrm>
                <a:off x="6791453" y="3917785"/>
                <a:ext cx="434670" cy="369332"/>
              </a:xfrm>
              <a:prstGeom prst="rect">
                <a:avLst/>
              </a:prstGeom>
              <a:blipFill>
                <a:blip r:embed="rId1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C29EBCD-4372-2A3D-30BA-E16C2448A5B0}"/>
                  </a:ext>
                </a:extLst>
              </p:cNvPr>
              <p:cNvSpPr txBox="1"/>
              <p:nvPr/>
            </p:nvSpPr>
            <p:spPr>
              <a:xfrm>
                <a:off x="6978868" y="3346249"/>
                <a:ext cx="510588"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33" name="TextBox 32">
                <a:extLst>
                  <a:ext uri="{FF2B5EF4-FFF2-40B4-BE49-F238E27FC236}">
                    <a16:creationId xmlns:a16="http://schemas.microsoft.com/office/drawing/2014/main" id="{4C29EBCD-4372-2A3D-30BA-E16C2448A5B0}"/>
                  </a:ext>
                </a:extLst>
              </p:cNvPr>
              <p:cNvSpPr txBox="1">
                <a:spLocks noRot="1" noChangeAspect="1" noMove="1" noResize="1" noEditPoints="1" noAdjustHandles="1" noChangeArrowheads="1" noChangeShapeType="1" noTextEdit="1"/>
              </p:cNvSpPr>
              <p:nvPr/>
            </p:nvSpPr>
            <p:spPr>
              <a:xfrm>
                <a:off x="6978868" y="3346249"/>
                <a:ext cx="510588" cy="371255"/>
              </a:xfrm>
              <a:prstGeom prst="rect">
                <a:avLst/>
              </a:prstGeom>
              <a:blipFill>
                <a:blip r:embed="rId19"/>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DEB4B2C-20E0-1B79-4564-74298F6D41F1}"/>
                  </a:ext>
                </a:extLst>
              </p:cNvPr>
              <p:cNvSpPr txBox="1"/>
              <p:nvPr/>
            </p:nvSpPr>
            <p:spPr>
              <a:xfrm>
                <a:off x="7511688" y="4009237"/>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34" name="TextBox 33">
                <a:extLst>
                  <a:ext uri="{FF2B5EF4-FFF2-40B4-BE49-F238E27FC236}">
                    <a16:creationId xmlns:a16="http://schemas.microsoft.com/office/drawing/2014/main" id="{3DEB4B2C-20E0-1B79-4564-74298F6D41F1}"/>
                  </a:ext>
                </a:extLst>
              </p:cNvPr>
              <p:cNvSpPr txBox="1">
                <a:spLocks noRot="1" noChangeAspect="1" noMove="1" noResize="1" noEditPoints="1" noAdjustHandles="1" noChangeArrowheads="1" noChangeShapeType="1" noTextEdit="1"/>
              </p:cNvSpPr>
              <p:nvPr/>
            </p:nvSpPr>
            <p:spPr>
              <a:xfrm>
                <a:off x="7511688" y="4009237"/>
                <a:ext cx="492058" cy="369332"/>
              </a:xfrm>
              <a:prstGeom prst="rect">
                <a:avLst/>
              </a:prstGeom>
              <a:blipFill>
                <a:blip r:embed="rId20"/>
                <a:stretch>
                  <a:fillRect/>
                </a:stretch>
              </a:blipFill>
            </p:spPr>
            <p:txBody>
              <a:bodyPr/>
              <a:lstStyle/>
              <a:p>
                <a:r>
                  <a:rPr lang="en-AU">
                    <a:noFill/>
                  </a:rPr>
                  <a:t> </a:t>
                </a:r>
              </a:p>
            </p:txBody>
          </p:sp>
        </mc:Fallback>
      </mc:AlternateContent>
      <p:pic>
        <p:nvPicPr>
          <p:cNvPr id="8" name="Picture 7" descr="A table with numbers and symbols&#10;&#10;AI-generated content may be incorrect.">
            <a:extLst>
              <a:ext uri="{FF2B5EF4-FFF2-40B4-BE49-F238E27FC236}">
                <a16:creationId xmlns:a16="http://schemas.microsoft.com/office/drawing/2014/main" id="{01E809C1-6E1E-47BF-2326-4822C2EB438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7645" y="1381608"/>
            <a:ext cx="3413916" cy="2874041"/>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E05275D3-485E-6480-D9D7-D062E392FF1B}"/>
                  </a:ext>
                </a:extLst>
              </p:cNvPr>
              <p:cNvSpPr txBox="1">
                <a:spLocks/>
              </p:cNvSpPr>
              <p:nvPr/>
            </p:nvSpPr>
            <p:spPr bwMode="auto">
              <a:xfrm>
                <a:off x="5334000" y="5518815"/>
                <a:ext cx="6684163" cy="8057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lvl="1"/>
                <a:r>
                  <a:rPr lang="en-AU" b="0" kern="0" dirty="0"/>
                  <a:t>each </a:t>
                </a:r>
                <a14:m>
                  <m:oMath xmlns:m="http://schemas.openxmlformats.org/officeDocument/2006/math">
                    <m:r>
                      <a:rPr lang="en-AU" b="0" i="1" kern="0" dirty="0" smtClean="0">
                        <a:latin typeface="Cambria Math" panose="02040503050406030204" pitchFamily="18" charset="0"/>
                      </a:rPr>
                      <m:t>𝑢</m:t>
                    </m:r>
                  </m:oMath>
                </a14:m>
                <a:r>
                  <a:rPr lang="en-AU" kern="0" dirty="0"/>
                  <a:t> quark in </a:t>
                </a:r>
                <a14:m>
                  <m:oMath xmlns:m="http://schemas.openxmlformats.org/officeDocument/2006/math">
                    <m:r>
                      <a:rPr lang="en-AU" b="0" i="1" kern="0" smtClean="0">
                        <a:latin typeface="Cambria Math" panose="02040503050406030204" pitchFamily="18" charset="0"/>
                      </a:rPr>
                      <m:t>𝑝</m:t>
                    </m:r>
                  </m:oMath>
                </a14:m>
                <a:r>
                  <a:rPr lang="en-AU" kern="0" dirty="0"/>
                  <a:t> carries marginally more momentum than </a:t>
                </a:r>
                <a14:m>
                  <m:oMath xmlns:m="http://schemas.openxmlformats.org/officeDocument/2006/math">
                    <m:r>
                      <a:rPr lang="en-AU" b="0" i="1" kern="0" dirty="0" smtClean="0">
                        <a:latin typeface="Cambria Math" panose="02040503050406030204" pitchFamily="18" charset="0"/>
                      </a:rPr>
                      <m:t>𝑑</m:t>
                    </m:r>
                    <m:r>
                      <a:rPr lang="en-AU" i="1" kern="0" dirty="0">
                        <a:latin typeface="Cambria Math" panose="02040503050406030204" pitchFamily="18" charset="0"/>
                      </a:rPr>
                      <m:t> </m:t>
                    </m:r>
                  </m:oMath>
                </a14:m>
                <a:r>
                  <a:rPr lang="en-AU" kern="0" dirty="0"/>
                  <a:t>because only hard-</a:t>
                </a:r>
                <a14:m>
                  <m:oMath xmlns:m="http://schemas.openxmlformats.org/officeDocument/2006/math">
                    <m:r>
                      <a:rPr lang="en-AU" i="1" kern="0" dirty="0">
                        <a:latin typeface="Cambria Math" panose="02040503050406030204" pitchFamily="18" charset="0"/>
                      </a:rPr>
                      <m:t>𝑢</m:t>
                    </m:r>
                    <m:r>
                      <a:rPr lang="en-AU" i="1" kern="0" dirty="0">
                        <a:latin typeface="Cambria Math" panose="02040503050406030204" pitchFamily="18" charset="0"/>
                      </a:rPr>
                      <m:t> </m:t>
                    </m:r>
                  </m:oMath>
                </a14:m>
                <a:r>
                  <a:rPr lang="en-AU" kern="0" dirty="0"/>
                  <a:t>is paired with light </a:t>
                </a:r>
                <a14:m>
                  <m:oMath xmlns:m="http://schemas.openxmlformats.org/officeDocument/2006/math">
                    <m:r>
                      <a:rPr lang="en-AU" i="1" kern="0" dirty="0" smtClean="0">
                        <a:latin typeface="Cambria Math" panose="02040503050406030204" pitchFamily="18" charset="0"/>
                      </a:rPr>
                      <m:t>[</m:t>
                    </m:r>
                    <m:r>
                      <a:rPr lang="en-AU" i="1" kern="0" dirty="0" err="1" smtClean="0">
                        <a:latin typeface="Cambria Math" panose="02040503050406030204" pitchFamily="18" charset="0"/>
                      </a:rPr>
                      <m:t>𝑢𝑑</m:t>
                    </m:r>
                    <m:r>
                      <a:rPr lang="en-AU" i="1" kern="0" dirty="0" smtClean="0">
                        <a:latin typeface="Cambria Math" panose="02040503050406030204" pitchFamily="18" charset="0"/>
                      </a:rPr>
                      <m:t>]</m:t>
                    </m:r>
                  </m:oMath>
                </a14:m>
                <a:endParaRPr lang="en-AU" kern="0" dirty="0"/>
              </a:p>
              <a:p>
                <a:pPr lvl="1"/>
                <a:endParaRPr lang="en-AU" kern="0" dirty="0"/>
              </a:p>
            </p:txBody>
          </p:sp>
        </mc:Choice>
        <mc:Fallback xmlns="">
          <p:sp>
            <p:nvSpPr>
              <p:cNvPr id="9" name="Content Placeholder 2">
                <a:extLst>
                  <a:ext uri="{FF2B5EF4-FFF2-40B4-BE49-F238E27FC236}">
                    <a16:creationId xmlns:a16="http://schemas.microsoft.com/office/drawing/2014/main" id="{E05275D3-485E-6480-D9D7-D062E392FF1B}"/>
                  </a:ext>
                </a:extLst>
              </p:cNvPr>
              <p:cNvSpPr txBox="1">
                <a:spLocks noRot="1" noChangeAspect="1" noMove="1" noResize="1" noEditPoints="1" noAdjustHandles="1" noChangeArrowheads="1" noChangeShapeType="1" noTextEdit="1"/>
              </p:cNvSpPr>
              <p:nvPr/>
            </p:nvSpPr>
            <p:spPr bwMode="auto">
              <a:xfrm>
                <a:off x="5334000" y="5518815"/>
                <a:ext cx="6684163" cy="805785"/>
              </a:xfrm>
              <a:prstGeom prst="rect">
                <a:avLst/>
              </a:prstGeom>
              <a:blipFill>
                <a:blip r:embed="rId22"/>
                <a:stretch>
                  <a:fillRect t="-4511"/>
                </a:stretch>
              </a:blipFill>
              <a:ln w="9525">
                <a:noFill/>
                <a:miter lim="800000"/>
                <a:headEnd/>
                <a:tailEnd/>
              </a:ln>
              <a:effectLst/>
            </p:spPr>
            <p:txBody>
              <a:bodyPr/>
              <a:lstStyle/>
              <a:p>
                <a:r>
                  <a:rPr lang="en-AU">
                    <a:noFill/>
                  </a:rPr>
                  <a:t> </a:t>
                </a:r>
              </a:p>
            </p:txBody>
          </p:sp>
        </mc:Fallback>
      </mc:AlternateContent>
      <p:sp>
        <p:nvSpPr>
          <p:cNvPr id="17" name="Rectangle 16">
            <a:extLst>
              <a:ext uri="{FF2B5EF4-FFF2-40B4-BE49-F238E27FC236}">
                <a16:creationId xmlns:a16="http://schemas.microsoft.com/office/drawing/2014/main" id="{49434572-4E3C-F918-1925-600F7389892A}"/>
              </a:ext>
            </a:extLst>
          </p:cNvPr>
          <p:cNvSpPr/>
          <p:nvPr/>
        </p:nvSpPr>
        <p:spPr bwMode="auto">
          <a:xfrm>
            <a:off x="609599" y="1752600"/>
            <a:ext cx="3260220" cy="762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w="12700">
                <a:solidFill>
                  <a:srgbClr val="008000"/>
                </a:solidFill>
              </a:ln>
              <a:solidFill>
                <a:schemeClr val="tx1"/>
              </a:solidFill>
              <a:effectLst/>
              <a:latin typeface="Calibri" pitchFamily="34" charset="0"/>
            </a:endParaRPr>
          </a:p>
        </p:txBody>
      </p:sp>
      <p:sp>
        <p:nvSpPr>
          <p:cNvPr id="19" name="Rectangle 18">
            <a:extLst>
              <a:ext uri="{FF2B5EF4-FFF2-40B4-BE49-F238E27FC236}">
                <a16:creationId xmlns:a16="http://schemas.microsoft.com/office/drawing/2014/main" id="{C2E93ECA-10B2-6485-076E-612564AEC1DC}"/>
              </a:ext>
            </a:extLst>
          </p:cNvPr>
          <p:cNvSpPr/>
          <p:nvPr/>
        </p:nvSpPr>
        <p:spPr bwMode="auto">
          <a:xfrm>
            <a:off x="228600" y="1752600"/>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8000"/>
                </a:solidFill>
              </a:ln>
              <a:solidFill>
                <a:schemeClr val="tx1"/>
              </a:solidFill>
              <a:effectLst/>
              <a:latin typeface="Calibri" pitchFamily="34" charset="0"/>
            </a:endParaRPr>
          </a:p>
        </p:txBody>
      </p:sp>
      <p:sp>
        <p:nvSpPr>
          <p:cNvPr id="21" name="Rectangle 20">
            <a:extLst>
              <a:ext uri="{FF2B5EF4-FFF2-40B4-BE49-F238E27FC236}">
                <a16:creationId xmlns:a16="http://schemas.microsoft.com/office/drawing/2014/main" id="{C9295DA3-2821-1E4F-FF2E-8A9F931BDAA1}"/>
              </a:ext>
            </a:extLst>
          </p:cNvPr>
          <p:cNvSpPr/>
          <p:nvPr/>
        </p:nvSpPr>
        <p:spPr bwMode="auto">
          <a:xfrm>
            <a:off x="228600" y="2209800"/>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solidFill>
                    <a:srgbClr val="008000"/>
                  </a:solidFill>
                </a:ln>
                <a:solidFill>
                  <a:schemeClr val="tx1"/>
                </a:solidFill>
                <a:effectLst/>
                <a:latin typeface="Calibri" pitchFamily="34" charset="0"/>
              </a:rPr>
              <a:t> </a:t>
            </a:r>
          </a:p>
        </p:txBody>
      </p:sp>
      <p:sp>
        <p:nvSpPr>
          <p:cNvPr id="23" name="Rectangle 22">
            <a:extLst>
              <a:ext uri="{FF2B5EF4-FFF2-40B4-BE49-F238E27FC236}">
                <a16:creationId xmlns:a16="http://schemas.microsoft.com/office/drawing/2014/main" id="{84F7214C-965A-C64A-677C-A96E5D070D66}"/>
              </a:ext>
            </a:extLst>
          </p:cNvPr>
          <p:cNvSpPr/>
          <p:nvPr/>
        </p:nvSpPr>
        <p:spPr bwMode="auto">
          <a:xfrm>
            <a:off x="533400" y="1752600"/>
            <a:ext cx="3413916" cy="762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8000"/>
                </a:solidFill>
              </a:ln>
              <a:solidFill>
                <a:srgbClr val="FFFF00"/>
              </a:solidFill>
              <a:effectLst/>
              <a:latin typeface="Calibri" pitchFamily="34" charset="0"/>
            </a:endParaRPr>
          </a:p>
        </p:txBody>
      </p:sp>
      <p:sp>
        <p:nvSpPr>
          <p:cNvPr id="32" name="Rectangle 31">
            <a:extLst>
              <a:ext uri="{FF2B5EF4-FFF2-40B4-BE49-F238E27FC236}">
                <a16:creationId xmlns:a16="http://schemas.microsoft.com/office/drawing/2014/main" id="{EA1BD1DA-3D7D-F18E-80ED-4B39DB11A2DB}"/>
              </a:ext>
            </a:extLst>
          </p:cNvPr>
          <p:cNvSpPr/>
          <p:nvPr/>
        </p:nvSpPr>
        <p:spPr bwMode="auto">
          <a:xfrm>
            <a:off x="609599" y="1752601"/>
            <a:ext cx="3430008" cy="772008"/>
          </a:xfrm>
          <a:prstGeom prst="rect">
            <a:avLst/>
          </a:prstGeom>
          <a:noFill/>
          <a:ln>
            <a:solidFill>
              <a:srgbClr val="008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73082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arn(inVertical)">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wipe(down)">
                                      <p:cBhvr>
                                        <p:cTn id="12" dur="500"/>
                                        <p:tgtEl>
                                          <p:spTgt spid="3">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EB990-3CA9-B3D7-CF26-2983F04596F6}"/>
            </a:ext>
          </a:extLst>
        </p:cNvPr>
        <p:cNvGrpSpPr/>
        <p:nvPr/>
      </p:nvGrpSpPr>
      <p:grpSpPr>
        <a:xfrm>
          <a:off x="0" y="0"/>
          <a:ext cx="0" cy="0"/>
          <a:chOff x="0" y="0"/>
          <a:chExt cx="0" cy="0"/>
        </a:xfrm>
      </p:grpSpPr>
      <p:pic>
        <p:nvPicPr>
          <p:cNvPr id="24" name="Picture 23" descr="A graph of a function&#10;&#10;AI-generated content may be incorrect.">
            <a:extLst>
              <a:ext uri="{FF2B5EF4-FFF2-40B4-BE49-F238E27FC236}">
                <a16:creationId xmlns:a16="http://schemas.microsoft.com/office/drawing/2014/main" id="{101911E4-48DF-2266-82A6-86CBB10A4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806" y="439965"/>
            <a:ext cx="3687394" cy="4864731"/>
          </a:xfrm>
          <a:prstGeom prst="rect">
            <a:avLst/>
          </a:prstGeom>
        </p:spPr>
      </p:pic>
      <p:pic>
        <p:nvPicPr>
          <p:cNvPr id="10" name="Picture 9" descr="A graph of a function&#10;&#10;AI-generated content may be incorrect.">
            <a:extLst>
              <a:ext uri="{FF2B5EF4-FFF2-40B4-BE49-F238E27FC236}">
                <a16:creationId xmlns:a16="http://schemas.microsoft.com/office/drawing/2014/main" id="{28F707A6-793A-3084-F923-21461CC29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80999"/>
            <a:ext cx="3627454" cy="503972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A2901FB-08E1-0551-70AA-DE0DAFC4BC07}"/>
                  </a:ext>
                </a:extLst>
              </p:cNvPr>
              <p:cNvSpPr>
                <a:spLocks noGrp="1"/>
              </p:cNvSpPr>
              <p:nvPr>
                <p:ph type="title"/>
              </p:nvPr>
            </p:nvSpPr>
            <p:spPr/>
            <p:txBody>
              <a:bodyPr/>
              <a:lstStyle/>
              <a:p>
                <a:r>
                  <a:rPr lang="en-AU" dirty="0"/>
                  <a:t>Hadron Scale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𝜻</m:t>
                        </m:r>
                      </m:e>
                      <m:sub>
                        <m:r>
                          <a:rPr lang="en-AU" i="1">
                            <a:latin typeface="Cambria Math" panose="02040503050406030204" pitchFamily="18" charset="0"/>
                          </a:rPr>
                          <m:t>𝑯</m:t>
                        </m:r>
                      </m:sub>
                    </m:sSub>
                  </m:oMath>
                </a14:m>
                <a:r>
                  <a:rPr lang="en-AU" dirty="0"/>
                  <a:t>) DFs</a:t>
                </a:r>
              </a:p>
            </p:txBody>
          </p:sp>
        </mc:Choice>
        <mc:Fallback xmlns="">
          <p:sp>
            <p:nvSpPr>
              <p:cNvPr id="2" name="Title 1">
                <a:extLst>
                  <a:ext uri="{FF2B5EF4-FFF2-40B4-BE49-F238E27FC236}">
                    <a16:creationId xmlns:a16="http://schemas.microsoft.com/office/drawing/2014/main" id="{FA2901FB-08E1-0551-70AA-DE0DAFC4BC07}"/>
                  </a:ext>
                </a:extLst>
              </p:cNvPr>
              <p:cNvSpPr>
                <a:spLocks noGrp="1" noRot="1" noChangeAspect="1" noMove="1" noResize="1" noEditPoints="1" noAdjustHandles="1" noChangeArrowheads="1" noChangeShapeType="1" noTextEdit="1"/>
              </p:cNvSpPr>
              <p:nvPr>
                <p:ph type="title"/>
              </p:nvPr>
            </p:nvSpPr>
            <p:spPr>
              <a:blipFill>
                <a:blip r:embed="rId4"/>
                <a:stretch>
                  <a:fillRect l="-1000" t="-5348"/>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FCED497-75FC-C2C0-2312-E31B2DD39583}"/>
                  </a:ext>
                </a:extLst>
              </p:cNvPr>
              <p:cNvSpPr>
                <a:spLocks noGrp="1"/>
              </p:cNvSpPr>
              <p:nvPr>
                <p:ph idx="1"/>
              </p:nvPr>
            </p:nvSpPr>
            <p:spPr>
              <a:xfrm>
                <a:off x="609599" y="990601"/>
                <a:ext cx="5174005" cy="5135564"/>
              </a:xfrm>
            </p:spPr>
            <p:txBody>
              <a:bodyPr/>
              <a:lstStyle/>
              <a:p>
                <a:r>
                  <a:rPr lang="en-AU" dirty="0"/>
                  <a:t>General Remarks</a:t>
                </a:r>
              </a:p>
              <a:p>
                <a:endParaRPr lang="en-AU" dirty="0"/>
              </a:p>
              <a:p>
                <a:endParaRPr lang="en-AU" dirty="0"/>
              </a:p>
              <a:p>
                <a:endParaRPr lang="en-AU" dirty="0"/>
              </a:p>
              <a:p>
                <a:endParaRPr lang="en-AU" dirty="0"/>
              </a:p>
              <a:p>
                <a:endParaRPr lang="en-AU" dirty="0"/>
              </a:p>
              <a:p>
                <a:endParaRPr lang="en-AU" dirty="0"/>
              </a:p>
              <a:p>
                <a:endParaRPr lang="en-AU" dirty="0"/>
              </a:p>
              <a:p>
                <a:pPr lvl="1"/>
                <a14:m>
                  <m:oMath xmlns:m="http://schemas.openxmlformats.org/officeDocument/2006/math">
                    <m:r>
                      <a:rPr lang="en-AU" i="1" dirty="0" smtClean="0">
                        <a:latin typeface="Cambria Math" panose="02040503050406030204" pitchFamily="18" charset="0"/>
                      </a:rPr>
                      <m:t>𝑠</m:t>
                    </m:r>
                  </m:oMath>
                </a14:m>
                <a:r>
                  <a:rPr lang="en-AU" dirty="0"/>
                  <a:t> quark carries practically all </a:t>
                </a:r>
                <a14:m>
                  <m:oMath xmlns:m="http://schemas.openxmlformats.org/officeDocument/2006/math">
                    <m:r>
                      <m:rPr>
                        <m:sty m:val="p"/>
                      </m:rPr>
                      <a:rPr lang="en-AU" b="0" i="0" smtClean="0">
                        <a:latin typeface="Cambria Math" panose="02040503050406030204" pitchFamily="18" charset="0"/>
                      </a:rPr>
                      <m:t>Λ</m:t>
                    </m:r>
                    <m:r>
                      <a:rPr lang="en-AU" b="0" i="1" smtClean="0">
                        <a:latin typeface="Cambria Math" panose="02040503050406030204" pitchFamily="18" charset="0"/>
                      </a:rPr>
                      <m:t> </m:t>
                    </m:r>
                  </m:oMath>
                </a14:m>
                <a:r>
                  <a:rPr lang="en-AU" dirty="0"/>
                  <a:t>spin </a:t>
                </a:r>
              </a:p>
              <a:p>
                <a:pPr marL="857250" lvl="2" indent="0">
                  <a:spcBef>
                    <a:spcPts val="0"/>
                  </a:spcBef>
                  <a:buNone/>
                </a:pPr>
                <a:r>
                  <a:rPr lang="en-AU" sz="2200" dirty="0"/>
                  <a:t>at </a:t>
                </a:r>
                <a14:m>
                  <m:oMath xmlns:m="http://schemas.openxmlformats.org/officeDocument/2006/math">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𝜁</m:t>
                        </m:r>
                      </m:e>
                      <m:sub>
                        <m:r>
                          <a:rPr lang="en-AU" sz="2200" b="0" i="1" smtClean="0">
                            <a:latin typeface="Cambria Math" panose="02040503050406030204" pitchFamily="18" charset="0"/>
                          </a:rPr>
                          <m:t>𝐻</m:t>
                        </m:r>
                      </m:sub>
                    </m:sSub>
                  </m:oMath>
                </a14:m>
                <a:r>
                  <a:rPr lang="en-AU" sz="2200" dirty="0"/>
                  <a:t> because </a:t>
                </a:r>
                <a14:m>
                  <m:oMath xmlns:m="http://schemas.openxmlformats.org/officeDocument/2006/math">
                    <m:r>
                      <a:rPr lang="en-AU" sz="2200" b="0" i="1" smtClean="0">
                        <a:latin typeface="Cambria Math" panose="02040503050406030204" pitchFamily="18" charset="0"/>
                      </a:rPr>
                      <m:t>𝑠</m:t>
                    </m:r>
                    <m:r>
                      <a:rPr lang="en-AU" sz="2200" b="0" i="1" smtClean="0">
                        <a:latin typeface="Cambria Math" panose="02040503050406030204" pitchFamily="18" charset="0"/>
                      </a:rPr>
                      <m:t>[</m:t>
                    </m:r>
                    <m:r>
                      <a:rPr lang="en-AU" sz="2200" b="0" i="1" smtClean="0">
                        <a:latin typeface="Cambria Math" panose="02040503050406030204" pitchFamily="18" charset="0"/>
                      </a:rPr>
                      <m:t>𝑢𝑑</m:t>
                    </m:r>
                    <m:r>
                      <a:rPr lang="en-AU" sz="2200" b="0" i="1" smtClean="0">
                        <a:latin typeface="Cambria Math" panose="02040503050406030204" pitchFamily="18" charset="0"/>
                      </a:rPr>
                      <m:t>]</m:t>
                    </m:r>
                  </m:oMath>
                </a14:m>
                <a:r>
                  <a:rPr lang="en-AU" sz="2200" dirty="0"/>
                  <a:t> large &amp; </a:t>
                </a:r>
                <a14:m>
                  <m:oMath xmlns:m="http://schemas.openxmlformats.org/officeDocument/2006/math">
                    <m:r>
                      <a:rPr lang="en-AU" sz="2200" i="1" dirty="0" smtClean="0">
                        <a:latin typeface="Cambria Math" panose="02040503050406030204" pitchFamily="18" charset="0"/>
                      </a:rPr>
                      <m:t>[</m:t>
                    </m:r>
                    <m:r>
                      <a:rPr lang="en-AU" sz="2200" i="1" dirty="0" err="1" smtClean="0">
                        <a:latin typeface="Cambria Math" panose="02040503050406030204" pitchFamily="18" charset="0"/>
                      </a:rPr>
                      <m:t>𝑢𝑑</m:t>
                    </m:r>
                    <m:r>
                      <a:rPr lang="en-AU" sz="2200" i="1" dirty="0" smtClean="0">
                        <a:latin typeface="Cambria Math" panose="02040503050406030204" pitchFamily="18" charset="0"/>
                      </a:rPr>
                      <m:t>]</m:t>
                    </m:r>
                  </m:oMath>
                </a14:m>
                <a:r>
                  <a:rPr lang="en-AU" sz="2200" dirty="0"/>
                  <a:t> can’t be polarised</a:t>
                </a:r>
              </a:p>
              <a:p>
                <a:pPr lvl="1"/>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Σ</m:t>
                        </m:r>
                      </m:e>
                      <m:sup>
                        <m:r>
                          <a:rPr lang="en-AU" b="0" i="1" smtClean="0">
                            <a:latin typeface="Cambria Math" panose="02040503050406030204" pitchFamily="18" charset="0"/>
                          </a:rPr>
                          <m:t>0</m:t>
                        </m:r>
                      </m:sup>
                    </m:sSup>
                  </m:oMath>
                </a14:m>
                <a:r>
                  <a:rPr lang="en-AU" dirty="0"/>
                  <a:t>… light quarks carry most of spin &amp; </a:t>
                </a:r>
                <a14:m>
                  <m:oMath xmlns:m="http://schemas.openxmlformats.org/officeDocument/2006/math">
                    <m:r>
                      <a:rPr lang="en-AU" i="1">
                        <a:latin typeface="Cambria Math" panose="02040503050406030204" pitchFamily="18" charset="0"/>
                      </a:rPr>
                      <m:t>𝑠</m:t>
                    </m:r>
                  </m:oMath>
                </a14:m>
                <a:r>
                  <a:rPr lang="en-AU" dirty="0"/>
                  <a:t> contribution is </a:t>
                </a:r>
                <a:r>
                  <a:rPr lang="en-AU" dirty="0" err="1"/>
                  <a:t>antialigned</a:t>
                </a:r>
                <a:r>
                  <a:rPr lang="en-AU" dirty="0"/>
                  <a:t> because </a:t>
                </a:r>
              </a:p>
              <a:p>
                <a:pPr marL="457200" lvl="1" indent="0">
                  <a:spcBef>
                    <a:spcPts val="0"/>
                  </a:spcBef>
                  <a:buNone/>
                </a:pPr>
                <a:r>
                  <a:rPr lang="en-AU" dirty="0"/>
                  <a:t>(J=0) </a:t>
                </a:r>
                <a14:m>
                  <m:oMath xmlns:m="http://schemas.openxmlformats.org/officeDocument/2006/math">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𝑠𝑙</m:t>
                        </m:r>
                      </m:e>
                    </m:d>
                    <m:r>
                      <a:rPr lang="en-AU" b="0" i="1" smtClean="0">
                        <a:latin typeface="Cambria Math" panose="02040503050406030204" pitchFamily="18" charset="0"/>
                      </a:rPr>
                      <m:t>↔</m:t>
                    </m:r>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𝑠𝑙</m:t>
                        </m:r>
                      </m:e>
                    </m:d>
                  </m:oMath>
                </a14:m>
                <a:r>
                  <a:rPr lang="en-AU" dirty="0"/>
                  <a:t> (J=1) transition dominates</a:t>
                </a:r>
              </a:p>
              <a:p>
                <a:pPr lvl="1"/>
                <a:endParaRPr lang="en-AU" dirty="0"/>
              </a:p>
              <a:p>
                <a:pPr lvl="1"/>
                <a:endParaRPr lang="en-AU" dirty="0"/>
              </a:p>
            </p:txBody>
          </p:sp>
        </mc:Choice>
        <mc:Fallback>
          <p:sp>
            <p:nvSpPr>
              <p:cNvPr id="3" name="Content Placeholder 2">
                <a:extLst>
                  <a:ext uri="{FF2B5EF4-FFF2-40B4-BE49-F238E27FC236}">
                    <a16:creationId xmlns:a16="http://schemas.microsoft.com/office/drawing/2014/main" id="{4FCED497-75FC-C2C0-2312-E31B2DD39583}"/>
                  </a:ext>
                </a:extLst>
              </p:cNvPr>
              <p:cNvSpPr>
                <a:spLocks noGrp="1" noRot="1" noChangeAspect="1" noMove="1" noResize="1" noEditPoints="1" noAdjustHandles="1" noChangeArrowheads="1" noChangeShapeType="1" noTextEdit="1"/>
              </p:cNvSpPr>
              <p:nvPr>
                <p:ph idx="1"/>
              </p:nvPr>
            </p:nvSpPr>
            <p:spPr>
              <a:xfrm>
                <a:off x="609599" y="990601"/>
                <a:ext cx="5174005" cy="5135564"/>
              </a:xfrm>
              <a:blipFill>
                <a:blip r:embed="rId5"/>
                <a:stretch>
                  <a:fillRect l="-1296" t="-831" r="-118" b="-439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7948ACA-F6AD-396A-1B97-DFF776CC2381}"/>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C97CA10F-82A8-AB4F-A1B2-9487CC0D583F}"/>
              </a:ext>
            </a:extLst>
          </p:cNvPr>
          <p:cNvSpPr>
            <a:spLocks noGrp="1"/>
          </p:cNvSpPr>
          <p:nvPr>
            <p:ph type="ftr" sz="quarter" idx="11"/>
          </p:nvPr>
        </p:nvSpPr>
        <p:spPr/>
        <p:txBody>
          <a:bodyPr/>
          <a:lstStyle/>
          <a:p>
            <a:r>
              <a:rPr lang="en-US" dirty="0"/>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853EBBC0-36F7-AE1C-6608-F57BDD4D6361}"/>
              </a:ext>
            </a:extLst>
          </p:cNvPr>
          <p:cNvSpPr>
            <a:spLocks noGrp="1"/>
          </p:cNvSpPr>
          <p:nvPr>
            <p:ph type="sldNum" sz="quarter" idx="12"/>
          </p:nvPr>
        </p:nvSpPr>
        <p:spPr/>
        <p:txBody>
          <a:bodyPr/>
          <a:lstStyle/>
          <a:p>
            <a:fld id="{87034D8C-3CB4-402A-BC46-2AB14C0FE90A}" type="slidenum">
              <a:rPr lang="en-US" smtClean="0"/>
              <a:pPr/>
              <a:t>22</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FE07F8B-E216-917D-5E80-B50415F661E8}"/>
                  </a:ext>
                </a:extLst>
              </p:cNvPr>
              <p:cNvSpPr txBox="1"/>
              <p:nvPr/>
            </p:nvSpPr>
            <p:spPr>
              <a:xfrm>
                <a:off x="7207128" y="673967"/>
                <a:ext cx="4642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8FE07F8B-E216-917D-5E80-B50415F661E8}"/>
                  </a:ext>
                </a:extLst>
              </p:cNvPr>
              <p:cNvSpPr txBox="1">
                <a:spLocks noRot="1" noChangeAspect="1" noMove="1" noResize="1" noEditPoints="1" noAdjustHandles="1" noChangeArrowheads="1" noChangeShapeType="1" noTextEdit="1"/>
              </p:cNvSpPr>
              <p:nvPr/>
            </p:nvSpPr>
            <p:spPr>
              <a:xfrm>
                <a:off x="7207128" y="673967"/>
                <a:ext cx="464293" cy="369332"/>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17E72DA-73B9-3928-CA48-C2248966E5E0}"/>
                  </a:ext>
                </a:extLst>
              </p:cNvPr>
              <p:cNvSpPr txBox="1"/>
              <p:nvPr/>
            </p:nvSpPr>
            <p:spPr>
              <a:xfrm>
                <a:off x="10890642" y="1935385"/>
                <a:ext cx="683713"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417E72DA-73B9-3928-CA48-C2248966E5E0}"/>
                  </a:ext>
                </a:extLst>
              </p:cNvPr>
              <p:cNvSpPr txBox="1">
                <a:spLocks noRot="1" noChangeAspect="1" noMove="1" noResize="1" noEditPoints="1" noAdjustHandles="1" noChangeArrowheads="1" noChangeShapeType="1" noTextEdit="1"/>
              </p:cNvSpPr>
              <p:nvPr/>
            </p:nvSpPr>
            <p:spPr>
              <a:xfrm>
                <a:off x="10890642" y="1935385"/>
                <a:ext cx="683713" cy="371255"/>
              </a:xfrm>
              <a:prstGeom prst="rect">
                <a:avLst/>
              </a:prstGeom>
              <a:blipFill>
                <a:blip r:embed="rId7"/>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667F3F4-A347-8429-A484-2C075A94B33F}"/>
                  </a:ext>
                </a:extLst>
              </p:cNvPr>
              <p:cNvSpPr txBox="1"/>
              <p:nvPr/>
            </p:nvSpPr>
            <p:spPr>
              <a:xfrm>
                <a:off x="10890642" y="3666810"/>
                <a:ext cx="8946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m:t>
                          </m:r>
                          <m:r>
                            <a:rPr lang="en-AU" sz="1600" b="0" i="1" smtClean="0">
                              <a:solidFill>
                                <a:srgbClr val="C00000"/>
                              </a:solidFill>
                              <a:latin typeface="Cambria Math" panose="02040503050406030204" pitchFamily="18" charset="0"/>
                            </a:rPr>
                            <m:t>.</m:t>
                          </m:r>
                          <m:r>
                            <a:rPr lang="en-AU" sz="1600" b="0" i="1" smtClean="0">
                              <a:solidFill>
                                <a:srgbClr val="C00000"/>
                              </a:solidFill>
                              <a:latin typeface="Cambria Math" panose="02040503050406030204" pitchFamily="18" charset="0"/>
                            </a:rPr>
                            <m:t>5</m:t>
                          </m:r>
                          <m:r>
                            <a:rPr lang="en-AU" sz="1600" b="0" i="1" smtClean="0">
                              <a:solidFill>
                                <a:srgbClr val="C00000"/>
                              </a:solidFill>
                              <a:latin typeface="Cambria Math" panose="02040503050406030204" pitchFamily="18" charset="0"/>
                            </a:rPr>
                            <m:t> </m:t>
                          </m:r>
                          <m:r>
                            <m:rPr>
                              <m:sty m:val="p"/>
                            </m:rPr>
                            <a:rPr lang="en-AU" sz="1600" b="0" i="0" smtClean="0">
                              <a:solidFill>
                                <a:srgbClr val="C00000"/>
                              </a:solidFill>
                              <a:latin typeface="Cambria Math" panose="02040503050406030204" pitchFamily="18" charset="0"/>
                            </a:rPr>
                            <m:t>Δ</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13" name="TextBox 12">
                <a:extLst>
                  <a:ext uri="{FF2B5EF4-FFF2-40B4-BE49-F238E27FC236}">
                    <a16:creationId xmlns:a16="http://schemas.microsoft.com/office/drawing/2014/main" id="{C667F3F4-A347-8429-A484-2C075A94B33F}"/>
                  </a:ext>
                </a:extLst>
              </p:cNvPr>
              <p:cNvSpPr txBox="1">
                <a:spLocks noRot="1" noChangeAspect="1" noMove="1" noResize="1" noEditPoints="1" noAdjustHandles="1" noChangeArrowheads="1" noChangeShapeType="1" noTextEdit="1"/>
              </p:cNvSpPr>
              <p:nvPr/>
            </p:nvSpPr>
            <p:spPr>
              <a:xfrm>
                <a:off x="10890642" y="3666810"/>
                <a:ext cx="894667" cy="338554"/>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1D83E60-E0C0-E280-2F7E-03D241784F51}"/>
                  </a:ext>
                </a:extLst>
              </p:cNvPr>
              <p:cNvSpPr txBox="1"/>
              <p:nvPr/>
            </p:nvSpPr>
            <p:spPr>
              <a:xfrm>
                <a:off x="9959093" y="4343400"/>
                <a:ext cx="5725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51D83E60-E0C0-E280-2F7E-03D241784F51}"/>
                  </a:ext>
                </a:extLst>
              </p:cNvPr>
              <p:cNvSpPr txBox="1">
                <a:spLocks noRot="1" noChangeAspect="1" noMove="1" noResize="1" noEditPoints="1" noAdjustHandles="1" noChangeArrowheads="1" noChangeShapeType="1" noTextEdit="1"/>
              </p:cNvSpPr>
              <p:nvPr/>
            </p:nvSpPr>
            <p:spPr>
              <a:xfrm>
                <a:off x="9959093" y="4343400"/>
                <a:ext cx="572529" cy="369332"/>
              </a:xfrm>
              <a:prstGeom prst="rect">
                <a:avLst/>
              </a:prstGeom>
              <a:blipFill>
                <a:blip r:embed="rId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9C082D1-BD6F-8B0D-BD2A-3A8F69816DEE}"/>
                  </a:ext>
                </a:extLst>
              </p:cNvPr>
              <p:cNvSpPr txBox="1"/>
              <p:nvPr/>
            </p:nvSpPr>
            <p:spPr>
              <a:xfrm>
                <a:off x="10120835" y="3706734"/>
                <a:ext cx="648447"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C9C082D1-BD6F-8B0D-BD2A-3A8F69816DEE}"/>
                  </a:ext>
                </a:extLst>
              </p:cNvPr>
              <p:cNvSpPr txBox="1">
                <a:spLocks noRot="1" noChangeAspect="1" noMove="1" noResize="1" noEditPoints="1" noAdjustHandles="1" noChangeArrowheads="1" noChangeShapeType="1" noTextEdit="1"/>
              </p:cNvSpPr>
              <p:nvPr/>
            </p:nvSpPr>
            <p:spPr>
              <a:xfrm>
                <a:off x="10120835" y="3706734"/>
                <a:ext cx="648447" cy="371255"/>
              </a:xfrm>
              <a:prstGeom prst="rect">
                <a:avLst/>
              </a:prstGeom>
              <a:blipFill>
                <a:blip r:embed="rId10"/>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12E4ADC-CEFD-A6FC-239A-9CE69DE6C6A4}"/>
                  </a:ext>
                </a:extLst>
              </p:cNvPr>
              <p:cNvSpPr txBox="1"/>
              <p:nvPr/>
            </p:nvSpPr>
            <p:spPr>
              <a:xfrm>
                <a:off x="10657507" y="4527104"/>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16" name="TextBox 15">
                <a:extLst>
                  <a:ext uri="{FF2B5EF4-FFF2-40B4-BE49-F238E27FC236}">
                    <a16:creationId xmlns:a16="http://schemas.microsoft.com/office/drawing/2014/main" id="{412E4ADC-CEFD-A6FC-239A-9CE69DE6C6A4}"/>
                  </a:ext>
                </a:extLst>
              </p:cNvPr>
              <p:cNvSpPr txBox="1">
                <a:spLocks noRot="1" noChangeAspect="1" noMove="1" noResize="1" noEditPoints="1" noAdjustHandles="1" noChangeArrowheads="1" noChangeShapeType="1" noTextEdit="1"/>
              </p:cNvSpPr>
              <p:nvPr/>
            </p:nvSpPr>
            <p:spPr>
              <a:xfrm>
                <a:off x="10657507" y="4527104"/>
                <a:ext cx="492058" cy="369332"/>
              </a:xfrm>
              <a:prstGeom prst="rect">
                <a:avLst/>
              </a:prstGeom>
              <a:blipFill>
                <a:blip r:embed="rId11"/>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065A6E-0614-4879-E447-B8CDE21F4B28}"/>
                  </a:ext>
                </a:extLst>
              </p:cNvPr>
              <p:cNvSpPr txBox="1"/>
              <p:nvPr/>
            </p:nvSpPr>
            <p:spPr>
              <a:xfrm>
                <a:off x="6324600" y="914400"/>
                <a:ext cx="545855"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25" name="TextBox 24">
                <a:extLst>
                  <a:ext uri="{FF2B5EF4-FFF2-40B4-BE49-F238E27FC236}">
                    <a16:creationId xmlns:a16="http://schemas.microsoft.com/office/drawing/2014/main" id="{5C065A6E-0614-4879-E447-B8CDE21F4B28}"/>
                  </a:ext>
                </a:extLst>
              </p:cNvPr>
              <p:cNvSpPr txBox="1">
                <a:spLocks noRot="1" noChangeAspect="1" noMove="1" noResize="1" noEditPoints="1" noAdjustHandles="1" noChangeArrowheads="1" noChangeShapeType="1" noTextEdit="1"/>
              </p:cNvSpPr>
              <p:nvPr/>
            </p:nvSpPr>
            <p:spPr>
              <a:xfrm>
                <a:off x="6324600" y="914400"/>
                <a:ext cx="545855" cy="371255"/>
              </a:xfrm>
              <a:prstGeom prst="rect">
                <a:avLst/>
              </a:prstGeom>
              <a:blipFill>
                <a:blip r:embed="rId12"/>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E1C4F01-341B-493D-EA4B-230F22BAD473}"/>
                  </a:ext>
                </a:extLst>
              </p:cNvPr>
              <p:cNvSpPr txBox="1"/>
              <p:nvPr/>
            </p:nvSpPr>
            <p:spPr>
              <a:xfrm>
                <a:off x="6692989" y="1327693"/>
                <a:ext cx="77283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m:t>
                          </m:r>
                          <m:r>
                            <a:rPr lang="en-AU" sz="1600" b="0" i="1" smtClean="0">
                              <a:solidFill>
                                <a:srgbClr val="C00000"/>
                              </a:solidFill>
                              <a:latin typeface="Cambria Math" panose="02040503050406030204" pitchFamily="18" charset="0"/>
                            </a:rPr>
                            <m:t>.</m:t>
                          </m:r>
                          <m:r>
                            <a:rPr lang="en-AU" sz="1600" b="0" i="1" smtClean="0">
                              <a:solidFill>
                                <a:srgbClr val="C00000"/>
                              </a:solidFill>
                              <a:latin typeface="Cambria Math" panose="02040503050406030204" pitchFamily="18" charset="0"/>
                            </a:rPr>
                            <m:t>5</m:t>
                          </m:r>
                          <m:r>
                            <a:rPr lang="en-AU" sz="1600" b="0" i="1" smtClean="0">
                              <a:solidFill>
                                <a:srgbClr val="C00000"/>
                              </a:solidFill>
                              <a:latin typeface="Cambria Math" panose="02040503050406030204" pitchFamily="18" charset="0"/>
                            </a:rPr>
                            <m:t> </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26" name="TextBox 25">
                <a:extLst>
                  <a:ext uri="{FF2B5EF4-FFF2-40B4-BE49-F238E27FC236}">
                    <a16:creationId xmlns:a16="http://schemas.microsoft.com/office/drawing/2014/main" id="{9E1C4F01-341B-493D-EA4B-230F22BAD473}"/>
                  </a:ext>
                </a:extLst>
              </p:cNvPr>
              <p:cNvSpPr txBox="1">
                <a:spLocks noRot="1" noChangeAspect="1" noMove="1" noResize="1" noEditPoints="1" noAdjustHandles="1" noChangeArrowheads="1" noChangeShapeType="1" noTextEdit="1"/>
              </p:cNvSpPr>
              <p:nvPr/>
            </p:nvSpPr>
            <p:spPr>
              <a:xfrm>
                <a:off x="6692989" y="1327693"/>
                <a:ext cx="772839" cy="338554"/>
              </a:xfrm>
              <a:prstGeom prst="rect">
                <a:avLst/>
              </a:prstGeom>
              <a:blipFill>
                <a:blip r:embed="rId1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44D033B-FDCD-43E0-2BD8-061B3FB5A965}"/>
                  </a:ext>
                </a:extLst>
              </p:cNvPr>
              <p:cNvSpPr txBox="1"/>
              <p:nvPr/>
            </p:nvSpPr>
            <p:spPr>
              <a:xfrm>
                <a:off x="10806581" y="742418"/>
                <a:ext cx="6021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27" name="TextBox 26">
                <a:extLst>
                  <a:ext uri="{FF2B5EF4-FFF2-40B4-BE49-F238E27FC236}">
                    <a16:creationId xmlns:a16="http://schemas.microsoft.com/office/drawing/2014/main" id="{444D033B-FDCD-43E0-2BD8-061B3FB5A965}"/>
                  </a:ext>
                </a:extLst>
              </p:cNvPr>
              <p:cNvSpPr txBox="1">
                <a:spLocks noRot="1" noChangeAspect="1" noMove="1" noResize="1" noEditPoints="1" noAdjustHandles="1" noChangeArrowheads="1" noChangeShapeType="1" noTextEdit="1"/>
              </p:cNvSpPr>
              <p:nvPr/>
            </p:nvSpPr>
            <p:spPr>
              <a:xfrm>
                <a:off x="10806581" y="742418"/>
                <a:ext cx="602153" cy="369332"/>
              </a:xfrm>
              <a:prstGeom prst="rect">
                <a:avLst/>
              </a:prstGeom>
              <a:blipFill>
                <a:blip r:embed="rId1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CC3EAE8-834F-3781-8C41-EA081792C1CA}"/>
                  </a:ext>
                </a:extLst>
              </p:cNvPr>
              <p:cNvSpPr txBox="1"/>
              <p:nvPr/>
            </p:nvSpPr>
            <p:spPr>
              <a:xfrm>
                <a:off x="9413238" y="1974934"/>
                <a:ext cx="6299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m:rPr>
                              <m:sty m:val="p"/>
                            </m:rPr>
                            <a:rPr lang="en-AU" b="0" i="0" smtClean="0">
                              <a:solidFill>
                                <a:schemeClr val="accent6">
                                  <a:lumMod val="50000"/>
                                </a:schemeClr>
                              </a:solidFill>
                              <a:latin typeface="Cambria Math" panose="02040503050406030204" pitchFamily="18" charset="0"/>
                            </a:rPr>
                            <m:t>Δ</m:t>
                          </m:r>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28" name="TextBox 27">
                <a:extLst>
                  <a:ext uri="{FF2B5EF4-FFF2-40B4-BE49-F238E27FC236}">
                    <a16:creationId xmlns:a16="http://schemas.microsoft.com/office/drawing/2014/main" id="{8CC3EAE8-834F-3781-8C41-EA081792C1CA}"/>
                  </a:ext>
                </a:extLst>
              </p:cNvPr>
              <p:cNvSpPr txBox="1">
                <a:spLocks noRot="1" noChangeAspect="1" noMove="1" noResize="1" noEditPoints="1" noAdjustHandles="1" noChangeArrowheads="1" noChangeShapeType="1" noTextEdit="1"/>
              </p:cNvSpPr>
              <p:nvPr/>
            </p:nvSpPr>
            <p:spPr>
              <a:xfrm>
                <a:off x="9413238" y="1974934"/>
                <a:ext cx="629916" cy="369332"/>
              </a:xfrm>
              <a:prstGeom prst="rect">
                <a:avLst/>
              </a:prstGeom>
              <a:blipFill>
                <a:blip r:embed="rId15"/>
                <a:stretch>
                  <a:fillRect/>
                </a:stretch>
              </a:blipFill>
            </p:spPr>
            <p:txBody>
              <a:bodyPr/>
              <a:lstStyle/>
              <a:p>
                <a:r>
                  <a:rPr lang="en-AU">
                    <a:noFill/>
                  </a:rPr>
                  <a:t> </a:t>
                </a:r>
              </a:p>
            </p:txBody>
          </p:sp>
        </mc:Fallback>
      </mc:AlternateContent>
      <p:sp>
        <p:nvSpPr>
          <p:cNvPr id="29" name="TextBox 28">
            <a:extLst>
              <a:ext uri="{FF2B5EF4-FFF2-40B4-BE49-F238E27FC236}">
                <a16:creationId xmlns:a16="http://schemas.microsoft.com/office/drawing/2014/main" id="{EF6D0B6E-F65B-0BD8-4945-C7D7E0AF805B}"/>
              </a:ext>
            </a:extLst>
          </p:cNvPr>
          <p:cNvSpPr txBox="1"/>
          <p:nvPr/>
        </p:nvSpPr>
        <p:spPr>
          <a:xfrm>
            <a:off x="6326544" y="330837"/>
            <a:ext cx="1321196" cy="369332"/>
          </a:xfrm>
          <a:prstGeom prst="rect">
            <a:avLst/>
          </a:prstGeom>
          <a:noFill/>
        </p:spPr>
        <p:txBody>
          <a:bodyPr wrap="none" rtlCol="0">
            <a:spAutoFit/>
          </a:bodyPr>
          <a:lstStyle/>
          <a:p>
            <a:r>
              <a:rPr lang="en-AU" dirty="0"/>
              <a:t>Unpolarised</a:t>
            </a:r>
          </a:p>
        </p:txBody>
      </p:sp>
      <p:sp>
        <p:nvSpPr>
          <p:cNvPr id="30" name="TextBox 29">
            <a:extLst>
              <a:ext uri="{FF2B5EF4-FFF2-40B4-BE49-F238E27FC236}">
                <a16:creationId xmlns:a16="http://schemas.microsoft.com/office/drawing/2014/main" id="{1768042D-5CF3-BF5E-70F8-4AD82F96C620}"/>
              </a:ext>
            </a:extLst>
          </p:cNvPr>
          <p:cNvSpPr txBox="1"/>
          <p:nvPr/>
        </p:nvSpPr>
        <p:spPr>
          <a:xfrm>
            <a:off x="9880204" y="343303"/>
            <a:ext cx="1044068" cy="369332"/>
          </a:xfrm>
          <a:prstGeom prst="rect">
            <a:avLst/>
          </a:prstGeom>
          <a:noFill/>
        </p:spPr>
        <p:txBody>
          <a:bodyPr wrap="none" rtlCol="0">
            <a:spAutoFit/>
          </a:bodyPr>
          <a:lstStyle/>
          <a:p>
            <a:r>
              <a:rPr lang="en-AU" dirty="0"/>
              <a:t>Polarised</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7634931-6590-02A5-5242-3423664DB341}"/>
                  </a:ext>
                </a:extLst>
              </p:cNvPr>
              <p:cNvSpPr txBox="1"/>
              <p:nvPr/>
            </p:nvSpPr>
            <p:spPr>
              <a:xfrm>
                <a:off x="6791453" y="3917785"/>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31" name="TextBox 30">
                <a:extLst>
                  <a:ext uri="{FF2B5EF4-FFF2-40B4-BE49-F238E27FC236}">
                    <a16:creationId xmlns:a16="http://schemas.microsoft.com/office/drawing/2014/main" id="{37634931-6590-02A5-5242-3423664DB341}"/>
                  </a:ext>
                </a:extLst>
              </p:cNvPr>
              <p:cNvSpPr txBox="1">
                <a:spLocks noRot="1" noChangeAspect="1" noMove="1" noResize="1" noEditPoints="1" noAdjustHandles="1" noChangeArrowheads="1" noChangeShapeType="1" noTextEdit="1"/>
              </p:cNvSpPr>
              <p:nvPr/>
            </p:nvSpPr>
            <p:spPr>
              <a:xfrm>
                <a:off x="6791453" y="3917785"/>
                <a:ext cx="434670" cy="369332"/>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4058F9D-E1F9-65ED-D9CC-E38FAA5E37D6}"/>
                  </a:ext>
                </a:extLst>
              </p:cNvPr>
              <p:cNvSpPr txBox="1"/>
              <p:nvPr/>
            </p:nvSpPr>
            <p:spPr>
              <a:xfrm>
                <a:off x="6978868" y="3346249"/>
                <a:ext cx="510588"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33" name="TextBox 32">
                <a:extLst>
                  <a:ext uri="{FF2B5EF4-FFF2-40B4-BE49-F238E27FC236}">
                    <a16:creationId xmlns:a16="http://schemas.microsoft.com/office/drawing/2014/main" id="{84058F9D-E1F9-65ED-D9CC-E38FAA5E37D6}"/>
                  </a:ext>
                </a:extLst>
              </p:cNvPr>
              <p:cNvSpPr txBox="1">
                <a:spLocks noRot="1" noChangeAspect="1" noMove="1" noResize="1" noEditPoints="1" noAdjustHandles="1" noChangeArrowheads="1" noChangeShapeType="1" noTextEdit="1"/>
              </p:cNvSpPr>
              <p:nvPr/>
            </p:nvSpPr>
            <p:spPr>
              <a:xfrm>
                <a:off x="6978868" y="3346249"/>
                <a:ext cx="510588" cy="371255"/>
              </a:xfrm>
              <a:prstGeom prst="rect">
                <a:avLst/>
              </a:prstGeom>
              <a:blipFill>
                <a:blip r:embed="rId17"/>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994BFD8-45ED-22BD-29AC-40B0517DD946}"/>
                  </a:ext>
                </a:extLst>
              </p:cNvPr>
              <p:cNvSpPr txBox="1"/>
              <p:nvPr/>
            </p:nvSpPr>
            <p:spPr>
              <a:xfrm>
                <a:off x="7511688" y="4009237"/>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34" name="TextBox 33">
                <a:extLst>
                  <a:ext uri="{FF2B5EF4-FFF2-40B4-BE49-F238E27FC236}">
                    <a16:creationId xmlns:a16="http://schemas.microsoft.com/office/drawing/2014/main" id="{C994BFD8-45ED-22BD-29AC-40B0517DD946}"/>
                  </a:ext>
                </a:extLst>
              </p:cNvPr>
              <p:cNvSpPr txBox="1">
                <a:spLocks noRot="1" noChangeAspect="1" noMove="1" noResize="1" noEditPoints="1" noAdjustHandles="1" noChangeArrowheads="1" noChangeShapeType="1" noTextEdit="1"/>
              </p:cNvSpPr>
              <p:nvPr/>
            </p:nvSpPr>
            <p:spPr>
              <a:xfrm>
                <a:off x="7511688" y="4009237"/>
                <a:ext cx="492058" cy="369332"/>
              </a:xfrm>
              <a:prstGeom prst="rect">
                <a:avLst/>
              </a:prstGeom>
              <a:blipFill>
                <a:blip r:embed="rId18"/>
                <a:stretch>
                  <a:fillRect/>
                </a:stretch>
              </a:blipFill>
            </p:spPr>
            <p:txBody>
              <a:bodyPr/>
              <a:lstStyle/>
              <a:p>
                <a:r>
                  <a:rPr lang="en-AU">
                    <a:noFill/>
                  </a:rPr>
                  <a:t> </a:t>
                </a:r>
              </a:p>
            </p:txBody>
          </p:sp>
        </mc:Fallback>
      </mc:AlternateContent>
      <p:pic>
        <p:nvPicPr>
          <p:cNvPr id="8" name="Picture 7" descr="A table with numbers and symbols&#10;&#10;AI-generated content may be incorrect.">
            <a:extLst>
              <a:ext uri="{FF2B5EF4-FFF2-40B4-BE49-F238E27FC236}">
                <a16:creationId xmlns:a16="http://schemas.microsoft.com/office/drawing/2014/main" id="{4BAC0772-2735-C726-9DE6-1B556AA459F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7645" y="1381608"/>
            <a:ext cx="3413916" cy="2874041"/>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95163012-595E-7CDC-6CE6-AA82F92E7AC8}"/>
                  </a:ext>
                </a:extLst>
              </p:cNvPr>
              <p:cNvSpPr txBox="1">
                <a:spLocks/>
              </p:cNvSpPr>
              <p:nvPr/>
            </p:nvSpPr>
            <p:spPr bwMode="auto">
              <a:xfrm>
                <a:off x="5334000" y="5747415"/>
                <a:ext cx="6684163" cy="8057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lvl="1"/>
                <a:r>
                  <a:rPr lang="en-AU" b="0" kern="0" dirty="0"/>
                  <a:t>clear similarity between </a:t>
                </a:r>
                <a14:m>
                  <m:oMath xmlns:m="http://schemas.openxmlformats.org/officeDocument/2006/math">
                    <m:r>
                      <a:rPr lang="en-AU" b="0" i="1" kern="0" smtClean="0">
                        <a:latin typeface="Cambria Math" panose="02040503050406030204" pitchFamily="18" charset="0"/>
                      </a:rPr>
                      <m:t>𝑛</m:t>
                    </m:r>
                  </m:oMath>
                </a14:m>
                <a:r>
                  <a:rPr lang="en-AU" b="0" kern="0" dirty="0"/>
                  <a:t> spin decomposition and that of </a:t>
                </a:r>
                <a14:m>
                  <m:oMath xmlns:m="http://schemas.openxmlformats.org/officeDocument/2006/math">
                    <m:sSup>
                      <m:sSupPr>
                        <m:ctrlPr>
                          <a:rPr lang="en-AU" b="0" i="1" kern="0" smtClean="0">
                            <a:latin typeface="Cambria Math" panose="02040503050406030204" pitchFamily="18" charset="0"/>
                          </a:rPr>
                        </m:ctrlPr>
                      </m:sSupPr>
                      <m:e>
                        <m:r>
                          <m:rPr>
                            <m:sty m:val="p"/>
                          </m:rPr>
                          <a:rPr lang="en-AU" b="0" i="0" kern="0" smtClean="0">
                            <a:latin typeface="Cambria Math" panose="02040503050406030204" pitchFamily="18" charset="0"/>
                          </a:rPr>
                          <m:t>Σ</m:t>
                        </m:r>
                      </m:e>
                      <m:sup>
                        <m:r>
                          <a:rPr lang="en-AU" b="0" i="1" kern="0" smtClean="0">
                            <a:latin typeface="Cambria Math" panose="02040503050406030204" pitchFamily="18" charset="0"/>
                          </a:rPr>
                          <m:t>0</m:t>
                        </m:r>
                      </m:sup>
                    </m:sSup>
                  </m:oMath>
                </a14:m>
                <a:r>
                  <a:rPr lang="en-AU" kern="0" dirty="0"/>
                  <a:t>: </a:t>
                </a:r>
                <a14:m>
                  <m:oMath xmlns:m="http://schemas.openxmlformats.org/officeDocument/2006/math">
                    <m:r>
                      <a:rPr lang="en-AU" b="0" i="1" kern="0" smtClean="0">
                        <a:latin typeface="Cambria Math" panose="02040503050406030204" pitchFamily="18" charset="0"/>
                      </a:rPr>
                      <m:t>𝑑</m:t>
                    </m:r>
                    <m:r>
                      <a:rPr lang="en-AU" b="0" i="1" kern="0" smtClean="0">
                        <a:latin typeface="Cambria Math" panose="02040503050406030204" pitchFamily="18" charset="0"/>
                      </a:rPr>
                      <m:t>→</m:t>
                    </m:r>
                    <m:r>
                      <a:rPr lang="en-AU" b="0" i="1" kern="0" smtClean="0">
                        <a:latin typeface="Cambria Math" panose="02040503050406030204" pitchFamily="18" charset="0"/>
                      </a:rPr>
                      <m:t>𝑙</m:t>
                    </m:r>
                  </m:oMath>
                </a14:m>
                <a:r>
                  <a:rPr lang="en-AU" kern="0" dirty="0"/>
                  <a:t> and </a:t>
                </a:r>
                <a14:m>
                  <m:oMath xmlns:m="http://schemas.openxmlformats.org/officeDocument/2006/math">
                    <m:r>
                      <a:rPr lang="en-AU" b="0" i="1" kern="0" smtClean="0">
                        <a:latin typeface="Cambria Math" panose="02040503050406030204" pitchFamily="18" charset="0"/>
                      </a:rPr>
                      <m:t>𝑢</m:t>
                    </m:r>
                    <m:r>
                      <a:rPr lang="en-AU" b="0" i="1" kern="0" smtClean="0">
                        <a:latin typeface="Cambria Math" panose="02040503050406030204" pitchFamily="18" charset="0"/>
                      </a:rPr>
                      <m:t>→</m:t>
                    </m:r>
                    <m:r>
                      <a:rPr lang="en-AU" b="0" i="1" kern="0" smtClean="0">
                        <a:latin typeface="Cambria Math" panose="02040503050406030204" pitchFamily="18" charset="0"/>
                      </a:rPr>
                      <m:t>𝑠</m:t>
                    </m:r>
                  </m:oMath>
                </a14:m>
                <a:endParaRPr lang="en-AU" kern="0" dirty="0"/>
              </a:p>
              <a:p>
                <a:pPr lvl="1"/>
                <a:endParaRPr lang="en-AU" kern="0" dirty="0"/>
              </a:p>
            </p:txBody>
          </p:sp>
        </mc:Choice>
        <mc:Fallback xmlns="">
          <p:sp>
            <p:nvSpPr>
              <p:cNvPr id="9" name="Content Placeholder 2">
                <a:extLst>
                  <a:ext uri="{FF2B5EF4-FFF2-40B4-BE49-F238E27FC236}">
                    <a16:creationId xmlns:a16="http://schemas.microsoft.com/office/drawing/2014/main" id="{95163012-595E-7CDC-6CE6-AA82F92E7AC8}"/>
                  </a:ext>
                </a:extLst>
              </p:cNvPr>
              <p:cNvSpPr txBox="1">
                <a:spLocks noRot="1" noChangeAspect="1" noMove="1" noResize="1" noEditPoints="1" noAdjustHandles="1" noChangeArrowheads="1" noChangeShapeType="1" noTextEdit="1"/>
              </p:cNvSpPr>
              <p:nvPr/>
            </p:nvSpPr>
            <p:spPr bwMode="auto">
              <a:xfrm>
                <a:off x="5334000" y="5747415"/>
                <a:ext cx="6684163" cy="805785"/>
              </a:xfrm>
              <a:prstGeom prst="rect">
                <a:avLst/>
              </a:prstGeom>
              <a:blipFill>
                <a:blip r:embed="rId20"/>
                <a:stretch>
                  <a:fillRect t="-5303" r="-1004" b="-758"/>
                </a:stretch>
              </a:blipFill>
              <a:ln w="9525">
                <a:noFill/>
                <a:miter lim="800000"/>
                <a:headEnd/>
                <a:tailEnd/>
              </a:ln>
              <a:effectLst/>
            </p:spPr>
            <p:txBody>
              <a:bodyPr/>
              <a:lstStyle/>
              <a:p>
                <a:r>
                  <a:rPr lang="en-AU">
                    <a:noFill/>
                  </a:rPr>
                  <a:t> </a:t>
                </a:r>
              </a:p>
            </p:txBody>
          </p:sp>
        </mc:Fallback>
      </mc:AlternateContent>
      <p:sp>
        <p:nvSpPr>
          <p:cNvPr id="17" name="Rectangle 16">
            <a:extLst>
              <a:ext uri="{FF2B5EF4-FFF2-40B4-BE49-F238E27FC236}">
                <a16:creationId xmlns:a16="http://schemas.microsoft.com/office/drawing/2014/main" id="{F1A8B565-3C34-C84D-FBD7-BE7B085E5DD3}"/>
              </a:ext>
            </a:extLst>
          </p:cNvPr>
          <p:cNvSpPr/>
          <p:nvPr/>
        </p:nvSpPr>
        <p:spPr bwMode="auto">
          <a:xfrm>
            <a:off x="609599" y="1752600"/>
            <a:ext cx="3260220" cy="762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w="12700">
                <a:solidFill>
                  <a:srgbClr val="008000"/>
                </a:solidFill>
              </a:ln>
              <a:solidFill>
                <a:schemeClr val="tx1"/>
              </a:solidFill>
              <a:effectLst/>
              <a:latin typeface="Calibri" pitchFamily="34" charset="0"/>
            </a:endParaRPr>
          </a:p>
        </p:txBody>
      </p:sp>
      <p:sp>
        <p:nvSpPr>
          <p:cNvPr id="19" name="Rectangle 18">
            <a:extLst>
              <a:ext uri="{FF2B5EF4-FFF2-40B4-BE49-F238E27FC236}">
                <a16:creationId xmlns:a16="http://schemas.microsoft.com/office/drawing/2014/main" id="{D5E1F713-6248-E856-D5D3-61DED0AAEF2A}"/>
              </a:ext>
            </a:extLst>
          </p:cNvPr>
          <p:cNvSpPr/>
          <p:nvPr/>
        </p:nvSpPr>
        <p:spPr bwMode="auto">
          <a:xfrm>
            <a:off x="228600" y="1752600"/>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8000"/>
                </a:solidFill>
              </a:ln>
              <a:solidFill>
                <a:schemeClr val="tx1"/>
              </a:solidFill>
              <a:effectLst/>
              <a:latin typeface="Calibri" pitchFamily="34" charset="0"/>
            </a:endParaRPr>
          </a:p>
        </p:txBody>
      </p:sp>
      <p:sp>
        <p:nvSpPr>
          <p:cNvPr id="21" name="Rectangle 20">
            <a:extLst>
              <a:ext uri="{FF2B5EF4-FFF2-40B4-BE49-F238E27FC236}">
                <a16:creationId xmlns:a16="http://schemas.microsoft.com/office/drawing/2014/main" id="{6C2C4A3F-8787-F9D9-14A6-6B5B16E200B3}"/>
              </a:ext>
            </a:extLst>
          </p:cNvPr>
          <p:cNvSpPr/>
          <p:nvPr/>
        </p:nvSpPr>
        <p:spPr bwMode="auto">
          <a:xfrm>
            <a:off x="228600" y="2209800"/>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AU" sz="1800" b="0" i="0" u="none" strike="noStrike" cap="none" normalizeH="0" baseline="0" dirty="0">
                <a:ln>
                  <a:solidFill>
                    <a:srgbClr val="008000"/>
                  </a:solidFill>
                </a:ln>
                <a:solidFill>
                  <a:schemeClr val="tx1"/>
                </a:solidFill>
                <a:effectLst/>
                <a:latin typeface="Calibri" pitchFamily="34" charset="0"/>
              </a:rPr>
              <a:t> </a:t>
            </a:r>
          </a:p>
        </p:txBody>
      </p:sp>
      <p:sp>
        <p:nvSpPr>
          <p:cNvPr id="23" name="Rectangle 22">
            <a:extLst>
              <a:ext uri="{FF2B5EF4-FFF2-40B4-BE49-F238E27FC236}">
                <a16:creationId xmlns:a16="http://schemas.microsoft.com/office/drawing/2014/main" id="{61606AC7-EDFB-F75D-42C5-1B6559289CB1}"/>
              </a:ext>
            </a:extLst>
          </p:cNvPr>
          <p:cNvSpPr/>
          <p:nvPr/>
        </p:nvSpPr>
        <p:spPr bwMode="auto">
          <a:xfrm>
            <a:off x="533400" y="1752600"/>
            <a:ext cx="3413916" cy="762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8000"/>
                </a:solidFill>
              </a:ln>
              <a:solidFill>
                <a:srgbClr val="FFFF00"/>
              </a:solidFill>
              <a:effectLst/>
              <a:latin typeface="Calibri" pitchFamily="34" charset="0"/>
            </a:endParaRPr>
          </a:p>
        </p:txBody>
      </p:sp>
      <p:sp>
        <p:nvSpPr>
          <p:cNvPr id="32" name="Rectangle 31">
            <a:extLst>
              <a:ext uri="{FF2B5EF4-FFF2-40B4-BE49-F238E27FC236}">
                <a16:creationId xmlns:a16="http://schemas.microsoft.com/office/drawing/2014/main" id="{31BB795C-55FC-D89D-704C-67B254390F7C}"/>
              </a:ext>
            </a:extLst>
          </p:cNvPr>
          <p:cNvSpPr/>
          <p:nvPr/>
        </p:nvSpPr>
        <p:spPr bwMode="auto">
          <a:xfrm>
            <a:off x="609599" y="2524609"/>
            <a:ext cx="3430008" cy="904390"/>
          </a:xfrm>
          <a:prstGeom prst="rect">
            <a:avLst/>
          </a:prstGeom>
          <a:noFill/>
          <a:ln>
            <a:solidFill>
              <a:srgbClr val="C0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7" name="TextBox 6">
            <a:extLst>
              <a:ext uri="{FF2B5EF4-FFF2-40B4-BE49-F238E27FC236}">
                <a16:creationId xmlns:a16="http://schemas.microsoft.com/office/drawing/2014/main" id="{42D8E09B-3E40-7ED5-1FFA-B590B6DA98A0}"/>
              </a:ext>
            </a:extLst>
          </p:cNvPr>
          <p:cNvSpPr txBox="1"/>
          <p:nvPr/>
        </p:nvSpPr>
        <p:spPr>
          <a:xfrm>
            <a:off x="9698189" y="5264446"/>
            <a:ext cx="2437957" cy="523220"/>
          </a:xfrm>
          <a:prstGeom prst="rect">
            <a:avLst/>
          </a:prstGeom>
          <a:noFill/>
        </p:spPr>
        <p:txBody>
          <a:bodyPr wrap="square" rtlCol="0">
            <a:spAutoFit/>
          </a:bodyPr>
          <a:lstStyle/>
          <a:p>
            <a:r>
              <a:rPr lang="en-AU" sz="1400" i="1" dirty="0">
                <a:solidFill>
                  <a:srgbClr val="008000"/>
                </a:solidFill>
              </a:rPr>
              <a:t>Subtle cancellations between diquark components</a:t>
            </a:r>
          </a:p>
        </p:txBody>
      </p:sp>
      <p:cxnSp>
        <p:nvCxnSpPr>
          <p:cNvPr id="20" name="Straight Arrow Connector 19">
            <a:extLst>
              <a:ext uri="{FF2B5EF4-FFF2-40B4-BE49-F238E27FC236}">
                <a16:creationId xmlns:a16="http://schemas.microsoft.com/office/drawing/2014/main" id="{19986ECE-DE7B-A584-242E-F524C982D0EB}"/>
              </a:ext>
            </a:extLst>
          </p:cNvPr>
          <p:cNvCxnSpPr/>
          <p:nvPr/>
        </p:nvCxnSpPr>
        <p:spPr bwMode="auto">
          <a:xfrm flipH="1" flipV="1">
            <a:off x="10445058" y="4287117"/>
            <a:ext cx="212449" cy="1017579"/>
          </a:xfrm>
          <a:prstGeom prst="straightConnector1">
            <a:avLst/>
          </a:prstGeom>
          <a:noFill/>
          <a:ln w="19050" cap="flat" cmpd="sng" algn="ctr">
            <a:solidFill>
              <a:srgbClr val="008000"/>
            </a:solidFill>
            <a:prstDash val="solid"/>
            <a:round/>
            <a:headEnd type="none" w="med" len="med"/>
            <a:tailEnd type="triangle"/>
          </a:ln>
          <a:effectLst/>
        </p:spPr>
      </p:cxnSp>
    </p:spTree>
    <p:extLst>
      <p:ext uri="{BB962C8B-B14F-4D97-AF65-F5344CB8AC3E}">
        <p14:creationId xmlns:p14="http://schemas.microsoft.com/office/powerpoint/2010/main" val="315851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Effect transition="in" filter="wipe(down)">
                                      <p:cBhvr>
                                        <p:cTn id="15" dur="500"/>
                                        <p:tgtEl>
                                          <p:spTgt spid="3">
                                            <p:txEl>
                                              <p:pRg st="10" end="1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11" end="11"/>
                                            </p:txEl>
                                          </p:spTgt>
                                        </p:tgtEl>
                                        <p:attrNameLst>
                                          <p:attrName>style.visibility</p:attrName>
                                        </p:attrNameLst>
                                      </p:cBhvr>
                                      <p:to>
                                        <p:strVal val="visible"/>
                                      </p:to>
                                    </p:set>
                                    <p:animEffect transition="in" filter="wipe(down)">
                                      <p:cBhvr>
                                        <p:cTn id="20" dur="500"/>
                                        <p:tgtEl>
                                          <p:spTgt spid="3">
                                            <p:txEl>
                                              <p:pRg st="11" end="1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AA570-9CDF-C4B4-D801-3D71B7C24C26}"/>
            </a:ext>
          </a:extLst>
        </p:cNvPr>
        <p:cNvGrpSpPr/>
        <p:nvPr/>
      </p:nvGrpSpPr>
      <p:grpSpPr>
        <a:xfrm>
          <a:off x="0" y="0"/>
          <a:ext cx="0" cy="0"/>
          <a:chOff x="0" y="0"/>
          <a:chExt cx="0" cy="0"/>
        </a:xfrm>
      </p:grpSpPr>
      <p:pic>
        <p:nvPicPr>
          <p:cNvPr id="24" name="Picture 23" descr="A graph of a function&#10;&#10;AI-generated content may be incorrect.">
            <a:extLst>
              <a:ext uri="{FF2B5EF4-FFF2-40B4-BE49-F238E27FC236}">
                <a16:creationId xmlns:a16="http://schemas.microsoft.com/office/drawing/2014/main" id="{0C3CE99D-56EB-7CF9-0387-E8F7F3F4B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806" y="439965"/>
            <a:ext cx="3687394" cy="4864731"/>
          </a:xfrm>
          <a:prstGeom prst="rect">
            <a:avLst/>
          </a:prstGeom>
        </p:spPr>
      </p:pic>
      <p:pic>
        <p:nvPicPr>
          <p:cNvPr id="10" name="Picture 9" descr="A graph of a function&#10;&#10;AI-generated content may be incorrect.">
            <a:extLst>
              <a:ext uri="{FF2B5EF4-FFF2-40B4-BE49-F238E27FC236}">
                <a16:creationId xmlns:a16="http://schemas.microsoft.com/office/drawing/2014/main" id="{A0A1E89C-51A9-6644-E295-27256C20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80999"/>
            <a:ext cx="3627454" cy="503972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CFFCCD3-E0CE-CD59-69D1-9CFE9AECEE78}"/>
                  </a:ext>
                </a:extLst>
              </p:cNvPr>
              <p:cNvSpPr>
                <a:spLocks noGrp="1"/>
              </p:cNvSpPr>
              <p:nvPr>
                <p:ph type="title"/>
              </p:nvPr>
            </p:nvSpPr>
            <p:spPr/>
            <p:txBody>
              <a:bodyPr/>
              <a:lstStyle/>
              <a:p>
                <a:r>
                  <a:rPr lang="en-AU" dirty="0"/>
                  <a:t>Hadron Scale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𝜻</m:t>
                        </m:r>
                      </m:e>
                      <m:sub>
                        <m:r>
                          <a:rPr lang="en-AU" i="1">
                            <a:latin typeface="Cambria Math" panose="02040503050406030204" pitchFamily="18" charset="0"/>
                          </a:rPr>
                          <m:t>𝑯</m:t>
                        </m:r>
                      </m:sub>
                    </m:sSub>
                  </m:oMath>
                </a14:m>
                <a:r>
                  <a:rPr lang="en-AU" dirty="0"/>
                  <a:t>) DFs</a:t>
                </a:r>
              </a:p>
            </p:txBody>
          </p:sp>
        </mc:Choice>
        <mc:Fallback xmlns="">
          <p:sp>
            <p:nvSpPr>
              <p:cNvPr id="2" name="Title 1">
                <a:extLst>
                  <a:ext uri="{FF2B5EF4-FFF2-40B4-BE49-F238E27FC236}">
                    <a16:creationId xmlns:a16="http://schemas.microsoft.com/office/drawing/2014/main" id="{ACFFCCD3-E0CE-CD59-69D1-9CFE9AECEE78}"/>
                  </a:ext>
                </a:extLst>
              </p:cNvPr>
              <p:cNvSpPr>
                <a:spLocks noGrp="1" noRot="1" noChangeAspect="1" noMove="1" noResize="1" noEditPoints="1" noAdjustHandles="1" noChangeArrowheads="1" noChangeShapeType="1" noTextEdit="1"/>
              </p:cNvSpPr>
              <p:nvPr>
                <p:ph type="title"/>
              </p:nvPr>
            </p:nvSpPr>
            <p:spPr>
              <a:blipFill>
                <a:blip r:embed="rId4"/>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FD61260-AAFA-4E72-0213-BA9A6648C6C5}"/>
                  </a:ext>
                </a:extLst>
              </p:cNvPr>
              <p:cNvSpPr>
                <a:spLocks noGrp="1"/>
              </p:cNvSpPr>
              <p:nvPr>
                <p:ph idx="1"/>
              </p:nvPr>
            </p:nvSpPr>
            <p:spPr>
              <a:xfrm>
                <a:off x="609600" y="990601"/>
                <a:ext cx="3962400" cy="5135564"/>
              </a:xfrm>
            </p:spPr>
            <p:txBody>
              <a:bodyPr/>
              <a:lstStyle/>
              <a:p>
                <a:r>
                  <a:rPr lang="en-AU" dirty="0"/>
                  <a:t>General Remarks</a:t>
                </a:r>
              </a:p>
              <a:p>
                <a:pPr lvl="1"/>
                <a:r>
                  <a:rPr lang="en-AU" dirty="0"/>
                  <a:t>Valence endpoint,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1</m:t>
                    </m:r>
                  </m:oMath>
                </a14:m>
                <a:r>
                  <a:rPr lang="en-AU" dirty="0"/>
                  <a:t> </a:t>
                </a:r>
              </a:p>
              <a:p>
                <a:pPr marL="457200" lvl="1" indent="0">
                  <a:buNone/>
                </a:pPr>
                <a:r>
                  <a:rPr lang="en-AU" dirty="0"/>
                  <a:t>      SCI and QCD: Power on </a:t>
                </a:r>
              </a:p>
              <a:p>
                <a:pPr marL="457200" lvl="1" indent="0">
                  <a:buNone/>
                </a:pPr>
                <a:r>
                  <a:rPr lang="en-AU" dirty="0"/>
                  <a:t>            baryon is one more</a:t>
                </a:r>
              </a:p>
              <a:p>
                <a:pPr marL="457200" lvl="1" indent="0">
                  <a:buNone/>
                </a:pPr>
                <a:r>
                  <a:rPr lang="en-AU" dirty="0"/>
                  <a:t>            than that on meson</a:t>
                </a:r>
              </a:p>
              <a:p>
                <a:pPr marL="457200" lvl="1" indent="0">
                  <a:buNone/>
                </a:pPr>
                <a:endParaRPr lang="en-AU" dirty="0"/>
              </a:p>
              <a:p>
                <a:pPr lvl="1"/>
                <a:endParaRPr lang="en-AU" dirty="0"/>
              </a:p>
              <a:p>
                <a:pPr lvl="1"/>
                <a:endParaRPr lang="en-AU" dirty="0"/>
              </a:p>
              <a:p>
                <a:pPr lvl="1"/>
                <a:endParaRPr lang="en-AU" dirty="0"/>
              </a:p>
              <a:p>
                <a:pPr lvl="1"/>
                <a:r>
                  <a:rPr lang="en-AU" dirty="0"/>
                  <a:t>Infrared endpoint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0</m:t>
                    </m:r>
                  </m:oMath>
                </a14:m>
                <a:r>
                  <a:rPr lang="en-AU" dirty="0"/>
                  <a:t>  </a:t>
                </a:r>
              </a:p>
              <a:p>
                <a:pPr lvl="1"/>
                <a:endParaRPr lang="en-AU" dirty="0"/>
              </a:p>
              <a:p>
                <a:pPr lvl="1"/>
                <a:r>
                  <a:rPr lang="en-AU" dirty="0"/>
                  <a:t>Same for polarised, when relevant</a:t>
                </a:r>
              </a:p>
              <a:p>
                <a:pPr lvl="1"/>
                <a:endParaRPr lang="en-AU" dirty="0"/>
              </a:p>
            </p:txBody>
          </p:sp>
        </mc:Choice>
        <mc:Fallback xmlns="">
          <p:sp>
            <p:nvSpPr>
              <p:cNvPr id="3" name="Content Placeholder 2">
                <a:extLst>
                  <a:ext uri="{FF2B5EF4-FFF2-40B4-BE49-F238E27FC236}">
                    <a16:creationId xmlns:a16="http://schemas.microsoft.com/office/drawing/2014/main" id="{9FD61260-AAFA-4E72-0213-BA9A6648C6C5}"/>
                  </a:ext>
                </a:extLst>
              </p:cNvPr>
              <p:cNvSpPr>
                <a:spLocks noGrp="1" noRot="1" noChangeAspect="1" noMove="1" noResize="1" noEditPoints="1" noAdjustHandles="1" noChangeArrowheads="1" noChangeShapeType="1" noTextEdit="1"/>
              </p:cNvSpPr>
              <p:nvPr>
                <p:ph idx="1"/>
              </p:nvPr>
            </p:nvSpPr>
            <p:spPr>
              <a:xfrm>
                <a:off x="609600" y="990601"/>
                <a:ext cx="3962400" cy="5135564"/>
              </a:xfrm>
              <a:blipFill>
                <a:blip r:embed="rId5"/>
                <a:stretch>
                  <a:fillRect l="-1692" t="-83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ADF1FEA1-2DF5-9D71-F54E-94339B3455E4}"/>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77CB57BE-4A17-7E27-E340-70CE3EDD0CE5}"/>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CDA94077-C0B8-08A6-E1F6-E300B96E9A0B}"/>
              </a:ext>
            </a:extLst>
          </p:cNvPr>
          <p:cNvSpPr>
            <a:spLocks noGrp="1"/>
          </p:cNvSpPr>
          <p:nvPr>
            <p:ph type="sldNum" sz="quarter" idx="12"/>
          </p:nvPr>
        </p:nvSpPr>
        <p:spPr/>
        <p:txBody>
          <a:bodyPr/>
          <a:lstStyle/>
          <a:p>
            <a:fld id="{87034D8C-3CB4-402A-BC46-2AB14C0FE90A}" type="slidenum">
              <a:rPr lang="en-US" smtClean="0"/>
              <a:pPr/>
              <a:t>23</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3A21DF-5B41-620A-A233-CC1D360CA77A}"/>
                  </a:ext>
                </a:extLst>
              </p:cNvPr>
              <p:cNvSpPr txBox="1"/>
              <p:nvPr/>
            </p:nvSpPr>
            <p:spPr>
              <a:xfrm>
                <a:off x="7239000" y="673967"/>
                <a:ext cx="4642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173A21DF-5B41-620A-A233-CC1D360CA77A}"/>
                  </a:ext>
                </a:extLst>
              </p:cNvPr>
              <p:cNvSpPr txBox="1">
                <a:spLocks noRot="1" noChangeAspect="1" noMove="1" noResize="1" noEditPoints="1" noAdjustHandles="1" noChangeArrowheads="1" noChangeShapeType="1" noTextEdit="1"/>
              </p:cNvSpPr>
              <p:nvPr/>
            </p:nvSpPr>
            <p:spPr>
              <a:xfrm>
                <a:off x="7239000" y="673967"/>
                <a:ext cx="464293" cy="369332"/>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8B78C2-C7B8-A978-2582-A0978967FA40}"/>
                  </a:ext>
                </a:extLst>
              </p:cNvPr>
              <p:cNvSpPr txBox="1"/>
              <p:nvPr/>
            </p:nvSpPr>
            <p:spPr>
              <a:xfrm>
                <a:off x="10890642" y="1935385"/>
                <a:ext cx="683713"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AF8B78C2-C7B8-A978-2582-A0978967FA40}"/>
                  </a:ext>
                </a:extLst>
              </p:cNvPr>
              <p:cNvSpPr txBox="1">
                <a:spLocks noRot="1" noChangeAspect="1" noMove="1" noResize="1" noEditPoints="1" noAdjustHandles="1" noChangeArrowheads="1" noChangeShapeType="1" noTextEdit="1"/>
              </p:cNvSpPr>
              <p:nvPr/>
            </p:nvSpPr>
            <p:spPr>
              <a:xfrm>
                <a:off x="10890642" y="1935385"/>
                <a:ext cx="683713" cy="371255"/>
              </a:xfrm>
              <a:prstGeom prst="rect">
                <a:avLst/>
              </a:prstGeom>
              <a:blipFill>
                <a:blip r:embed="rId7"/>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E895C21-051E-4C5F-6FDF-12223B41C94D}"/>
                  </a:ext>
                </a:extLst>
              </p:cNvPr>
              <p:cNvSpPr txBox="1"/>
              <p:nvPr/>
            </p:nvSpPr>
            <p:spPr>
              <a:xfrm>
                <a:off x="10890642" y="3666810"/>
                <a:ext cx="8946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m:t>
                          </m:r>
                          <m:r>
                            <a:rPr lang="en-AU" sz="1600" b="0" i="1" smtClean="0">
                              <a:solidFill>
                                <a:srgbClr val="C00000"/>
                              </a:solidFill>
                              <a:latin typeface="Cambria Math" panose="02040503050406030204" pitchFamily="18" charset="0"/>
                            </a:rPr>
                            <m:t>.</m:t>
                          </m:r>
                          <m:r>
                            <a:rPr lang="en-AU" sz="1600" b="0" i="1" smtClean="0">
                              <a:solidFill>
                                <a:srgbClr val="C00000"/>
                              </a:solidFill>
                              <a:latin typeface="Cambria Math" panose="02040503050406030204" pitchFamily="18" charset="0"/>
                            </a:rPr>
                            <m:t>5</m:t>
                          </m:r>
                          <m:r>
                            <a:rPr lang="en-AU" sz="1600" b="0" i="1" smtClean="0">
                              <a:solidFill>
                                <a:srgbClr val="C00000"/>
                              </a:solidFill>
                              <a:latin typeface="Cambria Math" panose="02040503050406030204" pitchFamily="18" charset="0"/>
                            </a:rPr>
                            <m:t> </m:t>
                          </m:r>
                          <m:r>
                            <m:rPr>
                              <m:sty m:val="p"/>
                            </m:rPr>
                            <a:rPr lang="en-AU" sz="1600" b="0" i="0" smtClean="0">
                              <a:solidFill>
                                <a:srgbClr val="C00000"/>
                              </a:solidFill>
                              <a:latin typeface="Cambria Math" panose="02040503050406030204" pitchFamily="18" charset="0"/>
                            </a:rPr>
                            <m:t>Δ</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13" name="TextBox 12">
                <a:extLst>
                  <a:ext uri="{FF2B5EF4-FFF2-40B4-BE49-F238E27FC236}">
                    <a16:creationId xmlns:a16="http://schemas.microsoft.com/office/drawing/2014/main" id="{EE895C21-051E-4C5F-6FDF-12223B41C94D}"/>
                  </a:ext>
                </a:extLst>
              </p:cNvPr>
              <p:cNvSpPr txBox="1">
                <a:spLocks noRot="1" noChangeAspect="1" noMove="1" noResize="1" noEditPoints="1" noAdjustHandles="1" noChangeArrowheads="1" noChangeShapeType="1" noTextEdit="1"/>
              </p:cNvSpPr>
              <p:nvPr/>
            </p:nvSpPr>
            <p:spPr>
              <a:xfrm>
                <a:off x="10890642" y="3666810"/>
                <a:ext cx="894667" cy="338554"/>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9861BB0-E4C9-9A41-45A0-9BDB11B02C45}"/>
                  </a:ext>
                </a:extLst>
              </p:cNvPr>
              <p:cNvSpPr txBox="1"/>
              <p:nvPr/>
            </p:nvSpPr>
            <p:spPr>
              <a:xfrm>
                <a:off x="9959093" y="4343400"/>
                <a:ext cx="5725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09861BB0-E4C9-9A41-45A0-9BDB11B02C45}"/>
                  </a:ext>
                </a:extLst>
              </p:cNvPr>
              <p:cNvSpPr txBox="1">
                <a:spLocks noRot="1" noChangeAspect="1" noMove="1" noResize="1" noEditPoints="1" noAdjustHandles="1" noChangeArrowheads="1" noChangeShapeType="1" noTextEdit="1"/>
              </p:cNvSpPr>
              <p:nvPr/>
            </p:nvSpPr>
            <p:spPr>
              <a:xfrm>
                <a:off x="9959093" y="4343400"/>
                <a:ext cx="572529" cy="369332"/>
              </a:xfrm>
              <a:prstGeom prst="rect">
                <a:avLst/>
              </a:prstGeom>
              <a:blipFill>
                <a:blip r:embed="rId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8C64EB8-8C0E-9348-6C22-FA26BADB449A}"/>
                  </a:ext>
                </a:extLst>
              </p:cNvPr>
              <p:cNvSpPr txBox="1"/>
              <p:nvPr/>
            </p:nvSpPr>
            <p:spPr>
              <a:xfrm>
                <a:off x="10120835" y="3706734"/>
                <a:ext cx="648447"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D8C64EB8-8C0E-9348-6C22-FA26BADB449A}"/>
                  </a:ext>
                </a:extLst>
              </p:cNvPr>
              <p:cNvSpPr txBox="1">
                <a:spLocks noRot="1" noChangeAspect="1" noMove="1" noResize="1" noEditPoints="1" noAdjustHandles="1" noChangeArrowheads="1" noChangeShapeType="1" noTextEdit="1"/>
              </p:cNvSpPr>
              <p:nvPr/>
            </p:nvSpPr>
            <p:spPr>
              <a:xfrm>
                <a:off x="10120835" y="3706734"/>
                <a:ext cx="648447" cy="371255"/>
              </a:xfrm>
              <a:prstGeom prst="rect">
                <a:avLst/>
              </a:prstGeom>
              <a:blipFill>
                <a:blip r:embed="rId10"/>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64FAF3E-521A-07AB-754C-CB85E93D54D7}"/>
                  </a:ext>
                </a:extLst>
              </p:cNvPr>
              <p:cNvSpPr txBox="1"/>
              <p:nvPr/>
            </p:nvSpPr>
            <p:spPr>
              <a:xfrm>
                <a:off x="10657507" y="4527104"/>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16" name="TextBox 15">
                <a:extLst>
                  <a:ext uri="{FF2B5EF4-FFF2-40B4-BE49-F238E27FC236}">
                    <a16:creationId xmlns:a16="http://schemas.microsoft.com/office/drawing/2014/main" id="{B64FAF3E-521A-07AB-754C-CB85E93D54D7}"/>
                  </a:ext>
                </a:extLst>
              </p:cNvPr>
              <p:cNvSpPr txBox="1">
                <a:spLocks noRot="1" noChangeAspect="1" noMove="1" noResize="1" noEditPoints="1" noAdjustHandles="1" noChangeArrowheads="1" noChangeShapeType="1" noTextEdit="1"/>
              </p:cNvSpPr>
              <p:nvPr/>
            </p:nvSpPr>
            <p:spPr>
              <a:xfrm>
                <a:off x="10657507" y="4527104"/>
                <a:ext cx="492058" cy="369332"/>
              </a:xfrm>
              <a:prstGeom prst="rect">
                <a:avLst/>
              </a:prstGeom>
              <a:blipFill>
                <a:blip r:embed="rId11"/>
                <a:stretch>
                  <a:fillRect/>
                </a:stretch>
              </a:blipFill>
            </p:spPr>
            <p:txBody>
              <a:bodyPr/>
              <a:lstStyle/>
              <a:p>
                <a:r>
                  <a:rPr lang="en-AU">
                    <a:noFill/>
                  </a:rPr>
                  <a:t> </a:t>
                </a:r>
              </a:p>
            </p:txBody>
          </p:sp>
        </mc:Fallback>
      </mc:AlternateContent>
      <p:pic>
        <p:nvPicPr>
          <p:cNvPr id="18" name="Picture 17" descr="A close-up of a number&#10;&#10;AI-generated content may be incorrect.">
            <a:extLst>
              <a:ext uri="{FF2B5EF4-FFF2-40B4-BE49-F238E27FC236}">
                <a16:creationId xmlns:a16="http://schemas.microsoft.com/office/drawing/2014/main" id="{1546C42E-A8D3-DC05-387B-63E07AB640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5400" y="2847089"/>
            <a:ext cx="2301439" cy="396274"/>
          </a:xfrm>
          <a:prstGeom prst="rect">
            <a:avLst/>
          </a:prstGeom>
        </p:spPr>
      </p:pic>
      <p:pic>
        <p:nvPicPr>
          <p:cNvPr id="20" name="Picture 19" descr="A math equations on a white background&#10;&#10;AI-generated content may be incorrect.">
            <a:extLst>
              <a:ext uri="{FF2B5EF4-FFF2-40B4-BE49-F238E27FC236}">
                <a16:creationId xmlns:a16="http://schemas.microsoft.com/office/drawing/2014/main" id="{C00728E5-11BF-DEBC-7790-C6D00CCEAC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9200" y="3228057"/>
            <a:ext cx="4084674" cy="777307"/>
          </a:xfrm>
          <a:prstGeom prst="rect">
            <a:avLst/>
          </a:prstGeom>
        </p:spPr>
      </p:pic>
      <p:pic>
        <p:nvPicPr>
          <p:cNvPr id="22" name="Picture 21">
            <a:extLst>
              <a:ext uri="{FF2B5EF4-FFF2-40B4-BE49-F238E27FC236}">
                <a16:creationId xmlns:a16="http://schemas.microsoft.com/office/drawing/2014/main" id="{6B40EE92-323B-501B-D415-C89A70E726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1277" y="4708315"/>
            <a:ext cx="3854123" cy="298624"/>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E252B23-FDFD-985E-46CA-6A6B9105D664}"/>
                  </a:ext>
                </a:extLst>
              </p:cNvPr>
              <p:cNvSpPr txBox="1"/>
              <p:nvPr/>
            </p:nvSpPr>
            <p:spPr>
              <a:xfrm>
                <a:off x="6324600" y="914400"/>
                <a:ext cx="545855"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25" name="TextBox 24">
                <a:extLst>
                  <a:ext uri="{FF2B5EF4-FFF2-40B4-BE49-F238E27FC236}">
                    <a16:creationId xmlns:a16="http://schemas.microsoft.com/office/drawing/2014/main" id="{CE252B23-FDFD-985E-46CA-6A6B9105D664}"/>
                  </a:ext>
                </a:extLst>
              </p:cNvPr>
              <p:cNvSpPr txBox="1">
                <a:spLocks noRot="1" noChangeAspect="1" noMove="1" noResize="1" noEditPoints="1" noAdjustHandles="1" noChangeArrowheads="1" noChangeShapeType="1" noTextEdit="1"/>
              </p:cNvSpPr>
              <p:nvPr/>
            </p:nvSpPr>
            <p:spPr>
              <a:xfrm>
                <a:off x="6324600" y="914400"/>
                <a:ext cx="545855" cy="371255"/>
              </a:xfrm>
              <a:prstGeom prst="rect">
                <a:avLst/>
              </a:prstGeom>
              <a:blipFill>
                <a:blip r:embed="rId15"/>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4F5E8F7-01B3-91FD-A2F7-3A1D27CD014C}"/>
                  </a:ext>
                </a:extLst>
              </p:cNvPr>
              <p:cNvSpPr txBox="1"/>
              <p:nvPr/>
            </p:nvSpPr>
            <p:spPr>
              <a:xfrm>
                <a:off x="6705600" y="1327693"/>
                <a:ext cx="77283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m:t>
                          </m:r>
                          <m:r>
                            <a:rPr lang="en-AU" sz="1600" b="0" i="1" smtClean="0">
                              <a:solidFill>
                                <a:srgbClr val="C00000"/>
                              </a:solidFill>
                              <a:latin typeface="Cambria Math" panose="02040503050406030204" pitchFamily="18" charset="0"/>
                            </a:rPr>
                            <m:t>.</m:t>
                          </m:r>
                          <m:r>
                            <a:rPr lang="en-AU" sz="1600" b="0" i="1" smtClean="0">
                              <a:solidFill>
                                <a:srgbClr val="C00000"/>
                              </a:solidFill>
                              <a:latin typeface="Cambria Math" panose="02040503050406030204" pitchFamily="18" charset="0"/>
                            </a:rPr>
                            <m:t>5</m:t>
                          </m:r>
                          <m:r>
                            <a:rPr lang="en-AU" sz="1600" b="0" i="1" smtClean="0">
                              <a:solidFill>
                                <a:srgbClr val="C00000"/>
                              </a:solidFill>
                              <a:latin typeface="Cambria Math" panose="02040503050406030204" pitchFamily="18" charset="0"/>
                            </a:rPr>
                            <m:t> </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26" name="TextBox 25">
                <a:extLst>
                  <a:ext uri="{FF2B5EF4-FFF2-40B4-BE49-F238E27FC236}">
                    <a16:creationId xmlns:a16="http://schemas.microsoft.com/office/drawing/2014/main" id="{94F5E8F7-01B3-91FD-A2F7-3A1D27CD014C}"/>
                  </a:ext>
                </a:extLst>
              </p:cNvPr>
              <p:cNvSpPr txBox="1">
                <a:spLocks noRot="1" noChangeAspect="1" noMove="1" noResize="1" noEditPoints="1" noAdjustHandles="1" noChangeArrowheads="1" noChangeShapeType="1" noTextEdit="1"/>
              </p:cNvSpPr>
              <p:nvPr/>
            </p:nvSpPr>
            <p:spPr>
              <a:xfrm>
                <a:off x="6705600" y="1327693"/>
                <a:ext cx="772839" cy="338554"/>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ADCDEF4-02AF-22A3-D2D1-0C82597E95E3}"/>
                  </a:ext>
                </a:extLst>
              </p:cNvPr>
              <p:cNvSpPr txBox="1"/>
              <p:nvPr/>
            </p:nvSpPr>
            <p:spPr>
              <a:xfrm>
                <a:off x="10806581" y="742418"/>
                <a:ext cx="6021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27" name="TextBox 26">
                <a:extLst>
                  <a:ext uri="{FF2B5EF4-FFF2-40B4-BE49-F238E27FC236}">
                    <a16:creationId xmlns:a16="http://schemas.microsoft.com/office/drawing/2014/main" id="{6ADCDEF4-02AF-22A3-D2D1-0C82597E95E3}"/>
                  </a:ext>
                </a:extLst>
              </p:cNvPr>
              <p:cNvSpPr txBox="1">
                <a:spLocks noRot="1" noChangeAspect="1" noMove="1" noResize="1" noEditPoints="1" noAdjustHandles="1" noChangeArrowheads="1" noChangeShapeType="1" noTextEdit="1"/>
              </p:cNvSpPr>
              <p:nvPr/>
            </p:nvSpPr>
            <p:spPr>
              <a:xfrm>
                <a:off x="10806581" y="742418"/>
                <a:ext cx="602153" cy="369332"/>
              </a:xfrm>
              <a:prstGeom prst="rect">
                <a:avLst/>
              </a:prstGeom>
              <a:blipFill>
                <a:blip r:embed="rId17"/>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972EFA6-9E05-52A4-93B8-AE1D865DCD7F}"/>
                  </a:ext>
                </a:extLst>
              </p:cNvPr>
              <p:cNvSpPr txBox="1"/>
              <p:nvPr/>
            </p:nvSpPr>
            <p:spPr>
              <a:xfrm>
                <a:off x="9413238" y="1974934"/>
                <a:ext cx="6299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m:rPr>
                              <m:sty m:val="p"/>
                            </m:rPr>
                            <a:rPr lang="en-AU" b="0" i="0" smtClean="0">
                              <a:solidFill>
                                <a:schemeClr val="accent6">
                                  <a:lumMod val="50000"/>
                                </a:schemeClr>
                              </a:solidFill>
                              <a:latin typeface="Cambria Math" panose="02040503050406030204" pitchFamily="18" charset="0"/>
                            </a:rPr>
                            <m:t>Δ</m:t>
                          </m:r>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28" name="TextBox 27">
                <a:extLst>
                  <a:ext uri="{FF2B5EF4-FFF2-40B4-BE49-F238E27FC236}">
                    <a16:creationId xmlns:a16="http://schemas.microsoft.com/office/drawing/2014/main" id="{0972EFA6-9E05-52A4-93B8-AE1D865DCD7F}"/>
                  </a:ext>
                </a:extLst>
              </p:cNvPr>
              <p:cNvSpPr txBox="1">
                <a:spLocks noRot="1" noChangeAspect="1" noMove="1" noResize="1" noEditPoints="1" noAdjustHandles="1" noChangeArrowheads="1" noChangeShapeType="1" noTextEdit="1"/>
              </p:cNvSpPr>
              <p:nvPr/>
            </p:nvSpPr>
            <p:spPr>
              <a:xfrm>
                <a:off x="9413238" y="1974934"/>
                <a:ext cx="629916" cy="369332"/>
              </a:xfrm>
              <a:prstGeom prst="rect">
                <a:avLst/>
              </a:prstGeom>
              <a:blipFill>
                <a:blip r:embed="rId18"/>
                <a:stretch>
                  <a:fillRect/>
                </a:stretch>
              </a:blipFill>
            </p:spPr>
            <p:txBody>
              <a:bodyPr/>
              <a:lstStyle/>
              <a:p>
                <a:r>
                  <a:rPr lang="en-AU">
                    <a:noFill/>
                  </a:rPr>
                  <a:t> </a:t>
                </a:r>
              </a:p>
            </p:txBody>
          </p:sp>
        </mc:Fallback>
      </mc:AlternateContent>
      <p:sp>
        <p:nvSpPr>
          <p:cNvPr id="29" name="TextBox 28">
            <a:extLst>
              <a:ext uri="{FF2B5EF4-FFF2-40B4-BE49-F238E27FC236}">
                <a16:creationId xmlns:a16="http://schemas.microsoft.com/office/drawing/2014/main" id="{F8FFE9D1-F51F-98B4-1924-BC05B073F8D1}"/>
              </a:ext>
            </a:extLst>
          </p:cNvPr>
          <p:cNvSpPr txBox="1"/>
          <p:nvPr/>
        </p:nvSpPr>
        <p:spPr>
          <a:xfrm>
            <a:off x="6326544" y="330837"/>
            <a:ext cx="1321196" cy="369332"/>
          </a:xfrm>
          <a:prstGeom prst="rect">
            <a:avLst/>
          </a:prstGeom>
          <a:noFill/>
        </p:spPr>
        <p:txBody>
          <a:bodyPr wrap="none" rtlCol="0">
            <a:spAutoFit/>
          </a:bodyPr>
          <a:lstStyle/>
          <a:p>
            <a:r>
              <a:rPr lang="en-AU" dirty="0"/>
              <a:t>Unpolarised</a:t>
            </a:r>
          </a:p>
        </p:txBody>
      </p:sp>
      <p:sp>
        <p:nvSpPr>
          <p:cNvPr id="30" name="TextBox 29">
            <a:extLst>
              <a:ext uri="{FF2B5EF4-FFF2-40B4-BE49-F238E27FC236}">
                <a16:creationId xmlns:a16="http://schemas.microsoft.com/office/drawing/2014/main" id="{88C39BEB-36D5-560D-3E3C-E2A496340271}"/>
              </a:ext>
            </a:extLst>
          </p:cNvPr>
          <p:cNvSpPr txBox="1"/>
          <p:nvPr/>
        </p:nvSpPr>
        <p:spPr>
          <a:xfrm>
            <a:off x="9880204" y="343303"/>
            <a:ext cx="1044068" cy="369332"/>
          </a:xfrm>
          <a:prstGeom prst="rect">
            <a:avLst/>
          </a:prstGeom>
          <a:noFill/>
        </p:spPr>
        <p:txBody>
          <a:bodyPr wrap="none" rtlCol="0">
            <a:spAutoFit/>
          </a:bodyPr>
          <a:lstStyle/>
          <a:p>
            <a:r>
              <a:rPr lang="en-AU" dirty="0"/>
              <a:t>Polarised</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75ADA19-9489-2D8A-2371-A765D3995996}"/>
                  </a:ext>
                </a:extLst>
              </p:cNvPr>
              <p:cNvSpPr txBox="1"/>
              <p:nvPr/>
            </p:nvSpPr>
            <p:spPr>
              <a:xfrm>
                <a:off x="6781800" y="3917785"/>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31" name="TextBox 30">
                <a:extLst>
                  <a:ext uri="{FF2B5EF4-FFF2-40B4-BE49-F238E27FC236}">
                    <a16:creationId xmlns:a16="http://schemas.microsoft.com/office/drawing/2014/main" id="{775ADA19-9489-2D8A-2371-A765D3995996}"/>
                  </a:ext>
                </a:extLst>
              </p:cNvPr>
              <p:cNvSpPr txBox="1">
                <a:spLocks noRot="1" noChangeAspect="1" noMove="1" noResize="1" noEditPoints="1" noAdjustHandles="1" noChangeArrowheads="1" noChangeShapeType="1" noTextEdit="1"/>
              </p:cNvSpPr>
              <p:nvPr/>
            </p:nvSpPr>
            <p:spPr>
              <a:xfrm>
                <a:off x="6781800" y="3917785"/>
                <a:ext cx="434670" cy="369332"/>
              </a:xfrm>
              <a:prstGeom prst="rect">
                <a:avLst/>
              </a:prstGeom>
              <a:blipFill>
                <a:blip r:embed="rId1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96E1854-FBF1-ECDA-D7A9-AF77B8B565DB}"/>
                  </a:ext>
                </a:extLst>
              </p:cNvPr>
              <p:cNvSpPr txBox="1"/>
              <p:nvPr/>
            </p:nvSpPr>
            <p:spPr>
              <a:xfrm>
                <a:off x="7010400" y="3346249"/>
                <a:ext cx="510588"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33" name="TextBox 32">
                <a:extLst>
                  <a:ext uri="{FF2B5EF4-FFF2-40B4-BE49-F238E27FC236}">
                    <a16:creationId xmlns:a16="http://schemas.microsoft.com/office/drawing/2014/main" id="{A96E1854-FBF1-ECDA-D7A9-AF77B8B565DB}"/>
                  </a:ext>
                </a:extLst>
              </p:cNvPr>
              <p:cNvSpPr txBox="1">
                <a:spLocks noRot="1" noChangeAspect="1" noMove="1" noResize="1" noEditPoints="1" noAdjustHandles="1" noChangeArrowheads="1" noChangeShapeType="1" noTextEdit="1"/>
              </p:cNvSpPr>
              <p:nvPr/>
            </p:nvSpPr>
            <p:spPr>
              <a:xfrm>
                <a:off x="7010400" y="3346249"/>
                <a:ext cx="510588" cy="371255"/>
              </a:xfrm>
              <a:prstGeom prst="rect">
                <a:avLst/>
              </a:prstGeom>
              <a:blipFill>
                <a:blip r:embed="rId20"/>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D566FEF-5BA1-2B27-629B-C6328251658F}"/>
                  </a:ext>
                </a:extLst>
              </p:cNvPr>
              <p:cNvSpPr txBox="1"/>
              <p:nvPr/>
            </p:nvSpPr>
            <p:spPr>
              <a:xfrm>
                <a:off x="7502035" y="4009237"/>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34" name="TextBox 33">
                <a:extLst>
                  <a:ext uri="{FF2B5EF4-FFF2-40B4-BE49-F238E27FC236}">
                    <a16:creationId xmlns:a16="http://schemas.microsoft.com/office/drawing/2014/main" id="{3D566FEF-5BA1-2B27-629B-C6328251658F}"/>
                  </a:ext>
                </a:extLst>
              </p:cNvPr>
              <p:cNvSpPr txBox="1">
                <a:spLocks noRot="1" noChangeAspect="1" noMove="1" noResize="1" noEditPoints="1" noAdjustHandles="1" noChangeArrowheads="1" noChangeShapeType="1" noTextEdit="1"/>
              </p:cNvSpPr>
              <p:nvPr/>
            </p:nvSpPr>
            <p:spPr>
              <a:xfrm>
                <a:off x="7502035" y="4009237"/>
                <a:ext cx="492058" cy="369332"/>
              </a:xfrm>
              <a:prstGeom prst="rect">
                <a:avLst/>
              </a:prstGeom>
              <a:blipFill>
                <a:blip r:embed="rId21"/>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43E114B-7276-7227-AB76-5C800A5B607B}"/>
                  </a:ext>
                </a:extLst>
              </p:cNvPr>
              <p:cNvSpPr txBox="1"/>
              <p:nvPr/>
            </p:nvSpPr>
            <p:spPr>
              <a:xfrm>
                <a:off x="5730350" y="5357059"/>
                <a:ext cx="5730800" cy="923330"/>
              </a:xfrm>
              <a:prstGeom prst="rect">
                <a:avLst/>
              </a:prstGeom>
              <a:noFill/>
            </p:spPr>
            <p:txBody>
              <a:bodyPr wrap="none" rtlCol="0">
                <a:spAutoFit/>
              </a:bodyPr>
              <a:lstStyle/>
              <a:p>
                <a:r>
                  <a:rPr lang="en-AU" dirty="0"/>
                  <a:t>Follows that, contrary to phenomenology-based prejudice, </a:t>
                </a:r>
              </a:p>
              <a:p>
                <a14:m>
                  <m:oMath xmlns:m="http://schemas.openxmlformats.org/officeDocument/2006/math">
                    <m:r>
                      <m:rPr>
                        <m:sty m:val="p"/>
                      </m:rPr>
                      <a:rPr lang="en-AU" b="0" i="0" smtClean="0">
                        <a:latin typeface="Cambria Math" panose="02040503050406030204" pitchFamily="18" charset="0"/>
                      </a:rPr>
                      <m:t>Δ</m:t>
                    </m:r>
                    <m:r>
                      <a:rPr lang="en-AU" b="0" i="1" smtClean="0">
                        <a:latin typeface="Cambria Math" panose="02040503050406030204" pitchFamily="18" charset="0"/>
                      </a:rPr>
                      <m:t>𝑞</m:t>
                    </m:r>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𝑞</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e>
                    </m:d>
                    <m:sSub>
                      <m:sSubPr>
                        <m:ctrlPr>
                          <a:rPr lang="en-AU" b="0" i="1" smtClean="0">
                            <a:latin typeface="Cambria Math" panose="02040503050406030204" pitchFamily="18" charset="0"/>
                          </a:rPr>
                        </m:ctrlPr>
                      </m:sSubPr>
                      <m:e>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m:t>
                            </m:r>
                          </m:e>
                        </m:d>
                      </m:e>
                      <m:sub>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0</m:t>
                        </m:r>
                      </m:sub>
                    </m:sSub>
                  </m:oMath>
                </a14:m>
                <a:r>
                  <a:rPr lang="en-AU" dirty="0"/>
                  <a:t> </a:t>
                </a:r>
                <a14:m>
                  <m:oMath xmlns:m="http://schemas.openxmlformats.org/officeDocument/2006/math">
                    <m:r>
                      <a:rPr lang="en-AU" b="0" i="1" dirty="0" smtClean="0">
                        <a:latin typeface="Cambria Math" panose="02040503050406030204" pitchFamily="18" charset="0"/>
                      </a:rPr>
                      <m:t>≠</m:t>
                    </m:r>
                    <m:r>
                      <a:rPr lang="en-AU" b="0" i="1" dirty="0" smtClean="0">
                        <a:latin typeface="Cambria Math" panose="02040503050406030204" pitchFamily="18" charset="0"/>
                      </a:rPr>
                      <m:t>0</m:t>
                    </m:r>
                  </m:oMath>
                </a14:m>
                <a:endParaRPr lang="en-AU" dirty="0"/>
              </a:p>
              <a:p>
                <a:r>
                  <a:rPr lang="en-AU" dirty="0"/>
                  <a:t>Important result … must be checked with QCD interaction</a:t>
                </a:r>
              </a:p>
            </p:txBody>
          </p:sp>
        </mc:Choice>
        <mc:Fallback xmlns="">
          <p:sp>
            <p:nvSpPr>
              <p:cNvPr id="35" name="TextBox 34">
                <a:extLst>
                  <a:ext uri="{FF2B5EF4-FFF2-40B4-BE49-F238E27FC236}">
                    <a16:creationId xmlns:a16="http://schemas.microsoft.com/office/drawing/2014/main" id="{643E114B-7276-7227-AB76-5C800A5B607B}"/>
                  </a:ext>
                </a:extLst>
              </p:cNvPr>
              <p:cNvSpPr txBox="1">
                <a:spLocks noRot="1" noChangeAspect="1" noMove="1" noResize="1" noEditPoints="1" noAdjustHandles="1" noChangeArrowheads="1" noChangeShapeType="1" noTextEdit="1"/>
              </p:cNvSpPr>
              <p:nvPr/>
            </p:nvSpPr>
            <p:spPr>
              <a:xfrm>
                <a:off x="5730350" y="5357059"/>
                <a:ext cx="5730800" cy="923330"/>
              </a:xfrm>
              <a:prstGeom prst="rect">
                <a:avLst/>
              </a:prstGeom>
              <a:blipFill>
                <a:blip r:embed="rId22"/>
                <a:stretch>
                  <a:fillRect l="-851" t="-18543" r="-319" b="-44371"/>
                </a:stretch>
              </a:blipFill>
            </p:spPr>
            <p:txBody>
              <a:bodyPr/>
              <a:lstStyle/>
              <a:p>
                <a:r>
                  <a:rPr lang="en-AU">
                    <a:noFill/>
                  </a:rPr>
                  <a:t> </a:t>
                </a:r>
              </a:p>
            </p:txBody>
          </p:sp>
        </mc:Fallback>
      </mc:AlternateContent>
      <p:cxnSp>
        <p:nvCxnSpPr>
          <p:cNvPr id="37" name="Straight Arrow Connector 36">
            <a:extLst>
              <a:ext uri="{FF2B5EF4-FFF2-40B4-BE49-F238E27FC236}">
                <a16:creationId xmlns:a16="http://schemas.microsoft.com/office/drawing/2014/main" id="{C01DB913-F839-838B-3D5D-4340090EE38C}"/>
              </a:ext>
            </a:extLst>
          </p:cNvPr>
          <p:cNvCxnSpPr>
            <a:cxnSpLocks/>
          </p:cNvCxnSpPr>
          <p:nvPr/>
        </p:nvCxnSpPr>
        <p:spPr bwMode="auto">
          <a:xfrm>
            <a:off x="2514600" y="5562600"/>
            <a:ext cx="3124200" cy="0"/>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08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23671-D673-68BD-C840-174E61B0D0A7}"/>
            </a:ext>
          </a:extLst>
        </p:cNvPr>
        <p:cNvGrpSpPr/>
        <p:nvPr/>
      </p:nvGrpSpPr>
      <p:grpSpPr>
        <a:xfrm>
          <a:off x="0" y="0"/>
          <a:ext cx="0" cy="0"/>
          <a:chOff x="0" y="0"/>
          <a:chExt cx="0" cy="0"/>
        </a:xfrm>
      </p:grpSpPr>
      <p:pic>
        <p:nvPicPr>
          <p:cNvPr id="24" name="Picture 23" descr="A graph of a function&#10;&#10;AI-generated content may be incorrect.">
            <a:extLst>
              <a:ext uri="{FF2B5EF4-FFF2-40B4-BE49-F238E27FC236}">
                <a16:creationId xmlns:a16="http://schemas.microsoft.com/office/drawing/2014/main" id="{5ED6318E-A739-89A2-3F2A-C46CDC1E8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0806" y="439965"/>
            <a:ext cx="3687394" cy="4864731"/>
          </a:xfrm>
          <a:prstGeom prst="rect">
            <a:avLst/>
          </a:prstGeom>
        </p:spPr>
      </p:pic>
      <p:pic>
        <p:nvPicPr>
          <p:cNvPr id="10" name="Picture 9" descr="A graph of a function&#10;&#10;AI-generated content may be incorrect.">
            <a:extLst>
              <a:ext uri="{FF2B5EF4-FFF2-40B4-BE49-F238E27FC236}">
                <a16:creationId xmlns:a16="http://schemas.microsoft.com/office/drawing/2014/main" id="{2147E6A5-7D21-B521-B01D-F60ED75FB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80999"/>
            <a:ext cx="3627454" cy="503972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FFDF167-F7AA-66C9-4C24-1CF55CFFA377}"/>
                  </a:ext>
                </a:extLst>
              </p:cNvPr>
              <p:cNvSpPr>
                <a:spLocks noGrp="1"/>
              </p:cNvSpPr>
              <p:nvPr>
                <p:ph type="title"/>
              </p:nvPr>
            </p:nvSpPr>
            <p:spPr/>
            <p:txBody>
              <a:bodyPr/>
              <a:lstStyle/>
              <a:p>
                <a:r>
                  <a:rPr lang="en-AU" dirty="0"/>
                  <a:t>Hadron Scale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𝜻</m:t>
                        </m:r>
                      </m:e>
                      <m:sub>
                        <m:r>
                          <a:rPr lang="en-AU" i="1">
                            <a:latin typeface="Cambria Math" panose="02040503050406030204" pitchFamily="18" charset="0"/>
                          </a:rPr>
                          <m:t>𝑯</m:t>
                        </m:r>
                      </m:sub>
                    </m:sSub>
                  </m:oMath>
                </a14:m>
                <a:r>
                  <a:rPr lang="en-AU" dirty="0"/>
                  <a:t>) DFs</a:t>
                </a:r>
              </a:p>
            </p:txBody>
          </p:sp>
        </mc:Choice>
        <mc:Fallback xmlns="">
          <p:sp>
            <p:nvSpPr>
              <p:cNvPr id="2" name="Title 1">
                <a:extLst>
                  <a:ext uri="{FF2B5EF4-FFF2-40B4-BE49-F238E27FC236}">
                    <a16:creationId xmlns:a16="http://schemas.microsoft.com/office/drawing/2014/main" id="{3FFDF167-F7AA-66C9-4C24-1CF55CFFA377}"/>
                  </a:ext>
                </a:extLst>
              </p:cNvPr>
              <p:cNvSpPr>
                <a:spLocks noGrp="1" noRot="1" noChangeAspect="1" noMove="1" noResize="1" noEditPoints="1" noAdjustHandles="1" noChangeArrowheads="1" noChangeShapeType="1" noTextEdit="1"/>
              </p:cNvSpPr>
              <p:nvPr>
                <p:ph type="title"/>
              </p:nvPr>
            </p:nvSpPr>
            <p:spPr>
              <a:blipFill>
                <a:blip r:embed="rId4"/>
                <a:stretch>
                  <a:fillRect l="-1000" t="-5348"/>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85A9166-FFE5-8E96-F33D-8AB8A2622FFE}"/>
                  </a:ext>
                </a:extLst>
              </p:cNvPr>
              <p:cNvSpPr>
                <a:spLocks noGrp="1"/>
              </p:cNvSpPr>
              <p:nvPr>
                <p:ph idx="1"/>
              </p:nvPr>
            </p:nvSpPr>
            <p:spPr>
              <a:xfrm>
                <a:off x="609600" y="990601"/>
                <a:ext cx="4343400" cy="5135564"/>
              </a:xfrm>
            </p:spPr>
            <p:txBody>
              <a:bodyPr/>
              <a:lstStyle/>
              <a:p>
                <a:r>
                  <a:rPr lang="en-AU" dirty="0"/>
                  <a:t>General Remarks</a:t>
                </a:r>
              </a:p>
              <a:p>
                <a:endParaRPr lang="en-AU" dirty="0"/>
              </a:p>
              <a:p>
                <a:endParaRPr lang="en-AU" dirty="0"/>
              </a:p>
              <a:p>
                <a:endParaRPr lang="en-AU" dirty="0"/>
              </a:p>
              <a:p>
                <a:endParaRPr lang="en-AU" dirty="0"/>
              </a:p>
              <a:p>
                <a:endParaRPr lang="en-AU" dirty="0"/>
              </a:p>
              <a:p>
                <a:pPr lvl="1"/>
                <a:r>
                  <a:rPr lang="en-AU" sz="2200" dirty="0"/>
                  <a:t>These ratios are independent of resolving scale, </a:t>
                </a:r>
                <a14:m>
                  <m:oMath xmlns:m="http://schemas.openxmlformats.org/officeDocument/2006/math">
                    <m:r>
                      <a:rPr lang="en-AU" sz="2200" b="0" i="1" smtClean="0">
                        <a:latin typeface="Cambria Math" panose="02040503050406030204" pitchFamily="18" charset="0"/>
                      </a:rPr>
                      <m:t>𝜁</m:t>
                    </m:r>
                  </m:oMath>
                </a14:m>
                <a:endParaRPr lang="en-AU" sz="2200" dirty="0"/>
              </a:p>
              <a:p>
                <a:pPr lvl="1"/>
                <a:r>
                  <a:rPr lang="en-AU" sz="2200" dirty="0"/>
                  <a:t>True pointwise</a:t>
                </a:r>
              </a:p>
              <a:p>
                <a:pPr lvl="2"/>
                <a:r>
                  <a:rPr lang="en-AU" sz="2200" dirty="0"/>
                  <a:t>namely, under evolution</a:t>
                </a:r>
              </a:p>
            </p:txBody>
          </p:sp>
        </mc:Choice>
        <mc:Fallback>
          <p:sp>
            <p:nvSpPr>
              <p:cNvPr id="3" name="Content Placeholder 2">
                <a:extLst>
                  <a:ext uri="{FF2B5EF4-FFF2-40B4-BE49-F238E27FC236}">
                    <a16:creationId xmlns:a16="http://schemas.microsoft.com/office/drawing/2014/main" id="{D85A9166-FFE5-8E96-F33D-8AB8A2622FFE}"/>
                  </a:ext>
                </a:extLst>
              </p:cNvPr>
              <p:cNvSpPr>
                <a:spLocks noGrp="1" noRot="1" noChangeAspect="1" noMove="1" noResize="1" noEditPoints="1" noAdjustHandles="1" noChangeArrowheads="1" noChangeShapeType="1" noTextEdit="1"/>
              </p:cNvSpPr>
              <p:nvPr>
                <p:ph idx="1"/>
              </p:nvPr>
            </p:nvSpPr>
            <p:spPr>
              <a:xfrm>
                <a:off x="609600" y="990601"/>
                <a:ext cx="4343400" cy="5135564"/>
              </a:xfrm>
              <a:blipFill>
                <a:blip r:embed="rId5"/>
                <a:stretch>
                  <a:fillRect l="-1543" t="-831" r="-126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A308EAE-12CA-BA24-0FCC-93E00D1ECE08}"/>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36B0B337-2842-C522-2E57-877E0D1E23D0}"/>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D5208F99-54A6-15A2-D2A8-31B24D017FBC}"/>
              </a:ext>
            </a:extLst>
          </p:cNvPr>
          <p:cNvSpPr>
            <a:spLocks noGrp="1"/>
          </p:cNvSpPr>
          <p:nvPr>
            <p:ph type="sldNum" sz="quarter" idx="12"/>
          </p:nvPr>
        </p:nvSpPr>
        <p:spPr/>
        <p:txBody>
          <a:bodyPr/>
          <a:lstStyle/>
          <a:p>
            <a:fld id="{87034D8C-3CB4-402A-BC46-2AB14C0FE90A}" type="slidenum">
              <a:rPr lang="en-US" smtClean="0"/>
              <a:pPr/>
              <a:t>24</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8F4B826-B859-C309-8CBF-57DAA75CE993}"/>
                  </a:ext>
                </a:extLst>
              </p:cNvPr>
              <p:cNvSpPr txBox="1"/>
              <p:nvPr/>
            </p:nvSpPr>
            <p:spPr>
              <a:xfrm>
                <a:off x="7192825" y="673967"/>
                <a:ext cx="4642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68F4B826-B859-C309-8CBF-57DAA75CE993}"/>
                  </a:ext>
                </a:extLst>
              </p:cNvPr>
              <p:cNvSpPr txBox="1">
                <a:spLocks noRot="1" noChangeAspect="1" noMove="1" noResize="1" noEditPoints="1" noAdjustHandles="1" noChangeArrowheads="1" noChangeShapeType="1" noTextEdit="1"/>
              </p:cNvSpPr>
              <p:nvPr/>
            </p:nvSpPr>
            <p:spPr>
              <a:xfrm>
                <a:off x="7192825" y="673967"/>
                <a:ext cx="464293" cy="369332"/>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7DAA95F-9FC4-A4B2-9512-CF861E53932C}"/>
                  </a:ext>
                </a:extLst>
              </p:cNvPr>
              <p:cNvSpPr txBox="1"/>
              <p:nvPr/>
            </p:nvSpPr>
            <p:spPr>
              <a:xfrm>
                <a:off x="10890642" y="1935385"/>
                <a:ext cx="683713"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C7DAA95F-9FC4-A4B2-9512-CF861E53932C}"/>
                  </a:ext>
                </a:extLst>
              </p:cNvPr>
              <p:cNvSpPr txBox="1">
                <a:spLocks noRot="1" noChangeAspect="1" noMove="1" noResize="1" noEditPoints="1" noAdjustHandles="1" noChangeArrowheads="1" noChangeShapeType="1" noTextEdit="1"/>
              </p:cNvSpPr>
              <p:nvPr/>
            </p:nvSpPr>
            <p:spPr>
              <a:xfrm>
                <a:off x="10890642" y="1935385"/>
                <a:ext cx="683713" cy="371255"/>
              </a:xfrm>
              <a:prstGeom prst="rect">
                <a:avLst/>
              </a:prstGeom>
              <a:blipFill>
                <a:blip r:embed="rId7"/>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B61117E-40FE-67D4-49B2-236CAA055FA9}"/>
                  </a:ext>
                </a:extLst>
              </p:cNvPr>
              <p:cNvSpPr txBox="1"/>
              <p:nvPr/>
            </p:nvSpPr>
            <p:spPr>
              <a:xfrm>
                <a:off x="10890642" y="3666810"/>
                <a:ext cx="8946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0.5 </m:t>
                          </m:r>
                          <m:r>
                            <m:rPr>
                              <m:sty m:val="p"/>
                            </m:rPr>
                            <a:rPr lang="en-AU" sz="1600" b="0" i="0" smtClean="0">
                              <a:solidFill>
                                <a:srgbClr val="C00000"/>
                              </a:solidFill>
                              <a:latin typeface="Cambria Math" panose="02040503050406030204" pitchFamily="18" charset="0"/>
                            </a:rPr>
                            <m:t>Δ</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13" name="TextBox 12">
                <a:extLst>
                  <a:ext uri="{FF2B5EF4-FFF2-40B4-BE49-F238E27FC236}">
                    <a16:creationId xmlns:a16="http://schemas.microsoft.com/office/drawing/2014/main" id="{BB61117E-40FE-67D4-49B2-236CAA055FA9}"/>
                  </a:ext>
                </a:extLst>
              </p:cNvPr>
              <p:cNvSpPr txBox="1">
                <a:spLocks noRot="1" noChangeAspect="1" noMove="1" noResize="1" noEditPoints="1" noAdjustHandles="1" noChangeArrowheads="1" noChangeShapeType="1" noTextEdit="1"/>
              </p:cNvSpPr>
              <p:nvPr/>
            </p:nvSpPr>
            <p:spPr>
              <a:xfrm>
                <a:off x="10890642" y="3666810"/>
                <a:ext cx="894667" cy="338554"/>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D0682CF-52F1-427A-7879-EC6C4F1AC2B3}"/>
                  </a:ext>
                </a:extLst>
              </p:cNvPr>
              <p:cNvSpPr txBox="1"/>
              <p:nvPr/>
            </p:nvSpPr>
            <p:spPr>
              <a:xfrm>
                <a:off x="9959093" y="4343400"/>
                <a:ext cx="5725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6D0682CF-52F1-427A-7879-EC6C4F1AC2B3}"/>
                  </a:ext>
                </a:extLst>
              </p:cNvPr>
              <p:cNvSpPr txBox="1">
                <a:spLocks noRot="1" noChangeAspect="1" noMove="1" noResize="1" noEditPoints="1" noAdjustHandles="1" noChangeArrowheads="1" noChangeShapeType="1" noTextEdit="1"/>
              </p:cNvSpPr>
              <p:nvPr/>
            </p:nvSpPr>
            <p:spPr>
              <a:xfrm>
                <a:off x="9959093" y="4343400"/>
                <a:ext cx="572529" cy="369332"/>
              </a:xfrm>
              <a:prstGeom prst="rect">
                <a:avLst/>
              </a:prstGeom>
              <a:blipFill>
                <a:blip r:embed="rId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35E05C3-AD87-6F3F-2E16-9A4016DBE18A}"/>
                  </a:ext>
                </a:extLst>
              </p:cNvPr>
              <p:cNvSpPr txBox="1"/>
              <p:nvPr/>
            </p:nvSpPr>
            <p:spPr>
              <a:xfrm>
                <a:off x="10120835" y="3706734"/>
                <a:ext cx="648447"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A35E05C3-AD87-6F3F-2E16-9A4016DBE18A}"/>
                  </a:ext>
                </a:extLst>
              </p:cNvPr>
              <p:cNvSpPr txBox="1">
                <a:spLocks noRot="1" noChangeAspect="1" noMove="1" noResize="1" noEditPoints="1" noAdjustHandles="1" noChangeArrowheads="1" noChangeShapeType="1" noTextEdit="1"/>
              </p:cNvSpPr>
              <p:nvPr/>
            </p:nvSpPr>
            <p:spPr>
              <a:xfrm>
                <a:off x="10120835" y="3706734"/>
                <a:ext cx="648447" cy="371255"/>
              </a:xfrm>
              <a:prstGeom prst="rect">
                <a:avLst/>
              </a:prstGeom>
              <a:blipFill>
                <a:blip r:embed="rId10"/>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89BED3A-96DE-148C-8636-38F67A985EA1}"/>
                  </a:ext>
                </a:extLst>
              </p:cNvPr>
              <p:cNvSpPr txBox="1"/>
              <p:nvPr/>
            </p:nvSpPr>
            <p:spPr>
              <a:xfrm>
                <a:off x="10657507" y="4527104"/>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16" name="TextBox 15">
                <a:extLst>
                  <a:ext uri="{FF2B5EF4-FFF2-40B4-BE49-F238E27FC236}">
                    <a16:creationId xmlns:a16="http://schemas.microsoft.com/office/drawing/2014/main" id="{E89BED3A-96DE-148C-8636-38F67A985EA1}"/>
                  </a:ext>
                </a:extLst>
              </p:cNvPr>
              <p:cNvSpPr txBox="1">
                <a:spLocks noRot="1" noChangeAspect="1" noMove="1" noResize="1" noEditPoints="1" noAdjustHandles="1" noChangeArrowheads="1" noChangeShapeType="1" noTextEdit="1"/>
              </p:cNvSpPr>
              <p:nvPr/>
            </p:nvSpPr>
            <p:spPr>
              <a:xfrm>
                <a:off x="10657507" y="4527104"/>
                <a:ext cx="492058" cy="369332"/>
              </a:xfrm>
              <a:prstGeom prst="rect">
                <a:avLst/>
              </a:prstGeom>
              <a:blipFill>
                <a:blip r:embed="rId11"/>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03D0004-E784-FE18-7A13-05728C117CB3}"/>
                  </a:ext>
                </a:extLst>
              </p:cNvPr>
              <p:cNvSpPr txBox="1"/>
              <p:nvPr/>
            </p:nvSpPr>
            <p:spPr>
              <a:xfrm>
                <a:off x="6310297" y="914400"/>
                <a:ext cx="545855"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25" name="TextBox 24">
                <a:extLst>
                  <a:ext uri="{FF2B5EF4-FFF2-40B4-BE49-F238E27FC236}">
                    <a16:creationId xmlns:a16="http://schemas.microsoft.com/office/drawing/2014/main" id="{203D0004-E784-FE18-7A13-05728C117CB3}"/>
                  </a:ext>
                </a:extLst>
              </p:cNvPr>
              <p:cNvSpPr txBox="1">
                <a:spLocks noRot="1" noChangeAspect="1" noMove="1" noResize="1" noEditPoints="1" noAdjustHandles="1" noChangeArrowheads="1" noChangeShapeType="1" noTextEdit="1"/>
              </p:cNvSpPr>
              <p:nvPr/>
            </p:nvSpPr>
            <p:spPr>
              <a:xfrm>
                <a:off x="6310297" y="914400"/>
                <a:ext cx="545855" cy="371255"/>
              </a:xfrm>
              <a:prstGeom prst="rect">
                <a:avLst/>
              </a:prstGeom>
              <a:blipFill>
                <a:blip r:embed="rId12"/>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9AA7D90-E1A5-0DC4-9B8D-EBE2BA045CB9}"/>
                  </a:ext>
                </a:extLst>
              </p:cNvPr>
              <p:cNvSpPr txBox="1"/>
              <p:nvPr/>
            </p:nvSpPr>
            <p:spPr>
              <a:xfrm>
                <a:off x="6678686" y="1327693"/>
                <a:ext cx="77283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0.5 </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26" name="TextBox 25">
                <a:extLst>
                  <a:ext uri="{FF2B5EF4-FFF2-40B4-BE49-F238E27FC236}">
                    <a16:creationId xmlns:a16="http://schemas.microsoft.com/office/drawing/2014/main" id="{C9AA7D90-E1A5-0DC4-9B8D-EBE2BA045CB9}"/>
                  </a:ext>
                </a:extLst>
              </p:cNvPr>
              <p:cNvSpPr txBox="1">
                <a:spLocks noRot="1" noChangeAspect="1" noMove="1" noResize="1" noEditPoints="1" noAdjustHandles="1" noChangeArrowheads="1" noChangeShapeType="1" noTextEdit="1"/>
              </p:cNvSpPr>
              <p:nvPr/>
            </p:nvSpPr>
            <p:spPr>
              <a:xfrm>
                <a:off x="6678686" y="1327693"/>
                <a:ext cx="772839" cy="338554"/>
              </a:xfrm>
              <a:prstGeom prst="rect">
                <a:avLst/>
              </a:prstGeom>
              <a:blipFill>
                <a:blip r:embed="rId1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22F64F8-75C9-2C42-4778-B78B329BF4AE}"/>
                  </a:ext>
                </a:extLst>
              </p:cNvPr>
              <p:cNvSpPr txBox="1"/>
              <p:nvPr/>
            </p:nvSpPr>
            <p:spPr>
              <a:xfrm>
                <a:off x="10806581" y="742418"/>
                <a:ext cx="6021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27" name="TextBox 26">
                <a:extLst>
                  <a:ext uri="{FF2B5EF4-FFF2-40B4-BE49-F238E27FC236}">
                    <a16:creationId xmlns:a16="http://schemas.microsoft.com/office/drawing/2014/main" id="{C22F64F8-75C9-2C42-4778-B78B329BF4AE}"/>
                  </a:ext>
                </a:extLst>
              </p:cNvPr>
              <p:cNvSpPr txBox="1">
                <a:spLocks noRot="1" noChangeAspect="1" noMove="1" noResize="1" noEditPoints="1" noAdjustHandles="1" noChangeArrowheads="1" noChangeShapeType="1" noTextEdit="1"/>
              </p:cNvSpPr>
              <p:nvPr/>
            </p:nvSpPr>
            <p:spPr>
              <a:xfrm>
                <a:off x="10806581" y="742418"/>
                <a:ext cx="602153" cy="369332"/>
              </a:xfrm>
              <a:prstGeom prst="rect">
                <a:avLst/>
              </a:prstGeom>
              <a:blipFill>
                <a:blip r:embed="rId1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D38E46C-52FA-BDC7-EEFA-42F7FF1822CC}"/>
                  </a:ext>
                </a:extLst>
              </p:cNvPr>
              <p:cNvSpPr txBox="1"/>
              <p:nvPr/>
            </p:nvSpPr>
            <p:spPr>
              <a:xfrm>
                <a:off x="9413238" y="1974934"/>
                <a:ext cx="6299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m:rPr>
                              <m:sty m:val="p"/>
                            </m:rPr>
                            <a:rPr lang="en-AU" b="0" i="0" smtClean="0">
                              <a:solidFill>
                                <a:schemeClr val="accent6">
                                  <a:lumMod val="50000"/>
                                </a:schemeClr>
                              </a:solidFill>
                              <a:latin typeface="Cambria Math" panose="02040503050406030204" pitchFamily="18" charset="0"/>
                            </a:rPr>
                            <m:t>Δ</m:t>
                          </m:r>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28" name="TextBox 27">
                <a:extLst>
                  <a:ext uri="{FF2B5EF4-FFF2-40B4-BE49-F238E27FC236}">
                    <a16:creationId xmlns:a16="http://schemas.microsoft.com/office/drawing/2014/main" id="{FD38E46C-52FA-BDC7-EEFA-42F7FF1822CC}"/>
                  </a:ext>
                </a:extLst>
              </p:cNvPr>
              <p:cNvSpPr txBox="1">
                <a:spLocks noRot="1" noChangeAspect="1" noMove="1" noResize="1" noEditPoints="1" noAdjustHandles="1" noChangeArrowheads="1" noChangeShapeType="1" noTextEdit="1"/>
              </p:cNvSpPr>
              <p:nvPr/>
            </p:nvSpPr>
            <p:spPr>
              <a:xfrm>
                <a:off x="9413238" y="1974934"/>
                <a:ext cx="629916" cy="369332"/>
              </a:xfrm>
              <a:prstGeom prst="rect">
                <a:avLst/>
              </a:prstGeom>
              <a:blipFill>
                <a:blip r:embed="rId15"/>
                <a:stretch>
                  <a:fillRect/>
                </a:stretch>
              </a:blipFill>
            </p:spPr>
            <p:txBody>
              <a:bodyPr/>
              <a:lstStyle/>
              <a:p>
                <a:r>
                  <a:rPr lang="en-AU">
                    <a:noFill/>
                  </a:rPr>
                  <a:t> </a:t>
                </a:r>
              </a:p>
            </p:txBody>
          </p:sp>
        </mc:Fallback>
      </mc:AlternateContent>
      <p:sp>
        <p:nvSpPr>
          <p:cNvPr id="29" name="TextBox 28">
            <a:extLst>
              <a:ext uri="{FF2B5EF4-FFF2-40B4-BE49-F238E27FC236}">
                <a16:creationId xmlns:a16="http://schemas.microsoft.com/office/drawing/2014/main" id="{4EF45A8E-A5C2-6F5E-4D77-75D634C1B536}"/>
              </a:ext>
            </a:extLst>
          </p:cNvPr>
          <p:cNvSpPr txBox="1"/>
          <p:nvPr/>
        </p:nvSpPr>
        <p:spPr>
          <a:xfrm>
            <a:off x="6326544" y="330837"/>
            <a:ext cx="1321196" cy="369332"/>
          </a:xfrm>
          <a:prstGeom prst="rect">
            <a:avLst/>
          </a:prstGeom>
          <a:noFill/>
        </p:spPr>
        <p:txBody>
          <a:bodyPr wrap="none" rtlCol="0">
            <a:spAutoFit/>
          </a:bodyPr>
          <a:lstStyle/>
          <a:p>
            <a:r>
              <a:rPr lang="en-AU" dirty="0"/>
              <a:t>Unpolarised</a:t>
            </a:r>
          </a:p>
        </p:txBody>
      </p:sp>
      <p:sp>
        <p:nvSpPr>
          <p:cNvPr id="30" name="TextBox 29">
            <a:extLst>
              <a:ext uri="{FF2B5EF4-FFF2-40B4-BE49-F238E27FC236}">
                <a16:creationId xmlns:a16="http://schemas.microsoft.com/office/drawing/2014/main" id="{7CCD3BE8-2816-2E0E-1282-17D2E6373368}"/>
              </a:ext>
            </a:extLst>
          </p:cNvPr>
          <p:cNvSpPr txBox="1"/>
          <p:nvPr/>
        </p:nvSpPr>
        <p:spPr>
          <a:xfrm>
            <a:off x="9880204" y="343303"/>
            <a:ext cx="1044068" cy="369332"/>
          </a:xfrm>
          <a:prstGeom prst="rect">
            <a:avLst/>
          </a:prstGeom>
          <a:noFill/>
        </p:spPr>
        <p:txBody>
          <a:bodyPr wrap="none" rtlCol="0">
            <a:spAutoFit/>
          </a:bodyPr>
          <a:lstStyle/>
          <a:p>
            <a:r>
              <a:rPr lang="en-AU" dirty="0"/>
              <a:t>Polarised</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C5F3326-FCD9-1190-2ECA-AA2D22410DB4}"/>
                  </a:ext>
                </a:extLst>
              </p:cNvPr>
              <p:cNvSpPr txBox="1"/>
              <p:nvPr/>
            </p:nvSpPr>
            <p:spPr>
              <a:xfrm>
                <a:off x="6777150" y="3917785"/>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31" name="TextBox 30">
                <a:extLst>
                  <a:ext uri="{FF2B5EF4-FFF2-40B4-BE49-F238E27FC236}">
                    <a16:creationId xmlns:a16="http://schemas.microsoft.com/office/drawing/2014/main" id="{3C5F3326-FCD9-1190-2ECA-AA2D22410DB4}"/>
                  </a:ext>
                </a:extLst>
              </p:cNvPr>
              <p:cNvSpPr txBox="1">
                <a:spLocks noRot="1" noChangeAspect="1" noMove="1" noResize="1" noEditPoints="1" noAdjustHandles="1" noChangeArrowheads="1" noChangeShapeType="1" noTextEdit="1"/>
              </p:cNvSpPr>
              <p:nvPr/>
            </p:nvSpPr>
            <p:spPr>
              <a:xfrm>
                <a:off x="6777150" y="3917785"/>
                <a:ext cx="434670" cy="369332"/>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5A0FFF5-DB70-7C3D-7233-668EE34A48C7}"/>
                  </a:ext>
                </a:extLst>
              </p:cNvPr>
              <p:cNvSpPr txBox="1"/>
              <p:nvPr/>
            </p:nvSpPr>
            <p:spPr>
              <a:xfrm>
                <a:off x="6964565" y="3346249"/>
                <a:ext cx="510588"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33" name="TextBox 32">
                <a:extLst>
                  <a:ext uri="{FF2B5EF4-FFF2-40B4-BE49-F238E27FC236}">
                    <a16:creationId xmlns:a16="http://schemas.microsoft.com/office/drawing/2014/main" id="{F5A0FFF5-DB70-7C3D-7233-668EE34A48C7}"/>
                  </a:ext>
                </a:extLst>
              </p:cNvPr>
              <p:cNvSpPr txBox="1">
                <a:spLocks noRot="1" noChangeAspect="1" noMove="1" noResize="1" noEditPoints="1" noAdjustHandles="1" noChangeArrowheads="1" noChangeShapeType="1" noTextEdit="1"/>
              </p:cNvSpPr>
              <p:nvPr/>
            </p:nvSpPr>
            <p:spPr>
              <a:xfrm>
                <a:off x="6964565" y="3346249"/>
                <a:ext cx="510588" cy="371255"/>
              </a:xfrm>
              <a:prstGeom prst="rect">
                <a:avLst/>
              </a:prstGeom>
              <a:blipFill>
                <a:blip r:embed="rId17"/>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5A14AFDA-3E74-4F59-DD3D-45683D662245}"/>
                  </a:ext>
                </a:extLst>
              </p:cNvPr>
              <p:cNvSpPr txBox="1"/>
              <p:nvPr/>
            </p:nvSpPr>
            <p:spPr>
              <a:xfrm>
                <a:off x="7497385" y="4009237"/>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34" name="TextBox 33">
                <a:extLst>
                  <a:ext uri="{FF2B5EF4-FFF2-40B4-BE49-F238E27FC236}">
                    <a16:creationId xmlns:a16="http://schemas.microsoft.com/office/drawing/2014/main" id="{5A14AFDA-3E74-4F59-DD3D-45683D662245}"/>
                  </a:ext>
                </a:extLst>
              </p:cNvPr>
              <p:cNvSpPr txBox="1">
                <a:spLocks noRot="1" noChangeAspect="1" noMove="1" noResize="1" noEditPoints="1" noAdjustHandles="1" noChangeArrowheads="1" noChangeShapeType="1" noTextEdit="1"/>
              </p:cNvSpPr>
              <p:nvPr/>
            </p:nvSpPr>
            <p:spPr>
              <a:xfrm>
                <a:off x="7497385" y="4009237"/>
                <a:ext cx="492058" cy="369332"/>
              </a:xfrm>
              <a:prstGeom prst="rect">
                <a:avLst/>
              </a:prstGeom>
              <a:blipFill>
                <a:blip r:embed="rId18"/>
                <a:stretch>
                  <a:fillRect/>
                </a:stretch>
              </a:blipFill>
            </p:spPr>
            <p:txBody>
              <a:bodyPr/>
              <a:lstStyle/>
              <a:p>
                <a:r>
                  <a:rPr lang="en-AU">
                    <a:noFill/>
                  </a:rPr>
                  <a:t> </a:t>
                </a:r>
              </a:p>
            </p:txBody>
          </p:sp>
        </mc:Fallback>
      </mc:AlternateContent>
      <p:pic>
        <p:nvPicPr>
          <p:cNvPr id="8" name="Picture 7" descr="A group of black symbols&#10;&#10;AI-generated content may be incorrect.">
            <a:extLst>
              <a:ext uri="{FF2B5EF4-FFF2-40B4-BE49-F238E27FC236}">
                <a16:creationId xmlns:a16="http://schemas.microsoft.com/office/drawing/2014/main" id="{8E5B1774-AD8B-E56D-9166-49E23F73A27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9799" y="1520616"/>
            <a:ext cx="4305162" cy="689184"/>
          </a:xfrm>
          <a:prstGeom prst="rect">
            <a:avLst/>
          </a:prstGeom>
        </p:spPr>
      </p:pic>
      <p:pic>
        <p:nvPicPr>
          <p:cNvPr id="17" name="Picture 16" descr="A group of black numbers&#10;&#10;AI-generated content may be incorrect.">
            <a:extLst>
              <a:ext uri="{FF2B5EF4-FFF2-40B4-BE49-F238E27FC236}">
                <a16:creationId xmlns:a16="http://schemas.microsoft.com/office/drawing/2014/main" id="{9A68A651-30D7-FD4E-FDB0-E50F6E46E5E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9799" y="2401784"/>
            <a:ext cx="4147354" cy="798615"/>
          </a:xfrm>
          <a:prstGeom prst="rect">
            <a:avLst/>
          </a:prstGeom>
        </p:spPr>
      </p:pic>
      <p:pic>
        <p:nvPicPr>
          <p:cNvPr id="21" name="Picture 20">
            <a:extLst>
              <a:ext uri="{FF2B5EF4-FFF2-40B4-BE49-F238E27FC236}">
                <a16:creationId xmlns:a16="http://schemas.microsoft.com/office/drawing/2014/main" id="{331EC6E1-6E42-FF1B-8828-98CC13795B1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72664" y="5251749"/>
            <a:ext cx="5425910" cy="434378"/>
          </a:xfrm>
          <a:prstGeom prst="rect">
            <a:avLst/>
          </a:prstGeom>
        </p:spPr>
      </p:pic>
    </p:spTree>
    <p:extLst>
      <p:ext uri="{BB962C8B-B14F-4D97-AF65-F5344CB8AC3E}">
        <p14:creationId xmlns:p14="http://schemas.microsoft.com/office/powerpoint/2010/main" val="54207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ADE3C-6ADF-FA2B-048D-FB9B7EF15357}"/>
            </a:ext>
          </a:extLst>
        </p:cNvPr>
        <p:cNvGrpSpPr/>
        <p:nvPr/>
      </p:nvGrpSpPr>
      <p:grpSpPr>
        <a:xfrm>
          <a:off x="0" y="0"/>
          <a:ext cx="0" cy="0"/>
          <a:chOff x="0" y="0"/>
          <a:chExt cx="0" cy="0"/>
        </a:xfrm>
      </p:grpSpPr>
      <p:pic>
        <p:nvPicPr>
          <p:cNvPr id="9" name="Picture 8" descr="A white sheet with black numbers and symbols&#10;&#10;AI-generated content may be incorrect.">
            <a:extLst>
              <a:ext uri="{FF2B5EF4-FFF2-40B4-BE49-F238E27FC236}">
                <a16:creationId xmlns:a16="http://schemas.microsoft.com/office/drawing/2014/main" id="{1245FFCD-CE1B-16D9-A03B-54867CBE0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1" y="1553777"/>
            <a:ext cx="3872651" cy="2524212"/>
          </a:xfrm>
          <a:prstGeom prst="rect">
            <a:avLst/>
          </a:prstGeom>
        </p:spPr>
      </p:pic>
      <p:pic>
        <p:nvPicPr>
          <p:cNvPr id="24" name="Picture 23" descr="A graph of a function&#10;&#10;AI-generated content may be incorrect.">
            <a:extLst>
              <a:ext uri="{FF2B5EF4-FFF2-40B4-BE49-F238E27FC236}">
                <a16:creationId xmlns:a16="http://schemas.microsoft.com/office/drawing/2014/main" id="{B0CAC983-B1B0-E64B-E4A0-E57A19537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0806" y="439965"/>
            <a:ext cx="3687394" cy="4864731"/>
          </a:xfrm>
          <a:prstGeom prst="rect">
            <a:avLst/>
          </a:prstGeom>
        </p:spPr>
      </p:pic>
      <p:pic>
        <p:nvPicPr>
          <p:cNvPr id="10" name="Picture 9" descr="A graph of a function&#10;&#10;AI-generated content may be incorrect.">
            <a:extLst>
              <a:ext uri="{FF2B5EF4-FFF2-40B4-BE49-F238E27FC236}">
                <a16:creationId xmlns:a16="http://schemas.microsoft.com/office/drawing/2014/main" id="{E03E86E2-C7EE-E090-E50D-17D9C90BD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380999"/>
            <a:ext cx="3627454" cy="503972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6807804-D2CB-53CC-E6A1-83E3C4433D98}"/>
                  </a:ext>
                </a:extLst>
              </p:cNvPr>
              <p:cNvSpPr>
                <a:spLocks noGrp="1"/>
              </p:cNvSpPr>
              <p:nvPr>
                <p:ph type="title"/>
              </p:nvPr>
            </p:nvSpPr>
            <p:spPr/>
            <p:txBody>
              <a:bodyPr/>
              <a:lstStyle/>
              <a:p>
                <a:r>
                  <a:rPr lang="en-AU" dirty="0"/>
                  <a:t>Hadron Scale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𝜻</m:t>
                        </m:r>
                      </m:e>
                      <m:sub>
                        <m:r>
                          <a:rPr lang="en-AU" i="1">
                            <a:latin typeface="Cambria Math" panose="02040503050406030204" pitchFamily="18" charset="0"/>
                          </a:rPr>
                          <m:t>𝑯</m:t>
                        </m:r>
                      </m:sub>
                    </m:sSub>
                  </m:oMath>
                </a14:m>
                <a:r>
                  <a:rPr lang="en-AU" dirty="0"/>
                  <a:t>) DFs</a:t>
                </a:r>
              </a:p>
            </p:txBody>
          </p:sp>
        </mc:Choice>
        <mc:Fallback xmlns="">
          <p:sp>
            <p:nvSpPr>
              <p:cNvPr id="2" name="Title 1">
                <a:extLst>
                  <a:ext uri="{FF2B5EF4-FFF2-40B4-BE49-F238E27FC236}">
                    <a16:creationId xmlns:a16="http://schemas.microsoft.com/office/drawing/2014/main" id="{F6807804-D2CB-53CC-E6A1-83E3C4433D98}"/>
                  </a:ext>
                </a:extLst>
              </p:cNvPr>
              <p:cNvSpPr>
                <a:spLocks noGrp="1" noRot="1" noChangeAspect="1" noMove="1" noResize="1" noEditPoints="1" noAdjustHandles="1" noChangeArrowheads="1" noChangeShapeType="1" noTextEdit="1"/>
              </p:cNvSpPr>
              <p:nvPr>
                <p:ph type="title"/>
              </p:nvPr>
            </p:nvSpPr>
            <p:spPr>
              <a:blipFill>
                <a:blip r:embed="rId5"/>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26E4529-4F70-7888-6882-8C19D9FB68D6}"/>
                  </a:ext>
                </a:extLst>
              </p:cNvPr>
              <p:cNvSpPr>
                <a:spLocks noGrp="1"/>
              </p:cNvSpPr>
              <p:nvPr>
                <p:ph idx="1"/>
              </p:nvPr>
            </p:nvSpPr>
            <p:spPr>
              <a:xfrm>
                <a:off x="609600" y="990601"/>
                <a:ext cx="4343400" cy="5135564"/>
              </a:xfrm>
            </p:spPr>
            <p:txBody>
              <a:bodyPr/>
              <a:lstStyle/>
              <a:p>
                <a:r>
                  <a:rPr lang="en-AU" dirty="0"/>
                  <a:t>General Remarks</a:t>
                </a:r>
              </a:p>
              <a:p>
                <a:endParaRPr lang="en-AU" dirty="0"/>
              </a:p>
              <a:p>
                <a:endParaRPr lang="en-AU" dirty="0"/>
              </a:p>
              <a:p>
                <a:endParaRPr lang="en-AU" dirty="0"/>
              </a:p>
              <a:p>
                <a:endParaRPr lang="en-AU" dirty="0"/>
              </a:p>
              <a:p>
                <a:endParaRPr lang="en-AU" dirty="0"/>
              </a:p>
              <a:p>
                <a:endParaRPr lang="en-AU" dirty="0"/>
              </a:p>
              <a:p>
                <a:endParaRPr lang="en-AU" dirty="0"/>
              </a:p>
              <a:p>
                <a:pPr lvl="1"/>
                <a:r>
                  <a:rPr lang="en-AU" sz="2200" dirty="0"/>
                  <a:t>These ratios are independent of resolving scale, </a:t>
                </a:r>
                <a14:m>
                  <m:oMath xmlns:m="http://schemas.openxmlformats.org/officeDocument/2006/math">
                    <m:r>
                      <a:rPr lang="en-AU" sz="2200" b="0" i="1" smtClean="0">
                        <a:latin typeface="Cambria Math" panose="02040503050406030204" pitchFamily="18" charset="0"/>
                      </a:rPr>
                      <m:t>𝜁</m:t>
                    </m:r>
                  </m:oMath>
                </a14:m>
                <a:endParaRPr lang="en-AU" sz="2200" dirty="0"/>
              </a:p>
              <a:p>
                <a:pPr lvl="1"/>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Σ</m:t>
                        </m:r>
                      </m:e>
                      <m:sup>
                        <m:r>
                          <a:rPr lang="en-AU" b="0" i="1" smtClean="0">
                            <a:latin typeface="Cambria Math" panose="02040503050406030204" pitchFamily="18" charset="0"/>
                          </a:rPr>
                          <m:t>0</m:t>
                        </m:r>
                      </m:sup>
                    </m:sSup>
                  </m:oMath>
                </a14:m>
                <a:r>
                  <a:rPr lang="en-AU" dirty="0"/>
                  <a:t> … </a:t>
                </a:r>
                <a14:m>
                  <m:oMath xmlns:m="http://schemas.openxmlformats.org/officeDocument/2006/math">
                    <m:r>
                      <m:rPr>
                        <m:sty m:val="p"/>
                      </m:rPr>
                      <a:rPr lang="en-AU" b="0" i="0" smtClean="0">
                        <a:latin typeface="Cambria Math" panose="02040503050406030204" pitchFamily="18" charset="0"/>
                      </a:rPr>
                      <m:t>Δ</m:t>
                    </m:r>
                    <m:r>
                      <a:rPr lang="en-AU" b="0" i="1" smtClean="0">
                        <a:latin typeface="Cambria Math" panose="02040503050406030204" pitchFamily="18" charset="0"/>
                      </a:rPr>
                      <m:t>𝑠</m:t>
                    </m:r>
                    <m:r>
                      <a:rPr lang="en-AU" b="0" i="1" smtClean="0">
                        <a:latin typeface="Cambria Math" panose="02040503050406030204" pitchFamily="18" charset="0"/>
                      </a:rPr>
                      <m:t>→0</m:t>
                    </m:r>
                  </m:oMath>
                </a14:m>
                <a:r>
                  <a:rPr lang="en-AU" dirty="0"/>
                  <a:t> … in absence of </a:t>
                </a:r>
                <a:r>
                  <a:rPr lang="en-AU" dirty="0" err="1"/>
                  <a:t>axialvector</a:t>
                </a:r>
                <a:r>
                  <a:rPr lang="en-AU" dirty="0"/>
                  <a:t> diquark … so this ratio diverges</a:t>
                </a:r>
              </a:p>
            </p:txBody>
          </p:sp>
        </mc:Choice>
        <mc:Fallback xmlns="">
          <p:sp>
            <p:nvSpPr>
              <p:cNvPr id="3" name="Content Placeholder 2">
                <a:extLst>
                  <a:ext uri="{FF2B5EF4-FFF2-40B4-BE49-F238E27FC236}">
                    <a16:creationId xmlns:a16="http://schemas.microsoft.com/office/drawing/2014/main" id="{B26E4529-4F70-7888-6882-8C19D9FB68D6}"/>
                  </a:ext>
                </a:extLst>
              </p:cNvPr>
              <p:cNvSpPr>
                <a:spLocks noGrp="1" noRot="1" noChangeAspect="1" noMove="1" noResize="1" noEditPoints="1" noAdjustHandles="1" noChangeArrowheads="1" noChangeShapeType="1" noTextEdit="1"/>
              </p:cNvSpPr>
              <p:nvPr>
                <p:ph idx="1"/>
              </p:nvPr>
            </p:nvSpPr>
            <p:spPr>
              <a:xfrm>
                <a:off x="609600" y="990601"/>
                <a:ext cx="4343400" cy="5135564"/>
              </a:xfrm>
              <a:blipFill>
                <a:blip r:embed="rId6"/>
                <a:stretch>
                  <a:fillRect l="-1543" t="-831" r="-126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0A93F016-D56C-796D-7CE6-E83A67F09867}"/>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C96BA76A-01AA-08E9-7C57-DCE6FD6F8788}"/>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40B77CA5-2E2D-50CE-0C38-FA57BC65B5BE}"/>
              </a:ext>
            </a:extLst>
          </p:cNvPr>
          <p:cNvSpPr>
            <a:spLocks noGrp="1"/>
          </p:cNvSpPr>
          <p:nvPr>
            <p:ph type="sldNum" sz="quarter" idx="12"/>
          </p:nvPr>
        </p:nvSpPr>
        <p:spPr/>
        <p:txBody>
          <a:bodyPr/>
          <a:lstStyle/>
          <a:p>
            <a:fld id="{87034D8C-3CB4-402A-BC46-2AB14C0FE90A}" type="slidenum">
              <a:rPr lang="en-US" smtClean="0"/>
              <a:pPr/>
              <a:t>25</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1CC1CA7-8C56-3037-F4C1-CE03C3E10428}"/>
                  </a:ext>
                </a:extLst>
              </p:cNvPr>
              <p:cNvSpPr txBox="1"/>
              <p:nvPr/>
            </p:nvSpPr>
            <p:spPr>
              <a:xfrm>
                <a:off x="7192825" y="673967"/>
                <a:ext cx="4642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01CC1CA7-8C56-3037-F4C1-CE03C3E10428}"/>
                  </a:ext>
                </a:extLst>
              </p:cNvPr>
              <p:cNvSpPr txBox="1">
                <a:spLocks noRot="1" noChangeAspect="1" noMove="1" noResize="1" noEditPoints="1" noAdjustHandles="1" noChangeArrowheads="1" noChangeShapeType="1" noTextEdit="1"/>
              </p:cNvSpPr>
              <p:nvPr/>
            </p:nvSpPr>
            <p:spPr>
              <a:xfrm>
                <a:off x="7192825" y="673967"/>
                <a:ext cx="464293" cy="369332"/>
              </a:xfrm>
              <a:prstGeom prst="rect">
                <a:avLst/>
              </a:prstGeom>
              <a:blipFill>
                <a:blip r:embed="rId7"/>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B7F4453-4ACC-58FB-9ABD-28AF86F70E2C}"/>
                  </a:ext>
                </a:extLst>
              </p:cNvPr>
              <p:cNvSpPr txBox="1"/>
              <p:nvPr/>
            </p:nvSpPr>
            <p:spPr>
              <a:xfrm>
                <a:off x="10890642" y="1935385"/>
                <a:ext cx="683713"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5B7F4453-4ACC-58FB-9ABD-28AF86F70E2C}"/>
                  </a:ext>
                </a:extLst>
              </p:cNvPr>
              <p:cNvSpPr txBox="1">
                <a:spLocks noRot="1" noChangeAspect="1" noMove="1" noResize="1" noEditPoints="1" noAdjustHandles="1" noChangeArrowheads="1" noChangeShapeType="1" noTextEdit="1"/>
              </p:cNvSpPr>
              <p:nvPr/>
            </p:nvSpPr>
            <p:spPr>
              <a:xfrm>
                <a:off x="10890642" y="1935385"/>
                <a:ext cx="683713" cy="371255"/>
              </a:xfrm>
              <a:prstGeom prst="rect">
                <a:avLst/>
              </a:prstGeom>
              <a:blipFill>
                <a:blip r:embed="rId8"/>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9A26E9-1034-E63E-C26A-0BFD468796F4}"/>
                  </a:ext>
                </a:extLst>
              </p:cNvPr>
              <p:cNvSpPr txBox="1"/>
              <p:nvPr/>
            </p:nvSpPr>
            <p:spPr>
              <a:xfrm>
                <a:off x="10890642" y="3666810"/>
                <a:ext cx="8946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0.5 </m:t>
                          </m:r>
                          <m:r>
                            <m:rPr>
                              <m:sty m:val="p"/>
                            </m:rPr>
                            <a:rPr lang="en-AU" sz="1600" b="0" i="0" smtClean="0">
                              <a:solidFill>
                                <a:srgbClr val="C00000"/>
                              </a:solidFill>
                              <a:latin typeface="Cambria Math" panose="02040503050406030204" pitchFamily="18" charset="0"/>
                            </a:rPr>
                            <m:t>Δ</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13" name="TextBox 12">
                <a:extLst>
                  <a:ext uri="{FF2B5EF4-FFF2-40B4-BE49-F238E27FC236}">
                    <a16:creationId xmlns:a16="http://schemas.microsoft.com/office/drawing/2014/main" id="{329A26E9-1034-E63E-C26A-0BFD468796F4}"/>
                  </a:ext>
                </a:extLst>
              </p:cNvPr>
              <p:cNvSpPr txBox="1">
                <a:spLocks noRot="1" noChangeAspect="1" noMove="1" noResize="1" noEditPoints="1" noAdjustHandles="1" noChangeArrowheads="1" noChangeShapeType="1" noTextEdit="1"/>
              </p:cNvSpPr>
              <p:nvPr/>
            </p:nvSpPr>
            <p:spPr>
              <a:xfrm>
                <a:off x="10890642" y="3666810"/>
                <a:ext cx="894667" cy="338554"/>
              </a:xfrm>
              <a:prstGeom prst="rect">
                <a:avLst/>
              </a:prstGeom>
              <a:blipFill>
                <a:blip r:embed="rId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BA36B37-F4E7-99DD-2FE4-41A0E0EEE3D0}"/>
                  </a:ext>
                </a:extLst>
              </p:cNvPr>
              <p:cNvSpPr txBox="1"/>
              <p:nvPr/>
            </p:nvSpPr>
            <p:spPr>
              <a:xfrm>
                <a:off x="9959093" y="4343400"/>
                <a:ext cx="5725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9BA36B37-F4E7-99DD-2FE4-41A0E0EEE3D0}"/>
                  </a:ext>
                </a:extLst>
              </p:cNvPr>
              <p:cNvSpPr txBox="1">
                <a:spLocks noRot="1" noChangeAspect="1" noMove="1" noResize="1" noEditPoints="1" noAdjustHandles="1" noChangeArrowheads="1" noChangeShapeType="1" noTextEdit="1"/>
              </p:cNvSpPr>
              <p:nvPr/>
            </p:nvSpPr>
            <p:spPr>
              <a:xfrm>
                <a:off x="9959093" y="4343400"/>
                <a:ext cx="572529" cy="369332"/>
              </a:xfrm>
              <a:prstGeom prst="rect">
                <a:avLst/>
              </a:prstGeom>
              <a:blipFill>
                <a:blip r:embed="rId10"/>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085C635-EFB3-D704-9B36-E7526F1BB366}"/>
                  </a:ext>
                </a:extLst>
              </p:cNvPr>
              <p:cNvSpPr txBox="1"/>
              <p:nvPr/>
            </p:nvSpPr>
            <p:spPr>
              <a:xfrm>
                <a:off x="10120835" y="3706734"/>
                <a:ext cx="648447"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7085C635-EFB3-D704-9B36-E7526F1BB366}"/>
                  </a:ext>
                </a:extLst>
              </p:cNvPr>
              <p:cNvSpPr txBox="1">
                <a:spLocks noRot="1" noChangeAspect="1" noMove="1" noResize="1" noEditPoints="1" noAdjustHandles="1" noChangeArrowheads="1" noChangeShapeType="1" noTextEdit="1"/>
              </p:cNvSpPr>
              <p:nvPr/>
            </p:nvSpPr>
            <p:spPr>
              <a:xfrm>
                <a:off x="10120835" y="3706734"/>
                <a:ext cx="648447" cy="371255"/>
              </a:xfrm>
              <a:prstGeom prst="rect">
                <a:avLst/>
              </a:prstGeom>
              <a:blipFill>
                <a:blip r:embed="rId11"/>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DA367F1-8D9F-A2B8-6AF8-05802D82C46E}"/>
                  </a:ext>
                </a:extLst>
              </p:cNvPr>
              <p:cNvSpPr txBox="1"/>
              <p:nvPr/>
            </p:nvSpPr>
            <p:spPr>
              <a:xfrm>
                <a:off x="6310297" y="914400"/>
                <a:ext cx="545855"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25" name="TextBox 24">
                <a:extLst>
                  <a:ext uri="{FF2B5EF4-FFF2-40B4-BE49-F238E27FC236}">
                    <a16:creationId xmlns:a16="http://schemas.microsoft.com/office/drawing/2014/main" id="{4DA367F1-8D9F-A2B8-6AF8-05802D82C46E}"/>
                  </a:ext>
                </a:extLst>
              </p:cNvPr>
              <p:cNvSpPr txBox="1">
                <a:spLocks noRot="1" noChangeAspect="1" noMove="1" noResize="1" noEditPoints="1" noAdjustHandles="1" noChangeArrowheads="1" noChangeShapeType="1" noTextEdit="1"/>
              </p:cNvSpPr>
              <p:nvPr/>
            </p:nvSpPr>
            <p:spPr>
              <a:xfrm>
                <a:off x="6310297" y="914400"/>
                <a:ext cx="545855" cy="371255"/>
              </a:xfrm>
              <a:prstGeom prst="rect">
                <a:avLst/>
              </a:prstGeom>
              <a:blipFill>
                <a:blip r:embed="rId13"/>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D003384-B41A-C885-C79A-E519085389ED}"/>
                  </a:ext>
                </a:extLst>
              </p:cNvPr>
              <p:cNvSpPr txBox="1"/>
              <p:nvPr/>
            </p:nvSpPr>
            <p:spPr>
              <a:xfrm>
                <a:off x="6678686" y="1327693"/>
                <a:ext cx="77283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0.5 </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26" name="TextBox 25">
                <a:extLst>
                  <a:ext uri="{FF2B5EF4-FFF2-40B4-BE49-F238E27FC236}">
                    <a16:creationId xmlns:a16="http://schemas.microsoft.com/office/drawing/2014/main" id="{BD003384-B41A-C885-C79A-E519085389ED}"/>
                  </a:ext>
                </a:extLst>
              </p:cNvPr>
              <p:cNvSpPr txBox="1">
                <a:spLocks noRot="1" noChangeAspect="1" noMove="1" noResize="1" noEditPoints="1" noAdjustHandles="1" noChangeArrowheads="1" noChangeShapeType="1" noTextEdit="1"/>
              </p:cNvSpPr>
              <p:nvPr/>
            </p:nvSpPr>
            <p:spPr>
              <a:xfrm>
                <a:off x="6678686" y="1327693"/>
                <a:ext cx="772839" cy="338554"/>
              </a:xfrm>
              <a:prstGeom prst="rect">
                <a:avLst/>
              </a:prstGeom>
              <a:blipFill>
                <a:blip r:embed="rId1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6626D18-926C-C7A2-EFD1-A960301A4DA8}"/>
                  </a:ext>
                </a:extLst>
              </p:cNvPr>
              <p:cNvSpPr txBox="1"/>
              <p:nvPr/>
            </p:nvSpPr>
            <p:spPr>
              <a:xfrm>
                <a:off x="10806581" y="742418"/>
                <a:ext cx="6021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27" name="TextBox 26">
                <a:extLst>
                  <a:ext uri="{FF2B5EF4-FFF2-40B4-BE49-F238E27FC236}">
                    <a16:creationId xmlns:a16="http://schemas.microsoft.com/office/drawing/2014/main" id="{86626D18-926C-C7A2-EFD1-A960301A4DA8}"/>
                  </a:ext>
                </a:extLst>
              </p:cNvPr>
              <p:cNvSpPr txBox="1">
                <a:spLocks noRot="1" noChangeAspect="1" noMove="1" noResize="1" noEditPoints="1" noAdjustHandles="1" noChangeArrowheads="1" noChangeShapeType="1" noTextEdit="1"/>
              </p:cNvSpPr>
              <p:nvPr/>
            </p:nvSpPr>
            <p:spPr>
              <a:xfrm>
                <a:off x="10806581" y="742418"/>
                <a:ext cx="602153" cy="369332"/>
              </a:xfrm>
              <a:prstGeom prst="rect">
                <a:avLst/>
              </a:prstGeom>
              <a:blipFill>
                <a:blip r:embed="rId15"/>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2243CC7-110A-036B-BF1E-75CAC1169D23}"/>
                  </a:ext>
                </a:extLst>
              </p:cNvPr>
              <p:cNvSpPr txBox="1"/>
              <p:nvPr/>
            </p:nvSpPr>
            <p:spPr>
              <a:xfrm>
                <a:off x="9413238" y="1974934"/>
                <a:ext cx="6299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m:rPr>
                              <m:sty m:val="p"/>
                            </m:rPr>
                            <a:rPr lang="en-AU" b="0" i="0" smtClean="0">
                              <a:solidFill>
                                <a:schemeClr val="accent6">
                                  <a:lumMod val="50000"/>
                                </a:schemeClr>
                              </a:solidFill>
                              <a:latin typeface="Cambria Math" panose="02040503050406030204" pitchFamily="18" charset="0"/>
                            </a:rPr>
                            <m:t>Δ</m:t>
                          </m:r>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28" name="TextBox 27">
                <a:extLst>
                  <a:ext uri="{FF2B5EF4-FFF2-40B4-BE49-F238E27FC236}">
                    <a16:creationId xmlns:a16="http://schemas.microsoft.com/office/drawing/2014/main" id="{F2243CC7-110A-036B-BF1E-75CAC1169D23}"/>
                  </a:ext>
                </a:extLst>
              </p:cNvPr>
              <p:cNvSpPr txBox="1">
                <a:spLocks noRot="1" noChangeAspect="1" noMove="1" noResize="1" noEditPoints="1" noAdjustHandles="1" noChangeArrowheads="1" noChangeShapeType="1" noTextEdit="1"/>
              </p:cNvSpPr>
              <p:nvPr/>
            </p:nvSpPr>
            <p:spPr>
              <a:xfrm>
                <a:off x="9413238" y="1974934"/>
                <a:ext cx="629916" cy="369332"/>
              </a:xfrm>
              <a:prstGeom prst="rect">
                <a:avLst/>
              </a:prstGeom>
              <a:blipFill>
                <a:blip r:embed="rId16"/>
                <a:stretch>
                  <a:fillRect/>
                </a:stretch>
              </a:blipFill>
            </p:spPr>
            <p:txBody>
              <a:bodyPr/>
              <a:lstStyle/>
              <a:p>
                <a:r>
                  <a:rPr lang="en-AU">
                    <a:noFill/>
                  </a:rPr>
                  <a:t> </a:t>
                </a:r>
              </a:p>
            </p:txBody>
          </p:sp>
        </mc:Fallback>
      </mc:AlternateContent>
      <p:sp>
        <p:nvSpPr>
          <p:cNvPr id="29" name="TextBox 28">
            <a:extLst>
              <a:ext uri="{FF2B5EF4-FFF2-40B4-BE49-F238E27FC236}">
                <a16:creationId xmlns:a16="http://schemas.microsoft.com/office/drawing/2014/main" id="{6348AF20-52DC-4405-0469-76ED876AFF27}"/>
              </a:ext>
            </a:extLst>
          </p:cNvPr>
          <p:cNvSpPr txBox="1"/>
          <p:nvPr/>
        </p:nvSpPr>
        <p:spPr>
          <a:xfrm>
            <a:off x="6326544" y="330837"/>
            <a:ext cx="1321196" cy="369332"/>
          </a:xfrm>
          <a:prstGeom prst="rect">
            <a:avLst/>
          </a:prstGeom>
          <a:noFill/>
        </p:spPr>
        <p:txBody>
          <a:bodyPr wrap="none" rtlCol="0">
            <a:spAutoFit/>
          </a:bodyPr>
          <a:lstStyle/>
          <a:p>
            <a:r>
              <a:rPr lang="en-AU" dirty="0"/>
              <a:t>Unpolarised</a:t>
            </a:r>
          </a:p>
        </p:txBody>
      </p:sp>
      <p:sp>
        <p:nvSpPr>
          <p:cNvPr id="30" name="TextBox 29">
            <a:extLst>
              <a:ext uri="{FF2B5EF4-FFF2-40B4-BE49-F238E27FC236}">
                <a16:creationId xmlns:a16="http://schemas.microsoft.com/office/drawing/2014/main" id="{28B1F534-0350-9EBD-79D5-244A4ECFA7FD}"/>
              </a:ext>
            </a:extLst>
          </p:cNvPr>
          <p:cNvSpPr txBox="1"/>
          <p:nvPr/>
        </p:nvSpPr>
        <p:spPr>
          <a:xfrm>
            <a:off x="9880204" y="343303"/>
            <a:ext cx="1044068" cy="369332"/>
          </a:xfrm>
          <a:prstGeom prst="rect">
            <a:avLst/>
          </a:prstGeom>
          <a:noFill/>
        </p:spPr>
        <p:txBody>
          <a:bodyPr wrap="none" rtlCol="0">
            <a:spAutoFit/>
          </a:bodyPr>
          <a:lstStyle/>
          <a:p>
            <a:r>
              <a:rPr lang="en-AU" dirty="0"/>
              <a:t>Polarised</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A582230-2855-571D-F312-57946C8F2270}"/>
                  </a:ext>
                </a:extLst>
              </p:cNvPr>
              <p:cNvSpPr txBox="1"/>
              <p:nvPr/>
            </p:nvSpPr>
            <p:spPr>
              <a:xfrm>
                <a:off x="6777150" y="3917785"/>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31" name="TextBox 30">
                <a:extLst>
                  <a:ext uri="{FF2B5EF4-FFF2-40B4-BE49-F238E27FC236}">
                    <a16:creationId xmlns:a16="http://schemas.microsoft.com/office/drawing/2014/main" id="{3A582230-2855-571D-F312-57946C8F2270}"/>
                  </a:ext>
                </a:extLst>
              </p:cNvPr>
              <p:cNvSpPr txBox="1">
                <a:spLocks noRot="1" noChangeAspect="1" noMove="1" noResize="1" noEditPoints="1" noAdjustHandles="1" noChangeArrowheads="1" noChangeShapeType="1" noTextEdit="1"/>
              </p:cNvSpPr>
              <p:nvPr/>
            </p:nvSpPr>
            <p:spPr>
              <a:xfrm>
                <a:off x="6777150" y="3917785"/>
                <a:ext cx="434670" cy="369332"/>
              </a:xfrm>
              <a:prstGeom prst="rect">
                <a:avLst/>
              </a:prstGeom>
              <a:blipFill>
                <a:blip r:embed="rId17"/>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FB736A6-B675-8F43-520E-48B7C1F7E7D4}"/>
                  </a:ext>
                </a:extLst>
              </p:cNvPr>
              <p:cNvSpPr txBox="1"/>
              <p:nvPr/>
            </p:nvSpPr>
            <p:spPr>
              <a:xfrm>
                <a:off x="6964565" y="3346249"/>
                <a:ext cx="510588"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33" name="TextBox 32">
                <a:extLst>
                  <a:ext uri="{FF2B5EF4-FFF2-40B4-BE49-F238E27FC236}">
                    <a16:creationId xmlns:a16="http://schemas.microsoft.com/office/drawing/2014/main" id="{FFB736A6-B675-8F43-520E-48B7C1F7E7D4}"/>
                  </a:ext>
                </a:extLst>
              </p:cNvPr>
              <p:cNvSpPr txBox="1">
                <a:spLocks noRot="1" noChangeAspect="1" noMove="1" noResize="1" noEditPoints="1" noAdjustHandles="1" noChangeArrowheads="1" noChangeShapeType="1" noTextEdit="1"/>
              </p:cNvSpPr>
              <p:nvPr/>
            </p:nvSpPr>
            <p:spPr>
              <a:xfrm>
                <a:off x="6964565" y="3346249"/>
                <a:ext cx="510588" cy="371255"/>
              </a:xfrm>
              <a:prstGeom prst="rect">
                <a:avLst/>
              </a:prstGeom>
              <a:blipFill>
                <a:blip r:embed="rId18"/>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3A5D807-72F5-2E06-CF84-CE11137D23C8}"/>
                  </a:ext>
                </a:extLst>
              </p:cNvPr>
              <p:cNvSpPr txBox="1"/>
              <p:nvPr/>
            </p:nvSpPr>
            <p:spPr>
              <a:xfrm>
                <a:off x="7497385" y="4009237"/>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34" name="TextBox 33">
                <a:extLst>
                  <a:ext uri="{FF2B5EF4-FFF2-40B4-BE49-F238E27FC236}">
                    <a16:creationId xmlns:a16="http://schemas.microsoft.com/office/drawing/2014/main" id="{13A5D807-72F5-2E06-CF84-CE11137D23C8}"/>
                  </a:ext>
                </a:extLst>
              </p:cNvPr>
              <p:cNvSpPr txBox="1">
                <a:spLocks noRot="1" noChangeAspect="1" noMove="1" noResize="1" noEditPoints="1" noAdjustHandles="1" noChangeArrowheads="1" noChangeShapeType="1" noTextEdit="1"/>
              </p:cNvSpPr>
              <p:nvPr/>
            </p:nvSpPr>
            <p:spPr>
              <a:xfrm>
                <a:off x="7497385" y="4009237"/>
                <a:ext cx="492058" cy="369332"/>
              </a:xfrm>
              <a:prstGeom prst="rect">
                <a:avLst/>
              </a:prstGeom>
              <a:blipFill>
                <a:blip r:embed="rId19"/>
                <a:stretch>
                  <a:fillRect/>
                </a:stretch>
              </a:blipFill>
            </p:spPr>
            <p:txBody>
              <a:bodyPr/>
              <a:lstStyle/>
              <a:p>
                <a:r>
                  <a:rPr lang="en-AU">
                    <a:noFill/>
                  </a:rPr>
                  <a:t> </a:t>
                </a:r>
              </a:p>
            </p:txBody>
          </p:sp>
        </mc:Fallback>
      </mc:AlternateContent>
      <p:sp>
        <p:nvSpPr>
          <p:cNvPr id="18" name="Rectangle 17">
            <a:extLst>
              <a:ext uri="{FF2B5EF4-FFF2-40B4-BE49-F238E27FC236}">
                <a16:creationId xmlns:a16="http://schemas.microsoft.com/office/drawing/2014/main" id="{96DCB0F9-9718-ED2B-EA27-039AB965ABAF}"/>
              </a:ext>
            </a:extLst>
          </p:cNvPr>
          <p:cNvSpPr/>
          <p:nvPr/>
        </p:nvSpPr>
        <p:spPr bwMode="auto">
          <a:xfrm>
            <a:off x="2286000" y="2370770"/>
            <a:ext cx="594354" cy="322734"/>
          </a:xfrm>
          <a:prstGeom prst="rect">
            <a:avLst/>
          </a:prstGeom>
          <a:no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7EDEF39-C99C-2ABB-D765-CF9977D7B775}"/>
                  </a:ext>
                </a:extLst>
              </p:cNvPr>
              <p:cNvSpPr txBox="1"/>
              <p:nvPr/>
            </p:nvSpPr>
            <p:spPr>
              <a:xfrm>
                <a:off x="3814791" y="2989701"/>
                <a:ext cx="1167552" cy="1015663"/>
              </a:xfrm>
              <a:prstGeom prst="rect">
                <a:avLst/>
              </a:prstGeom>
              <a:noFill/>
            </p:spPr>
            <p:txBody>
              <a:bodyPr wrap="square" rtlCol="0">
                <a:spAutoFit/>
              </a:bodyPr>
              <a:lstStyle/>
              <a:p>
                <a14:m>
                  <m:oMath xmlns:m="http://schemas.openxmlformats.org/officeDocument/2006/math">
                    <m:sSup>
                      <m:sSupPr>
                        <m:ctrlPr>
                          <a:rPr lang="en-AU" sz="1400" b="0" i="1" smtClean="0">
                            <a:solidFill>
                              <a:schemeClr val="accent3">
                                <a:lumMod val="75000"/>
                              </a:schemeClr>
                            </a:solidFill>
                            <a:latin typeface="Cambria Math" panose="02040503050406030204" pitchFamily="18" charset="0"/>
                          </a:rPr>
                        </m:ctrlPr>
                      </m:sSupPr>
                      <m:e>
                        <m:r>
                          <m:rPr>
                            <m:sty m:val="p"/>
                          </m:rPr>
                          <a:rPr lang="en-AU" sz="1400" b="0" i="0" smtClean="0">
                            <a:solidFill>
                              <a:schemeClr val="accent3">
                                <a:lumMod val="75000"/>
                              </a:schemeClr>
                            </a:solidFill>
                            <a:latin typeface="Cambria Math" panose="02040503050406030204" pitchFamily="18" charset="0"/>
                          </a:rPr>
                          <m:t>Σ</m:t>
                        </m:r>
                      </m:e>
                      <m:sup>
                        <m:r>
                          <a:rPr lang="en-AU" sz="1400" b="0" i="1" smtClean="0">
                            <a:solidFill>
                              <a:schemeClr val="accent3">
                                <a:lumMod val="75000"/>
                              </a:schemeClr>
                            </a:solidFill>
                            <a:latin typeface="Cambria Math" panose="02040503050406030204" pitchFamily="18" charset="0"/>
                          </a:rPr>
                          <m:t>0</m:t>
                        </m:r>
                      </m:sup>
                    </m:sSup>
                    <m:r>
                      <a:rPr lang="en-AU" sz="1400" b="0" i="1" smtClean="0">
                        <a:solidFill>
                          <a:schemeClr val="accent3">
                            <a:lumMod val="75000"/>
                          </a:schemeClr>
                        </a:solidFill>
                        <a:latin typeface="Cambria Math" panose="02040503050406030204" pitchFamily="18" charset="0"/>
                      </a:rPr>
                      <m:t>↔</m:t>
                    </m:r>
                    <m:r>
                      <a:rPr lang="en-AU" sz="1400" b="0" i="1" smtClean="0">
                        <a:solidFill>
                          <a:schemeClr val="accent3">
                            <a:lumMod val="75000"/>
                          </a:schemeClr>
                        </a:solidFill>
                        <a:latin typeface="Cambria Math" panose="02040503050406030204" pitchFamily="18" charset="0"/>
                      </a:rPr>
                      <m:t>𝑁</m:t>
                    </m:r>
                  </m:oMath>
                </a14:m>
                <a:r>
                  <a:rPr lang="en-AU" dirty="0">
                    <a:solidFill>
                      <a:schemeClr val="accent3">
                        <a:lumMod val="75000"/>
                      </a:schemeClr>
                    </a:solidFill>
                  </a:rPr>
                  <a:t> </a:t>
                </a:r>
                <a:r>
                  <a:rPr lang="en-AU" sz="1400" dirty="0">
                    <a:solidFill>
                      <a:schemeClr val="accent3">
                        <a:lumMod val="75000"/>
                      </a:schemeClr>
                    </a:solidFill>
                  </a:rPr>
                  <a:t>spin-flavour similarity again evident</a:t>
                </a:r>
              </a:p>
            </p:txBody>
          </p:sp>
        </mc:Choice>
        <mc:Fallback xmlns="">
          <p:sp>
            <p:nvSpPr>
              <p:cNvPr id="19" name="TextBox 18">
                <a:extLst>
                  <a:ext uri="{FF2B5EF4-FFF2-40B4-BE49-F238E27FC236}">
                    <a16:creationId xmlns:a16="http://schemas.microsoft.com/office/drawing/2014/main" id="{47EDEF39-C99C-2ABB-D765-CF9977D7B775}"/>
                  </a:ext>
                </a:extLst>
              </p:cNvPr>
              <p:cNvSpPr txBox="1">
                <a:spLocks noRot="1" noChangeAspect="1" noMove="1" noResize="1" noEditPoints="1" noAdjustHandles="1" noChangeArrowheads="1" noChangeShapeType="1" noTextEdit="1"/>
              </p:cNvSpPr>
              <p:nvPr/>
            </p:nvSpPr>
            <p:spPr>
              <a:xfrm>
                <a:off x="3814791" y="2989701"/>
                <a:ext cx="1167552" cy="1015663"/>
              </a:xfrm>
              <a:prstGeom prst="rect">
                <a:avLst/>
              </a:prstGeom>
              <a:blipFill>
                <a:blip r:embed="rId20"/>
                <a:stretch>
                  <a:fillRect l="-1571" t="-2994" r="-524" b="-5389"/>
                </a:stretch>
              </a:blipFill>
            </p:spPr>
            <p:txBody>
              <a:bodyPr/>
              <a:lstStyle/>
              <a:p>
                <a:r>
                  <a:rPr lang="en-AU">
                    <a:noFill/>
                  </a:rPr>
                  <a:t> </a:t>
                </a:r>
              </a:p>
            </p:txBody>
          </p:sp>
        </mc:Fallback>
      </mc:AlternateContent>
      <p:cxnSp>
        <p:nvCxnSpPr>
          <p:cNvPr id="22" name="Straight Arrow Connector 21">
            <a:extLst>
              <a:ext uri="{FF2B5EF4-FFF2-40B4-BE49-F238E27FC236}">
                <a16:creationId xmlns:a16="http://schemas.microsoft.com/office/drawing/2014/main" id="{98E2CE99-D130-89F9-3BA4-985EAD6AECF3}"/>
              </a:ext>
            </a:extLst>
          </p:cNvPr>
          <p:cNvCxnSpPr/>
          <p:nvPr/>
        </p:nvCxnSpPr>
        <p:spPr bwMode="auto">
          <a:xfrm flipH="1" flipV="1">
            <a:off x="2971800" y="3124200"/>
            <a:ext cx="838200" cy="762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1DC5A9-7FF8-12F3-B0A8-7348AEFC5556}"/>
              </a:ext>
            </a:extLst>
          </p:cNvPr>
          <p:cNvCxnSpPr>
            <a:cxnSpLocks/>
          </p:cNvCxnSpPr>
          <p:nvPr/>
        </p:nvCxnSpPr>
        <p:spPr bwMode="auto">
          <a:xfrm flipH="1">
            <a:off x="3581400" y="3235874"/>
            <a:ext cx="228600" cy="4375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ED9CF5F0-2803-99D9-D465-01BFEFC6B0AB}"/>
                  </a:ext>
                </a:extLst>
              </p:cNvPr>
              <p:cNvSpPr txBox="1"/>
              <p:nvPr/>
            </p:nvSpPr>
            <p:spPr>
              <a:xfrm>
                <a:off x="6553200" y="5585936"/>
                <a:ext cx="5638800" cy="738664"/>
              </a:xfrm>
              <a:prstGeom prst="rect">
                <a:avLst/>
              </a:prstGeom>
              <a:noFill/>
            </p:spPr>
            <p:txBody>
              <a:bodyPr wrap="square" rtlCol="0">
                <a:spAutoFit/>
              </a:bodyPr>
              <a:lstStyle/>
              <a:p>
                <a:r>
                  <a:rPr lang="en-AU" sz="1400" dirty="0"/>
                  <a:t>MARATHON </a:t>
                </a:r>
                <a14:m>
                  <m:oMath xmlns:m="http://schemas.openxmlformats.org/officeDocument/2006/math">
                    <m:r>
                      <a:rPr lang="en-AU" sz="1400" b="0" i="1" smtClean="0">
                        <a:latin typeface="Cambria Math" panose="02040503050406030204" pitchFamily="18" charset="0"/>
                      </a:rPr>
                      <m:t>𝑑</m:t>
                    </m:r>
                    <m:r>
                      <a:rPr lang="en-AU" sz="1400" b="0" i="1" smtClean="0">
                        <a:latin typeface="Cambria Math" panose="02040503050406030204" pitchFamily="18" charset="0"/>
                      </a:rPr>
                      <m:t>/</m:t>
                    </m:r>
                    <m:r>
                      <a:rPr lang="en-AU" sz="1400" b="0" i="1" smtClean="0">
                        <a:latin typeface="Cambria Math" panose="02040503050406030204" pitchFamily="18" charset="0"/>
                      </a:rPr>
                      <m:t>𝑢</m:t>
                    </m:r>
                    <m:sSub>
                      <m:sSubPr>
                        <m:ctrlPr>
                          <a:rPr lang="en-AU" sz="1400" b="0" i="1" dirty="0" smtClean="0">
                            <a:latin typeface="Cambria Math" panose="02040503050406030204" pitchFamily="18" charset="0"/>
                          </a:rPr>
                        </m:ctrlPr>
                      </m:sSubPr>
                      <m:e>
                        <m:d>
                          <m:dPr>
                            <m:begChr m:val=""/>
                            <m:endChr m:val="|"/>
                            <m:ctrlPr>
                              <a:rPr lang="en-AU" sz="1400" b="0" i="1" dirty="0" smtClean="0">
                                <a:latin typeface="Cambria Math" panose="02040503050406030204" pitchFamily="18" charset="0"/>
                              </a:rPr>
                            </m:ctrlPr>
                          </m:dPr>
                          <m:e>
                            <m:r>
                              <a:rPr lang="en-AU" sz="1400"/>
                              <m:t>​</m:t>
                            </m:r>
                          </m:e>
                        </m:d>
                      </m:e>
                      <m:sub>
                        <m:r>
                          <a:rPr lang="en-AU" sz="1400" b="0" i="1" dirty="0" smtClean="0">
                            <a:latin typeface="Cambria Math" panose="02040503050406030204" pitchFamily="18" charset="0"/>
                          </a:rPr>
                          <m:t>𝑥</m:t>
                        </m:r>
                        <m:r>
                          <a:rPr lang="en-AU" sz="1400" b="0" i="1" dirty="0" smtClean="0">
                            <a:latin typeface="Cambria Math" panose="02040503050406030204" pitchFamily="18" charset="0"/>
                          </a:rPr>
                          <m:t>≃1</m:t>
                        </m:r>
                      </m:sub>
                    </m:sSub>
                    <m:r>
                      <a:rPr lang="en-AU" sz="1400" b="0" i="1" dirty="0" smtClean="0">
                        <a:latin typeface="Cambria Math" panose="02040503050406030204" pitchFamily="18" charset="0"/>
                      </a:rPr>
                      <m:t>=0.23±0.10</m:t>
                    </m:r>
                  </m:oMath>
                </a14:m>
                <a:endParaRPr lang="en-AU" sz="1400" dirty="0"/>
              </a:p>
              <a:p>
                <a:r>
                  <a:rPr lang="en-AU" sz="1400" i="1" dirty="0"/>
                  <a:t>Valence quark ratio in the proton, </a:t>
                </a:r>
                <a:r>
                  <a:rPr lang="en-AU" sz="1400" dirty="0"/>
                  <a:t>Zhu-Fang Cui et al. e-print: </a:t>
                </a:r>
                <a:r>
                  <a:rPr lang="en-AU" sz="1400" u="sng" dirty="0">
                    <a:hlinkClick r:id="rId21"/>
                  </a:rPr>
                  <a:t>2108.11493 [hep-</a:t>
                </a:r>
                <a:r>
                  <a:rPr lang="en-AU" sz="1400" u="sng" dirty="0" err="1">
                    <a:hlinkClick r:id="rId21"/>
                  </a:rPr>
                  <a:t>ph</a:t>
                </a:r>
                <a:r>
                  <a:rPr lang="en-AU" sz="1400" u="sng" dirty="0">
                    <a:hlinkClick r:id="rId21"/>
                  </a:rPr>
                  <a:t>]</a:t>
                </a:r>
                <a:r>
                  <a:rPr lang="en-AU" sz="1400" dirty="0"/>
                  <a:t>, </a:t>
                </a:r>
                <a:r>
                  <a:rPr lang="en-AU" sz="1400" u="sng" dirty="0">
                    <a:hlinkClick r:id="rId22"/>
                  </a:rPr>
                  <a:t>Chin. Phys. Lett. </a:t>
                </a:r>
                <a:r>
                  <a:rPr lang="en-AU" sz="1400" i="1" u="sng" dirty="0">
                    <a:hlinkClick r:id="rId22"/>
                  </a:rPr>
                  <a:t>Express</a:t>
                </a:r>
                <a:r>
                  <a:rPr lang="en-AU" sz="1400" u="sng" dirty="0">
                    <a:hlinkClick r:id="rId22"/>
                  </a:rPr>
                  <a:t> </a:t>
                </a:r>
                <a:r>
                  <a:rPr lang="en-AU" sz="1400" b="1" u="sng" dirty="0">
                    <a:hlinkClick r:id="rId22"/>
                  </a:rPr>
                  <a:t>39</a:t>
                </a:r>
                <a:r>
                  <a:rPr lang="en-AU" sz="1400" u="sng" dirty="0">
                    <a:hlinkClick r:id="rId22"/>
                  </a:rPr>
                  <a:t> (04) (2022) 041401/1-5</a:t>
                </a:r>
                <a:r>
                  <a:rPr lang="en-AU" sz="1400" i="1" dirty="0"/>
                  <a:t>.</a:t>
                </a:r>
                <a:endParaRPr lang="en-AU" sz="1400" dirty="0"/>
              </a:p>
            </p:txBody>
          </p:sp>
        </mc:Choice>
        <mc:Fallback>
          <p:sp>
            <p:nvSpPr>
              <p:cNvPr id="7" name="TextBox 6">
                <a:extLst>
                  <a:ext uri="{FF2B5EF4-FFF2-40B4-BE49-F238E27FC236}">
                    <a16:creationId xmlns:a16="http://schemas.microsoft.com/office/drawing/2014/main" id="{ED9CF5F0-2803-99D9-D465-01BFEFC6B0AB}"/>
                  </a:ext>
                </a:extLst>
              </p:cNvPr>
              <p:cNvSpPr txBox="1">
                <a:spLocks noRot="1" noChangeAspect="1" noMove="1" noResize="1" noEditPoints="1" noAdjustHandles="1" noChangeArrowheads="1" noChangeShapeType="1" noTextEdit="1"/>
              </p:cNvSpPr>
              <p:nvPr/>
            </p:nvSpPr>
            <p:spPr>
              <a:xfrm>
                <a:off x="6553200" y="5585936"/>
                <a:ext cx="5638800" cy="738664"/>
              </a:xfrm>
              <a:prstGeom prst="rect">
                <a:avLst/>
              </a:prstGeom>
              <a:blipFill>
                <a:blip r:embed="rId23"/>
                <a:stretch>
                  <a:fillRect l="-324" t="-42623" b="-7377"/>
                </a:stretch>
              </a:blipFill>
            </p:spPr>
            <p:txBody>
              <a:bodyPr/>
              <a:lstStyle/>
              <a:p>
                <a:r>
                  <a:rPr lang="en-AU">
                    <a:noFill/>
                  </a:rPr>
                  <a:t> </a:t>
                </a:r>
              </a:p>
            </p:txBody>
          </p:sp>
        </mc:Fallback>
      </mc:AlternateContent>
    </p:spTree>
    <p:extLst>
      <p:ext uri="{BB962C8B-B14F-4D97-AF65-F5344CB8AC3E}">
        <p14:creationId xmlns:p14="http://schemas.microsoft.com/office/powerpoint/2010/main" val="340320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wipe(down)">
                                      <p:cBhvr>
                                        <p:cTn id="7" dur="500"/>
                                        <p:tgtEl>
                                          <p:spTgt spid="3">
                                            <p:txEl>
                                              <p:pRg st="9" end="9"/>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aph of a function&#10;&#10;AI-generated content may be incorrect.">
            <a:extLst>
              <a:ext uri="{FF2B5EF4-FFF2-40B4-BE49-F238E27FC236}">
                <a16:creationId xmlns:a16="http://schemas.microsoft.com/office/drawing/2014/main" id="{843E1CC3-AD68-219F-D8A8-898732EA0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322262"/>
            <a:ext cx="4130364" cy="573843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73D2DF0-FF31-6EC7-2862-C1C3505BBE1C}"/>
                  </a:ext>
                </a:extLst>
              </p:cNvPr>
              <p:cNvSpPr txBox="1"/>
              <p:nvPr/>
            </p:nvSpPr>
            <p:spPr>
              <a:xfrm>
                <a:off x="10026528" y="615229"/>
                <a:ext cx="5286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20" name="TextBox 19">
                <a:extLst>
                  <a:ext uri="{FF2B5EF4-FFF2-40B4-BE49-F238E27FC236}">
                    <a16:creationId xmlns:a16="http://schemas.microsoft.com/office/drawing/2014/main" id="{173D2DF0-FF31-6EC7-2862-C1C3505BBE1C}"/>
                  </a:ext>
                </a:extLst>
              </p:cNvPr>
              <p:cNvSpPr txBox="1">
                <a:spLocks noRot="1" noChangeAspect="1" noMove="1" noResize="1" noEditPoints="1" noAdjustHandles="1" noChangeArrowheads="1" noChangeShapeType="1" noTextEdit="1"/>
              </p:cNvSpPr>
              <p:nvPr/>
            </p:nvSpPr>
            <p:spPr>
              <a:xfrm>
                <a:off x="10026528" y="615229"/>
                <a:ext cx="528663" cy="369332"/>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D945A3A-F0B1-9876-5CF6-38F7681CC04F}"/>
                  </a:ext>
                </a:extLst>
              </p:cNvPr>
              <p:cNvSpPr txBox="1"/>
              <p:nvPr/>
            </p:nvSpPr>
            <p:spPr>
              <a:xfrm>
                <a:off x="9144000" y="855663"/>
                <a:ext cx="621532" cy="3712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21" name="TextBox 20">
                <a:extLst>
                  <a:ext uri="{FF2B5EF4-FFF2-40B4-BE49-F238E27FC236}">
                    <a16:creationId xmlns:a16="http://schemas.microsoft.com/office/drawing/2014/main" id="{3D945A3A-F0B1-9876-5CF6-38F7681CC04F}"/>
                  </a:ext>
                </a:extLst>
              </p:cNvPr>
              <p:cNvSpPr txBox="1">
                <a:spLocks noRot="1" noChangeAspect="1" noMove="1" noResize="1" noEditPoints="1" noAdjustHandles="1" noChangeArrowheads="1" noChangeShapeType="1" noTextEdit="1"/>
              </p:cNvSpPr>
              <p:nvPr/>
            </p:nvSpPr>
            <p:spPr>
              <a:xfrm>
                <a:off x="9144000" y="855663"/>
                <a:ext cx="621532" cy="371255"/>
              </a:xfrm>
              <a:prstGeom prst="rect">
                <a:avLst/>
              </a:prstGeom>
              <a:blipFill>
                <a:blip r:embed="rId4"/>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B15C6D7-BD8E-6069-5B60-6CCD6CBC4B27}"/>
                  </a:ext>
                </a:extLst>
              </p:cNvPr>
              <p:cNvSpPr txBox="1"/>
              <p:nvPr/>
            </p:nvSpPr>
            <p:spPr>
              <a:xfrm>
                <a:off x="9512389" y="1268956"/>
                <a:ext cx="87998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m:t>
                          </m:r>
                          <m:r>
                            <a:rPr lang="en-AU" sz="1600" b="0" i="1" smtClean="0">
                              <a:solidFill>
                                <a:srgbClr val="C00000"/>
                              </a:solidFill>
                              <a:latin typeface="Cambria Math" panose="02040503050406030204" pitchFamily="18" charset="0"/>
                            </a:rPr>
                            <m:t>.</m:t>
                          </m:r>
                          <m:r>
                            <a:rPr lang="en-AU" sz="1600" b="0" i="1" smtClean="0">
                              <a:solidFill>
                                <a:srgbClr val="C00000"/>
                              </a:solidFill>
                              <a:latin typeface="Cambria Math" panose="02040503050406030204" pitchFamily="18" charset="0"/>
                            </a:rPr>
                            <m:t>5</m:t>
                          </m:r>
                          <m:r>
                            <a:rPr lang="en-AU" sz="1600" b="0" i="1" smtClean="0">
                              <a:solidFill>
                                <a:srgbClr val="C00000"/>
                              </a:solidFill>
                              <a:latin typeface="Cambria Math" panose="02040503050406030204" pitchFamily="18" charset="0"/>
                            </a:rPr>
                            <m:t> </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22" name="TextBox 21">
                <a:extLst>
                  <a:ext uri="{FF2B5EF4-FFF2-40B4-BE49-F238E27FC236}">
                    <a16:creationId xmlns:a16="http://schemas.microsoft.com/office/drawing/2014/main" id="{CB15C6D7-BD8E-6069-5B60-6CCD6CBC4B27}"/>
                  </a:ext>
                </a:extLst>
              </p:cNvPr>
              <p:cNvSpPr txBox="1">
                <a:spLocks noRot="1" noChangeAspect="1" noMove="1" noResize="1" noEditPoints="1" noAdjustHandles="1" noChangeArrowheads="1" noChangeShapeType="1" noTextEdit="1"/>
              </p:cNvSpPr>
              <p:nvPr/>
            </p:nvSpPr>
            <p:spPr>
              <a:xfrm>
                <a:off x="9512389" y="1268956"/>
                <a:ext cx="879985" cy="338554"/>
              </a:xfrm>
              <a:prstGeom prst="rect">
                <a:avLst/>
              </a:prstGeom>
              <a:blipFill>
                <a:blip r:embed="rId5"/>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B8F568F-8667-20D3-FED8-77B22BD79E8D}"/>
                  </a:ext>
                </a:extLst>
              </p:cNvPr>
              <p:cNvSpPr txBox="1"/>
              <p:nvPr/>
            </p:nvSpPr>
            <p:spPr>
              <a:xfrm>
                <a:off x="9610852" y="3859047"/>
                <a:ext cx="49493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23" name="TextBox 22">
                <a:extLst>
                  <a:ext uri="{FF2B5EF4-FFF2-40B4-BE49-F238E27FC236}">
                    <a16:creationId xmlns:a16="http://schemas.microsoft.com/office/drawing/2014/main" id="{7B8F568F-8667-20D3-FED8-77B22BD79E8D}"/>
                  </a:ext>
                </a:extLst>
              </p:cNvPr>
              <p:cNvSpPr txBox="1">
                <a:spLocks noRot="1" noChangeAspect="1" noMove="1" noResize="1" noEditPoints="1" noAdjustHandles="1" noChangeArrowheads="1" noChangeShapeType="1" noTextEdit="1"/>
              </p:cNvSpPr>
              <p:nvPr/>
            </p:nvSpPr>
            <p:spPr>
              <a:xfrm>
                <a:off x="9610852" y="3859047"/>
                <a:ext cx="494933" cy="369332"/>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FE61190-EE16-BB76-E97F-27547410B878}"/>
                  </a:ext>
                </a:extLst>
              </p:cNvPr>
              <p:cNvSpPr txBox="1"/>
              <p:nvPr/>
            </p:nvSpPr>
            <p:spPr>
              <a:xfrm>
                <a:off x="9798268" y="3287512"/>
                <a:ext cx="581376" cy="3712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24" name="TextBox 23">
                <a:extLst>
                  <a:ext uri="{FF2B5EF4-FFF2-40B4-BE49-F238E27FC236}">
                    <a16:creationId xmlns:a16="http://schemas.microsoft.com/office/drawing/2014/main" id="{BFE61190-EE16-BB76-E97F-27547410B878}"/>
                  </a:ext>
                </a:extLst>
              </p:cNvPr>
              <p:cNvSpPr txBox="1">
                <a:spLocks noRot="1" noChangeAspect="1" noMove="1" noResize="1" noEditPoints="1" noAdjustHandles="1" noChangeArrowheads="1" noChangeShapeType="1" noTextEdit="1"/>
              </p:cNvSpPr>
              <p:nvPr/>
            </p:nvSpPr>
            <p:spPr>
              <a:xfrm>
                <a:off x="9798268" y="3287512"/>
                <a:ext cx="581376" cy="371255"/>
              </a:xfrm>
              <a:prstGeom prst="rect">
                <a:avLst/>
              </a:prstGeom>
              <a:blipFill>
                <a:blip r:embed="rId7"/>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EBE1F60-EAFC-AEA3-3956-CEE75395106D}"/>
                  </a:ext>
                </a:extLst>
              </p:cNvPr>
              <p:cNvSpPr txBox="1"/>
              <p:nvPr/>
            </p:nvSpPr>
            <p:spPr>
              <a:xfrm>
                <a:off x="10331087" y="3950499"/>
                <a:ext cx="56027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25" name="TextBox 24">
                <a:extLst>
                  <a:ext uri="{FF2B5EF4-FFF2-40B4-BE49-F238E27FC236}">
                    <a16:creationId xmlns:a16="http://schemas.microsoft.com/office/drawing/2014/main" id="{DEBE1F60-EAFC-AEA3-3956-CEE75395106D}"/>
                  </a:ext>
                </a:extLst>
              </p:cNvPr>
              <p:cNvSpPr txBox="1">
                <a:spLocks noRot="1" noChangeAspect="1" noMove="1" noResize="1" noEditPoints="1" noAdjustHandles="1" noChangeArrowheads="1" noChangeShapeType="1" noTextEdit="1"/>
              </p:cNvSpPr>
              <p:nvPr/>
            </p:nvSpPr>
            <p:spPr>
              <a:xfrm>
                <a:off x="10331087" y="3950499"/>
                <a:ext cx="560277" cy="369332"/>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6F5DD8-9A04-493E-28FA-E001E8C48DA8}"/>
                  </a:ext>
                </a:extLst>
              </p:cNvPr>
              <p:cNvSpPr>
                <a:spLocks noGrp="1"/>
              </p:cNvSpPr>
              <p:nvPr>
                <p:ph idx="1"/>
              </p:nvPr>
            </p:nvSpPr>
            <p:spPr>
              <a:xfrm>
                <a:off x="609600" y="1341437"/>
                <a:ext cx="7086600" cy="4936425"/>
              </a:xfrm>
            </p:spPr>
            <p:txBody>
              <a:bodyPr/>
              <a:lstStyle/>
              <a:p>
                <a:r>
                  <a:rPr lang="en-US" sz="2400" dirty="0"/>
                  <a:t>Evolution </a:t>
                </a:r>
                <a14:m>
                  <m:oMath xmlns:m="http://schemas.openxmlformats.org/officeDocument/2006/math">
                    <m:sSub>
                      <m:sSubPr>
                        <m:ctrlPr>
                          <a:rPr lang="en-AU" sz="2400" i="1">
                            <a:latin typeface="Cambria Math" panose="02040503050406030204" pitchFamily="18" charset="0"/>
                          </a:rPr>
                        </m:ctrlPr>
                      </m:sSubPr>
                      <m:e>
                        <m:r>
                          <a:rPr lang="en-AU" sz="2400" i="1">
                            <a:latin typeface="Cambria Math" panose="02040503050406030204" pitchFamily="18" charset="0"/>
                          </a:rPr>
                          <m:t>𝜁</m:t>
                        </m:r>
                      </m:e>
                      <m:sub>
                        <m:r>
                          <a:rPr lang="en-AU" sz="2400" i="1">
                            <a:latin typeface="Cambria Math" panose="02040503050406030204" pitchFamily="18" charset="0"/>
                          </a:rPr>
                          <m:t>𝐻</m:t>
                        </m:r>
                      </m:sub>
                    </m:sSub>
                    <m:r>
                      <a:rPr lang="en-AU" sz="2400" i="1">
                        <a:latin typeface="Cambria Math" panose="02040503050406030204" pitchFamily="18" charset="0"/>
                      </a:rPr>
                      <m:t>→</m:t>
                    </m:r>
                    <m:sSub>
                      <m:sSubPr>
                        <m:ctrlPr>
                          <a:rPr lang="en-AU" sz="2400" i="1">
                            <a:latin typeface="Cambria Math" panose="02040503050406030204" pitchFamily="18" charset="0"/>
                          </a:rPr>
                        </m:ctrlPr>
                      </m:sSubPr>
                      <m:e>
                        <m:r>
                          <a:rPr lang="en-AU" sz="2400" i="1">
                            <a:latin typeface="Cambria Math" panose="02040503050406030204" pitchFamily="18" charset="0"/>
                          </a:rPr>
                          <m:t>𝜁</m:t>
                        </m:r>
                      </m:e>
                      <m:sub>
                        <m:r>
                          <a:rPr lang="en-AU" sz="2400" i="1">
                            <a:latin typeface="Cambria Math" panose="02040503050406030204" pitchFamily="18" charset="0"/>
                          </a:rPr>
                          <m:t>2</m:t>
                        </m:r>
                      </m:sub>
                    </m:sSub>
                    <m:r>
                      <a:rPr lang="en-AU" sz="2400" i="1">
                        <a:latin typeface="Cambria Math" panose="02040503050406030204" pitchFamily="18" charset="0"/>
                      </a:rPr>
                      <m:t> </m:t>
                    </m:r>
                  </m:oMath>
                </a14:m>
                <a:r>
                  <a:rPr lang="en-US" sz="2400" dirty="0"/>
                  <a:t>relocates support in valence quark DFs to lower </a:t>
                </a:r>
                <a14:m>
                  <m:oMath xmlns:m="http://schemas.openxmlformats.org/officeDocument/2006/math">
                    <m:r>
                      <a:rPr lang="en-US" sz="2400" i="1" dirty="0" smtClean="0">
                        <a:latin typeface="Cambria Math" panose="02040503050406030204" pitchFamily="18" charset="0"/>
                      </a:rPr>
                      <m:t>𝑥</m:t>
                    </m:r>
                  </m:oMath>
                </a14:m>
                <a:r>
                  <a:rPr lang="en-US" sz="2400" dirty="0"/>
                  <a:t>; </a:t>
                </a:r>
              </a:p>
              <a:p>
                <a:pPr lvl="1"/>
                <a:r>
                  <a:rPr lang="en-US" sz="2200" dirty="0"/>
                  <a:t>hence, whilst it preserves patterns of difference and similarity described previously, they steadily become less perceptible with increasing scale.</a:t>
                </a:r>
              </a:p>
              <a:p>
                <a:r>
                  <a:rPr lang="en-AU" sz="2400" dirty="0"/>
                  <a:t>Large-</a:t>
                </a:r>
                <a14:m>
                  <m:oMath xmlns:m="http://schemas.openxmlformats.org/officeDocument/2006/math">
                    <m:r>
                      <a:rPr lang="en-AU" sz="2400" i="1" dirty="0" smtClean="0">
                        <a:latin typeface="Cambria Math" panose="02040503050406030204" pitchFamily="18" charset="0"/>
                      </a:rPr>
                      <m:t>𝑥</m:t>
                    </m:r>
                  </m:oMath>
                </a14:m>
                <a:r>
                  <a:rPr lang="en-AU" sz="2400" dirty="0"/>
                  <a:t> power law:</a:t>
                </a:r>
              </a:p>
              <a:p>
                <a:pPr lvl="1"/>
                <a:r>
                  <a:rPr lang="en-AU" sz="2200" dirty="0"/>
                  <a:t>Evolution changes “</a:t>
                </a:r>
                <a14:m>
                  <m:oMath xmlns:m="http://schemas.openxmlformats.org/officeDocument/2006/math">
                    <m:sSub>
                      <m:sSubPr>
                        <m:ctrlPr>
                          <a:rPr lang="en-AU" sz="2200" b="0" i="1" dirty="0" smtClean="0">
                            <a:latin typeface="Cambria Math" panose="02040503050406030204" pitchFamily="18" charset="0"/>
                          </a:rPr>
                        </m:ctrlPr>
                      </m:sSubPr>
                      <m:e>
                        <m:sSub>
                          <m:sSubPr>
                            <m:ctrlPr>
                              <a:rPr lang="en-AU" sz="2200" b="0" i="1" dirty="0" smtClean="0">
                                <a:latin typeface="Cambria Math" panose="02040503050406030204" pitchFamily="18" charset="0"/>
                              </a:rPr>
                            </m:ctrlPr>
                          </m:sSubPr>
                          <m:e>
                            <m:r>
                              <a:rPr lang="en-AU" sz="2200" i="1" dirty="0" smtClean="0">
                                <a:latin typeface="Cambria Math" panose="02040503050406030204" pitchFamily="18" charset="0"/>
                              </a:rPr>
                              <m:t>1</m:t>
                            </m:r>
                          </m:e>
                          <m:sub>
                            <m:r>
                              <a:rPr lang="en-AU" sz="2200" b="0" i="1" dirty="0" smtClean="0">
                                <a:latin typeface="Cambria Math" panose="02040503050406030204" pitchFamily="18" charset="0"/>
                              </a:rPr>
                              <m:t>𝜁</m:t>
                            </m:r>
                          </m:sub>
                        </m:sSub>
                      </m:e>
                      <m:sub>
                        <m:r>
                          <a:rPr lang="en-AU" sz="2200" b="0" i="1" dirty="0" smtClean="0">
                            <a:latin typeface="Cambria Math" panose="02040503050406030204" pitchFamily="18" charset="0"/>
                          </a:rPr>
                          <m:t>𝐻</m:t>
                        </m:r>
                      </m:sub>
                    </m:sSub>
                  </m:oMath>
                </a14:m>
                <a:r>
                  <a:rPr lang="en-AU" sz="2200" dirty="0"/>
                  <a:t>” </a:t>
                </a:r>
                <a14:m>
                  <m:oMath xmlns:m="http://schemas.openxmlformats.org/officeDocument/2006/math">
                    <m:r>
                      <a:rPr lang="en-AU" sz="2200" b="0" i="1" smtClean="0">
                        <a:latin typeface="Cambria Math" panose="02040503050406030204" pitchFamily="18" charset="0"/>
                      </a:rPr>
                      <m:t>→</m:t>
                    </m:r>
                  </m:oMath>
                </a14:m>
                <a:r>
                  <a:rPr lang="en-AU" sz="2200" dirty="0"/>
                  <a:t> “</a:t>
                </a:r>
                <a14:m>
                  <m:oMath xmlns:m="http://schemas.openxmlformats.org/officeDocument/2006/math">
                    <m:sSub>
                      <m:sSubPr>
                        <m:ctrlPr>
                          <a:rPr lang="en-AU" sz="2200" i="1" dirty="0">
                            <a:latin typeface="Cambria Math" panose="02040503050406030204" pitchFamily="18" charset="0"/>
                          </a:rPr>
                        </m:ctrlPr>
                      </m:sSubPr>
                      <m:e>
                        <m:sSub>
                          <m:sSubPr>
                            <m:ctrlPr>
                              <a:rPr lang="en-AU" sz="2200" i="1" dirty="0">
                                <a:latin typeface="Cambria Math" panose="02040503050406030204" pitchFamily="18" charset="0"/>
                              </a:rPr>
                            </m:ctrlPr>
                          </m:sSubPr>
                          <m:e>
                            <m:r>
                              <a:rPr lang="en-AU" sz="2200" b="0" i="1" dirty="0" smtClean="0">
                                <a:latin typeface="Cambria Math" panose="02040503050406030204" pitchFamily="18" charset="0"/>
                              </a:rPr>
                              <m:t>2</m:t>
                            </m:r>
                          </m:e>
                          <m:sub>
                            <m:r>
                              <a:rPr lang="en-AU" sz="2200" i="1" dirty="0">
                                <a:latin typeface="Cambria Math" panose="02040503050406030204" pitchFamily="18" charset="0"/>
                              </a:rPr>
                              <m:t>𝜁</m:t>
                            </m:r>
                          </m:sub>
                        </m:sSub>
                      </m:e>
                      <m:sub>
                        <m:r>
                          <a:rPr lang="en-AU" sz="2200" b="0" i="1" dirty="0" smtClean="0">
                            <a:latin typeface="Cambria Math" panose="02040503050406030204" pitchFamily="18" charset="0"/>
                          </a:rPr>
                          <m:t>2</m:t>
                        </m:r>
                      </m:sub>
                    </m:sSub>
                  </m:oMath>
                </a14:m>
                <a:r>
                  <a:rPr lang="en-AU" sz="2200" dirty="0"/>
                  <a:t>”</a:t>
                </a:r>
              </a:p>
              <a:p>
                <a:pPr lvl="1"/>
                <a:r>
                  <a:rPr lang="en-AU" sz="2200" dirty="0"/>
                  <a:t>In QCD, it changes “</a:t>
                </a:r>
                <a14:m>
                  <m:oMath xmlns:m="http://schemas.openxmlformats.org/officeDocument/2006/math">
                    <m:sSub>
                      <m:sSubPr>
                        <m:ctrlPr>
                          <a:rPr lang="en-AU" sz="2200" i="1" dirty="0">
                            <a:latin typeface="Cambria Math" panose="02040503050406030204" pitchFamily="18" charset="0"/>
                          </a:rPr>
                        </m:ctrlPr>
                      </m:sSubPr>
                      <m:e>
                        <m:sSub>
                          <m:sSubPr>
                            <m:ctrlPr>
                              <a:rPr lang="en-AU" sz="2200" i="1" dirty="0">
                                <a:latin typeface="Cambria Math" panose="02040503050406030204" pitchFamily="18" charset="0"/>
                              </a:rPr>
                            </m:ctrlPr>
                          </m:sSubPr>
                          <m:e>
                            <m:r>
                              <a:rPr lang="en-AU" sz="2200" b="0" i="1" dirty="0" smtClean="0">
                                <a:latin typeface="Cambria Math" panose="02040503050406030204" pitchFamily="18" charset="0"/>
                              </a:rPr>
                              <m:t>3</m:t>
                            </m:r>
                          </m:e>
                          <m:sub>
                            <m:r>
                              <a:rPr lang="en-AU" sz="2200" i="1" dirty="0">
                                <a:latin typeface="Cambria Math" panose="02040503050406030204" pitchFamily="18" charset="0"/>
                              </a:rPr>
                              <m:t>𝜁</m:t>
                            </m:r>
                          </m:sub>
                        </m:sSub>
                      </m:e>
                      <m:sub>
                        <m:r>
                          <a:rPr lang="en-AU" sz="2200" i="1" dirty="0">
                            <a:latin typeface="Cambria Math" panose="02040503050406030204" pitchFamily="18" charset="0"/>
                          </a:rPr>
                          <m:t>𝐻</m:t>
                        </m:r>
                      </m:sub>
                    </m:sSub>
                  </m:oMath>
                </a14:m>
                <a:r>
                  <a:rPr lang="en-AU" sz="2200" dirty="0"/>
                  <a:t>” </a:t>
                </a:r>
                <a14:m>
                  <m:oMath xmlns:m="http://schemas.openxmlformats.org/officeDocument/2006/math">
                    <m:r>
                      <a:rPr lang="en-AU" sz="2200" i="1">
                        <a:latin typeface="Cambria Math" panose="02040503050406030204" pitchFamily="18" charset="0"/>
                      </a:rPr>
                      <m:t>→</m:t>
                    </m:r>
                  </m:oMath>
                </a14:m>
                <a:r>
                  <a:rPr lang="en-AU" sz="2200" dirty="0"/>
                  <a:t> “</a:t>
                </a:r>
                <a14:m>
                  <m:oMath xmlns:m="http://schemas.openxmlformats.org/officeDocument/2006/math">
                    <m:sSub>
                      <m:sSubPr>
                        <m:ctrlPr>
                          <a:rPr lang="en-AU" sz="2200" i="1" dirty="0">
                            <a:latin typeface="Cambria Math" panose="02040503050406030204" pitchFamily="18" charset="0"/>
                          </a:rPr>
                        </m:ctrlPr>
                      </m:sSubPr>
                      <m:e>
                        <m:sSub>
                          <m:sSubPr>
                            <m:ctrlPr>
                              <a:rPr lang="en-AU" sz="2200" i="1" dirty="0">
                                <a:latin typeface="Cambria Math" panose="02040503050406030204" pitchFamily="18" charset="0"/>
                              </a:rPr>
                            </m:ctrlPr>
                          </m:sSubPr>
                          <m:e>
                            <m:r>
                              <a:rPr lang="en-AU" sz="2200" b="0" i="1" dirty="0" smtClean="0">
                                <a:latin typeface="Cambria Math" panose="02040503050406030204" pitchFamily="18" charset="0"/>
                              </a:rPr>
                              <m:t>4</m:t>
                            </m:r>
                          </m:e>
                          <m:sub>
                            <m:r>
                              <a:rPr lang="en-AU" sz="2200" i="1" dirty="0">
                                <a:latin typeface="Cambria Math" panose="02040503050406030204" pitchFamily="18" charset="0"/>
                              </a:rPr>
                              <m:t>𝜁</m:t>
                            </m:r>
                          </m:sub>
                        </m:sSub>
                      </m:e>
                      <m:sub>
                        <m:r>
                          <a:rPr lang="en-AU" sz="2200" i="1" dirty="0">
                            <a:latin typeface="Cambria Math" panose="02040503050406030204" pitchFamily="18" charset="0"/>
                          </a:rPr>
                          <m:t>2</m:t>
                        </m:r>
                      </m:sub>
                    </m:sSub>
                  </m:oMath>
                </a14:m>
                <a:r>
                  <a:rPr lang="en-AU" sz="2200" dirty="0"/>
                  <a:t>”</a:t>
                </a:r>
              </a:p>
              <a:p>
                <a:r>
                  <a:rPr lang="en-AU" dirty="0"/>
                  <a:t>Regarding figures, </a:t>
                </a:r>
                <a:r>
                  <a:rPr lang="en-US" dirty="0"/>
                  <a:t>very precise data &amp; reliable phenomenology would be necessary before predicted differences between </a:t>
                </a:r>
                <a14:m>
                  <m:oMath xmlns:m="http://schemas.openxmlformats.org/officeDocument/2006/math">
                    <m:r>
                      <m:rPr>
                        <m:sty m:val="p"/>
                      </m:rPr>
                      <a:rPr lang="en-US" i="0" dirty="0" smtClean="0">
                        <a:latin typeface="Cambria Math" panose="02040503050406030204" pitchFamily="18" charset="0"/>
                      </a:rPr>
                      <m:t>Λ</m:t>
                    </m:r>
                  </m:oMath>
                </a14:m>
                <a:r>
                  <a:rPr lang="en-US" dirty="0"/>
                  <a:t>, </a:t>
                </a:r>
                <a14:m>
                  <m:oMath xmlns:m="http://schemas.openxmlformats.org/officeDocument/2006/math">
                    <m:sSup>
                      <m:sSupPr>
                        <m:ctrlPr>
                          <a:rPr lang="en-AU" b="0" i="1" dirty="0" smtClean="0">
                            <a:latin typeface="Cambria Math" panose="02040503050406030204" pitchFamily="18" charset="0"/>
                          </a:rPr>
                        </m:ctrlPr>
                      </m:sSupPr>
                      <m:e>
                        <m:r>
                          <m:rPr>
                            <m:sty m:val="p"/>
                          </m:rPr>
                          <a:rPr lang="en-US" i="0" dirty="0" smtClean="0">
                            <a:latin typeface="Cambria Math" panose="02040503050406030204" pitchFamily="18" charset="0"/>
                          </a:rPr>
                          <m:t>Σ</m:t>
                        </m:r>
                      </m:e>
                      <m:sup>
                        <m:r>
                          <a:rPr lang="en-AU" b="0" i="1" dirty="0" smtClean="0">
                            <a:latin typeface="Cambria Math" panose="02040503050406030204" pitchFamily="18" charset="0"/>
                          </a:rPr>
                          <m:t>0</m:t>
                        </m:r>
                      </m:sup>
                    </m:sSup>
                  </m:oMath>
                </a14:m>
                <a:r>
                  <a:rPr lang="en-US" dirty="0"/>
                  <a:t>, </a:t>
                </a:r>
                <a14:m>
                  <m:oMath xmlns:m="http://schemas.openxmlformats.org/officeDocument/2006/math">
                    <m:r>
                      <a:rPr lang="en-US" i="1" dirty="0" smtClean="0">
                        <a:latin typeface="Cambria Math" panose="02040503050406030204" pitchFamily="18" charset="0"/>
                      </a:rPr>
                      <m:t>𝑝</m:t>
                    </m:r>
                  </m:oMath>
                </a14:m>
                <a:r>
                  <a:rPr lang="en-US" dirty="0"/>
                  <a:t> DFs could be confirmed empirically</a:t>
                </a:r>
                <a:endParaRPr lang="en-AU" dirty="0"/>
              </a:p>
            </p:txBody>
          </p:sp>
        </mc:Choice>
        <mc:Fallback xmlns="">
          <p:sp>
            <p:nvSpPr>
              <p:cNvPr id="3" name="Content Placeholder 2">
                <a:extLst>
                  <a:ext uri="{FF2B5EF4-FFF2-40B4-BE49-F238E27FC236}">
                    <a16:creationId xmlns:a16="http://schemas.microsoft.com/office/drawing/2014/main" id="{946F5DD8-9A04-493E-28FA-E001E8C48DA8}"/>
                  </a:ext>
                </a:extLst>
              </p:cNvPr>
              <p:cNvSpPr>
                <a:spLocks noGrp="1" noRot="1" noChangeAspect="1" noMove="1" noResize="1" noEditPoints="1" noAdjustHandles="1" noChangeArrowheads="1" noChangeShapeType="1" noTextEdit="1"/>
              </p:cNvSpPr>
              <p:nvPr>
                <p:ph idx="1"/>
              </p:nvPr>
            </p:nvSpPr>
            <p:spPr>
              <a:xfrm>
                <a:off x="609600" y="1341437"/>
                <a:ext cx="7086600" cy="4936425"/>
              </a:xfrm>
              <a:blipFill>
                <a:blip r:embed="rId9"/>
                <a:stretch>
                  <a:fillRect l="-1118" t="-988"/>
                </a:stretch>
              </a:blipFill>
            </p:spPr>
            <p:txBody>
              <a:bodyPr/>
              <a:lstStyle/>
              <a:p>
                <a:r>
                  <a:rPr lang="en-AU">
                    <a:noFill/>
                  </a:rPr>
                  <a:t> </a:t>
                </a:r>
              </a:p>
            </p:txBody>
          </p:sp>
        </mc:Fallback>
      </mc:AlternateContent>
      <p:pic>
        <p:nvPicPr>
          <p:cNvPr id="18" name="Picture 17">
            <a:extLst>
              <a:ext uri="{FF2B5EF4-FFF2-40B4-BE49-F238E27FC236}">
                <a16:creationId xmlns:a16="http://schemas.microsoft.com/office/drawing/2014/main" id="{6FFC8C30-4CA8-4933-AA6D-8F4F306159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0000" y="3180749"/>
            <a:ext cx="3171912" cy="563896"/>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F1F3DB2-FFB6-F33C-6226-6227FDBEC7A3}"/>
                  </a:ext>
                </a:extLst>
              </p:cNvPr>
              <p:cNvSpPr>
                <a:spLocks noGrp="1"/>
              </p:cNvSpPr>
              <p:nvPr>
                <p:ph type="title"/>
              </p:nvPr>
            </p:nvSpPr>
            <p:spPr/>
            <p:txBody>
              <a:bodyPr/>
              <a:lstStyle/>
              <a:p>
                <a:r>
                  <a:rPr lang="en-AU" dirty="0"/>
                  <a:t>HI Evolved to </a:t>
                </a:r>
                <a14:m>
                  <m:oMath xmlns:m="http://schemas.openxmlformats.org/officeDocument/2006/math">
                    <m:r>
                      <a:rPr lang="en-AU" b="1" i="1" smtClean="0">
                        <a:latin typeface="Cambria Math" panose="02040503050406030204" pitchFamily="18" charset="0"/>
                      </a:rPr>
                      <m:t>𝜻</m:t>
                    </m:r>
                    <m:r>
                      <a:rPr lang="en-AU" b="1" i="1" smtClean="0">
                        <a:latin typeface="Cambria Math" panose="02040503050406030204" pitchFamily="18" charset="0"/>
                      </a:rPr>
                      <m:t>=</m:t>
                    </m:r>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oMath>
                </a14:m>
                <a:r>
                  <a:rPr lang="en-AU" dirty="0"/>
                  <a:t>GeV … Valence </a:t>
                </a:r>
              </a:p>
            </p:txBody>
          </p:sp>
        </mc:Choice>
        <mc:Fallback xmlns="">
          <p:sp>
            <p:nvSpPr>
              <p:cNvPr id="2" name="Title 1">
                <a:extLst>
                  <a:ext uri="{FF2B5EF4-FFF2-40B4-BE49-F238E27FC236}">
                    <a16:creationId xmlns:a16="http://schemas.microsoft.com/office/drawing/2014/main" id="{3F1F3DB2-FFB6-F33C-6226-6227FDBEC7A3}"/>
                  </a:ext>
                </a:extLst>
              </p:cNvPr>
              <p:cNvSpPr>
                <a:spLocks noGrp="1" noRot="1" noChangeAspect="1" noMove="1" noResize="1" noEditPoints="1" noAdjustHandles="1" noChangeArrowheads="1" noChangeShapeType="1" noTextEdit="1"/>
              </p:cNvSpPr>
              <p:nvPr>
                <p:ph type="title"/>
              </p:nvPr>
            </p:nvSpPr>
            <p:spPr>
              <a:blipFill>
                <a:blip r:embed="rId11"/>
                <a:stretch>
                  <a:fillRect l="-1000" t="-534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FB1AF8F-4C2F-8CAF-6365-E2A7602D842D}"/>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0B1EBA3A-8E93-7F05-2E16-4B33385D9C4E}"/>
              </a:ext>
            </a:extLst>
          </p:cNvPr>
          <p:cNvSpPr>
            <a:spLocks noGrp="1"/>
          </p:cNvSpPr>
          <p:nvPr>
            <p:ph type="ftr" sz="quarter" idx="11"/>
          </p:nvPr>
        </p:nvSpPr>
        <p:spPr/>
        <p:txBody>
          <a:bodyPr/>
          <a:lstStyle/>
          <a:p>
            <a:r>
              <a:rPr lang="en-US" dirty="0"/>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A11503EA-437D-1183-D41E-839240AEA5C6}"/>
              </a:ext>
            </a:extLst>
          </p:cNvPr>
          <p:cNvSpPr>
            <a:spLocks noGrp="1"/>
          </p:cNvSpPr>
          <p:nvPr>
            <p:ph type="sldNum" sz="quarter" idx="12"/>
          </p:nvPr>
        </p:nvSpPr>
        <p:spPr/>
        <p:txBody>
          <a:bodyPr/>
          <a:lstStyle/>
          <a:p>
            <a:fld id="{87034D8C-3CB4-402A-BC46-2AB14C0FE90A}" type="slidenum">
              <a:rPr lang="en-US" smtClean="0"/>
              <a:pPr/>
              <a:t>26</a:t>
            </a:fld>
            <a:endParaRPr lang="en-US"/>
          </a:p>
        </p:txBody>
      </p:sp>
      <p:sp>
        <p:nvSpPr>
          <p:cNvPr id="8" name="TextBox 7">
            <a:extLst>
              <a:ext uri="{FF2B5EF4-FFF2-40B4-BE49-F238E27FC236}">
                <a16:creationId xmlns:a16="http://schemas.microsoft.com/office/drawing/2014/main" id="{FBFB3E3E-737B-0F16-E20C-FAB7E8BBC479}"/>
              </a:ext>
            </a:extLst>
          </p:cNvPr>
          <p:cNvSpPr txBox="1"/>
          <p:nvPr/>
        </p:nvSpPr>
        <p:spPr>
          <a:xfrm>
            <a:off x="609600" y="757549"/>
            <a:ext cx="6858000" cy="584775"/>
          </a:xfrm>
          <a:prstGeom prst="rect">
            <a:avLst/>
          </a:prstGeom>
          <a:noFill/>
        </p:spPr>
        <p:txBody>
          <a:bodyPr wrap="square" rtlCol="0">
            <a:spAutoFit/>
          </a:bodyPr>
          <a:lstStyle/>
          <a:p>
            <a:r>
              <a:rPr lang="en-AU" sz="1600" i="1" dirty="0">
                <a:solidFill>
                  <a:schemeClr val="accent3">
                    <a:lumMod val="75000"/>
                  </a:schemeClr>
                </a:solidFill>
              </a:rPr>
              <a:t>P.-L. Yin et al., All-Orders Evolution of Parton Distributions: Principle, Practice, and Predictions, Chin. Phys. Lett. Express 40 (9) (2023) 091201.</a:t>
            </a:r>
          </a:p>
        </p:txBody>
      </p:sp>
      <p:pic>
        <p:nvPicPr>
          <p:cNvPr id="10" name="Picture 9">
            <a:extLst>
              <a:ext uri="{FF2B5EF4-FFF2-40B4-BE49-F238E27FC236}">
                <a16:creationId xmlns:a16="http://schemas.microsoft.com/office/drawing/2014/main" id="{CEA1EEBC-EE5D-E61B-D7C3-634CB045F5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4800" y="381000"/>
            <a:ext cx="4130365" cy="559949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FB33D10-B52C-5CAC-0A22-707F3C59DA91}"/>
                  </a:ext>
                </a:extLst>
              </p:cNvPr>
              <p:cNvSpPr txBox="1"/>
              <p:nvPr/>
            </p:nvSpPr>
            <p:spPr>
              <a:xfrm>
                <a:off x="9829800" y="741938"/>
                <a:ext cx="4642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9FB33D10-B52C-5CAC-0A22-707F3C59DA91}"/>
                  </a:ext>
                </a:extLst>
              </p:cNvPr>
              <p:cNvSpPr txBox="1">
                <a:spLocks noRot="1" noChangeAspect="1" noMove="1" noResize="1" noEditPoints="1" noAdjustHandles="1" noChangeArrowheads="1" noChangeShapeType="1" noTextEdit="1"/>
              </p:cNvSpPr>
              <p:nvPr/>
            </p:nvSpPr>
            <p:spPr>
              <a:xfrm>
                <a:off x="9829800" y="741938"/>
                <a:ext cx="464293" cy="369332"/>
              </a:xfrm>
              <a:prstGeom prst="rect">
                <a:avLst/>
              </a:prstGeom>
              <a:blipFill>
                <a:blip r:embed="rId1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E2B2088-EB1C-8BAC-C744-69CAB89FDB22}"/>
                  </a:ext>
                </a:extLst>
              </p:cNvPr>
              <p:cNvSpPr txBox="1"/>
              <p:nvPr/>
            </p:nvSpPr>
            <p:spPr>
              <a:xfrm>
                <a:off x="9220200" y="864308"/>
                <a:ext cx="545855"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8E2B2088-EB1C-8BAC-C744-69CAB89FDB22}"/>
                  </a:ext>
                </a:extLst>
              </p:cNvPr>
              <p:cNvSpPr txBox="1">
                <a:spLocks noRot="1" noChangeAspect="1" noMove="1" noResize="1" noEditPoints="1" noAdjustHandles="1" noChangeArrowheads="1" noChangeShapeType="1" noTextEdit="1"/>
              </p:cNvSpPr>
              <p:nvPr/>
            </p:nvSpPr>
            <p:spPr>
              <a:xfrm>
                <a:off x="9220200" y="864308"/>
                <a:ext cx="545855" cy="371255"/>
              </a:xfrm>
              <a:prstGeom prst="rect">
                <a:avLst/>
              </a:prstGeom>
              <a:blipFill>
                <a:blip r:embed="rId14"/>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57A35B5-8715-F4AA-E872-1F1C90EC3C34}"/>
                  </a:ext>
                </a:extLst>
              </p:cNvPr>
              <p:cNvSpPr txBox="1"/>
              <p:nvPr/>
            </p:nvSpPr>
            <p:spPr>
              <a:xfrm>
                <a:off x="9379635" y="1393984"/>
                <a:ext cx="77283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m:t>
                          </m:r>
                          <m:r>
                            <a:rPr lang="en-AU" sz="1600" b="0" i="1" smtClean="0">
                              <a:solidFill>
                                <a:srgbClr val="C00000"/>
                              </a:solidFill>
                              <a:latin typeface="Cambria Math" panose="02040503050406030204" pitchFamily="18" charset="0"/>
                            </a:rPr>
                            <m:t>.</m:t>
                          </m:r>
                          <m:r>
                            <a:rPr lang="en-AU" sz="1600" b="0" i="1" smtClean="0">
                              <a:solidFill>
                                <a:srgbClr val="C00000"/>
                              </a:solidFill>
                              <a:latin typeface="Cambria Math" panose="02040503050406030204" pitchFamily="18" charset="0"/>
                            </a:rPr>
                            <m:t>5</m:t>
                          </m:r>
                          <m:r>
                            <a:rPr lang="en-AU" sz="1600" b="0" i="1" smtClean="0">
                              <a:solidFill>
                                <a:srgbClr val="C00000"/>
                              </a:solidFill>
                              <a:latin typeface="Cambria Math" panose="02040503050406030204" pitchFamily="18" charset="0"/>
                            </a:rPr>
                            <m:t> </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13" name="TextBox 12">
                <a:extLst>
                  <a:ext uri="{FF2B5EF4-FFF2-40B4-BE49-F238E27FC236}">
                    <a16:creationId xmlns:a16="http://schemas.microsoft.com/office/drawing/2014/main" id="{057A35B5-8715-F4AA-E872-1F1C90EC3C34}"/>
                  </a:ext>
                </a:extLst>
              </p:cNvPr>
              <p:cNvSpPr txBox="1">
                <a:spLocks noRot="1" noChangeAspect="1" noMove="1" noResize="1" noEditPoints="1" noAdjustHandles="1" noChangeArrowheads="1" noChangeShapeType="1" noTextEdit="1"/>
              </p:cNvSpPr>
              <p:nvPr/>
            </p:nvSpPr>
            <p:spPr>
              <a:xfrm>
                <a:off x="9379635" y="1393984"/>
                <a:ext cx="772839" cy="338554"/>
              </a:xfrm>
              <a:prstGeom prst="rect">
                <a:avLst/>
              </a:prstGeom>
              <a:blipFill>
                <a:blip r:embed="rId15"/>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2E8103-68BA-99AC-E038-DBB6194FC498}"/>
                  </a:ext>
                </a:extLst>
              </p:cNvPr>
              <p:cNvSpPr txBox="1"/>
              <p:nvPr/>
            </p:nvSpPr>
            <p:spPr>
              <a:xfrm>
                <a:off x="9331384" y="4038600"/>
                <a:ext cx="43467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122E8103-68BA-99AC-E038-DBB6194FC498}"/>
                  </a:ext>
                </a:extLst>
              </p:cNvPr>
              <p:cNvSpPr txBox="1">
                <a:spLocks noRot="1" noChangeAspect="1" noMove="1" noResize="1" noEditPoints="1" noAdjustHandles="1" noChangeArrowheads="1" noChangeShapeType="1" noTextEdit="1"/>
              </p:cNvSpPr>
              <p:nvPr/>
            </p:nvSpPr>
            <p:spPr>
              <a:xfrm>
                <a:off x="9331384" y="4038600"/>
                <a:ext cx="434670" cy="369332"/>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0BBF836-0582-F32C-D3CE-7681B78C9CBC}"/>
                  </a:ext>
                </a:extLst>
              </p:cNvPr>
              <p:cNvSpPr txBox="1"/>
              <p:nvPr/>
            </p:nvSpPr>
            <p:spPr>
              <a:xfrm>
                <a:off x="9493127" y="3537253"/>
                <a:ext cx="510588"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70BBF836-0582-F32C-D3CE-7681B78C9CBC}"/>
                  </a:ext>
                </a:extLst>
              </p:cNvPr>
              <p:cNvSpPr txBox="1">
                <a:spLocks noRot="1" noChangeAspect="1" noMove="1" noResize="1" noEditPoints="1" noAdjustHandles="1" noChangeArrowheads="1" noChangeShapeType="1" noTextEdit="1"/>
              </p:cNvSpPr>
              <p:nvPr/>
            </p:nvSpPr>
            <p:spPr>
              <a:xfrm>
                <a:off x="9493127" y="3537253"/>
                <a:ext cx="510588" cy="371255"/>
              </a:xfrm>
              <a:prstGeom prst="rect">
                <a:avLst/>
              </a:prstGeom>
              <a:blipFill>
                <a:blip r:embed="rId17"/>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8893363-E5E2-6368-C766-4D9D529A951E}"/>
                  </a:ext>
                </a:extLst>
              </p:cNvPr>
              <p:cNvSpPr txBox="1"/>
              <p:nvPr/>
            </p:nvSpPr>
            <p:spPr>
              <a:xfrm>
                <a:off x="10439400" y="4800600"/>
                <a:ext cx="49205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16" name="TextBox 15">
                <a:extLst>
                  <a:ext uri="{FF2B5EF4-FFF2-40B4-BE49-F238E27FC236}">
                    <a16:creationId xmlns:a16="http://schemas.microsoft.com/office/drawing/2014/main" id="{68893363-E5E2-6368-C766-4D9D529A951E}"/>
                  </a:ext>
                </a:extLst>
              </p:cNvPr>
              <p:cNvSpPr txBox="1">
                <a:spLocks noRot="1" noChangeAspect="1" noMove="1" noResize="1" noEditPoints="1" noAdjustHandles="1" noChangeArrowheads="1" noChangeShapeType="1" noTextEdit="1"/>
              </p:cNvSpPr>
              <p:nvPr/>
            </p:nvSpPr>
            <p:spPr>
              <a:xfrm>
                <a:off x="10439400" y="4800600"/>
                <a:ext cx="492058" cy="369332"/>
              </a:xfrm>
              <a:prstGeom prst="rect">
                <a:avLst/>
              </a:prstGeom>
              <a:blipFill>
                <a:blip r:embed="rId18"/>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347609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barn(inVertical)">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9" presetID="16" presetClass="entr" presetSubtype="21"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wipe(down)">
                                      <p:cBhvr>
                                        <p:cTn id="5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70D0F-5C02-C72B-BBEB-7A37134A1C2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5CA78FD-D64F-EF29-0911-2EC223171790}"/>
                  </a:ext>
                </a:extLst>
              </p:cNvPr>
              <p:cNvSpPr>
                <a:spLocks noGrp="1"/>
              </p:cNvSpPr>
              <p:nvPr>
                <p:ph type="title"/>
              </p:nvPr>
            </p:nvSpPr>
            <p:spPr/>
            <p:txBody>
              <a:bodyPr/>
              <a:lstStyle/>
              <a:p>
                <a:r>
                  <a:rPr lang="en-AU" dirty="0"/>
                  <a:t>HI Evolved to </a:t>
                </a:r>
                <a14:m>
                  <m:oMath xmlns:m="http://schemas.openxmlformats.org/officeDocument/2006/math">
                    <m:r>
                      <a:rPr lang="en-AU" b="1" i="1" smtClean="0">
                        <a:latin typeface="Cambria Math" panose="02040503050406030204" pitchFamily="18" charset="0"/>
                      </a:rPr>
                      <m:t>𝜻</m:t>
                    </m:r>
                    <m:r>
                      <a:rPr lang="en-AU" b="1" i="1" smtClean="0">
                        <a:latin typeface="Cambria Math" panose="02040503050406030204" pitchFamily="18" charset="0"/>
                      </a:rPr>
                      <m:t>=</m:t>
                    </m:r>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oMath>
                </a14:m>
                <a:r>
                  <a:rPr lang="en-AU" dirty="0"/>
                  <a:t>GeV … Glue </a:t>
                </a:r>
              </a:p>
            </p:txBody>
          </p:sp>
        </mc:Choice>
        <mc:Fallback xmlns="">
          <p:sp>
            <p:nvSpPr>
              <p:cNvPr id="2" name="Title 1">
                <a:extLst>
                  <a:ext uri="{FF2B5EF4-FFF2-40B4-BE49-F238E27FC236}">
                    <a16:creationId xmlns:a16="http://schemas.microsoft.com/office/drawing/2014/main" id="{35CA78FD-D64F-EF29-0911-2EC223171790}"/>
                  </a:ext>
                </a:extLst>
              </p:cNvPr>
              <p:cNvSpPr>
                <a:spLocks noGrp="1" noRot="1" noChangeAspect="1" noMove="1" noResize="1" noEditPoints="1" noAdjustHandles="1" noChangeArrowheads="1" noChangeShapeType="1" noTextEdit="1"/>
              </p:cNvSpPr>
              <p:nvPr>
                <p:ph type="title"/>
              </p:nvPr>
            </p:nvSpPr>
            <p:spPr>
              <a:blipFill>
                <a:blip r:embed="rId2"/>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6A2243-378F-0D3E-0ADD-94F1BA7D2404}"/>
                  </a:ext>
                </a:extLst>
              </p:cNvPr>
              <p:cNvSpPr>
                <a:spLocks noGrp="1"/>
              </p:cNvSpPr>
              <p:nvPr>
                <p:ph idx="1"/>
              </p:nvPr>
            </p:nvSpPr>
            <p:spPr>
              <a:xfrm>
                <a:off x="609600" y="1341437"/>
                <a:ext cx="7086600" cy="4525963"/>
              </a:xfrm>
            </p:spPr>
            <p:txBody>
              <a:bodyPr/>
              <a:lstStyle/>
              <a:p>
                <a:r>
                  <a:rPr lang="en-AU" dirty="0"/>
                  <a:t>Evolution from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𝐻</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2</m:t>
                        </m:r>
                      </m:sub>
                    </m:sSub>
                  </m:oMath>
                </a14:m>
                <a:r>
                  <a:rPr lang="en-AU" dirty="0"/>
                  <a:t> “liberates” glue and sea parton contributions from the dressed quarks that constitute the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𝐻</m:t>
                        </m:r>
                      </m:sub>
                    </m:sSub>
                  </m:oMath>
                </a14:m>
                <a:r>
                  <a:rPr lang="en-AU" dirty="0"/>
                  <a:t> baryon.</a:t>
                </a:r>
              </a:p>
              <a:p>
                <a:pPr lvl="1"/>
                <a:r>
                  <a:rPr lang="en-AU" sz="2200" dirty="0"/>
                  <a:t>hence, sea and glue DFs emerge entirely from evolution </a:t>
                </a:r>
              </a:p>
              <a:p>
                <a:pPr lvl="1"/>
                <a:r>
                  <a:rPr lang="en-US" sz="2200" dirty="0"/>
                  <a:t>Figure B …</a:t>
                </a:r>
              </a:p>
              <a:p>
                <a:pPr lvl="2"/>
                <a:r>
                  <a:rPr lang="en-US" sz="2200" dirty="0"/>
                  <a:t>proton glue has additional support on valence quark domain </a:t>
                </a:r>
                <a14:m>
                  <m:oMath xmlns:m="http://schemas.openxmlformats.org/officeDocument/2006/math">
                    <m:r>
                      <a:rPr lang="en-US" sz="2200" i="1" dirty="0" smtClean="0">
                        <a:latin typeface="Cambria Math" panose="02040503050406030204" pitchFamily="18" charset="0"/>
                      </a:rPr>
                      <m:t>𝑥</m:t>
                    </m:r>
                    <m:r>
                      <a:rPr lang="en-US" sz="2200" i="1" dirty="0" smtClean="0">
                        <a:latin typeface="Cambria Math" panose="02040503050406030204" pitchFamily="18" charset="0"/>
                      </a:rPr>
                      <m:t> ≳ 0.2</m:t>
                    </m:r>
                  </m:oMath>
                </a14:m>
                <a:endParaRPr lang="en-US" sz="2200" dirty="0"/>
              </a:p>
              <a:p>
                <a:pPr lvl="1"/>
                <a:r>
                  <a:rPr lang="en-US" sz="2200" dirty="0"/>
                  <a:t>Large-</a:t>
                </a:r>
                <a14:m>
                  <m:oMath xmlns:m="http://schemas.openxmlformats.org/officeDocument/2006/math">
                    <m:r>
                      <a:rPr lang="en-US" sz="2200" i="1" dirty="0" smtClean="0">
                        <a:latin typeface="Cambria Math" panose="02040503050406030204" pitchFamily="18" charset="0"/>
                      </a:rPr>
                      <m:t>𝑥</m:t>
                    </m:r>
                  </m:oMath>
                </a14:m>
                <a:r>
                  <a:rPr lang="en-US" sz="2200" dirty="0"/>
                  <a:t> power law:</a:t>
                </a:r>
              </a:p>
              <a:p>
                <a:pPr lvl="2"/>
                <a:r>
                  <a:rPr lang="en-US" sz="2200" dirty="0"/>
                  <a:t>As in QCD </a:t>
                </a:r>
                <a14:m>
                  <m:oMath xmlns:m="http://schemas.openxmlformats.org/officeDocument/2006/math">
                    <m:r>
                      <a:rPr lang="en-AU" sz="2200" b="0" i="1" smtClean="0">
                        <a:latin typeface="Cambria Math" panose="02040503050406030204" pitchFamily="18" charset="0"/>
                      </a:rPr>
                      <m:t>≈1+</m:t>
                    </m:r>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𝛽</m:t>
                        </m:r>
                      </m:e>
                      <m:sub>
                        <m:r>
                          <m:rPr>
                            <m:sty m:val="p"/>
                          </m:rPr>
                          <a:rPr lang="en-AU" sz="2200" b="0" i="0" smtClean="0">
                            <a:latin typeface="Cambria Math" panose="02040503050406030204" pitchFamily="18" charset="0"/>
                          </a:rPr>
                          <m:t>Valence</m:t>
                        </m:r>
                      </m:sub>
                      <m:sup>
                        <m:r>
                          <m:rPr>
                            <m:sty m:val="p"/>
                          </m:rPr>
                          <a:rPr lang="en-AU" sz="2200" b="0" i="0" smtClean="0">
                            <a:latin typeface="Cambria Math" panose="02040503050406030204" pitchFamily="18" charset="0"/>
                          </a:rPr>
                          <m:t>SCI</m:t>
                        </m:r>
                      </m:sup>
                    </m:sSubSup>
                  </m:oMath>
                </a14:m>
                <a:endParaRPr lang="en-US" sz="2200" dirty="0"/>
              </a:p>
            </p:txBody>
          </p:sp>
        </mc:Choice>
        <mc:Fallback xmlns="">
          <p:sp>
            <p:nvSpPr>
              <p:cNvPr id="3" name="Content Placeholder 2">
                <a:extLst>
                  <a:ext uri="{FF2B5EF4-FFF2-40B4-BE49-F238E27FC236}">
                    <a16:creationId xmlns:a16="http://schemas.microsoft.com/office/drawing/2014/main" id="{6F6A2243-378F-0D3E-0ADD-94F1BA7D2404}"/>
                  </a:ext>
                </a:extLst>
              </p:cNvPr>
              <p:cNvSpPr>
                <a:spLocks noGrp="1" noRot="1" noChangeAspect="1" noMove="1" noResize="1" noEditPoints="1" noAdjustHandles="1" noChangeArrowheads="1" noChangeShapeType="1" noTextEdit="1"/>
              </p:cNvSpPr>
              <p:nvPr>
                <p:ph idx="1"/>
              </p:nvPr>
            </p:nvSpPr>
            <p:spPr>
              <a:xfrm>
                <a:off x="609600" y="1341437"/>
                <a:ext cx="7086600" cy="4525963"/>
              </a:xfrm>
              <a:blipFill>
                <a:blip r:embed="rId3"/>
                <a:stretch>
                  <a:fillRect l="-946" t="-942" r="-163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F27A888-DF0A-1AA8-CC88-F8C30B7214ED}"/>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6DF4FEE1-B109-D98B-3C58-B8C27A48BCB0}"/>
              </a:ext>
            </a:extLst>
          </p:cNvPr>
          <p:cNvSpPr>
            <a:spLocks noGrp="1"/>
          </p:cNvSpPr>
          <p:nvPr>
            <p:ph type="ftr" sz="quarter" idx="11"/>
          </p:nvPr>
        </p:nvSpPr>
        <p:spPr/>
        <p:txBody>
          <a:bodyPr/>
          <a:lstStyle/>
          <a:p>
            <a:r>
              <a:rPr lang="en-US" dirty="0"/>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716A8D6D-0129-C111-F688-DA4E5FA96DFA}"/>
              </a:ext>
            </a:extLst>
          </p:cNvPr>
          <p:cNvSpPr>
            <a:spLocks noGrp="1"/>
          </p:cNvSpPr>
          <p:nvPr>
            <p:ph type="sldNum" sz="quarter" idx="12"/>
          </p:nvPr>
        </p:nvSpPr>
        <p:spPr/>
        <p:txBody>
          <a:bodyPr/>
          <a:lstStyle/>
          <a:p>
            <a:fld id="{87034D8C-3CB4-402A-BC46-2AB14C0FE90A}" type="slidenum">
              <a:rPr lang="en-US" smtClean="0"/>
              <a:pPr/>
              <a:t>27</a:t>
            </a:fld>
            <a:endParaRPr lang="en-US"/>
          </a:p>
        </p:txBody>
      </p:sp>
      <p:sp>
        <p:nvSpPr>
          <p:cNvPr id="8" name="TextBox 7">
            <a:extLst>
              <a:ext uri="{FF2B5EF4-FFF2-40B4-BE49-F238E27FC236}">
                <a16:creationId xmlns:a16="http://schemas.microsoft.com/office/drawing/2014/main" id="{6612F7B8-0CFB-F4A7-3034-CA9E7EF34E3C}"/>
              </a:ext>
            </a:extLst>
          </p:cNvPr>
          <p:cNvSpPr txBox="1"/>
          <p:nvPr/>
        </p:nvSpPr>
        <p:spPr>
          <a:xfrm>
            <a:off x="609600" y="757549"/>
            <a:ext cx="6858000" cy="584775"/>
          </a:xfrm>
          <a:prstGeom prst="rect">
            <a:avLst/>
          </a:prstGeom>
          <a:noFill/>
        </p:spPr>
        <p:txBody>
          <a:bodyPr wrap="square" rtlCol="0">
            <a:spAutoFit/>
          </a:bodyPr>
          <a:lstStyle/>
          <a:p>
            <a:r>
              <a:rPr lang="en-AU" sz="1600" i="1" dirty="0">
                <a:solidFill>
                  <a:schemeClr val="accent3">
                    <a:lumMod val="75000"/>
                  </a:schemeClr>
                </a:solidFill>
              </a:rPr>
              <a:t>P.-L. Yin et al., All-Orders Evolution of Parton Distributions: Principle, Practice, and Predictions, Chin. Phys. Lett. Express 40 (9) (2023) 091201.</a:t>
            </a:r>
          </a:p>
        </p:txBody>
      </p:sp>
      <p:pic>
        <p:nvPicPr>
          <p:cNvPr id="10" name="Picture 9">
            <a:extLst>
              <a:ext uri="{FF2B5EF4-FFF2-40B4-BE49-F238E27FC236}">
                <a16:creationId xmlns:a16="http://schemas.microsoft.com/office/drawing/2014/main" id="{A5829950-983B-6704-E35E-75898EB4F7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33195" y="381000"/>
            <a:ext cx="4113575" cy="559949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543AAF8-A1DB-8513-A1B7-3C32AAFB9602}"/>
                  </a:ext>
                </a:extLst>
              </p:cNvPr>
              <p:cNvSpPr txBox="1"/>
              <p:nvPr/>
            </p:nvSpPr>
            <p:spPr>
              <a:xfrm>
                <a:off x="9829800" y="741938"/>
                <a:ext cx="4957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𝑔</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3543AAF8-A1DB-8513-A1B7-3C32AAFB9602}"/>
                  </a:ext>
                </a:extLst>
              </p:cNvPr>
              <p:cNvSpPr txBox="1">
                <a:spLocks noRot="1" noChangeAspect="1" noMove="1" noResize="1" noEditPoints="1" noAdjustHandles="1" noChangeArrowheads="1" noChangeShapeType="1" noTextEdit="1"/>
              </p:cNvSpPr>
              <p:nvPr/>
            </p:nvSpPr>
            <p:spPr>
              <a:xfrm>
                <a:off x="9829800" y="741938"/>
                <a:ext cx="495712" cy="369332"/>
              </a:xfrm>
              <a:prstGeom prst="rect">
                <a:avLst/>
              </a:prstGeom>
              <a:blipFill>
                <a:blip r:embed="rId5"/>
                <a:stretch>
                  <a:fillRect b="-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BAFE59B-966F-FB1B-1084-1BEA147589FD}"/>
                  </a:ext>
                </a:extLst>
              </p:cNvPr>
              <p:cNvSpPr txBox="1"/>
              <p:nvPr/>
            </p:nvSpPr>
            <p:spPr>
              <a:xfrm>
                <a:off x="9984120" y="1262172"/>
                <a:ext cx="579518"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𝑔</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DBAFE59B-966F-FB1B-1084-1BEA147589FD}"/>
                  </a:ext>
                </a:extLst>
              </p:cNvPr>
              <p:cNvSpPr txBox="1">
                <a:spLocks noRot="1" noChangeAspect="1" noMove="1" noResize="1" noEditPoints="1" noAdjustHandles="1" noChangeArrowheads="1" noChangeShapeType="1" noTextEdit="1"/>
              </p:cNvSpPr>
              <p:nvPr/>
            </p:nvSpPr>
            <p:spPr>
              <a:xfrm>
                <a:off x="9984120" y="1262172"/>
                <a:ext cx="579518" cy="371255"/>
              </a:xfrm>
              <a:prstGeom prst="rect">
                <a:avLst/>
              </a:prstGeom>
              <a:blipFill>
                <a:blip r:embed="rId6"/>
                <a:stretch>
                  <a:fillRect b="-655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B2A18A5-F723-043E-9BBC-2408C129D08D}"/>
                  </a:ext>
                </a:extLst>
              </p:cNvPr>
              <p:cNvSpPr txBox="1"/>
              <p:nvPr/>
            </p:nvSpPr>
            <p:spPr>
              <a:xfrm>
                <a:off x="9472268" y="1664486"/>
                <a:ext cx="45807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chemeClr val="accent6">
                                  <a:lumMod val="50000"/>
                                </a:schemeClr>
                              </a:solidFill>
                              <a:latin typeface="Cambria Math" panose="02040503050406030204" pitchFamily="18" charset="0"/>
                            </a:rPr>
                          </m:ctrlPr>
                        </m:sSubPr>
                        <m:e>
                          <m:r>
                            <a:rPr lang="en-AU" sz="1600" b="0" i="1" smtClean="0">
                              <a:solidFill>
                                <a:schemeClr val="accent6">
                                  <a:lumMod val="50000"/>
                                </a:schemeClr>
                              </a:solidFill>
                              <a:latin typeface="Cambria Math" panose="02040503050406030204" pitchFamily="18" charset="0"/>
                            </a:rPr>
                            <m:t>𝑔</m:t>
                          </m:r>
                        </m:e>
                        <m:sub>
                          <m:r>
                            <a:rPr lang="en-AU" sz="1600" b="0" i="1" smtClean="0">
                              <a:solidFill>
                                <a:schemeClr val="accent6">
                                  <a:lumMod val="50000"/>
                                </a:schemeClr>
                              </a:solidFill>
                              <a:latin typeface="Cambria Math" panose="02040503050406030204" pitchFamily="18" charset="0"/>
                            </a:rPr>
                            <m:t>𝑛</m:t>
                          </m:r>
                        </m:sub>
                      </m:sSub>
                    </m:oMath>
                  </m:oMathPara>
                </a14:m>
                <a:endParaRPr lang="en-AU" dirty="0">
                  <a:solidFill>
                    <a:schemeClr val="accent6">
                      <a:lumMod val="50000"/>
                    </a:schemeClr>
                  </a:solidFill>
                </a:endParaRPr>
              </a:p>
            </p:txBody>
          </p:sp>
        </mc:Choice>
        <mc:Fallback xmlns="">
          <p:sp>
            <p:nvSpPr>
              <p:cNvPr id="13" name="TextBox 12">
                <a:extLst>
                  <a:ext uri="{FF2B5EF4-FFF2-40B4-BE49-F238E27FC236}">
                    <a16:creationId xmlns:a16="http://schemas.microsoft.com/office/drawing/2014/main" id="{1B2A18A5-F723-043E-9BBC-2408C129D08D}"/>
                  </a:ext>
                </a:extLst>
              </p:cNvPr>
              <p:cNvSpPr txBox="1">
                <a:spLocks noRot="1" noChangeAspect="1" noMove="1" noResize="1" noEditPoints="1" noAdjustHandles="1" noChangeArrowheads="1" noChangeShapeType="1" noTextEdit="1"/>
              </p:cNvSpPr>
              <p:nvPr/>
            </p:nvSpPr>
            <p:spPr>
              <a:xfrm>
                <a:off x="9472268" y="1664486"/>
                <a:ext cx="458074" cy="338554"/>
              </a:xfrm>
              <a:prstGeom prst="rect">
                <a:avLst/>
              </a:prstGeom>
              <a:blipFill>
                <a:blip r:embed="rId7"/>
                <a:stretch>
                  <a:fillRect b="-357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5C7D7D3-A5C6-3425-3DCB-2F68DF5591AC}"/>
                  </a:ext>
                </a:extLst>
              </p:cNvPr>
              <p:cNvSpPr txBox="1"/>
              <p:nvPr/>
            </p:nvSpPr>
            <p:spPr>
              <a:xfrm>
                <a:off x="10714123" y="3629997"/>
                <a:ext cx="434670" cy="6614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AU" b="0" i="1" smtClean="0">
                              <a:solidFill>
                                <a:srgbClr val="009900"/>
                              </a:solidFill>
                              <a:latin typeface="Cambria Math" panose="02040503050406030204" pitchFamily="18" charset="0"/>
                            </a:rPr>
                          </m:ctrlPr>
                        </m:fPr>
                        <m:num>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𝑔</m:t>
                              </m:r>
                            </m:e>
                            <m:sub>
                              <m:r>
                                <m:rPr>
                                  <m:sty m:val="p"/>
                                </m:rPr>
                                <a:rPr lang="en-AU" b="0" i="0" smtClean="0">
                                  <a:solidFill>
                                    <a:srgbClr val="009900"/>
                                  </a:solidFill>
                                  <a:latin typeface="Cambria Math" panose="02040503050406030204" pitchFamily="18" charset="0"/>
                                </a:rPr>
                                <m:t>Λ</m:t>
                              </m:r>
                            </m:sub>
                          </m:sSub>
                        </m:num>
                        <m:den>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𝑔</m:t>
                              </m:r>
                            </m:e>
                            <m:sub>
                              <m:r>
                                <a:rPr lang="en-AU" b="0" i="1" smtClean="0">
                                  <a:solidFill>
                                    <a:srgbClr val="009900"/>
                                  </a:solidFill>
                                  <a:latin typeface="Cambria Math" panose="02040503050406030204" pitchFamily="18" charset="0"/>
                                </a:rPr>
                                <m:t>𝑝</m:t>
                              </m:r>
                            </m:sub>
                          </m:sSub>
                        </m:den>
                      </m:f>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D5C7D7D3-A5C6-3425-3DCB-2F68DF5591AC}"/>
                  </a:ext>
                </a:extLst>
              </p:cNvPr>
              <p:cNvSpPr txBox="1">
                <a:spLocks noRot="1" noChangeAspect="1" noMove="1" noResize="1" noEditPoints="1" noAdjustHandles="1" noChangeArrowheads="1" noChangeShapeType="1" noTextEdit="1"/>
              </p:cNvSpPr>
              <p:nvPr/>
            </p:nvSpPr>
            <p:spPr>
              <a:xfrm>
                <a:off x="10714123" y="3629997"/>
                <a:ext cx="434670" cy="661400"/>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9F4A85-91D9-B8CE-F273-04A033056D5B}"/>
                  </a:ext>
                </a:extLst>
              </p:cNvPr>
              <p:cNvSpPr txBox="1"/>
              <p:nvPr/>
            </p:nvSpPr>
            <p:spPr>
              <a:xfrm>
                <a:off x="9731509" y="4273812"/>
                <a:ext cx="835742" cy="92095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AU" b="0" i="1" smtClean="0">
                              <a:solidFill>
                                <a:schemeClr val="accent1">
                                  <a:lumMod val="50000"/>
                                </a:schemeClr>
                              </a:solidFill>
                              <a:latin typeface="Cambria Math" panose="02040503050406030204" pitchFamily="18" charset="0"/>
                            </a:rPr>
                          </m:ctrlPr>
                        </m:fPr>
                        <m:num>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𝑔</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num>
                        <m:den>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𝑔</m:t>
                              </m:r>
                            </m:e>
                            <m:sub>
                              <m:r>
                                <a:rPr lang="en-AU" b="0" i="1" smtClean="0">
                                  <a:solidFill>
                                    <a:schemeClr val="accent1">
                                      <a:lumMod val="50000"/>
                                    </a:schemeClr>
                                  </a:solidFill>
                                  <a:latin typeface="Cambria Math" panose="02040503050406030204" pitchFamily="18" charset="0"/>
                                </a:rPr>
                                <m:t>𝑝</m:t>
                              </m:r>
                            </m:sub>
                          </m:sSub>
                        </m:den>
                      </m:f>
                    </m:oMath>
                  </m:oMathPara>
                </a14:m>
                <a:endParaRPr lang="en-AU" dirty="0">
                  <a:solidFill>
                    <a:srgbClr val="009900"/>
                  </a:solidFill>
                </a:endParaRPr>
              </a:p>
              <a:p>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BC9F4A85-91D9-B8CE-F273-04A033056D5B}"/>
                  </a:ext>
                </a:extLst>
              </p:cNvPr>
              <p:cNvSpPr txBox="1">
                <a:spLocks noRot="1" noChangeAspect="1" noMove="1" noResize="1" noEditPoints="1" noAdjustHandles="1" noChangeArrowheads="1" noChangeShapeType="1" noTextEdit="1"/>
              </p:cNvSpPr>
              <p:nvPr/>
            </p:nvSpPr>
            <p:spPr>
              <a:xfrm>
                <a:off x="9731509" y="4273812"/>
                <a:ext cx="835742" cy="920958"/>
              </a:xfrm>
              <a:prstGeom prst="rect">
                <a:avLst/>
              </a:prstGeom>
              <a:blipFill>
                <a:blip r:embed="rId9"/>
                <a:stretch>
                  <a:fillRect/>
                </a:stretch>
              </a:blipFill>
            </p:spPr>
            <p:txBody>
              <a:bodyPr/>
              <a:lstStyle/>
              <a:p>
                <a:r>
                  <a:rPr lang="en-AU">
                    <a:noFill/>
                  </a:rPr>
                  <a:t> </a:t>
                </a:r>
              </a:p>
            </p:txBody>
          </p:sp>
        </mc:Fallback>
      </mc:AlternateContent>
      <p:pic>
        <p:nvPicPr>
          <p:cNvPr id="9" name="Picture 8" descr="A math equation with numbers and symbols&#10;&#10;AI-generated content may be incorrect.">
            <a:extLst>
              <a:ext uri="{FF2B5EF4-FFF2-40B4-BE49-F238E27FC236}">
                <a16:creationId xmlns:a16="http://schemas.microsoft.com/office/drawing/2014/main" id="{EE055FE2-678F-0283-78EE-39CA84F2B5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44613" y="4297256"/>
            <a:ext cx="2151387" cy="474034"/>
          </a:xfrm>
          <a:prstGeom prst="rect">
            <a:avLst/>
          </a:prstGeom>
        </p:spPr>
      </p:pic>
    </p:spTree>
    <p:extLst>
      <p:ext uri="{BB962C8B-B14F-4D97-AF65-F5344CB8AC3E}">
        <p14:creationId xmlns:p14="http://schemas.microsoft.com/office/powerpoint/2010/main" val="247160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arn(inVertical)">
                                      <p:cBhvr>
                                        <p:cTn id="36" dur="500"/>
                                        <p:tgtEl>
                                          <p:spTgt spid="3">
                                            <p:txEl>
                                              <p:pRg st="5" end="5"/>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B573-32CA-5CEF-F425-F919B0E056B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A185DBD-78D5-5C5A-8F03-B2E26F21E76A}"/>
                  </a:ext>
                </a:extLst>
              </p:cNvPr>
              <p:cNvSpPr>
                <a:spLocks noGrp="1"/>
              </p:cNvSpPr>
              <p:nvPr>
                <p:ph type="title"/>
              </p:nvPr>
            </p:nvSpPr>
            <p:spPr/>
            <p:txBody>
              <a:bodyPr/>
              <a:lstStyle/>
              <a:p>
                <a:r>
                  <a:rPr lang="en-AU" dirty="0"/>
                  <a:t>HI Evolved to </a:t>
                </a:r>
                <a14:m>
                  <m:oMath xmlns:m="http://schemas.openxmlformats.org/officeDocument/2006/math">
                    <m:r>
                      <a:rPr lang="en-AU" b="1" i="1" smtClean="0">
                        <a:latin typeface="Cambria Math" panose="02040503050406030204" pitchFamily="18" charset="0"/>
                      </a:rPr>
                      <m:t>𝜻</m:t>
                    </m:r>
                    <m:r>
                      <a:rPr lang="en-AU" b="1" i="1" smtClean="0">
                        <a:latin typeface="Cambria Math" panose="02040503050406030204" pitchFamily="18" charset="0"/>
                      </a:rPr>
                      <m:t>=</m:t>
                    </m:r>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oMath>
                </a14:m>
                <a:r>
                  <a:rPr lang="en-AU" dirty="0"/>
                  <a:t>GeV … Momentum Fractions </a:t>
                </a:r>
              </a:p>
            </p:txBody>
          </p:sp>
        </mc:Choice>
        <mc:Fallback xmlns="">
          <p:sp>
            <p:nvSpPr>
              <p:cNvPr id="2" name="Title 1">
                <a:extLst>
                  <a:ext uri="{FF2B5EF4-FFF2-40B4-BE49-F238E27FC236}">
                    <a16:creationId xmlns:a16="http://schemas.microsoft.com/office/drawing/2014/main" id="{1A185DBD-78D5-5C5A-8F03-B2E26F21E76A}"/>
                  </a:ext>
                </a:extLst>
              </p:cNvPr>
              <p:cNvSpPr>
                <a:spLocks noGrp="1" noRot="1" noChangeAspect="1" noMove="1" noResize="1" noEditPoints="1" noAdjustHandles="1" noChangeArrowheads="1" noChangeShapeType="1" noTextEdit="1"/>
              </p:cNvSpPr>
              <p:nvPr>
                <p:ph type="title"/>
              </p:nvPr>
            </p:nvSpPr>
            <p:spPr>
              <a:blipFill>
                <a:blip r:embed="rId2"/>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5AF970-BE2A-8497-8CB6-D0BCA507E1B2}"/>
                  </a:ext>
                </a:extLst>
              </p:cNvPr>
              <p:cNvSpPr>
                <a:spLocks noGrp="1"/>
              </p:cNvSpPr>
              <p:nvPr>
                <p:ph idx="1"/>
              </p:nvPr>
            </p:nvSpPr>
            <p:spPr>
              <a:xfrm>
                <a:off x="609600" y="3505200"/>
                <a:ext cx="10744200" cy="2286000"/>
              </a:xfrm>
            </p:spPr>
            <p:txBody>
              <a:bodyPr/>
              <a:lstStyle/>
              <a:p>
                <a14:m>
                  <m:oMath xmlns:m="http://schemas.openxmlformats.org/officeDocument/2006/math">
                    <m:r>
                      <a:rPr lang="en-US" i="1" dirty="0" smtClean="0">
                        <a:latin typeface="Cambria Math" panose="02040503050406030204" pitchFamily="18" charset="0"/>
                      </a:rPr>
                      <m:t>𝑝</m:t>
                    </m:r>
                  </m:oMath>
                </a14:m>
                <a:r>
                  <a:rPr lang="en-US" dirty="0"/>
                  <a:t> … diquark correlations in Faddeev wave function entail that light-front fraction of proton’s momentum carried by each </a:t>
                </a:r>
                <a14:m>
                  <m:oMath xmlns:m="http://schemas.openxmlformats.org/officeDocument/2006/math">
                    <m:sSub>
                      <m:sSubPr>
                        <m:ctrlPr>
                          <a:rPr lang="en-AU" b="0" i="1" dirty="0" smtClean="0">
                            <a:latin typeface="Cambria Math" panose="02040503050406030204" pitchFamily="18" charset="0"/>
                          </a:rPr>
                        </m:ctrlPr>
                      </m:sSubPr>
                      <m:e>
                        <m:r>
                          <a:rPr lang="en-US" i="1" dirty="0" smtClean="0">
                            <a:latin typeface="Cambria Math" panose="02040503050406030204" pitchFamily="18" charset="0"/>
                          </a:rPr>
                          <m:t>𝑢</m:t>
                        </m:r>
                      </m:e>
                      <m:sub>
                        <m:r>
                          <a:rPr lang="en-AU" b="0" i="1" dirty="0" smtClean="0">
                            <a:latin typeface="Cambria Math" panose="02040503050406030204" pitchFamily="18" charset="0"/>
                          </a:rPr>
                          <m:t>𝑉</m:t>
                        </m:r>
                      </m:sub>
                    </m:sSub>
                  </m:oMath>
                </a14:m>
                <a:r>
                  <a:rPr lang="en-US" dirty="0"/>
                  <a:t> is 9.2% more than that carried by the </a:t>
                </a:r>
                <a14:m>
                  <m:oMath xmlns:m="http://schemas.openxmlformats.org/officeDocument/2006/math">
                    <m:sSub>
                      <m:sSubPr>
                        <m:ctrlPr>
                          <a:rPr lang="en-AU" i="1" dirty="0">
                            <a:latin typeface="Cambria Math" panose="02040503050406030204" pitchFamily="18" charset="0"/>
                          </a:rPr>
                        </m:ctrlPr>
                      </m:sSubPr>
                      <m:e>
                        <m:r>
                          <a:rPr lang="en-AU" b="0" i="1" dirty="0" smtClean="0">
                            <a:latin typeface="Cambria Math" panose="02040503050406030204" pitchFamily="18" charset="0"/>
                          </a:rPr>
                          <m:t>𝑑</m:t>
                        </m:r>
                      </m:e>
                      <m:sub>
                        <m:r>
                          <a:rPr lang="en-AU" i="1" dirty="0">
                            <a:latin typeface="Cambria Math" panose="02040503050406030204" pitchFamily="18" charset="0"/>
                          </a:rPr>
                          <m:t>𝑉</m:t>
                        </m:r>
                      </m:sub>
                    </m:sSub>
                  </m:oMath>
                </a14:m>
                <a:endParaRPr lang="en-US" sz="2200" dirty="0"/>
              </a:p>
              <a:p>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Σ</m:t>
                        </m:r>
                      </m:e>
                      <m:sup>
                        <m:r>
                          <a:rPr lang="en-AU" b="0" i="1" smtClean="0">
                            <a:latin typeface="Cambria Math" panose="02040503050406030204" pitchFamily="18" charset="0"/>
                          </a:rPr>
                          <m:t>0</m:t>
                        </m:r>
                      </m:sup>
                    </m:sSup>
                  </m:oMath>
                </a14:m>
                <a:r>
                  <a:rPr lang="en-US" dirty="0"/>
                  <a:t> … diquark structure is similar to that of the nucleon. </a:t>
                </a:r>
              </a:p>
              <a:p>
                <a:pPr lvl="1">
                  <a:spcBef>
                    <a:spcPts val="0"/>
                  </a:spcBef>
                </a:pPr>
                <a14:m>
                  <m:oMath xmlns:m="http://schemas.openxmlformats.org/officeDocument/2006/math">
                    <m:r>
                      <a:rPr lang="en-US" i="1" dirty="0" smtClean="0">
                        <a:latin typeface="Cambria Math" panose="02040503050406030204" pitchFamily="18" charset="0"/>
                      </a:rPr>
                      <m:t>𝑠</m:t>
                    </m:r>
                  </m:oMath>
                </a14:m>
                <a:r>
                  <a:rPr lang="en-US" dirty="0"/>
                  <a:t> quark carries 5.2% more momentum than each of the light quarks. </a:t>
                </a:r>
              </a:p>
              <a:p>
                <a:pPr lvl="1">
                  <a:spcBef>
                    <a:spcPts val="0"/>
                  </a:spcBef>
                </a:pP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𝑀</m:t>
                        </m:r>
                      </m:e>
                      <m:sub>
                        <m:r>
                          <a:rPr lang="en-AU" b="0" i="1" smtClean="0">
                            <a:latin typeface="Cambria Math" panose="02040503050406030204" pitchFamily="18" charset="0"/>
                          </a:rPr>
                          <m:t>𝑠</m:t>
                        </m:r>
                      </m:sub>
                    </m:sSub>
                    <m:r>
                      <a:rPr lang="en-AU" b="0" i="1" smtClean="0">
                        <a:latin typeface="Cambria Math" panose="02040503050406030204" pitchFamily="18" charset="0"/>
                      </a:rPr>
                      <m:t>≈1.2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𝑀</m:t>
                        </m:r>
                      </m:e>
                      <m:sub>
                        <m:r>
                          <a:rPr lang="en-AU" b="0" i="1" smtClean="0">
                            <a:latin typeface="Cambria Math" panose="02040503050406030204" pitchFamily="18" charset="0"/>
                          </a:rPr>
                          <m:t>𝑙</m:t>
                        </m:r>
                      </m:sub>
                    </m:sSub>
                  </m:oMath>
                </a14:m>
                <a:r>
                  <a:rPr lang="en-US" dirty="0"/>
                  <a:t> … EHM modulation of Higgs boson contribution </a:t>
                </a:r>
                <a14:m>
                  <m:oMath xmlns:m="http://schemas.openxmlformats.org/officeDocument/2006/math">
                    <m:sSub>
                      <m:sSubPr>
                        <m:ctrlPr>
                          <a:rPr lang="en-AU" b="0" i="1" dirty="0" smtClean="0">
                            <a:latin typeface="Cambria Math" panose="02040503050406030204" pitchFamily="18" charset="0"/>
                          </a:rPr>
                        </m:ctrlPr>
                      </m:sSub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𝑚</m:t>
                            </m:r>
                          </m:e>
                        </m:acc>
                      </m:e>
                      <m:sub>
                        <m:r>
                          <a:rPr lang="en-AU" b="0" i="1" dirty="0" smtClean="0">
                            <a:latin typeface="Cambria Math" panose="02040503050406030204" pitchFamily="18" charset="0"/>
                          </a:rPr>
                          <m:t>𝑠</m:t>
                        </m:r>
                      </m:sub>
                    </m:sSub>
                    <m:r>
                      <a:rPr lang="en-AU" b="0" i="1" dirty="0" smtClean="0">
                        <a:latin typeface="Cambria Math" panose="02040503050406030204" pitchFamily="18" charset="0"/>
                      </a:rPr>
                      <m:t>≈25 </m:t>
                    </m:r>
                    <m:sSub>
                      <m:sSubPr>
                        <m:ctrlPr>
                          <a:rPr lang="en-AU" b="0" i="1" dirty="0" smtClean="0">
                            <a:latin typeface="Cambria Math" panose="02040503050406030204" pitchFamily="18" charset="0"/>
                          </a:rPr>
                        </m:ctrlPr>
                      </m:sSubPr>
                      <m:e>
                        <m:acc>
                          <m:accPr>
                            <m:chr m:val="̂"/>
                            <m:ctrlPr>
                              <a:rPr lang="en-AU" b="0" i="1" dirty="0" smtClean="0">
                                <a:latin typeface="Cambria Math" panose="02040503050406030204" pitchFamily="18" charset="0"/>
                              </a:rPr>
                            </m:ctrlPr>
                          </m:accPr>
                          <m:e>
                            <m:r>
                              <a:rPr lang="en-AU" b="0" i="1" dirty="0" smtClean="0">
                                <a:latin typeface="Cambria Math" panose="02040503050406030204" pitchFamily="18" charset="0"/>
                              </a:rPr>
                              <m:t>𝑚</m:t>
                            </m:r>
                          </m:e>
                        </m:acc>
                      </m:e>
                      <m:sub>
                        <m:r>
                          <a:rPr lang="en-AU" b="0" i="1" dirty="0" smtClean="0">
                            <a:latin typeface="Cambria Math" panose="02040503050406030204" pitchFamily="18" charset="0"/>
                          </a:rPr>
                          <m:t>𝑙</m:t>
                        </m:r>
                      </m:sub>
                    </m:sSub>
                  </m:oMath>
                </a14:m>
                <a:endParaRPr lang="en-US" dirty="0"/>
              </a:p>
              <a:p>
                <a14:m>
                  <m:oMath xmlns:m="http://schemas.openxmlformats.org/officeDocument/2006/math">
                    <m:r>
                      <m:rPr>
                        <m:sty m:val="p"/>
                      </m:rPr>
                      <a:rPr lang="en-AU" b="0" i="0" smtClean="0">
                        <a:latin typeface="Cambria Math" panose="02040503050406030204" pitchFamily="18" charset="0"/>
                      </a:rPr>
                      <m:t>Λ</m:t>
                    </m:r>
                  </m:oMath>
                </a14:m>
                <a:r>
                  <a:rPr lang="en-US" dirty="0"/>
                  <a:t> … Higgs boson effects somewhat amplified by the dominance of lighter scalar diquark correlations in the wave function. </a:t>
                </a:r>
              </a:p>
              <a:p>
                <a:pPr lvl="1">
                  <a:spcBef>
                    <a:spcPts val="0"/>
                  </a:spcBef>
                </a:pPr>
                <a14:m>
                  <m:oMath xmlns:m="http://schemas.openxmlformats.org/officeDocument/2006/math">
                    <m:r>
                      <a:rPr lang="en-US" i="1" dirty="0" smtClean="0">
                        <a:latin typeface="Cambria Math" panose="02040503050406030204" pitchFamily="18" charset="0"/>
                      </a:rPr>
                      <m:t>𝑠</m:t>
                    </m:r>
                  </m:oMath>
                </a14:m>
                <a:r>
                  <a:rPr lang="en-US" dirty="0"/>
                  <a:t> quark carries 30% more momentum than each of the light quarks.</a:t>
                </a:r>
              </a:p>
            </p:txBody>
          </p:sp>
        </mc:Choice>
        <mc:Fallback xmlns="">
          <p:sp>
            <p:nvSpPr>
              <p:cNvPr id="3" name="Content Placeholder 2">
                <a:extLst>
                  <a:ext uri="{FF2B5EF4-FFF2-40B4-BE49-F238E27FC236}">
                    <a16:creationId xmlns:a16="http://schemas.microsoft.com/office/drawing/2014/main" id="{175AF970-BE2A-8497-8CB6-D0BCA507E1B2}"/>
                  </a:ext>
                </a:extLst>
              </p:cNvPr>
              <p:cNvSpPr>
                <a:spLocks noGrp="1" noRot="1" noChangeAspect="1" noMove="1" noResize="1" noEditPoints="1" noAdjustHandles="1" noChangeArrowheads="1" noChangeShapeType="1" noTextEdit="1"/>
              </p:cNvSpPr>
              <p:nvPr>
                <p:ph idx="1"/>
              </p:nvPr>
            </p:nvSpPr>
            <p:spPr>
              <a:xfrm>
                <a:off x="609600" y="3505200"/>
                <a:ext cx="10744200" cy="2286000"/>
              </a:xfrm>
              <a:blipFill>
                <a:blip r:embed="rId3"/>
                <a:stretch>
                  <a:fillRect l="-624" t="-1867" b="-2800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AC10062E-540A-5307-CB88-FD7B64F0D6A8}"/>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47D19011-A6AA-65B7-628F-30EE47E36734}"/>
              </a:ext>
            </a:extLst>
          </p:cNvPr>
          <p:cNvSpPr>
            <a:spLocks noGrp="1"/>
          </p:cNvSpPr>
          <p:nvPr>
            <p:ph type="ftr" sz="quarter" idx="11"/>
          </p:nvPr>
        </p:nvSpPr>
        <p:spPr/>
        <p:txBody>
          <a:bodyPr/>
          <a:lstStyle/>
          <a:p>
            <a:r>
              <a:rPr lang="en-US" dirty="0"/>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17B4115F-833C-A238-48DA-CA290796BA40}"/>
              </a:ext>
            </a:extLst>
          </p:cNvPr>
          <p:cNvSpPr>
            <a:spLocks noGrp="1"/>
          </p:cNvSpPr>
          <p:nvPr>
            <p:ph type="sldNum" sz="quarter" idx="12"/>
          </p:nvPr>
        </p:nvSpPr>
        <p:spPr/>
        <p:txBody>
          <a:bodyPr/>
          <a:lstStyle/>
          <a:p>
            <a:fld id="{87034D8C-3CB4-402A-BC46-2AB14C0FE90A}" type="slidenum">
              <a:rPr lang="en-US" smtClean="0"/>
              <a:pPr/>
              <a:t>28</a:t>
            </a:fld>
            <a:endParaRPr lang="en-US"/>
          </a:p>
        </p:txBody>
      </p:sp>
      <p:pic>
        <p:nvPicPr>
          <p:cNvPr id="12" name="Picture 11" descr="A table of numbers with numbers&#10;&#10;AI-generated content may be incorrect.">
            <a:extLst>
              <a:ext uri="{FF2B5EF4-FFF2-40B4-BE49-F238E27FC236}">
                <a16:creationId xmlns:a16="http://schemas.microsoft.com/office/drawing/2014/main" id="{3994C1B3-EFFC-D9AB-F2CF-7ABEB736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761152"/>
            <a:ext cx="8935581" cy="2667848"/>
          </a:xfrm>
          <a:prstGeom prst="rect">
            <a:avLst/>
          </a:prstGeom>
        </p:spPr>
      </p:pic>
      <p:sp>
        <p:nvSpPr>
          <p:cNvPr id="17" name="TextBox 16">
            <a:extLst>
              <a:ext uri="{FF2B5EF4-FFF2-40B4-BE49-F238E27FC236}">
                <a16:creationId xmlns:a16="http://schemas.microsoft.com/office/drawing/2014/main" id="{622E22C6-3CF5-A778-38C4-B894ABC34789}"/>
              </a:ext>
            </a:extLst>
          </p:cNvPr>
          <p:cNvSpPr txBox="1"/>
          <p:nvPr/>
        </p:nvSpPr>
        <p:spPr>
          <a:xfrm>
            <a:off x="9697581" y="814160"/>
            <a:ext cx="2494420" cy="923330"/>
          </a:xfrm>
          <a:prstGeom prst="rect">
            <a:avLst/>
          </a:prstGeom>
          <a:noFill/>
        </p:spPr>
        <p:txBody>
          <a:bodyPr wrap="square" rtlCol="0">
            <a:spAutoFit/>
          </a:bodyPr>
          <a:lstStyle/>
          <a:p>
            <a:r>
              <a:rPr lang="en-AU" i="1" dirty="0">
                <a:ln w="0"/>
                <a:solidFill>
                  <a:srgbClr val="C00000"/>
                </a:solidFill>
                <a:effectLst>
                  <a:outerShdw blurRad="38100" dist="25400" dir="5400000" algn="ctr" rotWithShape="0">
                    <a:srgbClr val="6E747A">
                      <a:alpha val="43000"/>
                    </a:srgbClr>
                  </a:outerShdw>
                </a:effectLst>
              </a:rPr>
              <a:t>Glue and sea momentum fractions are same in all octet baryons</a:t>
            </a:r>
          </a:p>
        </p:txBody>
      </p:sp>
    </p:spTree>
    <p:extLst>
      <p:ext uri="{BB962C8B-B14F-4D97-AF65-F5344CB8AC3E}">
        <p14:creationId xmlns:p14="http://schemas.microsoft.com/office/powerpoint/2010/main" val="260485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arn(inVertic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35E82-BE1A-D950-E21D-DA6433B9831B}"/>
            </a:ext>
          </a:extLst>
        </p:cNvPr>
        <p:cNvGrpSpPr/>
        <p:nvPr/>
      </p:nvGrpSpPr>
      <p:grpSpPr>
        <a:xfrm>
          <a:off x="0" y="0"/>
          <a:ext cx="0" cy="0"/>
          <a:chOff x="0" y="0"/>
          <a:chExt cx="0" cy="0"/>
        </a:xfrm>
      </p:grpSpPr>
      <p:pic>
        <p:nvPicPr>
          <p:cNvPr id="7" name="Picture 6" descr="A graph of a function&#10;&#10;AI-generated content may be incorrect.">
            <a:extLst>
              <a:ext uri="{FF2B5EF4-FFF2-40B4-BE49-F238E27FC236}">
                <a16:creationId xmlns:a16="http://schemas.microsoft.com/office/drawing/2014/main" id="{5B50B3D1-BDAB-1D13-54FE-B31E099C8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778" y="435730"/>
            <a:ext cx="4234292" cy="5586246"/>
          </a:xfrm>
          <a:prstGeom prst="rect">
            <a:avLst/>
          </a:prstGeom>
        </p:spPr>
      </p:pic>
      <p:pic>
        <p:nvPicPr>
          <p:cNvPr id="10" name="Picture 9">
            <a:extLst>
              <a:ext uri="{FF2B5EF4-FFF2-40B4-BE49-F238E27FC236}">
                <a16:creationId xmlns:a16="http://schemas.microsoft.com/office/drawing/2014/main" id="{E6F1E918-8FFA-C61B-CF5C-260772D139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24800" y="422478"/>
            <a:ext cx="4018778" cy="5599498"/>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CD95E9-0869-F5A6-0F0E-ADCAC53927D2}"/>
                  </a:ext>
                </a:extLst>
              </p:cNvPr>
              <p:cNvSpPr>
                <a:spLocks noGrp="1"/>
              </p:cNvSpPr>
              <p:nvPr>
                <p:ph idx="1"/>
              </p:nvPr>
            </p:nvSpPr>
            <p:spPr>
              <a:xfrm>
                <a:off x="457200" y="914400"/>
                <a:ext cx="7315200" cy="4936425"/>
              </a:xfrm>
            </p:spPr>
            <p:txBody>
              <a:bodyPr/>
              <a:lstStyle/>
              <a:p>
                <a:r>
                  <a:rPr lang="en-US" dirty="0"/>
                  <a:t>Evolution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𝐻</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2</m:t>
                        </m:r>
                      </m:sub>
                    </m:sSub>
                    <m:r>
                      <a:rPr lang="en-AU" i="1">
                        <a:latin typeface="Cambria Math" panose="02040503050406030204" pitchFamily="18" charset="0"/>
                      </a:rPr>
                      <m:t> </m:t>
                    </m:r>
                  </m:oMath>
                </a14:m>
                <a:r>
                  <a:rPr lang="en-US" dirty="0"/>
                  <a:t>relocates support in valence quark HD DFs to lower </a:t>
                </a:r>
                <a14:m>
                  <m:oMath xmlns:m="http://schemas.openxmlformats.org/officeDocument/2006/math">
                    <m:r>
                      <a:rPr lang="en-US" i="1" dirty="0" smtClean="0">
                        <a:latin typeface="Cambria Math" panose="02040503050406030204" pitchFamily="18" charset="0"/>
                      </a:rPr>
                      <m:t>𝑥</m:t>
                    </m:r>
                  </m:oMath>
                </a14:m>
                <a:r>
                  <a:rPr lang="en-US" dirty="0"/>
                  <a:t>; </a:t>
                </a:r>
              </a:p>
              <a:p>
                <a:pPr lvl="1"/>
                <a:r>
                  <a:rPr lang="en-US" sz="2200" dirty="0"/>
                  <a:t>hence, again, preserves patterns described previously</a:t>
                </a:r>
              </a:p>
              <a:p>
                <a:r>
                  <a:rPr lang="en-AU" dirty="0"/>
                  <a:t>Large-</a:t>
                </a:r>
                <a14:m>
                  <m:oMath xmlns:m="http://schemas.openxmlformats.org/officeDocument/2006/math">
                    <m:r>
                      <a:rPr lang="en-AU" i="1" dirty="0" smtClean="0">
                        <a:latin typeface="Cambria Math" panose="02040503050406030204" pitchFamily="18" charset="0"/>
                      </a:rPr>
                      <m:t>𝑥</m:t>
                    </m:r>
                  </m:oMath>
                </a14:m>
                <a:r>
                  <a:rPr lang="en-AU" dirty="0"/>
                  <a:t> power law:</a:t>
                </a:r>
              </a:p>
              <a:p>
                <a:pPr lvl="1"/>
                <a:r>
                  <a:rPr lang="en-AU" sz="2200" dirty="0"/>
                  <a:t>Same as HI:</a:t>
                </a:r>
              </a:p>
              <a:p>
                <a:pPr lvl="1"/>
                <a:r>
                  <a:rPr lang="en-AU" sz="2200" dirty="0"/>
                  <a:t>As in QCD</a:t>
                </a:r>
              </a:p>
              <a:p>
                <a:r>
                  <a:rPr lang="en-AU" dirty="0"/>
                  <a:t>Regarding figures</a:t>
                </a:r>
              </a:p>
              <a:p>
                <a:pPr lvl="1"/>
                <a14:m>
                  <m:oMath xmlns:m="http://schemas.openxmlformats.org/officeDocument/2006/math">
                    <m:sSup>
                      <m:sSupPr>
                        <m:ctrlPr>
                          <a:rPr lang="en-AU" sz="2200" b="0" i="1" smtClean="0">
                            <a:latin typeface="Cambria Math" panose="02040503050406030204" pitchFamily="18" charset="0"/>
                          </a:rPr>
                        </m:ctrlPr>
                      </m:sSupPr>
                      <m:e>
                        <m:r>
                          <m:rPr>
                            <m:sty m:val="p"/>
                          </m:rPr>
                          <a:rPr lang="en-AU" sz="2200" b="0" i="0" smtClean="0">
                            <a:latin typeface="Cambria Math" panose="02040503050406030204" pitchFamily="18" charset="0"/>
                          </a:rPr>
                          <m:t>Σ</m:t>
                        </m:r>
                      </m:e>
                      <m:sup>
                        <m:r>
                          <a:rPr lang="en-AU" sz="2200" b="0" i="1" smtClean="0">
                            <a:latin typeface="Cambria Math" panose="02040503050406030204" pitchFamily="18" charset="0"/>
                          </a:rPr>
                          <m:t>0</m:t>
                        </m:r>
                      </m:sup>
                    </m:sSup>
                    <m:r>
                      <a:rPr lang="en-AU" sz="2200" b="0" i="1" smtClean="0">
                        <a:latin typeface="Cambria Math" panose="02040503050406030204" pitchFamily="18" charset="0"/>
                      </a:rPr>
                      <m:t>↔</m:t>
                    </m:r>
                    <m:r>
                      <a:rPr lang="en-AU" sz="2200" b="0" i="1" smtClean="0">
                        <a:latin typeface="Cambria Math" panose="02040503050406030204" pitchFamily="18" charset="0"/>
                      </a:rPr>
                      <m:t>𝑝</m:t>
                    </m:r>
                  </m:oMath>
                </a14:m>
                <a:r>
                  <a:rPr lang="en-AU" sz="2200" dirty="0"/>
                  <a:t> differences impossible to resolve experimentally </a:t>
                </a:r>
              </a:p>
              <a:p>
                <a:pPr lvl="1"/>
                <a14:m>
                  <m:oMath xmlns:m="http://schemas.openxmlformats.org/officeDocument/2006/math">
                    <m:r>
                      <m:rPr>
                        <m:sty m:val="p"/>
                      </m:rPr>
                      <a:rPr lang="en-AU" sz="2200" b="0" i="0" smtClean="0">
                        <a:latin typeface="Cambria Math" panose="02040503050406030204" pitchFamily="18" charset="0"/>
                      </a:rPr>
                      <m:t>Λ</m:t>
                    </m:r>
                    <m:r>
                      <a:rPr lang="en-AU" sz="2200" i="1">
                        <a:latin typeface="Cambria Math" panose="02040503050406030204" pitchFamily="18" charset="0"/>
                      </a:rPr>
                      <m:t>↔</m:t>
                    </m:r>
                    <m:r>
                      <a:rPr lang="en-AU" sz="2200" i="1">
                        <a:latin typeface="Cambria Math" panose="02040503050406030204" pitchFamily="18" charset="0"/>
                      </a:rPr>
                      <m:t>𝑝</m:t>
                    </m:r>
                  </m:oMath>
                </a14:m>
                <a:r>
                  <a:rPr lang="en-AU" sz="2200" dirty="0"/>
                  <a:t> differences are very significant </a:t>
                </a:r>
              </a:p>
              <a:p>
                <a:pPr lvl="2"/>
                <a:r>
                  <a:rPr lang="en-AU" sz="2200" dirty="0"/>
                  <a:t>Measurable, </a:t>
                </a:r>
                <a:r>
                  <a:rPr lang="en-AU" sz="2200" i="1" dirty="0"/>
                  <a:t>e.g</a:t>
                </a:r>
                <a:r>
                  <a:rPr lang="en-AU" sz="2200" dirty="0"/>
                  <a:t>., DIS </a:t>
                </a:r>
                <a:r>
                  <a:rPr lang="en-US" sz="2200" dirty="0"/>
                  <a:t>spin transfer to </a:t>
                </a:r>
                <a14:m>
                  <m:oMath xmlns:m="http://schemas.openxmlformats.org/officeDocument/2006/math">
                    <m:r>
                      <m:rPr>
                        <m:sty m:val="p"/>
                      </m:rPr>
                      <a:rPr lang="en-AU" sz="2200">
                        <a:latin typeface="Cambria Math" panose="02040503050406030204" pitchFamily="18" charset="0"/>
                      </a:rPr>
                      <m:t>Λ</m:t>
                    </m:r>
                  </m:oMath>
                </a14:m>
                <a:endParaRPr lang="en-US" sz="2200" dirty="0"/>
              </a:p>
            </p:txBody>
          </p:sp>
        </mc:Choice>
        <mc:Fallback xmlns="">
          <p:sp>
            <p:nvSpPr>
              <p:cNvPr id="3" name="Content Placeholder 2">
                <a:extLst>
                  <a:ext uri="{FF2B5EF4-FFF2-40B4-BE49-F238E27FC236}">
                    <a16:creationId xmlns:a16="http://schemas.microsoft.com/office/drawing/2014/main" id="{15CD95E9-0869-F5A6-0F0E-ADCAC53927D2}"/>
                  </a:ext>
                </a:extLst>
              </p:cNvPr>
              <p:cNvSpPr>
                <a:spLocks noGrp="1" noRot="1" noChangeAspect="1" noMove="1" noResize="1" noEditPoints="1" noAdjustHandles="1" noChangeArrowheads="1" noChangeShapeType="1" noTextEdit="1"/>
              </p:cNvSpPr>
              <p:nvPr>
                <p:ph idx="1"/>
              </p:nvPr>
            </p:nvSpPr>
            <p:spPr>
              <a:xfrm>
                <a:off x="457200" y="914400"/>
                <a:ext cx="7315200" cy="4936425"/>
              </a:xfrm>
              <a:blipFill>
                <a:blip r:embed="rId4"/>
                <a:stretch>
                  <a:fillRect l="-917" t="-864"/>
                </a:stretch>
              </a:blipFill>
            </p:spPr>
            <p:txBody>
              <a:bodyPr/>
              <a:lstStyle/>
              <a:p>
                <a:r>
                  <a:rPr lang="en-AU">
                    <a:noFill/>
                  </a:rPr>
                  <a:t> </a:t>
                </a:r>
              </a:p>
            </p:txBody>
          </p:sp>
        </mc:Fallback>
      </mc:AlternateContent>
      <p:pic>
        <p:nvPicPr>
          <p:cNvPr id="18" name="Picture 17">
            <a:extLst>
              <a:ext uri="{FF2B5EF4-FFF2-40B4-BE49-F238E27FC236}">
                <a16:creationId xmlns:a16="http://schemas.microsoft.com/office/drawing/2014/main" id="{23721791-736E-C2D3-F480-66E1112B1B9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51687" y="2093844"/>
            <a:ext cx="3171912" cy="480940"/>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AEEA08B-DA02-74CF-4355-6A1F72FCC480}"/>
                  </a:ext>
                </a:extLst>
              </p:cNvPr>
              <p:cNvSpPr>
                <a:spLocks noGrp="1"/>
              </p:cNvSpPr>
              <p:nvPr>
                <p:ph type="title"/>
              </p:nvPr>
            </p:nvSpPr>
            <p:spPr/>
            <p:txBody>
              <a:bodyPr/>
              <a:lstStyle/>
              <a:p>
                <a:r>
                  <a:rPr lang="en-AU" dirty="0"/>
                  <a:t>HD Evolved to </a:t>
                </a:r>
                <a14:m>
                  <m:oMath xmlns:m="http://schemas.openxmlformats.org/officeDocument/2006/math">
                    <m:r>
                      <a:rPr lang="en-AU" b="1" i="1" smtClean="0">
                        <a:latin typeface="Cambria Math" panose="02040503050406030204" pitchFamily="18" charset="0"/>
                      </a:rPr>
                      <m:t>𝜻</m:t>
                    </m:r>
                    <m:r>
                      <a:rPr lang="en-AU" b="1" i="1" smtClean="0">
                        <a:latin typeface="Cambria Math" panose="02040503050406030204" pitchFamily="18" charset="0"/>
                      </a:rPr>
                      <m:t>=</m:t>
                    </m:r>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oMath>
                </a14:m>
                <a:r>
                  <a:rPr lang="en-AU" dirty="0"/>
                  <a:t>GeV … Valence </a:t>
                </a:r>
              </a:p>
            </p:txBody>
          </p:sp>
        </mc:Choice>
        <mc:Fallback xmlns="">
          <p:sp>
            <p:nvSpPr>
              <p:cNvPr id="2" name="Title 1">
                <a:extLst>
                  <a:ext uri="{FF2B5EF4-FFF2-40B4-BE49-F238E27FC236}">
                    <a16:creationId xmlns:a16="http://schemas.microsoft.com/office/drawing/2014/main" id="{FAEEA08B-DA02-74CF-4355-6A1F72FCC480}"/>
                  </a:ext>
                </a:extLst>
              </p:cNvPr>
              <p:cNvSpPr>
                <a:spLocks noGrp="1" noRot="1" noChangeAspect="1" noMove="1" noResize="1" noEditPoints="1" noAdjustHandles="1" noChangeArrowheads="1" noChangeShapeType="1" noTextEdit="1"/>
              </p:cNvSpPr>
              <p:nvPr>
                <p:ph type="title"/>
              </p:nvPr>
            </p:nvSpPr>
            <p:spPr>
              <a:blipFill>
                <a:blip r:embed="rId6"/>
                <a:stretch>
                  <a:fillRect l="-1000" t="-534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5C1CA82A-F441-863E-B7DD-BE3C3D874DB2}"/>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FF657D53-2313-CC41-8450-B2DEC320D5CD}"/>
              </a:ext>
            </a:extLst>
          </p:cNvPr>
          <p:cNvSpPr>
            <a:spLocks noGrp="1"/>
          </p:cNvSpPr>
          <p:nvPr>
            <p:ph type="ftr" sz="quarter" idx="11"/>
          </p:nvPr>
        </p:nvSpPr>
        <p:spPr/>
        <p:txBody>
          <a:bodyPr/>
          <a:lstStyle/>
          <a:p>
            <a:r>
              <a:rPr lang="en-US" dirty="0"/>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5F0D952C-DF71-0AEB-0504-21F63A33CD05}"/>
              </a:ext>
            </a:extLst>
          </p:cNvPr>
          <p:cNvSpPr>
            <a:spLocks noGrp="1"/>
          </p:cNvSpPr>
          <p:nvPr>
            <p:ph type="sldNum" sz="quarter" idx="12"/>
          </p:nvPr>
        </p:nvSpPr>
        <p:spPr/>
        <p:txBody>
          <a:bodyPr/>
          <a:lstStyle/>
          <a:p>
            <a:fld id="{87034D8C-3CB4-402A-BC46-2AB14C0FE90A}" type="slidenum">
              <a:rPr lang="en-US" smtClean="0"/>
              <a:pPr/>
              <a:t>29</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B31D77E-5866-07B1-584D-44984233F57C}"/>
                  </a:ext>
                </a:extLst>
              </p:cNvPr>
              <p:cNvSpPr txBox="1"/>
              <p:nvPr/>
            </p:nvSpPr>
            <p:spPr>
              <a:xfrm>
                <a:off x="9829800" y="741938"/>
                <a:ext cx="6021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𝑠</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7B31D77E-5866-07B1-584D-44984233F57C}"/>
                  </a:ext>
                </a:extLst>
              </p:cNvPr>
              <p:cNvSpPr txBox="1">
                <a:spLocks noRot="1" noChangeAspect="1" noMove="1" noResize="1" noEditPoints="1" noAdjustHandles="1" noChangeArrowheads="1" noChangeShapeType="1" noTextEdit="1"/>
              </p:cNvSpPr>
              <p:nvPr/>
            </p:nvSpPr>
            <p:spPr>
              <a:xfrm>
                <a:off x="9829800" y="741938"/>
                <a:ext cx="602153" cy="369332"/>
              </a:xfrm>
              <a:prstGeom prst="rect">
                <a:avLst/>
              </a:prstGeom>
              <a:blipFill>
                <a:blip r:embed="rId7"/>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9BCC159-7C2C-DCAB-AEB5-5ADB251F176F}"/>
                  </a:ext>
                </a:extLst>
              </p:cNvPr>
              <p:cNvSpPr txBox="1"/>
              <p:nvPr/>
            </p:nvSpPr>
            <p:spPr>
              <a:xfrm>
                <a:off x="9765532" y="2229840"/>
                <a:ext cx="683713"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𝑠</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C9BCC159-7C2C-DCAB-AEB5-5ADB251F176F}"/>
                  </a:ext>
                </a:extLst>
              </p:cNvPr>
              <p:cNvSpPr txBox="1">
                <a:spLocks noRot="1" noChangeAspect="1" noMove="1" noResize="1" noEditPoints="1" noAdjustHandles="1" noChangeArrowheads="1" noChangeShapeType="1" noTextEdit="1"/>
              </p:cNvSpPr>
              <p:nvPr/>
            </p:nvSpPr>
            <p:spPr>
              <a:xfrm>
                <a:off x="9765532" y="2229840"/>
                <a:ext cx="683713" cy="371255"/>
              </a:xfrm>
              <a:prstGeom prst="rect">
                <a:avLst/>
              </a:prstGeom>
              <a:blipFill>
                <a:blip r:embed="rId8"/>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881F6B9-15DD-748F-F065-A7B0749C6374}"/>
                  </a:ext>
                </a:extLst>
              </p:cNvPr>
              <p:cNvSpPr txBox="1"/>
              <p:nvPr/>
            </p:nvSpPr>
            <p:spPr>
              <a:xfrm>
                <a:off x="9984619" y="3761660"/>
                <a:ext cx="8946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rgbClr val="C00000"/>
                              </a:solidFill>
                              <a:latin typeface="Cambria Math" panose="02040503050406030204" pitchFamily="18" charset="0"/>
                            </a:rPr>
                          </m:ctrlPr>
                        </m:sSubPr>
                        <m:e>
                          <m:r>
                            <a:rPr lang="en-AU" sz="1600" b="0" i="1" smtClean="0">
                              <a:solidFill>
                                <a:srgbClr val="C00000"/>
                              </a:solidFill>
                              <a:latin typeface="Cambria Math" panose="02040503050406030204" pitchFamily="18" charset="0"/>
                            </a:rPr>
                            <m:t>0.5 </m:t>
                          </m:r>
                          <m:r>
                            <m:rPr>
                              <m:sty m:val="p"/>
                            </m:rPr>
                            <a:rPr lang="en-AU" sz="1600" b="0" i="0" smtClean="0">
                              <a:solidFill>
                                <a:srgbClr val="C00000"/>
                              </a:solidFill>
                              <a:latin typeface="Cambria Math" panose="02040503050406030204" pitchFamily="18" charset="0"/>
                            </a:rPr>
                            <m:t>Δ</m:t>
                          </m:r>
                          <m:r>
                            <a:rPr lang="en-AU" sz="1600" b="0" i="1" smtClean="0">
                              <a:solidFill>
                                <a:srgbClr val="C00000"/>
                              </a:solidFill>
                              <a:latin typeface="Cambria Math" panose="02040503050406030204" pitchFamily="18" charset="0"/>
                            </a:rPr>
                            <m:t>𝑑</m:t>
                          </m:r>
                        </m:e>
                        <m:sub>
                          <m:r>
                            <a:rPr lang="en-AU" sz="1600" b="0" i="1" smtClean="0">
                              <a:solidFill>
                                <a:srgbClr val="C00000"/>
                              </a:solidFill>
                              <a:latin typeface="Cambria Math" panose="02040503050406030204" pitchFamily="18" charset="0"/>
                            </a:rPr>
                            <m:t>𝑛</m:t>
                          </m:r>
                        </m:sub>
                      </m:sSub>
                    </m:oMath>
                  </m:oMathPara>
                </a14:m>
                <a:endParaRPr lang="en-AU" dirty="0">
                  <a:solidFill>
                    <a:srgbClr val="C00000"/>
                  </a:solidFill>
                </a:endParaRPr>
              </a:p>
            </p:txBody>
          </p:sp>
        </mc:Choice>
        <mc:Fallback xmlns="">
          <p:sp>
            <p:nvSpPr>
              <p:cNvPr id="13" name="TextBox 12">
                <a:extLst>
                  <a:ext uri="{FF2B5EF4-FFF2-40B4-BE49-F238E27FC236}">
                    <a16:creationId xmlns:a16="http://schemas.microsoft.com/office/drawing/2014/main" id="{7881F6B9-15DD-748F-F065-A7B0749C6374}"/>
                  </a:ext>
                </a:extLst>
              </p:cNvPr>
              <p:cNvSpPr txBox="1">
                <a:spLocks noRot="1" noChangeAspect="1" noMove="1" noResize="1" noEditPoints="1" noAdjustHandles="1" noChangeArrowheads="1" noChangeShapeType="1" noTextEdit="1"/>
              </p:cNvSpPr>
              <p:nvPr/>
            </p:nvSpPr>
            <p:spPr>
              <a:xfrm>
                <a:off x="9984619" y="3761660"/>
                <a:ext cx="894667" cy="338554"/>
              </a:xfrm>
              <a:prstGeom prst="rect">
                <a:avLst/>
              </a:prstGeom>
              <a:blipFill>
                <a:blip r:embed="rId9"/>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0C412D0-98AA-FEE1-15A5-9F731F54D105}"/>
                  </a:ext>
                </a:extLst>
              </p:cNvPr>
              <p:cNvSpPr txBox="1"/>
              <p:nvPr/>
            </p:nvSpPr>
            <p:spPr>
              <a:xfrm>
                <a:off x="9852589" y="4981486"/>
                <a:ext cx="43467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𝑙</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D0C412D0-98AA-FEE1-15A5-9F731F54D105}"/>
                  </a:ext>
                </a:extLst>
              </p:cNvPr>
              <p:cNvSpPr txBox="1">
                <a:spLocks noRot="1" noChangeAspect="1" noMove="1" noResize="1" noEditPoints="1" noAdjustHandles="1" noChangeArrowheads="1" noChangeShapeType="1" noTextEdit="1"/>
              </p:cNvSpPr>
              <p:nvPr/>
            </p:nvSpPr>
            <p:spPr>
              <a:xfrm>
                <a:off x="9852589" y="4981486"/>
                <a:ext cx="434670" cy="369332"/>
              </a:xfrm>
              <a:prstGeom prst="rect">
                <a:avLst/>
              </a:prstGeom>
              <a:blipFill>
                <a:blip r:embed="rId10"/>
                <a:stretch>
                  <a:fillRect r="-833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8C92668-C446-D39A-C180-E38AC753BD76}"/>
                  </a:ext>
                </a:extLst>
              </p:cNvPr>
              <p:cNvSpPr txBox="1"/>
              <p:nvPr/>
            </p:nvSpPr>
            <p:spPr>
              <a:xfrm>
                <a:off x="9018366" y="3688223"/>
                <a:ext cx="648447"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𝑙</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68C92668-C446-D39A-C180-E38AC753BD76}"/>
                  </a:ext>
                </a:extLst>
              </p:cNvPr>
              <p:cNvSpPr txBox="1">
                <a:spLocks noRot="1" noChangeAspect="1" noMove="1" noResize="1" noEditPoints="1" noAdjustHandles="1" noChangeArrowheads="1" noChangeShapeType="1" noTextEdit="1"/>
              </p:cNvSpPr>
              <p:nvPr/>
            </p:nvSpPr>
            <p:spPr>
              <a:xfrm>
                <a:off x="9018366" y="3688223"/>
                <a:ext cx="648447" cy="371255"/>
              </a:xfrm>
              <a:prstGeom prst="rect">
                <a:avLst/>
              </a:prstGeom>
              <a:blipFill>
                <a:blip r:embed="rId11"/>
                <a:stretch>
                  <a:fillRect b="-163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4F8BC1F-1F4E-32F8-AFBD-710E85B700CE}"/>
                  </a:ext>
                </a:extLst>
              </p:cNvPr>
              <p:cNvSpPr txBox="1"/>
              <p:nvPr/>
            </p:nvSpPr>
            <p:spPr>
              <a:xfrm>
                <a:off x="9583771" y="1938108"/>
                <a:ext cx="62991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6">
                                  <a:lumMod val="50000"/>
                                </a:schemeClr>
                              </a:solidFill>
                              <a:latin typeface="Cambria Math" panose="02040503050406030204" pitchFamily="18" charset="0"/>
                            </a:rPr>
                          </m:ctrlPr>
                        </m:sSubPr>
                        <m:e>
                          <m:r>
                            <m:rPr>
                              <m:sty m:val="p"/>
                            </m:rPr>
                            <a:rPr lang="en-AU" b="0" i="0" smtClean="0">
                              <a:solidFill>
                                <a:schemeClr val="accent6">
                                  <a:lumMod val="50000"/>
                                </a:schemeClr>
                              </a:solidFill>
                              <a:latin typeface="Cambria Math" panose="02040503050406030204" pitchFamily="18" charset="0"/>
                            </a:rPr>
                            <m:t>Δ</m:t>
                          </m:r>
                          <m:r>
                            <a:rPr lang="en-AU" b="0" i="1" smtClean="0">
                              <a:solidFill>
                                <a:schemeClr val="accent6">
                                  <a:lumMod val="50000"/>
                                </a:schemeClr>
                              </a:solidFill>
                              <a:latin typeface="Cambria Math" panose="02040503050406030204" pitchFamily="18" charset="0"/>
                            </a:rPr>
                            <m:t>𝑢</m:t>
                          </m:r>
                        </m:e>
                        <m:sub>
                          <m:r>
                            <a:rPr lang="en-AU" b="0" i="1" smtClean="0">
                              <a:solidFill>
                                <a:schemeClr val="accent6">
                                  <a:lumMod val="50000"/>
                                </a:schemeClr>
                              </a:solidFill>
                              <a:latin typeface="Cambria Math" panose="02040503050406030204" pitchFamily="18" charset="0"/>
                            </a:rPr>
                            <m:t>𝑛</m:t>
                          </m:r>
                        </m:sub>
                      </m:sSub>
                    </m:oMath>
                  </m:oMathPara>
                </a14:m>
                <a:endParaRPr lang="en-AU" dirty="0">
                  <a:solidFill>
                    <a:srgbClr val="009900"/>
                  </a:solidFill>
                </a:endParaRPr>
              </a:p>
            </p:txBody>
          </p:sp>
        </mc:Choice>
        <mc:Fallback xmlns="">
          <p:sp>
            <p:nvSpPr>
              <p:cNvPr id="16" name="TextBox 15">
                <a:extLst>
                  <a:ext uri="{FF2B5EF4-FFF2-40B4-BE49-F238E27FC236}">
                    <a16:creationId xmlns:a16="http://schemas.microsoft.com/office/drawing/2014/main" id="{64F8BC1F-1F4E-32F8-AFBD-710E85B700CE}"/>
                  </a:ext>
                </a:extLst>
              </p:cNvPr>
              <p:cNvSpPr txBox="1">
                <a:spLocks noRot="1" noChangeAspect="1" noMove="1" noResize="1" noEditPoints="1" noAdjustHandles="1" noChangeArrowheads="1" noChangeShapeType="1" noTextEdit="1"/>
              </p:cNvSpPr>
              <p:nvPr/>
            </p:nvSpPr>
            <p:spPr>
              <a:xfrm>
                <a:off x="9583771" y="1938108"/>
                <a:ext cx="629916" cy="369332"/>
              </a:xfrm>
              <a:prstGeom prst="rect">
                <a:avLst/>
              </a:prstGeom>
              <a:blipFill>
                <a:blip r:embed="rId1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41676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xit" presetSubtype="32" fill="hold" nodeType="withEffect">
                                  <p:stCondLst>
                                    <p:cond delay="0"/>
                                  </p:stCondLst>
                                  <p:childTnLst>
                                    <p:animEffect transition="out" filter="circle(out)">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arn(inVertical)">
                                      <p:cBhvr>
                                        <p:cTn id="38" dur="500"/>
                                        <p:tgtEl>
                                          <p:spTgt spid="3">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arn(inVertical)">
                                      <p:cBhvr>
                                        <p:cTn id="41" dur="500"/>
                                        <p:tgtEl>
                                          <p:spTgt spid="3">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barn(inVertical)">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199A-AAF0-4631-8CD2-395E5D3C9604}"/>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Quantum Chromodynamics</a:t>
            </a:r>
            <a:endParaRPr lang="en-US" sz="3600" b="0" i="1"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003C43E0-7D22-41DD-8F87-6BF712CCD620}"/>
              </a:ext>
            </a:extLst>
          </p:cNvPr>
          <p:cNvSpPr>
            <a:spLocks noGrp="1"/>
          </p:cNvSpPr>
          <p:nvPr>
            <p:ph idx="1"/>
          </p:nvPr>
        </p:nvSpPr>
        <p:spPr>
          <a:xfrm>
            <a:off x="609600" y="2819400"/>
            <a:ext cx="10972800" cy="1298730"/>
          </a:xfrm>
        </p:spPr>
        <p:txBody>
          <a:bodyPr/>
          <a:lstStyle/>
          <a:p>
            <a:r>
              <a:rPr lang="en-GB" sz="2400" dirty="0"/>
              <a:t>One-line Lagrangian – expressed in terms of gluon and quark </a:t>
            </a:r>
            <a:r>
              <a:rPr lang="en-GB" sz="2400" dirty="0" err="1"/>
              <a:t>partons</a:t>
            </a:r>
            <a:endParaRPr lang="en-GB" sz="2400" dirty="0"/>
          </a:p>
          <a:p>
            <a:r>
              <a:rPr lang="en-GB" sz="2400" dirty="0"/>
              <a:t>Which are NOT the degrees-of-freedom measured in detectors</a:t>
            </a:r>
          </a:p>
        </p:txBody>
      </p:sp>
      <p:sp>
        <p:nvSpPr>
          <p:cNvPr id="4" name="Date Placeholder 3">
            <a:extLst>
              <a:ext uri="{FF2B5EF4-FFF2-40B4-BE49-F238E27FC236}">
                <a16:creationId xmlns:a16="http://schemas.microsoft.com/office/drawing/2014/main" id="{B526B03F-AADC-48DA-95DC-C1B86C5ADA9F}"/>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DE92DCD6-022C-4D11-9E22-165645ED8D62}"/>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9C628AE9-9621-4A65-92B3-83A0E5857972}"/>
              </a:ext>
            </a:extLst>
          </p:cNvPr>
          <p:cNvSpPr>
            <a:spLocks noGrp="1"/>
          </p:cNvSpPr>
          <p:nvPr>
            <p:ph type="sldNum" sz="quarter" idx="12"/>
          </p:nvPr>
        </p:nvSpPr>
        <p:spPr/>
        <p:txBody>
          <a:bodyPr/>
          <a:lstStyle/>
          <a:p>
            <a:fld id="{87034D8C-3CB4-402A-BC46-2AB14C0FE90A}" type="slidenum">
              <a:rPr lang="en-US" smtClean="0"/>
              <a:pPr/>
              <a:t>3</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F156142-CF87-4D81-B1EA-69DD5856667B}"/>
                  </a:ext>
                </a:extLst>
              </p:cNvPr>
              <p:cNvSpPr/>
              <p:nvPr/>
            </p:nvSpPr>
            <p:spPr>
              <a:xfrm>
                <a:off x="1897864" y="914400"/>
                <a:ext cx="8049684" cy="16002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𝐿</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e>
                      </m:acc>
                      <m:d>
                        <m:dPr>
                          <m:begChr m:val="["/>
                          <m:end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𝑥</m:t>
                              </m:r>
                            </m:sub>
                          </m:s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𝑖𝑔</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𝜆</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𝑎𝑏𝑐</m:t>
                          </m:r>
                        </m:sup>
                      </m:s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sup>
                      </m:sSub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𝑐</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p>
            </p:txBody>
          </p:sp>
        </mc:Choice>
        <mc:Fallback xmlns="">
          <p:sp>
            <p:nvSpPr>
              <p:cNvPr id="7" name="Rectangle 6">
                <a:extLst>
                  <a:ext uri="{FF2B5EF4-FFF2-40B4-BE49-F238E27FC236}">
                    <a16:creationId xmlns:a16="http://schemas.microsoft.com/office/drawing/2014/main" id="{5F156142-CF87-4D81-B1EA-69DD5856667B}"/>
                  </a:ext>
                </a:extLst>
              </p:cNvPr>
              <p:cNvSpPr>
                <a:spLocks noRot="1" noChangeAspect="1" noMove="1" noResize="1" noEditPoints="1" noAdjustHandles="1" noChangeArrowheads="1" noChangeShapeType="1" noTextEdit="1"/>
              </p:cNvSpPr>
              <p:nvPr/>
            </p:nvSpPr>
            <p:spPr>
              <a:xfrm>
                <a:off x="1897864" y="914400"/>
                <a:ext cx="8049684" cy="1600200"/>
              </a:xfrm>
              <a:prstGeom prst="rect">
                <a:avLst/>
              </a:prstGeom>
              <a:blipFill>
                <a:blip r:embed="rId2"/>
                <a:stretch>
                  <a:fillRect/>
                </a:stretch>
              </a:blipFill>
              <a:ln>
                <a:solidFill>
                  <a:schemeClr val="bg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7B5EC7D6-0986-49FD-A61A-7F0B0301BBF6}"/>
                  </a:ext>
                </a:extLst>
              </p:cNvPr>
              <p:cNvSpPr txBox="1">
                <a:spLocks/>
              </p:cNvSpPr>
              <p:nvPr/>
            </p:nvSpPr>
            <p:spPr bwMode="auto">
              <a:xfrm>
                <a:off x="609600" y="3657600"/>
                <a:ext cx="10972800" cy="12987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None/>
                </a:pPr>
                <a:r>
                  <a:rPr lang="en-GB" sz="2800" i="1" kern="0" dirty="0">
                    <a:ln w="0"/>
                    <a:solidFill>
                      <a:srgbClr val="FF0000"/>
                    </a:solidFill>
                    <a:effectLst>
                      <a:outerShdw blurRad="38100" dist="25400" dir="5400000" algn="ctr" rotWithShape="0">
                        <a:srgbClr val="6E747A">
                          <a:alpha val="43000"/>
                        </a:srgbClr>
                      </a:outerShdw>
                    </a:effectLst>
                  </a:rPr>
                  <a:t>Questions</a:t>
                </a:r>
              </a:p>
              <a:p>
                <a:r>
                  <a:rPr lang="en-GB" sz="2400" kern="0" dirty="0"/>
                  <a:t>What are the (asymptotic) detectable degrees-of-freedom?</a:t>
                </a:r>
              </a:p>
              <a:p>
                <a:r>
                  <a:rPr lang="en-GB" sz="2400" kern="0" dirty="0"/>
                  <a:t>How are they built from the Lagrangian degrees-of-freedom? </a:t>
                </a:r>
              </a:p>
              <a:p>
                <a:r>
                  <a:rPr lang="en-GB" sz="2400" kern="0" dirty="0"/>
                  <a:t>Is QCD really the theory of strong interactions?</a:t>
                </a:r>
              </a:p>
              <a:p>
                <a:r>
                  <a:rPr lang="en-GB" sz="2400" kern="0" dirty="0"/>
                  <a:t>Is QCD really a theory … or just another EFT? </a:t>
                </a:r>
              </a:p>
              <a:p>
                <a:pPr marL="0" indent="0">
                  <a:spcBef>
                    <a:spcPts val="0"/>
                  </a:spcBef>
                  <a:buNone/>
                </a:pPr>
                <a:r>
                  <a:rPr lang="en-GB" sz="2400" kern="0" dirty="0"/>
                  <a:t>  	   </a:t>
                </a:r>
                <a14:m>
                  <m:oMath xmlns:m="http://schemas.openxmlformats.org/officeDocument/2006/math">
                    <m:r>
                      <a:rPr lang="en-GB" sz="2400" b="0" i="1" kern="0" smtClean="0">
                        <a:latin typeface="Cambria Math" panose="02040503050406030204" pitchFamily="18" charset="0"/>
                      </a:rPr>
                      <m:t>⇒</m:t>
                    </m:r>
                  </m:oMath>
                </a14:m>
                <a:r>
                  <a:rPr lang="en-GB" sz="2400" kern="0" dirty="0"/>
                  <a:t> Implications far beyond Standard Model</a:t>
                </a:r>
              </a:p>
            </p:txBody>
          </p:sp>
        </mc:Choice>
        <mc:Fallback xmlns="">
          <p:sp>
            <p:nvSpPr>
              <p:cNvPr id="9" name="Content Placeholder 2">
                <a:extLst>
                  <a:ext uri="{FF2B5EF4-FFF2-40B4-BE49-F238E27FC236}">
                    <a16:creationId xmlns:a16="http://schemas.microsoft.com/office/drawing/2014/main" id="{7B5EC7D6-0986-49FD-A61A-7F0B0301BBF6}"/>
                  </a:ext>
                </a:extLst>
              </p:cNvPr>
              <p:cNvSpPr txBox="1">
                <a:spLocks noRot="1" noChangeAspect="1" noMove="1" noResize="1" noEditPoints="1" noAdjustHandles="1" noChangeArrowheads="1" noChangeShapeType="1" noTextEdit="1"/>
              </p:cNvSpPr>
              <p:nvPr/>
            </p:nvSpPr>
            <p:spPr bwMode="auto">
              <a:xfrm>
                <a:off x="609600" y="3657600"/>
                <a:ext cx="10972800" cy="1298730"/>
              </a:xfrm>
              <a:prstGeom prst="rect">
                <a:avLst/>
              </a:prstGeom>
              <a:blipFill>
                <a:blip r:embed="rId3"/>
                <a:stretch>
                  <a:fillRect l="-1333" t="-5164" b="-114085"/>
                </a:stretch>
              </a:blipFill>
              <a:ln w="9525">
                <a:noFill/>
                <a:miter lim="800000"/>
                <a:headEnd/>
                <a:tailEnd/>
              </a:ln>
              <a:effectLst/>
            </p:spPr>
            <p:txBody>
              <a:bodyPr/>
              <a:lstStyle/>
              <a:p>
                <a:r>
                  <a:rPr lang="en-AU">
                    <a:noFill/>
                  </a:rPr>
                  <a:t> </a:t>
                </a:r>
              </a:p>
            </p:txBody>
          </p:sp>
        </mc:Fallback>
      </mc:AlternateContent>
      <p:sp>
        <p:nvSpPr>
          <p:cNvPr id="10" name="TextBox 9">
            <a:extLst>
              <a:ext uri="{FF2B5EF4-FFF2-40B4-BE49-F238E27FC236}">
                <a16:creationId xmlns:a16="http://schemas.microsoft.com/office/drawing/2014/main" id="{07BD5154-51DC-AEEB-1046-E7129406C04A}"/>
              </a:ext>
            </a:extLst>
          </p:cNvPr>
          <p:cNvSpPr txBox="1"/>
          <p:nvPr/>
        </p:nvSpPr>
        <p:spPr>
          <a:xfrm>
            <a:off x="7960369" y="2586335"/>
            <a:ext cx="3974358" cy="461665"/>
          </a:xfrm>
          <a:prstGeom prst="rect">
            <a:avLst/>
          </a:prstGeom>
          <a:noFill/>
        </p:spPr>
        <p:txBody>
          <a:bodyPr wrap="none" rtlCol="0">
            <a:spAutoFit/>
          </a:bodyPr>
          <a:lstStyle/>
          <a:p>
            <a:r>
              <a:rPr lang="en-AU" sz="2400" i="1" dirty="0">
                <a:ln w="0"/>
                <a:solidFill>
                  <a:srgbClr val="FF0000"/>
                </a:solidFill>
                <a:effectLst>
                  <a:outerShdw blurRad="38100" dist="25400" dir="5400000" algn="ctr" rotWithShape="0">
                    <a:srgbClr val="6E747A">
                      <a:alpha val="43000"/>
                    </a:srgbClr>
                  </a:outerShdw>
                </a:effectLst>
              </a:rPr>
              <a:t>Gluon and Quark Confinement</a:t>
            </a:r>
          </a:p>
        </p:txBody>
      </p:sp>
    </p:spTree>
    <p:extLst>
      <p:ext uri="{BB962C8B-B14F-4D97-AF65-F5344CB8AC3E}">
        <p14:creationId xmlns:p14="http://schemas.microsoft.com/office/powerpoint/2010/main" val="219332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FF9C2-2827-575C-2CA6-BF56F96AE4DC}"/>
            </a:ext>
          </a:extLst>
        </p:cNvPr>
        <p:cNvGrpSpPr/>
        <p:nvPr/>
      </p:nvGrpSpPr>
      <p:grpSpPr>
        <a:xfrm>
          <a:off x="0" y="0"/>
          <a:ext cx="0" cy="0"/>
          <a:chOff x="0" y="0"/>
          <a:chExt cx="0" cy="0"/>
        </a:xfrm>
      </p:grpSpPr>
      <p:pic>
        <p:nvPicPr>
          <p:cNvPr id="17" name="Picture 16" descr="A graph of a function&#10;&#10;AI-generated content may be incorrect.">
            <a:extLst>
              <a:ext uri="{FF2B5EF4-FFF2-40B4-BE49-F238E27FC236}">
                <a16:creationId xmlns:a16="http://schemas.microsoft.com/office/drawing/2014/main" id="{F6826717-E713-79C7-2637-A956ED420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861" y="326638"/>
            <a:ext cx="4156527" cy="5653859"/>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CF9610B2-8B3C-4A68-8D17-A2278D6EA4E9}"/>
                  </a:ext>
                </a:extLst>
              </p:cNvPr>
              <p:cNvSpPr>
                <a:spLocks noGrp="1"/>
              </p:cNvSpPr>
              <p:nvPr>
                <p:ph type="title"/>
              </p:nvPr>
            </p:nvSpPr>
            <p:spPr/>
            <p:txBody>
              <a:bodyPr/>
              <a:lstStyle/>
              <a:p>
                <a:r>
                  <a:rPr lang="en-AU" dirty="0"/>
                  <a:t>HD Evolved to </a:t>
                </a:r>
                <a14:m>
                  <m:oMath xmlns:m="http://schemas.openxmlformats.org/officeDocument/2006/math">
                    <m:r>
                      <a:rPr lang="en-AU" b="1" i="1" smtClean="0">
                        <a:latin typeface="Cambria Math" panose="02040503050406030204" pitchFamily="18" charset="0"/>
                      </a:rPr>
                      <m:t>𝜻</m:t>
                    </m:r>
                    <m:r>
                      <a:rPr lang="en-AU" b="1" i="1" smtClean="0">
                        <a:latin typeface="Cambria Math" panose="02040503050406030204" pitchFamily="18" charset="0"/>
                      </a:rPr>
                      <m:t>=</m:t>
                    </m:r>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oMath>
                </a14:m>
                <a:r>
                  <a:rPr lang="en-AU" dirty="0"/>
                  <a:t>GeV … Glue </a:t>
                </a:r>
              </a:p>
            </p:txBody>
          </p:sp>
        </mc:Choice>
        <mc:Fallback xmlns="">
          <p:sp>
            <p:nvSpPr>
              <p:cNvPr id="2" name="Title 1">
                <a:extLst>
                  <a:ext uri="{FF2B5EF4-FFF2-40B4-BE49-F238E27FC236}">
                    <a16:creationId xmlns:a16="http://schemas.microsoft.com/office/drawing/2014/main" id="{CF9610B2-8B3C-4A68-8D17-A2278D6EA4E9}"/>
                  </a:ext>
                </a:extLst>
              </p:cNvPr>
              <p:cNvSpPr>
                <a:spLocks noGrp="1" noRot="1" noChangeAspect="1" noMove="1" noResize="1" noEditPoints="1" noAdjustHandles="1" noChangeArrowheads="1" noChangeShapeType="1" noTextEdit="1"/>
              </p:cNvSpPr>
              <p:nvPr>
                <p:ph type="title"/>
              </p:nvPr>
            </p:nvSpPr>
            <p:spPr>
              <a:blipFill>
                <a:blip r:embed="rId3"/>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0B5566-8485-AAC4-36F0-F82C8BFD0A18}"/>
                  </a:ext>
                </a:extLst>
              </p:cNvPr>
              <p:cNvSpPr>
                <a:spLocks noGrp="1"/>
              </p:cNvSpPr>
              <p:nvPr>
                <p:ph idx="1"/>
              </p:nvPr>
            </p:nvSpPr>
            <p:spPr>
              <a:xfrm>
                <a:off x="457200" y="1265237"/>
                <a:ext cx="7394200" cy="4525963"/>
              </a:xfrm>
            </p:spPr>
            <p:txBody>
              <a:bodyPr/>
              <a:lstStyle/>
              <a:p>
                <a:r>
                  <a:rPr lang="en-AU" dirty="0"/>
                  <a:t>Evolution from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𝐻</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2</m:t>
                        </m:r>
                      </m:sub>
                    </m:sSub>
                  </m:oMath>
                </a14:m>
                <a:r>
                  <a:rPr lang="en-AU" dirty="0"/>
                  <a:t> “liberates” glue and sea parton contributions from dressed quarks that constitute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𝐻</m:t>
                        </m:r>
                      </m:sub>
                    </m:sSub>
                  </m:oMath>
                </a14:m>
                <a:r>
                  <a:rPr lang="en-AU" dirty="0"/>
                  <a:t> baryon</a:t>
                </a:r>
              </a:p>
              <a:p>
                <a:r>
                  <a:rPr lang="en-AU" dirty="0"/>
                  <a:t>All HD glue DFs are </a:t>
                </a:r>
                <a:r>
                  <a:rPr lang="en-AU" i="1" dirty="0">
                    <a:ln w="0"/>
                    <a:solidFill>
                      <a:schemeClr val="accent1"/>
                    </a:solidFill>
                    <a:effectLst>
                      <a:outerShdw blurRad="38100" dist="25400" dir="5400000" algn="ctr" rotWithShape="0">
                        <a:srgbClr val="6E747A">
                          <a:alpha val="43000"/>
                        </a:srgbClr>
                      </a:outerShdw>
                    </a:effectLst>
                  </a:rPr>
                  <a:t>nonnegative</a:t>
                </a:r>
                <a:r>
                  <a:rPr lang="en-AU" dirty="0"/>
                  <a:t> </a:t>
                </a:r>
              </a:p>
              <a:p>
                <a:r>
                  <a:rPr lang="en-US" dirty="0"/>
                  <a:t>Compared with HI glue DFs, peak heights of </a:t>
                </a:r>
                <a14:m>
                  <m:oMath xmlns:m="http://schemas.openxmlformats.org/officeDocument/2006/math">
                    <m:r>
                      <a:rPr lang="en-US" i="1" dirty="0" smtClean="0">
                        <a:latin typeface="Cambria Math" panose="02040503050406030204" pitchFamily="18" charset="0"/>
                      </a:rPr>
                      <m:t>𝑥</m:t>
                    </m:r>
                  </m:oMath>
                </a14:m>
                <a:r>
                  <a:rPr lang="en-US" dirty="0"/>
                  <a:t>-weighted </a:t>
                </a:r>
                <a14:m>
                  <m:oMath xmlns:m="http://schemas.openxmlformats.org/officeDocument/2006/math">
                    <m:r>
                      <m:rPr>
                        <m:sty m:val="p"/>
                      </m:rPr>
                      <a:rPr lang="en-AU" b="0" i="0" smtClean="0">
                        <a:latin typeface="Cambria Math" panose="02040503050406030204" pitchFamily="18" charset="0"/>
                      </a:rPr>
                      <m:t>Δ</m:t>
                    </m:r>
                  </m:oMath>
                </a14:m>
                <a:r>
                  <a:rPr lang="en-US" dirty="0"/>
                  <a:t>DFs are roughly order of magnitude smaller</a:t>
                </a:r>
              </a:p>
              <a:p>
                <a14:m>
                  <m:oMath xmlns:m="http://schemas.openxmlformats.org/officeDocument/2006/math">
                    <m:r>
                      <m:rPr>
                        <m:sty m:val="p"/>
                      </m:rPr>
                      <a:rPr lang="en-US" i="0" dirty="0" smtClean="0">
                        <a:latin typeface="Cambria Math" panose="02040503050406030204" pitchFamily="18" charset="0"/>
                      </a:rPr>
                      <m:t>Λ</m:t>
                    </m:r>
                  </m:oMath>
                </a14:m>
                <a:r>
                  <a:rPr lang="en-US" dirty="0"/>
                  <a:t> baryon contains more </a:t>
                </a:r>
                <a:r>
                  <a:rPr lang="en-US" dirty="0" err="1"/>
                  <a:t>polarised</a:t>
                </a:r>
                <a:r>
                  <a:rPr lang="en-US" dirty="0"/>
                  <a:t> glue than proton</a:t>
                </a:r>
              </a:p>
              <a:p>
                <a14:m>
                  <m:oMath xmlns:m="http://schemas.openxmlformats.org/officeDocument/2006/math">
                    <m:sSup>
                      <m:sSupPr>
                        <m:ctrlPr>
                          <a:rPr lang="en-AU" b="0" i="1" dirty="0" smtClean="0">
                            <a:latin typeface="Cambria Math" panose="02040503050406030204" pitchFamily="18" charset="0"/>
                          </a:rPr>
                        </m:ctrlPr>
                      </m:sSupPr>
                      <m:e>
                        <m:r>
                          <m:rPr>
                            <m:sty m:val="p"/>
                          </m:rPr>
                          <a:rPr lang="en-AU" b="0" i="0" dirty="0" smtClean="0">
                            <a:latin typeface="Cambria Math" panose="02040503050406030204" pitchFamily="18" charset="0"/>
                          </a:rPr>
                          <m:t>Σ</m:t>
                        </m:r>
                      </m:e>
                      <m:sup>
                        <m:r>
                          <a:rPr lang="en-AU" b="0" i="1" dirty="0" smtClean="0">
                            <a:latin typeface="Cambria Math" panose="02040503050406030204" pitchFamily="18" charset="0"/>
                          </a:rPr>
                          <m:t>0</m:t>
                        </m:r>
                      </m:sup>
                    </m:sSup>
                  </m:oMath>
                </a14:m>
                <a:r>
                  <a:rPr lang="en-AU" dirty="0"/>
                  <a:t> contains less polarised gluon than proton</a:t>
                </a:r>
              </a:p>
              <a:p>
                <a:pPr marL="0" indent="0">
                  <a:buNone/>
                </a:pPr>
                <a:r>
                  <a:rPr lang="en-AU" dirty="0"/>
                  <a:t> </a:t>
                </a:r>
                <a14:m>
                  <m:oMath xmlns:m="http://schemas.openxmlformats.org/officeDocument/2006/math">
                    <m:r>
                      <m:rPr>
                        <m:sty m:val="p"/>
                      </m:rPr>
                      <a:rPr lang="en-AU" b="0" i="0" smtClean="0">
                        <a:latin typeface="Cambria Math" panose="02040503050406030204" pitchFamily="18" charset="0"/>
                      </a:rPr>
                      <m:t>Δ</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𝐺</m:t>
                        </m:r>
                      </m:e>
                      <m:sup>
                        <m:r>
                          <a:rPr lang="en-AU" b="0" i="1" smtClean="0">
                            <a:latin typeface="Cambria Math" panose="02040503050406030204" pitchFamily="18" charset="0"/>
                          </a:rPr>
                          <m:t>𝐵</m:t>
                        </m:r>
                      </m:sup>
                    </m:sSup>
                    <m:d>
                      <m:dPr>
                        <m:ctrlPr>
                          <a:rPr lang="en-AU" b="0" i="1" smtClean="0">
                            <a:latin typeface="Cambria Math" panose="02040503050406030204" pitchFamily="18" charset="0"/>
                          </a:rPr>
                        </m:ctrlPr>
                      </m:dPr>
                      <m:e>
                        <m:r>
                          <a:rPr lang="en-AU" b="0" i="1" smtClean="0">
                            <a:latin typeface="Cambria Math" panose="02040503050406030204" pitchFamily="18" charset="0"/>
                          </a:rPr>
                          <m:t>𝜁</m:t>
                        </m:r>
                      </m:e>
                    </m:d>
                    <m:r>
                      <a:rPr lang="en-AU" b="0" i="1" smtClean="0">
                        <a:latin typeface="Cambria Math" panose="02040503050406030204" pitchFamily="18" charset="0"/>
                      </a:rPr>
                      <m:t>=</m:t>
                    </m:r>
                    <m:nary>
                      <m:naryPr>
                        <m:ctrlPr>
                          <a:rPr lang="en-AU" b="0"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𝑑𝑥</m:t>
                        </m:r>
                        <m:r>
                          <a:rPr lang="en-AU" b="0" i="0" smtClean="0">
                            <a:latin typeface="Cambria Math" panose="02040503050406030204" pitchFamily="18" charset="0"/>
                          </a:rPr>
                          <m:t> </m:t>
                        </m:r>
                        <m:r>
                          <m:rPr>
                            <m:sty m:val="p"/>
                          </m:rPr>
                          <a:rPr lang="en-AU" b="0" i="0" smtClean="0">
                            <a:latin typeface="Cambria Math" panose="02040503050406030204" pitchFamily="18" charset="0"/>
                          </a:rPr>
                          <m:t>Δ</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𝐺</m:t>
                            </m:r>
                          </m:e>
                          <m:sup>
                            <m:r>
                              <a:rPr lang="en-AU" b="0" i="1" smtClean="0">
                                <a:latin typeface="Cambria Math" panose="02040503050406030204" pitchFamily="18" charset="0"/>
                              </a:rPr>
                              <m:t>𝐵</m:t>
                            </m:r>
                          </m:sup>
                        </m:sSup>
                        <m:r>
                          <a:rPr lang="en-AU" b="0" i="1" smtClean="0">
                            <a:latin typeface="Cambria Math" panose="02040503050406030204" pitchFamily="18" charset="0"/>
                          </a:rPr>
                          <m:t>(</m:t>
                        </m:r>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e>
                    </m:nary>
                  </m:oMath>
                </a14:m>
                <a:endParaRPr lang="en-AU" dirty="0"/>
              </a:p>
              <a:p>
                <a:endParaRPr lang="en-AU" sz="2200" dirty="0"/>
              </a:p>
              <a:p>
                <a:r>
                  <a:rPr lang="en-US" sz="2400" dirty="0"/>
                  <a:t>Large-</a:t>
                </a:r>
                <a14:m>
                  <m:oMath xmlns:m="http://schemas.openxmlformats.org/officeDocument/2006/math">
                    <m:r>
                      <a:rPr lang="en-US" sz="2400" i="1" dirty="0" smtClean="0">
                        <a:latin typeface="Cambria Math" panose="02040503050406030204" pitchFamily="18" charset="0"/>
                      </a:rPr>
                      <m:t>𝑥</m:t>
                    </m:r>
                  </m:oMath>
                </a14:m>
                <a:r>
                  <a:rPr lang="en-US" sz="2400" dirty="0"/>
                  <a:t> power law:</a:t>
                </a:r>
              </a:p>
              <a:p>
                <a:pPr lvl="2"/>
                <a:r>
                  <a:rPr lang="en-US" sz="2200" dirty="0"/>
                  <a:t>Again, as in QCD </a:t>
                </a:r>
                <a14:m>
                  <m:oMath xmlns:m="http://schemas.openxmlformats.org/officeDocument/2006/math">
                    <m:r>
                      <a:rPr lang="en-AU" sz="2200" b="0" i="1" smtClean="0">
                        <a:latin typeface="Cambria Math" panose="02040503050406030204" pitchFamily="18" charset="0"/>
                      </a:rPr>
                      <m:t>≈</m:t>
                    </m:r>
                    <m:r>
                      <a:rPr lang="en-AU" sz="2200" b="0" i="1" smtClean="0">
                        <a:latin typeface="Cambria Math" panose="02040503050406030204" pitchFamily="18" charset="0"/>
                      </a:rPr>
                      <m:t>1</m:t>
                    </m:r>
                    <m:r>
                      <a:rPr lang="en-AU" sz="2200" b="0" i="1" smtClean="0">
                        <a:latin typeface="Cambria Math" panose="02040503050406030204" pitchFamily="18" charset="0"/>
                      </a:rPr>
                      <m:t>+</m:t>
                    </m:r>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𝛽</m:t>
                        </m:r>
                      </m:e>
                      <m:sub>
                        <m:r>
                          <m:rPr>
                            <m:sty m:val="p"/>
                          </m:rPr>
                          <a:rPr lang="en-AU" sz="2200" b="0" i="0" smtClean="0">
                            <a:latin typeface="Cambria Math" panose="02040503050406030204" pitchFamily="18" charset="0"/>
                          </a:rPr>
                          <m:t>Valence</m:t>
                        </m:r>
                      </m:sub>
                      <m:sup>
                        <m:r>
                          <m:rPr>
                            <m:sty m:val="p"/>
                          </m:rPr>
                          <a:rPr lang="en-AU" sz="2200" b="0" i="0" smtClean="0">
                            <a:latin typeface="Cambria Math" panose="02040503050406030204" pitchFamily="18" charset="0"/>
                          </a:rPr>
                          <m:t>SCI</m:t>
                        </m:r>
                      </m:sup>
                    </m:sSubSup>
                  </m:oMath>
                </a14:m>
                <a:endParaRPr lang="en-US" sz="2200" dirty="0"/>
              </a:p>
            </p:txBody>
          </p:sp>
        </mc:Choice>
        <mc:Fallback xmlns="">
          <p:sp>
            <p:nvSpPr>
              <p:cNvPr id="3" name="Content Placeholder 2">
                <a:extLst>
                  <a:ext uri="{FF2B5EF4-FFF2-40B4-BE49-F238E27FC236}">
                    <a16:creationId xmlns:a16="http://schemas.microsoft.com/office/drawing/2014/main" id="{530B5566-8485-AAC4-36F0-F82C8BFD0A18}"/>
                  </a:ext>
                </a:extLst>
              </p:cNvPr>
              <p:cNvSpPr>
                <a:spLocks noGrp="1" noRot="1" noChangeAspect="1" noMove="1" noResize="1" noEditPoints="1" noAdjustHandles="1" noChangeArrowheads="1" noChangeShapeType="1" noTextEdit="1"/>
              </p:cNvSpPr>
              <p:nvPr>
                <p:ph idx="1"/>
              </p:nvPr>
            </p:nvSpPr>
            <p:spPr>
              <a:xfrm>
                <a:off x="457200" y="1265237"/>
                <a:ext cx="7394200" cy="4525963"/>
              </a:xfrm>
              <a:blipFill>
                <a:blip r:embed="rId4"/>
                <a:stretch>
                  <a:fillRect l="-1072" t="-943" r="-989" b="-310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31FE1CE-9350-C262-D58F-45980594EC6F}"/>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B5398DF7-8564-30B6-6ECA-803602271311}"/>
              </a:ext>
            </a:extLst>
          </p:cNvPr>
          <p:cNvSpPr>
            <a:spLocks noGrp="1"/>
          </p:cNvSpPr>
          <p:nvPr>
            <p:ph type="ftr" sz="quarter" idx="11"/>
          </p:nvPr>
        </p:nvSpPr>
        <p:spPr/>
        <p:txBody>
          <a:bodyPr/>
          <a:lstStyle/>
          <a:p>
            <a:r>
              <a:rPr lang="en-US" dirty="0"/>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D088FFC6-4BD3-9A86-426F-BEFD05989F5D}"/>
              </a:ext>
            </a:extLst>
          </p:cNvPr>
          <p:cNvSpPr>
            <a:spLocks noGrp="1"/>
          </p:cNvSpPr>
          <p:nvPr>
            <p:ph type="sldNum" sz="quarter" idx="12"/>
          </p:nvPr>
        </p:nvSpPr>
        <p:spPr/>
        <p:txBody>
          <a:bodyPr/>
          <a:lstStyle/>
          <a:p>
            <a:fld id="{87034D8C-3CB4-402A-BC46-2AB14C0FE90A}" type="slidenum">
              <a:rPr lang="en-US" smtClean="0"/>
              <a:pPr/>
              <a:t>30</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E028F99-EE57-2065-D948-101318B63826}"/>
                  </a:ext>
                </a:extLst>
              </p:cNvPr>
              <p:cNvSpPr txBox="1"/>
              <p:nvPr/>
            </p:nvSpPr>
            <p:spPr>
              <a:xfrm>
                <a:off x="9731509" y="630731"/>
                <a:ext cx="6335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solidFill>
                            <a:srgbClr val="009900"/>
                          </a:solidFill>
                          <a:latin typeface="Cambria Math" panose="02040503050406030204" pitchFamily="18" charset="0"/>
                        </a:rPr>
                        <m:t>Δ</m:t>
                      </m:r>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𝑔</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5E028F99-EE57-2065-D948-101318B63826}"/>
                  </a:ext>
                </a:extLst>
              </p:cNvPr>
              <p:cNvSpPr txBox="1">
                <a:spLocks noRot="1" noChangeAspect="1" noMove="1" noResize="1" noEditPoints="1" noAdjustHandles="1" noChangeArrowheads="1" noChangeShapeType="1" noTextEdit="1"/>
              </p:cNvSpPr>
              <p:nvPr/>
            </p:nvSpPr>
            <p:spPr>
              <a:xfrm>
                <a:off x="9731509" y="630731"/>
                <a:ext cx="633570" cy="369332"/>
              </a:xfrm>
              <a:prstGeom prst="rect">
                <a:avLst/>
              </a:prstGeom>
              <a:blipFill>
                <a:blip r:embed="rId5"/>
                <a:stretch>
                  <a:fillRect b="-655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DC7C548-2363-69C8-C500-B86BA0A7FA1A}"/>
                  </a:ext>
                </a:extLst>
              </p:cNvPr>
              <p:cNvSpPr txBox="1"/>
              <p:nvPr/>
            </p:nvSpPr>
            <p:spPr>
              <a:xfrm>
                <a:off x="10247212" y="1332416"/>
                <a:ext cx="717376"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𝑔</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1DC7C548-2363-69C8-C500-B86BA0A7FA1A}"/>
                  </a:ext>
                </a:extLst>
              </p:cNvPr>
              <p:cNvSpPr txBox="1">
                <a:spLocks noRot="1" noChangeAspect="1" noMove="1" noResize="1" noEditPoints="1" noAdjustHandles="1" noChangeArrowheads="1" noChangeShapeType="1" noTextEdit="1"/>
              </p:cNvSpPr>
              <p:nvPr/>
            </p:nvSpPr>
            <p:spPr>
              <a:xfrm>
                <a:off x="10247212" y="1332416"/>
                <a:ext cx="717376" cy="371255"/>
              </a:xfrm>
              <a:prstGeom prst="rect">
                <a:avLst/>
              </a:prstGeom>
              <a:blipFill>
                <a:blip r:embed="rId6"/>
                <a:stretch>
                  <a:fillRect b="-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88DAA68-65E7-9FE0-57FE-27150FF5E0FC}"/>
                  </a:ext>
                </a:extLst>
              </p:cNvPr>
              <p:cNvSpPr txBox="1"/>
              <p:nvPr/>
            </p:nvSpPr>
            <p:spPr>
              <a:xfrm>
                <a:off x="10365079" y="624105"/>
                <a:ext cx="57990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chemeClr val="accent6">
                                  <a:lumMod val="50000"/>
                                </a:schemeClr>
                              </a:solidFill>
                              <a:latin typeface="Cambria Math" panose="02040503050406030204" pitchFamily="18" charset="0"/>
                            </a:rPr>
                          </m:ctrlPr>
                        </m:sSubPr>
                        <m:e>
                          <m:r>
                            <m:rPr>
                              <m:sty m:val="p"/>
                            </m:rPr>
                            <a:rPr lang="en-AU" sz="1600" b="0" i="0" smtClean="0">
                              <a:solidFill>
                                <a:schemeClr val="accent6">
                                  <a:lumMod val="50000"/>
                                </a:schemeClr>
                              </a:solidFill>
                              <a:latin typeface="Cambria Math" panose="02040503050406030204" pitchFamily="18" charset="0"/>
                            </a:rPr>
                            <m:t>Δ</m:t>
                          </m:r>
                          <m:r>
                            <a:rPr lang="en-AU" sz="1600" b="0" i="1" smtClean="0">
                              <a:solidFill>
                                <a:schemeClr val="accent6">
                                  <a:lumMod val="50000"/>
                                </a:schemeClr>
                              </a:solidFill>
                              <a:latin typeface="Cambria Math" panose="02040503050406030204" pitchFamily="18" charset="0"/>
                            </a:rPr>
                            <m:t>𝑔</m:t>
                          </m:r>
                        </m:e>
                        <m:sub>
                          <m:r>
                            <a:rPr lang="en-AU" sz="1600" b="0" i="1" smtClean="0">
                              <a:solidFill>
                                <a:schemeClr val="accent6">
                                  <a:lumMod val="50000"/>
                                </a:schemeClr>
                              </a:solidFill>
                              <a:latin typeface="Cambria Math" panose="02040503050406030204" pitchFamily="18" charset="0"/>
                            </a:rPr>
                            <m:t>𝑛</m:t>
                          </m:r>
                        </m:sub>
                      </m:sSub>
                    </m:oMath>
                  </m:oMathPara>
                </a14:m>
                <a:endParaRPr lang="en-AU" dirty="0">
                  <a:solidFill>
                    <a:schemeClr val="accent6">
                      <a:lumMod val="50000"/>
                    </a:schemeClr>
                  </a:solidFill>
                </a:endParaRPr>
              </a:p>
            </p:txBody>
          </p:sp>
        </mc:Choice>
        <mc:Fallback xmlns="">
          <p:sp>
            <p:nvSpPr>
              <p:cNvPr id="13" name="TextBox 12">
                <a:extLst>
                  <a:ext uri="{FF2B5EF4-FFF2-40B4-BE49-F238E27FC236}">
                    <a16:creationId xmlns:a16="http://schemas.microsoft.com/office/drawing/2014/main" id="{588DAA68-65E7-9FE0-57FE-27150FF5E0FC}"/>
                  </a:ext>
                </a:extLst>
              </p:cNvPr>
              <p:cNvSpPr txBox="1">
                <a:spLocks noRot="1" noChangeAspect="1" noMove="1" noResize="1" noEditPoints="1" noAdjustHandles="1" noChangeArrowheads="1" noChangeShapeType="1" noTextEdit="1"/>
              </p:cNvSpPr>
              <p:nvPr/>
            </p:nvSpPr>
            <p:spPr>
              <a:xfrm>
                <a:off x="10365079" y="624105"/>
                <a:ext cx="579902" cy="338554"/>
              </a:xfrm>
              <a:prstGeom prst="rect">
                <a:avLst/>
              </a:prstGeom>
              <a:blipFill>
                <a:blip r:embed="rId7"/>
                <a:stretch>
                  <a:fillRect b="-357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B6E0182-41A7-5C59-07B6-A4D075F12D91}"/>
                  </a:ext>
                </a:extLst>
              </p:cNvPr>
              <p:cNvSpPr txBox="1"/>
              <p:nvPr/>
            </p:nvSpPr>
            <p:spPr>
              <a:xfrm>
                <a:off x="10938355" y="3464903"/>
                <a:ext cx="434670" cy="6613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AU" b="0" i="1" smtClean="0">
                              <a:solidFill>
                                <a:srgbClr val="009900"/>
                              </a:solidFill>
                              <a:latin typeface="Cambria Math" panose="02040503050406030204" pitchFamily="18" charset="0"/>
                            </a:rPr>
                          </m:ctrlPr>
                        </m:fPr>
                        <m:num>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𝑔</m:t>
                              </m:r>
                            </m:e>
                            <m:sub>
                              <m:r>
                                <m:rPr>
                                  <m:sty m:val="p"/>
                                </m:rPr>
                                <a:rPr lang="en-AU" b="0" i="0" smtClean="0">
                                  <a:solidFill>
                                    <a:srgbClr val="009900"/>
                                  </a:solidFill>
                                  <a:latin typeface="Cambria Math" panose="02040503050406030204" pitchFamily="18" charset="0"/>
                                </a:rPr>
                                <m:t>Λ</m:t>
                              </m:r>
                            </m:sub>
                          </m:sSub>
                        </m:num>
                        <m:den>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𝑔</m:t>
                              </m:r>
                            </m:e>
                            <m:sub>
                              <m:r>
                                <m:rPr>
                                  <m:sty m:val="p"/>
                                </m:rPr>
                                <a:rPr lang="en-AU" b="0" i="0" smtClean="0">
                                  <a:solidFill>
                                    <a:srgbClr val="009900"/>
                                  </a:solidFill>
                                  <a:latin typeface="Cambria Math" panose="02040503050406030204" pitchFamily="18" charset="0"/>
                                </a:rPr>
                                <m:t>Λ</m:t>
                              </m:r>
                            </m:sub>
                          </m:sSub>
                        </m:den>
                      </m:f>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FB6E0182-41A7-5C59-07B6-A4D075F12D91}"/>
                  </a:ext>
                </a:extLst>
              </p:cNvPr>
              <p:cNvSpPr txBox="1">
                <a:spLocks noRot="1" noChangeAspect="1" noMove="1" noResize="1" noEditPoints="1" noAdjustHandles="1" noChangeArrowheads="1" noChangeShapeType="1" noTextEdit="1"/>
              </p:cNvSpPr>
              <p:nvPr/>
            </p:nvSpPr>
            <p:spPr>
              <a:xfrm>
                <a:off x="10938355" y="3464903"/>
                <a:ext cx="434670" cy="661335"/>
              </a:xfrm>
              <a:prstGeom prst="rect">
                <a:avLst/>
              </a:prstGeom>
              <a:blipFill>
                <a:blip r:embed="rId8"/>
                <a:stretch>
                  <a:fillRect r="-1111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EE08A60-9949-7E6C-935B-F030494FABFE}"/>
                  </a:ext>
                </a:extLst>
              </p:cNvPr>
              <p:cNvSpPr txBox="1"/>
              <p:nvPr/>
            </p:nvSpPr>
            <p:spPr>
              <a:xfrm>
                <a:off x="8839200" y="4330386"/>
                <a:ext cx="713913" cy="9740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AU" b="0" i="1" smtClean="0">
                              <a:solidFill>
                                <a:schemeClr val="accent6">
                                  <a:lumMod val="50000"/>
                                </a:schemeClr>
                              </a:solidFill>
                              <a:latin typeface="Cambria Math" panose="02040503050406030204" pitchFamily="18" charset="0"/>
                            </a:rPr>
                          </m:ctrlPr>
                        </m:fPr>
                        <m:num>
                          <m:sSub>
                            <m:sSubPr>
                              <m:ctrlPr>
                                <a:rPr lang="en-AU" b="0" i="1" smtClean="0">
                                  <a:solidFill>
                                    <a:schemeClr val="accent6">
                                      <a:lumMod val="50000"/>
                                    </a:schemeClr>
                                  </a:solidFill>
                                  <a:latin typeface="Cambria Math" panose="02040503050406030204" pitchFamily="18" charset="0"/>
                                </a:rPr>
                              </m:ctrlPr>
                            </m:sSubPr>
                            <m:e>
                              <m:r>
                                <m:rPr>
                                  <m:sty m:val="p"/>
                                </m:rPr>
                                <a:rPr lang="en-AU" b="0" i="0" smtClean="0">
                                  <a:solidFill>
                                    <a:schemeClr val="accent6">
                                      <a:lumMod val="50000"/>
                                    </a:schemeClr>
                                  </a:solidFill>
                                  <a:latin typeface="Cambria Math" panose="02040503050406030204" pitchFamily="18" charset="0"/>
                                </a:rPr>
                                <m:t>Δ</m:t>
                              </m:r>
                              <m:r>
                                <a:rPr lang="en-AU" b="0" i="1" smtClean="0">
                                  <a:solidFill>
                                    <a:schemeClr val="accent6">
                                      <a:lumMod val="50000"/>
                                    </a:schemeClr>
                                  </a:solidFill>
                                  <a:latin typeface="Cambria Math" panose="02040503050406030204" pitchFamily="18" charset="0"/>
                                </a:rPr>
                                <m:t>𝑔</m:t>
                              </m:r>
                            </m:e>
                            <m:sub>
                              <m:r>
                                <a:rPr lang="en-AU" b="0" i="1" smtClean="0">
                                  <a:solidFill>
                                    <a:schemeClr val="accent6">
                                      <a:lumMod val="50000"/>
                                    </a:schemeClr>
                                  </a:solidFill>
                                  <a:latin typeface="Cambria Math" panose="02040503050406030204" pitchFamily="18" charset="0"/>
                                </a:rPr>
                                <m:t>𝑝</m:t>
                              </m:r>
                            </m:sub>
                          </m:sSub>
                        </m:num>
                        <m:den>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𝑔</m:t>
                              </m:r>
                            </m:e>
                            <m:sub>
                              <m:r>
                                <a:rPr lang="en-AU" b="0" i="1" smtClean="0">
                                  <a:solidFill>
                                    <a:schemeClr val="accent6">
                                      <a:lumMod val="50000"/>
                                    </a:schemeClr>
                                  </a:solidFill>
                                  <a:latin typeface="Cambria Math" panose="02040503050406030204" pitchFamily="18" charset="0"/>
                                </a:rPr>
                                <m:t>𝑝</m:t>
                              </m:r>
                            </m:sub>
                          </m:sSub>
                        </m:den>
                      </m:f>
                    </m:oMath>
                  </m:oMathPara>
                </a14:m>
                <a:endParaRPr lang="en-AU" dirty="0">
                  <a:solidFill>
                    <a:schemeClr val="accent6">
                      <a:lumMod val="50000"/>
                    </a:schemeClr>
                  </a:solidFill>
                </a:endParaRPr>
              </a:p>
              <a:p>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1EE08A60-9949-7E6C-935B-F030494FABFE}"/>
                  </a:ext>
                </a:extLst>
              </p:cNvPr>
              <p:cNvSpPr txBox="1">
                <a:spLocks noRot="1" noChangeAspect="1" noMove="1" noResize="1" noEditPoints="1" noAdjustHandles="1" noChangeArrowheads="1" noChangeShapeType="1" noTextEdit="1"/>
              </p:cNvSpPr>
              <p:nvPr/>
            </p:nvSpPr>
            <p:spPr>
              <a:xfrm>
                <a:off x="8839200" y="4330386"/>
                <a:ext cx="713913" cy="974049"/>
              </a:xfrm>
              <a:prstGeom prst="rect">
                <a:avLst/>
              </a:prstGeom>
              <a:blipFill>
                <a:blip r:embed="rId9"/>
                <a:stretch>
                  <a:fillRect/>
                </a:stretch>
              </a:blipFill>
            </p:spPr>
            <p:txBody>
              <a:bodyPr/>
              <a:lstStyle/>
              <a:p>
                <a:r>
                  <a:rPr lang="en-AU">
                    <a:noFill/>
                  </a:rPr>
                  <a:t> </a:t>
                </a:r>
              </a:p>
            </p:txBody>
          </p:sp>
        </mc:Fallback>
      </mc:AlternateContent>
      <p:pic>
        <p:nvPicPr>
          <p:cNvPr id="9" name="Picture 8">
            <a:extLst>
              <a:ext uri="{FF2B5EF4-FFF2-40B4-BE49-F238E27FC236}">
                <a16:creationId xmlns:a16="http://schemas.microsoft.com/office/drawing/2014/main" id="{5ADA2017-EFAD-D5B9-C1DF-6EEB12D917A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657600" y="4861736"/>
            <a:ext cx="2310404" cy="548464"/>
          </a:xfrm>
          <a:prstGeom prst="rect">
            <a:avLst/>
          </a:prstGeom>
        </p:spPr>
      </p:pic>
      <p:pic>
        <p:nvPicPr>
          <p:cNvPr id="19" name="Picture 18" descr="A group of black letters&#10;&#10;AI-generated content may be incorrect.">
            <a:extLst>
              <a:ext uri="{FF2B5EF4-FFF2-40B4-BE49-F238E27FC236}">
                <a16:creationId xmlns:a16="http://schemas.microsoft.com/office/drawing/2014/main" id="{489304A4-5EFA-C6AE-EE9A-8ABE5168D5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0" y="3903629"/>
            <a:ext cx="3246401" cy="853514"/>
          </a:xfrm>
          <a:prstGeom prst="rect">
            <a:avLst/>
          </a:prstGeom>
        </p:spPr>
      </p:pic>
    </p:spTree>
    <p:extLst>
      <p:ext uri="{BB962C8B-B14F-4D97-AF65-F5344CB8AC3E}">
        <p14:creationId xmlns:p14="http://schemas.microsoft.com/office/powerpoint/2010/main" val="227787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1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3C0DE-3960-97F8-FCEE-5190A55D9E66}"/>
            </a:ext>
          </a:extLst>
        </p:cNvPr>
        <p:cNvGrpSpPr/>
        <p:nvPr/>
      </p:nvGrpSpPr>
      <p:grpSpPr>
        <a:xfrm>
          <a:off x="0" y="0"/>
          <a:ext cx="0" cy="0"/>
          <a:chOff x="0" y="0"/>
          <a:chExt cx="0" cy="0"/>
        </a:xfrm>
      </p:grpSpPr>
      <p:pic>
        <p:nvPicPr>
          <p:cNvPr id="17" name="Picture 16" descr="A graph of a function&#10;&#10;AI-generated content may be incorrect.">
            <a:extLst>
              <a:ext uri="{FF2B5EF4-FFF2-40B4-BE49-F238E27FC236}">
                <a16:creationId xmlns:a16="http://schemas.microsoft.com/office/drawing/2014/main" id="{4B3231AD-B468-5D6B-F03E-2365F1178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5861" y="326638"/>
            <a:ext cx="4156527" cy="5653859"/>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C51DC1C-24F7-6E97-8383-64A942C58F5C}"/>
                  </a:ext>
                </a:extLst>
              </p:cNvPr>
              <p:cNvSpPr>
                <a:spLocks noGrp="1"/>
              </p:cNvSpPr>
              <p:nvPr>
                <p:ph type="title"/>
              </p:nvPr>
            </p:nvSpPr>
            <p:spPr/>
            <p:txBody>
              <a:bodyPr/>
              <a:lstStyle/>
              <a:p>
                <a:r>
                  <a:rPr lang="en-AU" dirty="0"/>
                  <a:t>HD Evolved to </a:t>
                </a:r>
                <a14:m>
                  <m:oMath xmlns:m="http://schemas.openxmlformats.org/officeDocument/2006/math">
                    <m:r>
                      <a:rPr lang="en-AU" b="1" i="1" smtClean="0">
                        <a:latin typeface="Cambria Math" panose="02040503050406030204" pitchFamily="18" charset="0"/>
                      </a:rPr>
                      <m:t>𝜻</m:t>
                    </m:r>
                    <m:r>
                      <a:rPr lang="en-AU" b="1" i="1" smtClean="0">
                        <a:latin typeface="Cambria Math" panose="02040503050406030204" pitchFamily="18" charset="0"/>
                      </a:rPr>
                      <m:t>=</m:t>
                    </m:r>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oMath>
                </a14:m>
                <a:r>
                  <a:rPr lang="en-AU" dirty="0"/>
                  <a:t>GeV … Glue </a:t>
                </a:r>
              </a:p>
            </p:txBody>
          </p:sp>
        </mc:Choice>
        <mc:Fallback xmlns="">
          <p:sp>
            <p:nvSpPr>
              <p:cNvPr id="2" name="Title 1">
                <a:extLst>
                  <a:ext uri="{FF2B5EF4-FFF2-40B4-BE49-F238E27FC236}">
                    <a16:creationId xmlns:a16="http://schemas.microsoft.com/office/drawing/2014/main" id="{BC51DC1C-24F7-6E97-8383-64A942C58F5C}"/>
                  </a:ext>
                </a:extLst>
              </p:cNvPr>
              <p:cNvSpPr>
                <a:spLocks noGrp="1" noRot="1" noChangeAspect="1" noMove="1" noResize="1" noEditPoints="1" noAdjustHandles="1" noChangeArrowheads="1" noChangeShapeType="1" noTextEdit="1"/>
              </p:cNvSpPr>
              <p:nvPr>
                <p:ph type="title"/>
              </p:nvPr>
            </p:nvSpPr>
            <p:spPr>
              <a:blipFill>
                <a:blip r:embed="rId3"/>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3BEF476-2A54-2339-4A5F-DB002C094E7F}"/>
                  </a:ext>
                </a:extLst>
              </p:cNvPr>
              <p:cNvSpPr>
                <a:spLocks noGrp="1"/>
              </p:cNvSpPr>
              <p:nvPr>
                <p:ph idx="1"/>
              </p:nvPr>
            </p:nvSpPr>
            <p:spPr>
              <a:xfrm>
                <a:off x="457200" y="1265237"/>
                <a:ext cx="7394200" cy="4525963"/>
              </a:xfrm>
            </p:spPr>
            <p:txBody>
              <a:bodyPr/>
              <a:lstStyle/>
              <a:p>
                <a:r>
                  <a:rPr lang="en-AU" dirty="0"/>
                  <a:t>Figure B</a:t>
                </a:r>
              </a:p>
              <a:p>
                <a:pPr lvl="1"/>
                <a:r>
                  <a:rPr lang="en-US" sz="2200" dirty="0"/>
                  <a:t>proton data [84, COMPASS] … uncertainty too large for any real empirical distinction to be drawn between different baryons. </a:t>
                </a:r>
              </a:p>
              <a:p>
                <a:pPr lvl="1"/>
                <a:r>
                  <a:rPr lang="en-US" sz="2200" dirty="0"/>
                  <a:t>highlighted by fact that mean empirical proton value on domain covered by measurements is </a:t>
                </a:r>
              </a:p>
              <a:p>
                <a:pPr marL="400050" lvl="1" indent="0">
                  <a:buNone/>
                </a:pPr>
                <a:r>
                  <a:rPr lang="en-US" sz="2200" dirty="0"/>
                  <a:t>	0.113 ± 0.038 ± 0.036. </a:t>
                </a:r>
              </a:p>
              <a:p>
                <a:pPr lvl="1"/>
                <a:r>
                  <a:rPr lang="en-US" sz="2200" dirty="0"/>
                  <a:t>On same domain, SCI predictions for this mean are: </a:t>
                </a:r>
              </a:p>
              <a:p>
                <a:pPr lvl="2"/>
                <a14:m>
                  <m:oMath xmlns:m="http://schemas.openxmlformats.org/officeDocument/2006/math">
                    <m:r>
                      <m:rPr>
                        <m:sty m:val="p"/>
                      </m:rPr>
                      <a:rPr lang="en-US" sz="2200" i="0" dirty="0" smtClean="0">
                        <a:latin typeface="Cambria Math" panose="02040503050406030204" pitchFamily="18" charset="0"/>
                      </a:rPr>
                      <m:t>Λ</m:t>
                    </m:r>
                  </m:oMath>
                </a14:m>
                <a:r>
                  <a:rPr lang="en-US" sz="2200" dirty="0"/>
                  <a:t> … 0.159; </a:t>
                </a:r>
              </a:p>
              <a:p>
                <a:pPr lvl="2"/>
                <a14:m>
                  <m:oMath xmlns:m="http://schemas.openxmlformats.org/officeDocument/2006/math">
                    <m:sSup>
                      <m:sSupPr>
                        <m:ctrlPr>
                          <a:rPr lang="en-AU" sz="2200" b="0" i="1" dirty="0" smtClean="0">
                            <a:latin typeface="Cambria Math" panose="02040503050406030204" pitchFamily="18" charset="0"/>
                          </a:rPr>
                        </m:ctrlPr>
                      </m:sSupPr>
                      <m:e>
                        <m:r>
                          <m:rPr>
                            <m:sty m:val="p"/>
                          </m:rPr>
                          <a:rPr lang="en-AU" sz="2200" b="0" i="0" dirty="0" smtClean="0">
                            <a:latin typeface="Cambria Math" panose="02040503050406030204" pitchFamily="18" charset="0"/>
                          </a:rPr>
                          <m:t>Σ</m:t>
                        </m:r>
                      </m:e>
                      <m:sup>
                        <m:r>
                          <a:rPr lang="en-AU" sz="2200" b="0" i="1" dirty="0" smtClean="0">
                            <a:latin typeface="Cambria Math" panose="02040503050406030204" pitchFamily="18" charset="0"/>
                          </a:rPr>
                          <m:t>0</m:t>
                        </m:r>
                      </m:sup>
                    </m:sSup>
                  </m:oMath>
                </a14:m>
                <a:r>
                  <a:rPr lang="en-US" sz="2200" dirty="0"/>
                  <a:t> … 0.118; </a:t>
                </a:r>
              </a:p>
              <a:p>
                <a:pPr lvl="2"/>
                <a14:m>
                  <m:oMath xmlns:m="http://schemas.openxmlformats.org/officeDocument/2006/math">
                    <m:r>
                      <a:rPr lang="en-US" sz="2200" i="1" dirty="0" smtClean="0">
                        <a:latin typeface="Cambria Math" panose="02040503050406030204" pitchFamily="18" charset="0"/>
                      </a:rPr>
                      <m:t>𝑝</m:t>
                    </m:r>
                  </m:oMath>
                </a14:m>
                <a:r>
                  <a:rPr lang="en-US" sz="2200" dirty="0"/>
                  <a:t> … 0.131.</a:t>
                </a:r>
                <a:endParaRPr lang="en-AU" sz="2200" dirty="0"/>
              </a:p>
            </p:txBody>
          </p:sp>
        </mc:Choice>
        <mc:Fallback xmlns="">
          <p:sp>
            <p:nvSpPr>
              <p:cNvPr id="3" name="Content Placeholder 2">
                <a:extLst>
                  <a:ext uri="{FF2B5EF4-FFF2-40B4-BE49-F238E27FC236}">
                    <a16:creationId xmlns:a16="http://schemas.microsoft.com/office/drawing/2014/main" id="{83BEF476-2A54-2339-4A5F-DB002C094E7F}"/>
                  </a:ext>
                </a:extLst>
              </p:cNvPr>
              <p:cNvSpPr>
                <a:spLocks noGrp="1" noRot="1" noChangeAspect="1" noMove="1" noResize="1" noEditPoints="1" noAdjustHandles="1" noChangeArrowheads="1" noChangeShapeType="1" noTextEdit="1"/>
              </p:cNvSpPr>
              <p:nvPr>
                <p:ph idx="1"/>
              </p:nvPr>
            </p:nvSpPr>
            <p:spPr>
              <a:xfrm>
                <a:off x="457200" y="1265237"/>
                <a:ext cx="7394200" cy="4525963"/>
              </a:xfrm>
              <a:blipFill>
                <a:blip r:embed="rId4"/>
                <a:stretch>
                  <a:fillRect l="-907"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5681263-D646-E298-F296-B96D0EA7FBD9}"/>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FE57CB5B-1BED-9944-BC47-C5A89EEF6F78}"/>
              </a:ext>
            </a:extLst>
          </p:cNvPr>
          <p:cNvSpPr>
            <a:spLocks noGrp="1"/>
          </p:cNvSpPr>
          <p:nvPr>
            <p:ph type="ftr" sz="quarter" idx="11"/>
          </p:nvPr>
        </p:nvSpPr>
        <p:spPr/>
        <p:txBody>
          <a:bodyPr/>
          <a:lstStyle/>
          <a:p>
            <a:r>
              <a:rPr lang="en-US" dirty="0"/>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52B722C3-DCAA-B83E-228C-5A055239AEFE}"/>
              </a:ext>
            </a:extLst>
          </p:cNvPr>
          <p:cNvSpPr>
            <a:spLocks noGrp="1"/>
          </p:cNvSpPr>
          <p:nvPr>
            <p:ph type="sldNum" sz="quarter" idx="12"/>
          </p:nvPr>
        </p:nvSpPr>
        <p:spPr/>
        <p:txBody>
          <a:bodyPr/>
          <a:lstStyle/>
          <a:p>
            <a:fld id="{87034D8C-3CB4-402A-BC46-2AB14C0FE90A}" type="slidenum">
              <a:rPr lang="en-US" smtClean="0"/>
              <a:pPr/>
              <a:t>31</a:t>
            </a:fld>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1F473E9-571E-DBD6-19E5-9330DD8136FB}"/>
                  </a:ext>
                </a:extLst>
              </p:cNvPr>
              <p:cNvSpPr txBox="1"/>
              <p:nvPr/>
            </p:nvSpPr>
            <p:spPr>
              <a:xfrm>
                <a:off x="9731509" y="630731"/>
                <a:ext cx="6335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AU" b="0" i="0" smtClean="0">
                          <a:solidFill>
                            <a:srgbClr val="009900"/>
                          </a:solidFill>
                          <a:latin typeface="Cambria Math" panose="02040503050406030204" pitchFamily="18" charset="0"/>
                        </a:rPr>
                        <m:t>Δ</m:t>
                      </m:r>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𝑔</m:t>
                          </m:r>
                        </m:e>
                        <m:sub>
                          <m:r>
                            <m:rPr>
                              <m:sty m:val="p"/>
                            </m:rPr>
                            <a:rPr lang="en-AU" b="0" i="0" smtClean="0">
                              <a:solidFill>
                                <a:srgbClr val="009900"/>
                              </a:solidFill>
                              <a:latin typeface="Cambria Math" panose="02040503050406030204" pitchFamily="18" charset="0"/>
                            </a:rPr>
                            <m:t>Λ</m:t>
                          </m:r>
                        </m:sub>
                      </m:sSub>
                    </m:oMath>
                  </m:oMathPara>
                </a14:m>
                <a:endParaRPr lang="en-AU" dirty="0">
                  <a:solidFill>
                    <a:srgbClr val="009900"/>
                  </a:solidFill>
                </a:endParaRPr>
              </a:p>
            </p:txBody>
          </p:sp>
        </mc:Choice>
        <mc:Fallback xmlns="">
          <p:sp>
            <p:nvSpPr>
              <p:cNvPr id="11" name="TextBox 10">
                <a:extLst>
                  <a:ext uri="{FF2B5EF4-FFF2-40B4-BE49-F238E27FC236}">
                    <a16:creationId xmlns:a16="http://schemas.microsoft.com/office/drawing/2014/main" id="{71F473E9-571E-DBD6-19E5-9330DD8136FB}"/>
                  </a:ext>
                </a:extLst>
              </p:cNvPr>
              <p:cNvSpPr txBox="1">
                <a:spLocks noRot="1" noChangeAspect="1" noMove="1" noResize="1" noEditPoints="1" noAdjustHandles="1" noChangeArrowheads="1" noChangeShapeType="1" noTextEdit="1"/>
              </p:cNvSpPr>
              <p:nvPr/>
            </p:nvSpPr>
            <p:spPr>
              <a:xfrm>
                <a:off x="9731509" y="630731"/>
                <a:ext cx="633570" cy="369332"/>
              </a:xfrm>
              <a:prstGeom prst="rect">
                <a:avLst/>
              </a:prstGeom>
              <a:blipFill>
                <a:blip r:embed="rId5"/>
                <a:stretch>
                  <a:fillRect b="-655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45F48C4-D3CF-9549-0469-8D04F4789D90}"/>
                  </a:ext>
                </a:extLst>
              </p:cNvPr>
              <p:cNvSpPr txBox="1"/>
              <p:nvPr/>
            </p:nvSpPr>
            <p:spPr>
              <a:xfrm>
                <a:off x="10247212" y="1332416"/>
                <a:ext cx="717376" cy="3712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chemeClr val="accent1">
                                  <a:lumMod val="50000"/>
                                </a:schemeClr>
                              </a:solidFill>
                              <a:latin typeface="Cambria Math" panose="02040503050406030204" pitchFamily="18" charset="0"/>
                            </a:rPr>
                          </m:ctrlPr>
                        </m:sSubPr>
                        <m:e>
                          <m:r>
                            <m:rPr>
                              <m:sty m:val="p"/>
                            </m:rPr>
                            <a:rPr lang="en-AU" b="0" i="0" smtClean="0">
                              <a:solidFill>
                                <a:schemeClr val="accent1">
                                  <a:lumMod val="50000"/>
                                </a:schemeClr>
                              </a:solidFill>
                              <a:latin typeface="Cambria Math" panose="02040503050406030204" pitchFamily="18" charset="0"/>
                            </a:rPr>
                            <m:t>Δ</m:t>
                          </m:r>
                          <m:r>
                            <a:rPr lang="en-AU" b="0" i="1" smtClean="0">
                              <a:solidFill>
                                <a:schemeClr val="accent1">
                                  <a:lumMod val="50000"/>
                                </a:schemeClr>
                              </a:solidFill>
                              <a:latin typeface="Cambria Math" panose="02040503050406030204" pitchFamily="18" charset="0"/>
                            </a:rPr>
                            <m:t>𝑔</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Sub>
                    </m:oMath>
                  </m:oMathPara>
                </a14:m>
                <a:endParaRPr lang="en-AU" dirty="0">
                  <a:solidFill>
                    <a:srgbClr val="009900"/>
                  </a:solidFill>
                </a:endParaRPr>
              </a:p>
            </p:txBody>
          </p:sp>
        </mc:Choice>
        <mc:Fallback xmlns="">
          <p:sp>
            <p:nvSpPr>
              <p:cNvPr id="12" name="TextBox 11">
                <a:extLst>
                  <a:ext uri="{FF2B5EF4-FFF2-40B4-BE49-F238E27FC236}">
                    <a16:creationId xmlns:a16="http://schemas.microsoft.com/office/drawing/2014/main" id="{145F48C4-D3CF-9549-0469-8D04F4789D90}"/>
                  </a:ext>
                </a:extLst>
              </p:cNvPr>
              <p:cNvSpPr txBox="1">
                <a:spLocks noRot="1" noChangeAspect="1" noMove="1" noResize="1" noEditPoints="1" noAdjustHandles="1" noChangeArrowheads="1" noChangeShapeType="1" noTextEdit="1"/>
              </p:cNvSpPr>
              <p:nvPr/>
            </p:nvSpPr>
            <p:spPr>
              <a:xfrm>
                <a:off x="10247212" y="1332416"/>
                <a:ext cx="717376" cy="371255"/>
              </a:xfrm>
              <a:prstGeom prst="rect">
                <a:avLst/>
              </a:prstGeom>
              <a:blipFill>
                <a:blip r:embed="rId6"/>
                <a:stretch>
                  <a:fillRect b="-66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67B7754-8A35-1E2C-47E6-37DE79963CF9}"/>
                  </a:ext>
                </a:extLst>
              </p:cNvPr>
              <p:cNvSpPr txBox="1"/>
              <p:nvPr/>
            </p:nvSpPr>
            <p:spPr>
              <a:xfrm>
                <a:off x="10365079" y="624105"/>
                <a:ext cx="57990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600" b="0" i="1" smtClean="0">
                              <a:solidFill>
                                <a:schemeClr val="accent6">
                                  <a:lumMod val="50000"/>
                                </a:schemeClr>
                              </a:solidFill>
                              <a:latin typeface="Cambria Math" panose="02040503050406030204" pitchFamily="18" charset="0"/>
                            </a:rPr>
                          </m:ctrlPr>
                        </m:sSubPr>
                        <m:e>
                          <m:r>
                            <m:rPr>
                              <m:sty m:val="p"/>
                            </m:rPr>
                            <a:rPr lang="en-AU" sz="1600" b="0" i="0" smtClean="0">
                              <a:solidFill>
                                <a:schemeClr val="accent6">
                                  <a:lumMod val="50000"/>
                                </a:schemeClr>
                              </a:solidFill>
                              <a:latin typeface="Cambria Math" panose="02040503050406030204" pitchFamily="18" charset="0"/>
                            </a:rPr>
                            <m:t>Δ</m:t>
                          </m:r>
                          <m:r>
                            <a:rPr lang="en-AU" sz="1600" b="0" i="1" smtClean="0">
                              <a:solidFill>
                                <a:schemeClr val="accent6">
                                  <a:lumMod val="50000"/>
                                </a:schemeClr>
                              </a:solidFill>
                              <a:latin typeface="Cambria Math" panose="02040503050406030204" pitchFamily="18" charset="0"/>
                            </a:rPr>
                            <m:t>𝑔</m:t>
                          </m:r>
                        </m:e>
                        <m:sub>
                          <m:r>
                            <a:rPr lang="en-AU" sz="1600" b="0" i="1" smtClean="0">
                              <a:solidFill>
                                <a:schemeClr val="accent6">
                                  <a:lumMod val="50000"/>
                                </a:schemeClr>
                              </a:solidFill>
                              <a:latin typeface="Cambria Math" panose="02040503050406030204" pitchFamily="18" charset="0"/>
                            </a:rPr>
                            <m:t>𝑛</m:t>
                          </m:r>
                        </m:sub>
                      </m:sSub>
                    </m:oMath>
                  </m:oMathPara>
                </a14:m>
                <a:endParaRPr lang="en-AU" dirty="0">
                  <a:solidFill>
                    <a:schemeClr val="accent6">
                      <a:lumMod val="50000"/>
                    </a:schemeClr>
                  </a:solidFill>
                </a:endParaRPr>
              </a:p>
            </p:txBody>
          </p:sp>
        </mc:Choice>
        <mc:Fallback xmlns="">
          <p:sp>
            <p:nvSpPr>
              <p:cNvPr id="13" name="TextBox 12">
                <a:extLst>
                  <a:ext uri="{FF2B5EF4-FFF2-40B4-BE49-F238E27FC236}">
                    <a16:creationId xmlns:a16="http://schemas.microsoft.com/office/drawing/2014/main" id="{167B7754-8A35-1E2C-47E6-37DE79963CF9}"/>
                  </a:ext>
                </a:extLst>
              </p:cNvPr>
              <p:cNvSpPr txBox="1">
                <a:spLocks noRot="1" noChangeAspect="1" noMove="1" noResize="1" noEditPoints="1" noAdjustHandles="1" noChangeArrowheads="1" noChangeShapeType="1" noTextEdit="1"/>
              </p:cNvSpPr>
              <p:nvPr/>
            </p:nvSpPr>
            <p:spPr>
              <a:xfrm>
                <a:off x="10365079" y="624105"/>
                <a:ext cx="579902" cy="338554"/>
              </a:xfrm>
              <a:prstGeom prst="rect">
                <a:avLst/>
              </a:prstGeom>
              <a:blipFill>
                <a:blip r:embed="rId7"/>
                <a:stretch>
                  <a:fillRect b="-357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C541E79-4C6C-3015-5DD1-355F15C2CBBF}"/>
                  </a:ext>
                </a:extLst>
              </p:cNvPr>
              <p:cNvSpPr txBox="1"/>
              <p:nvPr/>
            </p:nvSpPr>
            <p:spPr>
              <a:xfrm>
                <a:off x="10938355" y="3464903"/>
                <a:ext cx="434670" cy="6613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AU" b="0" i="1" smtClean="0">
                              <a:solidFill>
                                <a:srgbClr val="009900"/>
                              </a:solidFill>
                              <a:latin typeface="Cambria Math" panose="02040503050406030204" pitchFamily="18" charset="0"/>
                            </a:rPr>
                          </m:ctrlPr>
                        </m:fPr>
                        <m:num>
                          <m:sSub>
                            <m:sSubPr>
                              <m:ctrlPr>
                                <a:rPr lang="en-AU" b="0" i="1" smtClean="0">
                                  <a:solidFill>
                                    <a:srgbClr val="009900"/>
                                  </a:solidFill>
                                  <a:latin typeface="Cambria Math" panose="02040503050406030204" pitchFamily="18" charset="0"/>
                                </a:rPr>
                              </m:ctrlPr>
                            </m:sSubPr>
                            <m:e>
                              <m:r>
                                <m:rPr>
                                  <m:sty m:val="p"/>
                                </m:rPr>
                                <a:rPr lang="en-AU" b="0" i="0" smtClean="0">
                                  <a:solidFill>
                                    <a:srgbClr val="009900"/>
                                  </a:solidFill>
                                  <a:latin typeface="Cambria Math" panose="02040503050406030204" pitchFamily="18" charset="0"/>
                                </a:rPr>
                                <m:t>Δ</m:t>
                              </m:r>
                              <m:r>
                                <a:rPr lang="en-AU" b="0" i="1" smtClean="0">
                                  <a:solidFill>
                                    <a:srgbClr val="009900"/>
                                  </a:solidFill>
                                  <a:latin typeface="Cambria Math" panose="02040503050406030204" pitchFamily="18" charset="0"/>
                                </a:rPr>
                                <m:t>𝑔</m:t>
                              </m:r>
                            </m:e>
                            <m:sub>
                              <m:r>
                                <m:rPr>
                                  <m:sty m:val="p"/>
                                </m:rPr>
                                <a:rPr lang="en-AU" b="0" i="0" smtClean="0">
                                  <a:solidFill>
                                    <a:srgbClr val="009900"/>
                                  </a:solidFill>
                                  <a:latin typeface="Cambria Math" panose="02040503050406030204" pitchFamily="18" charset="0"/>
                                </a:rPr>
                                <m:t>Λ</m:t>
                              </m:r>
                            </m:sub>
                          </m:sSub>
                        </m:num>
                        <m:den>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𝑔</m:t>
                              </m:r>
                            </m:e>
                            <m:sub>
                              <m:r>
                                <m:rPr>
                                  <m:sty m:val="p"/>
                                </m:rPr>
                                <a:rPr lang="en-AU" b="0" i="0" smtClean="0">
                                  <a:solidFill>
                                    <a:srgbClr val="009900"/>
                                  </a:solidFill>
                                  <a:latin typeface="Cambria Math" panose="02040503050406030204" pitchFamily="18" charset="0"/>
                                </a:rPr>
                                <m:t>Λ</m:t>
                              </m:r>
                            </m:sub>
                          </m:sSub>
                        </m:den>
                      </m:f>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BC541E79-4C6C-3015-5DD1-355F15C2CBBF}"/>
                  </a:ext>
                </a:extLst>
              </p:cNvPr>
              <p:cNvSpPr txBox="1">
                <a:spLocks noRot="1" noChangeAspect="1" noMove="1" noResize="1" noEditPoints="1" noAdjustHandles="1" noChangeArrowheads="1" noChangeShapeType="1" noTextEdit="1"/>
              </p:cNvSpPr>
              <p:nvPr/>
            </p:nvSpPr>
            <p:spPr>
              <a:xfrm>
                <a:off x="10938355" y="3464903"/>
                <a:ext cx="434670" cy="661335"/>
              </a:xfrm>
              <a:prstGeom prst="rect">
                <a:avLst/>
              </a:prstGeom>
              <a:blipFill>
                <a:blip r:embed="rId8"/>
                <a:stretch>
                  <a:fillRect r="-1111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80F0BC9-3628-67DC-FEA2-378E2C491831}"/>
                  </a:ext>
                </a:extLst>
              </p:cNvPr>
              <p:cNvSpPr txBox="1"/>
              <p:nvPr/>
            </p:nvSpPr>
            <p:spPr>
              <a:xfrm>
                <a:off x="8839200" y="4330386"/>
                <a:ext cx="713913" cy="9740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AU" b="0" i="1" smtClean="0">
                              <a:solidFill>
                                <a:schemeClr val="accent6">
                                  <a:lumMod val="50000"/>
                                </a:schemeClr>
                              </a:solidFill>
                              <a:latin typeface="Cambria Math" panose="02040503050406030204" pitchFamily="18" charset="0"/>
                            </a:rPr>
                          </m:ctrlPr>
                        </m:fPr>
                        <m:num>
                          <m:sSub>
                            <m:sSubPr>
                              <m:ctrlPr>
                                <a:rPr lang="en-AU" b="0" i="1" smtClean="0">
                                  <a:solidFill>
                                    <a:schemeClr val="accent6">
                                      <a:lumMod val="50000"/>
                                    </a:schemeClr>
                                  </a:solidFill>
                                  <a:latin typeface="Cambria Math" panose="02040503050406030204" pitchFamily="18" charset="0"/>
                                </a:rPr>
                              </m:ctrlPr>
                            </m:sSubPr>
                            <m:e>
                              <m:r>
                                <m:rPr>
                                  <m:sty m:val="p"/>
                                </m:rPr>
                                <a:rPr lang="en-AU" b="0" i="0" smtClean="0">
                                  <a:solidFill>
                                    <a:schemeClr val="accent6">
                                      <a:lumMod val="50000"/>
                                    </a:schemeClr>
                                  </a:solidFill>
                                  <a:latin typeface="Cambria Math" panose="02040503050406030204" pitchFamily="18" charset="0"/>
                                </a:rPr>
                                <m:t>Δ</m:t>
                              </m:r>
                              <m:r>
                                <a:rPr lang="en-AU" b="0" i="1" smtClean="0">
                                  <a:solidFill>
                                    <a:schemeClr val="accent6">
                                      <a:lumMod val="50000"/>
                                    </a:schemeClr>
                                  </a:solidFill>
                                  <a:latin typeface="Cambria Math" panose="02040503050406030204" pitchFamily="18" charset="0"/>
                                </a:rPr>
                                <m:t>𝑔</m:t>
                              </m:r>
                            </m:e>
                            <m:sub>
                              <m:r>
                                <a:rPr lang="en-AU" b="0" i="1" smtClean="0">
                                  <a:solidFill>
                                    <a:schemeClr val="accent6">
                                      <a:lumMod val="50000"/>
                                    </a:schemeClr>
                                  </a:solidFill>
                                  <a:latin typeface="Cambria Math" panose="02040503050406030204" pitchFamily="18" charset="0"/>
                                </a:rPr>
                                <m:t>𝑝</m:t>
                              </m:r>
                            </m:sub>
                          </m:sSub>
                        </m:num>
                        <m:den>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𝑔</m:t>
                              </m:r>
                            </m:e>
                            <m:sub>
                              <m:r>
                                <a:rPr lang="en-AU" b="0" i="1" smtClean="0">
                                  <a:solidFill>
                                    <a:schemeClr val="accent6">
                                      <a:lumMod val="50000"/>
                                    </a:schemeClr>
                                  </a:solidFill>
                                  <a:latin typeface="Cambria Math" panose="02040503050406030204" pitchFamily="18" charset="0"/>
                                </a:rPr>
                                <m:t>𝑝</m:t>
                              </m:r>
                            </m:sub>
                          </m:sSub>
                        </m:den>
                      </m:f>
                    </m:oMath>
                  </m:oMathPara>
                </a14:m>
                <a:endParaRPr lang="en-AU" dirty="0">
                  <a:solidFill>
                    <a:schemeClr val="accent6">
                      <a:lumMod val="50000"/>
                    </a:schemeClr>
                  </a:solidFill>
                </a:endParaRPr>
              </a:p>
              <a:p>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880F0BC9-3628-67DC-FEA2-378E2C491831}"/>
                  </a:ext>
                </a:extLst>
              </p:cNvPr>
              <p:cNvSpPr txBox="1">
                <a:spLocks noRot="1" noChangeAspect="1" noMove="1" noResize="1" noEditPoints="1" noAdjustHandles="1" noChangeArrowheads="1" noChangeShapeType="1" noTextEdit="1"/>
              </p:cNvSpPr>
              <p:nvPr/>
            </p:nvSpPr>
            <p:spPr>
              <a:xfrm>
                <a:off x="8839200" y="4330386"/>
                <a:ext cx="713913" cy="974049"/>
              </a:xfrm>
              <a:prstGeom prst="rect">
                <a:avLst/>
              </a:prstGeom>
              <a:blipFill>
                <a:blip r:embed="rId9"/>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25617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7D76F0-F407-4A0E-8371-C302DDFD8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269" y="2664905"/>
            <a:ext cx="5106415" cy="621051"/>
          </a:xfrm>
          <a:prstGeom prst="rect">
            <a:avLst/>
          </a:prstGeom>
        </p:spPr>
      </p:pic>
      <p:pic>
        <p:nvPicPr>
          <p:cNvPr id="10" name="Picture 9" descr="A black text on a white background&#10;&#10;AI-generated content may be incorrect.">
            <a:extLst>
              <a:ext uri="{FF2B5EF4-FFF2-40B4-BE49-F238E27FC236}">
                <a16:creationId xmlns:a16="http://schemas.microsoft.com/office/drawing/2014/main" id="{128F1B50-8E66-67EA-9AA6-05E3F8724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838808"/>
            <a:ext cx="5265876" cy="769687"/>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CB722ED-B2BB-2E80-24E0-1E45AF77D3AC}"/>
                  </a:ext>
                </a:extLst>
              </p:cNvPr>
              <p:cNvSpPr>
                <a:spLocks noGrp="1"/>
              </p:cNvSpPr>
              <p:nvPr>
                <p:ph idx="1"/>
              </p:nvPr>
            </p:nvSpPr>
            <p:spPr>
              <a:xfrm>
                <a:off x="609600" y="1295400"/>
                <a:ext cx="10972800" cy="4525963"/>
              </a:xfrm>
            </p:spPr>
            <p:txBody>
              <a:bodyPr/>
              <a:lstStyle/>
              <a:p>
                <a:r>
                  <a:rPr lang="en-US" dirty="0"/>
                  <a:t>Having calculated </a:t>
                </a:r>
                <a14:m>
                  <m:oMath xmlns:m="http://schemas.openxmlformats.org/officeDocument/2006/math">
                    <m:r>
                      <m:rPr>
                        <m:sty m:val="p"/>
                      </m:rPr>
                      <a:rPr lang="en-US" i="0" dirty="0" smtClean="0">
                        <a:latin typeface="Cambria Math" panose="02040503050406030204" pitchFamily="18" charset="0"/>
                      </a:rPr>
                      <m:t>Λ</m:t>
                    </m:r>
                  </m:oMath>
                </a14:m>
                <a:r>
                  <a:rPr lang="en-US" dirty="0"/>
                  <a:t>, </a:t>
                </a:r>
                <a14:m>
                  <m:oMath xmlns:m="http://schemas.openxmlformats.org/officeDocument/2006/math">
                    <m:sSup>
                      <m:sSupPr>
                        <m:ctrlPr>
                          <a:rPr lang="en-AU" b="0" i="1" dirty="0" smtClean="0">
                            <a:latin typeface="Cambria Math" panose="02040503050406030204" pitchFamily="18" charset="0"/>
                          </a:rPr>
                        </m:ctrlPr>
                      </m:sSupPr>
                      <m:e>
                        <m:r>
                          <m:rPr>
                            <m:sty m:val="p"/>
                          </m:rPr>
                          <a:rPr lang="en-AU" b="0" i="0" dirty="0" smtClean="0">
                            <a:latin typeface="Cambria Math" panose="02040503050406030204" pitchFamily="18" charset="0"/>
                          </a:rPr>
                          <m:t>Σ</m:t>
                        </m:r>
                      </m:e>
                      <m:sup>
                        <m:r>
                          <a:rPr lang="en-AU" b="0" i="1" dirty="0" smtClean="0">
                            <a:latin typeface="Cambria Math" panose="02040503050406030204" pitchFamily="18" charset="0"/>
                          </a:rPr>
                          <m:t>0</m:t>
                        </m:r>
                      </m:sup>
                    </m:sSup>
                  </m:oMath>
                </a14:m>
                <a:r>
                  <a:rPr lang="en-US" dirty="0"/>
                  <a:t>, </a:t>
                </a:r>
                <a14:m>
                  <m:oMath xmlns:m="http://schemas.openxmlformats.org/officeDocument/2006/math">
                    <m:r>
                      <a:rPr lang="en-US" i="1" dirty="0" smtClean="0">
                        <a:latin typeface="Cambria Math" panose="02040503050406030204" pitchFamily="18" charset="0"/>
                      </a:rPr>
                      <m:t>𝑝</m:t>
                    </m:r>
                  </m:oMath>
                </a14:m>
                <a:r>
                  <a:rPr lang="en-US" dirty="0"/>
                  <a:t> helicity-dependent DFs, can address the issue of baryon spin species decomposition. </a:t>
                </a:r>
              </a:p>
              <a:p>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AU" dirty="0"/>
                  <a:t> … essentially </a:t>
                </a:r>
                <a:r>
                  <a:rPr lang="en-AU" dirty="0" err="1"/>
                  <a:t>Poincar</a:t>
                </a:r>
                <a14:m>
                  <m:oMath xmlns:m="http://schemas.openxmlformats.org/officeDocument/2006/math">
                    <m:r>
                      <a:rPr lang="en-AU" i="1" smtClean="0">
                        <a:latin typeface="Cambria Math" panose="02040503050406030204" pitchFamily="18" charset="0"/>
                      </a:rPr>
                      <m:t>é</m:t>
                    </m:r>
                  </m:oMath>
                </a14:m>
                <a:r>
                  <a:rPr lang="en-AU" dirty="0"/>
                  <a:t> covariant framework </a:t>
                </a:r>
                <a14:m>
                  <m:oMath xmlns:m="http://schemas.openxmlformats.org/officeDocument/2006/math">
                    <m:r>
                      <a:rPr lang="en-AU" b="0" i="1" smtClean="0">
                        <a:latin typeface="Cambria Math" panose="02040503050406030204" pitchFamily="18" charset="0"/>
                      </a:rPr>
                      <m:t>⇒</m:t>
                    </m:r>
                  </m:oMath>
                </a14:m>
                <a:r>
                  <a:rPr lang="en-AU" dirty="0"/>
                  <a:t> unambiguous determination of OAM dressed-quark + diquark system</a:t>
                </a:r>
              </a:p>
              <a:p>
                <a:endParaRPr lang="en-AU" dirty="0"/>
              </a:p>
              <a:p>
                <a:r>
                  <a:rPr lang="en-AU" dirty="0"/>
                  <a:t>Contributions from individual flavours can be computed using WW approximation, which is exact at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𝐻</m:t>
                        </m:r>
                      </m:sub>
                    </m:sSub>
                  </m:oMath>
                </a14:m>
                <a:r>
                  <a:rPr lang="en-AU" dirty="0"/>
                  <a:t> (no explicit glue)</a:t>
                </a:r>
              </a:p>
            </p:txBody>
          </p:sp>
        </mc:Choice>
        <mc:Fallback xmlns="">
          <p:sp>
            <p:nvSpPr>
              <p:cNvPr id="3" name="Content Placeholder 2">
                <a:extLst>
                  <a:ext uri="{FF2B5EF4-FFF2-40B4-BE49-F238E27FC236}">
                    <a16:creationId xmlns:a16="http://schemas.microsoft.com/office/drawing/2014/main" id="{ECB722ED-B2BB-2E80-24E0-1E45AF77D3AC}"/>
                  </a:ext>
                </a:extLst>
              </p:cNvPr>
              <p:cNvSpPr>
                <a:spLocks noGrp="1" noRot="1" noChangeAspect="1" noMove="1" noResize="1" noEditPoints="1" noAdjustHandles="1" noChangeArrowheads="1" noChangeShapeType="1" noTextEdit="1"/>
              </p:cNvSpPr>
              <p:nvPr>
                <p:ph idx="1"/>
              </p:nvPr>
            </p:nvSpPr>
            <p:spPr>
              <a:xfrm>
                <a:off x="609600" y="1295400"/>
                <a:ext cx="10972800" cy="4525963"/>
              </a:xfrm>
              <a:blipFill>
                <a:blip r:embed="rId4"/>
                <a:stretch>
                  <a:fillRect l="-611" t="-943" r="-16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E383697-F7BC-9EDC-2345-CFD61C3EC2CE}"/>
                  </a:ext>
                </a:extLst>
              </p:cNvPr>
              <p:cNvSpPr>
                <a:spLocks noGrp="1"/>
              </p:cNvSpPr>
              <p:nvPr>
                <p:ph type="title"/>
              </p:nvPr>
            </p:nvSpPr>
            <p:spPr/>
            <p:txBody>
              <a:bodyPr/>
              <a:lstStyle/>
              <a:p>
                <a:r>
                  <a:rPr lang="en-AU" dirty="0"/>
                  <a:t>Baryon Spin at </a:t>
                </a:r>
                <a14:m>
                  <m:oMath xmlns:m="http://schemas.openxmlformats.org/officeDocument/2006/math">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𝑯</m:t>
                        </m:r>
                      </m:sub>
                    </m:sSub>
                  </m:oMath>
                </a14:m>
                <a:endParaRPr lang="en-AU" dirty="0"/>
              </a:p>
            </p:txBody>
          </p:sp>
        </mc:Choice>
        <mc:Fallback xmlns="">
          <p:sp>
            <p:nvSpPr>
              <p:cNvPr id="2" name="Title 1">
                <a:extLst>
                  <a:ext uri="{FF2B5EF4-FFF2-40B4-BE49-F238E27FC236}">
                    <a16:creationId xmlns:a16="http://schemas.microsoft.com/office/drawing/2014/main" id="{FE383697-F7BC-9EDC-2345-CFD61C3EC2CE}"/>
                  </a:ext>
                </a:extLst>
              </p:cNvPr>
              <p:cNvSpPr>
                <a:spLocks noGrp="1" noRot="1" noChangeAspect="1" noMove="1" noResize="1" noEditPoints="1" noAdjustHandles="1" noChangeArrowheads="1" noChangeShapeType="1" noTextEdit="1"/>
              </p:cNvSpPr>
              <p:nvPr>
                <p:ph type="title"/>
              </p:nvPr>
            </p:nvSpPr>
            <p:spPr>
              <a:blipFill>
                <a:blip r:embed="rId5"/>
                <a:stretch>
                  <a:fillRect l="-1000" t="-534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312D1F0-E6C3-1D49-4125-F55AAA786512}"/>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DE7D7C23-277F-B0A3-91C7-E357666AA677}"/>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AF42272B-4155-2496-913F-D31FECF5B77C}"/>
              </a:ext>
            </a:extLst>
          </p:cNvPr>
          <p:cNvSpPr>
            <a:spLocks noGrp="1"/>
          </p:cNvSpPr>
          <p:nvPr>
            <p:ph type="sldNum" sz="quarter" idx="12"/>
          </p:nvPr>
        </p:nvSpPr>
        <p:spPr/>
        <p:txBody>
          <a:bodyPr/>
          <a:lstStyle/>
          <a:p>
            <a:fld id="{87034D8C-3CB4-402A-BC46-2AB14C0FE90A}" type="slidenum">
              <a:rPr lang="en-US" smtClean="0"/>
              <a:pPr/>
              <a:t>32</a:t>
            </a:fld>
            <a:endParaRPr lang="en-US"/>
          </a:p>
        </p:txBody>
      </p:sp>
      <p:pic>
        <p:nvPicPr>
          <p:cNvPr id="12" name="Picture 11" descr="A number and numbers on a white background&#10;&#10;AI-generated content may be incorrect.">
            <a:extLst>
              <a:ext uri="{FF2B5EF4-FFF2-40B4-BE49-F238E27FC236}">
                <a16:creationId xmlns:a16="http://schemas.microsoft.com/office/drawing/2014/main" id="{226FB37F-812A-E26E-2007-A5878300C8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4579261"/>
            <a:ext cx="3711262" cy="1463167"/>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90CC1C1-03B1-64CA-969A-0D6EF0895CA0}"/>
                  </a:ext>
                </a:extLst>
              </p:cNvPr>
              <p:cNvSpPr txBox="1"/>
              <p:nvPr/>
            </p:nvSpPr>
            <p:spPr>
              <a:xfrm>
                <a:off x="6324600" y="3815477"/>
                <a:ext cx="5791201" cy="2539157"/>
              </a:xfrm>
              <a:prstGeom prst="rect">
                <a:avLst/>
              </a:prstGeom>
              <a:noFill/>
            </p:spPr>
            <p:txBody>
              <a:bodyPr wrap="square" rtlCol="0">
                <a:spAutoFit/>
              </a:bodyPr>
              <a:lstStyle/>
              <a:p>
                <a:pPr>
                  <a:spcAft>
                    <a:spcPts val="600"/>
                  </a:spcAft>
                </a:pPr>
                <a14:m>
                  <m:oMath xmlns:m="http://schemas.openxmlformats.org/officeDocument/2006/math">
                    <m:r>
                      <m:rPr>
                        <m:sty m:val="p"/>
                      </m:rPr>
                      <a:rPr lang="en-US" dirty="0" smtClean="0">
                        <a:solidFill>
                          <a:schemeClr val="accent2">
                            <a:lumMod val="50000"/>
                          </a:schemeClr>
                        </a:solidFill>
                        <a:latin typeface="Cambria Math" panose="02040503050406030204" pitchFamily="18" charset="0"/>
                      </a:rPr>
                      <m:t>Λ</m:t>
                    </m:r>
                  </m:oMath>
                </a14:m>
                <a:r>
                  <a:rPr lang="en-US" dirty="0">
                    <a:solidFill>
                      <a:schemeClr val="accent2">
                        <a:lumMod val="50000"/>
                      </a:schemeClr>
                    </a:solidFill>
                  </a:rPr>
                  <a:t>: light-quarks carry bulk of quark + diquark OAM</a:t>
                </a:r>
              </a:p>
              <a:p>
                <a:pPr>
                  <a:spcAft>
                    <a:spcPts val="600"/>
                  </a:spcAft>
                </a:pPr>
                <a14:m>
                  <m:oMath xmlns:m="http://schemas.openxmlformats.org/officeDocument/2006/math">
                    <m:sSup>
                      <m:sSupPr>
                        <m:ctrlPr>
                          <a:rPr lang="en-AU" b="0" i="1" smtClean="0">
                            <a:solidFill>
                              <a:schemeClr val="accent2">
                                <a:lumMod val="50000"/>
                              </a:schemeClr>
                            </a:solidFill>
                            <a:latin typeface="Cambria Math" panose="02040503050406030204" pitchFamily="18" charset="0"/>
                          </a:rPr>
                        </m:ctrlPr>
                      </m:sSupPr>
                      <m:e>
                        <m:r>
                          <m:rPr>
                            <m:sty m:val="p"/>
                          </m:rPr>
                          <a:rPr lang="en-AU" b="0" i="0" smtClean="0">
                            <a:solidFill>
                              <a:schemeClr val="accent2">
                                <a:lumMod val="50000"/>
                              </a:schemeClr>
                            </a:solidFill>
                            <a:latin typeface="Cambria Math" panose="02040503050406030204" pitchFamily="18" charset="0"/>
                          </a:rPr>
                          <m:t>Σ</m:t>
                        </m:r>
                      </m:e>
                      <m:sup>
                        <m:r>
                          <a:rPr lang="en-AU" b="0" i="1" smtClean="0">
                            <a:solidFill>
                              <a:schemeClr val="accent2">
                                <a:lumMod val="50000"/>
                              </a:schemeClr>
                            </a:solidFill>
                            <a:latin typeface="Cambria Math" panose="02040503050406030204" pitchFamily="18" charset="0"/>
                          </a:rPr>
                          <m:t>0</m:t>
                        </m:r>
                      </m:sup>
                    </m:sSup>
                  </m:oMath>
                </a14:m>
                <a:r>
                  <a:rPr lang="en-US" dirty="0">
                    <a:solidFill>
                      <a:schemeClr val="accent2">
                        <a:lumMod val="50000"/>
                      </a:schemeClr>
                    </a:solidFill>
                  </a:rPr>
                  <a:t> &amp; </a:t>
                </a:r>
                <a14:m>
                  <m:oMath xmlns:m="http://schemas.openxmlformats.org/officeDocument/2006/math">
                    <m:r>
                      <a:rPr lang="en-US" i="1" dirty="0" smtClean="0">
                        <a:solidFill>
                          <a:schemeClr val="accent2">
                            <a:lumMod val="50000"/>
                          </a:schemeClr>
                        </a:solidFill>
                        <a:latin typeface="Cambria Math" panose="02040503050406030204" pitchFamily="18" charset="0"/>
                      </a:rPr>
                      <m:t>𝑝</m:t>
                    </m:r>
                    <m:r>
                      <a:rPr lang="en-AU" b="0" i="1" dirty="0" smtClean="0">
                        <a:solidFill>
                          <a:schemeClr val="accent2">
                            <a:lumMod val="50000"/>
                          </a:schemeClr>
                        </a:solidFill>
                        <a:latin typeface="Cambria Math" panose="02040503050406030204" pitchFamily="18" charset="0"/>
                      </a:rPr>
                      <m:t>:</m:t>
                    </m:r>
                    <m:r>
                      <m:rPr>
                        <m:sty m:val="p"/>
                      </m:rPr>
                      <a:rPr lang="en-AU" b="0" i="0" dirty="0" smtClean="0">
                        <a:solidFill>
                          <a:schemeClr val="accent2">
                            <a:lumMod val="50000"/>
                          </a:schemeClr>
                        </a:solidFill>
                        <a:latin typeface="Cambria Math" panose="02040503050406030204" pitchFamily="18" charset="0"/>
                      </a:rPr>
                      <m:t>OAM</m:t>
                    </m:r>
                    <m:r>
                      <a:rPr lang="en-AU" b="0" i="1" dirty="0" smtClean="0">
                        <a:solidFill>
                          <a:schemeClr val="accent2">
                            <a:lumMod val="50000"/>
                          </a:schemeClr>
                        </a:solidFill>
                        <a:latin typeface="Cambria Math" panose="02040503050406030204" pitchFamily="18" charset="0"/>
                      </a:rPr>
                      <m:t> </m:t>
                    </m:r>
                  </m:oMath>
                </a14:m>
                <a:r>
                  <a:rPr lang="en-US" dirty="0">
                    <a:solidFill>
                      <a:schemeClr val="accent2">
                        <a:lumMod val="50000"/>
                      </a:schemeClr>
                    </a:solidFill>
                  </a:rPr>
                  <a:t>largely invested in singly-represented valence quark. (This means </a:t>
                </a:r>
                <a14:m>
                  <m:oMath xmlns:m="http://schemas.openxmlformats.org/officeDocument/2006/math">
                    <m:r>
                      <a:rPr lang="en-US" i="1" dirty="0" smtClean="0">
                        <a:solidFill>
                          <a:schemeClr val="accent2">
                            <a:lumMod val="50000"/>
                          </a:schemeClr>
                        </a:solidFill>
                        <a:latin typeface="Cambria Math" panose="02040503050406030204" pitchFamily="18" charset="0"/>
                      </a:rPr>
                      <m:t>𝑠</m:t>
                    </m:r>
                  </m:oMath>
                </a14:m>
                <a:r>
                  <a:rPr lang="en-US" dirty="0">
                    <a:solidFill>
                      <a:schemeClr val="accent2">
                        <a:lumMod val="50000"/>
                      </a:schemeClr>
                    </a:solidFill>
                  </a:rPr>
                  <a:t> in </a:t>
                </a:r>
                <a14:m>
                  <m:oMath xmlns:m="http://schemas.openxmlformats.org/officeDocument/2006/math">
                    <m:sSup>
                      <m:sSupPr>
                        <m:ctrlPr>
                          <a:rPr lang="en-AU" i="1">
                            <a:solidFill>
                              <a:schemeClr val="accent2">
                                <a:lumMod val="50000"/>
                              </a:schemeClr>
                            </a:solidFill>
                            <a:latin typeface="Cambria Math" panose="02040503050406030204" pitchFamily="18" charset="0"/>
                          </a:rPr>
                        </m:ctrlPr>
                      </m:sSupPr>
                      <m:e>
                        <m:r>
                          <m:rPr>
                            <m:sty m:val="p"/>
                          </m:rPr>
                          <a:rPr lang="en-AU">
                            <a:solidFill>
                              <a:schemeClr val="accent2">
                                <a:lumMod val="50000"/>
                              </a:schemeClr>
                            </a:solidFill>
                            <a:latin typeface="Cambria Math" panose="02040503050406030204" pitchFamily="18" charset="0"/>
                          </a:rPr>
                          <m:t>Σ</m:t>
                        </m:r>
                      </m:e>
                      <m:sup>
                        <m:r>
                          <a:rPr lang="en-AU" i="1">
                            <a:solidFill>
                              <a:schemeClr val="accent2">
                                <a:lumMod val="50000"/>
                              </a:schemeClr>
                            </a:solidFill>
                            <a:latin typeface="Cambria Math" panose="02040503050406030204" pitchFamily="18" charset="0"/>
                          </a:rPr>
                          <m:t>0</m:t>
                        </m:r>
                      </m:sup>
                    </m:sSup>
                    <m:r>
                      <a:rPr lang="en-AU" i="1">
                        <a:solidFill>
                          <a:schemeClr val="accent2">
                            <a:lumMod val="50000"/>
                          </a:schemeClr>
                        </a:solidFill>
                        <a:latin typeface="Cambria Math" panose="02040503050406030204" pitchFamily="18" charset="0"/>
                      </a:rPr>
                      <m:t> </m:t>
                    </m:r>
                  </m:oMath>
                </a14:m>
                <a:r>
                  <a:rPr lang="en-US" dirty="0">
                    <a:solidFill>
                      <a:schemeClr val="accent2">
                        <a:lumMod val="50000"/>
                      </a:schemeClr>
                    </a:solidFill>
                  </a:rPr>
                  <a:t>because </a:t>
                </a:r>
                <a14:m>
                  <m:oMath xmlns:m="http://schemas.openxmlformats.org/officeDocument/2006/math">
                    <m:r>
                      <a:rPr lang="en-US" i="1" dirty="0" smtClean="0">
                        <a:solidFill>
                          <a:schemeClr val="accent2">
                            <a:lumMod val="50000"/>
                          </a:schemeClr>
                        </a:solidFill>
                        <a:latin typeface="Cambria Math" panose="02040503050406030204" pitchFamily="18" charset="0"/>
                      </a:rPr>
                      <m:t>𝑙</m:t>
                    </m:r>
                    <m:r>
                      <a:rPr lang="en-US" i="1" dirty="0" smtClean="0">
                        <a:solidFill>
                          <a:schemeClr val="accent2">
                            <a:lumMod val="50000"/>
                          </a:schemeClr>
                        </a:solidFill>
                        <a:latin typeface="Cambria Math" panose="02040503050406030204" pitchFamily="18" charset="0"/>
                      </a:rPr>
                      <m:t> = </m:t>
                    </m:r>
                    <m:r>
                      <a:rPr lang="en-US" i="1" dirty="0" smtClean="0">
                        <a:solidFill>
                          <a:schemeClr val="accent2">
                            <a:lumMod val="50000"/>
                          </a:schemeClr>
                        </a:solidFill>
                        <a:latin typeface="Cambria Math" panose="02040503050406030204" pitchFamily="18" charset="0"/>
                      </a:rPr>
                      <m:t>𝑢</m:t>
                    </m:r>
                    <m:r>
                      <a:rPr lang="en-US" i="1" dirty="0" smtClean="0">
                        <a:solidFill>
                          <a:schemeClr val="accent2">
                            <a:lumMod val="50000"/>
                          </a:schemeClr>
                        </a:solidFill>
                        <a:latin typeface="Cambria Math" panose="02040503050406030204" pitchFamily="18" charset="0"/>
                      </a:rPr>
                      <m:t> = </m:t>
                    </m:r>
                    <m:r>
                      <a:rPr lang="en-US" i="1" dirty="0" err="1">
                        <a:solidFill>
                          <a:schemeClr val="accent2">
                            <a:lumMod val="50000"/>
                          </a:schemeClr>
                        </a:solidFill>
                        <a:latin typeface="Cambria Math" panose="02040503050406030204" pitchFamily="18" charset="0"/>
                      </a:rPr>
                      <m:t>𝑑</m:t>
                    </m:r>
                  </m:oMath>
                </a14:m>
                <a:r>
                  <a:rPr lang="en-US" dirty="0" err="1">
                    <a:solidFill>
                      <a:schemeClr val="accent2">
                        <a:lumMod val="50000"/>
                      </a:schemeClr>
                    </a:solidFill>
                  </a:rPr>
                  <a:t>.</a:t>
                </a:r>
                <a:r>
                  <a:rPr lang="en-US" dirty="0">
                    <a:solidFill>
                      <a:schemeClr val="accent2">
                        <a:lumMod val="50000"/>
                      </a:schemeClr>
                    </a:solidFill>
                  </a:rPr>
                  <a:t>)</a:t>
                </a:r>
              </a:p>
              <a:p>
                <a:pPr>
                  <a:spcAft>
                    <a:spcPts val="600"/>
                  </a:spcAft>
                </a:pPr>
                <a:r>
                  <a:rPr lang="en-US" dirty="0">
                    <a:solidFill>
                      <a:schemeClr val="accent2">
                        <a:lumMod val="50000"/>
                      </a:schemeClr>
                    </a:solidFill>
                  </a:rPr>
                  <a:t>Outcomes are consequences of diquark correlations in respective Faddeev wave functions</a:t>
                </a:r>
              </a:p>
              <a:p>
                <a:pPr lvl="1">
                  <a:spcAft>
                    <a:spcPts val="600"/>
                  </a:spcAft>
                </a:pPr>
                <a:r>
                  <a:rPr lang="en-US" i="1" dirty="0">
                    <a:solidFill>
                      <a:schemeClr val="accent2">
                        <a:lumMod val="50000"/>
                      </a:schemeClr>
                    </a:solidFill>
                  </a:rPr>
                  <a:t>e.g</a:t>
                </a:r>
                <a:r>
                  <a:rPr lang="en-US" dirty="0">
                    <a:solidFill>
                      <a:schemeClr val="accent2">
                        <a:lumMod val="50000"/>
                      </a:schemeClr>
                    </a:solidFill>
                  </a:rPr>
                  <a:t>. in </a:t>
                </a:r>
                <a14:m>
                  <m:oMath xmlns:m="http://schemas.openxmlformats.org/officeDocument/2006/math">
                    <m:r>
                      <m:rPr>
                        <m:sty m:val="p"/>
                      </m:rPr>
                      <a:rPr lang="en-US" i="0" dirty="0" smtClean="0">
                        <a:solidFill>
                          <a:schemeClr val="accent2">
                            <a:lumMod val="50000"/>
                          </a:schemeClr>
                        </a:solidFill>
                        <a:latin typeface="Cambria Math" panose="02040503050406030204" pitchFamily="18" charset="0"/>
                      </a:rPr>
                      <m:t>Λ</m:t>
                    </m:r>
                  </m:oMath>
                </a14:m>
                <a:r>
                  <a:rPr lang="en-US" dirty="0">
                    <a:solidFill>
                      <a:schemeClr val="accent2">
                        <a:lumMod val="50000"/>
                      </a:schemeClr>
                    </a:solidFill>
                  </a:rPr>
                  <a:t>, </a:t>
                </a:r>
                <a14:m>
                  <m:oMath xmlns:m="http://schemas.openxmlformats.org/officeDocument/2006/math">
                    <m:r>
                      <a:rPr lang="en-US" i="1" dirty="0" smtClean="0">
                        <a:solidFill>
                          <a:schemeClr val="accent2">
                            <a:lumMod val="50000"/>
                          </a:schemeClr>
                        </a:solidFill>
                        <a:latin typeface="Cambria Math" panose="02040503050406030204" pitchFamily="18" charset="0"/>
                      </a:rPr>
                      <m:t>𝑠</m:t>
                    </m:r>
                  </m:oMath>
                </a14:m>
                <a:r>
                  <a:rPr lang="en-US" dirty="0">
                    <a:solidFill>
                      <a:schemeClr val="accent2">
                        <a:lumMod val="50000"/>
                      </a:schemeClr>
                    </a:solidFill>
                  </a:rPr>
                  <a:t> quark helicity is dominant because leading wave function piece is </a:t>
                </a:r>
                <a14:m>
                  <m:oMath xmlns:m="http://schemas.openxmlformats.org/officeDocument/2006/math">
                    <m:r>
                      <a:rPr lang="en-US" i="1" dirty="0" smtClean="0">
                        <a:solidFill>
                          <a:schemeClr val="accent2">
                            <a:lumMod val="50000"/>
                          </a:schemeClr>
                        </a:solidFill>
                        <a:latin typeface="Cambria Math" panose="02040503050406030204" pitchFamily="18" charset="0"/>
                      </a:rPr>
                      <m:t>𝑠</m:t>
                    </m:r>
                    <m:r>
                      <a:rPr lang="en-US" i="1" dirty="0" smtClean="0">
                        <a:solidFill>
                          <a:schemeClr val="accent2">
                            <a:lumMod val="50000"/>
                          </a:schemeClr>
                        </a:solidFill>
                        <a:latin typeface="Cambria Math" panose="02040503050406030204" pitchFamily="18" charset="0"/>
                      </a:rPr>
                      <m:t>[</m:t>
                    </m:r>
                    <m:r>
                      <a:rPr lang="en-US" i="1" dirty="0" err="1">
                        <a:solidFill>
                          <a:schemeClr val="accent2">
                            <a:lumMod val="50000"/>
                          </a:schemeClr>
                        </a:solidFill>
                        <a:latin typeface="Cambria Math" panose="02040503050406030204" pitchFamily="18" charset="0"/>
                      </a:rPr>
                      <m:t>𝑢𝑑</m:t>
                    </m:r>
                    <m:r>
                      <a:rPr lang="en-US" i="1" dirty="0">
                        <a:solidFill>
                          <a:schemeClr val="accent2">
                            <a:lumMod val="50000"/>
                          </a:schemeClr>
                        </a:solidFill>
                        <a:latin typeface="Cambria Math" panose="02040503050406030204" pitchFamily="18" charset="0"/>
                      </a:rPr>
                      <m:t>]</m:t>
                    </m:r>
                  </m:oMath>
                </a14:m>
                <a:r>
                  <a:rPr lang="en-US" dirty="0">
                    <a:solidFill>
                      <a:schemeClr val="accent2">
                        <a:lumMod val="50000"/>
                      </a:schemeClr>
                    </a:solidFill>
                  </a:rPr>
                  <a:t> so OAM stored in the parts that have </a:t>
                </a:r>
                <a14:m>
                  <m:oMath xmlns:m="http://schemas.openxmlformats.org/officeDocument/2006/math">
                    <m:r>
                      <a:rPr lang="en-US" i="1" dirty="0" smtClean="0">
                        <a:solidFill>
                          <a:schemeClr val="accent2">
                            <a:lumMod val="50000"/>
                          </a:schemeClr>
                        </a:solidFill>
                        <a:latin typeface="Cambria Math" panose="02040503050406030204" pitchFamily="18" charset="0"/>
                      </a:rPr>
                      <m:t>𝑙</m:t>
                    </m:r>
                  </m:oMath>
                </a14:m>
                <a:r>
                  <a:rPr lang="en-US" dirty="0">
                    <a:solidFill>
                      <a:schemeClr val="accent2">
                        <a:lumMod val="50000"/>
                      </a:schemeClr>
                    </a:solidFill>
                  </a:rPr>
                  <a:t>-quarks as bystanders to correlations.</a:t>
                </a:r>
                <a:endParaRPr lang="en-AU" dirty="0">
                  <a:solidFill>
                    <a:schemeClr val="accent2">
                      <a:lumMod val="50000"/>
                    </a:schemeClr>
                  </a:solidFill>
                </a:endParaRPr>
              </a:p>
            </p:txBody>
          </p:sp>
        </mc:Choice>
        <mc:Fallback>
          <p:sp>
            <p:nvSpPr>
              <p:cNvPr id="13" name="TextBox 12">
                <a:extLst>
                  <a:ext uri="{FF2B5EF4-FFF2-40B4-BE49-F238E27FC236}">
                    <a16:creationId xmlns:a16="http://schemas.microsoft.com/office/drawing/2014/main" id="{190CC1C1-03B1-64CA-969A-0D6EF0895CA0}"/>
                  </a:ext>
                </a:extLst>
              </p:cNvPr>
              <p:cNvSpPr txBox="1">
                <a:spLocks noRot="1" noChangeAspect="1" noMove="1" noResize="1" noEditPoints="1" noAdjustHandles="1" noChangeArrowheads="1" noChangeShapeType="1" noTextEdit="1"/>
              </p:cNvSpPr>
              <p:nvPr/>
            </p:nvSpPr>
            <p:spPr>
              <a:xfrm>
                <a:off x="6324600" y="3815477"/>
                <a:ext cx="5791201" cy="2539157"/>
              </a:xfrm>
              <a:prstGeom prst="rect">
                <a:avLst/>
              </a:prstGeom>
              <a:blipFill>
                <a:blip r:embed="rId7"/>
                <a:stretch>
                  <a:fillRect l="-947" t="-1442" b="-3125"/>
                </a:stretch>
              </a:blipFill>
            </p:spPr>
            <p:txBody>
              <a:bodyPr/>
              <a:lstStyle/>
              <a:p>
                <a:r>
                  <a:rPr lang="en-AU">
                    <a:noFill/>
                  </a:rPr>
                  <a:t> </a:t>
                </a:r>
              </a:p>
            </p:txBody>
          </p:sp>
        </mc:Fallback>
      </mc:AlternateContent>
    </p:spTree>
    <p:extLst>
      <p:ext uri="{BB962C8B-B14F-4D97-AF65-F5344CB8AC3E}">
        <p14:creationId xmlns:p14="http://schemas.microsoft.com/office/powerpoint/2010/main" val="341184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1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FC011-0874-37F9-5E6B-8A99B17AB187}"/>
            </a:ext>
          </a:extLst>
        </p:cNvPr>
        <p:cNvGrpSpPr/>
        <p:nvPr/>
      </p:nvGrpSpPr>
      <p:grpSpPr>
        <a:xfrm>
          <a:off x="0" y="0"/>
          <a:ext cx="0" cy="0"/>
          <a:chOff x="0" y="0"/>
          <a:chExt cx="0" cy="0"/>
        </a:xfrm>
      </p:grpSpPr>
      <p:pic>
        <p:nvPicPr>
          <p:cNvPr id="9" name="Picture 8" descr="A black text on a white background&#10;&#10;AI-generated content may be incorrect.">
            <a:extLst>
              <a:ext uri="{FF2B5EF4-FFF2-40B4-BE49-F238E27FC236}">
                <a16:creationId xmlns:a16="http://schemas.microsoft.com/office/drawing/2014/main" id="{50E652AA-AEF4-E612-5D20-F5B080B27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981200"/>
            <a:ext cx="3504335" cy="617241"/>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7ECE7182-0E6D-E006-5BA0-81D64E3A8179}"/>
                  </a:ext>
                </a:extLst>
              </p:cNvPr>
              <p:cNvSpPr>
                <a:spLocks noGrp="1"/>
              </p:cNvSpPr>
              <p:nvPr>
                <p:ph type="title"/>
              </p:nvPr>
            </p:nvSpPr>
            <p:spPr/>
            <p:txBody>
              <a:bodyPr/>
              <a:lstStyle/>
              <a:p>
                <a:r>
                  <a:rPr lang="en-AU" dirty="0"/>
                  <a:t>Baryon Spin at </a:t>
                </a:r>
                <a14:m>
                  <m:oMath xmlns:m="http://schemas.openxmlformats.org/officeDocument/2006/math">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oMath>
                </a14:m>
                <a:r>
                  <a:rPr lang="en-AU" dirty="0"/>
                  <a:t> … after evolution</a:t>
                </a:r>
              </a:p>
            </p:txBody>
          </p:sp>
        </mc:Choice>
        <mc:Fallback xmlns="">
          <p:sp>
            <p:nvSpPr>
              <p:cNvPr id="2" name="Title 1">
                <a:extLst>
                  <a:ext uri="{FF2B5EF4-FFF2-40B4-BE49-F238E27FC236}">
                    <a16:creationId xmlns:a16="http://schemas.microsoft.com/office/drawing/2014/main" id="{7ECE7182-0E6D-E006-5BA0-81D64E3A8179}"/>
                  </a:ext>
                </a:extLst>
              </p:cNvPr>
              <p:cNvSpPr>
                <a:spLocks noGrp="1" noRot="1" noChangeAspect="1" noMove="1" noResize="1" noEditPoints="1" noAdjustHandles="1" noChangeArrowheads="1" noChangeShapeType="1" noTextEdit="1"/>
              </p:cNvSpPr>
              <p:nvPr>
                <p:ph type="title"/>
              </p:nvPr>
            </p:nvSpPr>
            <p:spPr>
              <a:blipFill>
                <a:blip r:embed="rId3"/>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14A4EF-FD2C-E87A-64DC-3FFDF38C4BB2}"/>
                  </a:ext>
                </a:extLst>
              </p:cNvPr>
              <p:cNvSpPr>
                <a:spLocks noGrp="1"/>
              </p:cNvSpPr>
              <p:nvPr>
                <p:ph idx="1"/>
              </p:nvPr>
            </p:nvSpPr>
            <p:spPr>
              <a:xfrm>
                <a:off x="609600" y="1295400"/>
                <a:ext cx="10972800" cy="4525963"/>
              </a:xfrm>
            </p:spPr>
            <p:txBody>
              <a:bodyPr/>
              <a:lstStyle/>
              <a:p>
                <a:r>
                  <a:rPr lang="en-US" dirty="0"/>
                  <a:t>Any measurement of a baryon spin works with a conserved current, </a:t>
                </a:r>
                <a:r>
                  <a:rPr lang="en-US" i="1" dirty="0"/>
                  <a:t>viz</a:t>
                </a:r>
                <a:r>
                  <a:rPr lang="en-US" dirty="0"/>
                  <a:t>. a quantity proportional to the zeroth moment of the </a:t>
                </a:r>
                <a:r>
                  <a:rPr lang="en-US" dirty="0" err="1"/>
                  <a:t>polarised</a:t>
                </a:r>
                <a:r>
                  <a:rPr lang="en-US" dirty="0"/>
                  <a:t> structure function.</a:t>
                </a:r>
              </a:p>
              <a:p>
                <a:r>
                  <a:rPr lang="en-US" dirty="0"/>
                  <a:t>Our notation, the relevant observable is: </a:t>
                </a:r>
              </a:p>
              <a:p>
                <a:endParaRPr lang="en-US" dirty="0"/>
              </a:p>
              <a:p>
                <a:endParaRPr lang="en-US" dirty="0"/>
              </a:p>
              <a:p>
                <a:r>
                  <a:rPr lang="en-US" dirty="0"/>
                  <a:t>SCI predictions (QCD-kindred similar):</a:t>
                </a:r>
              </a:p>
              <a:p>
                <a:endParaRPr lang="en-US" dirty="0"/>
              </a:p>
              <a:p>
                <a:endParaRPr lang="en-US" dirty="0"/>
              </a:p>
              <a:p>
                <a:endParaRPr lang="en-US" dirty="0"/>
              </a:p>
              <a:p>
                <a:r>
                  <a:rPr lang="en-US" dirty="0"/>
                  <a:t>Regarding proton, at scale </a:t>
                </a:r>
                <a14:m>
                  <m:oMath xmlns:m="http://schemas.openxmlformats.org/officeDocument/2006/math">
                    <m:r>
                      <a:rPr lang="en-US" i="1" dirty="0" smtClean="0">
                        <a:latin typeface="Cambria Math" panose="02040503050406030204" pitchFamily="18" charset="0"/>
                      </a:rPr>
                      <m:t>𝜁</m:t>
                    </m:r>
                    <m:r>
                      <a:rPr lang="en-US" i="1" dirty="0" smtClean="0">
                        <a:latin typeface="Cambria Math" panose="02040503050406030204" pitchFamily="18" charset="0"/>
                      </a:rPr>
                      <m:t> = </m:t>
                    </m:r>
                    <m:r>
                      <a:rPr lang="en-US" i="1" dirty="0" smtClean="0">
                        <a:latin typeface="Cambria Math" panose="02040503050406030204" pitchFamily="18" charset="0"/>
                      </a:rPr>
                      <m:t>1</m:t>
                    </m:r>
                    <m:r>
                      <a:rPr lang="en-US" i="1" dirty="0" smtClean="0">
                        <a:latin typeface="Cambria Math" panose="02040503050406030204" pitchFamily="18" charset="0"/>
                      </a:rPr>
                      <m:t>.</m:t>
                    </m:r>
                    <m:r>
                      <a:rPr lang="en-US" i="1" dirty="0" smtClean="0">
                        <a:latin typeface="Cambria Math" panose="02040503050406030204" pitchFamily="18" charset="0"/>
                      </a:rPr>
                      <m:t>73</m:t>
                    </m:r>
                  </m:oMath>
                </a14:m>
                <a:r>
                  <a:rPr lang="en-US" dirty="0"/>
                  <a:t> GeV, the value 0.32(7) is reported [COMPASS]. </a:t>
                </a:r>
              </a:p>
              <a:p>
                <a:r>
                  <a:rPr lang="en-US" dirty="0"/>
                  <a:t>Apparently, contemporary CSM analyses deliver a viable explanation baryon spin</a:t>
                </a:r>
                <a:endParaRPr lang="en-AU" dirty="0"/>
              </a:p>
            </p:txBody>
          </p:sp>
        </mc:Choice>
        <mc:Fallback xmlns="">
          <p:sp>
            <p:nvSpPr>
              <p:cNvPr id="3" name="Content Placeholder 2">
                <a:extLst>
                  <a:ext uri="{FF2B5EF4-FFF2-40B4-BE49-F238E27FC236}">
                    <a16:creationId xmlns:a16="http://schemas.microsoft.com/office/drawing/2014/main" id="{D614A4EF-FD2C-E87A-64DC-3FFDF38C4BB2}"/>
                  </a:ext>
                </a:extLst>
              </p:cNvPr>
              <p:cNvSpPr>
                <a:spLocks noGrp="1" noRot="1" noChangeAspect="1" noMove="1" noResize="1" noEditPoints="1" noAdjustHandles="1" noChangeArrowheads="1" noChangeShapeType="1" noTextEdit="1"/>
              </p:cNvSpPr>
              <p:nvPr>
                <p:ph idx="1"/>
              </p:nvPr>
            </p:nvSpPr>
            <p:spPr>
              <a:xfrm>
                <a:off x="609600" y="1295400"/>
                <a:ext cx="10972800" cy="4525963"/>
              </a:xfrm>
              <a:blipFill>
                <a:blip r:embed="rId4"/>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7109474-AE3E-342F-A06A-BB04593F4CA5}"/>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DF4347B7-DB5B-1805-E10C-BEFD2951F068}"/>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789F875F-F2BE-6E9F-6411-6262C795AB68}"/>
              </a:ext>
            </a:extLst>
          </p:cNvPr>
          <p:cNvSpPr>
            <a:spLocks noGrp="1"/>
          </p:cNvSpPr>
          <p:nvPr>
            <p:ph type="sldNum" sz="quarter" idx="12"/>
          </p:nvPr>
        </p:nvSpPr>
        <p:spPr/>
        <p:txBody>
          <a:bodyPr/>
          <a:lstStyle/>
          <a:p>
            <a:fld id="{87034D8C-3CB4-402A-BC46-2AB14C0FE90A}" type="slidenum">
              <a:rPr lang="en-US" smtClean="0"/>
              <a:pPr/>
              <a:t>33</a:t>
            </a:fld>
            <a:endParaRPr lang="en-US"/>
          </a:p>
        </p:txBody>
      </p:sp>
      <p:sp>
        <p:nvSpPr>
          <p:cNvPr id="11" name="TextBox 10">
            <a:extLst>
              <a:ext uri="{FF2B5EF4-FFF2-40B4-BE49-F238E27FC236}">
                <a16:creationId xmlns:a16="http://schemas.microsoft.com/office/drawing/2014/main" id="{876AEA03-90D6-930B-FC55-842DCE06FB24}"/>
              </a:ext>
            </a:extLst>
          </p:cNvPr>
          <p:cNvSpPr txBox="1"/>
          <p:nvPr/>
        </p:nvSpPr>
        <p:spPr>
          <a:xfrm>
            <a:off x="7315200" y="2657311"/>
            <a:ext cx="2752677" cy="646331"/>
          </a:xfrm>
          <a:prstGeom prst="rect">
            <a:avLst/>
          </a:prstGeom>
          <a:noFill/>
        </p:spPr>
        <p:txBody>
          <a:bodyPr wrap="none" rtlCol="0">
            <a:spAutoFit/>
          </a:bodyPr>
          <a:lstStyle/>
          <a:p>
            <a:r>
              <a:rPr lang="en-AU" dirty="0">
                <a:solidFill>
                  <a:schemeClr val="accent2">
                    <a:lumMod val="50000"/>
                  </a:schemeClr>
                </a:solidFill>
              </a:rPr>
              <a:t>Flavour singlet axial charge</a:t>
            </a:r>
          </a:p>
          <a:p>
            <a:r>
              <a:rPr lang="en-AU" dirty="0">
                <a:solidFill>
                  <a:schemeClr val="accent2">
                    <a:lumMod val="50000"/>
                  </a:schemeClr>
                </a:solidFill>
              </a:rPr>
              <a:t>Invariant under evolution </a:t>
            </a:r>
          </a:p>
        </p:txBody>
      </p:sp>
      <p:cxnSp>
        <p:nvCxnSpPr>
          <p:cNvPr id="15" name="Straight Arrow Connector 14">
            <a:extLst>
              <a:ext uri="{FF2B5EF4-FFF2-40B4-BE49-F238E27FC236}">
                <a16:creationId xmlns:a16="http://schemas.microsoft.com/office/drawing/2014/main" id="{8DE591EA-009B-316F-74F7-7B5AFAAA88E1}"/>
              </a:ext>
            </a:extLst>
          </p:cNvPr>
          <p:cNvCxnSpPr/>
          <p:nvPr/>
        </p:nvCxnSpPr>
        <p:spPr bwMode="auto">
          <a:xfrm flipH="1" flipV="1">
            <a:off x="7162800" y="2514600"/>
            <a:ext cx="228600" cy="2286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B6569D4-D265-AD3A-3CA8-CE167E969E0C}"/>
              </a:ext>
            </a:extLst>
          </p:cNvPr>
          <p:cNvSpPr txBox="1"/>
          <p:nvPr/>
        </p:nvSpPr>
        <p:spPr>
          <a:xfrm>
            <a:off x="9768383" y="1736014"/>
            <a:ext cx="1966372" cy="369332"/>
          </a:xfrm>
          <a:prstGeom prst="rect">
            <a:avLst/>
          </a:prstGeom>
          <a:noFill/>
        </p:spPr>
        <p:txBody>
          <a:bodyPr wrap="none" rtlCol="0">
            <a:spAutoFit/>
          </a:bodyPr>
          <a:lstStyle/>
          <a:p>
            <a:r>
              <a:rPr lang="en-AU" dirty="0">
                <a:solidFill>
                  <a:schemeClr val="accent2">
                    <a:lumMod val="50000"/>
                  </a:schemeClr>
                </a:solidFill>
              </a:rPr>
              <a:t>Gluon contribution</a:t>
            </a:r>
          </a:p>
        </p:txBody>
      </p:sp>
      <p:cxnSp>
        <p:nvCxnSpPr>
          <p:cNvPr id="17" name="Straight Arrow Connector 16">
            <a:extLst>
              <a:ext uri="{FF2B5EF4-FFF2-40B4-BE49-F238E27FC236}">
                <a16:creationId xmlns:a16="http://schemas.microsoft.com/office/drawing/2014/main" id="{5863ECD3-C58E-184F-5708-31C90C0EB04C}"/>
              </a:ext>
            </a:extLst>
          </p:cNvPr>
          <p:cNvCxnSpPr>
            <a:cxnSpLocks/>
            <a:stCxn id="16" idx="1"/>
          </p:cNvCxnSpPr>
          <p:nvPr/>
        </p:nvCxnSpPr>
        <p:spPr bwMode="auto">
          <a:xfrm flipH="1">
            <a:off x="9067368" y="1920680"/>
            <a:ext cx="701015" cy="184666"/>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black numbers and a white background&#10;&#10;AI-generated content may be incorrect.">
            <a:extLst>
              <a:ext uri="{FF2B5EF4-FFF2-40B4-BE49-F238E27FC236}">
                <a16:creationId xmlns:a16="http://schemas.microsoft.com/office/drawing/2014/main" id="{2180EA86-23B1-51B6-F111-090760210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3810000"/>
            <a:ext cx="2636748" cy="883997"/>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47CBBE7-C454-FF7C-E91F-553E448D6989}"/>
                  </a:ext>
                </a:extLst>
              </p:cNvPr>
              <p:cNvSpPr txBox="1"/>
              <p:nvPr/>
            </p:nvSpPr>
            <p:spPr>
              <a:xfrm>
                <a:off x="3789378" y="4067332"/>
                <a:ext cx="51969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2400" i="1">
                          <a:latin typeface="Cambria Math" panose="02040503050406030204" pitchFamily="18" charset="0"/>
                        </a:rPr>
                        <m:t>⇒</m:t>
                      </m:r>
                    </m:oMath>
                  </m:oMathPara>
                </a14:m>
                <a:endParaRPr lang="en-AU" sz="2400" dirty="0"/>
              </a:p>
            </p:txBody>
          </p:sp>
        </mc:Choice>
        <mc:Fallback xmlns="">
          <p:sp>
            <p:nvSpPr>
              <p:cNvPr id="24" name="TextBox 23">
                <a:extLst>
                  <a:ext uri="{FF2B5EF4-FFF2-40B4-BE49-F238E27FC236}">
                    <a16:creationId xmlns:a16="http://schemas.microsoft.com/office/drawing/2014/main" id="{D47CBBE7-C454-FF7C-E91F-553E448D6989}"/>
                  </a:ext>
                </a:extLst>
              </p:cNvPr>
              <p:cNvSpPr txBox="1">
                <a:spLocks noRot="1" noChangeAspect="1" noMove="1" noResize="1" noEditPoints="1" noAdjustHandles="1" noChangeArrowheads="1" noChangeShapeType="1" noTextEdit="1"/>
              </p:cNvSpPr>
              <p:nvPr/>
            </p:nvSpPr>
            <p:spPr>
              <a:xfrm>
                <a:off x="3789378" y="4067332"/>
                <a:ext cx="519693" cy="461665"/>
              </a:xfrm>
              <a:prstGeom prst="rect">
                <a:avLst/>
              </a:prstGeom>
              <a:blipFill>
                <a:blip r:embed="rId6"/>
                <a:stretch>
                  <a:fillRect/>
                </a:stretch>
              </a:blipFill>
            </p:spPr>
            <p:txBody>
              <a:bodyPr/>
              <a:lstStyle/>
              <a:p>
                <a:r>
                  <a:rPr lang="en-AU">
                    <a:noFill/>
                  </a:rPr>
                  <a:t> </a:t>
                </a:r>
              </a:p>
            </p:txBody>
          </p:sp>
        </mc:Fallback>
      </mc:AlternateContent>
      <p:pic>
        <p:nvPicPr>
          <p:cNvPr id="26" name="Picture 25" descr="A black text on a white background&#10;&#10;AI-generated content may be incorrect.">
            <a:extLst>
              <a:ext uri="{FF2B5EF4-FFF2-40B4-BE49-F238E27FC236}">
                <a16:creationId xmlns:a16="http://schemas.microsoft.com/office/drawing/2014/main" id="{AD4050CA-7F86-1906-3D80-1751194763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862" y="3886239"/>
            <a:ext cx="4839412" cy="647873"/>
          </a:xfrm>
          <a:prstGeom prst="rect">
            <a:avLst/>
          </a:prstGeom>
        </p:spPr>
      </p:pic>
    </p:spTree>
    <p:extLst>
      <p:ext uri="{BB962C8B-B14F-4D97-AF65-F5344CB8AC3E}">
        <p14:creationId xmlns:p14="http://schemas.microsoft.com/office/powerpoint/2010/main" val="45052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000"/>
                                        <p:tgtEl>
                                          <p:spTgt spid="3">
                                            <p:txEl>
                                              <p:pRg st="8" end="8"/>
                                            </p:txEl>
                                          </p:spTgt>
                                        </p:tgtEl>
                                      </p:cBhvr>
                                    </p:animEffect>
                                    <p:anim calcmode="lin" valueType="num">
                                      <p:cBhvr>
                                        <p:cTn id="2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1000"/>
                                        <p:tgtEl>
                                          <p:spTgt spid="3">
                                            <p:txEl>
                                              <p:pRg st="9" end="9"/>
                                            </p:txEl>
                                          </p:spTgt>
                                        </p:tgtEl>
                                      </p:cBhvr>
                                    </p:animEffect>
                                    <p:anim calcmode="lin" valueType="num">
                                      <p:cBhvr>
                                        <p:cTn id="2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947B8-D2A7-4D9E-083A-2C312508409E}"/>
              </a:ext>
            </a:extLst>
          </p:cNvPr>
          <p:cNvSpPr>
            <a:spLocks noGrp="1"/>
          </p:cNvSpPr>
          <p:nvPr>
            <p:ph type="title"/>
          </p:nvPr>
        </p:nvSpPr>
        <p:spPr/>
        <p:txBody>
          <a:bodyPr/>
          <a:lstStyle/>
          <a:p>
            <a:r>
              <a:rPr lang="en-AU" dirty="0"/>
              <a:t>Baryon Spin Decomposition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6065BE-2F9C-2399-7EC9-0A566E72A000}"/>
                  </a:ext>
                </a:extLst>
              </p:cNvPr>
              <p:cNvSpPr>
                <a:spLocks noGrp="1"/>
              </p:cNvSpPr>
              <p:nvPr>
                <p:ph idx="1"/>
              </p:nvPr>
            </p:nvSpPr>
            <p:spPr>
              <a:xfrm>
                <a:off x="609600" y="1295400"/>
                <a:ext cx="10972800" cy="4525963"/>
              </a:xfrm>
            </p:spPr>
            <p:txBody>
              <a:bodyPr/>
              <a:lstStyle/>
              <a:p>
                <a:pPr>
                  <a:spcAft>
                    <a:spcPts val="1200"/>
                  </a:spcAft>
                </a:pPr>
                <a:r>
                  <a:rPr lang="en-AU" dirty="0"/>
                  <a:t>One common scheme</a:t>
                </a:r>
              </a:p>
              <a:p>
                <a14:m>
                  <m:oMath xmlns:m="http://schemas.openxmlformats.org/officeDocument/2006/math">
                    <m:nary>
                      <m:naryPr>
                        <m:chr m:val="∑"/>
                        <m:supHide m:val="on"/>
                        <m:ctrlPr>
                          <a:rPr lang="en-AU" i="1" smtClean="0">
                            <a:latin typeface="Cambria Math" panose="02040503050406030204" pitchFamily="18" charset="0"/>
                          </a:rPr>
                        </m:ctrlPr>
                      </m:naryPr>
                      <m:sub>
                        <m:r>
                          <a:rPr lang="en-AU" b="0" i="1" smtClean="0">
                            <a:latin typeface="Cambria Math" panose="02040503050406030204" pitchFamily="18" charset="0"/>
                          </a:rPr>
                          <m:t>𝑞</m:t>
                        </m:r>
                        <m:r>
                          <a:rPr lang="en-AU" b="0" i="1" smtClean="0">
                            <a:latin typeface="Cambria Math" panose="02040503050406030204" pitchFamily="18" charset="0"/>
                          </a:rPr>
                          <m:t>∈</m:t>
                        </m:r>
                        <m:r>
                          <a:rPr lang="en-AU" b="0" i="1" smtClean="0">
                            <a:latin typeface="Cambria Math" panose="02040503050406030204" pitchFamily="18" charset="0"/>
                          </a:rPr>
                          <m:t>𝐵</m:t>
                        </m:r>
                      </m:sub>
                      <m:sup/>
                      <m:e>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ℓ</m:t>
                            </m:r>
                          </m:e>
                          <m:sub>
                            <m:r>
                              <a:rPr lang="en-AU" b="0" i="1" smtClean="0">
                                <a:latin typeface="Cambria Math" panose="02040503050406030204" pitchFamily="18" charset="0"/>
                              </a:rPr>
                              <m:t>𝑞</m:t>
                            </m:r>
                          </m:sub>
                          <m:sup>
                            <m:r>
                              <a:rPr lang="en-AU" b="0" i="1" smtClean="0">
                                <a:latin typeface="Cambria Math" panose="02040503050406030204" pitchFamily="18" charset="0"/>
                              </a:rPr>
                              <m:t>𝐵</m:t>
                            </m:r>
                          </m:sup>
                        </m:sSubSup>
                      </m:e>
                    </m:nary>
                  </m:oMath>
                </a14:m>
                <a:r>
                  <a:rPr lang="en-AU" dirty="0"/>
                  <a:t> is exact, but WW approximation </a:t>
                </a:r>
              </a:p>
              <a:p>
                <a:pPr marL="0" indent="0">
                  <a:buNone/>
                </a:pPr>
                <a:r>
                  <a:rPr lang="en-AU" dirty="0"/>
                  <a:t>                                     used for flavour separation</a:t>
                </a:r>
              </a:p>
              <a:p>
                <a:pPr marL="0" indent="0">
                  <a:buNone/>
                </a:pPr>
                <a:r>
                  <a:rPr lang="en-AU" dirty="0"/>
                  <a:t>		        … accurate to 10%</a:t>
                </a:r>
              </a:p>
              <a:p>
                <a:r>
                  <a:rPr lang="en-AU" dirty="0"/>
                  <a:t>Overall decomposition</a:t>
                </a:r>
              </a:p>
              <a:p>
                <a:pPr marL="0" indent="0">
                  <a:buNone/>
                </a:pPr>
                <a:r>
                  <a:rPr lang="en-AU" dirty="0"/>
                  <a:t>      </a:t>
                </a:r>
              </a:p>
            </p:txBody>
          </p:sp>
        </mc:Choice>
        <mc:Fallback xmlns="">
          <p:sp>
            <p:nvSpPr>
              <p:cNvPr id="3" name="Content Placeholder 2">
                <a:extLst>
                  <a:ext uri="{FF2B5EF4-FFF2-40B4-BE49-F238E27FC236}">
                    <a16:creationId xmlns:a16="http://schemas.microsoft.com/office/drawing/2014/main" id="{E46065BE-2F9C-2399-7EC9-0A566E72A000}"/>
                  </a:ext>
                </a:extLst>
              </p:cNvPr>
              <p:cNvSpPr>
                <a:spLocks noGrp="1" noRot="1" noChangeAspect="1" noMove="1" noResize="1" noEditPoints="1" noAdjustHandles="1" noChangeArrowheads="1" noChangeShapeType="1" noTextEdit="1"/>
              </p:cNvSpPr>
              <p:nvPr>
                <p:ph idx="1"/>
              </p:nvPr>
            </p:nvSpPr>
            <p:spPr>
              <a:xfrm>
                <a:off x="609600" y="1295400"/>
                <a:ext cx="10972800" cy="4525963"/>
              </a:xfrm>
              <a:blipFill>
                <a:blip r:embed="rId2"/>
                <a:stretch>
                  <a:fillRect l="-722"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B28FB17-E0A6-C064-37AA-71E973A3B871}"/>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286AAC04-0B9B-C650-CAB2-97014F83E075}"/>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7F48709E-9DD7-191B-C9E1-A8D0A2715CF6}"/>
              </a:ext>
            </a:extLst>
          </p:cNvPr>
          <p:cNvSpPr>
            <a:spLocks noGrp="1"/>
          </p:cNvSpPr>
          <p:nvPr>
            <p:ph type="sldNum" sz="quarter" idx="12"/>
          </p:nvPr>
        </p:nvSpPr>
        <p:spPr/>
        <p:txBody>
          <a:bodyPr/>
          <a:lstStyle/>
          <a:p>
            <a:fld id="{87034D8C-3CB4-402A-BC46-2AB14C0FE90A}" type="slidenum">
              <a:rPr lang="en-US" smtClean="0"/>
              <a:pPr/>
              <a:t>34</a:t>
            </a:fld>
            <a:endParaRPr lang="en-US"/>
          </a:p>
        </p:txBody>
      </p:sp>
      <p:pic>
        <p:nvPicPr>
          <p:cNvPr id="8" name="Picture 7" descr="A black text on a white background&#10;&#10;AI-generated content may be incorrect.">
            <a:extLst>
              <a:ext uri="{FF2B5EF4-FFF2-40B4-BE49-F238E27FC236}">
                <a16:creationId xmlns:a16="http://schemas.microsoft.com/office/drawing/2014/main" id="{292EA4C4-497C-D07D-145B-976DF5ACA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906" y="1143000"/>
            <a:ext cx="4046494" cy="788503"/>
          </a:xfrm>
          <a:prstGeom prst="rect">
            <a:avLst/>
          </a:prstGeom>
        </p:spPr>
      </p:pic>
      <p:pic>
        <p:nvPicPr>
          <p:cNvPr id="10" name="Picture 9" descr="A table with numbers and symbols&#10;&#10;AI-generated content may be incorrect.">
            <a:extLst>
              <a:ext uri="{FF2B5EF4-FFF2-40B4-BE49-F238E27FC236}">
                <a16:creationId xmlns:a16="http://schemas.microsoft.com/office/drawing/2014/main" id="{9B1ABA01-F259-DB8F-52FA-8117A1073E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81000"/>
            <a:ext cx="4101595" cy="2286000"/>
          </a:xfrm>
          <a:prstGeom prst="rect">
            <a:avLst/>
          </a:prstGeom>
        </p:spPr>
      </p:pic>
      <p:pic>
        <p:nvPicPr>
          <p:cNvPr id="16" name="Picture 15">
            <a:extLst>
              <a:ext uri="{FF2B5EF4-FFF2-40B4-BE49-F238E27FC236}">
                <a16:creationId xmlns:a16="http://schemas.microsoft.com/office/drawing/2014/main" id="{756AD472-4ABA-1262-BE6F-CC0CE9DB9A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0600" y="3558380"/>
            <a:ext cx="4613360" cy="1623218"/>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EB37745-3481-1204-1ACC-F95255A142CD}"/>
                  </a:ext>
                </a:extLst>
              </p:cNvPr>
              <p:cNvSpPr txBox="1"/>
              <p:nvPr/>
            </p:nvSpPr>
            <p:spPr>
              <a:xfrm>
                <a:off x="6066183" y="2971800"/>
                <a:ext cx="5897217" cy="3093154"/>
              </a:xfrm>
              <a:prstGeom prst="rect">
                <a:avLst/>
              </a:prstGeom>
              <a:noFill/>
            </p:spPr>
            <p:txBody>
              <a:bodyPr wrap="square" rtlCol="0">
                <a:spAutoFit/>
              </a:bodyPr>
              <a:lstStyle/>
              <a:p>
                <a:pPr>
                  <a:spcAft>
                    <a:spcPts val="600"/>
                  </a:spcAft>
                </a:pPr>
                <a:r>
                  <a:rPr lang="en-US" dirty="0">
                    <a:solidFill>
                      <a:schemeClr val="accent2">
                        <a:lumMod val="50000"/>
                      </a:schemeClr>
                    </a:solidFill>
                  </a:rPr>
                  <a:t>Net glue contribution to each baryon’s spin is the same because, overall, it is determined by the quark momentum fraction, which is the same in each hadron; see Table p. 31</a:t>
                </a:r>
              </a:p>
              <a:p>
                <a:pPr>
                  <a:spcAft>
                    <a:spcPts val="600"/>
                  </a:spcAft>
                </a:pPr>
                <a:r>
                  <a:rPr lang="en-US" dirty="0">
                    <a:solidFill>
                      <a:schemeClr val="accent2">
                        <a:lumMod val="50000"/>
                      </a:schemeClr>
                    </a:solidFill>
                  </a:rPr>
                  <a:t>Remainder lodged with quark helicity and OAM</a:t>
                </a:r>
              </a:p>
              <a:p>
                <a:pPr>
                  <a:spcAft>
                    <a:spcPts val="600"/>
                  </a:spcAft>
                </a:pPr>
                <a14:m>
                  <m:oMath xmlns:m="http://schemas.openxmlformats.org/officeDocument/2006/math">
                    <m:sSub>
                      <m:sSubPr>
                        <m:ctrlPr>
                          <a:rPr lang="en-AU" b="1" i="1">
                            <a:solidFill>
                              <a:schemeClr val="accent2">
                                <a:lumMod val="50000"/>
                              </a:schemeClr>
                            </a:solidFill>
                            <a:latin typeface="Cambria Math" panose="02040503050406030204" pitchFamily="18" charset="0"/>
                          </a:rPr>
                        </m:ctrlPr>
                      </m:sSubPr>
                      <m:e>
                        <m:r>
                          <a:rPr lang="en-AU" b="1" i="1">
                            <a:solidFill>
                              <a:schemeClr val="accent2">
                                <a:lumMod val="50000"/>
                              </a:schemeClr>
                            </a:solidFill>
                            <a:latin typeface="Cambria Math" panose="02040503050406030204" pitchFamily="18" charset="0"/>
                          </a:rPr>
                          <m:t>𝜻</m:t>
                        </m:r>
                      </m:e>
                      <m:sub>
                        <m:r>
                          <a:rPr lang="en-AU" b="1" i="1">
                            <a:solidFill>
                              <a:schemeClr val="accent2">
                                <a:lumMod val="50000"/>
                              </a:schemeClr>
                            </a:solidFill>
                            <a:latin typeface="Cambria Math" panose="02040503050406030204" pitchFamily="18" charset="0"/>
                          </a:rPr>
                          <m:t>𝟐</m:t>
                        </m:r>
                      </m:sub>
                    </m:sSub>
                  </m:oMath>
                </a14:m>
                <a:r>
                  <a:rPr lang="en-US" dirty="0">
                    <a:solidFill>
                      <a:schemeClr val="accent2">
                        <a:lumMod val="50000"/>
                      </a:schemeClr>
                    </a:solidFill>
                  </a:rPr>
                  <a:t>: quark OAM in </a:t>
                </a:r>
                <a14:m>
                  <m:oMath xmlns:m="http://schemas.openxmlformats.org/officeDocument/2006/math">
                    <m:r>
                      <m:rPr>
                        <m:sty m:val="p"/>
                      </m:rPr>
                      <a:rPr lang="en-US" i="0" dirty="0" smtClean="0">
                        <a:solidFill>
                          <a:schemeClr val="accent2">
                            <a:lumMod val="50000"/>
                          </a:schemeClr>
                        </a:solidFill>
                        <a:latin typeface="Cambria Math" panose="02040503050406030204" pitchFamily="18" charset="0"/>
                      </a:rPr>
                      <m:t>Λ</m:t>
                    </m:r>
                  </m:oMath>
                </a14:m>
                <a:r>
                  <a:rPr lang="en-US" dirty="0">
                    <a:solidFill>
                      <a:schemeClr val="accent2">
                        <a:lumMod val="50000"/>
                      </a:schemeClr>
                    </a:solidFill>
                  </a:rPr>
                  <a:t> is only </a:t>
                </a:r>
                <a14:m>
                  <m:oMath xmlns:m="http://schemas.openxmlformats.org/officeDocument/2006/math">
                    <m:r>
                      <a:rPr lang="en-US" i="1" dirty="0" smtClean="0">
                        <a:solidFill>
                          <a:schemeClr val="accent2">
                            <a:lumMod val="50000"/>
                          </a:schemeClr>
                        </a:solidFill>
                        <a:latin typeface="Cambria Math" panose="02040503050406030204" pitchFamily="18" charset="0"/>
                      </a:rPr>
                      <m:t>≈ 55</m:t>
                    </m:r>
                  </m:oMath>
                </a14:m>
                <a:r>
                  <a:rPr lang="en-US" dirty="0">
                    <a:solidFill>
                      <a:schemeClr val="accent2">
                        <a:lumMod val="50000"/>
                      </a:schemeClr>
                    </a:solidFill>
                  </a:rPr>
                  <a:t>% of that in </a:t>
                </a:r>
                <a14:m>
                  <m:oMath xmlns:m="http://schemas.openxmlformats.org/officeDocument/2006/math">
                    <m:sSup>
                      <m:sSupPr>
                        <m:ctrlPr>
                          <a:rPr lang="en-AU" b="0" i="1" smtClean="0">
                            <a:solidFill>
                              <a:schemeClr val="accent2">
                                <a:lumMod val="50000"/>
                              </a:schemeClr>
                            </a:solidFill>
                            <a:latin typeface="Cambria Math" panose="02040503050406030204" pitchFamily="18" charset="0"/>
                          </a:rPr>
                        </m:ctrlPr>
                      </m:sSupPr>
                      <m:e>
                        <m:r>
                          <m:rPr>
                            <m:sty m:val="p"/>
                          </m:rPr>
                          <a:rPr lang="en-AU" b="0" i="0" smtClean="0">
                            <a:solidFill>
                              <a:schemeClr val="accent2">
                                <a:lumMod val="50000"/>
                              </a:schemeClr>
                            </a:solidFill>
                            <a:latin typeface="Cambria Math" panose="02040503050406030204" pitchFamily="18" charset="0"/>
                          </a:rPr>
                          <m:t>Σ</m:t>
                        </m:r>
                      </m:e>
                      <m:sup>
                        <m:r>
                          <a:rPr lang="en-AU" b="0" i="1" smtClean="0">
                            <a:solidFill>
                              <a:schemeClr val="accent2">
                                <a:lumMod val="50000"/>
                              </a:schemeClr>
                            </a:solidFill>
                            <a:latin typeface="Cambria Math" panose="02040503050406030204" pitchFamily="18" charset="0"/>
                          </a:rPr>
                          <m:t>0</m:t>
                        </m:r>
                      </m:sup>
                    </m:sSup>
                    <m:r>
                      <a:rPr lang="en-AU" b="0" i="1" smtClean="0">
                        <a:solidFill>
                          <a:schemeClr val="accent2">
                            <a:lumMod val="50000"/>
                          </a:schemeClr>
                        </a:solidFill>
                        <a:latin typeface="Cambria Math" panose="02040503050406030204" pitchFamily="18" charset="0"/>
                      </a:rPr>
                      <m:t>, </m:t>
                    </m:r>
                    <m:r>
                      <a:rPr lang="en-AU" b="0" i="1" smtClean="0">
                        <a:solidFill>
                          <a:schemeClr val="accent2">
                            <a:lumMod val="50000"/>
                          </a:schemeClr>
                        </a:solidFill>
                        <a:latin typeface="Cambria Math" panose="02040503050406030204" pitchFamily="18" charset="0"/>
                      </a:rPr>
                      <m:t>𝑝</m:t>
                    </m:r>
                  </m:oMath>
                </a14:m>
                <a:endParaRPr lang="en-AU" b="0" dirty="0">
                  <a:solidFill>
                    <a:schemeClr val="accent2">
                      <a:lumMod val="50000"/>
                    </a:schemeClr>
                  </a:solidFill>
                </a:endParaRPr>
              </a:p>
              <a:p>
                <a:r>
                  <a:rPr lang="en-US" dirty="0">
                    <a:solidFill>
                      <a:schemeClr val="accent2">
                        <a:lumMod val="50000"/>
                      </a:schemeClr>
                    </a:solidFill>
                  </a:rPr>
                  <a:t>Notably, SCI proton OAM contributions </a:t>
                </a:r>
                <a:r>
                  <a:rPr lang="en-US" dirty="0" err="1">
                    <a:solidFill>
                      <a:schemeClr val="accent2">
                        <a:lumMod val="50000"/>
                      </a:schemeClr>
                    </a:solidFill>
                  </a:rPr>
                  <a:t>semiquantitatively</a:t>
                </a:r>
                <a:endParaRPr lang="en-US" dirty="0">
                  <a:solidFill>
                    <a:schemeClr val="accent2">
                      <a:lumMod val="50000"/>
                    </a:schemeClr>
                  </a:solidFill>
                </a:endParaRPr>
              </a:p>
              <a:p>
                <a:r>
                  <a:rPr lang="en-US" dirty="0">
                    <a:solidFill>
                      <a:schemeClr val="accent2">
                        <a:lumMod val="50000"/>
                      </a:schemeClr>
                    </a:solidFill>
                  </a:rPr>
                  <a:t>aligned with the </a:t>
                </a:r>
                <a:r>
                  <a:rPr lang="en-US" dirty="0" err="1">
                    <a:solidFill>
                      <a:schemeClr val="accent2">
                        <a:lumMod val="50000"/>
                      </a:schemeClr>
                    </a:solidFill>
                  </a:rPr>
                  <a:t>lQCD</a:t>
                </a:r>
                <a:r>
                  <a:rPr lang="en-US" dirty="0">
                    <a:solidFill>
                      <a:schemeClr val="accent2">
                        <a:lumMod val="50000"/>
                      </a:schemeClr>
                    </a:solidFill>
                  </a:rPr>
                  <a:t> values reported in </a:t>
                </a:r>
              </a:p>
              <a:p>
                <a:r>
                  <a:rPr lang="en-US" dirty="0">
                    <a:solidFill>
                      <a:schemeClr val="accent2">
                        <a:lumMod val="50000"/>
                      </a:schemeClr>
                    </a:solidFill>
                  </a:rPr>
                  <a:t>[C. Alexandrou </a:t>
                </a:r>
                <a:r>
                  <a:rPr lang="en-US" i="1" dirty="0">
                    <a:solidFill>
                      <a:schemeClr val="accent2">
                        <a:lumMod val="50000"/>
                      </a:schemeClr>
                    </a:solidFill>
                  </a:rPr>
                  <a:t>et al</a:t>
                </a:r>
                <a:r>
                  <a:rPr lang="en-US" dirty="0">
                    <a:solidFill>
                      <a:schemeClr val="accent2">
                        <a:lumMod val="50000"/>
                      </a:schemeClr>
                    </a:solidFill>
                  </a:rPr>
                  <a:t>., Complete flavor decomposition of spin &amp; momentum fraction of proton using </a:t>
                </a:r>
                <a:r>
                  <a:rPr lang="en-US" dirty="0" err="1">
                    <a:solidFill>
                      <a:schemeClr val="accent2">
                        <a:lumMod val="50000"/>
                      </a:schemeClr>
                    </a:solidFill>
                  </a:rPr>
                  <a:t>lQCD</a:t>
                </a:r>
                <a:r>
                  <a:rPr lang="en-US" dirty="0">
                    <a:solidFill>
                      <a:schemeClr val="accent2">
                        <a:lumMod val="50000"/>
                      </a:schemeClr>
                    </a:solidFill>
                  </a:rPr>
                  <a:t> simulations at physical pion mass, Phys. Rev. D 101 (9) (2020) 094513].</a:t>
                </a:r>
                <a:endParaRPr lang="en-AU" dirty="0">
                  <a:solidFill>
                    <a:schemeClr val="accent2">
                      <a:lumMod val="50000"/>
                    </a:schemeClr>
                  </a:solidFill>
                </a:endParaRPr>
              </a:p>
            </p:txBody>
          </p:sp>
        </mc:Choice>
        <mc:Fallback xmlns="">
          <p:sp>
            <p:nvSpPr>
              <p:cNvPr id="17" name="TextBox 16">
                <a:extLst>
                  <a:ext uri="{FF2B5EF4-FFF2-40B4-BE49-F238E27FC236}">
                    <a16:creationId xmlns:a16="http://schemas.microsoft.com/office/drawing/2014/main" id="{2EB37745-3481-1204-1ACC-F95255A142CD}"/>
                  </a:ext>
                </a:extLst>
              </p:cNvPr>
              <p:cNvSpPr txBox="1">
                <a:spLocks noRot="1" noChangeAspect="1" noMove="1" noResize="1" noEditPoints="1" noAdjustHandles="1" noChangeArrowheads="1" noChangeShapeType="1" noTextEdit="1"/>
              </p:cNvSpPr>
              <p:nvPr/>
            </p:nvSpPr>
            <p:spPr>
              <a:xfrm>
                <a:off x="6066183" y="2971800"/>
                <a:ext cx="5897217" cy="3093154"/>
              </a:xfrm>
              <a:prstGeom prst="rect">
                <a:avLst/>
              </a:prstGeom>
              <a:blipFill>
                <a:blip r:embed="rId6"/>
                <a:stretch>
                  <a:fillRect l="-826" t="-1183" b="-2170"/>
                </a:stretch>
              </a:blipFill>
            </p:spPr>
            <p:txBody>
              <a:bodyPr/>
              <a:lstStyle/>
              <a:p>
                <a:r>
                  <a:rPr lang="en-AU">
                    <a:noFill/>
                  </a:rPr>
                  <a:t> </a:t>
                </a:r>
              </a:p>
            </p:txBody>
          </p:sp>
        </mc:Fallback>
      </mc:AlternateContent>
    </p:spTree>
    <p:extLst>
      <p:ext uri="{BB962C8B-B14F-4D97-AF65-F5344CB8AC3E}">
        <p14:creationId xmlns:p14="http://schemas.microsoft.com/office/powerpoint/2010/main" val="422859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51B77-220F-8377-E69A-3CAB1AA41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2915DF-6D5F-CCEF-11F1-A988FCBF724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Baryon DF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9BD9-992A-F2B5-D869-23B4225BD312}"/>
                  </a:ext>
                </a:extLst>
              </p:cNvPr>
              <p:cNvSpPr>
                <a:spLocks noGrp="1"/>
              </p:cNvSpPr>
              <p:nvPr>
                <p:ph idx="1"/>
              </p:nvPr>
            </p:nvSpPr>
            <p:spPr>
              <a:xfrm>
                <a:off x="609600" y="1295400"/>
                <a:ext cx="10972800" cy="4525963"/>
              </a:xfrm>
            </p:spPr>
            <p:txBody>
              <a:bodyPr/>
              <a:lstStyle/>
              <a:p>
                <a:r>
                  <a:rPr lang="en-US" dirty="0"/>
                  <a:t>Far-valence domain, only presence of </a:t>
                </a:r>
                <a:r>
                  <a:rPr lang="en-US" dirty="0" err="1"/>
                  <a:t>axialvector</a:t>
                </a:r>
                <a:r>
                  <a:rPr lang="en-US" dirty="0"/>
                  <a:t> diquarks in </a:t>
                </a:r>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Σ</m:t>
                        </m:r>
                      </m:e>
                      <m:sup>
                        <m:r>
                          <a:rPr lang="en-AU" b="0" i="1" smtClean="0">
                            <a:latin typeface="Cambria Math" panose="02040503050406030204" pitchFamily="18" charset="0"/>
                          </a:rPr>
                          <m:t>0</m:t>
                        </m:r>
                      </m:sup>
                    </m:sSup>
                  </m:oMath>
                </a14:m>
                <a:r>
                  <a:rPr lang="en-US" dirty="0"/>
                  <a:t> that enables nonzero finite values for </a:t>
                </a:r>
                <a14:m>
                  <m:oMath xmlns:m="http://schemas.openxmlformats.org/officeDocument/2006/math">
                    <m:r>
                      <a:rPr lang="en-US" i="1" dirty="0" smtClean="0">
                        <a:latin typeface="Cambria Math" panose="02040503050406030204" pitchFamily="18" charset="0"/>
                      </a:rPr>
                      <m:t>𝑙</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1</m:t>
                    </m:r>
                  </m:oMath>
                </a14:m>
                <a:r>
                  <a:rPr lang="en-US" dirty="0"/>
                  <a:t>, </a:t>
                </a:r>
                <a14:m>
                  <m:oMath xmlns:m="http://schemas.openxmlformats.org/officeDocument/2006/math">
                    <m:r>
                      <a:rPr lang="en-US" i="1" dirty="0" smtClean="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1</m:t>
                    </m:r>
                  </m:oMath>
                </a14:m>
                <a:r>
                  <a:rPr lang="en-US" dirty="0"/>
                  <a:t> </a:t>
                </a:r>
              </a:p>
              <a:p>
                <a:pPr lvl="1"/>
                <a:r>
                  <a:rPr lang="en-US" sz="2200" dirty="0"/>
                  <a:t>Even with </a:t>
                </a:r>
                <a:r>
                  <a:rPr lang="en-US" sz="2200" dirty="0" err="1"/>
                  <a:t>axialvector</a:t>
                </a:r>
                <a:r>
                  <a:rPr lang="en-US" sz="2200" dirty="0"/>
                  <a:t> diquarks, dominance of scalar diquarks in </a:t>
                </a:r>
                <a14:m>
                  <m:oMath xmlns:m="http://schemas.openxmlformats.org/officeDocument/2006/math">
                    <m:sSup>
                      <m:sSupPr>
                        <m:ctrlPr>
                          <a:rPr lang="en-AU" sz="2200" i="1">
                            <a:latin typeface="Cambria Math" panose="02040503050406030204" pitchFamily="18" charset="0"/>
                          </a:rPr>
                        </m:ctrlPr>
                      </m:sSupPr>
                      <m:e>
                        <m:r>
                          <m:rPr>
                            <m:sty m:val="p"/>
                          </m:rPr>
                          <a:rPr lang="en-AU" sz="2200">
                            <a:latin typeface="Cambria Math" panose="02040503050406030204" pitchFamily="18" charset="0"/>
                          </a:rPr>
                          <m:t>Σ</m:t>
                        </m:r>
                      </m:e>
                      <m:sup>
                        <m:r>
                          <a:rPr lang="en-AU" sz="2200" i="1">
                            <a:latin typeface="Cambria Math" panose="02040503050406030204" pitchFamily="18" charset="0"/>
                          </a:rPr>
                          <m:t>0</m:t>
                        </m:r>
                      </m:sup>
                    </m:sSup>
                    <m:r>
                      <a:rPr lang="en-AU" sz="2200" i="1">
                        <a:latin typeface="Cambria Math" panose="02040503050406030204" pitchFamily="18" charset="0"/>
                      </a:rPr>
                      <m:t> </m:t>
                    </m:r>
                  </m:oMath>
                </a14:m>
                <a:r>
                  <a:rPr lang="en-US" sz="2200" dirty="0"/>
                  <a:t>leads to values of these ratios that are large compared with </a:t>
                </a:r>
                <a14:m>
                  <m:oMath xmlns:m="http://schemas.openxmlformats.org/officeDocument/2006/math">
                    <m:r>
                      <m:rPr>
                        <m:sty m:val="p"/>
                      </m:rPr>
                      <a:rPr lang="en-US" sz="2200" i="0" dirty="0" smtClean="0">
                        <a:latin typeface="Cambria Math" panose="02040503050406030204" pitchFamily="18" charset="0"/>
                      </a:rPr>
                      <m:t>Λ</m:t>
                    </m:r>
                    <m:r>
                      <a:rPr lang="en-US" sz="2200" i="1" dirty="0">
                        <a:latin typeface="Cambria Math" panose="02040503050406030204" pitchFamily="18" charset="0"/>
                      </a:rPr>
                      <m:t>, </m:t>
                    </m:r>
                    <m:r>
                      <a:rPr lang="en-US" sz="2200" i="1" dirty="0">
                        <a:latin typeface="Cambria Math" panose="02040503050406030204" pitchFamily="18" charset="0"/>
                      </a:rPr>
                      <m:t>𝑝</m:t>
                    </m:r>
                  </m:oMath>
                </a14:m>
                <a:endParaRPr lang="en-AU" sz="2200" dirty="0"/>
              </a:p>
              <a:p>
                <a:pPr lvl="1"/>
                <a:r>
                  <a:rPr lang="en-US" sz="2200" dirty="0"/>
                  <a:t>Absent </a:t>
                </a:r>
                <a:r>
                  <a:rPr lang="en-US" sz="2200" dirty="0" err="1"/>
                  <a:t>axialvector</a:t>
                </a:r>
                <a:r>
                  <a:rPr lang="en-US" sz="2200" dirty="0"/>
                  <a:t> diquarks, </a:t>
                </a:r>
                <a14:m>
                  <m:oMath xmlns:m="http://schemas.openxmlformats.org/officeDocument/2006/math">
                    <m:r>
                      <a:rPr lang="en-AU" sz="2200" b="0" i="1" smtClean="0">
                        <a:latin typeface="Cambria Math" panose="02040503050406030204" pitchFamily="18" charset="0"/>
                      </a:rPr>
                      <m:t>𝑠</m:t>
                    </m:r>
                  </m:oMath>
                </a14:m>
                <a:r>
                  <a:rPr lang="en-US" sz="2200" dirty="0"/>
                  <a:t> valence quark would carry NONE of </a:t>
                </a:r>
                <a14:m>
                  <m:oMath xmlns:m="http://schemas.openxmlformats.org/officeDocument/2006/math">
                    <m:sSup>
                      <m:sSupPr>
                        <m:ctrlPr>
                          <a:rPr lang="en-AU" sz="2200" i="1">
                            <a:latin typeface="Cambria Math" panose="02040503050406030204" pitchFamily="18" charset="0"/>
                          </a:rPr>
                        </m:ctrlPr>
                      </m:sSupPr>
                      <m:e>
                        <m:r>
                          <m:rPr>
                            <m:sty m:val="p"/>
                          </m:rPr>
                          <a:rPr lang="en-AU" sz="2200">
                            <a:latin typeface="Cambria Math" panose="02040503050406030204" pitchFamily="18" charset="0"/>
                          </a:rPr>
                          <m:t>Σ</m:t>
                        </m:r>
                      </m:e>
                      <m:sup>
                        <m:r>
                          <a:rPr lang="en-AU" sz="2200" i="1">
                            <a:latin typeface="Cambria Math" panose="02040503050406030204" pitchFamily="18" charset="0"/>
                          </a:rPr>
                          <m:t>0</m:t>
                        </m:r>
                      </m:sup>
                    </m:sSup>
                  </m:oMath>
                </a14:m>
                <a:r>
                  <a:rPr lang="en-US" sz="2200" dirty="0"/>
                  <a:t> spin.</a:t>
                </a:r>
              </a:p>
              <a:p>
                <a:r>
                  <a:rPr lang="en-US" dirty="0"/>
                  <a:t>Higgs couplings into QCD generate a large disparity between </a:t>
                </a:r>
                <a14:m>
                  <m:oMath xmlns:m="http://schemas.openxmlformats.org/officeDocument/2006/math">
                    <m:r>
                      <a:rPr lang="en-US" i="1" dirty="0" smtClean="0">
                        <a:latin typeface="Cambria Math" panose="02040503050406030204" pitchFamily="18" charset="0"/>
                      </a:rPr>
                      <m:t>𝑙</m:t>
                    </m:r>
                  </m:oMath>
                </a14:m>
                <a:r>
                  <a:rPr lang="en-US" dirty="0"/>
                  <a:t>- and </a:t>
                </a:r>
                <a14:m>
                  <m:oMath xmlns:m="http://schemas.openxmlformats.org/officeDocument/2006/math">
                    <m:r>
                      <a:rPr lang="en-US" i="1" dirty="0" smtClean="0">
                        <a:latin typeface="Cambria Math" panose="02040503050406030204" pitchFamily="18" charset="0"/>
                      </a:rPr>
                      <m:t>𝑠</m:t>
                    </m:r>
                  </m:oMath>
                </a14:m>
                <a:r>
                  <a:rPr lang="en-US" dirty="0"/>
                  <a:t>-quark current masses. However, in baryons, as in mesons, the Higgs-driven imbalance is largely masked by the size of EHM effects. </a:t>
                </a:r>
              </a:p>
              <a:p>
                <a:pPr lvl="1"/>
                <a:r>
                  <a:rPr lang="en-US" sz="2200" dirty="0"/>
                  <a:t>Whilst peak locations in </a:t>
                </a:r>
                <a14:m>
                  <m:oMath xmlns:m="http://schemas.openxmlformats.org/officeDocument/2006/math">
                    <m:r>
                      <a:rPr lang="en-US" sz="2200" i="1" dirty="0" smtClean="0">
                        <a:latin typeface="Cambria Math" panose="02040503050406030204" pitchFamily="18" charset="0"/>
                      </a:rPr>
                      <m:t>𝑥</m:t>
                    </m:r>
                  </m:oMath>
                </a14:m>
                <a:r>
                  <a:rPr lang="en-US" sz="2200" dirty="0"/>
                  <a:t>-weighted </a:t>
                </a:r>
                <a14:m>
                  <m:oMath xmlns:m="http://schemas.openxmlformats.org/officeDocument/2006/math">
                    <m:r>
                      <m:rPr>
                        <m:sty m:val="p"/>
                      </m:rPr>
                      <a:rPr lang="en-US" sz="2200" dirty="0">
                        <a:latin typeface="Cambria Math" panose="02040503050406030204" pitchFamily="18" charset="0"/>
                      </a:rPr>
                      <m:t>Λ</m:t>
                    </m:r>
                  </m:oMath>
                </a14:m>
                <a:r>
                  <a:rPr lang="en-US" sz="2200" dirty="0"/>
                  <a:t>, </a:t>
                </a:r>
                <a14:m>
                  <m:oMath xmlns:m="http://schemas.openxmlformats.org/officeDocument/2006/math">
                    <m:sSup>
                      <m:sSupPr>
                        <m:ctrlPr>
                          <a:rPr lang="en-AU" sz="2200" i="1">
                            <a:latin typeface="Cambria Math" panose="02040503050406030204" pitchFamily="18" charset="0"/>
                          </a:rPr>
                        </m:ctrlPr>
                      </m:sSupPr>
                      <m:e>
                        <m:r>
                          <m:rPr>
                            <m:sty m:val="p"/>
                          </m:rPr>
                          <a:rPr lang="en-AU" sz="2200">
                            <a:latin typeface="Cambria Math" panose="02040503050406030204" pitchFamily="18" charset="0"/>
                          </a:rPr>
                          <m:t>Σ</m:t>
                        </m:r>
                      </m:e>
                      <m:sup>
                        <m:r>
                          <a:rPr lang="en-AU" sz="2200" i="1">
                            <a:latin typeface="Cambria Math" panose="02040503050406030204" pitchFamily="18" charset="0"/>
                          </a:rPr>
                          <m:t>0</m:t>
                        </m:r>
                      </m:sup>
                    </m:sSup>
                  </m:oMath>
                </a14:m>
                <a:r>
                  <a:rPr lang="en-US" sz="2200" dirty="0"/>
                  <a:t> valence quark DFs are shifted with respect to those in the nucleon, the relocations are modest</a:t>
                </a:r>
              </a:p>
              <a:p>
                <a:pPr lvl="1"/>
                <a:r>
                  <a:rPr lang="en-US" sz="2200" dirty="0"/>
                  <a:t>Reflect impacts of both diquark structure and </a:t>
                </a:r>
                <a:r>
                  <a:rPr lang="en-US" sz="2200" u="sng" dirty="0"/>
                  <a:t>dressed-quark</a:t>
                </a:r>
                <a:r>
                  <a:rPr lang="en-US" sz="2200" dirty="0"/>
                  <a:t> mass differences</a:t>
                </a:r>
              </a:p>
              <a:p>
                <a:r>
                  <a:rPr lang="en-US" sz="2000" dirty="0"/>
                  <a:t>Notably, CSM analyses predict nonzero </a:t>
                </a:r>
                <a14:m>
                  <m:oMath xmlns:m="http://schemas.openxmlformats.org/officeDocument/2006/math">
                    <m:r>
                      <a:rPr lang="en-AU" sz="2000" b="0" i="1" smtClean="0">
                        <a:latin typeface="Cambria Math" panose="02040503050406030204" pitchFamily="18" charset="0"/>
                      </a:rPr>
                      <m:t>𝑐</m:t>
                    </m:r>
                    <m:r>
                      <a:rPr lang="en-AU" sz="2000" b="0" i="1" smtClean="0">
                        <a:latin typeface="Cambria Math" panose="02040503050406030204" pitchFamily="18" charset="0"/>
                      </a:rPr>
                      <m:t>+</m:t>
                    </m:r>
                    <m:acc>
                      <m:accPr>
                        <m:chr m:val="̅"/>
                        <m:ctrlPr>
                          <a:rPr lang="en-AU" sz="2000" b="0" i="1" smtClean="0">
                            <a:latin typeface="Cambria Math" panose="02040503050406030204" pitchFamily="18" charset="0"/>
                          </a:rPr>
                        </m:ctrlPr>
                      </m:accPr>
                      <m:e>
                        <m:r>
                          <a:rPr lang="en-AU" sz="2000" b="0" i="1" smtClean="0">
                            <a:latin typeface="Cambria Math" panose="02040503050406030204" pitchFamily="18" charset="0"/>
                          </a:rPr>
                          <m:t>𝑐</m:t>
                        </m:r>
                      </m:e>
                    </m:acc>
                  </m:oMath>
                </a14:m>
                <a:r>
                  <a:rPr lang="en-US" sz="2000" dirty="0"/>
                  <a:t> DF in each hadron</a:t>
                </a:r>
              </a:p>
              <a:p>
                <a:pPr lvl="1"/>
                <a:r>
                  <a:rPr lang="en-US" sz="2200" dirty="0"/>
                  <a:t>sea quark profiles &amp; fairly commensurate magnitudes</a:t>
                </a:r>
              </a:p>
            </p:txBody>
          </p:sp>
        </mc:Choice>
        <mc:Fallback xmlns="">
          <p:sp>
            <p:nvSpPr>
              <p:cNvPr id="3" name="Content Placeholder 2">
                <a:extLst>
                  <a:ext uri="{FF2B5EF4-FFF2-40B4-BE49-F238E27FC236}">
                    <a16:creationId xmlns:a16="http://schemas.microsoft.com/office/drawing/2014/main" id="{7A4C9BD9-992A-F2B5-D869-23B4225BD312}"/>
                  </a:ext>
                </a:extLst>
              </p:cNvPr>
              <p:cNvSpPr>
                <a:spLocks noGrp="1" noRot="1" noChangeAspect="1" noMove="1" noResize="1" noEditPoints="1" noAdjustHandles="1" noChangeArrowheads="1" noChangeShapeType="1" noTextEdit="1"/>
              </p:cNvSpPr>
              <p:nvPr>
                <p:ph idx="1"/>
              </p:nvPr>
            </p:nvSpPr>
            <p:spPr>
              <a:xfrm>
                <a:off x="609600" y="1295400"/>
                <a:ext cx="10972800" cy="4525963"/>
              </a:xfrm>
              <a:blipFill>
                <a:blip r:embed="rId2"/>
                <a:stretch>
                  <a:fillRect l="-611" t="-943" r="-944" b="-1064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3B9635A-99EB-ADC9-6327-192E173ECBDC}"/>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871BB427-803B-7CF6-C24F-0AD78FB125C7}"/>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CC812EFF-6A58-3EFC-3DEA-5A859842C30F}"/>
              </a:ext>
            </a:extLst>
          </p:cNvPr>
          <p:cNvSpPr>
            <a:spLocks noGrp="1"/>
          </p:cNvSpPr>
          <p:nvPr>
            <p:ph type="sldNum" sz="quarter" idx="12"/>
          </p:nvPr>
        </p:nvSpPr>
        <p:spPr/>
        <p:txBody>
          <a:bodyPr/>
          <a:lstStyle/>
          <a:p>
            <a:fld id="{87034D8C-3CB4-402A-BC46-2AB14C0FE90A}" type="slidenum">
              <a:rPr lang="en-US" smtClean="0"/>
              <a:pPr/>
              <a:t>35</a:t>
            </a:fld>
            <a:endParaRPr lang="en-US"/>
          </a:p>
        </p:txBody>
      </p:sp>
      <p:sp>
        <p:nvSpPr>
          <p:cNvPr id="7" name="TextBox 6">
            <a:extLst>
              <a:ext uri="{FF2B5EF4-FFF2-40B4-BE49-F238E27FC236}">
                <a16:creationId xmlns:a16="http://schemas.microsoft.com/office/drawing/2014/main" id="{63000BEF-D910-247F-08CA-80CC33851F0C}"/>
              </a:ext>
            </a:extLst>
          </p:cNvPr>
          <p:cNvSpPr txBox="1"/>
          <p:nvPr/>
        </p:nvSpPr>
        <p:spPr>
          <a:xfrm>
            <a:off x="10927444" y="6031984"/>
            <a:ext cx="553357" cy="369332"/>
          </a:xfrm>
          <a:prstGeom prst="rect">
            <a:avLst/>
          </a:prstGeom>
          <a:noFill/>
        </p:spPr>
        <p:txBody>
          <a:bodyPr wrap="none" rtlCol="0">
            <a:spAutoFit/>
          </a:bodyPr>
          <a:lstStyle/>
          <a:p>
            <a:r>
              <a:rPr lang="en-AU" i="1" dirty="0">
                <a:solidFill>
                  <a:schemeClr val="accent5">
                    <a:lumMod val="40000"/>
                    <a:lumOff val="60000"/>
                  </a:schemeClr>
                </a:solidFill>
                <a:hlinkClick r:id="rId3" action="ppaction://hlinksldjump"/>
              </a:rPr>
              <a:t>skip</a:t>
            </a:r>
            <a:endParaRPr lang="en-AU" i="1" dirty="0">
              <a:solidFill>
                <a:schemeClr val="accent5">
                  <a:lumMod val="40000"/>
                  <a:lumOff val="60000"/>
                </a:schemeClr>
              </a:solidFill>
            </a:endParaRPr>
          </a:p>
        </p:txBody>
      </p:sp>
    </p:spTree>
    <p:extLst>
      <p:ext uri="{BB962C8B-B14F-4D97-AF65-F5344CB8AC3E}">
        <p14:creationId xmlns:p14="http://schemas.microsoft.com/office/powerpoint/2010/main" val="10511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wipe(left)">
                                      <p:cBhvr>
                                        <p:cTn id="18" dur="500"/>
                                        <p:tgtEl>
                                          <p:spTgt spid="3">
                                            <p:txEl>
                                              <p:pRg st="6" end="6"/>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wipe(left)">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1676-100B-6514-EF57-398D8872C29A}"/>
              </a:ext>
            </a:extLst>
          </p:cNvPr>
          <p:cNvSpPr>
            <a:spLocks noGrp="1"/>
          </p:cNvSpPr>
          <p:nvPr>
            <p:ph type="title"/>
          </p:nvPr>
        </p:nvSpPr>
        <p:spPr/>
        <p:txBody>
          <a:bodyPr/>
          <a:lstStyle/>
          <a:p>
            <a:r>
              <a:rPr lang="en-AU" sz="2800" b="0" i="1">
                <a:ln w="0"/>
                <a:solidFill>
                  <a:schemeClr val="accent1"/>
                </a:solidFill>
                <a:effectLst>
                  <a:outerShdw blurRad="38100" dist="25400" dir="5400000" algn="ctr" rotWithShape="0">
                    <a:srgbClr val="6E747A">
                      <a:alpha val="43000"/>
                    </a:srgbClr>
                  </a:outerShdw>
                </a:effectLst>
              </a:rPr>
              <a:t>Baryon DF Summary</a:t>
            </a:r>
            <a:endParaRPr lang="en-AU" sz="28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5966AD-3826-A8B4-088D-4148A16F3597}"/>
                  </a:ext>
                </a:extLst>
              </p:cNvPr>
              <p:cNvSpPr>
                <a:spLocks noGrp="1"/>
              </p:cNvSpPr>
              <p:nvPr>
                <p:ph idx="1"/>
              </p:nvPr>
            </p:nvSpPr>
            <p:spPr>
              <a:xfrm>
                <a:off x="609600" y="960437"/>
                <a:ext cx="7186261" cy="4525963"/>
              </a:xfrm>
            </p:spPr>
            <p:txBody>
              <a:bodyPr/>
              <a:lstStyle/>
              <a:p>
                <a:r>
                  <a:rPr lang="en-US" i="1" dirty="0">
                    <a:ln w="0"/>
                    <a:solidFill>
                      <a:srgbClr val="C00000"/>
                    </a:solidFill>
                    <a:effectLst>
                      <a:outerShdw blurRad="38100" dist="25400" dir="5400000" algn="ctr" rotWithShape="0">
                        <a:srgbClr val="6E747A">
                          <a:alpha val="43000"/>
                        </a:srgbClr>
                      </a:outerShdw>
                    </a:effectLst>
                  </a:rPr>
                  <a:t>Helicity-dependent glue DF is nonnegative in each hadron considered</a:t>
                </a:r>
              </a:p>
              <a:p>
                <a:r>
                  <a:rPr lang="en-US" dirty="0"/>
                  <a:t>Compared with kindred </a:t>
                </a:r>
                <a:r>
                  <a:rPr lang="en-US" dirty="0" err="1"/>
                  <a:t>unpolarised</a:t>
                </a:r>
                <a:r>
                  <a:rPr lang="en-US" dirty="0"/>
                  <a:t> glue DFs, peak magnitudes of </a:t>
                </a:r>
                <a14:m>
                  <m:oMath xmlns:m="http://schemas.openxmlformats.org/officeDocument/2006/math">
                    <m:r>
                      <a:rPr lang="en-US" i="1" dirty="0" smtClean="0">
                        <a:latin typeface="Cambria Math" panose="02040503050406030204" pitchFamily="18" charset="0"/>
                      </a:rPr>
                      <m:t>𝑥</m:t>
                    </m:r>
                  </m:oMath>
                </a14:m>
                <a:r>
                  <a:rPr lang="en-US" dirty="0"/>
                  <a:t>-weighted </a:t>
                </a:r>
                <a:r>
                  <a:rPr lang="en-US" dirty="0" err="1"/>
                  <a:t>polarised</a:t>
                </a:r>
                <a:r>
                  <a:rPr lang="en-US" dirty="0"/>
                  <a:t> DFs are an order of magnitude smaller. </a:t>
                </a:r>
              </a:p>
              <a:p>
                <a14:m>
                  <m:oMath xmlns:m="http://schemas.openxmlformats.org/officeDocument/2006/math">
                    <m:r>
                      <m:rPr>
                        <m:sty m:val="p"/>
                      </m:rPr>
                      <a:rPr lang="en-US" i="0" dirty="0" smtClean="0">
                        <a:latin typeface="Cambria Math" panose="02040503050406030204" pitchFamily="18" charset="0"/>
                      </a:rPr>
                      <m:t>Λ</m:t>
                    </m:r>
                  </m:oMath>
                </a14:m>
                <a:r>
                  <a:rPr lang="en-US" dirty="0"/>
                  <a:t> baryon contains more </a:t>
                </a:r>
                <a:r>
                  <a:rPr lang="en-US" dirty="0" err="1"/>
                  <a:t>polarised</a:t>
                </a:r>
                <a:r>
                  <a:rPr lang="en-US" dirty="0"/>
                  <a:t> glue than the proton, whereas there is less in </a:t>
                </a:r>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Σ</m:t>
                        </m:r>
                      </m:e>
                      <m:sup>
                        <m:r>
                          <a:rPr lang="en-AU" b="0" i="1" smtClean="0">
                            <a:latin typeface="Cambria Math" panose="02040503050406030204" pitchFamily="18" charset="0"/>
                          </a:rPr>
                          <m:t>0</m:t>
                        </m:r>
                      </m:sup>
                    </m:sSup>
                  </m:oMath>
                </a14:m>
                <a:endParaRPr lang="en-US" dirty="0"/>
              </a:p>
              <a:p>
                <a:pPr lvl="1"/>
                <a:r>
                  <a:rPr lang="en-US" sz="2200" dirty="0"/>
                  <a:t>However, differences are small</a:t>
                </a:r>
              </a:p>
              <a:p>
                <a:r>
                  <a:rPr lang="en-US" dirty="0"/>
                  <a:t> </a:t>
                </a:r>
                <a14:m>
                  <m:oMath xmlns:m="http://schemas.openxmlformats.org/officeDocument/2006/math">
                    <m:r>
                      <m:rPr>
                        <m:sty m:val="p"/>
                      </m:rPr>
                      <a:rPr lang="en-US" dirty="0">
                        <a:latin typeface="Cambria Math" panose="02040503050406030204" pitchFamily="18" charset="0"/>
                      </a:rPr>
                      <m:t>Λ</m:t>
                    </m:r>
                  </m:oMath>
                </a14:m>
                <a:r>
                  <a:rPr lang="en-US" dirty="0"/>
                  <a:t>, </a:t>
                </a:r>
                <a14:m>
                  <m:oMath xmlns:m="http://schemas.openxmlformats.org/officeDocument/2006/math">
                    <m:sSup>
                      <m:sSupPr>
                        <m:ctrlPr>
                          <a:rPr lang="en-AU" i="1">
                            <a:latin typeface="Cambria Math" panose="02040503050406030204" pitchFamily="18" charset="0"/>
                          </a:rPr>
                        </m:ctrlPr>
                      </m:sSupPr>
                      <m:e>
                        <m:r>
                          <m:rPr>
                            <m:sty m:val="p"/>
                          </m:rPr>
                          <a:rPr lang="en-AU">
                            <a:latin typeface="Cambria Math" panose="02040503050406030204" pitchFamily="18" charset="0"/>
                          </a:rPr>
                          <m:t>Σ</m:t>
                        </m:r>
                      </m:e>
                      <m:sup>
                        <m:r>
                          <a:rPr lang="en-AU" i="1">
                            <a:latin typeface="Cambria Math" panose="02040503050406030204" pitchFamily="18" charset="0"/>
                          </a:rPr>
                          <m:t>0</m:t>
                        </m:r>
                      </m:sup>
                    </m:sSup>
                  </m:oMath>
                </a14:m>
                <a:r>
                  <a:rPr lang="en-US" dirty="0"/>
                  <a:t>, </a:t>
                </a:r>
                <a14:m>
                  <m:oMath xmlns:m="http://schemas.openxmlformats.org/officeDocument/2006/math">
                    <m:r>
                      <a:rPr lang="en-US" i="1" dirty="0" smtClean="0">
                        <a:latin typeface="Cambria Math" panose="02040503050406030204" pitchFamily="18" charset="0"/>
                      </a:rPr>
                      <m:t>𝑝</m:t>
                    </m:r>
                  </m:oMath>
                </a14:m>
                <a:r>
                  <a:rPr lang="en-US" dirty="0"/>
                  <a:t> spin decompositions</a:t>
                </a:r>
              </a:p>
              <a:p>
                <a:pPr lvl="1"/>
                <a:r>
                  <a:rPr lang="en-US" sz="2200" dirty="0"/>
                  <a:t>Hadron scale (no </a:t>
                </a:r>
                <a:r>
                  <a:rPr lang="en-US" sz="2200" dirty="0" err="1"/>
                  <a:t>unsublimated</a:t>
                </a:r>
                <a:r>
                  <a:rPr lang="en-US" sz="2200" dirty="0"/>
                  <a:t> glue or sea )</a:t>
                </a:r>
              </a:p>
              <a:p>
                <a:pPr lvl="2"/>
                <a14:m>
                  <m:oMath xmlns:m="http://schemas.openxmlformats.org/officeDocument/2006/math">
                    <m:r>
                      <m:rPr>
                        <m:sty m:val="p"/>
                      </m:rPr>
                      <a:rPr lang="en-US" sz="2200" dirty="0">
                        <a:latin typeface="Cambria Math" panose="02040503050406030204" pitchFamily="18" charset="0"/>
                      </a:rPr>
                      <m:t>Λ</m:t>
                    </m:r>
                    <m:r>
                      <a:rPr lang="en-US" sz="2200" i="1" dirty="0">
                        <a:latin typeface="Cambria Math" panose="02040503050406030204" pitchFamily="18" charset="0"/>
                      </a:rPr>
                      <m:t> </m:t>
                    </m:r>
                  </m:oMath>
                </a14:m>
                <a:r>
                  <a:rPr lang="en-US" sz="2200" dirty="0"/>
                  <a:t>… light-quarks carry most of the quark + diquark OAM</a:t>
                </a:r>
              </a:p>
              <a:p>
                <a:pPr lvl="2"/>
                <a:r>
                  <a:rPr lang="en-US" sz="2200" dirty="0"/>
                  <a:t> </a:t>
                </a:r>
                <a14:m>
                  <m:oMath xmlns:m="http://schemas.openxmlformats.org/officeDocument/2006/math">
                    <m:sSup>
                      <m:sSupPr>
                        <m:ctrlPr>
                          <a:rPr lang="en-AU" sz="2200" i="1">
                            <a:latin typeface="Cambria Math" panose="02040503050406030204" pitchFamily="18" charset="0"/>
                          </a:rPr>
                        </m:ctrlPr>
                      </m:sSupPr>
                      <m:e>
                        <m:r>
                          <m:rPr>
                            <m:sty m:val="p"/>
                          </m:rPr>
                          <a:rPr lang="en-AU" sz="2200">
                            <a:latin typeface="Cambria Math" panose="02040503050406030204" pitchFamily="18" charset="0"/>
                          </a:rPr>
                          <m:t>Σ</m:t>
                        </m:r>
                      </m:e>
                      <m:sup>
                        <m:r>
                          <a:rPr lang="en-AU" sz="2200" i="1">
                            <a:latin typeface="Cambria Math" panose="02040503050406030204" pitchFamily="18" charset="0"/>
                          </a:rPr>
                          <m:t>0</m:t>
                        </m:r>
                      </m:sup>
                    </m:sSup>
                  </m:oMath>
                </a14:m>
                <a:r>
                  <a:rPr lang="en-US" sz="2200" dirty="0"/>
                  <a:t>, </a:t>
                </a:r>
                <a14:m>
                  <m:oMath xmlns:m="http://schemas.openxmlformats.org/officeDocument/2006/math">
                    <m:r>
                      <a:rPr lang="en-US" sz="2200" i="1" dirty="0">
                        <a:latin typeface="Cambria Math" panose="02040503050406030204" pitchFamily="18" charset="0"/>
                      </a:rPr>
                      <m:t>𝑝</m:t>
                    </m:r>
                    <m:r>
                      <a:rPr lang="en-US" sz="2200" i="1" dirty="0">
                        <a:latin typeface="Cambria Math" panose="02040503050406030204" pitchFamily="18" charset="0"/>
                      </a:rPr>
                      <m:t> </m:t>
                    </m:r>
                  </m:oMath>
                </a14:m>
                <a:r>
                  <a:rPr lang="en-US" sz="2200" dirty="0"/>
                  <a:t>… OAM is largely invested in singly-represented valence quark.</a:t>
                </a:r>
              </a:p>
            </p:txBody>
          </p:sp>
        </mc:Choice>
        <mc:Fallback xmlns="">
          <p:sp>
            <p:nvSpPr>
              <p:cNvPr id="3" name="Content Placeholder 2">
                <a:extLst>
                  <a:ext uri="{FF2B5EF4-FFF2-40B4-BE49-F238E27FC236}">
                    <a16:creationId xmlns:a16="http://schemas.microsoft.com/office/drawing/2014/main" id="{365966AD-3826-A8B4-088D-4148A16F3597}"/>
                  </a:ext>
                </a:extLst>
              </p:cNvPr>
              <p:cNvSpPr>
                <a:spLocks noGrp="1" noRot="1" noChangeAspect="1" noMove="1" noResize="1" noEditPoints="1" noAdjustHandles="1" noChangeArrowheads="1" noChangeShapeType="1" noTextEdit="1"/>
              </p:cNvSpPr>
              <p:nvPr>
                <p:ph idx="1"/>
              </p:nvPr>
            </p:nvSpPr>
            <p:spPr>
              <a:xfrm>
                <a:off x="609600" y="960437"/>
                <a:ext cx="7186261" cy="4525963"/>
              </a:xfrm>
              <a:blipFill>
                <a:blip r:embed="rId2"/>
                <a:stretch>
                  <a:fillRect l="-1187" t="-1078" b="-1886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DE04B64-9302-13C5-38D5-9ED05D519482}"/>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63E9BD40-BF49-30AC-75A8-1343C9359960}"/>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7657A054-68BE-1FAB-93AE-72CE864F2924}"/>
              </a:ext>
            </a:extLst>
          </p:cNvPr>
          <p:cNvSpPr>
            <a:spLocks noGrp="1"/>
          </p:cNvSpPr>
          <p:nvPr>
            <p:ph type="sldNum" sz="quarter" idx="12"/>
          </p:nvPr>
        </p:nvSpPr>
        <p:spPr/>
        <p:txBody>
          <a:bodyPr/>
          <a:lstStyle/>
          <a:p>
            <a:fld id="{87034D8C-3CB4-402A-BC46-2AB14C0FE90A}" type="slidenum">
              <a:rPr lang="en-US" smtClean="0"/>
              <a:pPr/>
              <a:t>36</a:t>
            </a:fld>
            <a:endParaRPr lang="en-US"/>
          </a:p>
        </p:txBody>
      </p:sp>
      <p:pic>
        <p:nvPicPr>
          <p:cNvPr id="7" name="Picture 6" descr="A graph of a function&#10;&#10;AI-generated content may be incorrect.">
            <a:extLst>
              <a:ext uri="{FF2B5EF4-FFF2-40B4-BE49-F238E27FC236}">
                <a16:creationId xmlns:a16="http://schemas.microsoft.com/office/drawing/2014/main" id="{DD0CBE47-7D17-058E-5C1F-111F03A2F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5861" y="326638"/>
            <a:ext cx="4156527" cy="5653859"/>
          </a:xfrm>
          <a:prstGeom prst="rect">
            <a:avLst/>
          </a:prstGeom>
        </p:spPr>
      </p:pic>
    </p:spTree>
    <p:extLst>
      <p:ext uri="{BB962C8B-B14F-4D97-AF65-F5344CB8AC3E}">
        <p14:creationId xmlns:p14="http://schemas.microsoft.com/office/powerpoint/2010/main" val="312359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right)">
                                      <p:cBhvr>
                                        <p:cTn id="12" dur="500"/>
                                        <p:tgtEl>
                                          <p:spTgt spid="3">
                                            <p:txEl>
                                              <p:pRg st="2" end="2"/>
                                            </p:txEl>
                                          </p:spTgt>
                                        </p:tgtEl>
                                      </p:cBhvr>
                                    </p:animEffect>
                                  </p:childTnLst>
                                </p:cTn>
                              </p:par>
                              <p:par>
                                <p:cTn id="13" presetID="22" presetClass="entr" presetSubtype="2"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right)">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up)">
                                      <p:cBhvr>
                                        <p:cTn id="20" dur="500"/>
                                        <p:tgtEl>
                                          <p:spTgt spid="3">
                                            <p:txEl>
                                              <p:pRg st="4" end="4"/>
                                            </p:txEl>
                                          </p:spTgt>
                                        </p:tgtEl>
                                      </p:cBhvr>
                                    </p:animEffect>
                                  </p:childTnLst>
                                </p:cTn>
                              </p:par>
                              <p:par>
                                <p:cTn id="21" presetID="22" presetClass="entr" presetSubtype="1"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up)">
                                      <p:cBhvr>
                                        <p:cTn id="23" dur="500"/>
                                        <p:tgtEl>
                                          <p:spTgt spid="3">
                                            <p:txEl>
                                              <p:pRg st="5" end="5"/>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up)">
                                      <p:cBhvr>
                                        <p:cTn id="26" dur="500"/>
                                        <p:tgtEl>
                                          <p:spTgt spid="3">
                                            <p:txEl>
                                              <p:pRg st="6" end="6"/>
                                            </p:txEl>
                                          </p:spTgt>
                                        </p:tgtEl>
                                      </p:cBhvr>
                                    </p:animEffect>
                                  </p:childTnLst>
                                </p:cTn>
                              </p:par>
                              <p:par>
                                <p:cTn id="27" presetID="22" presetClass="entr" presetSubtype="1"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up)">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84353-6B21-FFA5-3C67-ABBACE8FA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B082A-FD75-255E-D5C6-EBA11EFCAA29}"/>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Baryon DF 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04D698-B6F1-946B-AC80-E5F894533C8D}"/>
                  </a:ext>
                </a:extLst>
              </p:cNvPr>
              <p:cNvSpPr>
                <a:spLocks noGrp="1"/>
              </p:cNvSpPr>
              <p:nvPr>
                <p:ph idx="1"/>
              </p:nvPr>
            </p:nvSpPr>
            <p:spPr>
              <a:xfrm>
                <a:off x="609600" y="914400"/>
                <a:ext cx="6400800" cy="4525963"/>
              </a:xfrm>
            </p:spPr>
            <p:txBody>
              <a:bodyPr/>
              <a:lstStyle/>
              <a:p>
                <a:r>
                  <a:rPr lang="en-US" dirty="0"/>
                  <a:t>Spin and OAM contributions evolve with scale. </a:t>
                </a:r>
              </a:p>
              <a:p>
                <a:r>
                  <a:rPr lang="en-US" dirty="0"/>
                  <a:t>Accounting for non-Abelian anomaly contribution to </a:t>
                </a:r>
                <a:r>
                  <a:rPr lang="en-US" dirty="0" err="1"/>
                  <a:t>flavour</a:t>
                </a:r>
                <a:r>
                  <a:rPr lang="en-US" dirty="0"/>
                  <a:t>-singlet current:</a:t>
                </a:r>
              </a:p>
              <a:p>
                <a:pPr lvl="1"/>
                <a:r>
                  <a:rPr lang="en-US" sz="2200" dirty="0"/>
                  <a:t>CSMs delivers a viable explanation of proton spin measurements</a:t>
                </a:r>
              </a:p>
              <a:p>
                <a:pPr lvl="1"/>
                <a:r>
                  <a:rPr lang="en-US" sz="2200" dirty="0"/>
                  <a:t>predicted values for each hadron lying within contemporary empirical bounds. </a:t>
                </a:r>
              </a:p>
              <a:p>
                <a:r>
                  <a:rPr lang="en-US" dirty="0"/>
                  <a:t>In detail, at </a:t>
                </a:r>
                <a14:m>
                  <m:oMath xmlns:m="http://schemas.openxmlformats.org/officeDocument/2006/math">
                    <m:sSub>
                      <m:sSubPr>
                        <m:ctrlPr>
                          <a:rPr lang="en-AU" b="0" i="1" dirty="0" smtClean="0">
                            <a:latin typeface="Cambria Math" panose="02040503050406030204" pitchFamily="18" charset="0"/>
                          </a:rPr>
                        </m:ctrlPr>
                      </m:sSubPr>
                      <m:e>
                        <m:r>
                          <a:rPr lang="en-AU" b="0" i="1" dirty="0" smtClean="0">
                            <a:latin typeface="Cambria Math" panose="02040503050406030204" pitchFamily="18" charset="0"/>
                          </a:rPr>
                          <m:t>𝜁</m:t>
                        </m:r>
                      </m:e>
                      <m:sub>
                        <m:r>
                          <a:rPr lang="en-AU" b="0" i="1" dirty="0" smtClean="0">
                            <a:latin typeface="Cambria Math" panose="02040503050406030204" pitchFamily="18" charset="0"/>
                          </a:rPr>
                          <m:t>2</m:t>
                        </m:r>
                      </m:sub>
                    </m:sSub>
                  </m:oMath>
                </a14:m>
                <a:r>
                  <a:rPr lang="en-US" dirty="0"/>
                  <a:t>, compared with proton value:</a:t>
                </a:r>
              </a:p>
              <a:p>
                <a:pPr lvl="1"/>
                <a:r>
                  <a:rPr lang="en-US" sz="2200" dirty="0"/>
                  <a:t>quarks carry 12% more of </a:t>
                </a:r>
                <a14:m>
                  <m:oMath xmlns:m="http://schemas.openxmlformats.org/officeDocument/2006/math">
                    <m:r>
                      <m:rPr>
                        <m:sty m:val="p"/>
                      </m:rPr>
                      <a:rPr lang="en-US" sz="2200" i="0" dirty="0" smtClean="0">
                        <a:latin typeface="Cambria Math" panose="02040503050406030204" pitchFamily="18" charset="0"/>
                      </a:rPr>
                      <m:t>Λ</m:t>
                    </m:r>
                  </m:oMath>
                </a14:m>
                <a:r>
                  <a:rPr lang="en-US" sz="2200" dirty="0"/>
                  <a:t> spin </a:t>
                </a:r>
              </a:p>
              <a:p>
                <a:pPr lvl="1"/>
                <a:r>
                  <a:rPr lang="en-US" sz="2200" dirty="0"/>
                  <a:t>3% less of that of the </a:t>
                </a:r>
                <a14:m>
                  <m:oMath xmlns:m="http://schemas.openxmlformats.org/officeDocument/2006/math">
                    <m:sSup>
                      <m:sSupPr>
                        <m:ctrlPr>
                          <a:rPr lang="en-AU" sz="2200" b="0" i="1" dirty="0" smtClean="0">
                            <a:latin typeface="Cambria Math" panose="02040503050406030204" pitchFamily="18" charset="0"/>
                          </a:rPr>
                        </m:ctrlPr>
                      </m:sSupPr>
                      <m:e>
                        <m:r>
                          <m:rPr>
                            <m:sty m:val="p"/>
                          </m:rPr>
                          <a:rPr lang="en-AU" sz="2200" b="0" i="0" dirty="0" smtClean="0">
                            <a:latin typeface="Cambria Math" panose="02040503050406030204" pitchFamily="18" charset="0"/>
                          </a:rPr>
                          <m:t>Σ</m:t>
                        </m:r>
                      </m:e>
                      <m:sup>
                        <m:r>
                          <a:rPr lang="en-AU" sz="2200" b="0" i="1" dirty="0" smtClean="0">
                            <a:latin typeface="Cambria Math" panose="02040503050406030204" pitchFamily="18" charset="0"/>
                          </a:rPr>
                          <m:t>0</m:t>
                        </m:r>
                      </m:sup>
                    </m:sSup>
                  </m:oMath>
                </a14:m>
                <a:r>
                  <a:rPr lang="en-US" sz="2200" dirty="0"/>
                  <a:t> </a:t>
                </a:r>
              </a:p>
              <a:p>
                <a:r>
                  <a:rPr lang="en-US" dirty="0"/>
                  <a:t>The net glue contribution to each baryon’s spin is the same, viz. ≈ 40%</a:t>
                </a:r>
              </a:p>
              <a:p>
                <a:r>
                  <a:rPr lang="en-US" dirty="0"/>
                  <a:t>Regarding quark OAM, that in </a:t>
                </a:r>
                <a14:m>
                  <m:oMath xmlns:m="http://schemas.openxmlformats.org/officeDocument/2006/math">
                    <m:r>
                      <m:rPr>
                        <m:sty m:val="p"/>
                      </m:rPr>
                      <a:rPr lang="en-US" i="0" dirty="0" smtClean="0">
                        <a:latin typeface="Cambria Math" panose="02040503050406030204" pitchFamily="18" charset="0"/>
                      </a:rPr>
                      <m:t>Λ</m:t>
                    </m:r>
                  </m:oMath>
                </a14:m>
                <a:r>
                  <a:rPr lang="en-US" dirty="0"/>
                  <a:t>-baryon is only </a:t>
                </a:r>
                <a14:m>
                  <m:oMath xmlns:m="http://schemas.openxmlformats.org/officeDocument/2006/math">
                    <m:r>
                      <a:rPr lang="en-US" i="1" dirty="0" smtClean="0">
                        <a:latin typeface="Cambria Math" panose="02040503050406030204" pitchFamily="18" charset="0"/>
                      </a:rPr>
                      <m:t>≈ 55</m:t>
                    </m:r>
                  </m:oMath>
                </a14:m>
                <a:r>
                  <a:rPr lang="en-US" dirty="0"/>
                  <a:t>% of that in </a:t>
                </a:r>
                <a14:m>
                  <m:oMath xmlns:m="http://schemas.openxmlformats.org/officeDocument/2006/math">
                    <m:sSup>
                      <m:sSupPr>
                        <m:ctrlPr>
                          <a:rPr lang="en-AU" b="0" i="1" dirty="0" smtClean="0">
                            <a:latin typeface="Cambria Math" panose="02040503050406030204" pitchFamily="18" charset="0"/>
                          </a:rPr>
                        </m:ctrlPr>
                      </m:sSupPr>
                      <m:e>
                        <m:r>
                          <m:rPr>
                            <m:sty m:val="p"/>
                          </m:rPr>
                          <a:rPr lang="en-AU" b="0" i="0" dirty="0" smtClean="0">
                            <a:latin typeface="Cambria Math" panose="02040503050406030204" pitchFamily="18" charset="0"/>
                          </a:rPr>
                          <m:t>Σ</m:t>
                        </m:r>
                      </m:e>
                      <m:sup>
                        <m:r>
                          <a:rPr lang="en-AU" b="0" i="1" dirty="0" smtClean="0">
                            <a:latin typeface="Cambria Math" panose="02040503050406030204" pitchFamily="18" charset="0"/>
                          </a:rPr>
                          <m:t>0</m:t>
                        </m:r>
                      </m:sup>
                    </m:sSup>
                    <m:r>
                      <a:rPr lang="en-AU" b="0" i="1" dirty="0" smtClean="0">
                        <a:latin typeface="Cambria Math" panose="02040503050406030204" pitchFamily="18" charset="0"/>
                      </a:rPr>
                      <m:t>, </m:t>
                    </m:r>
                    <m:r>
                      <a:rPr lang="en-AU" b="0" i="1" dirty="0" smtClean="0">
                        <a:latin typeface="Cambria Math" panose="02040503050406030204" pitchFamily="18" charset="0"/>
                      </a:rPr>
                      <m:t>𝑝</m:t>
                    </m:r>
                  </m:oMath>
                </a14:m>
                <a:r>
                  <a:rPr lang="en-US" dirty="0"/>
                  <a:t> </a:t>
                </a:r>
              </a:p>
            </p:txBody>
          </p:sp>
        </mc:Choice>
        <mc:Fallback xmlns="">
          <p:sp>
            <p:nvSpPr>
              <p:cNvPr id="3" name="Content Placeholder 2">
                <a:extLst>
                  <a:ext uri="{FF2B5EF4-FFF2-40B4-BE49-F238E27FC236}">
                    <a16:creationId xmlns:a16="http://schemas.microsoft.com/office/drawing/2014/main" id="{9204D698-B6F1-946B-AC80-E5F894533C8D}"/>
                  </a:ext>
                </a:extLst>
              </p:cNvPr>
              <p:cNvSpPr>
                <a:spLocks noGrp="1" noRot="1" noChangeAspect="1" noMove="1" noResize="1" noEditPoints="1" noAdjustHandles="1" noChangeArrowheads="1" noChangeShapeType="1" noTextEdit="1"/>
              </p:cNvSpPr>
              <p:nvPr>
                <p:ph idx="1"/>
              </p:nvPr>
            </p:nvSpPr>
            <p:spPr>
              <a:xfrm>
                <a:off x="609600" y="914400"/>
                <a:ext cx="6400800" cy="4525963"/>
              </a:xfrm>
              <a:blipFill>
                <a:blip r:embed="rId2"/>
                <a:stretch>
                  <a:fillRect l="-1048" t="-943" b="-2035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8FEBAAC-B8B1-51BE-D403-34FD6B5FD733}"/>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716719A3-BF73-E9AC-F686-3C5A6A4172F0}"/>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CAB0EAB0-5688-268E-E258-03D3176DD0E9}"/>
              </a:ext>
            </a:extLst>
          </p:cNvPr>
          <p:cNvSpPr>
            <a:spLocks noGrp="1"/>
          </p:cNvSpPr>
          <p:nvPr>
            <p:ph type="sldNum" sz="quarter" idx="12"/>
          </p:nvPr>
        </p:nvSpPr>
        <p:spPr/>
        <p:txBody>
          <a:bodyPr/>
          <a:lstStyle/>
          <a:p>
            <a:fld id="{87034D8C-3CB4-402A-BC46-2AB14C0FE90A}" type="slidenum">
              <a:rPr lang="en-US" smtClean="0"/>
              <a:pPr/>
              <a:t>37</a:t>
            </a:fld>
            <a:endParaRPr lang="en-US"/>
          </a:p>
        </p:txBody>
      </p:sp>
      <p:pic>
        <p:nvPicPr>
          <p:cNvPr id="7" name="Picture 6">
            <a:extLst>
              <a:ext uri="{FF2B5EF4-FFF2-40B4-BE49-F238E27FC236}">
                <a16:creationId xmlns:a16="http://schemas.microsoft.com/office/drawing/2014/main" id="{F9D7D138-74BE-D674-C21D-9E3DCCD11E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62800" y="636191"/>
            <a:ext cx="4613360" cy="1623218"/>
          </a:xfrm>
          <a:prstGeom prst="rect">
            <a:avLst/>
          </a:prstGeom>
        </p:spPr>
      </p:pic>
      <p:pic>
        <p:nvPicPr>
          <p:cNvPr id="8" name="Picture 7" descr="A table with numbers and symbols&#10;&#10;AI-generated content may be incorrect.">
            <a:extLst>
              <a:ext uri="{FF2B5EF4-FFF2-40B4-BE49-F238E27FC236}">
                <a16:creationId xmlns:a16="http://schemas.microsoft.com/office/drawing/2014/main" id="{F3F0267A-AF0B-54EA-46B1-D46B4E30E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617" y="2696369"/>
            <a:ext cx="4101595" cy="2286000"/>
          </a:xfrm>
          <a:prstGeom prst="rect">
            <a:avLst/>
          </a:prstGeom>
        </p:spPr>
      </p:pic>
    </p:spTree>
    <p:extLst>
      <p:ext uri="{BB962C8B-B14F-4D97-AF65-F5344CB8AC3E}">
        <p14:creationId xmlns:p14="http://schemas.microsoft.com/office/powerpoint/2010/main" val="29669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Horizontal)">
                                      <p:cBhvr>
                                        <p:cTn id="7" dur="500"/>
                                        <p:tgtEl>
                                          <p:spTgt spid="3">
                                            <p:txEl>
                                              <p:pRg st="4" end="4"/>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Horizontal)">
                                      <p:cBhvr>
                                        <p:cTn id="10" dur="500"/>
                                        <p:tgtEl>
                                          <p:spTgt spid="3">
                                            <p:txEl>
                                              <p:pRg st="5" end="5"/>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arn(inHorizontal)">
                                      <p:cBhvr>
                                        <p:cTn id="13" dur="500"/>
                                        <p:tgtEl>
                                          <p:spTgt spid="3">
                                            <p:txEl>
                                              <p:pRg st="6" end="6"/>
                                            </p:txEl>
                                          </p:spTgt>
                                        </p:tgtEl>
                                      </p:cBhvr>
                                    </p:animEffect>
                                  </p:childTnLst>
                                </p:cTn>
                              </p:par>
                              <p:par>
                                <p:cTn id="14" presetID="16" presetClass="entr" presetSubtype="26"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arn(inHorizontal)">
                                      <p:cBhvr>
                                        <p:cTn id="16" dur="500"/>
                                        <p:tgtEl>
                                          <p:spTgt spid="3">
                                            <p:txEl>
                                              <p:pRg st="7" end="7"/>
                                            </p:txEl>
                                          </p:spTgt>
                                        </p:tgtEl>
                                      </p:cBhvr>
                                    </p:animEffect>
                                  </p:childTnLst>
                                </p:cTn>
                              </p:par>
                              <p:par>
                                <p:cTn id="17" presetID="16" presetClass="entr" presetSubtype="26"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barn(inHorizontal)">
                                      <p:cBhvr>
                                        <p:cTn id="19" dur="500"/>
                                        <p:tgtEl>
                                          <p:spTgt spid="3">
                                            <p:txEl>
                                              <p:pRg st="8" end="8"/>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4E8E5-0DE0-4CA6-9BED-FFB571FA134C}"/>
              </a:ext>
            </a:extLst>
          </p:cNvPr>
          <p:cNvSpPr>
            <a:spLocks noGrp="1"/>
          </p:cNvSpPr>
          <p:nvPr>
            <p:ph type="title"/>
          </p:nvPr>
        </p:nvSpPr>
        <p:spPr/>
        <p:txBody>
          <a:bodyPr/>
          <a:lstStyle/>
          <a:p>
            <a:r>
              <a:rPr lang="en-GB" sz="3600" dirty="0">
                <a:latin typeface="Lucida Calligraphy" panose="03010101010101010101" pitchFamily="66" charset="0"/>
              </a:rPr>
              <a:t>Emergent Hadron Mass</a:t>
            </a:r>
            <a:endParaRPr lang="en-US" sz="3600" dirty="0">
              <a:latin typeface="Lucida Calligraphy" panose="03010101010101010101" pitchFamily="66" charset="0"/>
            </a:endParaRPr>
          </a:p>
        </p:txBody>
      </p:sp>
      <p:sp>
        <p:nvSpPr>
          <p:cNvPr id="3" name="Content Placeholder 2">
            <a:extLst>
              <a:ext uri="{FF2B5EF4-FFF2-40B4-BE49-F238E27FC236}">
                <a16:creationId xmlns:a16="http://schemas.microsoft.com/office/drawing/2014/main" id="{7EF29C17-0B57-4AE6-AF15-BF19AB789C5A}"/>
              </a:ext>
            </a:extLst>
          </p:cNvPr>
          <p:cNvSpPr>
            <a:spLocks noGrp="1"/>
          </p:cNvSpPr>
          <p:nvPr>
            <p:ph idx="1"/>
          </p:nvPr>
        </p:nvSpPr>
        <p:spPr>
          <a:xfrm>
            <a:off x="609600" y="1112837"/>
            <a:ext cx="10972800" cy="4906963"/>
          </a:xfrm>
        </p:spPr>
        <p:txBody>
          <a:bodyPr/>
          <a:lstStyle/>
          <a:p>
            <a:r>
              <a:rPr lang="en-GB" dirty="0"/>
              <a:t>QCD is unique amongst known fundamental theories of natural phenomena</a:t>
            </a:r>
          </a:p>
          <a:p>
            <a:pPr lvl="1"/>
            <a:r>
              <a:rPr lang="en-GB" dirty="0"/>
              <a:t>The degrees-of-freedom used to express the scale-free Lagrangian are not directly observable</a:t>
            </a:r>
          </a:p>
          <a:p>
            <a:pPr lvl="1"/>
            <a:r>
              <a:rPr lang="en-GB" dirty="0"/>
              <a:t>Massless gauge bosons become massive, with no “human” interference</a:t>
            </a:r>
          </a:p>
          <a:p>
            <a:pPr lvl="1"/>
            <a:r>
              <a:rPr lang="en-GB" dirty="0"/>
              <a:t>Gluon mass ensures a stable, infrared completion of the theory through the appearance of a running coupling that saturates at infrared momenta, being everywhere finite</a:t>
            </a:r>
          </a:p>
          <a:p>
            <a:pPr lvl="1"/>
            <a:r>
              <a:rPr lang="en-GB" dirty="0"/>
              <a:t>Massless fermions become massive, producing</a:t>
            </a:r>
          </a:p>
          <a:p>
            <a:pPr lvl="2"/>
            <a:r>
              <a:rPr lang="en-GB" sz="1800" dirty="0"/>
              <a:t>Massive baryons and simultaneously Massless mesons</a:t>
            </a:r>
            <a:endParaRPr lang="en-GB" dirty="0"/>
          </a:p>
          <a:p>
            <a:r>
              <a:rPr lang="en-GB" dirty="0"/>
              <a:t>These emergent features of QCD are expressed in every strong interaction observable </a:t>
            </a:r>
          </a:p>
          <a:p>
            <a:r>
              <a:rPr lang="en-GB" dirty="0"/>
              <a:t>They can also be revealed via </a:t>
            </a:r>
          </a:p>
          <a:p>
            <a:pPr marL="0" indent="0">
              <a:buNone/>
            </a:pPr>
            <a:r>
              <a:rPr lang="en-GB" dirty="0"/>
              <a:t>	EHM interference with Nature’s other known source of mass = Higgs</a:t>
            </a:r>
          </a:p>
          <a:p>
            <a:r>
              <a:rPr lang="en-GB" dirty="0"/>
              <a:t>We are capable of building facilities that can validate these concepts, proving QCD to be </a:t>
            </a:r>
          </a:p>
          <a:p>
            <a:pPr marL="0" indent="0">
              <a:buNone/>
            </a:pPr>
            <a:r>
              <a:rPr lang="en-GB" dirty="0"/>
              <a:t>	the 1</a:t>
            </a:r>
            <a:r>
              <a:rPr lang="en-GB" baseline="30000" dirty="0"/>
              <a:t>st</a:t>
            </a:r>
            <a:r>
              <a:rPr lang="en-GB" dirty="0"/>
              <a:t> well-defined four-dimensional quantum field theory ever contemplated</a:t>
            </a:r>
          </a:p>
          <a:p>
            <a:r>
              <a:rPr lang="en-GB" sz="2400" i="1" dirty="0">
                <a:ln w="0"/>
                <a:solidFill>
                  <a:srgbClr val="CC9900"/>
                </a:solidFill>
                <a:effectLst>
                  <a:outerShdw blurRad="38100" dist="25400" dir="5400000" algn="ctr" rotWithShape="0">
                    <a:srgbClr val="6E747A">
                      <a:alpha val="43000"/>
                    </a:srgbClr>
                  </a:outerShdw>
                </a:effectLst>
              </a:rPr>
              <a:t>This may open doors that lead far beyond the Standard Model</a:t>
            </a:r>
          </a:p>
          <a:p>
            <a:endParaRPr lang="en-US" dirty="0"/>
          </a:p>
        </p:txBody>
      </p:sp>
      <p:sp>
        <p:nvSpPr>
          <p:cNvPr id="4" name="Date Placeholder 3">
            <a:extLst>
              <a:ext uri="{FF2B5EF4-FFF2-40B4-BE49-F238E27FC236}">
                <a16:creationId xmlns:a16="http://schemas.microsoft.com/office/drawing/2014/main" id="{CDEFDEE3-DD42-4279-90D5-E4197773D09B}"/>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452723D8-7BC2-4A95-86AA-EAEE4597A7E6}"/>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EAD7D389-08F4-43E2-90D3-45707F97750E}"/>
              </a:ext>
            </a:extLst>
          </p:cNvPr>
          <p:cNvSpPr>
            <a:spLocks noGrp="1"/>
          </p:cNvSpPr>
          <p:nvPr>
            <p:ph type="sldNum" sz="quarter" idx="12"/>
          </p:nvPr>
        </p:nvSpPr>
        <p:spPr/>
        <p:txBody>
          <a:bodyPr/>
          <a:lstStyle/>
          <a:p>
            <a:fld id="{87034D8C-3CB4-402A-BC46-2AB14C0FE90A}" type="slidenum">
              <a:rPr lang="en-US" smtClean="0"/>
              <a:pPr/>
              <a:t>38</a:t>
            </a:fld>
            <a:endParaRPr lang="en-US"/>
          </a:p>
        </p:txBody>
      </p:sp>
      <p:pic>
        <p:nvPicPr>
          <p:cNvPr id="7" name="Picture 6" descr="A picture containing shape&#10;&#10;Description automatically generated">
            <a:extLst>
              <a:ext uri="{FF2B5EF4-FFF2-40B4-BE49-F238E27FC236}">
                <a16:creationId xmlns:a16="http://schemas.microsoft.com/office/drawing/2014/main" id="{9612A037-A7C6-46CD-8D18-73BDF4453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0" y="-48926"/>
            <a:ext cx="1908200" cy="1081314"/>
          </a:xfrm>
          <a:prstGeom prst="rect">
            <a:avLst/>
          </a:prstGeom>
        </p:spPr>
      </p:pic>
      <p:sp>
        <p:nvSpPr>
          <p:cNvPr id="8" name="TextBox 7">
            <a:extLst>
              <a:ext uri="{FF2B5EF4-FFF2-40B4-BE49-F238E27FC236}">
                <a16:creationId xmlns:a16="http://schemas.microsoft.com/office/drawing/2014/main" id="{06BE19F9-0B70-40DB-9819-B8018308456D}"/>
              </a:ext>
            </a:extLst>
          </p:cNvPr>
          <p:cNvSpPr txBox="1"/>
          <p:nvPr/>
        </p:nvSpPr>
        <p:spPr>
          <a:xfrm>
            <a:off x="10299700" y="-54597"/>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82082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arn(inVertical)">
                                      <p:cBhvr>
                                        <p:cTn id="27" dur="500"/>
                                        <p:tgtEl>
                                          <p:spTgt spid="3">
                                            <p:txEl>
                                              <p:pRg st="7" end="7"/>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barn(inVertical)">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 calcmode="lin" valueType="num">
                                      <p:cBhvr additive="base">
                                        <p:cTn id="3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 calcmode="lin" valueType="num">
                                      <p:cBhvr additive="base">
                                        <p:cTn id="3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circle(in)">
                                      <p:cBhvr>
                                        <p:cTn id="45"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9182C5-1322-44D4-91BC-47473B87CC3C}"/>
              </a:ext>
            </a:extLst>
          </p:cNvPr>
          <p:cNvPicPr>
            <a:picLocks noChangeAspect="1"/>
          </p:cNvPicPr>
          <p:nvPr/>
        </p:nvPicPr>
        <p:blipFill>
          <a:blip r:embed="rId2" cstate="print">
            <a:extLst>
              <a:ext uri="{28A0092B-C50C-407E-A947-70E740481C1C}">
                <a14:useLocalDpi xmlns:a14="http://schemas.microsoft.com/office/drawing/2010/main" val="0"/>
              </a:ext>
            </a:extLst>
          </a:blip>
          <a:srcRect l="107" r="107"/>
          <a:stretch/>
        </p:blipFill>
        <p:spPr>
          <a:xfrm>
            <a:off x="-2514600" y="-624348"/>
            <a:ext cx="14760319" cy="8320548"/>
          </a:xfrm>
          <a:prstGeom prst="rect">
            <a:avLst/>
          </a:prstGeom>
          <a:noFill/>
        </p:spPr>
      </p:pic>
      <p:sp>
        <p:nvSpPr>
          <p:cNvPr id="2" name="Date Placeholder 1" hidden="1">
            <a:extLst>
              <a:ext uri="{FF2B5EF4-FFF2-40B4-BE49-F238E27FC236}">
                <a16:creationId xmlns:a16="http://schemas.microsoft.com/office/drawing/2014/main" id="{410732E4-5BBD-4113-A693-2E1503151F0B}"/>
              </a:ext>
            </a:extLst>
          </p:cNvPr>
          <p:cNvSpPr>
            <a:spLocks noGrp="1"/>
          </p:cNvSpPr>
          <p:nvPr>
            <p:ph type="dt" sz="half" idx="10"/>
          </p:nvPr>
        </p:nvSpPr>
        <p:spPr/>
        <p:txBody>
          <a:bodyPr/>
          <a:lstStyle/>
          <a:p>
            <a:pPr>
              <a:spcAft>
                <a:spcPts val="600"/>
              </a:spcAft>
            </a:pPr>
            <a:r>
              <a:rPr lang="en-US"/>
              <a:t>26th International Symposium on Spin Physics (SPIN2025) .. 2025/09/22-26 .. (38)</a:t>
            </a:r>
          </a:p>
        </p:txBody>
      </p:sp>
      <p:sp>
        <p:nvSpPr>
          <p:cNvPr id="3" name="Footer Placeholder 2">
            <a:extLst>
              <a:ext uri="{FF2B5EF4-FFF2-40B4-BE49-F238E27FC236}">
                <a16:creationId xmlns:a16="http://schemas.microsoft.com/office/drawing/2014/main" id="{350C0B3A-C260-4769-AA8B-9E4BBF817C17}"/>
              </a:ext>
            </a:extLst>
          </p:cNvPr>
          <p:cNvSpPr>
            <a:spLocks noGrp="1"/>
          </p:cNvSpPr>
          <p:nvPr>
            <p:ph type="ftr" sz="quarter" idx="11"/>
          </p:nvPr>
        </p:nvSpPr>
        <p:spPr>
          <a:xfrm>
            <a:off x="5638800" y="6580276"/>
            <a:ext cx="6629400" cy="228028"/>
          </a:xfrm>
        </p:spPr>
        <p:txBody>
          <a:bodyPr/>
          <a:lstStyle/>
          <a:p>
            <a:pPr>
              <a:spcAft>
                <a:spcPts val="600"/>
              </a:spcAft>
            </a:pPr>
            <a:r>
              <a:rPr lang="en-US">
                <a:solidFill>
                  <a:schemeClr val="bg1"/>
                </a:solidFill>
              </a:rPr>
              <a:t>Craig Roberts: cdroberts@nju.edu.cn  469 .. 25/09/23 ..."Helicity Dependent Distribution Functions of the proton and Λ and Σ0 Baryons"</a:t>
            </a:r>
            <a:endParaRPr lang="en-US" dirty="0">
              <a:solidFill>
                <a:schemeClr val="bg1"/>
              </a:solidFill>
            </a:endParaRPr>
          </a:p>
        </p:txBody>
      </p:sp>
      <p:sp>
        <p:nvSpPr>
          <p:cNvPr id="4" name="Slide Number Placeholder 3" hidden="1">
            <a:extLst>
              <a:ext uri="{FF2B5EF4-FFF2-40B4-BE49-F238E27FC236}">
                <a16:creationId xmlns:a16="http://schemas.microsoft.com/office/drawing/2014/main" id="{B64BA72D-9585-437C-8DE2-CD2B3FDC8A49}"/>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39</a:t>
            </a:fld>
            <a:endParaRPr lang="en-US"/>
          </a:p>
        </p:txBody>
      </p:sp>
      <p:sp>
        <p:nvSpPr>
          <p:cNvPr id="7" name="Subtitle 1">
            <a:extLst>
              <a:ext uri="{FF2B5EF4-FFF2-40B4-BE49-F238E27FC236}">
                <a16:creationId xmlns:a16="http://schemas.microsoft.com/office/drawing/2014/main" id="{49053BDB-9D74-4523-ABF4-4C7DC5E3548F}"/>
              </a:ext>
            </a:extLst>
          </p:cNvPr>
          <p:cNvSpPr txBox="1">
            <a:spLocks/>
          </p:cNvSpPr>
          <p:nvPr/>
        </p:nvSpPr>
        <p:spPr bwMode="auto">
          <a:xfrm>
            <a:off x="4648200" y="2710706"/>
            <a:ext cx="10948441" cy="165043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lgn="ctr"/>
            <a:r>
              <a:rPr lang="en-US" sz="8800" b="1" dirty="0">
                <a:solidFill>
                  <a:schemeClr val="bg1"/>
                </a:solidFill>
                <a:latin typeface="Freestyle Script" panose="030804020302050B0404" pitchFamily="66" charset="0"/>
              </a:rPr>
              <a:t>Thankyou</a:t>
            </a:r>
            <a:endParaRPr lang="en-GB" sz="8800" kern="0" dirty="0">
              <a:solidFill>
                <a:schemeClr val="bg1"/>
              </a:solidFill>
              <a:latin typeface="Freestyle Script" panose="030804020302050B0404" pitchFamily="66" charset="0"/>
            </a:endParaRPr>
          </a:p>
        </p:txBody>
      </p:sp>
      <p:sp>
        <p:nvSpPr>
          <p:cNvPr id="8" name="TextBox 7">
            <a:extLst>
              <a:ext uri="{FF2B5EF4-FFF2-40B4-BE49-F238E27FC236}">
                <a16:creationId xmlns:a16="http://schemas.microsoft.com/office/drawing/2014/main" id="{809F6F65-3EFB-CFCE-403B-560CD6F0DC5A}"/>
              </a:ext>
            </a:extLst>
          </p:cNvPr>
          <p:cNvSpPr txBox="1"/>
          <p:nvPr/>
        </p:nvSpPr>
        <p:spPr>
          <a:xfrm>
            <a:off x="2210841" y="1371600"/>
            <a:ext cx="8229600" cy="1446550"/>
          </a:xfrm>
          <a:prstGeom prst="rect">
            <a:avLst/>
          </a:prstGeom>
          <a:noFill/>
        </p:spPr>
        <p:txBody>
          <a:bodyPr wrap="square" rtlCol="0">
            <a:spAutoFit/>
          </a:bodyPr>
          <a:lstStyle/>
          <a:p>
            <a:r>
              <a:rPr lang="en-AU" sz="4400" i="1" dirty="0">
                <a:ln w="0"/>
                <a:solidFill>
                  <a:srgbClr val="FFFF00"/>
                </a:solidFill>
                <a:effectLst>
                  <a:outerShdw blurRad="38100" dist="25400" dir="5400000" algn="ctr" rotWithShape="0">
                    <a:srgbClr val="6E747A">
                      <a:alpha val="43000"/>
                    </a:srgbClr>
                  </a:outerShdw>
                </a:effectLst>
              </a:rPr>
              <a:t>There are theories of many things,</a:t>
            </a:r>
          </a:p>
          <a:p>
            <a:r>
              <a:rPr lang="en-AU" sz="4400" i="1" dirty="0">
                <a:ln w="0"/>
                <a:solidFill>
                  <a:srgbClr val="FFFF00"/>
                </a:solidFill>
                <a:effectLst>
                  <a:outerShdw blurRad="38100" dist="25400" dir="5400000" algn="ctr" rotWithShape="0">
                    <a:srgbClr val="6E747A">
                      <a:alpha val="43000"/>
                    </a:srgbClr>
                  </a:outerShdw>
                </a:effectLst>
              </a:rPr>
              <a:t>But is there a theory of everything?</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036E2DF-07C9-59CF-5D81-1950486F5C4A}"/>
                  </a:ext>
                </a:extLst>
              </p:cNvPr>
              <p:cNvSpPr/>
              <p:nvPr/>
            </p:nvSpPr>
            <p:spPr bwMode="auto">
              <a:xfrm>
                <a:off x="7524136" y="457200"/>
                <a:ext cx="3657600" cy="94678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14:m>
                  <m:oMathPara xmlns:m="http://schemas.openxmlformats.org/officeDocument/2006/math">
                    <m:oMathParaPr>
                      <m:jc m:val="centerGroup"/>
                    </m:oMathParaPr>
                    <m:oMath xmlns:m="http://schemas.openxmlformats.org/officeDocument/2006/math">
                      <m:sSub>
                        <m:sSubPr>
                          <m:ctrlP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ctrlPr>
                        </m:sSubPr>
                        <m:e>
                          <m:r>
                            <m:rPr>
                              <m:nor/>
                            </m:rPr>
                            <a:rPr lang="en-US" sz="4800" dirty="0">
                              <a:ln w="0"/>
                              <a:solidFill>
                                <a:srgbClr val="FFFF00"/>
                              </a:solidFill>
                              <a:effectLst>
                                <a:outerShdw blurRad="38100" dist="25400" dir="5400000" algn="ctr" rotWithShape="0">
                                  <a:srgbClr val="6E747A">
                                    <a:alpha val="43000"/>
                                  </a:srgbClr>
                                </a:outerShdw>
                              </a:effectLst>
                              <a:latin typeface="Brush Script MT" panose="03060802040406070304" pitchFamily="66" charset="0"/>
                            </a:rPr>
                            <m:t>L</m:t>
                          </m:r>
                        </m:e>
                        <m:sub>
                          <m: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t>𝑁𝑎𝑡𝑢𝑟𝑒</m:t>
                          </m:r>
                        </m:sub>
                      </m:sSub>
                      <m:r>
                        <a:rPr lang="en-GB" sz="4800" i="1" smtClean="0">
                          <a:ln w="0"/>
                          <a:solidFill>
                            <a:srgbClr val="FFFF00"/>
                          </a:solidFill>
                          <a:effectLst>
                            <a:outerShdw blurRad="38100" dist="25400" dir="5400000" algn="ctr" rotWithShape="0">
                              <a:srgbClr val="6E747A">
                                <a:alpha val="43000"/>
                              </a:srgbClr>
                            </a:outerShdw>
                          </a:effectLst>
                          <a:latin typeface="Cambria Math" panose="02040503050406030204" pitchFamily="18" charset="0"/>
                        </a:rPr>
                        <m:t>= ?</m:t>
                      </m:r>
                    </m:oMath>
                  </m:oMathPara>
                </a14:m>
                <a:endParaRPr lang="en-US" dirty="0">
                  <a:ln w="0"/>
                  <a:solidFill>
                    <a:srgbClr val="FFFF00"/>
                  </a:solidFill>
                  <a:effectLst>
                    <a:outerShdw blurRad="38100" dist="25400" dir="5400000" algn="ctr" rotWithShape="0">
                      <a:srgbClr val="6E747A">
                        <a:alpha val="43000"/>
                      </a:srgbClr>
                    </a:outerShdw>
                  </a:effectLst>
                </a:endParaRPr>
              </a:p>
            </p:txBody>
          </p:sp>
        </mc:Choice>
        <mc:Fallback xmlns="">
          <p:sp>
            <p:nvSpPr>
              <p:cNvPr id="5" name="Rectangle 4">
                <a:extLst>
                  <a:ext uri="{FF2B5EF4-FFF2-40B4-BE49-F238E27FC236}">
                    <a16:creationId xmlns:a16="http://schemas.microsoft.com/office/drawing/2014/main" id="{8036E2DF-07C9-59CF-5D81-1950486F5C4A}"/>
                  </a:ext>
                </a:extLst>
              </p:cNvPr>
              <p:cNvSpPr>
                <a:spLocks noRot="1" noChangeAspect="1" noMove="1" noResize="1" noEditPoints="1" noAdjustHandles="1" noChangeArrowheads="1" noChangeShapeType="1" noTextEdit="1"/>
              </p:cNvSpPr>
              <p:nvPr/>
            </p:nvSpPr>
            <p:spPr bwMode="auto">
              <a:xfrm>
                <a:off x="7524136" y="457200"/>
                <a:ext cx="3657600" cy="946785"/>
              </a:xfrm>
              <a:prstGeom prst="rect">
                <a:avLst/>
              </a:prstGeom>
              <a:blipFill>
                <a:blip r:embed="rId3"/>
                <a:stretch>
                  <a:fillRect/>
                </a:stretch>
              </a:blipFill>
              <a:ln w="9525" cap="flat" cmpd="sng" algn="ctr">
                <a:noFill/>
                <a:prstDash val="solid"/>
                <a:round/>
                <a:headEnd type="none" w="med" len="med"/>
                <a:tailEnd type="none" w="med" len="med"/>
              </a:ln>
              <a:effectLst/>
            </p:spPr>
            <p:txBody>
              <a:bodyPr/>
              <a:lstStyle/>
              <a:p>
                <a:r>
                  <a:rPr lang="en-AU">
                    <a:noFill/>
                  </a:rPr>
                  <a:t> </a:t>
                </a:r>
              </a:p>
            </p:txBody>
          </p:sp>
        </mc:Fallback>
      </mc:AlternateContent>
      <p:sp>
        <p:nvSpPr>
          <p:cNvPr id="9" name="TextBox 8">
            <a:extLst>
              <a:ext uri="{FF2B5EF4-FFF2-40B4-BE49-F238E27FC236}">
                <a16:creationId xmlns:a16="http://schemas.microsoft.com/office/drawing/2014/main" id="{A55574EB-886D-CFD4-8103-BE6E337AF0B1}"/>
              </a:ext>
            </a:extLst>
          </p:cNvPr>
          <p:cNvSpPr txBox="1"/>
          <p:nvPr/>
        </p:nvSpPr>
        <p:spPr>
          <a:xfrm>
            <a:off x="190216" y="65782"/>
            <a:ext cx="5905784" cy="1077218"/>
          </a:xfrm>
          <a:prstGeom prst="rect">
            <a:avLst/>
          </a:prstGeom>
          <a:noFill/>
        </p:spPr>
        <p:txBody>
          <a:bodyPr wrap="none" rtlCol="0">
            <a:spAutoFit/>
          </a:bodyPr>
          <a:lstStyle/>
          <a:p>
            <a:r>
              <a:rPr lang="en-US" sz="3200" i="1" dirty="0">
                <a:ln w="0"/>
                <a:solidFill>
                  <a:schemeClr val="bg1"/>
                </a:solidFill>
                <a:effectLst>
                  <a:outerShdw blurRad="38100" dist="25400" dir="5400000" algn="ctr" rotWithShape="0">
                    <a:srgbClr val="6E747A">
                      <a:alpha val="43000"/>
                    </a:srgbClr>
                  </a:outerShdw>
                </a:effectLst>
              </a:rPr>
              <a:t>Can’t build a Theory of Everything </a:t>
            </a:r>
          </a:p>
          <a:p>
            <a:r>
              <a:rPr lang="en-US" sz="3200" i="1" dirty="0">
                <a:ln w="0"/>
                <a:solidFill>
                  <a:schemeClr val="bg1"/>
                </a:solidFill>
                <a:effectLst>
                  <a:outerShdw blurRad="38100" dist="25400" dir="5400000" algn="ctr" rotWithShape="0">
                    <a:srgbClr val="6E747A">
                      <a:alpha val="43000"/>
                    </a:srgbClr>
                  </a:outerShdw>
                </a:effectLst>
              </a:rPr>
              <a:t>before status of QCD is decided</a:t>
            </a:r>
          </a:p>
        </p:txBody>
      </p:sp>
    </p:spTree>
    <p:extLst>
      <p:ext uri="{BB962C8B-B14F-4D97-AF65-F5344CB8AC3E}">
        <p14:creationId xmlns:p14="http://schemas.microsoft.com/office/powerpoint/2010/main" val="270850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2D85DA-0C46-42AA-90F8-20215465D6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01410" y="2851944"/>
            <a:ext cx="5138190" cy="3320256"/>
          </a:xfrm>
          <a:prstGeom prst="rect">
            <a:avLst/>
          </a:prstGeom>
        </p:spPr>
      </p:pic>
      <p:sp>
        <p:nvSpPr>
          <p:cNvPr id="2" name="Title 1">
            <a:extLst>
              <a:ext uri="{FF2B5EF4-FFF2-40B4-BE49-F238E27FC236}">
                <a16:creationId xmlns:a16="http://schemas.microsoft.com/office/drawing/2014/main" id="{DE61F4E2-B5BD-4BD5-AB28-6CA2621B0FFC}"/>
              </a:ext>
            </a:extLst>
          </p:cNvPr>
          <p:cNvSpPr>
            <a:spLocks noGrp="1"/>
          </p:cNvSpPr>
          <p:nvPr>
            <p:ph type="title"/>
          </p:nvPr>
        </p:nvSpPr>
        <p:spPr/>
        <p:txBody>
          <a:bodyPr/>
          <a:lstStyle/>
          <a:p>
            <a:pPr algn="ctr"/>
            <a:r>
              <a:rPr lang="en-GB" sz="3600" b="0" dirty="0">
                <a:ln w="0"/>
                <a:solidFill>
                  <a:schemeClr val="accent1"/>
                </a:solidFill>
                <a:effectLst>
                  <a:outerShdw blurRad="38100" dist="25400" dir="5400000" algn="ctr" rotWithShape="0">
                    <a:srgbClr val="6E747A">
                      <a:alpha val="43000"/>
                    </a:srgbClr>
                  </a:outerShdw>
                </a:effectLst>
              </a:rPr>
              <a:t>Emergence of Hadron Mass</a:t>
            </a:r>
            <a:endParaRPr lang="en-US" sz="3600" b="0"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F5EB0E5E-0B89-46CE-98E5-F04F289DD5E8}"/>
              </a:ext>
            </a:extLst>
          </p:cNvPr>
          <p:cNvSpPr>
            <a:spLocks noGrp="1"/>
          </p:cNvSpPr>
          <p:nvPr>
            <p:ph idx="1"/>
          </p:nvPr>
        </p:nvSpPr>
        <p:spPr>
          <a:xfrm>
            <a:off x="609600" y="1143000"/>
            <a:ext cx="10972800" cy="4525963"/>
          </a:xfrm>
        </p:spPr>
        <p:txBody>
          <a:bodyPr/>
          <a:lstStyle/>
          <a:p>
            <a:r>
              <a:rPr lang="en-GB" dirty="0"/>
              <a:t>Standard Model of Particle Physics has one obvious mass-generating mechanism</a:t>
            </a:r>
          </a:p>
          <a:p>
            <a:pPr marL="0" indent="0">
              <a:buNone/>
            </a:pPr>
            <a:r>
              <a:rPr lang="en-GB" dirty="0"/>
              <a:t>	 = </a:t>
            </a:r>
            <a:r>
              <a:rPr lang="en-GB" sz="2400" dirty="0">
                <a:ln w="0"/>
                <a:solidFill>
                  <a:schemeClr val="accent1"/>
                </a:solidFill>
                <a:effectLst>
                  <a:outerShdw blurRad="38100" dist="25400" dir="5400000" algn="ctr" rotWithShape="0">
                    <a:srgbClr val="6E747A">
                      <a:alpha val="43000"/>
                    </a:srgbClr>
                  </a:outerShdw>
                </a:effectLst>
              </a:rPr>
              <a:t>Higgs Boson</a:t>
            </a:r>
            <a:r>
              <a:rPr lang="en-GB" dirty="0"/>
              <a:t> … impacts are critical to evolution of Universe as we know it</a:t>
            </a:r>
          </a:p>
          <a:p>
            <a:r>
              <a:rPr lang="en-GB" dirty="0"/>
              <a:t>However, Higgs boson alone is responsible for just </a:t>
            </a:r>
            <a:r>
              <a:rPr lang="en-GB" dirty="0">
                <a:solidFill>
                  <a:schemeClr val="tx1">
                    <a:lumMod val="85000"/>
                    <a:lumOff val="15000"/>
                  </a:schemeClr>
                </a:solidFill>
              </a:rPr>
              <a:t>∼ 1%</a:t>
            </a:r>
            <a:r>
              <a:rPr lang="en-GB" dirty="0"/>
              <a:t> of the visible mass in the Universe</a:t>
            </a:r>
          </a:p>
          <a:p>
            <a:r>
              <a:rPr lang="en-GB" dirty="0"/>
              <a:t>Proton mass budget … only 9 MeV/939 MeV is directly from Higgs </a:t>
            </a:r>
          </a:p>
        </p:txBody>
      </p:sp>
      <p:sp>
        <p:nvSpPr>
          <p:cNvPr id="4" name="Date Placeholder 3">
            <a:extLst>
              <a:ext uri="{FF2B5EF4-FFF2-40B4-BE49-F238E27FC236}">
                <a16:creationId xmlns:a16="http://schemas.microsoft.com/office/drawing/2014/main" id="{8CB5C809-E115-47CD-AED7-951724E51B64}"/>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C02AD908-BD9D-44D0-8688-D5EF6B8F7AA9}"/>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670125A2-CE7D-4950-BC19-09139BD6D754}"/>
              </a:ext>
            </a:extLst>
          </p:cNvPr>
          <p:cNvSpPr>
            <a:spLocks noGrp="1"/>
          </p:cNvSpPr>
          <p:nvPr>
            <p:ph type="sldNum" sz="quarter" idx="12"/>
          </p:nvPr>
        </p:nvSpPr>
        <p:spPr/>
        <p:txBody>
          <a:bodyPr/>
          <a:lstStyle/>
          <a:p>
            <a:fld id="{87034D8C-3CB4-402A-BC46-2AB14C0FE90A}" type="slidenum">
              <a:rPr lang="en-US" smtClean="0"/>
              <a:pPr/>
              <a:t>4</a:t>
            </a:fld>
            <a:endParaRPr lang="en-US"/>
          </a:p>
        </p:txBody>
      </p:sp>
      <p:cxnSp>
        <p:nvCxnSpPr>
          <p:cNvPr id="10" name="Straight Arrow Connector 9">
            <a:extLst>
              <a:ext uri="{FF2B5EF4-FFF2-40B4-BE49-F238E27FC236}">
                <a16:creationId xmlns:a16="http://schemas.microsoft.com/office/drawing/2014/main" id="{A1488F52-8C5B-4843-9056-259E268257DD}"/>
              </a:ext>
            </a:extLst>
          </p:cNvPr>
          <p:cNvCxnSpPr>
            <a:cxnSpLocks/>
          </p:cNvCxnSpPr>
          <p:nvPr/>
        </p:nvCxnSpPr>
        <p:spPr bwMode="auto">
          <a:xfrm>
            <a:off x="8632553" y="2636747"/>
            <a:ext cx="1654447" cy="2832191"/>
          </a:xfrm>
          <a:prstGeom prst="straightConnector1">
            <a:avLst/>
          </a:prstGeom>
          <a:ln w="1905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1" name="Content Placeholder 2">
            <a:extLst>
              <a:ext uri="{FF2B5EF4-FFF2-40B4-BE49-F238E27FC236}">
                <a16:creationId xmlns:a16="http://schemas.microsoft.com/office/drawing/2014/main" id="{9A55C524-63D1-45C2-BFAB-B6445F812F6D}"/>
              </a:ext>
            </a:extLst>
          </p:cNvPr>
          <p:cNvSpPr txBox="1">
            <a:spLocks/>
          </p:cNvSpPr>
          <p:nvPr/>
        </p:nvSpPr>
        <p:spPr bwMode="auto">
          <a:xfrm>
            <a:off x="609600" y="3200400"/>
            <a:ext cx="6019800" cy="26895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GB" kern="0" dirty="0"/>
              <a:t>Evidently, Nature has another very effective mechanism for producing mass:</a:t>
            </a:r>
          </a:p>
          <a:p>
            <a:pPr marL="0" indent="0">
              <a:buNone/>
            </a:pPr>
            <a:r>
              <a:rPr lang="en-GB" kern="0" dirty="0"/>
              <a:t>	</a:t>
            </a:r>
            <a:r>
              <a:rPr lang="en-GB" sz="2400" kern="0" dirty="0">
                <a:ln w="0"/>
                <a:solidFill>
                  <a:schemeClr val="accent1"/>
                </a:solidFill>
                <a:effectLst>
                  <a:outerShdw blurRad="38100" dist="25400" dir="5400000" algn="ctr" rotWithShape="0">
                    <a:srgbClr val="6E747A">
                      <a:alpha val="43000"/>
                    </a:srgbClr>
                  </a:outerShdw>
                </a:effectLst>
              </a:rPr>
              <a:t>Emergent Hadron Mass (EHM)</a:t>
            </a:r>
          </a:p>
          <a:p>
            <a:pPr lvl="1">
              <a:buFont typeface="Wingdings" panose="05000000000000000000" pitchFamily="2" charset="2"/>
              <a:buChar char="ü"/>
            </a:pPr>
            <a:r>
              <a:rPr lang="en-GB" sz="2200" kern="0" dirty="0"/>
              <a:t>Alone, it produces </a:t>
            </a:r>
            <a:r>
              <a:rPr lang="en-GB" sz="2200" kern="0" dirty="0">
                <a:solidFill>
                  <a:srgbClr val="0000FF"/>
                </a:solidFill>
              </a:rPr>
              <a:t>94%</a:t>
            </a:r>
            <a:r>
              <a:rPr lang="en-GB" sz="2200" kern="0" dirty="0"/>
              <a:t> of the proton’s mass</a:t>
            </a:r>
          </a:p>
          <a:p>
            <a:pPr lvl="1">
              <a:spcBef>
                <a:spcPts val="2400"/>
              </a:spcBef>
              <a:buFont typeface="Wingdings" panose="05000000000000000000" pitchFamily="2" charset="2"/>
              <a:buChar char="ü"/>
            </a:pPr>
            <a:r>
              <a:rPr lang="en-GB" sz="2200" kern="0" dirty="0"/>
              <a:t>Remaining </a:t>
            </a:r>
            <a:r>
              <a:rPr lang="en-GB" sz="2200" kern="0" dirty="0">
                <a:solidFill>
                  <a:srgbClr val="FF6600"/>
                </a:solidFill>
              </a:rPr>
              <a:t>5%</a:t>
            </a:r>
            <a:r>
              <a:rPr lang="en-GB" sz="2200" kern="0" dirty="0"/>
              <a:t> is generated by constructive interference between EHM and Higgs-boson</a:t>
            </a:r>
          </a:p>
        </p:txBody>
      </p:sp>
      <p:cxnSp>
        <p:nvCxnSpPr>
          <p:cNvPr id="15" name="Straight Arrow Connector 14">
            <a:extLst>
              <a:ext uri="{FF2B5EF4-FFF2-40B4-BE49-F238E27FC236}">
                <a16:creationId xmlns:a16="http://schemas.microsoft.com/office/drawing/2014/main" id="{57B2374F-5515-4531-80E0-18BEA5DC8638}"/>
              </a:ext>
            </a:extLst>
          </p:cNvPr>
          <p:cNvCxnSpPr/>
          <p:nvPr/>
        </p:nvCxnSpPr>
        <p:spPr bwMode="auto">
          <a:xfrm>
            <a:off x="5562600" y="4648200"/>
            <a:ext cx="22123" cy="22123"/>
          </a:xfrm>
          <a:prstGeom prst="straightConnector1">
            <a:avLst/>
          </a:prstGeom>
          <a:noFill/>
          <a:ln w="9525" cap="flat" cmpd="sng" algn="ctr">
            <a:no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829DD77D-3E94-4269-BD3B-A5128859D669}"/>
              </a:ext>
            </a:extLst>
          </p:cNvPr>
          <p:cNvCxnSpPr>
            <a:cxnSpLocks/>
          </p:cNvCxnSpPr>
          <p:nvPr/>
        </p:nvCxnSpPr>
        <p:spPr bwMode="auto">
          <a:xfrm flipV="1">
            <a:off x="6541476" y="4548552"/>
            <a:ext cx="609600" cy="76200"/>
          </a:xfrm>
          <a:prstGeom prst="straightConnector1">
            <a:avLst/>
          </a:prstGeom>
          <a:noFill/>
          <a:ln w="12700" cap="flat" cmpd="sng" algn="ctr">
            <a:solidFill>
              <a:srgbClr val="0000FF"/>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866E41FD-865A-49D7-A6BB-9D7E197FD782}"/>
              </a:ext>
            </a:extLst>
          </p:cNvPr>
          <p:cNvCxnSpPr>
            <a:cxnSpLocks/>
          </p:cNvCxnSpPr>
          <p:nvPr/>
        </p:nvCxnSpPr>
        <p:spPr bwMode="auto">
          <a:xfrm flipV="1">
            <a:off x="6541476" y="5591175"/>
            <a:ext cx="4050324" cy="20594"/>
          </a:xfrm>
          <a:prstGeom prst="straightConnector1">
            <a:avLst/>
          </a:prstGeom>
          <a:noFill/>
          <a:ln w="12700" cap="flat" cmpd="sng" algn="ctr">
            <a:solidFill>
              <a:srgbClr val="FF6600"/>
            </a:solidFill>
            <a:prstDash val="solid"/>
            <a:round/>
            <a:headEnd type="none" w="med" len="med"/>
            <a:tailEnd type="triangle"/>
          </a:ln>
          <a:effectLst/>
        </p:spPr>
      </p:cxnSp>
      <p:sp>
        <p:nvSpPr>
          <p:cNvPr id="7" name="TextBox 6">
            <a:extLst>
              <a:ext uri="{FF2B5EF4-FFF2-40B4-BE49-F238E27FC236}">
                <a16:creationId xmlns:a16="http://schemas.microsoft.com/office/drawing/2014/main" id="{1D378812-666D-1BDA-6C99-F7001D91CE01}"/>
              </a:ext>
            </a:extLst>
          </p:cNvPr>
          <p:cNvSpPr txBox="1"/>
          <p:nvPr/>
        </p:nvSpPr>
        <p:spPr>
          <a:xfrm>
            <a:off x="10287000" y="2971800"/>
            <a:ext cx="1905000" cy="954107"/>
          </a:xfrm>
          <a:prstGeom prst="rect">
            <a:avLst/>
          </a:prstGeom>
          <a:noFill/>
        </p:spPr>
        <p:txBody>
          <a:bodyPr wrap="square" rtlCol="0">
            <a:spAutoFit/>
          </a:bodyPr>
          <a:lstStyle/>
          <a:p>
            <a:r>
              <a:rPr lang="en-AU" sz="1400" i="1" dirty="0">
                <a:ln w="0"/>
                <a:solidFill>
                  <a:srgbClr val="C00000"/>
                </a:solidFill>
                <a:effectLst>
                  <a:outerShdw blurRad="38100" dist="25400" dir="5400000" algn="ctr" rotWithShape="0">
                    <a:srgbClr val="6E747A">
                      <a:alpha val="43000"/>
                    </a:srgbClr>
                  </a:outerShdw>
                </a:effectLst>
              </a:rPr>
              <a:t>Decomposition is</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gauge invariant</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Poincaré invariant </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scale invariant</a:t>
            </a:r>
          </a:p>
        </p:txBody>
      </p:sp>
      <p:sp>
        <p:nvSpPr>
          <p:cNvPr id="9" name="Content Placeholder 2">
            <a:extLst>
              <a:ext uri="{FF2B5EF4-FFF2-40B4-BE49-F238E27FC236}">
                <a16:creationId xmlns:a16="http://schemas.microsoft.com/office/drawing/2014/main" id="{B8F873F1-7835-58FD-2967-6021CBF4F0D9}"/>
              </a:ext>
            </a:extLst>
          </p:cNvPr>
          <p:cNvSpPr txBox="1">
            <a:spLocks/>
          </p:cNvSpPr>
          <p:nvPr/>
        </p:nvSpPr>
        <p:spPr bwMode="auto">
          <a:xfrm>
            <a:off x="745605" y="5762098"/>
            <a:ext cx="6019800" cy="5546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1200"/>
              </a:spcBef>
            </a:pPr>
            <a:r>
              <a:rPr lang="en-GB" sz="2400" i="1" kern="0" dirty="0">
                <a:ln w="0"/>
                <a:solidFill>
                  <a:srgbClr val="FF0000"/>
                </a:solidFill>
                <a:effectLst>
                  <a:outerShdw blurRad="38100" dist="25400" dir="5400000" algn="ctr" rotWithShape="0">
                    <a:srgbClr val="6E747A">
                      <a:alpha val="43000"/>
                    </a:srgbClr>
                  </a:outerShdw>
                </a:effectLst>
              </a:rPr>
              <a:t>What is the origin of EHM?</a:t>
            </a:r>
            <a:endParaRPr lang="en-US" sz="2400" i="1" kern="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46534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9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animal with a swirly design&#10;&#10;AI-generated content may be incorrect.">
            <a:extLst>
              <a:ext uri="{FF2B5EF4-FFF2-40B4-BE49-F238E27FC236}">
                <a16:creationId xmlns:a16="http://schemas.microsoft.com/office/drawing/2014/main" id="{653EEC03-9288-5AC5-36BE-B4BC00815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256" y="227013"/>
            <a:ext cx="6059487" cy="6059487"/>
          </a:xfrm>
          <a:prstGeom prst="rect">
            <a:avLst/>
          </a:prstGeom>
          <a:noFill/>
        </p:spPr>
      </p:pic>
      <p:sp>
        <p:nvSpPr>
          <p:cNvPr id="2" name="Date Placeholder 1" hidden="1">
            <a:extLst>
              <a:ext uri="{FF2B5EF4-FFF2-40B4-BE49-F238E27FC236}">
                <a16:creationId xmlns:a16="http://schemas.microsoft.com/office/drawing/2014/main" id="{47175288-C07C-DEBB-5A8B-675D83EC660F}"/>
              </a:ext>
            </a:extLst>
          </p:cNvPr>
          <p:cNvSpPr>
            <a:spLocks noGrp="1"/>
          </p:cNvSpPr>
          <p:nvPr>
            <p:ph type="dt" sz="half" idx="10"/>
          </p:nvPr>
        </p:nvSpPr>
        <p:spPr>
          <a:xfrm>
            <a:off x="7682948" y="6576392"/>
            <a:ext cx="4487026" cy="228600"/>
          </a:xfrm>
        </p:spPr>
        <p:txBody>
          <a:bodyPr/>
          <a:lstStyle/>
          <a:p>
            <a:pPr>
              <a:spcAft>
                <a:spcPts val="600"/>
              </a:spcAft>
            </a:pPr>
            <a:r>
              <a:rPr lang="en-US"/>
              <a:t>26th International Symposium on Spin Physics (SPIN2025) .. 2025/09/22-26 .. (38)</a:t>
            </a:r>
          </a:p>
        </p:txBody>
      </p:sp>
      <p:sp>
        <p:nvSpPr>
          <p:cNvPr id="3" name="Footer Placeholder 2">
            <a:extLst>
              <a:ext uri="{FF2B5EF4-FFF2-40B4-BE49-F238E27FC236}">
                <a16:creationId xmlns:a16="http://schemas.microsoft.com/office/drawing/2014/main" id="{D894A464-4EB0-CA4B-2FB5-4C29991391E6}"/>
              </a:ext>
            </a:extLst>
          </p:cNvPr>
          <p:cNvSpPr>
            <a:spLocks noGrp="1"/>
          </p:cNvSpPr>
          <p:nvPr>
            <p:ph type="ftr" sz="quarter" idx="11"/>
          </p:nvPr>
        </p:nvSpPr>
        <p:spPr/>
        <p:txBody>
          <a:bodyPr/>
          <a:lstStyle/>
          <a:p>
            <a:pPr>
              <a:spcAft>
                <a:spcPts val="600"/>
              </a:spcAft>
            </a:pPr>
            <a:r>
              <a:rPr lang="en-US"/>
              <a:t>Craig Roberts: cdroberts@nju.edu.cn  469 .. 25/09/23 ..."Helicity Dependent Distribution Functions of the proton and Λ and Σ0 Baryons"</a:t>
            </a:r>
          </a:p>
        </p:txBody>
      </p:sp>
      <p:sp>
        <p:nvSpPr>
          <p:cNvPr id="4" name="Slide Number Placeholder 3" hidden="1">
            <a:extLst>
              <a:ext uri="{FF2B5EF4-FFF2-40B4-BE49-F238E27FC236}">
                <a16:creationId xmlns:a16="http://schemas.microsoft.com/office/drawing/2014/main" id="{D82AE225-E270-42C1-086E-95F0B1042A8D}"/>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40</a:t>
            </a:fld>
            <a:endParaRPr lang="en-US"/>
          </a:p>
        </p:txBody>
      </p:sp>
    </p:spTree>
    <p:extLst>
      <p:ext uri="{BB962C8B-B14F-4D97-AF65-F5344CB8AC3E}">
        <p14:creationId xmlns:p14="http://schemas.microsoft.com/office/powerpoint/2010/main" val="54148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199A-AAF0-4631-8CD2-395E5D3C9604}"/>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Quantum Chromodynamics</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3C43E0-7D22-41DD-8F87-6BF712CCD620}"/>
                  </a:ext>
                </a:extLst>
              </p:cNvPr>
              <p:cNvSpPr>
                <a:spLocks noGrp="1"/>
              </p:cNvSpPr>
              <p:nvPr>
                <p:ph idx="1"/>
              </p:nvPr>
            </p:nvSpPr>
            <p:spPr>
              <a:xfrm>
                <a:off x="609600" y="2521226"/>
                <a:ext cx="10972800" cy="1298730"/>
              </a:xfrm>
            </p:spPr>
            <p:txBody>
              <a:bodyPr/>
              <a:lstStyle/>
              <a:p>
                <a:r>
                  <a:rPr lang="en-GB" sz="2400" dirty="0"/>
                  <a:t>One-line Lagrangian – expressed in terms of </a:t>
                </a:r>
              </a:p>
              <a:p>
                <a:pPr marL="0" indent="0">
                  <a:spcBef>
                    <a:spcPts val="0"/>
                  </a:spcBef>
                  <a:buNone/>
                </a:pPr>
                <a:r>
                  <a:rPr lang="en-GB" sz="2400" dirty="0"/>
                  <a:t>      massless gluon (</a:t>
                </a:r>
                <a14:m>
                  <m:oMath xmlns:m="http://schemas.openxmlformats.org/officeDocument/2006/math">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𝐴</m:t>
                        </m:r>
                      </m:e>
                      <m:sub>
                        <m:r>
                          <a:rPr lang="en-AU" sz="2400" b="0" i="1" smtClean="0">
                            <a:latin typeface="Cambria Math" panose="02040503050406030204" pitchFamily="18" charset="0"/>
                          </a:rPr>
                          <m:t>𝜇</m:t>
                        </m:r>
                      </m:sub>
                      <m:sup>
                        <m:r>
                          <a:rPr lang="en-AU" sz="2400" b="0" i="1" smtClean="0">
                            <a:latin typeface="Cambria Math" panose="02040503050406030204" pitchFamily="18" charset="0"/>
                          </a:rPr>
                          <m:t>𝑎</m:t>
                        </m:r>
                      </m:sup>
                    </m:sSubSup>
                  </m:oMath>
                </a14:m>
                <a:r>
                  <a:rPr lang="en-GB" sz="2400" dirty="0"/>
                  <a:t>) and Higgs-mass quark (</a:t>
                </a:r>
                <a14:m>
                  <m:oMath xmlns:m="http://schemas.openxmlformats.org/officeDocument/2006/math">
                    <m:r>
                      <a:rPr lang="en-AU" sz="2400" b="0" i="1" smtClean="0">
                        <a:latin typeface="Cambria Math" panose="02040503050406030204" pitchFamily="18" charset="0"/>
                      </a:rPr>
                      <m:t>𝜓</m:t>
                    </m:r>
                  </m:oMath>
                </a14:m>
                <a:r>
                  <a:rPr lang="en-GB" sz="2400" dirty="0"/>
                  <a:t>) </a:t>
                </a:r>
                <a:r>
                  <a:rPr lang="en-GB" sz="2400" dirty="0" err="1"/>
                  <a:t>partons</a:t>
                </a:r>
                <a:endParaRPr lang="en-GB" sz="2400" dirty="0"/>
              </a:p>
              <a:p>
                <a:pPr>
                  <a:spcBef>
                    <a:spcPts val="300"/>
                  </a:spcBef>
                </a:pPr>
                <a:r>
                  <a:rPr lang="en-GB" sz="2400" dirty="0"/>
                  <a:t>Which are NOT the degrees-of-freedom measured in detectors</a:t>
                </a:r>
              </a:p>
            </p:txBody>
          </p:sp>
        </mc:Choice>
        <mc:Fallback xmlns="">
          <p:sp>
            <p:nvSpPr>
              <p:cNvPr id="3" name="Content Placeholder 2">
                <a:extLst>
                  <a:ext uri="{FF2B5EF4-FFF2-40B4-BE49-F238E27FC236}">
                    <a16:creationId xmlns:a16="http://schemas.microsoft.com/office/drawing/2014/main" id="{003C43E0-7D22-41DD-8F87-6BF712CCD620}"/>
                  </a:ext>
                </a:extLst>
              </p:cNvPr>
              <p:cNvSpPr>
                <a:spLocks noGrp="1" noRot="1" noChangeAspect="1" noMove="1" noResize="1" noEditPoints="1" noAdjustHandles="1" noChangeArrowheads="1" noChangeShapeType="1" noTextEdit="1"/>
              </p:cNvSpPr>
              <p:nvPr>
                <p:ph idx="1"/>
              </p:nvPr>
            </p:nvSpPr>
            <p:spPr>
              <a:xfrm>
                <a:off x="609600" y="2521226"/>
                <a:ext cx="10972800" cy="1298730"/>
              </a:xfrm>
              <a:blipFill>
                <a:blip r:embed="rId2"/>
                <a:stretch>
                  <a:fillRect l="-722" t="-3756" b="-751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526B03F-AADC-48DA-95DC-C1B86C5ADA9F}"/>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DE92DCD6-022C-4D11-9E22-165645ED8D62}"/>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9C628AE9-9621-4A65-92B3-83A0E5857972}"/>
              </a:ext>
            </a:extLst>
          </p:cNvPr>
          <p:cNvSpPr>
            <a:spLocks noGrp="1"/>
          </p:cNvSpPr>
          <p:nvPr>
            <p:ph type="sldNum" sz="quarter" idx="12"/>
          </p:nvPr>
        </p:nvSpPr>
        <p:spPr/>
        <p:txBody>
          <a:bodyPr/>
          <a:lstStyle/>
          <a:p>
            <a:fld id="{87034D8C-3CB4-402A-BC46-2AB14C0FE90A}" type="slidenum">
              <a:rPr lang="en-US" smtClean="0"/>
              <a:pPr/>
              <a:t>41</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F156142-CF87-4D81-B1EA-69DD5856667B}"/>
                  </a:ext>
                </a:extLst>
              </p:cNvPr>
              <p:cNvSpPr/>
              <p:nvPr/>
            </p:nvSpPr>
            <p:spPr>
              <a:xfrm>
                <a:off x="1897864" y="914400"/>
                <a:ext cx="8049684" cy="16002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𝐿</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4</m:t>
                          </m:r>
                        </m:den>
                      </m:f>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e>
                      </m:acc>
                      <m:d>
                        <m:dPr>
                          <m:begChr m:val="["/>
                          <m:endChr m:val="]"/>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libri" panose="020F0502020204030204" pitchFamily="34" charset="0"/>
                                </a:rPr>
                                <m:t>𝑥</m:t>
                              </m:r>
                            </m:sub>
                          </m:s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𝑖𝑔</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𝜆</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num>
                            <m:den>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𝛾</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Cambria Math" panose="020405030504060302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𝜓</m:t>
                      </m:r>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𝐺</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d>
                        <m:d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Sub>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𝑓</m:t>
                          </m:r>
                        </m:e>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𝑎𝑏𝑐</m:t>
                          </m:r>
                        </m:sup>
                      </m:s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𝜇</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𝑏</m:t>
                          </m:r>
                        </m:sup>
                      </m:sSubSup>
                      <m:sSubSup>
                        <m:sSubSupPr>
                          <m:ctrlP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𝜈</m:t>
                          </m:r>
                        </m:sub>
                        <m: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𝑐</m:t>
                          </m:r>
                        </m:sup>
                      </m:sSubSup>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400" i="1">
                          <a:ln w="0"/>
                          <a:solidFill>
                            <a:schemeClr val="tx1"/>
                          </a:solidFill>
                          <a:effectLst>
                            <a:outerShdw blurRad="38100" dist="19050" dir="2700000" algn="tl" rotWithShape="0">
                              <a:schemeClr val="dk1">
                                <a:alpha val="40000"/>
                              </a:schemeClr>
                            </a:outerShdw>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6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a:p>
                <a:pPr algn="ctr">
                  <a:lnSpc>
                    <a:spcPct val="107000"/>
                  </a:lnSpc>
                  <a:spcAft>
                    <a:spcPts val="800"/>
                  </a:spcAft>
                </a:pPr>
                <a:r>
                  <a:rPr lang="en-US" sz="1100" dirty="0">
                    <a:ln w="0"/>
                    <a:solidFill>
                      <a:schemeClr val="tx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rPr>
                  <a:t> </a:t>
                </a:r>
              </a:p>
            </p:txBody>
          </p:sp>
        </mc:Choice>
        <mc:Fallback xmlns="">
          <p:sp>
            <p:nvSpPr>
              <p:cNvPr id="7" name="Rectangle 6">
                <a:extLst>
                  <a:ext uri="{FF2B5EF4-FFF2-40B4-BE49-F238E27FC236}">
                    <a16:creationId xmlns:a16="http://schemas.microsoft.com/office/drawing/2014/main" id="{5F156142-CF87-4D81-B1EA-69DD5856667B}"/>
                  </a:ext>
                </a:extLst>
              </p:cNvPr>
              <p:cNvSpPr>
                <a:spLocks noRot="1" noChangeAspect="1" noMove="1" noResize="1" noEditPoints="1" noAdjustHandles="1" noChangeArrowheads="1" noChangeShapeType="1" noTextEdit="1"/>
              </p:cNvSpPr>
              <p:nvPr/>
            </p:nvSpPr>
            <p:spPr>
              <a:xfrm>
                <a:off x="1897864" y="914400"/>
                <a:ext cx="8049684" cy="1600200"/>
              </a:xfrm>
              <a:prstGeom prst="rect">
                <a:avLst/>
              </a:prstGeom>
              <a:blipFill>
                <a:blip r:embed="rId3"/>
                <a:stretch>
                  <a:fillRect/>
                </a:stretch>
              </a:blipFill>
              <a:ln>
                <a:solidFill>
                  <a:schemeClr val="bg1"/>
                </a:solidFill>
              </a:ln>
            </p:spPr>
            <p:txBody>
              <a:bodyPr/>
              <a:lstStyle/>
              <a:p>
                <a:r>
                  <a:rPr lang="en-AU">
                    <a:noFill/>
                  </a:rPr>
                  <a:t> </a:t>
                </a:r>
              </a:p>
            </p:txBody>
          </p:sp>
        </mc:Fallback>
      </mc:AlternateContent>
      <p:sp>
        <p:nvSpPr>
          <p:cNvPr id="9" name="Content Placeholder 2">
            <a:extLst>
              <a:ext uri="{FF2B5EF4-FFF2-40B4-BE49-F238E27FC236}">
                <a16:creationId xmlns:a16="http://schemas.microsoft.com/office/drawing/2014/main" id="{7B5EC7D6-0986-49FD-A61A-7F0B0301BBF6}"/>
              </a:ext>
            </a:extLst>
          </p:cNvPr>
          <p:cNvSpPr txBox="1">
            <a:spLocks/>
          </p:cNvSpPr>
          <p:nvPr/>
        </p:nvSpPr>
        <p:spPr bwMode="auto">
          <a:xfrm>
            <a:off x="609600" y="3733800"/>
            <a:ext cx="10972800" cy="12987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None/>
            </a:pPr>
            <a:r>
              <a:rPr lang="en-GB" sz="2000" i="1" kern="0" dirty="0">
                <a:ln w="0"/>
                <a:solidFill>
                  <a:srgbClr val="008000"/>
                </a:solidFill>
                <a:effectLst>
                  <a:outerShdw blurRad="38100" dist="25400" dir="5400000" algn="ctr" rotWithShape="0">
                    <a:srgbClr val="6E747A">
                      <a:alpha val="43000"/>
                    </a:srgbClr>
                  </a:outerShdw>
                </a:effectLst>
              </a:rPr>
              <a:t>Advantages of the </a:t>
            </a:r>
            <a:r>
              <a:rPr lang="en-GB" sz="2000" i="1" kern="0" dirty="0" err="1">
                <a:ln w="0"/>
                <a:solidFill>
                  <a:srgbClr val="008000"/>
                </a:solidFill>
                <a:effectLst>
                  <a:outerShdw blurRad="38100" dist="25400" dir="5400000" algn="ctr" rotWithShape="0">
                    <a:srgbClr val="6E747A">
                      <a:alpha val="43000"/>
                    </a:srgbClr>
                  </a:outerShdw>
                </a:effectLst>
              </a:rPr>
              <a:t>Color</a:t>
            </a:r>
            <a:r>
              <a:rPr lang="en-GB" sz="2000" i="1" kern="0" dirty="0">
                <a:ln w="0"/>
                <a:solidFill>
                  <a:srgbClr val="008000"/>
                </a:solidFill>
                <a:effectLst>
                  <a:outerShdw blurRad="38100" dist="25400" dir="5400000" algn="ctr" rotWithShape="0">
                    <a:srgbClr val="6E747A">
                      <a:alpha val="43000"/>
                    </a:srgbClr>
                  </a:outerShdw>
                </a:effectLst>
              </a:rPr>
              <a:t> Octet Gluon Picture,  </a:t>
            </a:r>
          </a:p>
          <a:p>
            <a:pPr marL="0" indent="0">
              <a:spcBef>
                <a:spcPts val="0"/>
              </a:spcBef>
              <a:buNone/>
            </a:pPr>
            <a:r>
              <a:rPr lang="en-GB" sz="2000" i="1" kern="0" dirty="0">
                <a:ln w="0"/>
                <a:solidFill>
                  <a:srgbClr val="008000"/>
                </a:solidFill>
                <a:effectLst>
                  <a:outerShdw blurRad="38100" dist="25400" dir="5400000" algn="ctr" rotWithShape="0">
                    <a:srgbClr val="6E747A">
                      <a:alpha val="43000"/>
                    </a:srgbClr>
                  </a:outerShdw>
                </a:effectLst>
              </a:rPr>
              <a:t>H. </a:t>
            </a:r>
            <a:r>
              <a:rPr lang="en-GB" sz="2000" i="1" kern="0" dirty="0" err="1">
                <a:ln w="0"/>
                <a:solidFill>
                  <a:srgbClr val="008000"/>
                </a:solidFill>
                <a:effectLst>
                  <a:outerShdw blurRad="38100" dist="25400" dir="5400000" algn="ctr" rotWithShape="0">
                    <a:srgbClr val="6E747A">
                      <a:alpha val="43000"/>
                    </a:srgbClr>
                  </a:outerShdw>
                </a:effectLst>
              </a:rPr>
              <a:t>Fritzsch</a:t>
            </a:r>
            <a:r>
              <a:rPr lang="en-GB" sz="2000" i="1" kern="0" dirty="0">
                <a:ln w="0"/>
                <a:solidFill>
                  <a:srgbClr val="008000"/>
                </a:solidFill>
                <a:effectLst>
                  <a:outerShdw blurRad="38100" dist="25400" dir="5400000" algn="ctr" rotWithShape="0">
                    <a:srgbClr val="6E747A">
                      <a:alpha val="43000"/>
                    </a:srgbClr>
                  </a:outerShdw>
                </a:effectLst>
              </a:rPr>
              <a:t>, Murray Gell-Mann, H. Leutwyler, Phys. Lett. B 47 (1973) 365-368</a:t>
            </a:r>
            <a:endParaRPr lang="en-GB" sz="2800" i="1" kern="0" dirty="0">
              <a:ln w="0"/>
              <a:solidFill>
                <a:srgbClr val="008000"/>
              </a:solidFill>
              <a:effectLst>
                <a:outerShdw blurRad="38100" dist="25400" dir="5400000" algn="ctr" rotWithShape="0">
                  <a:srgbClr val="6E747A">
                    <a:alpha val="43000"/>
                  </a:srgbClr>
                </a:outerShdw>
              </a:effectLst>
            </a:endParaRPr>
          </a:p>
          <a:p>
            <a:r>
              <a:rPr lang="en-US" sz="2400" kern="0" dirty="0"/>
              <a:t>“The quarks come in three "colors," but all physical states and interactions are supposed to be singlets with respect to the SU(3) of color. Thus, we do not accept theories in which quarks are real, observable particles; nor do we allow any scheme in which the color non-singlet degrees of freedom can be excited.”</a:t>
            </a:r>
          </a:p>
          <a:p>
            <a:endParaRPr lang="en-GB" sz="2400" kern="0" dirty="0"/>
          </a:p>
        </p:txBody>
      </p:sp>
      <p:sp>
        <p:nvSpPr>
          <p:cNvPr id="8" name="TextBox 7">
            <a:extLst>
              <a:ext uri="{FF2B5EF4-FFF2-40B4-BE49-F238E27FC236}">
                <a16:creationId xmlns:a16="http://schemas.microsoft.com/office/drawing/2014/main" id="{B8DC02B7-5FC0-BE30-BD1D-FEB5A179F307}"/>
              </a:ext>
            </a:extLst>
          </p:cNvPr>
          <p:cNvSpPr txBox="1"/>
          <p:nvPr/>
        </p:nvSpPr>
        <p:spPr>
          <a:xfrm>
            <a:off x="7960369" y="2590800"/>
            <a:ext cx="3974358" cy="461665"/>
          </a:xfrm>
          <a:prstGeom prst="rect">
            <a:avLst/>
          </a:prstGeom>
          <a:noFill/>
        </p:spPr>
        <p:txBody>
          <a:bodyPr wrap="none" rtlCol="0">
            <a:spAutoFit/>
          </a:bodyPr>
          <a:lstStyle/>
          <a:p>
            <a:r>
              <a:rPr lang="en-AU" sz="2400" i="1" dirty="0">
                <a:ln w="0"/>
                <a:solidFill>
                  <a:srgbClr val="FF0000"/>
                </a:solidFill>
                <a:effectLst>
                  <a:outerShdw blurRad="38100" dist="25400" dir="5400000" algn="ctr" rotWithShape="0">
                    <a:srgbClr val="6E747A">
                      <a:alpha val="43000"/>
                    </a:srgbClr>
                  </a:outerShdw>
                </a:effectLst>
              </a:rPr>
              <a:t>Gluon and Quark Confinement</a:t>
            </a:r>
          </a:p>
        </p:txBody>
      </p:sp>
    </p:spTree>
    <p:extLst>
      <p:ext uri="{BB962C8B-B14F-4D97-AF65-F5344CB8AC3E}">
        <p14:creationId xmlns:p14="http://schemas.microsoft.com/office/powerpoint/2010/main" val="234636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5"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 calcmode="lin" valueType="num">
                                      <p:cBhvr>
                                        <p:cTn id="12"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085FB-E467-7647-DCD8-9826055CA785}"/>
              </a:ext>
            </a:extLst>
          </p:cNvPr>
          <p:cNvSpPr>
            <a:spLocks noGrp="1"/>
          </p:cNvSpPr>
          <p:nvPr>
            <p:ph type="title"/>
          </p:nvPr>
        </p:nvSpPr>
        <p:spPr/>
        <p:txBody>
          <a:bodyPr/>
          <a:lstStyle/>
          <a:p>
            <a:r>
              <a:rPr lang="en-AU" dirty="0"/>
              <a:t>Proton Mass Budget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A7DFB4-CCE4-D728-D43B-6D00A4CA4EFB}"/>
                  </a:ext>
                </a:extLst>
              </p:cNvPr>
              <p:cNvSpPr>
                <a:spLocks noGrp="1"/>
              </p:cNvSpPr>
              <p:nvPr>
                <p:ph idx="1"/>
              </p:nvPr>
            </p:nvSpPr>
            <p:spPr/>
            <p:txBody>
              <a:bodyPr/>
              <a:lstStyle/>
              <a:p>
                <a:r>
                  <a:rPr lang="en-AU" dirty="0"/>
                  <a:t>Higgs boson couplings into QCD produce current quark masses.  Nothing else.</a:t>
                </a:r>
              </a:p>
              <a:p>
                <a:pPr marL="0" indent="0" algn="ctr">
                  <a:buNone/>
                </a:pPr>
                <a14:m>
                  <m:oMath xmlns:m="http://schemas.openxmlformats.org/officeDocument/2006/math">
                    <m:sSub>
                      <m:sSubPr>
                        <m:ctrlPr>
                          <a:rPr lang="en-AU" b="0" i="1" dirty="0" smtClean="0">
                            <a:latin typeface="Cambria Math" panose="02040503050406030204" pitchFamily="18" charset="0"/>
                          </a:rPr>
                        </m:ctrlPr>
                      </m:sSub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𝑚</m:t>
                            </m:r>
                          </m:e>
                        </m:acc>
                      </m:e>
                      <m:sub>
                        <m:r>
                          <a:rPr lang="en-AU" b="0" i="1" dirty="0" smtClean="0">
                            <a:latin typeface="Cambria Math" panose="02040503050406030204" pitchFamily="18" charset="0"/>
                          </a:rPr>
                          <m:t>𝑢</m:t>
                        </m:r>
                      </m:sub>
                    </m:sSub>
                    <m:r>
                      <a:rPr lang="en-AU" b="0" i="1" dirty="0" smtClean="0">
                        <a:latin typeface="Cambria Math" panose="02040503050406030204" pitchFamily="18" charset="0"/>
                      </a:rPr>
                      <m:t>=3.11</m:t>
                    </m:r>
                  </m:oMath>
                </a14:m>
                <a:r>
                  <a:rPr lang="en-AU" dirty="0"/>
                  <a:t>MeV &amp; </a:t>
                </a:r>
                <a14:m>
                  <m:oMath xmlns:m="http://schemas.openxmlformats.org/officeDocument/2006/math">
                    <m:sSub>
                      <m:sSubPr>
                        <m:ctrlPr>
                          <a:rPr lang="en-AU" b="0" i="1" dirty="0" smtClean="0">
                            <a:latin typeface="Cambria Math" panose="02040503050406030204" pitchFamily="18" charset="0"/>
                          </a:rPr>
                        </m:ctrlPr>
                      </m:sSub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𝑚</m:t>
                            </m:r>
                          </m:e>
                        </m:acc>
                      </m:e>
                      <m:sub>
                        <m:r>
                          <a:rPr lang="en-AU" b="0" i="1" dirty="0" smtClean="0">
                            <a:latin typeface="Cambria Math" panose="02040503050406030204" pitchFamily="18" charset="0"/>
                          </a:rPr>
                          <m:t>𝑑</m:t>
                        </m:r>
                      </m:sub>
                    </m:sSub>
                    <m:r>
                      <a:rPr lang="en-AU" b="0" i="1" dirty="0" smtClean="0">
                        <a:latin typeface="Cambria Math" panose="02040503050406030204" pitchFamily="18" charset="0"/>
                      </a:rPr>
                      <m:t>=6.78</m:t>
                    </m:r>
                  </m:oMath>
                </a14:m>
                <a:r>
                  <a:rPr lang="en-AU" dirty="0"/>
                  <a:t> MeV</a:t>
                </a:r>
              </a:p>
              <a:p>
                <a:pPr marL="0" indent="0">
                  <a:buNone/>
                </a:pPr>
                <a:r>
                  <a:rPr lang="en-AU" dirty="0"/>
                  <a:t>     This adds up to just 1.4% of the proton mass</a:t>
                </a:r>
              </a:p>
              <a:p>
                <a:r>
                  <a:rPr lang="en-AU" dirty="0"/>
                  <a:t>Nucleon </a:t>
                </a:r>
                <a14:m>
                  <m:oMath xmlns:m="http://schemas.openxmlformats.org/officeDocument/2006/math">
                    <m:r>
                      <a:rPr lang="en-AU" b="0" i="1" smtClean="0">
                        <a:latin typeface="Cambria Math" panose="02040503050406030204" pitchFamily="18" charset="0"/>
                      </a:rPr>
                      <m:t>𝜎</m:t>
                    </m:r>
                  </m:oMath>
                </a14:m>
                <a:r>
                  <a:rPr lang="en-AU" dirty="0"/>
                  <a:t>-term is product of these current masses with in-hadron condensates </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𝑁</m:t>
                          </m:r>
                          <m:d>
                            <m:dPr>
                              <m:begChr m:val="|"/>
                              <m:endChr m:val="|"/>
                              <m:ctrlPr>
                                <a:rPr lang="en-AU" b="0" i="1" smtClean="0">
                                  <a:latin typeface="Cambria Math" panose="02040503050406030204" pitchFamily="18" charset="0"/>
                                </a:rPr>
                              </m:ctrlPr>
                            </m:d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𝑢</m:t>
                                  </m:r>
                                </m:e>
                              </m:acc>
                              <m:r>
                                <a:rPr lang="en-AU" b="0" i="1" smtClean="0">
                                  <a:latin typeface="Cambria Math" panose="02040503050406030204" pitchFamily="18" charset="0"/>
                                </a:rPr>
                                <m:t>𝑢</m:t>
                              </m:r>
                            </m:e>
                          </m:d>
                          <m:r>
                            <a:rPr lang="en-AU" b="0" i="1" smtClean="0">
                              <a:latin typeface="Cambria Math" panose="02040503050406030204" pitchFamily="18" charset="0"/>
                            </a:rPr>
                            <m:t>𝑁</m:t>
                          </m:r>
                        </m:e>
                      </m:d>
                      <m:r>
                        <a:rPr lang="en-AU" b="0" i="1" smtClean="0">
                          <a:latin typeface="Cambria Math" panose="02040503050406030204" pitchFamily="18" charset="0"/>
                        </a:rPr>
                        <m:t>≈</m:t>
                      </m:r>
                      <m:d>
                        <m:dPr>
                          <m:begChr m:val="⟨"/>
                          <m:endChr m:val="⟩"/>
                          <m:ctrlPr>
                            <a:rPr lang="en-AU" b="0" i="1" smtClean="0">
                              <a:latin typeface="Cambria Math" panose="02040503050406030204" pitchFamily="18" charset="0"/>
                            </a:rPr>
                          </m:ctrlPr>
                        </m:dPr>
                        <m:e>
                          <m:r>
                            <a:rPr lang="en-AU" b="0" i="1" smtClean="0">
                              <a:latin typeface="Cambria Math" panose="02040503050406030204" pitchFamily="18" charset="0"/>
                            </a:rPr>
                            <m:t>𝑁</m:t>
                          </m:r>
                          <m:d>
                            <m:dPr>
                              <m:begChr m:val="|"/>
                              <m:endChr m:val="|"/>
                              <m:ctrlPr>
                                <a:rPr lang="en-AU" b="0" i="1" smtClean="0">
                                  <a:latin typeface="Cambria Math" panose="02040503050406030204" pitchFamily="18" charset="0"/>
                                </a:rPr>
                              </m:ctrlPr>
                            </m:dPr>
                            <m:e>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𝑑</m:t>
                                  </m:r>
                                </m:e>
                              </m:acc>
                              <m:r>
                                <a:rPr lang="en-AU" b="0" i="1" smtClean="0">
                                  <a:latin typeface="Cambria Math" panose="02040503050406030204" pitchFamily="18" charset="0"/>
                                </a:rPr>
                                <m:t>𝑑</m:t>
                              </m:r>
                            </m:e>
                          </m:d>
                          <m:r>
                            <a:rPr lang="en-AU" b="0" i="1" smtClean="0">
                              <a:latin typeface="Cambria Math" panose="02040503050406030204" pitchFamily="18" charset="0"/>
                            </a:rPr>
                            <m:t>𝑁</m:t>
                          </m:r>
                        </m:e>
                      </m:d>
                    </m:oMath>
                  </m:oMathPara>
                </a14:m>
                <a:endParaRPr lang="en-AU" dirty="0"/>
              </a:p>
              <a:p>
                <a:pPr marL="0" indent="0">
                  <a:buNone/>
                </a:pPr>
                <a:r>
                  <a:rPr lang="en-AU" dirty="0"/>
                  <a:t>     Such condensates are order parameters for EHM</a:t>
                </a:r>
              </a:p>
              <a:p>
                <a14:m>
                  <m:oMath xmlns:m="http://schemas.openxmlformats.org/officeDocument/2006/math">
                    <m:r>
                      <a:rPr lang="en-AU" b="0" i="1" smtClean="0">
                        <a:latin typeface="Cambria Math" panose="02040503050406030204" pitchFamily="18" charset="0"/>
                      </a:rPr>
                      <m:t>𝜎</m:t>
                    </m:r>
                  </m:oMath>
                </a14:m>
                <a:r>
                  <a:rPr lang="en-AU" dirty="0"/>
                  <a:t>-term minus Higgs-only term </a:t>
                </a:r>
                <a14:m>
                  <m:oMath xmlns:m="http://schemas.openxmlformats.org/officeDocument/2006/math">
                    <m:r>
                      <a:rPr lang="en-AU" b="0" i="1" smtClean="0">
                        <a:latin typeface="Cambria Math" panose="02040503050406030204" pitchFamily="18" charset="0"/>
                      </a:rPr>
                      <m:t>≈47</m:t>
                    </m:r>
                  </m:oMath>
                </a14:m>
                <a:r>
                  <a:rPr lang="en-AU" dirty="0"/>
                  <a:t> MeV </a:t>
                </a:r>
                <a14:m>
                  <m:oMath xmlns:m="http://schemas.openxmlformats.org/officeDocument/2006/math">
                    <m:r>
                      <a:rPr lang="en-AU" b="0" i="1" smtClean="0">
                        <a:latin typeface="Cambria Math" panose="02040503050406030204" pitchFamily="18" charset="0"/>
                      </a:rPr>
                      <m:t>≈5</m:t>
                    </m:r>
                  </m:oMath>
                </a14:m>
                <a:r>
                  <a:rPr lang="en-AU" dirty="0"/>
                  <a:t>% of the nucleon mass</a:t>
                </a:r>
              </a:p>
              <a:p>
                <a:pPr>
                  <a:spcBef>
                    <a:spcPts val="1200"/>
                  </a:spcBef>
                </a:pPr>
                <a:r>
                  <a:rPr lang="en-AU" dirty="0"/>
                  <a:t>This leaves 94% of the nucleon mass owing to EHM</a:t>
                </a:r>
              </a:p>
              <a:p>
                <a:pPr marL="0" indent="0">
                  <a:buNone/>
                </a:pPr>
                <a:endParaRPr lang="en-AU" dirty="0"/>
              </a:p>
            </p:txBody>
          </p:sp>
        </mc:Choice>
        <mc:Fallback xmlns="">
          <p:sp>
            <p:nvSpPr>
              <p:cNvPr id="3" name="Content Placeholder 2">
                <a:extLst>
                  <a:ext uri="{FF2B5EF4-FFF2-40B4-BE49-F238E27FC236}">
                    <a16:creationId xmlns:a16="http://schemas.microsoft.com/office/drawing/2014/main" id="{6DA7DFB4-CCE4-D728-D43B-6D00A4CA4EFB}"/>
                  </a:ext>
                </a:extLst>
              </p:cNvPr>
              <p:cNvSpPr>
                <a:spLocks noGrp="1" noRot="1" noChangeAspect="1" noMove="1" noResize="1" noEditPoints="1" noAdjustHandles="1" noChangeArrowheads="1" noChangeShapeType="1" noTextEdit="1"/>
              </p:cNvSpPr>
              <p:nvPr>
                <p:ph idx="1"/>
              </p:nvPr>
            </p:nvSpPr>
            <p:spPr>
              <a:blipFill>
                <a:blip r:embed="rId2"/>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780FB49-5D0C-1A30-2385-2D4555CF0DFD}"/>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0B5F9548-7149-2744-3AF8-D72DBB9F228A}"/>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475E8AC8-7693-0514-85B7-E1AEEA97D968}"/>
              </a:ext>
            </a:extLst>
          </p:cNvPr>
          <p:cNvSpPr>
            <a:spLocks noGrp="1"/>
          </p:cNvSpPr>
          <p:nvPr>
            <p:ph type="sldNum" sz="quarter" idx="12"/>
          </p:nvPr>
        </p:nvSpPr>
        <p:spPr/>
        <p:txBody>
          <a:bodyPr/>
          <a:lstStyle/>
          <a:p>
            <a:fld id="{87034D8C-3CB4-402A-BC46-2AB14C0FE90A}" type="slidenum">
              <a:rPr lang="en-US" smtClean="0"/>
              <a:pPr/>
              <a:t>42</a:t>
            </a:fld>
            <a:endParaRPr lang="en-US"/>
          </a:p>
        </p:txBody>
      </p:sp>
      <p:sp>
        <p:nvSpPr>
          <p:cNvPr id="7" name="TextBox 6">
            <a:extLst>
              <a:ext uri="{FF2B5EF4-FFF2-40B4-BE49-F238E27FC236}">
                <a16:creationId xmlns:a16="http://schemas.microsoft.com/office/drawing/2014/main" id="{0BCDA13E-3F51-325F-42BB-878042AB0E34}"/>
              </a:ext>
            </a:extLst>
          </p:cNvPr>
          <p:cNvSpPr txBox="1"/>
          <p:nvPr/>
        </p:nvSpPr>
        <p:spPr>
          <a:xfrm>
            <a:off x="9804208" y="323046"/>
            <a:ext cx="1905000" cy="954107"/>
          </a:xfrm>
          <a:prstGeom prst="rect">
            <a:avLst/>
          </a:prstGeom>
          <a:noFill/>
        </p:spPr>
        <p:txBody>
          <a:bodyPr wrap="square" rtlCol="0">
            <a:spAutoFit/>
          </a:bodyPr>
          <a:lstStyle/>
          <a:p>
            <a:r>
              <a:rPr lang="en-AU" sz="1400" i="1" dirty="0">
                <a:ln w="0"/>
                <a:solidFill>
                  <a:srgbClr val="C00000"/>
                </a:solidFill>
                <a:effectLst>
                  <a:outerShdw blurRad="38100" dist="25400" dir="5400000" algn="ctr" rotWithShape="0">
                    <a:srgbClr val="6E747A">
                      <a:alpha val="43000"/>
                    </a:srgbClr>
                  </a:outerShdw>
                </a:effectLst>
              </a:rPr>
              <a:t>Decomposition is</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gauge invariant</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Poincaré invariant </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scale invariant</a:t>
            </a:r>
          </a:p>
        </p:txBody>
      </p:sp>
    </p:spTree>
    <p:extLst>
      <p:ext uri="{BB962C8B-B14F-4D97-AF65-F5344CB8AC3E}">
        <p14:creationId xmlns:p14="http://schemas.microsoft.com/office/powerpoint/2010/main" val="370892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F4E2-B5BD-4BD5-AB28-6CA2621B0FFC}"/>
              </a:ext>
            </a:extLst>
          </p:cNvPr>
          <p:cNvSpPr>
            <a:spLocks noGrp="1"/>
          </p:cNvSpPr>
          <p:nvPr>
            <p:ph type="title"/>
          </p:nvPr>
        </p:nvSpPr>
        <p:spPr/>
        <p:txBody>
          <a:bodyPr/>
          <a:lstStyle/>
          <a:p>
            <a:r>
              <a:rPr lang="en-GB" dirty="0"/>
              <a:t>Emergence of Hadron Mass - Basic Questions</a:t>
            </a:r>
            <a:endParaRPr lang="en-US" dirty="0"/>
          </a:p>
        </p:txBody>
      </p:sp>
      <p:sp>
        <p:nvSpPr>
          <p:cNvPr id="3" name="Content Placeholder 2">
            <a:extLst>
              <a:ext uri="{FF2B5EF4-FFF2-40B4-BE49-F238E27FC236}">
                <a16:creationId xmlns:a16="http://schemas.microsoft.com/office/drawing/2014/main" id="{F5EB0E5E-0B89-46CE-98E5-F04F289DD5E8}"/>
              </a:ext>
            </a:extLst>
          </p:cNvPr>
          <p:cNvSpPr>
            <a:spLocks noGrp="1"/>
          </p:cNvSpPr>
          <p:nvPr>
            <p:ph idx="1"/>
          </p:nvPr>
        </p:nvSpPr>
        <p:spPr>
          <a:xfrm>
            <a:off x="609600" y="838200"/>
            <a:ext cx="4686922" cy="5458403"/>
          </a:xfrm>
        </p:spPr>
        <p:txBody>
          <a:bodyPr/>
          <a:lstStyle/>
          <a:p>
            <a:r>
              <a:rPr lang="en-US" sz="2100" dirty="0"/>
              <a:t>What is the origin of EHM?  </a:t>
            </a:r>
          </a:p>
          <a:p>
            <a:r>
              <a:rPr lang="en-US" sz="2100" dirty="0"/>
              <a:t>Does it lie within QCD?</a:t>
            </a:r>
          </a:p>
          <a:p>
            <a:r>
              <a:rPr lang="en-US" sz="2100" dirty="0"/>
              <a:t>What are EHM’s connections with …  </a:t>
            </a:r>
          </a:p>
          <a:p>
            <a:pPr lvl="1"/>
            <a:r>
              <a:rPr lang="en-US" sz="2100" dirty="0"/>
              <a:t>Gluon and quark confinement?</a:t>
            </a:r>
          </a:p>
          <a:p>
            <a:pPr lvl="1"/>
            <a:r>
              <a:rPr lang="en-US" sz="2100" dirty="0"/>
              <a:t>Dynamical chiral symmetry breaking (DCSB) – quarks massive, yet pion massless?</a:t>
            </a:r>
          </a:p>
          <a:p>
            <a:pPr lvl="1"/>
            <a:r>
              <a:rPr lang="en-US" sz="2100" dirty="0" err="1"/>
              <a:t>Nambu</a:t>
            </a:r>
            <a:r>
              <a:rPr lang="en-US" sz="2100" dirty="0"/>
              <a:t>-Goldstone modes = </a:t>
            </a:r>
            <a:r>
              <a:rPr lang="el-GR" sz="2100" dirty="0"/>
              <a:t>π &amp; </a:t>
            </a:r>
            <a:r>
              <a:rPr lang="en-US" sz="2100" dirty="0"/>
              <a:t>K?</a:t>
            </a:r>
          </a:p>
          <a:p>
            <a:r>
              <a:rPr lang="en-US" sz="2100" dirty="0"/>
              <a:t>What is the role of Higgs in modulating EHM expressions in observable properties of hadrons?</a:t>
            </a:r>
          </a:p>
          <a:p>
            <a:pPr lvl="1"/>
            <a:r>
              <a:rPr lang="en-US" sz="2100" dirty="0"/>
              <a:t>Without Higgs mechanism of mass generation, </a:t>
            </a:r>
            <a:r>
              <a:rPr lang="el-GR" sz="2100" dirty="0"/>
              <a:t>π </a:t>
            </a:r>
            <a:r>
              <a:rPr lang="en-US" sz="2100" dirty="0"/>
              <a:t>and K would be indistinguishable</a:t>
            </a:r>
          </a:p>
          <a:p>
            <a:r>
              <a:rPr lang="en-US" sz="2400" dirty="0">
                <a:ln w="0"/>
                <a:solidFill>
                  <a:schemeClr val="accent1"/>
                </a:solidFill>
                <a:effectLst>
                  <a:outerShdw blurRad="38100" dist="25400" dir="5400000" algn="ctr" rotWithShape="0">
                    <a:srgbClr val="6E747A">
                      <a:alpha val="43000"/>
                    </a:srgbClr>
                  </a:outerShdw>
                </a:effectLst>
              </a:rPr>
              <a:t>What and wherefrom is mass?</a:t>
            </a:r>
          </a:p>
          <a:p>
            <a:endParaRPr lang="en-US" dirty="0"/>
          </a:p>
        </p:txBody>
      </p:sp>
      <p:sp>
        <p:nvSpPr>
          <p:cNvPr id="4" name="Date Placeholder 3">
            <a:extLst>
              <a:ext uri="{FF2B5EF4-FFF2-40B4-BE49-F238E27FC236}">
                <a16:creationId xmlns:a16="http://schemas.microsoft.com/office/drawing/2014/main" id="{8CB5C809-E115-47CD-AED7-951724E51B64}"/>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C02AD908-BD9D-44D0-8688-D5EF6B8F7AA9}"/>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670125A2-CE7D-4950-BC19-09139BD6D754}"/>
              </a:ext>
            </a:extLst>
          </p:cNvPr>
          <p:cNvSpPr>
            <a:spLocks noGrp="1"/>
          </p:cNvSpPr>
          <p:nvPr>
            <p:ph type="sldNum" sz="quarter" idx="12"/>
          </p:nvPr>
        </p:nvSpPr>
        <p:spPr/>
        <p:txBody>
          <a:bodyPr/>
          <a:lstStyle/>
          <a:p>
            <a:fld id="{87034D8C-3CB4-402A-BC46-2AB14C0FE90A}" type="slidenum">
              <a:rPr lang="en-US" smtClean="0"/>
              <a:pPr/>
              <a:t>43</a:t>
            </a:fld>
            <a:endParaRPr lang="en-US"/>
          </a:p>
        </p:txBody>
      </p:sp>
      <p:pic>
        <p:nvPicPr>
          <p:cNvPr id="16" name="Picture 15">
            <a:extLst>
              <a:ext uri="{FF2B5EF4-FFF2-40B4-BE49-F238E27FC236}">
                <a16:creationId xmlns:a16="http://schemas.microsoft.com/office/drawing/2014/main" id="{62D9C5BD-2F83-4B70-84D5-673DFC76462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96522" y="1524000"/>
            <a:ext cx="6726010" cy="428295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D425372-2AEA-4849-7EE9-487071DD043F}"/>
                  </a:ext>
                </a:extLst>
              </p:cNvPr>
              <p:cNvSpPr txBox="1"/>
              <p:nvPr/>
            </p:nvSpPr>
            <p:spPr>
              <a:xfrm>
                <a:off x="5623332" y="1093550"/>
                <a:ext cx="6096000" cy="369332"/>
              </a:xfrm>
              <a:prstGeom prst="rect">
                <a:avLst/>
              </a:prstGeom>
              <a:noFill/>
            </p:spPr>
            <p:txBody>
              <a:bodyPr wrap="square" rtlCol="0">
                <a:spAutoFit/>
              </a:bodyPr>
              <a:lstStyle/>
              <a:p>
                <a:r>
                  <a:rPr lang="en-AU" dirty="0"/>
                  <a:t>Proton and </a:t>
                </a:r>
                <a14:m>
                  <m:oMath xmlns:m="http://schemas.openxmlformats.org/officeDocument/2006/math">
                    <m:r>
                      <a:rPr lang="en-AU" i="1">
                        <a:latin typeface="Cambria Math" panose="02040503050406030204" pitchFamily="18" charset="0"/>
                      </a:rPr>
                      <m:t>𝜌</m:t>
                    </m:r>
                  </m:oMath>
                </a14:m>
                <a:r>
                  <a:rPr lang="en-AU" dirty="0"/>
                  <a:t>-meson mass budgets are practically identical </a:t>
                </a:r>
              </a:p>
            </p:txBody>
          </p:sp>
        </mc:Choice>
        <mc:Fallback xmlns="">
          <p:sp>
            <p:nvSpPr>
              <p:cNvPr id="7" name="TextBox 6">
                <a:extLst>
                  <a:ext uri="{FF2B5EF4-FFF2-40B4-BE49-F238E27FC236}">
                    <a16:creationId xmlns:a16="http://schemas.microsoft.com/office/drawing/2014/main" id="{2D425372-2AEA-4849-7EE9-487071DD043F}"/>
                  </a:ext>
                </a:extLst>
              </p:cNvPr>
              <p:cNvSpPr txBox="1">
                <a:spLocks noRot="1" noChangeAspect="1" noMove="1" noResize="1" noEditPoints="1" noAdjustHandles="1" noChangeArrowheads="1" noChangeShapeType="1" noTextEdit="1"/>
              </p:cNvSpPr>
              <p:nvPr/>
            </p:nvSpPr>
            <p:spPr>
              <a:xfrm>
                <a:off x="5623332" y="1093550"/>
                <a:ext cx="6096000" cy="369332"/>
              </a:xfrm>
              <a:prstGeom prst="rect">
                <a:avLst/>
              </a:prstGeom>
              <a:blipFill>
                <a:blip r:embed="rId3"/>
                <a:stretch>
                  <a:fillRect l="-800" t="-8197" b="-2459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29C898-8A28-5B08-D5C0-9C1C347E0110}"/>
                  </a:ext>
                </a:extLst>
              </p:cNvPr>
              <p:cNvSpPr txBox="1"/>
              <p:nvPr/>
            </p:nvSpPr>
            <p:spPr>
              <a:xfrm>
                <a:off x="6170396" y="5763100"/>
                <a:ext cx="5257178" cy="646331"/>
              </a:xfrm>
              <a:prstGeom prst="rect">
                <a:avLst/>
              </a:prstGeom>
              <a:noFill/>
            </p:spPr>
            <p:txBody>
              <a:bodyPr wrap="square" rtlCol="0">
                <a:spAutoFit/>
              </a:bodyPr>
              <a:lstStyle/>
              <a:p>
                <a14:m>
                  <m:oMath xmlns:m="http://schemas.openxmlformats.org/officeDocument/2006/math">
                    <m:r>
                      <a:rPr lang="en-AU" b="0" i="1" smtClean="0">
                        <a:latin typeface="Cambria Math" panose="02040503050406030204" pitchFamily="18" charset="0"/>
                      </a:rPr>
                      <m:t>𝜋</m:t>
                    </m:r>
                  </m:oMath>
                </a14:m>
                <a:r>
                  <a:rPr lang="en-AU" dirty="0"/>
                  <a:t>- and </a:t>
                </a:r>
                <a14:m>
                  <m:oMath xmlns:m="http://schemas.openxmlformats.org/officeDocument/2006/math">
                    <m:r>
                      <a:rPr lang="en-AU" b="0" i="1" smtClean="0">
                        <a:latin typeface="Cambria Math" panose="02040503050406030204" pitchFamily="18" charset="0"/>
                      </a:rPr>
                      <m:t>𝐾</m:t>
                    </m:r>
                  </m:oMath>
                </a14:m>
                <a:r>
                  <a:rPr lang="en-AU" dirty="0"/>
                  <a:t>-meson mass budgets </a:t>
                </a:r>
              </a:p>
              <a:p>
                <a:r>
                  <a:rPr lang="en-AU" dirty="0"/>
                  <a:t>are completely different from those of proton and </a:t>
                </a:r>
                <a14:m>
                  <m:oMath xmlns:m="http://schemas.openxmlformats.org/officeDocument/2006/math">
                    <m:r>
                      <a:rPr lang="en-AU" i="1">
                        <a:latin typeface="Cambria Math" panose="02040503050406030204" pitchFamily="18" charset="0"/>
                      </a:rPr>
                      <m:t>𝜌</m:t>
                    </m:r>
                  </m:oMath>
                </a14:m>
                <a:endParaRPr lang="en-AU" dirty="0"/>
              </a:p>
            </p:txBody>
          </p:sp>
        </mc:Choice>
        <mc:Fallback xmlns="">
          <p:sp>
            <p:nvSpPr>
              <p:cNvPr id="8" name="TextBox 7">
                <a:extLst>
                  <a:ext uri="{FF2B5EF4-FFF2-40B4-BE49-F238E27FC236}">
                    <a16:creationId xmlns:a16="http://schemas.microsoft.com/office/drawing/2014/main" id="{7B29C898-8A28-5B08-D5C0-9C1C347E0110}"/>
                  </a:ext>
                </a:extLst>
              </p:cNvPr>
              <p:cNvSpPr txBox="1">
                <a:spLocks noRot="1" noChangeAspect="1" noMove="1" noResize="1" noEditPoints="1" noAdjustHandles="1" noChangeArrowheads="1" noChangeShapeType="1" noTextEdit="1"/>
              </p:cNvSpPr>
              <p:nvPr/>
            </p:nvSpPr>
            <p:spPr>
              <a:xfrm>
                <a:off x="6170396" y="5763100"/>
                <a:ext cx="5257178" cy="646331"/>
              </a:xfrm>
              <a:prstGeom prst="rect">
                <a:avLst/>
              </a:prstGeom>
              <a:blipFill>
                <a:blip r:embed="rId4"/>
                <a:stretch>
                  <a:fillRect l="-927" t="-4717" b="-14151"/>
                </a:stretch>
              </a:blipFill>
            </p:spPr>
            <p:txBody>
              <a:bodyPr/>
              <a:lstStyle/>
              <a:p>
                <a:r>
                  <a:rPr lang="en-AU">
                    <a:noFill/>
                  </a:rPr>
                  <a:t> </a:t>
                </a:r>
              </a:p>
            </p:txBody>
          </p:sp>
        </mc:Fallback>
      </mc:AlternateContent>
      <p:sp>
        <p:nvSpPr>
          <p:cNvPr id="9" name="TextBox 8">
            <a:extLst>
              <a:ext uri="{FF2B5EF4-FFF2-40B4-BE49-F238E27FC236}">
                <a16:creationId xmlns:a16="http://schemas.microsoft.com/office/drawing/2014/main" id="{FE9E3902-B1FC-8F49-1641-AEFC470687A1}"/>
              </a:ext>
            </a:extLst>
          </p:cNvPr>
          <p:cNvSpPr txBox="1"/>
          <p:nvPr/>
        </p:nvSpPr>
        <p:spPr>
          <a:xfrm>
            <a:off x="9745866" y="217317"/>
            <a:ext cx="1905000" cy="954107"/>
          </a:xfrm>
          <a:prstGeom prst="rect">
            <a:avLst/>
          </a:prstGeom>
          <a:noFill/>
        </p:spPr>
        <p:txBody>
          <a:bodyPr wrap="square" rtlCol="0">
            <a:spAutoFit/>
          </a:bodyPr>
          <a:lstStyle/>
          <a:p>
            <a:r>
              <a:rPr lang="en-AU" sz="1400" i="1" dirty="0">
                <a:ln w="0"/>
                <a:solidFill>
                  <a:srgbClr val="C00000"/>
                </a:solidFill>
                <a:effectLst>
                  <a:outerShdw blurRad="38100" dist="25400" dir="5400000" algn="ctr" rotWithShape="0">
                    <a:srgbClr val="6E747A">
                      <a:alpha val="43000"/>
                    </a:srgbClr>
                  </a:outerShdw>
                </a:effectLst>
              </a:rPr>
              <a:t>Decompositions are</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gauge invariant</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Poincaré invariant </a:t>
            </a:r>
          </a:p>
          <a:p>
            <a:pPr marL="285750" indent="-285750">
              <a:buFont typeface="Wingdings" panose="05000000000000000000" pitchFamily="2" charset="2"/>
              <a:buChar char="ü"/>
            </a:pPr>
            <a:r>
              <a:rPr lang="en-AU" sz="1400" i="1" dirty="0">
                <a:ln w="0"/>
                <a:solidFill>
                  <a:srgbClr val="C00000"/>
                </a:solidFill>
                <a:effectLst>
                  <a:outerShdw blurRad="38100" dist="25400" dir="5400000" algn="ctr" rotWithShape="0">
                    <a:srgbClr val="6E747A">
                      <a:alpha val="43000"/>
                    </a:srgbClr>
                  </a:outerShdw>
                </a:effectLst>
              </a:rPr>
              <a:t>scale invariant</a:t>
            </a:r>
          </a:p>
        </p:txBody>
      </p:sp>
      <p:cxnSp>
        <p:nvCxnSpPr>
          <p:cNvPr id="11" name="Straight Arrow Connector 10">
            <a:extLst>
              <a:ext uri="{FF2B5EF4-FFF2-40B4-BE49-F238E27FC236}">
                <a16:creationId xmlns:a16="http://schemas.microsoft.com/office/drawing/2014/main" id="{BE9794AD-E768-2FDF-7320-B5F397B63383}"/>
              </a:ext>
            </a:extLst>
          </p:cNvPr>
          <p:cNvCxnSpPr/>
          <p:nvPr/>
        </p:nvCxnSpPr>
        <p:spPr bwMode="auto">
          <a:xfrm flipV="1">
            <a:off x="7772400" y="3200400"/>
            <a:ext cx="1371600" cy="114300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B423F9-9C35-1D20-7AC4-2C5A10F1E75A}"/>
                  </a:ext>
                </a:extLst>
              </p:cNvPr>
              <p:cNvSpPr txBox="1"/>
              <p:nvPr/>
            </p:nvSpPr>
            <p:spPr>
              <a:xfrm>
                <a:off x="8203312" y="3480810"/>
                <a:ext cx="9124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panose="02040503050406030204" pitchFamily="18" charset="0"/>
                        </a:rPr>
                        <m:t>↑↓ →↑↑</m:t>
                      </m:r>
                    </m:oMath>
                  </m:oMathPara>
                </a14:m>
                <a:endParaRPr lang="en-AU" dirty="0"/>
              </a:p>
            </p:txBody>
          </p:sp>
        </mc:Choice>
        <mc:Fallback xmlns="">
          <p:sp>
            <p:nvSpPr>
              <p:cNvPr id="12" name="TextBox 11">
                <a:extLst>
                  <a:ext uri="{FF2B5EF4-FFF2-40B4-BE49-F238E27FC236}">
                    <a16:creationId xmlns:a16="http://schemas.microsoft.com/office/drawing/2014/main" id="{4AB423F9-9C35-1D20-7AC4-2C5A10F1E75A}"/>
                  </a:ext>
                </a:extLst>
              </p:cNvPr>
              <p:cNvSpPr txBox="1">
                <a:spLocks noRot="1" noChangeAspect="1" noMove="1" noResize="1" noEditPoints="1" noAdjustHandles="1" noChangeArrowheads="1" noChangeShapeType="1" noTextEdit="1"/>
              </p:cNvSpPr>
              <p:nvPr/>
            </p:nvSpPr>
            <p:spPr>
              <a:xfrm>
                <a:off x="8203312" y="3480810"/>
                <a:ext cx="912429" cy="369332"/>
              </a:xfrm>
              <a:prstGeom prst="rect">
                <a:avLst/>
              </a:prstGeom>
              <a:blipFill>
                <a:blip r:embed="rId5"/>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396007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0" dur="500"/>
                                        <p:tgtEl>
                                          <p:spTgt spid="3">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3" dur="500"/>
                                        <p:tgtEl>
                                          <p:spTgt spid="3">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6" dur="500"/>
                                        <p:tgtEl>
                                          <p:spTgt spid="3">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5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0" dur="500"/>
                                        <p:tgtEl>
                                          <p:spTgt spid="3">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3" dur="500"/>
                                        <p:tgtEl>
                                          <p:spTgt spid="3">
                                            <p:txEl>
                                              <p:pRg st="7" end="7"/>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circle(in)">
                                      <p:cBhvr>
                                        <p:cTn id="3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75438-EEFD-CA5B-6F20-923B56A1288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00283D0-FBAF-52F8-C4F7-3CA529CFD171}"/>
                  </a:ext>
                </a:extLst>
              </p:cNvPr>
              <p:cNvSpPr>
                <a:spLocks noGrp="1"/>
              </p:cNvSpPr>
              <p:nvPr>
                <p:ph type="title"/>
              </p:nvPr>
            </p:nvSpPr>
            <p:spPr/>
            <p:txBody>
              <a:bodyPr/>
              <a:lstStyle/>
              <a:p>
                <a:r>
                  <a:rPr lang="en-AU" dirty="0"/>
                  <a:t>HI Evolved to </a:t>
                </a:r>
                <a14:m>
                  <m:oMath xmlns:m="http://schemas.openxmlformats.org/officeDocument/2006/math">
                    <m:r>
                      <a:rPr lang="en-AU" b="1" i="1" smtClean="0">
                        <a:latin typeface="Cambria Math" panose="02040503050406030204" pitchFamily="18" charset="0"/>
                      </a:rPr>
                      <m:t>𝜻</m:t>
                    </m:r>
                    <m:r>
                      <a:rPr lang="en-AU" b="1" i="1" smtClean="0">
                        <a:latin typeface="Cambria Math" panose="02040503050406030204" pitchFamily="18" charset="0"/>
                      </a:rPr>
                      <m:t>=</m:t>
                    </m:r>
                    <m:sSub>
                      <m:sSubPr>
                        <m:ctrlPr>
                          <a:rPr lang="en-AU" b="1" i="1" smtClean="0">
                            <a:latin typeface="Cambria Math" panose="02040503050406030204" pitchFamily="18" charset="0"/>
                          </a:rPr>
                        </m:ctrlPr>
                      </m:sSubPr>
                      <m:e>
                        <m:r>
                          <a:rPr lang="en-AU" b="1" i="1" smtClean="0">
                            <a:latin typeface="Cambria Math" panose="02040503050406030204" pitchFamily="18" charset="0"/>
                          </a:rPr>
                          <m:t>𝜻</m:t>
                        </m:r>
                      </m:e>
                      <m:sub>
                        <m:r>
                          <a:rPr lang="en-AU" b="1" i="1" smtClean="0">
                            <a:latin typeface="Cambria Math" panose="02040503050406030204" pitchFamily="18" charset="0"/>
                          </a:rPr>
                          <m:t>𝟐</m:t>
                        </m:r>
                      </m:sub>
                    </m:sSub>
                    <m:r>
                      <a:rPr lang="en-AU" b="1" i="1" smtClean="0">
                        <a:latin typeface="Cambria Math" panose="02040503050406030204" pitchFamily="18" charset="0"/>
                      </a:rPr>
                      <m:t>=</m:t>
                    </m:r>
                    <m:r>
                      <a:rPr lang="en-AU" b="1" i="1" smtClean="0">
                        <a:latin typeface="Cambria Math" panose="02040503050406030204" pitchFamily="18" charset="0"/>
                      </a:rPr>
                      <m:t>𝟐</m:t>
                    </m:r>
                  </m:oMath>
                </a14:m>
                <a:r>
                  <a:rPr lang="en-AU" dirty="0"/>
                  <a:t>GeV … Sea </a:t>
                </a:r>
              </a:p>
            </p:txBody>
          </p:sp>
        </mc:Choice>
        <mc:Fallback xmlns="">
          <p:sp>
            <p:nvSpPr>
              <p:cNvPr id="2" name="Title 1">
                <a:extLst>
                  <a:ext uri="{FF2B5EF4-FFF2-40B4-BE49-F238E27FC236}">
                    <a16:creationId xmlns:a16="http://schemas.microsoft.com/office/drawing/2014/main" id="{800283D0-FBAF-52F8-C4F7-3CA529CFD171}"/>
                  </a:ext>
                </a:extLst>
              </p:cNvPr>
              <p:cNvSpPr>
                <a:spLocks noGrp="1" noRot="1" noChangeAspect="1" noMove="1" noResize="1" noEditPoints="1" noAdjustHandles="1" noChangeArrowheads="1" noChangeShapeType="1" noTextEdit="1"/>
              </p:cNvSpPr>
              <p:nvPr>
                <p:ph type="title"/>
              </p:nvPr>
            </p:nvSpPr>
            <p:spPr>
              <a:blipFill>
                <a:blip r:embed="rId2"/>
                <a:stretch>
                  <a:fillRect l="-1000" t="-534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0052FF-524C-BD74-470C-F5AE46C8EE3A}"/>
                  </a:ext>
                </a:extLst>
              </p:cNvPr>
              <p:cNvSpPr>
                <a:spLocks noGrp="1"/>
              </p:cNvSpPr>
              <p:nvPr>
                <p:ph idx="1"/>
              </p:nvPr>
            </p:nvSpPr>
            <p:spPr>
              <a:xfrm>
                <a:off x="609600" y="1341437"/>
                <a:ext cx="7176842" cy="4525963"/>
              </a:xfrm>
            </p:spPr>
            <p:txBody>
              <a:bodyPr/>
              <a:lstStyle/>
              <a:p>
                <a:r>
                  <a:rPr lang="en-AU" dirty="0"/>
                  <a:t>Evolution from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𝐻</m:t>
                        </m:r>
                      </m:sub>
                    </m:sSub>
                    <m:r>
                      <a:rPr lang="en-AU" i="1">
                        <a:latin typeface="Cambria Math" panose="02040503050406030204" pitchFamily="18" charset="0"/>
                      </a:rPr>
                      <m:t>→</m:t>
                    </m:r>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2</m:t>
                        </m:r>
                      </m:sub>
                    </m:sSub>
                  </m:oMath>
                </a14:m>
                <a:r>
                  <a:rPr lang="en-AU" dirty="0"/>
                  <a:t> “liberates” glue and sea parton contributions from the dressed quarks that constitute the </a:t>
                </a:r>
                <a14:m>
                  <m:oMath xmlns:m="http://schemas.openxmlformats.org/officeDocument/2006/math">
                    <m:sSub>
                      <m:sSubPr>
                        <m:ctrlPr>
                          <a:rPr lang="en-AU" i="1">
                            <a:latin typeface="Cambria Math" panose="02040503050406030204" pitchFamily="18" charset="0"/>
                          </a:rPr>
                        </m:ctrlPr>
                      </m:sSubPr>
                      <m:e>
                        <m:r>
                          <a:rPr lang="en-AU" i="1">
                            <a:latin typeface="Cambria Math" panose="02040503050406030204" pitchFamily="18" charset="0"/>
                          </a:rPr>
                          <m:t>𝜁</m:t>
                        </m:r>
                      </m:e>
                      <m:sub>
                        <m:r>
                          <a:rPr lang="en-AU" i="1">
                            <a:latin typeface="Cambria Math" panose="02040503050406030204" pitchFamily="18" charset="0"/>
                          </a:rPr>
                          <m:t>𝐻</m:t>
                        </m:r>
                      </m:sub>
                    </m:sSub>
                  </m:oMath>
                </a14:m>
                <a:r>
                  <a:rPr lang="en-AU" dirty="0"/>
                  <a:t> baryon.</a:t>
                </a:r>
              </a:p>
              <a:p>
                <a:pPr lvl="1"/>
                <a:r>
                  <a:rPr lang="en-AU" sz="2200" dirty="0"/>
                  <a:t>hence, sea and glue DFs emerge entirely from evolution </a:t>
                </a:r>
              </a:p>
              <a:p>
                <a:pPr lvl="1"/>
                <a:r>
                  <a:rPr lang="en-US" sz="2200" dirty="0"/>
                  <a:t>Figure B …</a:t>
                </a:r>
              </a:p>
              <a:p>
                <a:pPr lvl="2"/>
                <a:r>
                  <a:rPr lang="en-US" sz="2200" dirty="0"/>
                  <a:t>proton sea has additional support on valence quark domain </a:t>
                </a:r>
                <a14:m>
                  <m:oMath xmlns:m="http://schemas.openxmlformats.org/officeDocument/2006/math">
                    <m:r>
                      <a:rPr lang="en-US" sz="2200" i="1" dirty="0" smtClean="0">
                        <a:latin typeface="Cambria Math" panose="02040503050406030204" pitchFamily="18" charset="0"/>
                      </a:rPr>
                      <m:t>𝑥</m:t>
                    </m:r>
                    <m:r>
                      <a:rPr lang="en-US" sz="2200" i="1" dirty="0" smtClean="0">
                        <a:latin typeface="Cambria Math" panose="02040503050406030204" pitchFamily="18" charset="0"/>
                      </a:rPr>
                      <m:t> ≳ </m:t>
                    </m:r>
                    <m:r>
                      <a:rPr lang="en-US" sz="2200" i="1" dirty="0" smtClean="0">
                        <a:latin typeface="Cambria Math" panose="02040503050406030204" pitchFamily="18" charset="0"/>
                      </a:rPr>
                      <m:t>0</m:t>
                    </m:r>
                    <m:r>
                      <a:rPr lang="en-US" sz="2200" i="1" dirty="0" smtClean="0">
                        <a:latin typeface="Cambria Math" panose="02040503050406030204" pitchFamily="18" charset="0"/>
                      </a:rPr>
                      <m:t>.</m:t>
                    </m:r>
                    <m:r>
                      <a:rPr lang="en-US" sz="2200" i="1" dirty="0" smtClean="0">
                        <a:latin typeface="Cambria Math" panose="02040503050406030204" pitchFamily="18" charset="0"/>
                      </a:rPr>
                      <m:t>2</m:t>
                    </m:r>
                  </m:oMath>
                </a14:m>
                <a:endParaRPr lang="en-US" sz="2200" dirty="0"/>
              </a:p>
              <a:p>
                <a:pPr lvl="2"/>
                <a14:m>
                  <m:oMath xmlns:m="http://schemas.openxmlformats.org/officeDocument/2006/math">
                    <m:r>
                      <m:rPr>
                        <m:sty m:val="p"/>
                      </m:rPr>
                      <a:rPr lang="en-AU" sz="2200" b="0" i="0" smtClean="0">
                        <a:latin typeface="Cambria Math" panose="02040503050406030204" pitchFamily="18" charset="0"/>
                      </a:rPr>
                      <m:t>Λ</m:t>
                    </m:r>
                  </m:oMath>
                </a14:m>
                <a:r>
                  <a:rPr lang="en-US" sz="2200" dirty="0"/>
                  <a:t> sea has more support than </a:t>
                </a:r>
                <a14:m>
                  <m:oMath xmlns:m="http://schemas.openxmlformats.org/officeDocument/2006/math">
                    <m:sSup>
                      <m:sSupPr>
                        <m:ctrlPr>
                          <a:rPr lang="en-AU" sz="2200" b="0" i="1" smtClean="0">
                            <a:latin typeface="Cambria Math" panose="02040503050406030204" pitchFamily="18" charset="0"/>
                          </a:rPr>
                        </m:ctrlPr>
                      </m:sSupPr>
                      <m:e>
                        <m:r>
                          <m:rPr>
                            <m:sty m:val="p"/>
                          </m:rPr>
                          <a:rPr lang="en-AU" sz="2200" b="0" i="0" smtClean="0">
                            <a:latin typeface="Cambria Math" panose="02040503050406030204" pitchFamily="18" charset="0"/>
                          </a:rPr>
                          <m:t>Σ</m:t>
                        </m:r>
                      </m:e>
                      <m:sup>
                        <m:r>
                          <a:rPr lang="en-AU" sz="2200" b="0" i="1" smtClean="0">
                            <a:latin typeface="Cambria Math" panose="02040503050406030204" pitchFamily="18" charset="0"/>
                          </a:rPr>
                          <m:t>0</m:t>
                        </m:r>
                      </m:sup>
                    </m:sSup>
                    <m:r>
                      <a:rPr lang="en-AU" sz="2200" b="0" i="1" smtClean="0">
                        <a:latin typeface="Cambria Math" panose="02040503050406030204" pitchFamily="18" charset="0"/>
                      </a:rPr>
                      <m:t> </m:t>
                    </m:r>
                  </m:oMath>
                </a14:m>
                <a:r>
                  <a:rPr lang="en-US" sz="2200" dirty="0"/>
                  <a:t> sea</a:t>
                </a:r>
              </a:p>
              <a:p>
                <a:pPr lvl="1"/>
                <a:r>
                  <a:rPr lang="en-US" sz="2200" dirty="0"/>
                  <a:t>Large-</a:t>
                </a:r>
                <a14:m>
                  <m:oMath xmlns:m="http://schemas.openxmlformats.org/officeDocument/2006/math">
                    <m:r>
                      <a:rPr lang="en-US" sz="2200" i="1" dirty="0" smtClean="0">
                        <a:latin typeface="Cambria Math" panose="02040503050406030204" pitchFamily="18" charset="0"/>
                      </a:rPr>
                      <m:t>𝑥</m:t>
                    </m:r>
                  </m:oMath>
                </a14:m>
                <a:r>
                  <a:rPr lang="en-US" sz="2200" dirty="0"/>
                  <a:t> power law:</a:t>
                </a:r>
              </a:p>
              <a:p>
                <a:pPr lvl="2"/>
                <a:r>
                  <a:rPr lang="en-US" sz="2200" dirty="0"/>
                  <a:t>As in QCD </a:t>
                </a:r>
                <a14:m>
                  <m:oMath xmlns:m="http://schemas.openxmlformats.org/officeDocument/2006/math">
                    <m:r>
                      <a:rPr lang="en-AU" sz="2200" b="0" i="1" smtClean="0">
                        <a:latin typeface="Cambria Math" panose="02040503050406030204" pitchFamily="18" charset="0"/>
                      </a:rPr>
                      <m:t>≈</m:t>
                    </m:r>
                    <m:r>
                      <a:rPr lang="en-AU" sz="2200" b="0" i="1" smtClean="0">
                        <a:latin typeface="Cambria Math" panose="02040503050406030204" pitchFamily="18" charset="0"/>
                      </a:rPr>
                      <m:t>2</m:t>
                    </m:r>
                    <m:r>
                      <a:rPr lang="en-AU" sz="2200" b="0" i="1" smtClean="0">
                        <a:latin typeface="Cambria Math" panose="02040503050406030204" pitchFamily="18" charset="0"/>
                      </a:rPr>
                      <m:t>+</m:t>
                    </m:r>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𝛽</m:t>
                        </m:r>
                      </m:e>
                      <m:sub>
                        <m:r>
                          <m:rPr>
                            <m:sty m:val="p"/>
                          </m:rPr>
                          <a:rPr lang="en-AU" sz="2200" b="0" i="0" smtClean="0">
                            <a:latin typeface="Cambria Math" panose="02040503050406030204" pitchFamily="18" charset="0"/>
                          </a:rPr>
                          <m:t>Valence</m:t>
                        </m:r>
                      </m:sub>
                      <m:sup>
                        <m:r>
                          <m:rPr>
                            <m:sty m:val="p"/>
                          </m:rPr>
                          <a:rPr lang="en-AU" sz="2200" b="0" i="0" smtClean="0">
                            <a:latin typeface="Cambria Math" panose="02040503050406030204" pitchFamily="18" charset="0"/>
                          </a:rPr>
                          <m:t>SCI</m:t>
                        </m:r>
                      </m:sup>
                    </m:sSubSup>
                  </m:oMath>
                </a14:m>
                <a:endParaRPr lang="en-US" sz="2200" dirty="0"/>
              </a:p>
              <a:p>
                <a:pPr lvl="1"/>
                <a:r>
                  <a:rPr lang="en-US" sz="2200" dirty="0"/>
                  <a:t>All baryons have measurable </a:t>
                </a:r>
                <a14:m>
                  <m:oMath xmlns:m="http://schemas.openxmlformats.org/officeDocument/2006/math">
                    <m:r>
                      <a:rPr lang="en-AU" sz="2200" b="0" i="1" smtClean="0">
                        <a:latin typeface="Cambria Math" panose="02040503050406030204" pitchFamily="18" charset="0"/>
                      </a:rPr>
                      <m:t>𝑐</m:t>
                    </m:r>
                    <m:r>
                      <a:rPr lang="en-AU" sz="2200" b="0" i="1" smtClean="0">
                        <a:latin typeface="Cambria Math" panose="02040503050406030204" pitchFamily="18" charset="0"/>
                      </a:rPr>
                      <m:t>+</m:t>
                    </m:r>
                    <m:acc>
                      <m:accPr>
                        <m:chr m:val="̅"/>
                        <m:ctrlPr>
                          <a:rPr lang="en-AU" sz="2200" b="0" i="1" smtClean="0">
                            <a:latin typeface="Cambria Math" panose="02040503050406030204" pitchFamily="18" charset="0"/>
                          </a:rPr>
                        </m:ctrlPr>
                      </m:accPr>
                      <m:e>
                        <m:r>
                          <a:rPr lang="en-AU" sz="2200" b="0" i="1" smtClean="0">
                            <a:latin typeface="Cambria Math" panose="02040503050406030204" pitchFamily="18" charset="0"/>
                          </a:rPr>
                          <m:t>𝑐</m:t>
                        </m:r>
                      </m:e>
                    </m:acc>
                  </m:oMath>
                </a14:m>
                <a:r>
                  <a:rPr lang="en-US" sz="2200" dirty="0"/>
                  <a:t> component </a:t>
                </a:r>
              </a:p>
              <a:p>
                <a:pPr marL="457200" lvl="1" indent="0">
                  <a:buNone/>
                </a:pPr>
                <a:r>
                  <a:rPr lang="en-US" sz="2200" dirty="0"/>
                  <a:t>    … with sea-like profile, not intrinsic with valence profile</a:t>
                </a:r>
              </a:p>
            </p:txBody>
          </p:sp>
        </mc:Choice>
        <mc:Fallback xmlns="">
          <p:sp>
            <p:nvSpPr>
              <p:cNvPr id="3" name="Content Placeholder 2">
                <a:extLst>
                  <a:ext uri="{FF2B5EF4-FFF2-40B4-BE49-F238E27FC236}">
                    <a16:creationId xmlns:a16="http://schemas.microsoft.com/office/drawing/2014/main" id="{AF0052FF-524C-BD74-470C-F5AE46C8EE3A}"/>
                  </a:ext>
                </a:extLst>
              </p:cNvPr>
              <p:cNvSpPr>
                <a:spLocks noGrp="1" noRot="1" noChangeAspect="1" noMove="1" noResize="1" noEditPoints="1" noAdjustHandles="1" noChangeArrowheads="1" noChangeShapeType="1" noTextEdit="1"/>
              </p:cNvSpPr>
              <p:nvPr>
                <p:ph idx="1"/>
              </p:nvPr>
            </p:nvSpPr>
            <p:spPr>
              <a:xfrm>
                <a:off x="609600" y="1341437"/>
                <a:ext cx="7176842" cy="4525963"/>
              </a:xfrm>
              <a:blipFill>
                <a:blip r:embed="rId3"/>
                <a:stretch>
                  <a:fillRect l="-935" t="-942" r="-1699" b="-1386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B9DCDF2-3AE8-8003-B446-9DEF4EBE8F9F}"/>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C1D24E2E-F967-1C63-408F-0F7219EC12A1}"/>
              </a:ext>
            </a:extLst>
          </p:cNvPr>
          <p:cNvSpPr>
            <a:spLocks noGrp="1"/>
          </p:cNvSpPr>
          <p:nvPr>
            <p:ph type="ftr" sz="quarter" idx="11"/>
          </p:nvPr>
        </p:nvSpPr>
        <p:spPr/>
        <p:txBody>
          <a:bodyPr/>
          <a:lstStyle/>
          <a:p>
            <a:r>
              <a:rPr lang="en-US" dirty="0"/>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133622F9-D8BE-D362-8AA0-B9F5540DE4F8}"/>
              </a:ext>
            </a:extLst>
          </p:cNvPr>
          <p:cNvSpPr>
            <a:spLocks noGrp="1"/>
          </p:cNvSpPr>
          <p:nvPr>
            <p:ph type="sldNum" sz="quarter" idx="12"/>
          </p:nvPr>
        </p:nvSpPr>
        <p:spPr/>
        <p:txBody>
          <a:bodyPr/>
          <a:lstStyle/>
          <a:p>
            <a:fld id="{87034D8C-3CB4-402A-BC46-2AB14C0FE90A}" type="slidenum">
              <a:rPr lang="en-US" smtClean="0"/>
              <a:pPr/>
              <a:t>44</a:t>
            </a:fld>
            <a:endParaRPr lang="en-US"/>
          </a:p>
        </p:txBody>
      </p:sp>
      <p:sp>
        <p:nvSpPr>
          <p:cNvPr id="8" name="TextBox 7">
            <a:extLst>
              <a:ext uri="{FF2B5EF4-FFF2-40B4-BE49-F238E27FC236}">
                <a16:creationId xmlns:a16="http://schemas.microsoft.com/office/drawing/2014/main" id="{9319C36D-E473-67A3-0293-64E6066015FA}"/>
              </a:ext>
            </a:extLst>
          </p:cNvPr>
          <p:cNvSpPr txBox="1"/>
          <p:nvPr/>
        </p:nvSpPr>
        <p:spPr>
          <a:xfrm>
            <a:off x="609600" y="757549"/>
            <a:ext cx="6858000" cy="584775"/>
          </a:xfrm>
          <a:prstGeom prst="rect">
            <a:avLst/>
          </a:prstGeom>
          <a:noFill/>
        </p:spPr>
        <p:txBody>
          <a:bodyPr wrap="square" rtlCol="0">
            <a:spAutoFit/>
          </a:bodyPr>
          <a:lstStyle/>
          <a:p>
            <a:r>
              <a:rPr lang="en-AU" sz="1600" i="1" dirty="0">
                <a:solidFill>
                  <a:schemeClr val="accent3">
                    <a:lumMod val="75000"/>
                  </a:schemeClr>
                </a:solidFill>
              </a:rPr>
              <a:t>P.-L. Yin et al., All-Orders Evolution of Parton Distributions: Principle, Practice, and Predictions, Chin. Phys. Lett. Express 40 (9) (2023) 091201.</a:t>
            </a:r>
          </a:p>
        </p:txBody>
      </p:sp>
      <p:pic>
        <p:nvPicPr>
          <p:cNvPr id="10" name="Picture 9">
            <a:extLst>
              <a:ext uri="{FF2B5EF4-FFF2-40B4-BE49-F238E27FC236}">
                <a16:creationId xmlns:a16="http://schemas.microsoft.com/office/drawing/2014/main" id="{1DE2087E-44B1-8D7B-0572-EAB8F2DCF1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48601" y="362690"/>
            <a:ext cx="4198170" cy="552479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89DA590-9ABA-1212-3C86-27EDF56E97F8}"/>
                  </a:ext>
                </a:extLst>
              </p:cNvPr>
              <p:cNvSpPr txBox="1"/>
              <p:nvPr/>
            </p:nvSpPr>
            <p:spPr>
              <a:xfrm>
                <a:off x="10465204" y="905693"/>
                <a:ext cx="477438" cy="3125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400" b="0" i="1" smtClean="0">
                              <a:solidFill>
                                <a:srgbClr val="009900"/>
                              </a:solidFill>
                              <a:latin typeface="Cambria Math" panose="02040503050406030204" pitchFamily="18" charset="0"/>
                            </a:rPr>
                          </m:ctrlPr>
                        </m:sSubPr>
                        <m:e>
                          <m:r>
                            <a:rPr lang="en-AU" sz="1400" b="0" i="1" smtClean="0">
                              <a:solidFill>
                                <a:srgbClr val="009900"/>
                              </a:solidFill>
                              <a:latin typeface="Cambria Math" panose="02040503050406030204" pitchFamily="18" charset="0"/>
                            </a:rPr>
                            <m:t>2</m:t>
                          </m:r>
                          <m:acc>
                            <m:accPr>
                              <m:chr m:val="̅"/>
                              <m:ctrlPr>
                                <a:rPr lang="en-AU" sz="1400" b="0" i="1" smtClean="0">
                                  <a:solidFill>
                                    <a:srgbClr val="009900"/>
                                  </a:solidFill>
                                  <a:latin typeface="Cambria Math" panose="02040503050406030204" pitchFamily="18" charset="0"/>
                                </a:rPr>
                              </m:ctrlPr>
                            </m:accPr>
                            <m:e>
                              <m:r>
                                <a:rPr lang="en-AU" sz="1400" b="0" i="1" smtClean="0">
                                  <a:solidFill>
                                    <a:srgbClr val="009900"/>
                                  </a:solidFill>
                                  <a:latin typeface="Cambria Math" panose="02040503050406030204" pitchFamily="18" charset="0"/>
                                </a:rPr>
                                <m:t>𝑙</m:t>
                              </m:r>
                            </m:e>
                          </m:acc>
                        </m:e>
                        <m:sub>
                          <m:r>
                            <m:rPr>
                              <m:sty m:val="p"/>
                            </m:rPr>
                            <a:rPr lang="en-AU" sz="1400" b="0" i="0" smtClean="0">
                              <a:solidFill>
                                <a:srgbClr val="009900"/>
                              </a:solidFill>
                              <a:latin typeface="Cambria Math" panose="02040503050406030204" pitchFamily="18" charset="0"/>
                            </a:rPr>
                            <m:t>Λ</m:t>
                          </m:r>
                        </m:sub>
                      </m:sSub>
                    </m:oMath>
                  </m:oMathPara>
                </a14:m>
                <a:endParaRPr lang="en-AU" sz="1400" dirty="0">
                  <a:solidFill>
                    <a:srgbClr val="009900"/>
                  </a:solidFill>
                </a:endParaRPr>
              </a:p>
            </p:txBody>
          </p:sp>
        </mc:Choice>
        <mc:Fallback xmlns="">
          <p:sp>
            <p:nvSpPr>
              <p:cNvPr id="11" name="TextBox 10">
                <a:extLst>
                  <a:ext uri="{FF2B5EF4-FFF2-40B4-BE49-F238E27FC236}">
                    <a16:creationId xmlns:a16="http://schemas.microsoft.com/office/drawing/2014/main" id="{289DA590-9ABA-1212-3C86-27EDF56E97F8}"/>
                  </a:ext>
                </a:extLst>
              </p:cNvPr>
              <p:cNvSpPr txBox="1">
                <a:spLocks noRot="1" noChangeAspect="1" noMove="1" noResize="1" noEditPoints="1" noAdjustHandles="1" noChangeArrowheads="1" noChangeShapeType="1" noTextEdit="1"/>
              </p:cNvSpPr>
              <p:nvPr/>
            </p:nvSpPr>
            <p:spPr>
              <a:xfrm>
                <a:off x="10465204" y="905693"/>
                <a:ext cx="477438" cy="312521"/>
              </a:xfrm>
              <a:prstGeom prst="rect">
                <a:avLst/>
              </a:prstGeom>
              <a:blipFill>
                <a:blip r:embed="rId5"/>
                <a:stretch>
                  <a:fillRect r="-2307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199D2F-7EAA-B932-8CD5-D31CEC9A5045}"/>
                  </a:ext>
                </a:extLst>
              </p:cNvPr>
              <p:cNvSpPr txBox="1"/>
              <p:nvPr/>
            </p:nvSpPr>
            <p:spPr>
              <a:xfrm>
                <a:off x="11002963" y="762873"/>
                <a:ext cx="519116" cy="3340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400" b="0" i="1" smtClean="0">
                              <a:solidFill>
                                <a:schemeClr val="accent6">
                                  <a:lumMod val="50000"/>
                                </a:schemeClr>
                              </a:solidFill>
                              <a:latin typeface="Cambria Math" panose="02040503050406030204" pitchFamily="18" charset="0"/>
                            </a:rPr>
                          </m:ctrlPr>
                        </m:sSubPr>
                        <m:e>
                          <m:r>
                            <a:rPr lang="en-AU" sz="1400" b="0" i="1" smtClean="0">
                              <a:solidFill>
                                <a:schemeClr val="accent6">
                                  <a:lumMod val="50000"/>
                                </a:schemeClr>
                              </a:solidFill>
                              <a:latin typeface="Cambria Math" panose="02040503050406030204" pitchFamily="18" charset="0"/>
                            </a:rPr>
                            <m:t>2</m:t>
                          </m:r>
                          <m:acc>
                            <m:accPr>
                              <m:chr m:val="̅"/>
                              <m:ctrlPr>
                                <a:rPr lang="en-AU" sz="1400" b="0" i="1" smtClean="0">
                                  <a:solidFill>
                                    <a:schemeClr val="accent6">
                                      <a:lumMod val="50000"/>
                                    </a:schemeClr>
                                  </a:solidFill>
                                  <a:latin typeface="Cambria Math" panose="02040503050406030204" pitchFamily="18" charset="0"/>
                                </a:rPr>
                              </m:ctrlPr>
                            </m:accPr>
                            <m:e>
                              <m:r>
                                <a:rPr lang="en-AU" sz="1400" b="0" i="1" smtClean="0">
                                  <a:solidFill>
                                    <a:schemeClr val="accent6">
                                      <a:lumMod val="50000"/>
                                    </a:schemeClr>
                                  </a:solidFill>
                                  <a:latin typeface="Cambria Math" panose="02040503050406030204" pitchFamily="18" charset="0"/>
                                </a:rPr>
                                <m:t>𝑑</m:t>
                              </m:r>
                            </m:e>
                          </m:acc>
                        </m:e>
                        <m:sub>
                          <m:r>
                            <a:rPr lang="en-AU" sz="1400" b="0" i="1" smtClean="0">
                              <a:solidFill>
                                <a:schemeClr val="accent6">
                                  <a:lumMod val="50000"/>
                                </a:schemeClr>
                              </a:solidFill>
                              <a:latin typeface="Cambria Math" panose="02040503050406030204" pitchFamily="18" charset="0"/>
                            </a:rPr>
                            <m:t>𝑝</m:t>
                          </m:r>
                        </m:sub>
                      </m:sSub>
                    </m:oMath>
                  </m:oMathPara>
                </a14:m>
                <a:endParaRPr lang="en-AU" sz="1600" dirty="0">
                  <a:solidFill>
                    <a:schemeClr val="accent6">
                      <a:lumMod val="50000"/>
                    </a:schemeClr>
                  </a:solidFill>
                </a:endParaRPr>
              </a:p>
            </p:txBody>
          </p:sp>
        </mc:Choice>
        <mc:Fallback xmlns="">
          <p:sp>
            <p:nvSpPr>
              <p:cNvPr id="13" name="TextBox 12">
                <a:extLst>
                  <a:ext uri="{FF2B5EF4-FFF2-40B4-BE49-F238E27FC236}">
                    <a16:creationId xmlns:a16="http://schemas.microsoft.com/office/drawing/2014/main" id="{01199D2F-7EAA-B932-8CD5-D31CEC9A5045}"/>
                  </a:ext>
                </a:extLst>
              </p:cNvPr>
              <p:cNvSpPr txBox="1">
                <a:spLocks noRot="1" noChangeAspect="1" noMove="1" noResize="1" noEditPoints="1" noAdjustHandles="1" noChangeArrowheads="1" noChangeShapeType="1" noTextEdit="1"/>
              </p:cNvSpPr>
              <p:nvPr/>
            </p:nvSpPr>
            <p:spPr>
              <a:xfrm>
                <a:off x="11002963" y="762873"/>
                <a:ext cx="519116" cy="334066"/>
              </a:xfrm>
              <a:prstGeom prst="rect">
                <a:avLst/>
              </a:prstGeom>
              <a:blipFill>
                <a:blip r:embed="rId6"/>
                <a:stretch>
                  <a:fillRect r="-1882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4B6E8E4-C47C-6750-2073-6338E186C3BA}"/>
                  </a:ext>
                </a:extLst>
              </p:cNvPr>
              <p:cNvSpPr txBox="1"/>
              <p:nvPr/>
            </p:nvSpPr>
            <p:spPr>
              <a:xfrm>
                <a:off x="10714123" y="3629997"/>
                <a:ext cx="434670" cy="7272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AU" b="0" i="1" smtClean="0">
                              <a:solidFill>
                                <a:srgbClr val="009900"/>
                              </a:solidFill>
                              <a:latin typeface="Cambria Math" panose="02040503050406030204" pitchFamily="18" charset="0"/>
                            </a:rPr>
                          </m:ctrlPr>
                        </m:fPr>
                        <m:num>
                          <m:sSubSup>
                            <m:sSubSupPr>
                              <m:ctrlPr>
                                <a:rPr lang="en-AU" b="0" i="1" smtClean="0">
                                  <a:solidFill>
                                    <a:srgbClr val="009900"/>
                                  </a:solidFill>
                                  <a:latin typeface="Cambria Math" panose="02040503050406030204" pitchFamily="18" charset="0"/>
                                </a:rPr>
                              </m:ctrlPr>
                            </m:sSubSupPr>
                            <m:e>
                              <m:r>
                                <a:rPr lang="en-AU" b="0" i="1" smtClean="0">
                                  <a:solidFill>
                                    <a:srgbClr val="009900"/>
                                  </a:solidFill>
                                  <a:latin typeface="Cambria Math" panose="02040503050406030204" pitchFamily="18" charset="0"/>
                                </a:rPr>
                                <m:t>𝑆</m:t>
                              </m:r>
                            </m:e>
                            <m:sub>
                              <m:r>
                                <m:rPr>
                                  <m:sty m:val="p"/>
                                </m:rPr>
                                <a:rPr lang="en-AU" b="0" i="0" smtClean="0">
                                  <a:solidFill>
                                    <a:srgbClr val="009900"/>
                                  </a:solidFill>
                                  <a:latin typeface="Cambria Math" panose="02040503050406030204" pitchFamily="18" charset="0"/>
                                </a:rPr>
                                <m:t>Λ</m:t>
                              </m:r>
                            </m:sub>
                            <m:sup>
                              <m:r>
                                <a:rPr lang="en-AU" b="0" i="1" smtClean="0">
                                  <a:solidFill>
                                    <a:srgbClr val="009900"/>
                                  </a:solidFill>
                                  <a:latin typeface="Cambria Math" panose="02040503050406030204" pitchFamily="18" charset="0"/>
                                </a:rPr>
                                <m:t>𝑠</m:t>
                              </m:r>
                              <m:r>
                                <a:rPr lang="en-AU" b="0" i="1" smtClean="0">
                                  <a:solidFill>
                                    <a:srgbClr val="009900"/>
                                  </a:solidFill>
                                  <a:latin typeface="Cambria Math" panose="02040503050406030204" pitchFamily="18" charset="0"/>
                                </a:rPr>
                                <m:t>,</m:t>
                              </m:r>
                              <m:r>
                                <a:rPr lang="en-AU" b="0" i="1" smtClean="0">
                                  <a:solidFill>
                                    <a:srgbClr val="009900"/>
                                  </a:solidFill>
                                  <a:latin typeface="Cambria Math" panose="02040503050406030204" pitchFamily="18" charset="0"/>
                                </a:rPr>
                                <m:t>𝑐</m:t>
                              </m:r>
                            </m:sup>
                          </m:sSubSup>
                        </m:num>
                        <m:den>
                          <m:sSub>
                            <m:sSubPr>
                              <m:ctrlPr>
                                <a:rPr lang="en-AU" b="0" i="1" smtClean="0">
                                  <a:solidFill>
                                    <a:srgbClr val="009900"/>
                                  </a:solidFill>
                                  <a:latin typeface="Cambria Math" panose="02040503050406030204" pitchFamily="18" charset="0"/>
                                </a:rPr>
                              </m:ctrlPr>
                            </m:sSubPr>
                            <m:e>
                              <m:r>
                                <a:rPr lang="en-AU" b="0" i="1" smtClean="0">
                                  <a:solidFill>
                                    <a:srgbClr val="009900"/>
                                  </a:solidFill>
                                  <a:latin typeface="Cambria Math" panose="02040503050406030204" pitchFamily="18" charset="0"/>
                                </a:rPr>
                                <m:t>𝑆</m:t>
                              </m:r>
                            </m:e>
                            <m:sub>
                              <m:r>
                                <a:rPr lang="en-AU" b="0" i="1" smtClean="0">
                                  <a:solidFill>
                                    <a:srgbClr val="009900"/>
                                  </a:solidFill>
                                  <a:latin typeface="Cambria Math" panose="02040503050406030204" pitchFamily="18" charset="0"/>
                                </a:rPr>
                                <m:t>𝑝</m:t>
                              </m:r>
                            </m:sub>
                          </m:sSub>
                        </m:den>
                      </m:f>
                    </m:oMath>
                  </m:oMathPara>
                </a14:m>
                <a:endParaRPr lang="en-AU" dirty="0">
                  <a:solidFill>
                    <a:srgbClr val="009900"/>
                  </a:solidFill>
                </a:endParaRPr>
              </a:p>
            </p:txBody>
          </p:sp>
        </mc:Choice>
        <mc:Fallback xmlns="">
          <p:sp>
            <p:nvSpPr>
              <p:cNvPr id="14" name="TextBox 13">
                <a:extLst>
                  <a:ext uri="{FF2B5EF4-FFF2-40B4-BE49-F238E27FC236}">
                    <a16:creationId xmlns:a16="http://schemas.microsoft.com/office/drawing/2014/main" id="{94B6E8E4-C47C-6750-2073-6338E186C3BA}"/>
                  </a:ext>
                </a:extLst>
              </p:cNvPr>
              <p:cNvSpPr txBox="1">
                <a:spLocks noRot="1" noChangeAspect="1" noMove="1" noResize="1" noEditPoints="1" noAdjustHandles="1" noChangeArrowheads="1" noChangeShapeType="1" noTextEdit="1"/>
              </p:cNvSpPr>
              <p:nvPr/>
            </p:nvSpPr>
            <p:spPr>
              <a:xfrm>
                <a:off x="10714123" y="3629997"/>
                <a:ext cx="434670" cy="727250"/>
              </a:xfrm>
              <a:prstGeom prst="rect">
                <a:avLst/>
              </a:prstGeom>
              <a:blipFill>
                <a:blip r:embed="rId7"/>
                <a:stretch>
                  <a:fillRect r="-281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D9408BB-4F3B-CEFA-04B0-CFBBEA847DE6}"/>
                  </a:ext>
                </a:extLst>
              </p:cNvPr>
              <p:cNvSpPr txBox="1"/>
              <p:nvPr/>
            </p:nvSpPr>
            <p:spPr>
              <a:xfrm>
                <a:off x="9527227" y="4387303"/>
                <a:ext cx="647228" cy="10250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AU" b="0" i="1" smtClean="0">
                              <a:solidFill>
                                <a:schemeClr val="accent1">
                                  <a:lumMod val="50000"/>
                                </a:schemeClr>
                              </a:solidFill>
                              <a:latin typeface="Cambria Math" panose="02040503050406030204" pitchFamily="18" charset="0"/>
                            </a:rPr>
                          </m:ctrlPr>
                        </m:fPr>
                        <m:num>
                          <m:sSubSup>
                            <m:sSubSupPr>
                              <m:ctrlPr>
                                <a:rPr lang="en-AU" b="0" i="1" smtClean="0">
                                  <a:solidFill>
                                    <a:schemeClr val="accent1">
                                      <a:lumMod val="50000"/>
                                    </a:schemeClr>
                                  </a:solidFill>
                                  <a:latin typeface="Cambria Math" panose="02040503050406030204" pitchFamily="18" charset="0"/>
                                </a:rPr>
                              </m:ctrlPr>
                            </m:sSubSupPr>
                            <m:e>
                              <m:r>
                                <a:rPr lang="en-AU" b="0" i="1" smtClean="0">
                                  <a:solidFill>
                                    <a:schemeClr val="accent1">
                                      <a:lumMod val="50000"/>
                                    </a:schemeClr>
                                  </a:solidFill>
                                  <a:latin typeface="Cambria Math" panose="02040503050406030204" pitchFamily="18" charset="0"/>
                                </a:rPr>
                                <m:t>𝑆</m:t>
                              </m:r>
                            </m:e>
                            <m:sub>
                              <m:sSup>
                                <m:sSupPr>
                                  <m:ctrlPr>
                                    <a:rPr lang="en-AU" b="0" i="1" smtClean="0">
                                      <a:solidFill>
                                        <a:schemeClr val="accent1">
                                          <a:lumMod val="50000"/>
                                        </a:schemeClr>
                                      </a:solidFill>
                                      <a:latin typeface="Cambria Math" panose="02040503050406030204" pitchFamily="18" charset="0"/>
                                    </a:rPr>
                                  </m:ctrlPr>
                                </m:sSupPr>
                                <m:e>
                                  <m:r>
                                    <m:rPr>
                                      <m:sty m:val="p"/>
                                    </m:rPr>
                                    <a:rPr lang="en-AU" b="0" i="0" smtClean="0">
                                      <a:solidFill>
                                        <a:schemeClr val="accent1">
                                          <a:lumMod val="50000"/>
                                        </a:schemeClr>
                                      </a:solidFill>
                                      <a:latin typeface="Cambria Math" panose="02040503050406030204" pitchFamily="18" charset="0"/>
                                    </a:rPr>
                                    <m:t>Σ</m:t>
                                  </m:r>
                                </m:e>
                                <m:sup>
                                  <m:r>
                                    <a:rPr lang="en-AU" b="0" i="1" smtClean="0">
                                      <a:solidFill>
                                        <a:schemeClr val="accent1">
                                          <a:lumMod val="50000"/>
                                        </a:schemeClr>
                                      </a:solidFill>
                                      <a:latin typeface="Cambria Math" panose="02040503050406030204" pitchFamily="18" charset="0"/>
                                    </a:rPr>
                                    <m:t>0</m:t>
                                  </m:r>
                                </m:sup>
                              </m:sSup>
                            </m:sub>
                            <m:sup>
                              <m:r>
                                <a:rPr lang="en-AU" b="0" i="1" smtClean="0">
                                  <a:solidFill>
                                    <a:schemeClr val="accent1">
                                      <a:lumMod val="50000"/>
                                    </a:schemeClr>
                                  </a:solidFill>
                                  <a:latin typeface="Cambria Math" panose="02040503050406030204" pitchFamily="18" charset="0"/>
                                </a:rPr>
                                <m:t>𝑠</m:t>
                              </m:r>
                              <m:r>
                                <a:rPr lang="en-AU" b="0" i="1" smtClean="0">
                                  <a:solidFill>
                                    <a:schemeClr val="accent1">
                                      <a:lumMod val="50000"/>
                                    </a:schemeClr>
                                  </a:solidFill>
                                  <a:latin typeface="Cambria Math" panose="02040503050406030204" pitchFamily="18" charset="0"/>
                                </a:rPr>
                                <m:t>,</m:t>
                              </m:r>
                              <m:r>
                                <a:rPr lang="en-AU" b="0" i="1" smtClean="0">
                                  <a:solidFill>
                                    <a:schemeClr val="accent1">
                                      <a:lumMod val="50000"/>
                                    </a:schemeClr>
                                  </a:solidFill>
                                  <a:latin typeface="Cambria Math" panose="02040503050406030204" pitchFamily="18" charset="0"/>
                                </a:rPr>
                                <m:t>𝑐</m:t>
                              </m:r>
                            </m:sup>
                          </m:sSubSup>
                        </m:num>
                        <m:den>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𝑆</m:t>
                              </m:r>
                            </m:e>
                            <m:sub>
                              <m:r>
                                <a:rPr lang="en-AU" b="0" i="1" smtClean="0">
                                  <a:solidFill>
                                    <a:schemeClr val="accent1">
                                      <a:lumMod val="50000"/>
                                    </a:schemeClr>
                                  </a:solidFill>
                                  <a:latin typeface="Cambria Math" panose="02040503050406030204" pitchFamily="18" charset="0"/>
                                </a:rPr>
                                <m:t>𝑝</m:t>
                              </m:r>
                            </m:sub>
                          </m:sSub>
                        </m:den>
                      </m:f>
                    </m:oMath>
                  </m:oMathPara>
                </a14:m>
                <a:endParaRPr lang="en-AU" dirty="0">
                  <a:solidFill>
                    <a:srgbClr val="009900"/>
                  </a:solidFill>
                </a:endParaRPr>
              </a:p>
              <a:p>
                <a:endParaRPr lang="en-AU" dirty="0">
                  <a:solidFill>
                    <a:srgbClr val="009900"/>
                  </a:solidFill>
                </a:endParaRPr>
              </a:p>
            </p:txBody>
          </p:sp>
        </mc:Choice>
        <mc:Fallback xmlns="">
          <p:sp>
            <p:nvSpPr>
              <p:cNvPr id="15" name="TextBox 14">
                <a:extLst>
                  <a:ext uri="{FF2B5EF4-FFF2-40B4-BE49-F238E27FC236}">
                    <a16:creationId xmlns:a16="http://schemas.microsoft.com/office/drawing/2014/main" id="{AD9408BB-4F3B-CEFA-04B0-CFBBEA847DE6}"/>
                  </a:ext>
                </a:extLst>
              </p:cNvPr>
              <p:cNvSpPr txBox="1">
                <a:spLocks noRot="1" noChangeAspect="1" noMove="1" noResize="1" noEditPoints="1" noAdjustHandles="1" noChangeArrowheads="1" noChangeShapeType="1" noTextEdit="1"/>
              </p:cNvSpPr>
              <p:nvPr/>
            </p:nvSpPr>
            <p:spPr>
              <a:xfrm>
                <a:off x="9527227" y="4387303"/>
                <a:ext cx="647228" cy="1025024"/>
              </a:xfrm>
              <a:prstGeom prst="rect">
                <a:avLst/>
              </a:prstGeom>
              <a:blipFill>
                <a:blip r:embed="rId8"/>
                <a:stretch>
                  <a:fillRect/>
                </a:stretch>
              </a:blipFill>
            </p:spPr>
            <p:txBody>
              <a:bodyPr/>
              <a:lstStyle/>
              <a:p>
                <a:r>
                  <a:rPr lang="en-AU">
                    <a:noFill/>
                  </a:rPr>
                  <a:t> </a:t>
                </a:r>
              </a:p>
            </p:txBody>
          </p:sp>
        </mc:Fallback>
      </mc:AlternateContent>
      <p:pic>
        <p:nvPicPr>
          <p:cNvPr id="9" name="Picture 8">
            <a:extLst>
              <a:ext uri="{FF2B5EF4-FFF2-40B4-BE49-F238E27FC236}">
                <a16:creationId xmlns:a16="http://schemas.microsoft.com/office/drawing/2014/main" id="{DFA94D91-E713-5544-EA82-20A5872192F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784739" y="4662798"/>
            <a:ext cx="2105807" cy="474034"/>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3ECC337-3320-62AC-227A-2E4B760A34BF}"/>
                  </a:ext>
                </a:extLst>
              </p:cNvPr>
              <p:cNvSpPr txBox="1"/>
              <p:nvPr/>
            </p:nvSpPr>
            <p:spPr>
              <a:xfrm>
                <a:off x="10362969" y="1177434"/>
                <a:ext cx="517514" cy="3243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400" b="0" i="1" smtClean="0">
                              <a:solidFill>
                                <a:schemeClr val="accent6">
                                  <a:lumMod val="50000"/>
                                </a:schemeClr>
                              </a:solidFill>
                              <a:latin typeface="Cambria Math" panose="02040503050406030204" pitchFamily="18" charset="0"/>
                            </a:rPr>
                          </m:ctrlPr>
                        </m:sSubPr>
                        <m:e>
                          <m:r>
                            <a:rPr lang="en-AU" sz="1400" b="0" i="1" smtClean="0">
                              <a:solidFill>
                                <a:schemeClr val="accent6">
                                  <a:lumMod val="50000"/>
                                </a:schemeClr>
                              </a:solidFill>
                              <a:latin typeface="Cambria Math" panose="02040503050406030204" pitchFamily="18" charset="0"/>
                            </a:rPr>
                            <m:t>2</m:t>
                          </m:r>
                          <m:acc>
                            <m:accPr>
                              <m:chr m:val="̅"/>
                              <m:ctrlPr>
                                <a:rPr lang="en-AU" sz="1400" b="0" i="1" smtClean="0">
                                  <a:solidFill>
                                    <a:schemeClr val="accent6">
                                      <a:lumMod val="50000"/>
                                    </a:schemeClr>
                                  </a:solidFill>
                                  <a:latin typeface="Cambria Math" panose="02040503050406030204" pitchFamily="18" charset="0"/>
                                </a:rPr>
                              </m:ctrlPr>
                            </m:accPr>
                            <m:e>
                              <m:r>
                                <a:rPr lang="en-AU" sz="1400" b="0" i="1" smtClean="0">
                                  <a:solidFill>
                                    <a:schemeClr val="accent6">
                                      <a:lumMod val="50000"/>
                                    </a:schemeClr>
                                  </a:solidFill>
                                  <a:latin typeface="Cambria Math" panose="02040503050406030204" pitchFamily="18" charset="0"/>
                                </a:rPr>
                                <m:t>𝑢</m:t>
                              </m:r>
                            </m:e>
                          </m:acc>
                        </m:e>
                        <m:sub>
                          <m:r>
                            <a:rPr lang="en-AU" sz="1400" b="0" i="1" smtClean="0">
                              <a:solidFill>
                                <a:schemeClr val="accent6">
                                  <a:lumMod val="50000"/>
                                </a:schemeClr>
                              </a:solidFill>
                              <a:latin typeface="Cambria Math" panose="02040503050406030204" pitchFamily="18" charset="0"/>
                            </a:rPr>
                            <m:t>𝑝</m:t>
                          </m:r>
                        </m:sub>
                      </m:sSub>
                    </m:oMath>
                  </m:oMathPara>
                </a14:m>
                <a:endParaRPr lang="en-AU" sz="1600" dirty="0">
                  <a:solidFill>
                    <a:schemeClr val="accent6">
                      <a:lumMod val="50000"/>
                    </a:schemeClr>
                  </a:solidFill>
                </a:endParaRPr>
              </a:p>
            </p:txBody>
          </p:sp>
        </mc:Choice>
        <mc:Fallback xmlns="">
          <p:sp>
            <p:nvSpPr>
              <p:cNvPr id="18" name="TextBox 17">
                <a:extLst>
                  <a:ext uri="{FF2B5EF4-FFF2-40B4-BE49-F238E27FC236}">
                    <a16:creationId xmlns:a16="http://schemas.microsoft.com/office/drawing/2014/main" id="{E3ECC337-3320-62AC-227A-2E4B760A34BF}"/>
                  </a:ext>
                </a:extLst>
              </p:cNvPr>
              <p:cNvSpPr txBox="1">
                <a:spLocks noRot="1" noChangeAspect="1" noMove="1" noResize="1" noEditPoints="1" noAdjustHandles="1" noChangeArrowheads="1" noChangeShapeType="1" noTextEdit="1"/>
              </p:cNvSpPr>
              <p:nvPr/>
            </p:nvSpPr>
            <p:spPr>
              <a:xfrm>
                <a:off x="10362969" y="1177434"/>
                <a:ext cx="517514" cy="324384"/>
              </a:xfrm>
              <a:prstGeom prst="rect">
                <a:avLst/>
              </a:prstGeom>
              <a:blipFill>
                <a:blip r:embed="rId10"/>
                <a:stretch>
                  <a:fillRect r="-823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BE4F05A-E31C-792D-E3F9-2872F720ED01}"/>
                  </a:ext>
                </a:extLst>
              </p:cNvPr>
              <p:cNvSpPr txBox="1"/>
              <p:nvPr/>
            </p:nvSpPr>
            <p:spPr>
              <a:xfrm>
                <a:off x="10218666" y="1600372"/>
                <a:ext cx="771685" cy="3243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400" b="0" i="1" smtClean="0">
                              <a:solidFill>
                                <a:schemeClr val="accent6">
                                  <a:lumMod val="50000"/>
                                </a:schemeClr>
                              </a:solidFill>
                              <a:latin typeface="Cambria Math" panose="02040503050406030204" pitchFamily="18" charset="0"/>
                            </a:rPr>
                          </m:ctrlPr>
                        </m:sSubPr>
                        <m:e>
                          <m:sSub>
                            <m:sSubPr>
                              <m:ctrlPr>
                                <a:rPr lang="en-AU" sz="1400" b="0" i="1" smtClean="0">
                                  <a:solidFill>
                                    <a:schemeClr val="accent6">
                                      <a:lumMod val="50000"/>
                                    </a:schemeClr>
                                  </a:solidFill>
                                  <a:latin typeface="Cambria Math" panose="02040503050406030204" pitchFamily="18" charset="0"/>
                                </a:rPr>
                              </m:ctrlPr>
                            </m:sSubPr>
                            <m:e>
                              <m:r>
                                <a:rPr lang="en-AU" sz="1400" b="0" i="1" smtClean="0">
                                  <a:solidFill>
                                    <a:schemeClr val="accent6">
                                      <a:lumMod val="50000"/>
                                    </a:schemeClr>
                                  </a:solidFill>
                                  <a:latin typeface="Cambria Math" panose="02040503050406030204" pitchFamily="18" charset="0"/>
                                </a:rPr>
                                <m:t>𝑠</m:t>
                              </m:r>
                            </m:e>
                            <m:sub>
                              <m:r>
                                <a:rPr lang="en-AU" sz="1400" b="0" i="1" smtClean="0">
                                  <a:solidFill>
                                    <a:schemeClr val="accent6">
                                      <a:lumMod val="50000"/>
                                    </a:schemeClr>
                                  </a:solidFill>
                                  <a:latin typeface="Cambria Math" panose="02040503050406030204" pitchFamily="18" charset="0"/>
                                </a:rPr>
                                <m:t>𝑝</m:t>
                              </m:r>
                            </m:sub>
                          </m:sSub>
                          <m:r>
                            <a:rPr lang="en-AU" sz="1400" b="0" i="1" smtClean="0">
                              <a:solidFill>
                                <a:schemeClr val="accent6">
                                  <a:lumMod val="50000"/>
                                </a:schemeClr>
                              </a:solidFill>
                              <a:latin typeface="Cambria Math" panose="02040503050406030204" pitchFamily="18" charset="0"/>
                            </a:rPr>
                            <m:t>+</m:t>
                          </m:r>
                          <m:acc>
                            <m:accPr>
                              <m:chr m:val="̅"/>
                              <m:ctrlPr>
                                <a:rPr lang="en-AU" sz="1400" b="0" i="1" smtClean="0">
                                  <a:solidFill>
                                    <a:schemeClr val="accent6">
                                      <a:lumMod val="50000"/>
                                    </a:schemeClr>
                                  </a:solidFill>
                                  <a:latin typeface="Cambria Math" panose="02040503050406030204" pitchFamily="18" charset="0"/>
                                </a:rPr>
                              </m:ctrlPr>
                            </m:accPr>
                            <m:e>
                              <m:r>
                                <a:rPr lang="en-AU" sz="1400" b="0" i="1" smtClean="0">
                                  <a:solidFill>
                                    <a:schemeClr val="accent6">
                                      <a:lumMod val="50000"/>
                                    </a:schemeClr>
                                  </a:solidFill>
                                  <a:latin typeface="Cambria Math" panose="02040503050406030204" pitchFamily="18" charset="0"/>
                                </a:rPr>
                                <m:t>𝑠</m:t>
                              </m:r>
                            </m:e>
                          </m:acc>
                        </m:e>
                        <m:sub>
                          <m:r>
                            <a:rPr lang="en-AU" sz="1400" b="0" i="1" smtClean="0">
                              <a:solidFill>
                                <a:schemeClr val="accent6">
                                  <a:lumMod val="50000"/>
                                </a:schemeClr>
                              </a:solidFill>
                              <a:latin typeface="Cambria Math" panose="02040503050406030204" pitchFamily="18" charset="0"/>
                            </a:rPr>
                            <m:t>𝑝</m:t>
                          </m:r>
                        </m:sub>
                      </m:sSub>
                    </m:oMath>
                  </m:oMathPara>
                </a14:m>
                <a:endParaRPr lang="en-AU" sz="1600" dirty="0">
                  <a:solidFill>
                    <a:schemeClr val="accent6">
                      <a:lumMod val="50000"/>
                    </a:schemeClr>
                  </a:solidFill>
                </a:endParaRPr>
              </a:p>
            </p:txBody>
          </p:sp>
        </mc:Choice>
        <mc:Fallback xmlns="">
          <p:sp>
            <p:nvSpPr>
              <p:cNvPr id="19" name="TextBox 18">
                <a:extLst>
                  <a:ext uri="{FF2B5EF4-FFF2-40B4-BE49-F238E27FC236}">
                    <a16:creationId xmlns:a16="http://schemas.microsoft.com/office/drawing/2014/main" id="{ABE4F05A-E31C-792D-E3F9-2872F720ED01}"/>
                  </a:ext>
                </a:extLst>
              </p:cNvPr>
              <p:cNvSpPr txBox="1">
                <a:spLocks noRot="1" noChangeAspect="1" noMove="1" noResize="1" noEditPoints="1" noAdjustHandles="1" noChangeArrowheads="1" noChangeShapeType="1" noTextEdit="1"/>
              </p:cNvSpPr>
              <p:nvPr/>
            </p:nvSpPr>
            <p:spPr>
              <a:xfrm>
                <a:off x="10218666" y="1600372"/>
                <a:ext cx="771685" cy="324384"/>
              </a:xfrm>
              <a:prstGeom prst="rect">
                <a:avLst/>
              </a:prstGeom>
              <a:blipFill>
                <a:blip r:embed="rId11"/>
                <a:stretch>
                  <a:fillRect r="-1417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518C257-8127-CA0C-C425-57917CFD9A6C}"/>
                  </a:ext>
                </a:extLst>
              </p:cNvPr>
              <p:cNvSpPr txBox="1"/>
              <p:nvPr/>
            </p:nvSpPr>
            <p:spPr>
              <a:xfrm>
                <a:off x="9501795" y="1972494"/>
                <a:ext cx="778739" cy="3243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400" b="0" i="1" smtClean="0">
                              <a:solidFill>
                                <a:schemeClr val="accent6">
                                  <a:lumMod val="50000"/>
                                </a:schemeClr>
                              </a:solidFill>
                              <a:latin typeface="Cambria Math" panose="02040503050406030204" pitchFamily="18" charset="0"/>
                            </a:rPr>
                          </m:ctrlPr>
                        </m:sSubPr>
                        <m:e>
                          <m:sSub>
                            <m:sSubPr>
                              <m:ctrlPr>
                                <a:rPr lang="en-AU" sz="1400" b="0" i="1" smtClean="0">
                                  <a:solidFill>
                                    <a:schemeClr val="accent6">
                                      <a:lumMod val="50000"/>
                                    </a:schemeClr>
                                  </a:solidFill>
                                  <a:latin typeface="Cambria Math" panose="02040503050406030204" pitchFamily="18" charset="0"/>
                                </a:rPr>
                              </m:ctrlPr>
                            </m:sSubPr>
                            <m:e>
                              <m:r>
                                <a:rPr lang="en-AU" sz="1400" b="0" i="1" smtClean="0">
                                  <a:solidFill>
                                    <a:schemeClr val="accent6">
                                      <a:lumMod val="50000"/>
                                    </a:schemeClr>
                                  </a:solidFill>
                                  <a:latin typeface="Cambria Math" panose="02040503050406030204" pitchFamily="18" charset="0"/>
                                </a:rPr>
                                <m:t>𝑐</m:t>
                              </m:r>
                            </m:e>
                            <m:sub>
                              <m:r>
                                <a:rPr lang="en-AU" sz="1400" b="0" i="1" smtClean="0">
                                  <a:solidFill>
                                    <a:schemeClr val="accent6">
                                      <a:lumMod val="50000"/>
                                    </a:schemeClr>
                                  </a:solidFill>
                                  <a:latin typeface="Cambria Math" panose="02040503050406030204" pitchFamily="18" charset="0"/>
                                </a:rPr>
                                <m:t>𝑝</m:t>
                              </m:r>
                            </m:sub>
                          </m:sSub>
                          <m:r>
                            <a:rPr lang="en-AU" sz="1400" b="0" i="1" smtClean="0">
                              <a:solidFill>
                                <a:schemeClr val="accent6">
                                  <a:lumMod val="50000"/>
                                </a:schemeClr>
                              </a:solidFill>
                              <a:latin typeface="Cambria Math" panose="02040503050406030204" pitchFamily="18" charset="0"/>
                            </a:rPr>
                            <m:t>+</m:t>
                          </m:r>
                          <m:acc>
                            <m:accPr>
                              <m:chr m:val="̅"/>
                              <m:ctrlPr>
                                <a:rPr lang="en-AU" sz="1400" b="0" i="1" smtClean="0">
                                  <a:solidFill>
                                    <a:schemeClr val="accent6">
                                      <a:lumMod val="50000"/>
                                    </a:schemeClr>
                                  </a:solidFill>
                                  <a:latin typeface="Cambria Math" panose="02040503050406030204" pitchFamily="18" charset="0"/>
                                </a:rPr>
                              </m:ctrlPr>
                            </m:accPr>
                            <m:e>
                              <m:r>
                                <a:rPr lang="en-AU" sz="1400" b="0" i="1" smtClean="0">
                                  <a:solidFill>
                                    <a:schemeClr val="accent6">
                                      <a:lumMod val="50000"/>
                                    </a:schemeClr>
                                  </a:solidFill>
                                  <a:latin typeface="Cambria Math" panose="02040503050406030204" pitchFamily="18" charset="0"/>
                                </a:rPr>
                                <m:t>𝑐</m:t>
                              </m:r>
                            </m:e>
                          </m:acc>
                        </m:e>
                        <m:sub>
                          <m:r>
                            <a:rPr lang="en-AU" sz="1400" b="0" i="1" smtClean="0">
                              <a:solidFill>
                                <a:schemeClr val="accent6">
                                  <a:lumMod val="50000"/>
                                </a:schemeClr>
                              </a:solidFill>
                              <a:latin typeface="Cambria Math" panose="02040503050406030204" pitchFamily="18" charset="0"/>
                            </a:rPr>
                            <m:t>𝑝</m:t>
                          </m:r>
                        </m:sub>
                      </m:sSub>
                    </m:oMath>
                  </m:oMathPara>
                </a14:m>
                <a:endParaRPr lang="en-AU" sz="1600" dirty="0">
                  <a:solidFill>
                    <a:schemeClr val="accent6">
                      <a:lumMod val="50000"/>
                    </a:schemeClr>
                  </a:solidFill>
                </a:endParaRPr>
              </a:p>
            </p:txBody>
          </p:sp>
        </mc:Choice>
        <mc:Fallback xmlns="">
          <p:sp>
            <p:nvSpPr>
              <p:cNvPr id="20" name="TextBox 19">
                <a:extLst>
                  <a:ext uri="{FF2B5EF4-FFF2-40B4-BE49-F238E27FC236}">
                    <a16:creationId xmlns:a16="http://schemas.microsoft.com/office/drawing/2014/main" id="{0518C257-8127-CA0C-C425-57917CFD9A6C}"/>
                  </a:ext>
                </a:extLst>
              </p:cNvPr>
              <p:cNvSpPr txBox="1">
                <a:spLocks noRot="1" noChangeAspect="1" noMove="1" noResize="1" noEditPoints="1" noAdjustHandles="1" noChangeArrowheads="1" noChangeShapeType="1" noTextEdit="1"/>
              </p:cNvSpPr>
              <p:nvPr/>
            </p:nvSpPr>
            <p:spPr>
              <a:xfrm>
                <a:off x="9501795" y="1972494"/>
                <a:ext cx="778739" cy="324384"/>
              </a:xfrm>
              <a:prstGeom prst="rect">
                <a:avLst/>
              </a:prstGeom>
              <a:blipFill>
                <a:blip r:embed="rId12"/>
                <a:stretch>
                  <a:fillRect r="-1417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A56349B-1071-D6D4-4416-12D0F0E4EF56}"/>
                  </a:ext>
                </a:extLst>
              </p:cNvPr>
              <p:cNvSpPr txBox="1"/>
              <p:nvPr/>
            </p:nvSpPr>
            <p:spPr>
              <a:xfrm>
                <a:off x="10287000" y="1820433"/>
                <a:ext cx="5003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400" b="0" i="1" smtClean="0">
                              <a:solidFill>
                                <a:srgbClr val="009900"/>
                              </a:solidFill>
                              <a:latin typeface="Cambria Math" panose="02040503050406030204" pitchFamily="18" charset="0"/>
                            </a:rPr>
                          </m:ctrlPr>
                        </m:sSubPr>
                        <m:e>
                          <m:r>
                            <a:rPr lang="en-AU" sz="1400" b="0" i="1" smtClean="0">
                              <a:solidFill>
                                <a:srgbClr val="009900"/>
                              </a:solidFill>
                              <a:latin typeface="Cambria Math" panose="02040503050406030204" pitchFamily="18" charset="0"/>
                            </a:rPr>
                            <m:t>2</m:t>
                          </m:r>
                          <m:acc>
                            <m:accPr>
                              <m:chr m:val="̅"/>
                              <m:ctrlPr>
                                <a:rPr lang="en-AU" sz="1400" b="0" i="1" smtClean="0">
                                  <a:solidFill>
                                    <a:srgbClr val="009900"/>
                                  </a:solidFill>
                                  <a:latin typeface="Cambria Math" panose="02040503050406030204" pitchFamily="18" charset="0"/>
                                </a:rPr>
                              </m:ctrlPr>
                            </m:accPr>
                            <m:e>
                              <m:r>
                                <a:rPr lang="en-AU" sz="1400" b="0" i="1" smtClean="0">
                                  <a:solidFill>
                                    <a:srgbClr val="009900"/>
                                  </a:solidFill>
                                  <a:latin typeface="Cambria Math" panose="02040503050406030204" pitchFamily="18" charset="0"/>
                                </a:rPr>
                                <m:t>𝑠</m:t>
                              </m:r>
                            </m:e>
                          </m:acc>
                        </m:e>
                        <m:sub>
                          <m:r>
                            <m:rPr>
                              <m:sty m:val="p"/>
                            </m:rPr>
                            <a:rPr lang="en-AU" sz="1400" b="0" i="0" smtClean="0">
                              <a:solidFill>
                                <a:srgbClr val="009900"/>
                              </a:solidFill>
                              <a:latin typeface="Cambria Math" panose="02040503050406030204" pitchFamily="18" charset="0"/>
                            </a:rPr>
                            <m:t>Λ</m:t>
                          </m:r>
                        </m:sub>
                      </m:sSub>
                    </m:oMath>
                  </m:oMathPara>
                </a14:m>
                <a:endParaRPr lang="en-AU" sz="1400" dirty="0">
                  <a:solidFill>
                    <a:srgbClr val="009900"/>
                  </a:solidFill>
                </a:endParaRPr>
              </a:p>
            </p:txBody>
          </p:sp>
        </mc:Choice>
        <mc:Fallback xmlns="">
          <p:sp>
            <p:nvSpPr>
              <p:cNvPr id="21" name="TextBox 20">
                <a:extLst>
                  <a:ext uri="{FF2B5EF4-FFF2-40B4-BE49-F238E27FC236}">
                    <a16:creationId xmlns:a16="http://schemas.microsoft.com/office/drawing/2014/main" id="{7A56349B-1071-D6D4-4416-12D0F0E4EF56}"/>
                  </a:ext>
                </a:extLst>
              </p:cNvPr>
              <p:cNvSpPr txBox="1">
                <a:spLocks noRot="1" noChangeAspect="1" noMove="1" noResize="1" noEditPoints="1" noAdjustHandles="1" noChangeArrowheads="1" noChangeShapeType="1" noTextEdit="1"/>
              </p:cNvSpPr>
              <p:nvPr/>
            </p:nvSpPr>
            <p:spPr>
              <a:xfrm>
                <a:off x="10287000" y="1820433"/>
                <a:ext cx="500329" cy="307777"/>
              </a:xfrm>
              <a:prstGeom prst="rect">
                <a:avLst/>
              </a:prstGeom>
              <a:blipFill>
                <a:blip r:embed="rId13"/>
                <a:stretch>
                  <a:fillRect r="-1951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7A3EFC6-9C84-F84B-8509-BF24B097E95C}"/>
                  </a:ext>
                </a:extLst>
              </p:cNvPr>
              <p:cNvSpPr txBox="1"/>
              <p:nvPr/>
            </p:nvSpPr>
            <p:spPr>
              <a:xfrm>
                <a:off x="10054667" y="2300195"/>
                <a:ext cx="79156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1400" b="0" i="1" smtClean="0">
                              <a:solidFill>
                                <a:srgbClr val="009900"/>
                              </a:solidFill>
                              <a:latin typeface="Cambria Math" panose="02040503050406030204" pitchFamily="18" charset="0"/>
                            </a:rPr>
                          </m:ctrlPr>
                        </m:sSubPr>
                        <m:e>
                          <m:sSub>
                            <m:sSubPr>
                              <m:ctrlPr>
                                <a:rPr lang="en-AU" sz="1400" b="0" i="1" smtClean="0">
                                  <a:solidFill>
                                    <a:srgbClr val="009900"/>
                                  </a:solidFill>
                                  <a:latin typeface="Cambria Math" panose="02040503050406030204" pitchFamily="18" charset="0"/>
                                </a:rPr>
                              </m:ctrlPr>
                            </m:sSubPr>
                            <m:e>
                              <m:r>
                                <a:rPr lang="en-AU" sz="1400" b="0" i="1" smtClean="0">
                                  <a:solidFill>
                                    <a:srgbClr val="009900"/>
                                  </a:solidFill>
                                  <a:latin typeface="Cambria Math" panose="02040503050406030204" pitchFamily="18" charset="0"/>
                                </a:rPr>
                                <m:t>𝑐</m:t>
                              </m:r>
                            </m:e>
                            <m:sub>
                              <m:r>
                                <m:rPr>
                                  <m:sty m:val="p"/>
                                </m:rPr>
                                <a:rPr lang="en-AU" sz="1400" b="0" i="0" smtClean="0">
                                  <a:solidFill>
                                    <a:srgbClr val="009900"/>
                                  </a:solidFill>
                                  <a:latin typeface="Cambria Math" panose="02040503050406030204" pitchFamily="18" charset="0"/>
                                </a:rPr>
                                <m:t>Λ</m:t>
                              </m:r>
                            </m:sub>
                          </m:sSub>
                          <m:r>
                            <a:rPr lang="en-AU" sz="1400" b="0" i="1" smtClean="0">
                              <a:solidFill>
                                <a:srgbClr val="009900"/>
                              </a:solidFill>
                              <a:latin typeface="Cambria Math" panose="02040503050406030204" pitchFamily="18" charset="0"/>
                            </a:rPr>
                            <m:t>+</m:t>
                          </m:r>
                          <m:acc>
                            <m:accPr>
                              <m:chr m:val="̅"/>
                              <m:ctrlPr>
                                <a:rPr lang="en-AU" sz="1400" b="0" i="1" smtClean="0">
                                  <a:solidFill>
                                    <a:srgbClr val="009900"/>
                                  </a:solidFill>
                                  <a:latin typeface="Cambria Math" panose="02040503050406030204" pitchFamily="18" charset="0"/>
                                </a:rPr>
                              </m:ctrlPr>
                            </m:accPr>
                            <m:e>
                              <m:r>
                                <a:rPr lang="en-AU" sz="1400" b="0" i="1" smtClean="0">
                                  <a:solidFill>
                                    <a:srgbClr val="009900"/>
                                  </a:solidFill>
                                  <a:latin typeface="Cambria Math" panose="02040503050406030204" pitchFamily="18" charset="0"/>
                                </a:rPr>
                                <m:t>𝑐</m:t>
                              </m:r>
                            </m:e>
                          </m:acc>
                        </m:e>
                        <m:sub>
                          <m:r>
                            <m:rPr>
                              <m:sty m:val="p"/>
                            </m:rPr>
                            <a:rPr lang="en-AU" sz="1400" b="0" i="0" smtClean="0">
                              <a:solidFill>
                                <a:srgbClr val="009900"/>
                              </a:solidFill>
                              <a:latin typeface="Cambria Math" panose="02040503050406030204" pitchFamily="18" charset="0"/>
                            </a:rPr>
                            <m:t>Λ</m:t>
                          </m:r>
                        </m:sub>
                      </m:sSub>
                    </m:oMath>
                  </m:oMathPara>
                </a14:m>
                <a:endParaRPr lang="en-AU" sz="1400" dirty="0">
                  <a:solidFill>
                    <a:srgbClr val="009900"/>
                  </a:solidFill>
                </a:endParaRPr>
              </a:p>
            </p:txBody>
          </p:sp>
        </mc:Choice>
        <mc:Fallback xmlns="">
          <p:sp>
            <p:nvSpPr>
              <p:cNvPr id="22" name="TextBox 21">
                <a:extLst>
                  <a:ext uri="{FF2B5EF4-FFF2-40B4-BE49-F238E27FC236}">
                    <a16:creationId xmlns:a16="http://schemas.microsoft.com/office/drawing/2014/main" id="{67A3EFC6-9C84-F84B-8509-BF24B097E95C}"/>
                  </a:ext>
                </a:extLst>
              </p:cNvPr>
              <p:cNvSpPr txBox="1">
                <a:spLocks noRot="1" noChangeAspect="1" noMove="1" noResize="1" noEditPoints="1" noAdjustHandles="1" noChangeArrowheads="1" noChangeShapeType="1" noTextEdit="1"/>
              </p:cNvSpPr>
              <p:nvPr/>
            </p:nvSpPr>
            <p:spPr>
              <a:xfrm>
                <a:off x="10054667" y="2300195"/>
                <a:ext cx="791563" cy="307777"/>
              </a:xfrm>
              <a:prstGeom prst="rect">
                <a:avLst/>
              </a:prstGeom>
              <a:blipFill>
                <a:blip r:embed="rId14"/>
                <a:stretch>
                  <a:fillRect r="-13077"/>
                </a:stretch>
              </a:blipFill>
            </p:spPr>
            <p:txBody>
              <a:bodyPr/>
              <a:lstStyle/>
              <a:p>
                <a:r>
                  <a:rPr lang="en-AU">
                    <a:noFill/>
                  </a:rPr>
                  <a:t> </a:t>
                </a:r>
              </a:p>
            </p:txBody>
          </p:sp>
        </mc:Fallback>
      </mc:AlternateContent>
    </p:spTree>
    <p:extLst>
      <p:ext uri="{BB962C8B-B14F-4D97-AF65-F5344CB8AC3E}">
        <p14:creationId xmlns:p14="http://schemas.microsoft.com/office/powerpoint/2010/main" val="151205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1000"/>
                                        <p:tgtEl>
                                          <p:spTgt spid="3">
                                            <p:txEl>
                                              <p:pRg st="7" end="7"/>
                                            </p:txEl>
                                          </p:spTgt>
                                        </p:tgtEl>
                                      </p:cBhvr>
                                    </p:animEffect>
                                    <p:anim calcmode="lin" valueType="num">
                                      <p:cBhvr>
                                        <p:cTn id="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1000"/>
                                        <p:tgtEl>
                                          <p:spTgt spid="3">
                                            <p:txEl>
                                              <p:pRg st="8" end="8"/>
                                            </p:txEl>
                                          </p:spTgt>
                                        </p:tgtEl>
                                      </p:cBhvr>
                                    </p:animEffect>
                                    <p:anim calcmode="lin" valueType="num">
                                      <p:cBhvr>
                                        <p:cTn id="1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CB03-E107-3052-C9CC-0C1C17B39B17}"/>
              </a:ext>
            </a:extLst>
          </p:cNvPr>
          <p:cNvSpPr>
            <a:spLocks noGrp="1"/>
          </p:cNvSpPr>
          <p:nvPr>
            <p:ph type="title"/>
          </p:nvPr>
        </p:nvSpPr>
        <p:spPr/>
        <p:txBody>
          <a:bodyPr/>
          <a:lstStyle/>
          <a:p>
            <a:r>
              <a:rPr lang="en-AU" dirty="0"/>
              <a:t>Gauge Invariance</a:t>
            </a:r>
          </a:p>
        </p:txBody>
      </p:sp>
      <p:sp>
        <p:nvSpPr>
          <p:cNvPr id="3" name="Content Placeholder 2">
            <a:extLst>
              <a:ext uri="{FF2B5EF4-FFF2-40B4-BE49-F238E27FC236}">
                <a16:creationId xmlns:a16="http://schemas.microsoft.com/office/drawing/2014/main" id="{9ACF31FA-3A89-3A44-8B2D-ABE9019FBAD0}"/>
              </a:ext>
            </a:extLst>
          </p:cNvPr>
          <p:cNvSpPr>
            <a:spLocks noGrp="1"/>
          </p:cNvSpPr>
          <p:nvPr>
            <p:ph idx="1"/>
          </p:nvPr>
        </p:nvSpPr>
        <p:spPr>
          <a:xfrm>
            <a:off x="609600" y="990600"/>
            <a:ext cx="10972800" cy="4525963"/>
          </a:xfrm>
        </p:spPr>
        <p:txBody>
          <a:bodyPr/>
          <a:lstStyle/>
          <a:p>
            <a:r>
              <a:rPr lang="en-US" dirty="0"/>
              <a:t>The issue of gauge invariance is sometimes raised in connection with the CSM analyses </a:t>
            </a:r>
          </a:p>
          <a:p>
            <a:r>
              <a:rPr lang="en-US" dirty="0"/>
              <a:t>Any related concerns are baseless.</a:t>
            </a:r>
          </a:p>
          <a:p>
            <a:r>
              <a:rPr lang="en-US" dirty="0"/>
              <a:t>Continuum calculations are typically performed in Landau gauge for three practical reasons</a:t>
            </a:r>
          </a:p>
          <a:p>
            <a:pPr marL="914400" lvl="1" indent="-514350">
              <a:buFont typeface="+mj-lt"/>
              <a:buAutoNum type="romanLcPeriod"/>
            </a:pPr>
            <a:r>
              <a:rPr lang="en-US" dirty="0"/>
              <a:t>Landau gauge is a fixed point of the QCD </a:t>
            </a:r>
            <a:r>
              <a:rPr lang="en-US" dirty="0" err="1"/>
              <a:t>renormalisation</a:t>
            </a:r>
            <a:r>
              <a:rPr lang="en-US" dirty="0"/>
              <a:t> group; so, the gauge parameter does not run and, once fixed, Landau gauge remains Landau gauge</a:t>
            </a:r>
          </a:p>
          <a:p>
            <a:pPr marL="914400" lvl="1" indent="-514350">
              <a:buFont typeface="+mj-lt"/>
              <a:buAutoNum type="romanLcPeriod"/>
            </a:pPr>
            <a:r>
              <a:rPr lang="en-US" dirty="0"/>
              <a:t>In delivering manifestly Poincaré covariant n-point functions, Landau gauge ensures Poincaré invariant results for all calculated observables</a:t>
            </a:r>
          </a:p>
          <a:p>
            <a:pPr marL="914400" lvl="1" indent="-514350">
              <a:buFont typeface="+mj-lt"/>
              <a:buAutoNum type="romanLcPeriod"/>
            </a:pPr>
            <a:r>
              <a:rPr lang="en-US" dirty="0"/>
              <a:t>Landau gauge can readily be fixed in studies employing lattice-</a:t>
            </a:r>
            <a:r>
              <a:rPr lang="en-US" dirty="0" err="1"/>
              <a:t>regularised</a:t>
            </a:r>
            <a:r>
              <a:rPr lang="en-US" dirty="0"/>
              <a:t> QCD (</a:t>
            </a:r>
            <a:r>
              <a:rPr lang="en-US" dirty="0" err="1"/>
              <a:t>lQCD</a:t>
            </a:r>
            <a:r>
              <a:rPr lang="en-US" dirty="0"/>
              <a:t>); so, valid comparisons can straightforwardly be made between results obtained using these two complementary nonperturbative approaches.  Few other gauges are accessible using </a:t>
            </a:r>
            <a:r>
              <a:rPr lang="en-US" dirty="0" err="1"/>
              <a:t>lQCD</a:t>
            </a:r>
            <a:r>
              <a:rPr lang="en-US" dirty="0"/>
              <a:t>.</a:t>
            </a:r>
          </a:p>
          <a:p>
            <a:r>
              <a:rPr lang="en-US" dirty="0"/>
              <a:t>Point (</a:t>
            </a:r>
            <a:r>
              <a:rPr lang="en-US" i="1" dirty="0"/>
              <a:t>iii</a:t>
            </a:r>
            <a:r>
              <a:rPr lang="en-US" dirty="0"/>
              <a:t>) is significant because </a:t>
            </a:r>
            <a:r>
              <a:rPr lang="en-US" dirty="0" err="1"/>
              <a:t>lQCD</a:t>
            </a:r>
            <a:r>
              <a:rPr lang="en-US" dirty="0"/>
              <a:t> is a manifestly gauge invariant approach.  Thus, agreement between the Landau gauge continuum prediction for a given n-point function and the Landau gauge projection of </a:t>
            </a:r>
            <a:r>
              <a:rPr lang="en-US" dirty="0" err="1"/>
              <a:t>lQCD</a:t>
            </a:r>
            <a:r>
              <a:rPr lang="en-US" dirty="0"/>
              <a:t> simulations that yield the same Schwinger function is practical confirmation of the gauge covariance of the continuum result.</a:t>
            </a:r>
          </a:p>
        </p:txBody>
      </p:sp>
      <p:sp>
        <p:nvSpPr>
          <p:cNvPr id="4" name="Date Placeholder 3">
            <a:extLst>
              <a:ext uri="{FF2B5EF4-FFF2-40B4-BE49-F238E27FC236}">
                <a16:creationId xmlns:a16="http://schemas.microsoft.com/office/drawing/2014/main" id="{86E6A129-0E1C-7620-C94A-0FE41E78157B}"/>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8498A561-0EAD-BFBC-C15C-865F30ADE1CD}"/>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6D5C736B-EE44-C79C-B1C9-09A550A4CD1E}"/>
              </a:ext>
            </a:extLst>
          </p:cNvPr>
          <p:cNvSpPr>
            <a:spLocks noGrp="1"/>
          </p:cNvSpPr>
          <p:nvPr>
            <p:ph type="sldNum" sz="quarter" idx="12"/>
          </p:nvPr>
        </p:nvSpPr>
        <p:spPr/>
        <p:txBody>
          <a:bodyPr/>
          <a:lstStyle/>
          <a:p>
            <a:fld id="{87034D8C-3CB4-402A-BC46-2AB14C0FE90A}" type="slidenum">
              <a:rPr lang="en-US" smtClean="0"/>
              <a:pPr/>
              <a:t>45</a:t>
            </a:fld>
            <a:endParaRPr lang="en-US"/>
          </a:p>
        </p:txBody>
      </p:sp>
    </p:spTree>
    <p:extLst>
      <p:ext uri="{BB962C8B-B14F-4D97-AF65-F5344CB8AC3E}">
        <p14:creationId xmlns:p14="http://schemas.microsoft.com/office/powerpoint/2010/main" val="420546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5092C-0DB3-BACB-220D-2BAA29307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F66A2-6A8E-3702-26B1-539493ABA306}"/>
              </a:ext>
            </a:extLst>
          </p:cNvPr>
          <p:cNvSpPr>
            <a:spLocks noGrp="1"/>
          </p:cNvSpPr>
          <p:nvPr>
            <p:ph type="title"/>
          </p:nvPr>
        </p:nvSpPr>
        <p:spPr/>
        <p:txBody>
          <a:bodyPr/>
          <a:lstStyle/>
          <a:p>
            <a:r>
              <a:rPr lang="en-AU" dirty="0"/>
              <a:t>Gauge Invariance</a:t>
            </a:r>
          </a:p>
        </p:txBody>
      </p:sp>
      <p:sp>
        <p:nvSpPr>
          <p:cNvPr id="3" name="Content Placeholder 2">
            <a:extLst>
              <a:ext uri="{FF2B5EF4-FFF2-40B4-BE49-F238E27FC236}">
                <a16:creationId xmlns:a16="http://schemas.microsoft.com/office/drawing/2014/main" id="{BD497275-3700-A35F-F005-FC0DA6C9E2DA}"/>
              </a:ext>
            </a:extLst>
          </p:cNvPr>
          <p:cNvSpPr>
            <a:spLocks noGrp="1"/>
          </p:cNvSpPr>
          <p:nvPr>
            <p:ph idx="1"/>
          </p:nvPr>
        </p:nvSpPr>
        <p:spPr>
          <a:xfrm>
            <a:off x="609600" y="886689"/>
            <a:ext cx="10972800" cy="4525963"/>
          </a:xfrm>
        </p:spPr>
        <p:txBody>
          <a:bodyPr/>
          <a:lstStyle/>
          <a:p>
            <a:r>
              <a:rPr lang="en-US" dirty="0"/>
              <a:t>It is worth adding that solutions of QCD's quantum equations of motions, </a:t>
            </a:r>
            <a:r>
              <a:rPr lang="en-US" i="1" dirty="0"/>
              <a:t>e.g</a:t>
            </a:r>
            <a:r>
              <a:rPr lang="en-US" dirty="0"/>
              <a:t>., Dyson-Schwinger equations, are gauge covariant.</a:t>
            </a:r>
          </a:p>
          <a:p>
            <a:r>
              <a:rPr lang="en-US" dirty="0"/>
              <a:t>Gauge transforms are nugatory, in the sense that they introduce non-dynamical transformations of gauge covariant objects.</a:t>
            </a:r>
          </a:p>
          <a:p>
            <a:r>
              <a:rPr lang="en-US" dirty="0"/>
              <a:t>Consequently, such quantities, properly combined into a gauge invariant matrix element, will deliver gauge invariant results.</a:t>
            </a:r>
          </a:p>
          <a:p>
            <a:r>
              <a:rPr lang="en-US" dirty="0"/>
              <a:t>These remarks are confirmed, in practice, by comparisons between continuum predictions and experimental observables because the measured quantities are plainly gauge invariant and an approach that directly connects elementary </a:t>
            </a:r>
            <a:r>
              <a:rPr lang="en-US" i="1" dirty="0"/>
              <a:t>n</a:t>
            </a:r>
            <a:r>
              <a:rPr lang="en-US" dirty="0"/>
              <a:t>-point Schwinger functions with measured quantities must be preserving gauge invariance if it is delivering agreement with the bulk of those observables. </a:t>
            </a:r>
          </a:p>
          <a:p>
            <a:r>
              <a:rPr lang="en-US" dirty="0"/>
              <a:t>These last remarks entail that all features of the Landau-gauge elementary </a:t>
            </a:r>
            <a:r>
              <a:rPr lang="en-US" i="1" dirty="0"/>
              <a:t>n</a:t>
            </a:r>
            <a:r>
              <a:rPr lang="en-US" dirty="0"/>
              <a:t>-point functions are expressed in calculated observables.  Thus, for instance, whilst the nonperturbative running of the dressed quark mass may not itself be directly observable, its impacts on observables are. </a:t>
            </a:r>
            <a:endParaRPr lang="en-AU" dirty="0"/>
          </a:p>
        </p:txBody>
      </p:sp>
      <p:sp>
        <p:nvSpPr>
          <p:cNvPr id="4" name="Date Placeholder 3">
            <a:extLst>
              <a:ext uri="{FF2B5EF4-FFF2-40B4-BE49-F238E27FC236}">
                <a16:creationId xmlns:a16="http://schemas.microsoft.com/office/drawing/2014/main" id="{E7B8ECB2-D907-53D3-68D6-6553FF3521D2}"/>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5E9AD830-8FE0-086E-F235-C0F0442C0311}"/>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DB369531-BC2B-BB37-FC93-89F089785ABD}"/>
              </a:ext>
            </a:extLst>
          </p:cNvPr>
          <p:cNvSpPr>
            <a:spLocks noGrp="1"/>
          </p:cNvSpPr>
          <p:nvPr>
            <p:ph type="sldNum" sz="quarter" idx="12"/>
          </p:nvPr>
        </p:nvSpPr>
        <p:spPr/>
        <p:txBody>
          <a:bodyPr/>
          <a:lstStyle/>
          <a:p>
            <a:fld id="{87034D8C-3CB4-402A-BC46-2AB14C0FE90A}" type="slidenum">
              <a:rPr lang="en-US" smtClean="0"/>
              <a:pPr/>
              <a:t>46</a:t>
            </a:fld>
            <a:endParaRPr lang="en-US"/>
          </a:p>
        </p:txBody>
      </p:sp>
    </p:spTree>
    <p:extLst>
      <p:ext uri="{BB962C8B-B14F-4D97-AF65-F5344CB8AC3E}">
        <p14:creationId xmlns:p14="http://schemas.microsoft.com/office/powerpoint/2010/main" val="39922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272F79D7-344B-40B9-BAE2-9ACED8AEEC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600" y="228600"/>
            <a:ext cx="6831616" cy="4284637"/>
          </a:xfrm>
          <a:prstGeom prst="rect">
            <a:avLst/>
          </a:prstGeom>
          <a:ln>
            <a:noFill/>
          </a:ln>
          <a:effectLst>
            <a:outerShdw blurRad="292100" dist="139700" dir="2700000" algn="tl" rotWithShape="0">
              <a:srgbClr val="333333">
                <a:alpha val="65000"/>
              </a:srgbClr>
            </a:outerShdw>
          </a:effectLst>
        </p:spPr>
      </p:pic>
      <p:sp>
        <p:nvSpPr>
          <p:cNvPr id="2" name="Date Placeholder 1" hidden="1">
            <a:extLst>
              <a:ext uri="{FF2B5EF4-FFF2-40B4-BE49-F238E27FC236}">
                <a16:creationId xmlns:a16="http://schemas.microsoft.com/office/drawing/2014/main" id="{0A25F891-D03C-4ADA-A76B-36FEBDA2B080}"/>
              </a:ext>
            </a:extLst>
          </p:cNvPr>
          <p:cNvSpPr>
            <a:spLocks noGrp="1"/>
          </p:cNvSpPr>
          <p:nvPr>
            <p:ph type="dt" sz="half" idx="10"/>
          </p:nvPr>
        </p:nvSpPr>
        <p:spPr/>
        <p:txBody>
          <a:bodyPr/>
          <a:lstStyle/>
          <a:p>
            <a:pPr>
              <a:spcAft>
                <a:spcPts val="600"/>
              </a:spcAft>
            </a:pPr>
            <a:r>
              <a:rPr lang="en-US"/>
              <a:t>26th International Symposium on Spin Physics (SPIN2025) .. 2025/09/22-26 .. (38)</a:t>
            </a:r>
          </a:p>
        </p:txBody>
      </p:sp>
      <p:sp>
        <p:nvSpPr>
          <p:cNvPr id="3" name="Footer Placeholder 2">
            <a:extLst>
              <a:ext uri="{FF2B5EF4-FFF2-40B4-BE49-F238E27FC236}">
                <a16:creationId xmlns:a16="http://schemas.microsoft.com/office/drawing/2014/main" id="{AAFBB618-96EC-4866-99BE-7B192F705C9E}"/>
              </a:ext>
            </a:extLst>
          </p:cNvPr>
          <p:cNvSpPr>
            <a:spLocks noGrp="1"/>
          </p:cNvSpPr>
          <p:nvPr>
            <p:ph type="ftr" sz="quarter" idx="11"/>
          </p:nvPr>
        </p:nvSpPr>
        <p:spPr/>
        <p:txBody>
          <a:bodyPr/>
          <a:lstStyle/>
          <a:p>
            <a:pPr>
              <a:spcAft>
                <a:spcPts val="600"/>
              </a:spcAft>
            </a:pPr>
            <a:r>
              <a:rPr lang="en-US"/>
              <a:t>Craig Roberts: cdroberts@nju.edu.cn  469 .. 25/09/23 ..."Helicity Dependent Distribution Functions of the proton and Λ and Σ0 Baryons"</a:t>
            </a:r>
          </a:p>
        </p:txBody>
      </p:sp>
      <p:sp>
        <p:nvSpPr>
          <p:cNvPr id="4" name="Slide Number Placeholder 3" hidden="1">
            <a:extLst>
              <a:ext uri="{FF2B5EF4-FFF2-40B4-BE49-F238E27FC236}">
                <a16:creationId xmlns:a16="http://schemas.microsoft.com/office/drawing/2014/main" id="{49C99CD1-8313-4EEE-9698-A6495B0401EB}"/>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47</a:t>
            </a:fld>
            <a:endParaRPr lang="en-US"/>
          </a:p>
        </p:txBody>
      </p:sp>
      <p:pic>
        <p:nvPicPr>
          <p:cNvPr id="7" name="Picture 6" descr="A close-up of a text&#10;&#10;Description automatically generated">
            <a:extLst>
              <a:ext uri="{FF2B5EF4-FFF2-40B4-BE49-F238E27FC236}">
                <a16:creationId xmlns:a16="http://schemas.microsoft.com/office/drawing/2014/main" id="{7FA6FD38-83D1-C5EB-E974-1AB364363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862" y="1518324"/>
            <a:ext cx="5867400" cy="473019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A8C5D47-E2E4-562B-16E2-115B7BE75F37}"/>
              </a:ext>
            </a:extLst>
          </p:cNvPr>
          <p:cNvSpPr/>
          <p:nvPr/>
        </p:nvSpPr>
        <p:spPr bwMode="auto">
          <a:xfrm>
            <a:off x="6137028" y="1905000"/>
            <a:ext cx="5715000" cy="1371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004634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E0ED-119B-DF1E-76EB-BAFBCE995E0D}"/>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Process-independent Effective Charge</a:t>
            </a:r>
            <a:endParaRPr lang="en-AU" dirty="0"/>
          </a:p>
        </p:txBody>
      </p:sp>
      <p:sp>
        <p:nvSpPr>
          <p:cNvPr id="3" name="Content Placeholder 2">
            <a:extLst>
              <a:ext uri="{FF2B5EF4-FFF2-40B4-BE49-F238E27FC236}">
                <a16:creationId xmlns:a16="http://schemas.microsoft.com/office/drawing/2014/main" id="{A32AA2FB-89F3-6313-DD95-8CBCBC482112}"/>
              </a:ext>
            </a:extLst>
          </p:cNvPr>
          <p:cNvSpPr>
            <a:spLocks noGrp="1"/>
          </p:cNvSpPr>
          <p:nvPr>
            <p:ph idx="1"/>
          </p:nvPr>
        </p:nvSpPr>
        <p:spPr>
          <a:xfrm>
            <a:off x="432308" y="1568580"/>
            <a:ext cx="3149092" cy="3003420"/>
          </a:xfrm>
        </p:spPr>
        <p:txBody>
          <a:bodyPr/>
          <a:lstStyle/>
          <a:p>
            <a:r>
              <a:rPr lang="en-AU" dirty="0"/>
              <a:t>Most-read article in the May issue of </a:t>
            </a:r>
            <a:r>
              <a:rPr lang="en-AU" dirty="0" err="1"/>
              <a:t>SciAm</a:t>
            </a:r>
            <a:endParaRPr lang="en-AU" dirty="0"/>
          </a:p>
          <a:p>
            <a:r>
              <a:rPr lang="en-AU" dirty="0"/>
              <a:t>Translated into Chinese, French, German, Italian</a:t>
            </a:r>
          </a:p>
          <a:p>
            <a:r>
              <a:rPr lang="en-AU" dirty="0"/>
              <a:t>Cover story on Chinese and German editions</a:t>
            </a:r>
          </a:p>
        </p:txBody>
      </p:sp>
      <p:sp>
        <p:nvSpPr>
          <p:cNvPr id="4" name="Date Placeholder 3">
            <a:extLst>
              <a:ext uri="{FF2B5EF4-FFF2-40B4-BE49-F238E27FC236}">
                <a16:creationId xmlns:a16="http://schemas.microsoft.com/office/drawing/2014/main" id="{DB467621-41D8-2206-C9CE-AD7F4F79F8DE}"/>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939F674C-43D6-2BBD-7089-B5064DCD6CBF}"/>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4650D8E3-4C7B-E590-C0C0-9AB5648E908F}"/>
              </a:ext>
            </a:extLst>
          </p:cNvPr>
          <p:cNvSpPr>
            <a:spLocks noGrp="1"/>
          </p:cNvSpPr>
          <p:nvPr>
            <p:ph type="sldNum" sz="quarter" idx="12"/>
          </p:nvPr>
        </p:nvSpPr>
        <p:spPr/>
        <p:txBody>
          <a:bodyPr/>
          <a:lstStyle/>
          <a:p>
            <a:fld id="{87034D8C-3CB4-402A-BC46-2AB14C0FE90A}" type="slidenum">
              <a:rPr lang="en-US" smtClean="0"/>
              <a:pPr/>
              <a:t>48</a:t>
            </a:fld>
            <a:endParaRPr lang="en-US"/>
          </a:p>
        </p:txBody>
      </p:sp>
      <p:pic>
        <p:nvPicPr>
          <p:cNvPr id="7" name="Picture 6" descr="A close-up of a book cover&#10;&#10;Description automatically generated">
            <a:extLst>
              <a:ext uri="{FF2B5EF4-FFF2-40B4-BE49-F238E27FC236}">
                <a16:creationId xmlns:a16="http://schemas.microsoft.com/office/drawing/2014/main" id="{8FB451FD-2F23-A4DB-A221-5548EB0E3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594" y="1227241"/>
            <a:ext cx="5324192" cy="3434604"/>
          </a:xfrm>
          <a:prstGeom prst="rect">
            <a:avLst/>
          </a:prstGeom>
        </p:spPr>
      </p:pic>
      <p:sp>
        <p:nvSpPr>
          <p:cNvPr id="8" name="TextBox 7">
            <a:extLst>
              <a:ext uri="{FF2B5EF4-FFF2-40B4-BE49-F238E27FC236}">
                <a16:creationId xmlns:a16="http://schemas.microsoft.com/office/drawing/2014/main" id="{7C49F4AF-B5F9-3A28-E6DD-E4FFAFDA8ECF}"/>
              </a:ext>
            </a:extLst>
          </p:cNvPr>
          <p:cNvSpPr txBox="1"/>
          <p:nvPr/>
        </p:nvSpPr>
        <p:spPr>
          <a:xfrm>
            <a:off x="6698974" y="1232003"/>
            <a:ext cx="1113318" cy="369332"/>
          </a:xfrm>
          <a:prstGeom prst="rect">
            <a:avLst/>
          </a:prstGeom>
          <a:solidFill>
            <a:schemeClr val="bg1"/>
          </a:solidFill>
        </p:spPr>
        <p:txBody>
          <a:bodyPr wrap="none" rtlCol="0">
            <a:spAutoFit/>
          </a:bodyPr>
          <a:lstStyle/>
          <a:p>
            <a:r>
              <a:rPr lang="en-AU" dirty="0"/>
              <a:t>May 2024</a:t>
            </a:r>
          </a:p>
        </p:txBody>
      </p:sp>
      <p:pic>
        <p:nvPicPr>
          <p:cNvPr id="9" name="Picture 8" descr="A black text on a white background&#10;&#10;Description automatically generated">
            <a:extLst>
              <a:ext uri="{FF2B5EF4-FFF2-40B4-BE49-F238E27FC236}">
                <a16:creationId xmlns:a16="http://schemas.microsoft.com/office/drawing/2014/main" id="{7C00C43A-69C3-DD28-F0CB-7B09235B7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964" y="304800"/>
            <a:ext cx="2567940" cy="914400"/>
          </a:xfrm>
          <a:prstGeom prst="rect">
            <a:avLst/>
          </a:prstGeom>
        </p:spPr>
      </p:pic>
      <p:pic>
        <p:nvPicPr>
          <p:cNvPr id="10" name="Picture 9">
            <a:extLst>
              <a:ext uri="{FF2B5EF4-FFF2-40B4-BE49-F238E27FC236}">
                <a16:creationId xmlns:a16="http://schemas.microsoft.com/office/drawing/2014/main" id="{F99F54E2-D0A5-6E3A-E7B1-350114916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852" y="3432141"/>
            <a:ext cx="2280575" cy="3100740"/>
          </a:xfrm>
          <a:prstGeom prst="rect">
            <a:avLst/>
          </a:prstGeom>
        </p:spPr>
      </p:pic>
      <p:pic>
        <p:nvPicPr>
          <p:cNvPr id="11" name="Picture 10" descr="A magazine cover with a picture of planets&#10;&#10;Description automatically generated">
            <a:extLst>
              <a:ext uri="{FF2B5EF4-FFF2-40B4-BE49-F238E27FC236}">
                <a16:creationId xmlns:a16="http://schemas.microsoft.com/office/drawing/2014/main" id="{465C6F4A-0099-1AC2-4506-A4FFEF886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0263" y="1564792"/>
            <a:ext cx="2285589" cy="3007208"/>
          </a:xfrm>
          <a:prstGeom prst="rect">
            <a:avLst/>
          </a:prstGeom>
        </p:spPr>
      </p:pic>
      <p:pic>
        <p:nvPicPr>
          <p:cNvPr id="13" name="Picture 12">
            <a:extLst>
              <a:ext uri="{FF2B5EF4-FFF2-40B4-BE49-F238E27FC236}">
                <a16:creationId xmlns:a16="http://schemas.microsoft.com/office/drawing/2014/main" id="{74FB686F-E7C5-79DC-CBC1-84DC03F71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4353" y="4629770"/>
            <a:ext cx="2208613" cy="932830"/>
          </a:xfrm>
          <a:prstGeom prst="rect">
            <a:avLst/>
          </a:prstGeom>
        </p:spPr>
      </p:pic>
      <p:sp>
        <p:nvSpPr>
          <p:cNvPr id="15" name="TextBox 14">
            <a:extLst>
              <a:ext uri="{FF2B5EF4-FFF2-40B4-BE49-F238E27FC236}">
                <a16:creationId xmlns:a16="http://schemas.microsoft.com/office/drawing/2014/main" id="{15E62978-F9DB-D42C-D58A-D5FC0A5A842C}"/>
              </a:ext>
            </a:extLst>
          </p:cNvPr>
          <p:cNvSpPr txBox="1"/>
          <p:nvPr/>
        </p:nvSpPr>
        <p:spPr>
          <a:xfrm>
            <a:off x="8162517" y="4876800"/>
            <a:ext cx="3953283" cy="1754326"/>
          </a:xfrm>
          <a:prstGeom prst="rect">
            <a:avLst/>
          </a:prstGeom>
          <a:noFill/>
        </p:spPr>
        <p:txBody>
          <a:bodyPr wrap="square" rtlCol="0">
            <a:spAutoFit/>
          </a:bodyPr>
          <a:lstStyle/>
          <a:p>
            <a:pPr marL="285750" indent="-285750">
              <a:buFont typeface="Wingdings" panose="05000000000000000000" pitchFamily="2" charset="2"/>
              <a:buChar char="ü"/>
            </a:pPr>
            <a:r>
              <a:rPr lang="en-US" i="1" dirty="0" err="1">
                <a:ln w="0"/>
                <a:solidFill>
                  <a:srgbClr val="C00000"/>
                </a:solidFill>
                <a:effectLst>
                  <a:outerShdw blurRad="38100" dist="25400" dir="5400000" algn="ctr" rotWithShape="0">
                    <a:srgbClr val="6E747A">
                      <a:alpha val="43000"/>
                    </a:srgbClr>
                  </a:outerShdw>
                </a:effectLst>
              </a:rPr>
              <a:t>SciAm</a:t>
            </a:r>
            <a:r>
              <a:rPr lang="en-US" i="1" dirty="0">
                <a:ln w="0"/>
                <a:solidFill>
                  <a:srgbClr val="C00000"/>
                </a:solidFill>
                <a:effectLst>
                  <a:outerShdw blurRad="38100" dist="25400" dir="5400000" algn="ctr" rotWithShape="0">
                    <a:srgbClr val="6E747A">
                      <a:alpha val="43000"/>
                    </a:srgbClr>
                  </a:outerShdw>
                </a:effectLst>
              </a:rPr>
              <a:t> is one of the Top-5 popular science magazines in the world.  </a:t>
            </a:r>
          </a:p>
          <a:p>
            <a:pPr marL="285750" indent="-285750">
              <a:buFont typeface="Wingdings" panose="05000000000000000000" pitchFamily="2" charset="2"/>
              <a:buChar char="ü"/>
            </a:pPr>
            <a:r>
              <a:rPr lang="en-US" i="1" dirty="0">
                <a:ln w="0"/>
                <a:solidFill>
                  <a:srgbClr val="C00000"/>
                </a:solidFill>
                <a:effectLst>
                  <a:outerShdw blurRad="38100" dist="25400" dir="5400000" algn="ctr" rotWithShape="0">
                    <a:srgbClr val="6E747A">
                      <a:alpha val="43000"/>
                    </a:srgbClr>
                  </a:outerShdw>
                </a:effectLst>
              </a:rPr>
              <a:t>International circulation that exceeds 10,000,000 readers per month in subscriptions and millions more via social media etc.</a:t>
            </a:r>
          </a:p>
        </p:txBody>
      </p:sp>
      <p:sp>
        <p:nvSpPr>
          <p:cNvPr id="12" name="TextBox 11">
            <a:extLst>
              <a:ext uri="{FF2B5EF4-FFF2-40B4-BE49-F238E27FC236}">
                <a16:creationId xmlns:a16="http://schemas.microsoft.com/office/drawing/2014/main" id="{11C1EDF3-FC53-EC57-AC81-FFE065AA819F}"/>
              </a:ext>
            </a:extLst>
          </p:cNvPr>
          <p:cNvSpPr txBox="1"/>
          <p:nvPr/>
        </p:nvSpPr>
        <p:spPr>
          <a:xfrm>
            <a:off x="609600" y="753969"/>
            <a:ext cx="6987810" cy="369332"/>
          </a:xfrm>
          <a:prstGeom prst="rect">
            <a:avLst/>
          </a:prstGeom>
          <a:noFill/>
        </p:spPr>
        <p:txBody>
          <a:bodyPr wrap="none" rtlCol="0">
            <a:spAutoFit/>
          </a:bodyPr>
          <a:lstStyle/>
          <a:p>
            <a:r>
              <a:rPr lang="en-AU" dirty="0"/>
              <a:t>https://1drv.ms/b/s%21Apbnb6VLY1RplPRdL0J4Wm-tlzQd-Q?e=hdZxHH</a:t>
            </a:r>
          </a:p>
        </p:txBody>
      </p:sp>
    </p:spTree>
    <p:extLst>
      <p:ext uri="{BB962C8B-B14F-4D97-AF65-F5344CB8AC3E}">
        <p14:creationId xmlns:p14="http://schemas.microsoft.com/office/powerpoint/2010/main" val="105734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5F838EA-4951-6EEA-DDC1-2224E4EB2B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71801" y="3352800"/>
            <a:ext cx="3352800" cy="2538733"/>
          </a:xfrm>
          <a:prstGeom prst="rect">
            <a:avLst/>
          </a:prstGeom>
        </p:spPr>
      </p:pic>
      <p:sp>
        <p:nvSpPr>
          <p:cNvPr id="2" name="Title 1">
            <a:extLst>
              <a:ext uri="{FF2B5EF4-FFF2-40B4-BE49-F238E27FC236}">
                <a16:creationId xmlns:a16="http://schemas.microsoft.com/office/drawing/2014/main" id="{8C18E6FD-F92E-8937-B20B-DB40F73C3C60}"/>
              </a:ext>
            </a:extLst>
          </p:cNvPr>
          <p:cNvSpPr>
            <a:spLocks noGrp="1"/>
          </p:cNvSpPr>
          <p:nvPr>
            <p:ph type="title"/>
          </p:nvPr>
        </p:nvSpPr>
        <p:spPr>
          <a:xfrm>
            <a:off x="533400" y="529419"/>
            <a:ext cx="11049000" cy="695643"/>
          </a:xfrm>
        </p:spPr>
        <p:txBody>
          <a:bodyPr/>
          <a:lstStyle/>
          <a:p>
            <a:r>
              <a:rPr lang="en-AU" sz="3200" b="0" i="1" dirty="0">
                <a:ln w="0"/>
                <a:solidFill>
                  <a:schemeClr val="accent1"/>
                </a:solidFill>
                <a:effectLst>
                  <a:outerShdw blurRad="38100" dist="25400" dir="5400000" algn="ctr" rotWithShape="0">
                    <a:srgbClr val="6E747A">
                      <a:alpha val="43000"/>
                    </a:srgbClr>
                  </a:outerShdw>
                </a:effectLst>
              </a:rPr>
              <a:t>All-orders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5E189D-21CE-B974-3198-84ABC8A0C9CB}"/>
                  </a:ext>
                </a:extLst>
              </p:cNvPr>
              <p:cNvSpPr>
                <a:spLocks noGrp="1"/>
              </p:cNvSpPr>
              <p:nvPr>
                <p:ph idx="1"/>
              </p:nvPr>
            </p:nvSpPr>
            <p:spPr>
              <a:xfrm>
                <a:off x="609600" y="1143001"/>
                <a:ext cx="6629400" cy="2938302"/>
              </a:xfrm>
            </p:spPr>
            <p:txBody>
              <a:bodyPr/>
              <a:lstStyle/>
              <a:p>
                <a:r>
                  <a:rPr lang="en-US" b="1" dirty="0"/>
                  <a:t>P1</a:t>
                </a:r>
                <a:r>
                  <a:rPr lang="en-US" dirty="0"/>
                  <a:t> – </a:t>
                </a:r>
                <a:r>
                  <a:rPr lang="en-US" i="1" dirty="0"/>
                  <a:t>In the context of Refs. [73, 74], there exists at least one effective charge,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𝛼</m:t>
                        </m:r>
                      </m:e>
                      <m:sub>
                        <m:r>
                          <a:rPr lang="en-AU" b="0" i="1" smtClean="0">
                            <a:latin typeface="Cambria Math" panose="02040503050406030204" pitchFamily="18" charset="0"/>
                          </a:rPr>
                          <m:t>1ℓ</m:t>
                        </m:r>
                      </m:sub>
                    </m:sSub>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𝑘</m:t>
                        </m:r>
                      </m:e>
                      <m:sup>
                        <m:r>
                          <a:rPr lang="en-AU" b="0" i="1" smtClean="0">
                            <a:latin typeface="Cambria Math" panose="02040503050406030204" pitchFamily="18" charset="0"/>
                          </a:rPr>
                          <m:t>2</m:t>
                        </m:r>
                      </m:sup>
                    </m:sSup>
                    <m:r>
                      <a:rPr lang="en-AU" b="0" i="1" smtClean="0">
                        <a:latin typeface="Cambria Math" panose="02040503050406030204" pitchFamily="18" charset="0"/>
                      </a:rPr>
                      <m:t>)</m:t>
                    </m:r>
                  </m:oMath>
                </a14:m>
                <a:r>
                  <a:rPr lang="en-US" i="1" dirty="0"/>
                  <a:t>, which, when used to integrate the leading-order perturbative DGLAP equations, defines an evolution scheme for parton DFs that is all-orders exact</a:t>
                </a:r>
                <a:r>
                  <a:rPr lang="en-US" dirty="0"/>
                  <a:t>.</a:t>
                </a:r>
              </a:p>
              <a:p>
                <a:r>
                  <a:rPr lang="en-US" dirty="0"/>
                  <a:t>CSM Process-Independent charge serves this purpose</a:t>
                </a:r>
              </a:p>
            </p:txBody>
          </p:sp>
        </mc:Choice>
        <mc:Fallback xmlns="">
          <p:sp>
            <p:nvSpPr>
              <p:cNvPr id="3" name="Content Placeholder 2">
                <a:extLst>
                  <a:ext uri="{FF2B5EF4-FFF2-40B4-BE49-F238E27FC236}">
                    <a16:creationId xmlns:a16="http://schemas.microsoft.com/office/drawing/2014/main" id="{C85E189D-21CE-B974-3198-84ABC8A0C9CB}"/>
                  </a:ext>
                </a:extLst>
              </p:cNvPr>
              <p:cNvSpPr>
                <a:spLocks noGrp="1" noRot="1" noChangeAspect="1" noMove="1" noResize="1" noEditPoints="1" noAdjustHandles="1" noChangeArrowheads="1" noChangeShapeType="1" noTextEdit="1"/>
              </p:cNvSpPr>
              <p:nvPr>
                <p:ph idx="1"/>
              </p:nvPr>
            </p:nvSpPr>
            <p:spPr>
              <a:xfrm>
                <a:off x="609600" y="1143001"/>
                <a:ext cx="6629400" cy="2938302"/>
              </a:xfrm>
              <a:blipFill>
                <a:blip r:embed="rId3"/>
                <a:stretch>
                  <a:fillRect l="-1011" t="-1452" r="-193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3FC438D-8762-E9FC-C2D4-6FC9B00C2F95}"/>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F2C565E1-A2DE-384F-3574-F369B116E82C}"/>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469524B1-8E1B-CB2E-87EC-91B8EB696761}"/>
              </a:ext>
            </a:extLst>
          </p:cNvPr>
          <p:cNvSpPr>
            <a:spLocks noGrp="1"/>
          </p:cNvSpPr>
          <p:nvPr>
            <p:ph type="sldNum" sz="quarter" idx="12"/>
          </p:nvPr>
        </p:nvSpPr>
        <p:spPr/>
        <p:txBody>
          <a:bodyPr/>
          <a:lstStyle/>
          <a:p>
            <a:fld id="{87034D8C-3CB4-402A-BC46-2AB14C0FE90A}" type="slidenum">
              <a:rPr lang="en-US" smtClean="0"/>
              <a:pPr/>
              <a:t>49</a:t>
            </a:fld>
            <a:endParaRPr lang="en-US"/>
          </a:p>
        </p:txBody>
      </p:sp>
      <p:pic>
        <p:nvPicPr>
          <p:cNvPr id="8" name="Picture 7" descr="Text&#10;&#10;Description automatically generated">
            <a:extLst>
              <a:ext uri="{FF2B5EF4-FFF2-40B4-BE49-F238E27FC236}">
                <a16:creationId xmlns:a16="http://schemas.microsoft.com/office/drawing/2014/main" id="{570EC263-9431-98E2-1E89-9DEB696F0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83" y="4223861"/>
            <a:ext cx="5869517" cy="2169319"/>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F45B03DD-A44E-AA6C-C6B2-BE9B95D75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293005"/>
            <a:ext cx="4495800" cy="3910079"/>
          </a:xfrm>
          <a:prstGeom prst="rect">
            <a:avLst/>
          </a:prstGeom>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B6CA0EA7-71B8-4B33-F8C7-CFCDB026F1D7}"/>
                  </a:ext>
                </a:extLst>
              </p:cNvPr>
              <p:cNvSpPr txBox="1">
                <a:spLocks/>
              </p:cNvSpPr>
              <p:nvPr/>
            </p:nvSpPr>
            <p:spPr bwMode="auto">
              <a:xfrm>
                <a:off x="0" y="4081303"/>
                <a:ext cx="3352800" cy="29383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i="1" kern="0" dirty="0">
                    <a:ln w="0"/>
                    <a:solidFill>
                      <a:srgbClr val="FF0000"/>
                    </a:solidFill>
                    <a:effectLst>
                      <a:outerShdw blurRad="38100" dist="25400" dir="5400000" algn="ctr" rotWithShape="0">
                        <a:srgbClr val="6E747A">
                          <a:alpha val="43000"/>
                        </a:srgbClr>
                      </a:outerShdw>
                    </a:effectLst>
                  </a:rPr>
                  <a:t>Hadron scale, </a:t>
                </a:r>
                <a14:m>
                  <m:oMath xmlns:m="http://schemas.openxmlformats.org/officeDocument/2006/math">
                    <m:sSub>
                      <m:sSubPr>
                        <m:ctrlP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𝜁</m:t>
                        </m:r>
                      </m:e>
                      <m:sub>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𝐻</m:t>
                        </m:r>
                      </m:sub>
                    </m:sSub>
                  </m:oMath>
                </a14:m>
                <a:endParaRPr lang="en-AU" i="1" kern="0" dirty="0">
                  <a:ln w="0"/>
                  <a:solidFill>
                    <a:srgbClr val="FF0000"/>
                  </a:solidFill>
                  <a:effectLst>
                    <a:outerShdw blurRad="38100" dist="25400" dir="5400000" algn="ctr" rotWithShape="0">
                      <a:srgbClr val="6E747A">
                        <a:alpha val="43000"/>
                      </a:srgbClr>
                    </a:outerShdw>
                  </a:effectLst>
                </a:endParaRPr>
              </a:p>
              <a:p>
                <a:pPr marL="400050" lvl="1" indent="0">
                  <a:buNone/>
                </a:pPr>
                <a:r>
                  <a:rPr lang="en-US" sz="2200" i="1" kern="0" dirty="0">
                    <a:ln w="0"/>
                    <a:solidFill>
                      <a:srgbClr val="FF0000"/>
                    </a:solidFill>
                    <a:effectLst>
                      <a:outerShdw blurRad="38100" dist="25400" dir="5400000" algn="ctr" rotWithShape="0">
                        <a:srgbClr val="6E747A">
                          <a:alpha val="43000"/>
                        </a:srgbClr>
                      </a:outerShdw>
                    </a:effectLst>
                  </a:rPr>
                  <a:t>Scale at which all properties of a given hadron are carried by valence degrees-of-freedom</a:t>
                </a:r>
              </a:p>
            </p:txBody>
          </p:sp>
        </mc:Choice>
        <mc:Fallback xmlns="">
          <p:sp>
            <p:nvSpPr>
              <p:cNvPr id="14" name="Content Placeholder 2">
                <a:extLst>
                  <a:ext uri="{FF2B5EF4-FFF2-40B4-BE49-F238E27FC236}">
                    <a16:creationId xmlns:a16="http://schemas.microsoft.com/office/drawing/2014/main" id="{B6CA0EA7-71B8-4B33-F8C7-CFCDB026F1D7}"/>
                  </a:ext>
                </a:extLst>
              </p:cNvPr>
              <p:cNvSpPr txBox="1">
                <a:spLocks noRot="1" noChangeAspect="1" noMove="1" noResize="1" noEditPoints="1" noAdjustHandles="1" noChangeArrowheads="1" noChangeShapeType="1" noTextEdit="1"/>
              </p:cNvSpPr>
              <p:nvPr/>
            </p:nvSpPr>
            <p:spPr bwMode="auto">
              <a:xfrm>
                <a:off x="0" y="4081303"/>
                <a:ext cx="3352800" cy="2938302"/>
              </a:xfrm>
              <a:prstGeom prst="rect">
                <a:avLst/>
              </a:prstGeom>
              <a:blipFill>
                <a:blip r:embed="rId6"/>
                <a:stretch>
                  <a:fillRect l="-2545" t="-1660"/>
                </a:stretch>
              </a:blipFill>
              <a:ln w="9525">
                <a:noFill/>
                <a:miter lim="800000"/>
                <a:headEnd/>
                <a:tailEnd/>
              </a:ln>
              <a:effectLst/>
            </p:spPr>
            <p:txBody>
              <a:bodyPr/>
              <a:lstStyle/>
              <a:p>
                <a:r>
                  <a:rPr lang="en-AU">
                    <a:noFill/>
                  </a:rPr>
                  <a:t> </a:t>
                </a:r>
              </a:p>
            </p:txBody>
          </p:sp>
        </mc:Fallback>
      </mc:AlternateContent>
      <p:sp>
        <p:nvSpPr>
          <p:cNvPr id="7" name="TextBox 6">
            <a:extLst>
              <a:ext uri="{FF2B5EF4-FFF2-40B4-BE49-F238E27FC236}">
                <a16:creationId xmlns:a16="http://schemas.microsoft.com/office/drawing/2014/main" id="{47990E74-EA70-2FB4-A411-06587E1B78E6}"/>
              </a:ext>
            </a:extLst>
          </p:cNvPr>
          <p:cNvSpPr txBox="1"/>
          <p:nvPr/>
        </p:nvSpPr>
        <p:spPr>
          <a:xfrm>
            <a:off x="0" y="0"/>
            <a:ext cx="5897034" cy="523220"/>
          </a:xfrm>
          <a:prstGeom prst="rect">
            <a:avLst/>
          </a:prstGeom>
          <a:noFill/>
        </p:spPr>
        <p:txBody>
          <a:bodyPr wrap="square" rtlCol="0">
            <a:spAutoFit/>
          </a:bodyPr>
          <a:lstStyle/>
          <a:p>
            <a:r>
              <a:rPr lang="en-US" sz="1400" i="1" dirty="0">
                <a:solidFill>
                  <a:schemeClr val="accent1">
                    <a:lumMod val="75000"/>
                  </a:schemeClr>
                </a:solidFill>
              </a:rPr>
              <a:t>All-Orders Evolution of Parton Distributions: Principle, Practice, and Predictions</a:t>
            </a:r>
          </a:p>
          <a:p>
            <a:r>
              <a:rPr lang="en-US" sz="1400" dirty="0">
                <a:solidFill>
                  <a:schemeClr val="accent1">
                    <a:lumMod val="75000"/>
                  </a:schemeClr>
                </a:solidFill>
              </a:rPr>
              <a:t>Pei-Lin Yin (</a:t>
            </a:r>
            <a:r>
              <a:rPr lang="en-US" sz="1400" dirty="0" err="1">
                <a:solidFill>
                  <a:schemeClr val="accent1">
                    <a:lumMod val="75000"/>
                  </a:schemeClr>
                </a:solidFill>
              </a:rPr>
              <a:t>尹佩林</a:t>
            </a:r>
            <a:r>
              <a:rPr lang="en-US" sz="1400" dirty="0">
                <a:solidFill>
                  <a:schemeClr val="accent1">
                    <a:lumMod val="75000"/>
                  </a:schemeClr>
                </a:solidFill>
              </a:rPr>
              <a:t>), NJU-INP 075/23, e-Print: 2306.03274 [hep-</a:t>
            </a:r>
            <a:r>
              <a:rPr lang="en-US" sz="1400" dirty="0" err="1">
                <a:solidFill>
                  <a:schemeClr val="accent1">
                    <a:lumMod val="75000"/>
                  </a:schemeClr>
                </a:solidFill>
              </a:rPr>
              <a:t>ph</a:t>
            </a:r>
            <a:r>
              <a:rPr lang="en-US" sz="1400" dirty="0">
                <a:solidFill>
                  <a:schemeClr val="accent1">
                    <a:lumMod val="75000"/>
                  </a:schemeClr>
                </a:solidFill>
              </a:rPr>
              <a:t>]</a:t>
            </a:r>
            <a:endParaRPr lang="en-AU" dirty="0">
              <a:solidFill>
                <a:schemeClr val="accent1">
                  <a:lumMod val="75000"/>
                </a:schemeClr>
              </a:solidFill>
            </a:endParaRPr>
          </a:p>
        </p:txBody>
      </p:sp>
    </p:spTree>
    <p:extLst>
      <p:ext uri="{BB962C8B-B14F-4D97-AF65-F5344CB8AC3E}">
        <p14:creationId xmlns:p14="http://schemas.microsoft.com/office/powerpoint/2010/main" val="325001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3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0" cy="6929063"/>
          </a:xfrm>
          <a:prstGeom prst="rect">
            <a:avLst/>
          </a:prstGeom>
        </p:spPr>
      </p:pic>
      <p:sp>
        <p:nvSpPr>
          <p:cNvPr id="2" name="Title 1"/>
          <p:cNvSpPr>
            <a:spLocks noGrp="1"/>
          </p:cNvSpPr>
          <p:nvPr>
            <p:ph type="title"/>
          </p:nvPr>
        </p:nvSpPr>
        <p:spPr>
          <a:xfrm>
            <a:off x="539631" y="152400"/>
            <a:ext cx="10972800" cy="1143000"/>
          </a:xfrm>
        </p:spPr>
        <p:txBody>
          <a:bodyPr>
            <a:scene3d>
              <a:camera prst="orthographicFront"/>
              <a:lightRig rig="threePt" dir="t"/>
            </a:scene3d>
            <a:sp3d extrusionH="57150">
              <a:bevelT w="38100" h="38100" prst="convex"/>
            </a:sp3d>
          </a:bodyPr>
          <a:lstStyle/>
          <a:p>
            <a:pPr algn="ctr"/>
            <a:r>
              <a:rPr lang="en-GB" sz="4800" dirty="0">
                <a:solidFill>
                  <a:schemeClr val="bg1"/>
                </a:solidFill>
                <a:effectLst>
                  <a:reflection blurRad="6350" stA="55000" endA="50" endPos="85000" dist="60007" dir="5400000" sy="-100000" algn="bl" rotWithShape="0"/>
                </a:effectLst>
              </a:rPr>
              <a:t>Our Universe</a:t>
            </a:r>
            <a:endParaRPr lang="en-GB" sz="3600" dirty="0">
              <a:solidFill>
                <a:schemeClr val="bg1"/>
              </a:solidFill>
              <a:effectLst>
                <a:reflection blurRad="6350" stA="55000" endA="50" endPos="85000" dist="60007" dir="5400000" sy="-100000" algn="bl" rotWithShape="0"/>
              </a:effectLst>
            </a:endParaRPr>
          </a:p>
        </p:txBody>
      </p:sp>
      <p:sp>
        <p:nvSpPr>
          <p:cNvPr id="3" name="Date Placeholder 2"/>
          <p:cNvSpPr>
            <a:spLocks noGrp="1"/>
          </p:cNvSpPr>
          <p:nvPr>
            <p:ph type="dt" sz="half" idx="10"/>
          </p:nvPr>
        </p:nvSpPr>
        <p:spPr>
          <a:xfrm>
            <a:off x="6324600" y="6651658"/>
            <a:ext cx="4487026" cy="257175"/>
          </a:xfrm>
        </p:spPr>
        <p:txBody>
          <a:bodyPr/>
          <a:lstStyle/>
          <a:p>
            <a:r>
              <a:rPr lang="en-US">
                <a:solidFill>
                  <a:schemeClr val="bg1"/>
                </a:solidFill>
              </a:rPr>
              <a:t>26th International Symposium on Spin Physics (SPIN2025) .. 2025/09/22-26 .. (38)</a:t>
            </a:r>
            <a:endParaRPr lang="en-US" dirty="0">
              <a:solidFill>
                <a:schemeClr val="bg1"/>
              </a:solidFill>
            </a:endParaRPr>
          </a:p>
        </p:txBody>
      </p:sp>
      <p:sp>
        <p:nvSpPr>
          <p:cNvPr id="4" name="Footer Placeholder 3"/>
          <p:cNvSpPr>
            <a:spLocks noGrp="1"/>
          </p:cNvSpPr>
          <p:nvPr>
            <p:ph type="ftr" sz="quarter" idx="11"/>
          </p:nvPr>
        </p:nvSpPr>
        <p:spPr/>
        <p:txBody>
          <a:bodyPr/>
          <a:lstStyle/>
          <a:p>
            <a:r>
              <a:rPr lang="en-US">
                <a:solidFill>
                  <a:schemeClr val="bg1"/>
                </a:solidFill>
              </a:rPr>
              <a:t>Craig Roberts: cdroberts@nju.edu.cn  469 .. 25/09/23 ..."Helicity Dependent Distribution Functions of the proton and Λ and Σ0 Baryons"</a:t>
            </a:r>
            <a:endParaRPr lang="en-US" dirty="0">
              <a:solidFill>
                <a:schemeClr val="bg1"/>
              </a:solidFill>
            </a:endParaRPr>
          </a:p>
        </p:txBody>
      </p:sp>
      <p:sp>
        <p:nvSpPr>
          <p:cNvPr id="5" name="Slide Number Placeholder 4"/>
          <p:cNvSpPr>
            <a:spLocks noGrp="1"/>
          </p:cNvSpPr>
          <p:nvPr>
            <p:ph type="sldNum" sz="quarter" idx="12"/>
          </p:nvPr>
        </p:nvSpPr>
        <p:spPr/>
        <p:txBody>
          <a:bodyPr/>
          <a:lstStyle/>
          <a:p>
            <a:fld id="{87034D8C-3CB4-402A-BC46-2AB14C0FE90A}" type="slidenum">
              <a:rPr lang="en-US" smtClean="0"/>
              <a:pPr/>
              <a:t>5</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F81E7DB-C26F-4FE9-AB1F-C26527D5DAF1}"/>
                  </a:ext>
                </a:extLst>
              </p:cNvPr>
              <p:cNvSpPr txBox="1"/>
              <p:nvPr/>
            </p:nvSpPr>
            <p:spPr>
              <a:xfrm>
                <a:off x="535350" y="345586"/>
                <a:ext cx="2893650" cy="646331"/>
              </a:xfrm>
              <a:prstGeom prst="rect">
                <a:avLst/>
              </a:prstGeom>
              <a:noFill/>
            </p:spPr>
            <p:txBody>
              <a:bodyPr wrap="square" rtlCol="0">
                <a:spAutoFit/>
              </a:bodyPr>
              <a:lstStyle/>
              <a:p>
                <a:r>
                  <a:rPr lang="en-GB" dirty="0">
                    <a:solidFill>
                      <a:schemeClr val="accent5">
                        <a:lumMod val="20000"/>
                        <a:lumOff val="80000"/>
                      </a:schemeClr>
                    </a:solidFill>
                  </a:rPr>
                  <a:t>Nuclear-scale mass emerged 1</a:t>
                </a:r>
                <a14:m>
                  <m:oMath xmlns:m="http://schemas.openxmlformats.org/officeDocument/2006/math">
                    <m:r>
                      <a:rPr lang="en-AU" b="0" i="1" smtClean="0">
                        <a:solidFill>
                          <a:schemeClr val="accent5">
                            <a:lumMod val="20000"/>
                            <a:lumOff val="80000"/>
                          </a:schemeClr>
                        </a:solidFill>
                        <a:latin typeface="Cambria Math" panose="02040503050406030204" pitchFamily="18" charset="0"/>
                      </a:rPr>
                      <m:t>𝜇</m:t>
                    </m:r>
                  </m:oMath>
                </a14:m>
                <a:r>
                  <a:rPr lang="en-GB" dirty="0">
                    <a:solidFill>
                      <a:schemeClr val="accent5">
                        <a:lumMod val="20000"/>
                        <a:lumOff val="80000"/>
                      </a:schemeClr>
                    </a:solidFill>
                  </a:rPr>
                  <a:t>s after the Big Bang</a:t>
                </a:r>
                <a:endParaRPr lang="en-US" dirty="0">
                  <a:solidFill>
                    <a:schemeClr val="accent5">
                      <a:lumMod val="20000"/>
                      <a:lumOff val="80000"/>
                    </a:schemeClr>
                  </a:solidFill>
                </a:endParaRPr>
              </a:p>
            </p:txBody>
          </p:sp>
        </mc:Choice>
        <mc:Fallback xmlns="">
          <p:sp>
            <p:nvSpPr>
              <p:cNvPr id="7" name="TextBox 6">
                <a:extLst>
                  <a:ext uri="{FF2B5EF4-FFF2-40B4-BE49-F238E27FC236}">
                    <a16:creationId xmlns:a16="http://schemas.microsoft.com/office/drawing/2014/main" id="{8F81E7DB-C26F-4FE9-AB1F-C26527D5DAF1}"/>
                  </a:ext>
                </a:extLst>
              </p:cNvPr>
              <p:cNvSpPr txBox="1">
                <a:spLocks noRot="1" noChangeAspect="1" noMove="1" noResize="1" noEditPoints="1" noAdjustHandles="1" noChangeArrowheads="1" noChangeShapeType="1" noTextEdit="1"/>
              </p:cNvSpPr>
              <p:nvPr/>
            </p:nvSpPr>
            <p:spPr>
              <a:xfrm>
                <a:off x="535350" y="345586"/>
                <a:ext cx="2893650" cy="646331"/>
              </a:xfrm>
              <a:prstGeom prst="rect">
                <a:avLst/>
              </a:prstGeom>
              <a:blipFill>
                <a:blip r:embed="rId3"/>
                <a:stretch>
                  <a:fillRect l="-1895" t="-5660" r="-1474" b="-14151"/>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23AE0CEE-2C41-5DC8-7343-4619255DA570}"/>
              </a:ext>
            </a:extLst>
          </p:cNvPr>
          <p:cNvSpPr txBox="1"/>
          <p:nvPr/>
        </p:nvSpPr>
        <p:spPr>
          <a:xfrm>
            <a:off x="535350" y="4793205"/>
            <a:ext cx="2450174" cy="1200329"/>
          </a:xfrm>
          <a:prstGeom prst="rect">
            <a:avLst/>
          </a:prstGeom>
          <a:noFill/>
        </p:spPr>
        <p:txBody>
          <a:bodyPr wrap="square" rtlCol="0">
            <a:spAutoFit/>
          </a:bodyPr>
          <a:lstStyle/>
          <a:p>
            <a:r>
              <a:rPr lang="en-GB" dirty="0">
                <a:solidFill>
                  <a:schemeClr val="accent5">
                    <a:lumMod val="20000"/>
                    <a:lumOff val="80000"/>
                  </a:schemeClr>
                </a:solidFill>
              </a:rPr>
              <a:t>Its appearance was crucial to the formation of the Universe as we know it</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25686776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82DF-40E1-BBC9-3769-D1880CD44D94}"/>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8ECDF58-9460-6A40-9BA9-2E98B936D056}"/>
                  </a:ext>
                </a:extLst>
              </p:cNvPr>
              <p:cNvSpPr>
                <a:spLocks noGrp="1"/>
              </p:cNvSpPr>
              <p:nvPr>
                <p:ph idx="1"/>
              </p:nvPr>
            </p:nvSpPr>
            <p:spPr>
              <a:xfrm>
                <a:off x="609600" y="1265236"/>
                <a:ext cx="10972800" cy="5059364"/>
              </a:xfrm>
            </p:spPr>
            <p:txBody>
              <a:bodyPr/>
              <a:lstStyle/>
              <a:p>
                <a:r>
                  <a:rPr lang="en-US" u="sng" dirty="0"/>
                  <a:t>Principle</a:t>
                </a:r>
                <a:r>
                  <a:rPr lang="en-US" dirty="0"/>
                  <a:t> </a:t>
                </a:r>
              </a:p>
              <a:p>
                <a:pPr lvl="1">
                  <a:buFont typeface="Wingdings" panose="05000000000000000000" pitchFamily="2" charset="2"/>
                  <a:buChar char="ü"/>
                </a:pPr>
                <a:r>
                  <a:rPr lang="en-US" dirty="0"/>
                  <a:t>Hadron scale,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is rigorously defined in connection with a Grunberg charge, in terms of which leading-order DGLAP evolution is promoted to the status of an all-orders exact procedure. </a:t>
                </a:r>
              </a:p>
              <a:p>
                <a:pPr lvl="1">
                  <a:buFont typeface="Wingdings" panose="05000000000000000000" pitchFamily="2" charset="2"/>
                  <a:buChar char="ü"/>
                </a:pPr>
                <a:r>
                  <a:rPr lang="en-US" dirty="0"/>
                  <a:t>The AO scheme is not a model, and neither is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a:t>
                </a:r>
              </a:p>
              <a:p>
                <a:pPr lvl="1">
                  <a:buFont typeface="Wingdings" panose="05000000000000000000" pitchFamily="2" charset="2"/>
                  <a:buChar char="ü"/>
                </a:pPr>
                <a:r>
                  <a:rPr lang="en-US" dirty="0"/>
                  <a:t>Instead, the AO approach, involving and defining</a:t>
                </a:r>
                <a:r>
                  <a:rPr lang="en-AU" b="0"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is complete by definition. </a:t>
                </a:r>
              </a:p>
              <a:p>
                <a:r>
                  <a:rPr lang="en-US" dirty="0"/>
                  <a:t>As explained by Grunberg, there is always an effective (process-dependent) effective charge for which the AO propositions are true.  </a:t>
                </a:r>
              </a:p>
              <a:p>
                <a:pPr lvl="1">
                  <a:buFont typeface="Wingdings" panose="05000000000000000000" pitchFamily="2" charset="2"/>
                  <a:buChar char="ü"/>
                </a:pPr>
                <a:r>
                  <a:rPr lang="en-US" dirty="0"/>
                  <a:t>Consequently, there is no room for doubt about the existence of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r>
                  <a:rPr lang="en-US" dirty="0"/>
                  <a:t>.  </a:t>
                </a:r>
              </a:p>
              <a:p>
                <a:r>
                  <a:rPr lang="en-US" dirty="0"/>
                  <a:t>Crucially, such a Grunberg effective charge is </a:t>
                </a:r>
              </a:p>
              <a:p>
                <a:pPr lvl="1">
                  <a:buFont typeface="Wingdings" panose="05000000000000000000" pitchFamily="2" charset="2"/>
                  <a:buChar char="ü"/>
                </a:pPr>
                <a:r>
                  <a:rPr lang="en-US" dirty="0"/>
                  <a:t>consistent with the renormalization group; </a:t>
                </a:r>
              </a:p>
              <a:p>
                <a:pPr lvl="1">
                  <a:buFont typeface="Wingdings" panose="05000000000000000000" pitchFamily="2" charset="2"/>
                  <a:buChar char="ü"/>
                </a:pPr>
                <a:r>
                  <a:rPr lang="en-US" dirty="0"/>
                  <a:t>renormalization scheme independent; </a:t>
                </a:r>
              </a:p>
              <a:p>
                <a:pPr lvl="1">
                  <a:buFont typeface="Wingdings" panose="05000000000000000000" pitchFamily="2" charset="2"/>
                  <a:buChar char="ü"/>
                </a:pPr>
                <a:r>
                  <a:rPr lang="en-US" dirty="0"/>
                  <a:t>everywhere analytic and finite; </a:t>
                </a:r>
              </a:p>
              <a:p>
                <a:pPr lvl="1">
                  <a:buFont typeface="Wingdings" panose="05000000000000000000" pitchFamily="2" charset="2"/>
                  <a:buChar char="ü"/>
                </a:pPr>
                <a:r>
                  <a:rPr lang="en-US" dirty="0"/>
                  <a:t>and supplies an infrared completion of any standard running coupling.  </a:t>
                </a:r>
              </a:p>
            </p:txBody>
          </p:sp>
        </mc:Choice>
        <mc:Fallback xmlns="">
          <p:sp>
            <p:nvSpPr>
              <p:cNvPr id="3" name="Content Placeholder 2">
                <a:extLst>
                  <a:ext uri="{FF2B5EF4-FFF2-40B4-BE49-F238E27FC236}">
                    <a16:creationId xmlns:a16="http://schemas.microsoft.com/office/drawing/2014/main" id="{48ECDF58-9460-6A40-9BA9-2E98B936D056}"/>
                  </a:ext>
                </a:extLst>
              </p:cNvPr>
              <p:cNvSpPr>
                <a:spLocks noGrp="1" noRot="1" noChangeAspect="1" noMove="1" noResize="1" noEditPoints="1" noAdjustHandles="1" noChangeArrowheads="1" noChangeShapeType="1" noTextEdit="1"/>
              </p:cNvSpPr>
              <p:nvPr>
                <p:ph idx="1"/>
              </p:nvPr>
            </p:nvSpPr>
            <p:spPr>
              <a:xfrm>
                <a:off x="609600" y="1265236"/>
                <a:ext cx="10972800" cy="5059364"/>
              </a:xfrm>
              <a:blipFill>
                <a:blip r:embed="rId2"/>
                <a:stretch>
                  <a:fillRect l="-611" t="-843" r="-116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B28CFF8-9535-9917-8F66-EDF190A51F54}"/>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26D6B25F-3031-1229-79B5-1EBAF70C41AA}"/>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E0F6ABCC-ABD3-3958-743F-8C1E0162E70F}"/>
              </a:ext>
            </a:extLst>
          </p:cNvPr>
          <p:cNvSpPr>
            <a:spLocks noGrp="1"/>
          </p:cNvSpPr>
          <p:nvPr>
            <p:ph type="sldNum" sz="quarter" idx="12"/>
          </p:nvPr>
        </p:nvSpPr>
        <p:spPr/>
        <p:txBody>
          <a:bodyPr/>
          <a:lstStyle/>
          <a:p>
            <a:fld id="{87034D8C-3CB4-402A-BC46-2AB14C0FE90A}" type="slidenum">
              <a:rPr lang="en-US" smtClean="0"/>
              <a:pPr/>
              <a:t>50</a:t>
            </a:fld>
            <a:endParaRPr lang="en-US"/>
          </a:p>
        </p:txBody>
      </p:sp>
    </p:spTree>
    <p:extLst>
      <p:ext uri="{BB962C8B-B14F-4D97-AF65-F5344CB8AC3E}">
        <p14:creationId xmlns:p14="http://schemas.microsoft.com/office/powerpoint/2010/main" val="40135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BFFA-6026-BE50-55EE-C40D15E21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20D64-91FF-4855-BE43-9B32FC24A54B}"/>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5FFEE5-D288-24EC-E054-07DCEE5D88FD}"/>
                  </a:ext>
                </a:extLst>
              </p:cNvPr>
              <p:cNvSpPr>
                <a:spLocks noGrp="1"/>
              </p:cNvSpPr>
              <p:nvPr>
                <p:ph idx="1"/>
              </p:nvPr>
            </p:nvSpPr>
            <p:spPr>
              <a:xfrm>
                <a:off x="609600" y="1265236"/>
                <a:ext cx="10972800" cy="5059364"/>
              </a:xfrm>
            </p:spPr>
            <p:txBody>
              <a:bodyPr/>
              <a:lstStyle/>
              <a:p>
                <a:r>
                  <a:rPr lang="en-AU" dirty="0">
                    <a:solidFill>
                      <a:schemeClr val="accent6">
                        <a:lumMod val="50000"/>
                      </a:schemeClr>
                    </a:solidFill>
                  </a:rPr>
                  <a:t>C</a:t>
                </a:r>
                <a:r>
                  <a:rPr lang="en-US" dirty="0" err="1">
                    <a:solidFill>
                      <a:schemeClr val="accent6">
                        <a:lumMod val="50000"/>
                      </a:schemeClr>
                    </a:solidFill>
                  </a:rPr>
                  <a:t>rucially</a:t>
                </a:r>
                <a:r>
                  <a:rPr lang="en-US" dirty="0">
                    <a:solidFill>
                      <a:schemeClr val="accent6">
                        <a:lumMod val="50000"/>
                      </a:schemeClr>
                    </a:solidFill>
                  </a:rPr>
                  <a:t>, such a Grunberg effective charge is </a:t>
                </a:r>
              </a:p>
              <a:p>
                <a:pPr lvl="1">
                  <a:buFont typeface="Wingdings" panose="05000000000000000000" pitchFamily="2" charset="2"/>
                  <a:buChar char="ü"/>
                </a:pPr>
                <a:r>
                  <a:rPr lang="en-US" dirty="0">
                    <a:solidFill>
                      <a:schemeClr val="accent6">
                        <a:lumMod val="50000"/>
                      </a:schemeClr>
                    </a:solidFill>
                  </a:rPr>
                  <a:t>consistent with the renormalization group; </a:t>
                </a:r>
              </a:p>
              <a:p>
                <a:pPr lvl="1">
                  <a:buFont typeface="Wingdings" panose="05000000000000000000" pitchFamily="2" charset="2"/>
                  <a:buChar char="ü"/>
                </a:pPr>
                <a:r>
                  <a:rPr lang="en-US" dirty="0">
                    <a:solidFill>
                      <a:schemeClr val="accent6">
                        <a:lumMod val="50000"/>
                      </a:schemeClr>
                    </a:solidFill>
                  </a:rPr>
                  <a:t>renormalization scheme independent; </a:t>
                </a:r>
              </a:p>
              <a:p>
                <a:pPr lvl="1">
                  <a:buFont typeface="Wingdings" panose="05000000000000000000" pitchFamily="2" charset="2"/>
                  <a:buChar char="ü"/>
                </a:pPr>
                <a:r>
                  <a:rPr lang="en-US" dirty="0">
                    <a:solidFill>
                      <a:schemeClr val="accent6">
                        <a:lumMod val="50000"/>
                      </a:schemeClr>
                    </a:solidFill>
                  </a:rPr>
                  <a:t>everywhere analytic and finite; </a:t>
                </a:r>
              </a:p>
              <a:p>
                <a:pPr lvl="1">
                  <a:buFont typeface="Wingdings" panose="05000000000000000000" pitchFamily="2" charset="2"/>
                  <a:buChar char="ü"/>
                </a:pPr>
                <a:r>
                  <a:rPr lang="en-US" dirty="0">
                    <a:solidFill>
                      <a:schemeClr val="accent6">
                        <a:lumMod val="50000"/>
                      </a:schemeClr>
                    </a:solidFill>
                  </a:rPr>
                  <a:t>and supplies an infrared completion of any standard running coupling.</a:t>
                </a:r>
                <a:r>
                  <a:rPr lang="en-US" dirty="0"/>
                  <a:t>  </a:t>
                </a:r>
              </a:p>
              <a:p>
                <a:r>
                  <a:rPr lang="en-US" dirty="0"/>
                  <a:t>These features entail that all calculations of a DF at a scale within a domain of </a:t>
                </a:r>
                <a:r>
                  <a:rPr lang="en-US" dirty="0" err="1"/>
                  <a:t>pQCD</a:t>
                </a:r>
                <a:r>
                  <a:rPr lang="en-US" dirty="0"/>
                  <a:t> applicability are compatible with this effective charge.  </a:t>
                </a:r>
              </a:p>
              <a:p>
                <a:r>
                  <a:rPr lang="en-US" dirty="0"/>
                  <a:t>Moreover, and especially important, is the fact that one does not need to know the pointwise form of the effective charge</a:t>
                </a:r>
              </a:p>
              <a:p>
                <a:pPr lvl="1">
                  <a:buFont typeface="Wingdings" panose="05000000000000000000" pitchFamily="2" charset="2"/>
                  <a:buChar char="ü"/>
                </a:pPr>
                <a:r>
                  <a:rPr lang="en-US" dirty="0"/>
                  <a:t> </a:t>
                </a:r>
                <a:r>
                  <a:rPr lang="en-US" sz="2400" dirty="0"/>
                  <a:t>Its existence alone is sufficient to deliver </a:t>
                </a:r>
              </a:p>
              <a:p>
                <a:pPr marL="457200" lvl="1" indent="0">
                  <a:spcBef>
                    <a:spcPts val="0"/>
                  </a:spcBef>
                  <a:buNone/>
                </a:pPr>
                <a:r>
                  <a:rPr lang="en-US" sz="2400" dirty="0"/>
                  <a:t>	the definition of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𝐻</m:t>
                        </m:r>
                      </m:sub>
                    </m:sSub>
                  </m:oMath>
                </a14:m>
                <a:r>
                  <a:rPr lang="en-US" sz="2400" dirty="0"/>
                  <a:t> and all attendant consequences</a:t>
                </a:r>
              </a:p>
              <a:p>
                <a:pPr lvl="1">
                  <a:spcBef>
                    <a:spcPts val="0"/>
                  </a:spcBef>
                  <a:buFont typeface="Wingdings" panose="05000000000000000000" pitchFamily="2" charset="2"/>
                  <a:buChar char="ü"/>
                </a:pPr>
                <a:r>
                  <a:rPr lang="en-US" sz="2400" i="1" dirty="0"/>
                  <a:t>N.B</a:t>
                </a:r>
                <a:r>
                  <a:rPr lang="en-US" sz="2400" dirty="0"/>
                  <a:t>. glue and sea DFs are identically zero at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𝜁</m:t>
                        </m:r>
                      </m:e>
                      <m:sub>
                        <m:r>
                          <a:rPr lang="en-AU" sz="2400" b="0" i="1" smtClean="0">
                            <a:latin typeface="Cambria Math" panose="02040503050406030204" pitchFamily="18" charset="0"/>
                          </a:rPr>
                          <m:t>𝐻</m:t>
                        </m:r>
                      </m:sub>
                    </m:sSub>
                  </m:oMath>
                </a14:m>
                <a:endParaRPr lang="en-US" sz="2400" dirty="0"/>
              </a:p>
              <a:p>
                <a:pPr>
                  <a:buFont typeface="Wingdings" panose="05000000000000000000" pitchFamily="2" charset="2"/>
                  <a:buChar char="ü"/>
                </a:pPr>
                <a:endParaRPr lang="en-AU" dirty="0"/>
              </a:p>
            </p:txBody>
          </p:sp>
        </mc:Choice>
        <mc:Fallback xmlns="">
          <p:sp>
            <p:nvSpPr>
              <p:cNvPr id="3" name="Content Placeholder 2">
                <a:extLst>
                  <a:ext uri="{FF2B5EF4-FFF2-40B4-BE49-F238E27FC236}">
                    <a16:creationId xmlns:a16="http://schemas.microsoft.com/office/drawing/2014/main" id="{3C5FFEE5-D288-24EC-E054-07DCEE5D88FD}"/>
                  </a:ext>
                </a:extLst>
              </p:cNvPr>
              <p:cNvSpPr>
                <a:spLocks noGrp="1" noRot="1" noChangeAspect="1" noMove="1" noResize="1" noEditPoints="1" noAdjustHandles="1" noChangeArrowheads="1" noChangeShapeType="1" noTextEdit="1"/>
              </p:cNvSpPr>
              <p:nvPr>
                <p:ph idx="1"/>
              </p:nvPr>
            </p:nvSpPr>
            <p:spPr>
              <a:xfrm>
                <a:off x="609600" y="1265236"/>
                <a:ext cx="10972800" cy="5059364"/>
              </a:xfrm>
              <a:blipFill>
                <a:blip r:embed="rId2"/>
                <a:stretch>
                  <a:fillRect l="-611" t="-8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C99E382-59E1-E0DD-1EE4-E4296017DB8D}"/>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0D259CF7-2B7F-88B7-D50F-AD27761A88ED}"/>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42AA3D68-0747-B4FA-95DF-247A4B38A912}"/>
              </a:ext>
            </a:extLst>
          </p:cNvPr>
          <p:cNvSpPr>
            <a:spLocks noGrp="1"/>
          </p:cNvSpPr>
          <p:nvPr>
            <p:ph type="sldNum" sz="quarter" idx="12"/>
          </p:nvPr>
        </p:nvSpPr>
        <p:spPr/>
        <p:txBody>
          <a:bodyPr/>
          <a:lstStyle/>
          <a:p>
            <a:fld id="{87034D8C-3CB4-402A-BC46-2AB14C0FE90A}" type="slidenum">
              <a:rPr lang="en-US" smtClean="0"/>
              <a:pPr/>
              <a:t>51</a:t>
            </a:fld>
            <a:endParaRPr lang="en-US"/>
          </a:p>
        </p:txBody>
      </p:sp>
    </p:spTree>
    <p:extLst>
      <p:ext uri="{BB962C8B-B14F-4D97-AF65-F5344CB8AC3E}">
        <p14:creationId xmlns:p14="http://schemas.microsoft.com/office/powerpoint/2010/main" val="10489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BB23E-448A-38C6-6416-7FCCF84EB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98944-A26A-D79D-61B0-09280D7CDD17}"/>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AO Evolution</a:t>
            </a:r>
          </a:p>
        </p:txBody>
      </p:sp>
      <p:sp>
        <p:nvSpPr>
          <p:cNvPr id="3" name="Content Placeholder 2">
            <a:extLst>
              <a:ext uri="{FF2B5EF4-FFF2-40B4-BE49-F238E27FC236}">
                <a16:creationId xmlns:a16="http://schemas.microsoft.com/office/drawing/2014/main" id="{01BDA240-206D-C458-8A94-29D6F9A68533}"/>
              </a:ext>
            </a:extLst>
          </p:cNvPr>
          <p:cNvSpPr>
            <a:spLocks noGrp="1"/>
          </p:cNvSpPr>
          <p:nvPr>
            <p:ph idx="1"/>
          </p:nvPr>
        </p:nvSpPr>
        <p:spPr>
          <a:xfrm>
            <a:off x="609600" y="1265236"/>
            <a:ext cx="10972800" cy="5059364"/>
          </a:xfrm>
        </p:spPr>
        <p:txBody>
          <a:bodyPr/>
          <a:lstStyle/>
          <a:p>
            <a:r>
              <a:rPr lang="en-US" dirty="0"/>
              <a:t>The potential issue with a Grunberg effective charge is </a:t>
            </a:r>
          </a:p>
          <a:p>
            <a:pPr marL="0" indent="0">
              <a:spcBef>
                <a:spcPts val="0"/>
              </a:spcBef>
              <a:buNone/>
            </a:pPr>
            <a:r>
              <a:rPr lang="en-US" dirty="0"/>
              <a:t>      that reference to a specific process may make it globally useless </a:t>
            </a:r>
          </a:p>
          <a:p>
            <a:r>
              <a:rPr lang="en-US" dirty="0"/>
              <a:t>We know that is not the case</a:t>
            </a:r>
          </a:p>
          <a:p>
            <a:pPr lvl="1"/>
            <a:r>
              <a:rPr lang="en-US" sz="2200" dirty="0"/>
              <a:t>The class of process-dependent (Grunberg) charges, </a:t>
            </a:r>
          </a:p>
          <a:p>
            <a:pPr marL="800100" lvl="2" indent="0">
              <a:spcBef>
                <a:spcPts val="0"/>
              </a:spcBef>
              <a:buNone/>
            </a:pPr>
            <a:r>
              <a:rPr lang="en-US" sz="2200" dirty="0"/>
              <a:t>defined in connection with the AO scheme, </a:t>
            </a:r>
          </a:p>
          <a:p>
            <a:pPr marL="800100" lvl="2" indent="0">
              <a:spcBef>
                <a:spcPts val="0"/>
              </a:spcBef>
              <a:buNone/>
            </a:pPr>
            <a:r>
              <a:rPr lang="en-US" sz="2200" dirty="0"/>
              <a:t>may be characterized by our unique, predicted process-independent effective charge</a:t>
            </a:r>
            <a:endParaRPr lang="en-US" dirty="0"/>
          </a:p>
          <a:p>
            <a:r>
              <a:rPr lang="en-US" dirty="0"/>
              <a:t>Thus far, the AO class of charges – in particular, our PI charge – has served in the same form for all known parton DFs</a:t>
            </a:r>
          </a:p>
          <a:p>
            <a:pPr lvl="1">
              <a:buFont typeface="Wingdings" panose="05000000000000000000" pitchFamily="2" charset="2"/>
              <a:buChar char="ü"/>
            </a:pPr>
            <a:r>
              <a:rPr lang="en-US" sz="2200" dirty="0"/>
              <a:t>Namely, for a large array of structure functions and fragmentation processes.  </a:t>
            </a:r>
          </a:p>
          <a:p>
            <a:pPr>
              <a:buFont typeface="Wingdings" panose="05000000000000000000" pitchFamily="2" charset="2"/>
              <a:buChar char="ü"/>
            </a:pPr>
            <a:r>
              <a:rPr lang="en-US" sz="2400" dirty="0"/>
              <a:t>This is a very broad domain of applicability for one single Grunberg charge. </a:t>
            </a:r>
          </a:p>
          <a:p>
            <a:pPr marL="800100" lvl="2" indent="0">
              <a:spcBef>
                <a:spcPts val="0"/>
              </a:spcBef>
              <a:buNone/>
            </a:pPr>
            <a:endParaRPr lang="en-US" sz="2200" dirty="0"/>
          </a:p>
          <a:p>
            <a:pPr>
              <a:buFont typeface="Wingdings" panose="05000000000000000000" pitchFamily="2" charset="2"/>
              <a:buChar char="ü"/>
            </a:pPr>
            <a:endParaRPr lang="en-AU" dirty="0"/>
          </a:p>
        </p:txBody>
      </p:sp>
      <p:sp>
        <p:nvSpPr>
          <p:cNvPr id="4" name="Date Placeholder 3">
            <a:extLst>
              <a:ext uri="{FF2B5EF4-FFF2-40B4-BE49-F238E27FC236}">
                <a16:creationId xmlns:a16="http://schemas.microsoft.com/office/drawing/2014/main" id="{B6C5BDF3-2BDC-C75B-2E97-9033C4F00282}"/>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12F7AA2C-DE12-635C-3804-C1AB7A1C58C2}"/>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43D46D67-1B12-16D8-FD6F-C0BF6DEE7FBA}"/>
              </a:ext>
            </a:extLst>
          </p:cNvPr>
          <p:cNvSpPr>
            <a:spLocks noGrp="1"/>
          </p:cNvSpPr>
          <p:nvPr>
            <p:ph type="sldNum" sz="quarter" idx="12"/>
          </p:nvPr>
        </p:nvSpPr>
        <p:spPr/>
        <p:txBody>
          <a:bodyPr/>
          <a:lstStyle/>
          <a:p>
            <a:fld id="{87034D8C-3CB4-402A-BC46-2AB14C0FE90A}" type="slidenum">
              <a:rPr lang="en-US" smtClean="0"/>
              <a:pPr/>
              <a:t>52</a:t>
            </a:fld>
            <a:endParaRPr lang="en-US"/>
          </a:p>
        </p:txBody>
      </p:sp>
      <p:pic>
        <p:nvPicPr>
          <p:cNvPr id="7" name="Picture 6">
            <a:extLst>
              <a:ext uri="{FF2B5EF4-FFF2-40B4-BE49-F238E27FC236}">
                <a16:creationId xmlns:a16="http://schemas.microsoft.com/office/drawing/2014/main" id="{F8352963-7147-32C4-6D79-6289BBD2768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34400" y="381000"/>
            <a:ext cx="3352800" cy="2538733"/>
          </a:xfrm>
          <a:prstGeom prst="rect">
            <a:avLst/>
          </a:prstGeom>
        </p:spPr>
      </p:pic>
    </p:spTree>
    <p:extLst>
      <p:ext uri="{BB962C8B-B14F-4D97-AF65-F5344CB8AC3E}">
        <p14:creationId xmlns:p14="http://schemas.microsoft.com/office/powerpoint/2010/main" val="397047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3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down)">
                                      <p:cBhvr>
                                        <p:cTn id="16" dur="500"/>
                                        <p:tgtEl>
                                          <p:spTgt spid="3">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wipe(down)">
                                      <p:cBhvr>
                                        <p:cTn id="19" dur="500"/>
                                        <p:tgtEl>
                                          <p:spTgt spid="3">
                                            <p:txEl>
                                              <p:pRg st="5" end="5"/>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7986-2EE2-7AB4-3BC1-536FF1283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74C17-A75F-DE90-C39B-D4DFB19CC8A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414856C9-631D-F3F3-D08C-CB9C22470CAE}"/>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C7783F6B-DD9B-487C-EAB6-E4273D839229}"/>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DF9FEA49-C399-B446-7B7C-2ED26FF57A72}"/>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94434183-EB29-831A-220D-8C8E16840FEF}"/>
              </a:ext>
            </a:extLst>
          </p:cNvPr>
          <p:cNvSpPr>
            <a:spLocks noGrp="1"/>
          </p:cNvSpPr>
          <p:nvPr>
            <p:ph type="sldNum" sz="quarter" idx="12"/>
          </p:nvPr>
        </p:nvSpPr>
        <p:spPr/>
        <p:txBody>
          <a:bodyPr/>
          <a:lstStyle/>
          <a:p>
            <a:fld id="{87034D8C-3CB4-402A-BC46-2AB14C0FE90A}" type="slidenum">
              <a:rPr lang="en-US" smtClean="0"/>
              <a:pPr/>
              <a:t>53</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032F1C9F-E81C-CBCE-7131-F79B62406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E496CE54-C99F-2473-A840-536B5615A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B40FCF40-3D0D-BB30-2EC6-C3E4BE682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p:sp>
        <p:nvSpPr>
          <p:cNvPr id="15" name="TextBox 14">
            <a:extLst>
              <a:ext uri="{FF2B5EF4-FFF2-40B4-BE49-F238E27FC236}">
                <a16:creationId xmlns:a16="http://schemas.microsoft.com/office/drawing/2014/main" id="{53B77325-B35D-F833-6FDC-43784E6F1635}"/>
              </a:ext>
            </a:extLst>
          </p:cNvPr>
          <p:cNvSpPr txBox="1"/>
          <p:nvPr/>
        </p:nvSpPr>
        <p:spPr>
          <a:xfrm>
            <a:off x="4304365" y="1295400"/>
            <a:ext cx="4230035" cy="5478423"/>
          </a:xfrm>
          <a:prstGeom prst="rect">
            <a:avLst/>
          </a:prstGeom>
          <a:noFill/>
        </p:spPr>
        <p:txBody>
          <a:bodyPr wrap="square" rtlCol="0">
            <a:spAutoFit/>
          </a:bodyPr>
          <a:lstStyle/>
          <a:p>
            <a:r>
              <a:rPr lang="en-AU" dirty="0"/>
              <a:t>Lattice results in left panel from [Hackett:2023rif]</a:t>
            </a:r>
          </a:p>
          <a:p>
            <a:pPr marL="400050" indent="-400050">
              <a:buFont typeface="+mj-lt"/>
              <a:buAutoNum type="romanLcPeriod"/>
            </a:pPr>
            <a:r>
              <a:rPr lang="en-US" sz="1600" dirty="0"/>
              <a:t>Authors acknowledge these are first results.</a:t>
            </a:r>
          </a:p>
          <a:p>
            <a:pPr marL="400050" indent="-400050">
              <a:buFont typeface="+mj-lt"/>
              <a:buAutoNum type="romanLcPeriod"/>
            </a:pPr>
            <a:r>
              <a:rPr lang="en-US" sz="1600" dirty="0"/>
              <a:t>Statistical errors are very large. </a:t>
            </a:r>
          </a:p>
          <a:p>
            <a:pPr marL="400050" indent="-400050">
              <a:buFont typeface="+mj-lt"/>
              <a:buAutoNum type="romanLcPeriod"/>
            </a:pPr>
            <a:r>
              <a:rPr lang="en-US" sz="1600" dirty="0"/>
              <a:t>Results on only one lattice spacing &amp; one lattice volume are available.</a:t>
            </a:r>
          </a:p>
          <a:p>
            <a:pPr marL="400050" indent="-400050">
              <a:buFont typeface="+mj-lt"/>
              <a:buAutoNum type="romanLcPeriod"/>
            </a:pPr>
            <a:r>
              <a:rPr lang="en-US" sz="1600" dirty="0"/>
              <a:t>Only one unphysical pion mass is used.</a:t>
            </a:r>
          </a:p>
          <a:p>
            <a:pPr marL="400050" indent="-400050">
              <a:buFont typeface="+mj-lt"/>
              <a:buAutoNum type="romanLcPeriod"/>
            </a:pPr>
            <a:r>
              <a:rPr lang="en-US" sz="1600" dirty="0" err="1"/>
              <a:t>Renormalisation</a:t>
            </a:r>
            <a:r>
              <a:rPr lang="en-US" sz="1600" dirty="0"/>
              <a:t> scheme is not gauge invariant and </a:t>
            </a:r>
            <a:r>
              <a:rPr lang="en-US" sz="1600" dirty="0" err="1"/>
              <a:t>renormalisataion</a:t>
            </a:r>
            <a:r>
              <a:rPr lang="en-US" sz="1600" dirty="0"/>
              <a:t> constants were calculated on a different lattice from the one used to compute the GFFs.</a:t>
            </a:r>
          </a:p>
          <a:p>
            <a:pPr marL="400050" indent="-400050">
              <a:buFont typeface="+mj-lt"/>
              <a:buAutoNum type="romanLcPeriod"/>
            </a:pPr>
            <a:r>
              <a:rPr lang="en-US" sz="1600" dirty="0"/>
              <a:t>No other computed observable is available on the lattice setup the authors used.</a:t>
            </a:r>
          </a:p>
          <a:p>
            <a:pPr marL="400050" indent="-400050">
              <a:buFont typeface="+mj-lt"/>
              <a:buAutoNum type="romanLcPeriod"/>
            </a:pPr>
            <a:r>
              <a:rPr lang="en-US" sz="1600" dirty="0"/>
              <a:t>Follows, </a:t>
            </a:r>
            <a:r>
              <a:rPr lang="en-US" sz="1600" i="1" dirty="0"/>
              <a:t>inter alia</a:t>
            </a:r>
            <a:r>
              <a:rPr lang="en-US" sz="1600" dirty="0"/>
              <a:t>, that the systematic errors on [Hackett:2023rif] are completely unknown and therefore uncontrolled.  </a:t>
            </a:r>
          </a:p>
          <a:p>
            <a:r>
              <a:rPr lang="en-US" dirty="0"/>
              <a:t>Hence, no one can know whether it is better to agree or disagree with the </a:t>
            </a:r>
            <a:r>
              <a:rPr lang="en-US" dirty="0" err="1"/>
              <a:t>lQCD</a:t>
            </a:r>
            <a:r>
              <a:rPr lang="en-US" dirty="0"/>
              <a:t> results – Nevertheless, authors claimed “benchmark for future”</a:t>
            </a:r>
            <a:endParaRPr lang="en-AU" dirty="0"/>
          </a:p>
          <a:p>
            <a:endParaRPr lang="en-AU"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50E839C-2E19-0A37-40F9-27E94013924E}"/>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650E839C-2E19-0A37-40F9-27E94013924E}"/>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Tree>
    <p:extLst>
      <p:ext uri="{BB962C8B-B14F-4D97-AF65-F5344CB8AC3E}">
        <p14:creationId xmlns:p14="http://schemas.microsoft.com/office/powerpoint/2010/main" val="408219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DEB3-2AB0-BA9B-AA0F-90BEE6093F28}"/>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6D7696CB-8663-43C4-0073-D9C7EC6513E4}"/>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6DFFB4AB-4A33-A00E-6169-3E3E85B551F2}"/>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428CFC9F-8086-1A30-2F29-BD1D3F276747}"/>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C80FC817-25E4-AF42-8AEB-6A8949C41837}"/>
              </a:ext>
            </a:extLst>
          </p:cNvPr>
          <p:cNvSpPr>
            <a:spLocks noGrp="1"/>
          </p:cNvSpPr>
          <p:nvPr>
            <p:ph type="sldNum" sz="quarter" idx="12"/>
          </p:nvPr>
        </p:nvSpPr>
        <p:spPr/>
        <p:txBody>
          <a:bodyPr/>
          <a:lstStyle/>
          <a:p>
            <a:fld id="{87034D8C-3CB4-402A-BC46-2AB14C0FE90A}" type="slidenum">
              <a:rPr lang="en-US" smtClean="0"/>
              <a:pPr/>
              <a:t>54</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0092BE46-E640-D851-6436-405F931E5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CC4C12C4-B9B6-141D-AEFA-B63783E4FD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C2B719DC-8281-1770-8644-37E529D4B4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p:sp>
        <p:nvSpPr>
          <p:cNvPr id="15" name="TextBox 14">
            <a:extLst>
              <a:ext uri="{FF2B5EF4-FFF2-40B4-BE49-F238E27FC236}">
                <a16:creationId xmlns:a16="http://schemas.microsoft.com/office/drawing/2014/main" id="{A8730FDD-5779-1A99-DB80-BA1B7FF91CFF}"/>
              </a:ext>
            </a:extLst>
          </p:cNvPr>
          <p:cNvSpPr txBox="1"/>
          <p:nvPr/>
        </p:nvSpPr>
        <p:spPr>
          <a:xfrm>
            <a:off x="4304365" y="1889879"/>
            <a:ext cx="4230035" cy="3139321"/>
          </a:xfrm>
          <a:prstGeom prst="rect">
            <a:avLst/>
          </a:prstGeom>
          <a:noFill/>
        </p:spPr>
        <p:txBody>
          <a:bodyPr wrap="square" rtlCol="0">
            <a:spAutoFit/>
          </a:bodyPr>
          <a:lstStyle/>
          <a:p>
            <a:r>
              <a:rPr lang="en-AU" dirty="0"/>
              <a:t>CSM results</a:t>
            </a:r>
          </a:p>
          <a:p>
            <a:pPr marL="400050" indent="-400050">
              <a:buFont typeface="+mj-lt"/>
              <a:buAutoNum type="romanLcPeriod"/>
            </a:pPr>
            <a:r>
              <a:rPr lang="en-US" dirty="0"/>
              <a:t>Systematic errors considered and controlled</a:t>
            </a:r>
          </a:p>
          <a:p>
            <a:pPr marL="400050" indent="-400050">
              <a:buFont typeface="+mj-lt"/>
              <a:buAutoNum type="romanLcPeriod"/>
            </a:pPr>
            <a:r>
              <a:rPr lang="en-US" dirty="0"/>
              <a:t>Statistical errors associated with numerical algorithms small</a:t>
            </a:r>
          </a:p>
          <a:p>
            <a:pPr marL="400050" indent="-400050">
              <a:buFont typeface="+mj-lt"/>
              <a:buAutoNum type="romanLcPeriod"/>
            </a:pPr>
            <a:r>
              <a:rPr lang="en-US" dirty="0"/>
              <a:t>Parameter-free unification of nucleon gravitational form factors with data-consistent predictions for pion, kaon, and nucleon electromagnetic form factors [Yao:2024drm, Yao:2024uej]</a:t>
            </a:r>
          </a:p>
          <a:p>
            <a:r>
              <a:rPr lang="en-US" dirty="0"/>
              <a:t>CSM predictions are fully benchmarked</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09ABF4D-B244-5E0A-FCFB-99883021D781}"/>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309ABF4D-B244-5E0A-FCFB-99883021D781}"/>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Tree>
    <p:extLst>
      <p:ext uri="{BB962C8B-B14F-4D97-AF65-F5344CB8AC3E}">
        <p14:creationId xmlns:p14="http://schemas.microsoft.com/office/powerpoint/2010/main" val="277769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EA9B-ACF9-AFC8-508E-C1516F694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9507E-C560-D4DB-7CC9-78313242C59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Gravitational Form Factors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Mass, Spin, Pressure Distributions</a:t>
            </a:r>
            <a:endParaRPr lang="en-AU" dirty="0"/>
          </a:p>
        </p:txBody>
      </p:sp>
      <p:sp>
        <p:nvSpPr>
          <p:cNvPr id="3" name="Content Placeholder 2">
            <a:extLst>
              <a:ext uri="{FF2B5EF4-FFF2-40B4-BE49-F238E27FC236}">
                <a16:creationId xmlns:a16="http://schemas.microsoft.com/office/drawing/2014/main" id="{422BCF8F-3FCA-C6F4-8298-42AAF1B7BBF4}"/>
              </a:ext>
            </a:extLst>
          </p:cNvPr>
          <p:cNvSpPr>
            <a:spLocks noGrp="1"/>
          </p:cNvSpPr>
          <p:nvPr>
            <p:ph idx="1"/>
          </p:nvPr>
        </p:nvSpPr>
        <p:spPr>
          <a:xfrm>
            <a:off x="609600" y="1219200"/>
            <a:ext cx="10972800" cy="4525963"/>
          </a:xfrm>
        </p:spPr>
        <p:txBody>
          <a:bodyPr/>
          <a:lstStyle/>
          <a:p>
            <a:r>
              <a:rPr lang="en-AU" dirty="0"/>
              <a:t>Prediction built from </a:t>
            </a:r>
          </a:p>
          <a:p>
            <a:pPr marL="400050" lvl="1" indent="0">
              <a:spcBef>
                <a:spcPts val="0"/>
              </a:spcBef>
              <a:buNone/>
            </a:pPr>
            <a:r>
              <a:rPr lang="en-AU" sz="2200" dirty="0"/>
              <a:t>Zhao-Qian’s results </a:t>
            </a:r>
          </a:p>
        </p:txBody>
      </p:sp>
      <p:sp>
        <p:nvSpPr>
          <p:cNvPr id="4" name="Date Placeholder 3">
            <a:extLst>
              <a:ext uri="{FF2B5EF4-FFF2-40B4-BE49-F238E27FC236}">
                <a16:creationId xmlns:a16="http://schemas.microsoft.com/office/drawing/2014/main" id="{953A4856-9856-6545-831B-81EC1E80A1E6}"/>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6C04DE7A-3A11-43D4-F3CA-3A2A98F66BBB}"/>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2B0DCA67-2637-36B7-7777-EDEC0AD738C0}"/>
              </a:ext>
            </a:extLst>
          </p:cNvPr>
          <p:cNvSpPr>
            <a:spLocks noGrp="1"/>
          </p:cNvSpPr>
          <p:nvPr>
            <p:ph type="sldNum" sz="quarter" idx="12"/>
          </p:nvPr>
        </p:nvSpPr>
        <p:spPr/>
        <p:txBody>
          <a:bodyPr/>
          <a:lstStyle/>
          <a:p>
            <a:fld id="{87034D8C-3CB4-402A-BC46-2AB14C0FE90A}" type="slidenum">
              <a:rPr lang="en-US" smtClean="0"/>
              <a:pPr/>
              <a:t>55</a:t>
            </a:fld>
            <a:endParaRPr lang="en-US"/>
          </a:p>
        </p:txBody>
      </p:sp>
      <p:pic>
        <p:nvPicPr>
          <p:cNvPr id="10" name="Picture 9" descr="A mathematical equation with numbers and symbols&#10;&#10;Description automatically generated">
            <a:extLst>
              <a:ext uri="{FF2B5EF4-FFF2-40B4-BE49-F238E27FC236}">
                <a16:creationId xmlns:a16="http://schemas.microsoft.com/office/drawing/2014/main" id="{AB1891AF-6827-2E66-2087-B803CB47F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337619"/>
            <a:ext cx="5142050" cy="679797"/>
          </a:xfrm>
          <a:prstGeom prst="rect">
            <a:avLst/>
          </a:prstGeom>
        </p:spPr>
      </p:pic>
      <p:pic>
        <p:nvPicPr>
          <p:cNvPr id="12" name="Picture 11" descr="A graph of a number of lines&#10;&#10;Description automatically generated with medium confidence">
            <a:extLst>
              <a:ext uri="{FF2B5EF4-FFF2-40B4-BE49-F238E27FC236}">
                <a16:creationId xmlns:a16="http://schemas.microsoft.com/office/drawing/2014/main" id="{69FB8DC5-B7B0-F5AF-AD2C-6B9E898FF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57400"/>
            <a:ext cx="3504191" cy="3863595"/>
          </a:xfrm>
          <a:prstGeom prst="rect">
            <a:avLst/>
          </a:prstGeom>
        </p:spPr>
      </p:pic>
      <p:pic>
        <p:nvPicPr>
          <p:cNvPr id="14" name="Picture 13" descr="A graph of a function&#10;&#10;Description automatically generated">
            <a:extLst>
              <a:ext uri="{FF2B5EF4-FFF2-40B4-BE49-F238E27FC236}">
                <a16:creationId xmlns:a16="http://schemas.microsoft.com/office/drawing/2014/main" id="{6CEDF129-3300-9093-0DC5-3D7BEFD0D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2077271"/>
            <a:ext cx="3844517" cy="3381389"/>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C096C46-CE86-9204-A948-41A18F61AEBF}"/>
                  </a:ext>
                </a:extLst>
              </p:cNvPr>
              <p:cNvSpPr txBox="1"/>
              <p:nvPr/>
            </p:nvSpPr>
            <p:spPr>
              <a:xfrm>
                <a:off x="8798985" y="1246274"/>
                <a:ext cx="3500602" cy="830997"/>
              </a:xfrm>
              <a:prstGeom prst="rect">
                <a:avLst/>
              </a:prstGeom>
              <a:noFill/>
            </p:spPr>
            <p:txBody>
              <a:bodyPr wrap="square" rtlCol="0">
                <a:spAutoFit/>
              </a:bodyPr>
              <a:lstStyle/>
              <a:p>
                <a:r>
                  <a:rPr lang="en-AU" sz="1600" dirty="0"/>
                  <a:t>CSM prediction (parameter-free) in precise agreement with inference from </a:t>
                </a:r>
                <a14:m>
                  <m:oMath xmlns:m="http://schemas.openxmlformats.org/officeDocument/2006/math">
                    <m:r>
                      <a:rPr lang="en-AU" sz="1600" b="0" i="1" smtClean="0">
                        <a:latin typeface="Cambria Math" panose="02040503050406030204" pitchFamily="18" charset="0"/>
                      </a:rPr>
                      <m:t>𝜋𝜋</m:t>
                    </m:r>
                    <m:r>
                      <a:rPr lang="en-AU" sz="1600" b="0" i="1" smtClean="0">
                        <a:latin typeface="Cambria Math" panose="02040503050406030204" pitchFamily="18" charset="0"/>
                      </a:rPr>
                      <m:t>, </m:t>
                    </m:r>
                    <m:r>
                      <a:rPr lang="en-AU" sz="1600" b="0" i="1" smtClean="0">
                        <a:latin typeface="Cambria Math" panose="02040503050406030204" pitchFamily="18" charset="0"/>
                      </a:rPr>
                      <m:t>𝐾</m:t>
                    </m:r>
                    <m:acc>
                      <m:accPr>
                        <m:chr m:val="̅"/>
                        <m:ctrlPr>
                          <a:rPr lang="en-AU" sz="1600" b="0" i="1" smtClean="0">
                            <a:latin typeface="Cambria Math" panose="02040503050406030204" pitchFamily="18" charset="0"/>
                          </a:rPr>
                        </m:ctrlPr>
                      </m:accPr>
                      <m:e>
                        <m:r>
                          <a:rPr lang="en-AU" sz="1600" b="0" i="1" smtClean="0">
                            <a:latin typeface="Cambria Math" panose="02040503050406030204" pitchFamily="18" charset="0"/>
                          </a:rPr>
                          <m:t>𝐾</m:t>
                        </m:r>
                      </m:e>
                    </m:acc>
                  </m:oMath>
                </a14:m>
                <a:r>
                  <a:rPr lang="en-AU" sz="1600" dirty="0"/>
                  <a:t> scattering data [Cao:2024zlf]</a:t>
                </a:r>
              </a:p>
            </p:txBody>
          </p:sp>
        </mc:Choice>
        <mc:Fallback xmlns="">
          <p:sp>
            <p:nvSpPr>
              <p:cNvPr id="16" name="TextBox 15">
                <a:extLst>
                  <a:ext uri="{FF2B5EF4-FFF2-40B4-BE49-F238E27FC236}">
                    <a16:creationId xmlns:a16="http://schemas.microsoft.com/office/drawing/2014/main" id="{AC096C46-CE86-9204-A948-41A18F61AEBF}"/>
                  </a:ext>
                </a:extLst>
              </p:cNvPr>
              <p:cNvSpPr txBox="1">
                <a:spLocks noRot="1" noChangeAspect="1" noMove="1" noResize="1" noEditPoints="1" noAdjustHandles="1" noChangeArrowheads="1" noChangeShapeType="1" noTextEdit="1"/>
              </p:cNvSpPr>
              <p:nvPr/>
            </p:nvSpPr>
            <p:spPr>
              <a:xfrm>
                <a:off x="8798985" y="1246274"/>
                <a:ext cx="3500602" cy="830997"/>
              </a:xfrm>
              <a:prstGeom prst="rect">
                <a:avLst/>
              </a:prstGeom>
              <a:blipFill>
                <a:blip r:embed="rId5"/>
                <a:stretch>
                  <a:fillRect l="-870" t="-2190" b="-8029"/>
                </a:stretch>
              </a:blipFill>
            </p:spPr>
            <p:txBody>
              <a:bodyPr/>
              <a:lstStyle/>
              <a:p>
                <a:r>
                  <a:rPr lang="en-AU">
                    <a:noFill/>
                  </a:rPr>
                  <a:t> </a:t>
                </a:r>
              </a:p>
            </p:txBody>
          </p:sp>
        </mc:Fallback>
      </mc:AlternateContent>
      <p:sp>
        <p:nvSpPr>
          <p:cNvPr id="17" name="TextBox 16">
            <a:extLst>
              <a:ext uri="{FF2B5EF4-FFF2-40B4-BE49-F238E27FC236}">
                <a16:creationId xmlns:a16="http://schemas.microsoft.com/office/drawing/2014/main" id="{D826DFEE-F4D6-F44E-7411-C38B6B670F5F}"/>
              </a:ext>
            </a:extLst>
          </p:cNvPr>
          <p:cNvSpPr txBox="1"/>
          <p:nvPr/>
        </p:nvSpPr>
        <p:spPr>
          <a:xfrm>
            <a:off x="4215342" y="1524000"/>
            <a:ext cx="4319058" cy="4916731"/>
          </a:xfrm>
          <a:prstGeom prst="rect">
            <a:avLst/>
          </a:prstGeom>
          <a:noFill/>
        </p:spPr>
        <p:txBody>
          <a:bodyPr wrap="square" rtlCol="0">
            <a:spAutoFit/>
          </a:bodyPr>
          <a:lstStyle/>
          <a:p>
            <a:r>
              <a:rPr lang="en-AU" u="sng" dirty="0"/>
              <a:t>My position</a:t>
            </a:r>
            <a:r>
              <a:rPr lang="en-AU" dirty="0"/>
              <a:t> </a:t>
            </a:r>
          </a:p>
          <a:p>
            <a:pPr marL="285750" indent="-285750">
              <a:spcBef>
                <a:spcPts val="300"/>
              </a:spcBef>
              <a:buFont typeface="Wingdings" panose="05000000000000000000" pitchFamily="2" charset="2"/>
              <a:buChar char="ü"/>
            </a:pPr>
            <a:r>
              <a:rPr lang="en-US" dirty="0"/>
              <a:t>Breadths of application &amp; success of the parameter-free framework employed suggest that predictions delivered should serve as benchmarks for future phenomenology and theory.  </a:t>
            </a:r>
          </a:p>
          <a:p>
            <a:pPr marL="285750" indent="-285750">
              <a:spcBef>
                <a:spcPts val="300"/>
              </a:spcBef>
              <a:buFont typeface="Wingdings" panose="05000000000000000000" pitchFamily="2" charset="2"/>
              <a:buChar char="ü"/>
            </a:pPr>
            <a:r>
              <a:rPr lang="en-US" dirty="0"/>
              <a:t>No improvement on CSM study can be anticipated before lattice-QCD analyses have simultaneously delivered infinite-volume, continuum-limit, carefully </a:t>
            </a:r>
            <a:r>
              <a:rPr lang="en-US" dirty="0" err="1"/>
              <a:t>renormalised</a:t>
            </a:r>
            <a:r>
              <a:rPr lang="en-US" dirty="0"/>
              <a:t>, physical pion mass studies of all physical properties discussed, </a:t>
            </a:r>
            <a:r>
              <a:rPr lang="en-US" i="1" dirty="0"/>
              <a:t>viz</a:t>
            </a:r>
            <a:r>
              <a:rPr lang="en-US" dirty="0"/>
              <a:t>. pion, kaon, nucleon electromagnetic and gravitational FFs.</a:t>
            </a:r>
          </a:p>
          <a:p>
            <a:pPr marL="285750" indent="-285750">
              <a:spcBef>
                <a:spcPts val="300"/>
              </a:spcBef>
              <a:buFont typeface="Wingdings" panose="05000000000000000000" pitchFamily="2" charset="2"/>
              <a:buChar char="ü"/>
            </a:pPr>
            <a:r>
              <a:rPr lang="en-US" dirty="0"/>
              <a:t>CSM predictions are truly setting the standard against which future calculations/inferences should be judged</a:t>
            </a:r>
          </a:p>
        </p:txBody>
      </p:sp>
    </p:spTree>
    <p:extLst>
      <p:ext uri="{BB962C8B-B14F-4D97-AF65-F5344CB8AC3E}">
        <p14:creationId xmlns:p14="http://schemas.microsoft.com/office/powerpoint/2010/main" val="224740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a:xfrm>
            <a:off x="2234142" y="4282247"/>
            <a:ext cx="7821084" cy="1889953"/>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GB" sz="6000" i="1" dirty="0">
                <a:ln/>
                <a:solidFill>
                  <a:schemeClr val="accent3"/>
                </a:solidFill>
              </a:rPr>
              <a:t>Photoproduction of heavy vector mesons</a:t>
            </a:r>
            <a:endParaRPr lang="en-US" sz="6000" i="1" dirty="0">
              <a:ln/>
              <a:solidFill>
                <a:schemeClr val="accent3"/>
              </a:solidFill>
            </a:endParaRPr>
          </a:p>
        </p:txBody>
      </p:sp>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56</a:t>
            </a:fld>
            <a:endParaRPr lang="en-US"/>
          </a:p>
        </p:txBody>
      </p:sp>
      <p:pic>
        <p:nvPicPr>
          <p:cNvPr id="7" name="Picture 6" descr="Diagram&#10;&#10;Description automatically generated">
            <a:extLst>
              <a:ext uri="{FF2B5EF4-FFF2-40B4-BE49-F238E27FC236}">
                <a16:creationId xmlns:a16="http://schemas.microsoft.com/office/drawing/2014/main" id="{D4A7292F-4B1D-8A2F-AB58-15AFC2D62A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2984" y="322262"/>
            <a:ext cx="4343400" cy="37206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2492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FEE86DEC-23D5-4C52-A10B-E35C37B48B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9206" y="3502640"/>
            <a:ext cx="3332794" cy="2854931"/>
          </a:xfrm>
          <a:prstGeom prst="rect">
            <a:avLst/>
          </a:prstGeom>
        </p:spPr>
      </p:pic>
      <p:sp>
        <p:nvSpPr>
          <p:cNvPr id="2" name="Title 1">
            <a:extLst>
              <a:ext uri="{FF2B5EF4-FFF2-40B4-BE49-F238E27FC236}">
                <a16:creationId xmlns:a16="http://schemas.microsoft.com/office/drawing/2014/main" id="{90C30E3B-63EE-4248-B32D-0753011FEC1D}"/>
              </a:ext>
            </a:extLst>
          </p:cNvPr>
          <p:cNvSpPr>
            <a:spLocks noGrp="1"/>
          </p:cNvSpPr>
          <p:nvPr>
            <p:ph type="title"/>
          </p:nvPr>
        </p:nvSpPr>
        <p:spPr>
          <a:xfrm>
            <a:off x="609600" y="228600"/>
            <a:ext cx="10972800" cy="1143000"/>
          </a:xfrm>
        </p:spPr>
        <p:txBody>
          <a:bodyPr/>
          <a:lstStyle/>
          <a:p>
            <a:pPr algn="ctr"/>
            <a:r>
              <a:rPr lang="en-GB" sz="3600" b="0" dirty="0">
                <a:ln w="0"/>
                <a:solidFill>
                  <a:schemeClr val="accent1"/>
                </a:solidFill>
                <a:effectLst>
                  <a:outerShdw blurRad="38100" dist="25400" dir="5400000" algn="ctr" rotWithShape="0">
                    <a:srgbClr val="6E747A">
                      <a:alpha val="43000"/>
                    </a:srgbClr>
                  </a:outerShdw>
                </a:effectLst>
              </a:rPr>
              <a:t>EHM Measurements</a:t>
            </a:r>
            <a:br>
              <a:rPr lang="en-GB" sz="3600" b="0" dirty="0">
                <a:ln w="0"/>
                <a:solidFill>
                  <a:schemeClr val="accent1"/>
                </a:solidFill>
                <a:effectLst>
                  <a:outerShdw blurRad="38100" dist="25400" dir="5400000" algn="ctr" rotWithShape="0">
                    <a:srgbClr val="6E747A">
                      <a:alpha val="43000"/>
                    </a:srgbClr>
                  </a:outerShdw>
                </a:effectLst>
              </a:rPr>
            </a:br>
            <a:r>
              <a:rPr lang="en-US" sz="3600" b="0" dirty="0">
                <a:ln w="0"/>
                <a:solidFill>
                  <a:schemeClr val="accent1"/>
                </a:solidFill>
                <a:effectLst>
                  <a:outerShdw blurRad="38100" dist="25400" dir="5400000" algn="ctr" rotWithShape="0">
                    <a:srgbClr val="6E747A">
                      <a:alpha val="43000"/>
                    </a:srgbClr>
                  </a:outerShdw>
                </a:effectLst>
              </a:rPr>
              <a:t>How does the mass of the nucleon arise?</a:t>
            </a:r>
            <a:br>
              <a:rPr lang="en-US" sz="3600" b="0" dirty="0">
                <a:ln w="0"/>
                <a:solidFill>
                  <a:schemeClr val="accent1"/>
                </a:solidFill>
                <a:effectLst>
                  <a:outerShdw blurRad="38100" dist="25400" dir="5400000" algn="ctr" rotWithShape="0">
                    <a:srgbClr val="6E747A">
                      <a:alpha val="43000"/>
                    </a:srgbClr>
                  </a:outerShdw>
                </a:effectLst>
              </a:rPr>
            </a:br>
            <a:endParaRPr lang="en-US" sz="3600" b="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CD0E390-A68A-45D7-BD62-121D28656AB6}"/>
                  </a:ext>
                </a:extLst>
              </p:cNvPr>
              <p:cNvSpPr>
                <a:spLocks noGrp="1"/>
              </p:cNvSpPr>
              <p:nvPr>
                <p:ph idx="1"/>
              </p:nvPr>
            </p:nvSpPr>
            <p:spPr>
              <a:xfrm>
                <a:off x="609600" y="1417637"/>
                <a:ext cx="8458200" cy="4525963"/>
              </a:xfrm>
            </p:spPr>
            <p:txBody>
              <a:bodyPr/>
              <a:lstStyle/>
              <a:p>
                <a:r>
                  <a:rPr lang="en-US" dirty="0"/>
                  <a:t>Once considered viable … </a:t>
                </a:r>
              </a:p>
              <a:p>
                <a:pPr marL="800100" lvl="2" indent="0">
                  <a:spcBef>
                    <a:spcPts val="0"/>
                  </a:spcBef>
                  <a:buNone/>
                </a:pPr>
                <a:r>
                  <a:rPr lang="en-US" sz="2200" dirty="0"/>
                  <a:t>Electromagnetic process (</a:t>
                </a:r>
                <a14:m>
                  <m:oMath xmlns:m="http://schemas.openxmlformats.org/officeDocument/2006/math">
                    <m:r>
                      <a:rPr lang="en-GB" sz="2200" b="0" i="1" smtClean="0">
                        <a:latin typeface="Cambria Math" panose="02040503050406030204" pitchFamily="18" charset="0"/>
                      </a:rPr>
                      <m:t>𝑉</m:t>
                    </m:r>
                    <m:r>
                      <a:rPr lang="en-GB" sz="2200" b="0" i="1" smtClean="0">
                        <a:latin typeface="Cambria Math" panose="02040503050406030204" pitchFamily="18" charset="0"/>
                      </a:rPr>
                      <m:t>=</m:t>
                    </m:r>
                    <m:r>
                      <a:rPr lang="en-GB" sz="2200" b="0" i="1" smtClean="0">
                        <a:latin typeface="Cambria Math" panose="02040503050406030204" pitchFamily="18" charset="0"/>
                      </a:rPr>
                      <m:t>𝐽</m:t>
                    </m:r>
                    <m:r>
                      <a:rPr lang="en-GB" sz="2200" b="0" i="1" smtClean="0">
                        <a:latin typeface="Cambria Math" panose="02040503050406030204" pitchFamily="18" charset="0"/>
                      </a:rPr>
                      <m:t>/</m:t>
                    </m:r>
                    <m:r>
                      <a:rPr lang="en-GB" sz="2200" b="0" i="1" smtClean="0">
                        <a:latin typeface="Cambria Math" panose="02040503050406030204" pitchFamily="18" charset="0"/>
                      </a:rPr>
                      <m:t>𝜓</m:t>
                    </m:r>
                    <m:r>
                      <a:rPr lang="en-GB" sz="2200" b="0" i="1" smtClean="0">
                        <a:latin typeface="Cambria Math" panose="02040503050406030204" pitchFamily="18" charset="0"/>
                      </a:rPr>
                      <m:t>, </m:t>
                    </m:r>
                    <m:r>
                      <m:rPr>
                        <m:sty m:val="p"/>
                      </m:rPr>
                      <a:rPr lang="en-GB" sz="2200" b="0" i="0" smtClean="0">
                        <a:latin typeface="Cambria Math" panose="02040503050406030204" pitchFamily="18" charset="0"/>
                      </a:rPr>
                      <m:t>Υ</m:t>
                    </m:r>
                  </m:oMath>
                </a14:m>
                <a:r>
                  <a:rPr lang="en-US" sz="2200" dirty="0"/>
                  <a:t>) … </a:t>
                </a:r>
                <a14:m>
                  <m:oMath xmlns:m="http://schemas.openxmlformats.org/officeDocument/2006/math">
                    <m:r>
                      <a:rPr lang="en-GB" sz="2200" b="0" i="1" smtClean="0">
                        <a:latin typeface="Cambria Math" panose="02040503050406030204" pitchFamily="18" charset="0"/>
                      </a:rPr>
                      <m:t>𝑒</m:t>
                    </m:r>
                    <m:r>
                      <a:rPr lang="en-GB" sz="2200" b="0" i="1" smtClean="0">
                        <a:latin typeface="Cambria Math" panose="02040503050406030204" pitchFamily="18" charset="0"/>
                      </a:rPr>
                      <m:t>+</m:t>
                    </m:r>
                    <m:r>
                      <a:rPr lang="en-GB" sz="2200" b="0" i="1" smtClean="0">
                        <a:latin typeface="Cambria Math" panose="02040503050406030204" pitchFamily="18" charset="0"/>
                      </a:rPr>
                      <m:t>𝑝</m:t>
                    </m:r>
                    <m:r>
                      <a:rPr lang="en-GB" sz="2200" b="0" i="1" smtClean="0">
                        <a:latin typeface="Cambria Math" panose="02040503050406030204" pitchFamily="18" charset="0"/>
                      </a:rPr>
                      <m:t>→</m:t>
                    </m:r>
                    <m:sSup>
                      <m:sSupPr>
                        <m:ctrlPr>
                          <a:rPr lang="en-GB" sz="2200" b="0" i="1" smtClean="0">
                            <a:latin typeface="Cambria Math" panose="02040503050406030204" pitchFamily="18" charset="0"/>
                          </a:rPr>
                        </m:ctrlPr>
                      </m:sSupPr>
                      <m:e>
                        <m:r>
                          <a:rPr lang="en-GB" sz="2200" b="0" i="1" smtClean="0">
                            <a:latin typeface="Cambria Math" panose="02040503050406030204" pitchFamily="18" charset="0"/>
                          </a:rPr>
                          <m:t>𝑒</m:t>
                        </m:r>
                      </m:e>
                      <m:sup>
                        <m:r>
                          <a:rPr lang="en-GB" sz="2200" b="0" i="1" smtClean="0">
                            <a:latin typeface="Cambria Math" panose="02040503050406030204" pitchFamily="18" charset="0"/>
                          </a:rPr>
                          <m:t>′</m:t>
                        </m:r>
                      </m:sup>
                    </m:sSup>
                    <m:r>
                      <a:rPr lang="en-GB" sz="2200" b="0" i="1" smtClean="0">
                        <a:latin typeface="Cambria Math" panose="02040503050406030204" pitchFamily="18" charset="0"/>
                      </a:rPr>
                      <m:t>+</m:t>
                    </m:r>
                    <m:r>
                      <a:rPr lang="en-GB" sz="2200" b="0" i="1" smtClean="0">
                        <a:latin typeface="Cambria Math" panose="02040503050406030204" pitchFamily="18" charset="0"/>
                      </a:rPr>
                      <m:t>𝑉</m:t>
                    </m:r>
                    <m:r>
                      <a:rPr lang="en-GB" sz="2200" b="0" i="1" smtClean="0">
                        <a:latin typeface="Cambria Math" panose="02040503050406030204" pitchFamily="18" charset="0"/>
                      </a:rPr>
                      <m:t>+</m:t>
                    </m:r>
                    <m:r>
                      <a:rPr lang="en-GB" sz="2200" b="0" i="1" smtClean="0">
                        <a:latin typeface="Cambria Math" panose="02040503050406030204" pitchFamily="18" charset="0"/>
                      </a:rPr>
                      <m:t>𝑝</m:t>
                    </m:r>
                  </m:oMath>
                </a14:m>
                <a:r>
                  <a:rPr lang="en-US" sz="2200" dirty="0"/>
                  <a:t> </a:t>
                </a:r>
              </a:p>
              <a:p>
                <a:pPr marL="800100" lvl="2" indent="0">
                  <a:spcBef>
                    <a:spcPts val="0"/>
                  </a:spcBef>
                  <a:buFont typeface="Wingdings" pitchFamily="2" charset="2"/>
                  <a:buNone/>
                  <a:defRPr/>
                </a:pPr>
                <a:r>
                  <a:rPr lang="en-US" sz="2200" dirty="0"/>
                  <a:t>to access purely hadronic process … </a:t>
                </a:r>
                <a14:m>
                  <m:oMath xmlns:m="http://schemas.openxmlformats.org/officeDocument/2006/math">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𝑉</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𝑝</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𝑉</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m:t>
                    </m:r>
                    <m:r>
                      <a:rPr kumimoji="0" lang="en-GB" sz="2200" b="0" i="1" u="none" strike="noStrike" kern="0" cap="none" spc="0" normalizeH="0" baseline="0" noProof="0" smtClean="0">
                        <a:ln>
                          <a:noFill/>
                        </a:ln>
                        <a:solidFill>
                          <a:srgbClr val="632E62">
                            <a:lumMod val="75000"/>
                          </a:srgbClr>
                        </a:solidFill>
                        <a:effectLst/>
                        <a:uLnTx/>
                        <a:uFillTx/>
                        <a:latin typeface="Cambria Math" panose="02040503050406030204" pitchFamily="18" charset="0"/>
                        <a:ea typeface="+mn-ea"/>
                        <a:cs typeface="+mn-cs"/>
                      </a:rPr>
                      <m:t>𝑝</m:t>
                    </m:r>
                  </m:oMath>
                </a14:m>
                <a:endParaRPr lang="en-GB" sz="2200" b="0" i="1" dirty="0">
                  <a:latin typeface="Cambria Math" panose="02040503050406030204" pitchFamily="18" charset="0"/>
                </a:endParaRPr>
              </a:p>
              <a:p>
                <a:pPr>
                  <a:spcBef>
                    <a:spcPts val="0"/>
                  </a:spcBef>
                </a:pPr>
                <a:r>
                  <a:rPr lang="en-US" dirty="0"/>
                  <a:t>But … </a:t>
                </a:r>
              </a:p>
              <a:p>
                <a:pPr lvl="1"/>
                <a:r>
                  <a:rPr lang="en-US" sz="1600" i="1" dirty="0"/>
                  <a:t>Deciphering the mechanism of near-threshold J/</a:t>
                </a:r>
                <a:r>
                  <a:rPr lang="el-GR" sz="1600" i="1" dirty="0"/>
                  <a:t>ψ </a:t>
                </a:r>
                <a:r>
                  <a:rPr lang="en-US" sz="1600" i="1" dirty="0"/>
                  <a:t>photoproduction</a:t>
                </a:r>
                <a:r>
                  <a:rPr lang="en-US" sz="1600" dirty="0"/>
                  <a:t>, M.-L. Du, V. </a:t>
                </a:r>
                <a:r>
                  <a:rPr lang="en-US" sz="1600" dirty="0" err="1"/>
                  <a:t>Baru</a:t>
                </a:r>
                <a:r>
                  <a:rPr lang="en-US" sz="1600" dirty="0"/>
                  <a:t>, F.-K. Guo </a:t>
                </a:r>
                <a:r>
                  <a:rPr lang="en-US" sz="1600" i="1" dirty="0"/>
                  <a:t>et al</a:t>
                </a:r>
                <a:r>
                  <a:rPr lang="en-US" sz="1600" dirty="0"/>
                  <a:t>., Eur. Phys. J. C </a:t>
                </a:r>
                <a:r>
                  <a:rPr lang="en-US" sz="1600" b="1" dirty="0"/>
                  <a:t>80</a:t>
                </a:r>
                <a:r>
                  <a:rPr lang="en-US" sz="1600" dirty="0"/>
                  <a:t>, 1053 (2020) </a:t>
                </a:r>
              </a:p>
              <a:p>
                <a:pPr lvl="1"/>
                <a:r>
                  <a:rPr lang="en-US" sz="1600" i="1" dirty="0"/>
                  <a:t>Vector-meson production and vector meson dominance</a:t>
                </a:r>
                <a:r>
                  <a:rPr lang="en-US" sz="1600" dirty="0"/>
                  <a:t>, Yin-Zhen Xu</a:t>
                </a:r>
                <a:r>
                  <a:rPr lang="en-US" altLang="ja-JP" sz="1600" dirty="0"/>
                  <a:t>, </a:t>
                </a:r>
                <a:r>
                  <a:rPr lang="en-US" sz="1600" dirty="0"/>
                  <a:t>Si-Yang Chen</a:t>
                </a:r>
                <a:r>
                  <a:rPr lang="en-US" altLang="ja-JP" sz="1600" dirty="0"/>
                  <a:t>, </a:t>
                </a:r>
                <a:r>
                  <a:rPr lang="en-US" sz="1600" dirty="0"/>
                  <a:t>Zhao-Qian Yao</a:t>
                </a:r>
                <a:r>
                  <a:rPr lang="en-US" altLang="ja-JP" sz="1600" dirty="0"/>
                  <a:t> </a:t>
                </a:r>
                <a:r>
                  <a:rPr lang="en-US" altLang="ja-JP" sz="1600" i="1" dirty="0"/>
                  <a:t>et al</a:t>
                </a:r>
                <a:r>
                  <a:rPr lang="en-US" altLang="ja-JP" sz="1600" dirty="0"/>
                  <a:t>.</a:t>
                </a:r>
                <a:r>
                  <a:rPr lang="en-US" sz="1600" dirty="0"/>
                  <a:t>, Eur. Phys. J. C </a:t>
                </a:r>
                <a:r>
                  <a:rPr lang="en-US" sz="1600" b="1" dirty="0"/>
                  <a:t>81</a:t>
                </a:r>
                <a:r>
                  <a:rPr lang="en-US" sz="1600" dirty="0"/>
                  <a:t> (2021) 895/1-11 </a:t>
                </a:r>
              </a:p>
              <a:p>
                <a:pPr lvl="1"/>
                <a:r>
                  <a:rPr lang="en-US" sz="1600" i="1" dirty="0"/>
                  <a:t>Near threshold heavy quarkonium photoproduction at large momentum transfer</a:t>
                </a:r>
                <a:r>
                  <a:rPr lang="en-US" sz="1600" dirty="0"/>
                  <a:t>, P. Sun, X.-B. Tong, F. Yuan, Phys. Rev. D </a:t>
                </a:r>
                <a:r>
                  <a:rPr lang="en-US" sz="1600" b="1" dirty="0"/>
                  <a:t>105</a:t>
                </a:r>
                <a:r>
                  <a:rPr lang="en-US" sz="1600" dirty="0"/>
                  <a:t> (2022) 5, 054032</a:t>
                </a:r>
              </a:p>
              <a:p>
                <a:r>
                  <a:rPr lang="en-US" dirty="0">
                    <a:ln w="0"/>
                    <a:solidFill>
                      <a:srgbClr val="FF0000"/>
                    </a:solidFill>
                    <a:effectLst>
                      <a:outerShdw blurRad="38100" dist="25400" dir="5400000" algn="ctr" rotWithShape="0">
                        <a:srgbClr val="6E747A">
                          <a:alpha val="43000"/>
                        </a:srgbClr>
                      </a:outerShdw>
                    </a:effectLst>
                  </a:rPr>
                  <a:t>There is no objective, model-independent means by which to connect </a:t>
                </a:r>
                <a14:m>
                  <m:oMath xmlns:m="http://schemas.openxmlformats.org/officeDocument/2006/math">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𝑒</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sSup>
                      <m:sSupPr>
                        <m:ctrlP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pPr>
                      <m:e>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𝑒</m:t>
                        </m:r>
                      </m:e>
                      <m:sup>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sup>
                    </m:sSup>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sz="2200"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oMath>
                </a14:m>
                <a:r>
                  <a:rPr lang="en-US" sz="2200" dirty="0">
                    <a:ln w="0"/>
                    <a:solidFill>
                      <a:srgbClr val="FF0000"/>
                    </a:solidFill>
                    <a:effectLst>
                      <a:outerShdw blurRad="38100" dist="25400" dir="5400000" algn="ctr" rotWithShape="0">
                        <a:srgbClr val="6E747A">
                          <a:alpha val="43000"/>
                        </a:srgbClr>
                      </a:outerShdw>
                    </a:effectLst>
                  </a:rPr>
                  <a:t> with </a:t>
                </a:r>
                <a14:m>
                  <m:oMath xmlns:m="http://schemas.openxmlformats.org/officeDocument/2006/math">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𝑉</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GB"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𝑝</m:t>
                    </m:r>
                  </m:oMath>
                </a14:m>
                <a:endParaRPr lang="en-GB" dirty="0">
                  <a:ln w="0"/>
                  <a:solidFill>
                    <a:srgbClr val="FF0000"/>
                  </a:solidFill>
                  <a:effectLst>
                    <a:outerShdw blurRad="38100" dist="25400" dir="5400000" algn="ctr" rotWithShape="0">
                      <a:srgbClr val="6E747A">
                        <a:alpha val="43000"/>
                      </a:srgbClr>
                    </a:outerShdw>
                  </a:effectLst>
                </a:endParaRPr>
              </a:p>
              <a:p>
                <a:r>
                  <a:rPr lang="en-GB" dirty="0">
                    <a:ln w="0"/>
                    <a:solidFill>
                      <a:srgbClr val="FF0000"/>
                    </a:solidFill>
                    <a:effectLst>
                      <a:outerShdw blurRad="38100" dist="25400" dir="5400000" algn="ctr" rotWithShape="0">
                        <a:srgbClr val="6E747A">
                          <a:alpha val="43000"/>
                        </a:srgbClr>
                      </a:outerShdw>
                    </a:effectLst>
                  </a:rPr>
                  <a:t>Hence, vector meson photoproduction </a:t>
                </a:r>
              </a:p>
              <a:p>
                <a:pPr marL="800100" lvl="2" indent="0">
                  <a:spcBef>
                    <a:spcPts val="0"/>
                  </a:spcBef>
                  <a:buNone/>
                </a:pPr>
                <a:r>
                  <a:rPr lang="en-GB" sz="2200" dirty="0">
                    <a:ln w="0"/>
                    <a:solidFill>
                      <a:srgbClr val="FF0000"/>
                    </a:solidFill>
                    <a:effectLst>
                      <a:outerShdw blurRad="38100" dist="25400" dir="5400000" algn="ctr" rotWithShape="0">
                        <a:srgbClr val="6E747A">
                          <a:alpha val="43000"/>
                        </a:srgbClr>
                      </a:outerShdw>
                    </a:effectLst>
                  </a:rPr>
                  <a:t>does not provide a path to the QCD trace anomaly</a:t>
                </a:r>
              </a:p>
              <a:p>
                <a:pPr marL="800100" lvl="2" indent="0">
                  <a:spcBef>
                    <a:spcPts val="0"/>
                  </a:spcBef>
                  <a:buNone/>
                </a:pPr>
                <a:r>
                  <a:rPr lang="en-GB" sz="2200" dirty="0">
                    <a:ln w="0"/>
                    <a:solidFill>
                      <a:srgbClr val="FF0000"/>
                    </a:solidFill>
                    <a:effectLst>
                      <a:outerShdw blurRad="38100" dist="25400" dir="5400000" algn="ctr" rotWithShape="0">
                        <a:srgbClr val="6E747A">
                          <a:alpha val="43000"/>
                        </a:srgbClr>
                      </a:outerShdw>
                    </a:effectLst>
                  </a:rPr>
                  <a:t>(or anything else)</a:t>
                </a:r>
              </a:p>
              <a:p>
                <a:endParaRPr lang="en-US" dirty="0"/>
              </a:p>
              <a:p>
                <a:pPr marL="457200" lvl="1" indent="0">
                  <a:buNone/>
                </a:pPr>
                <a:endParaRPr lang="en-US" dirty="0"/>
              </a:p>
            </p:txBody>
          </p:sp>
        </mc:Choice>
        <mc:Fallback xmlns="">
          <p:sp>
            <p:nvSpPr>
              <p:cNvPr id="3" name="Content Placeholder 2">
                <a:extLst>
                  <a:ext uri="{FF2B5EF4-FFF2-40B4-BE49-F238E27FC236}">
                    <a16:creationId xmlns:a16="http://schemas.microsoft.com/office/drawing/2014/main" id="{3CD0E390-A68A-45D7-BD62-121D28656AB6}"/>
                  </a:ext>
                </a:extLst>
              </p:cNvPr>
              <p:cNvSpPr>
                <a:spLocks noGrp="1" noRot="1" noChangeAspect="1" noMove="1" noResize="1" noEditPoints="1" noAdjustHandles="1" noChangeArrowheads="1" noChangeShapeType="1" noTextEdit="1"/>
              </p:cNvSpPr>
              <p:nvPr>
                <p:ph idx="1"/>
              </p:nvPr>
            </p:nvSpPr>
            <p:spPr>
              <a:xfrm>
                <a:off x="609600" y="1417637"/>
                <a:ext cx="8458200" cy="4525963"/>
              </a:xfrm>
              <a:blipFill>
                <a:blip r:embed="rId3"/>
                <a:stretch>
                  <a:fillRect l="-1009" t="-943" r="-1657" b="-1064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DFB6F40-4ED1-45F6-A4BB-F67E97D54F5D}"/>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4CB7B14C-9203-4E4B-A580-0C96B9352E55}"/>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337C80A0-A77F-477B-8D3A-70798A22D719}"/>
              </a:ext>
            </a:extLst>
          </p:cNvPr>
          <p:cNvSpPr>
            <a:spLocks noGrp="1"/>
          </p:cNvSpPr>
          <p:nvPr>
            <p:ph type="sldNum" sz="quarter" idx="12"/>
          </p:nvPr>
        </p:nvSpPr>
        <p:spPr/>
        <p:txBody>
          <a:bodyPr/>
          <a:lstStyle/>
          <a:p>
            <a:fld id="{87034D8C-3CB4-402A-BC46-2AB14C0FE90A}" type="slidenum">
              <a:rPr lang="en-US" smtClean="0"/>
              <a:pPr/>
              <a:t>57</a:t>
            </a:fld>
            <a:endParaRPr lang="en-US"/>
          </a:p>
        </p:txBody>
      </p:sp>
    </p:spTree>
    <p:extLst>
      <p:ext uri="{BB962C8B-B14F-4D97-AF65-F5344CB8AC3E}">
        <p14:creationId xmlns:p14="http://schemas.microsoft.com/office/powerpoint/2010/main" val="335704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6455F3A-F867-4715-8D8D-2651F25AA28C}"/>
                  </a:ext>
                </a:extLst>
              </p:cNvPr>
              <p:cNvSpPr>
                <a:spLocks noGrp="1"/>
              </p:cNvSpPr>
              <p:nvPr>
                <p:ph type="title"/>
              </p:nvPr>
            </p:nvSpPr>
            <p:spPr/>
            <p:txBody>
              <a:bodyPr/>
              <a:lstStyle/>
              <a:p>
                <a14:m>
                  <m:oMath xmlns:m="http://schemas.openxmlformats.org/officeDocument/2006/math">
                    <m:r>
                      <a:rPr lang="en-AU" sz="3200" b="1" i="1" smtClean="0">
                        <a:latin typeface="Cambria Math" panose="02040503050406030204" pitchFamily="18" charset="0"/>
                      </a:rPr>
                      <m:t>𝑱</m:t>
                    </m:r>
                    <m:r>
                      <a:rPr lang="en-AU" sz="3200" b="1" i="1" smtClean="0">
                        <a:latin typeface="Cambria Math" panose="02040503050406030204" pitchFamily="18" charset="0"/>
                      </a:rPr>
                      <m:t>/</m:t>
                    </m:r>
                    <m:r>
                      <a:rPr lang="en-AU" sz="3200" b="1" i="1" smtClean="0">
                        <a:latin typeface="Cambria Math" panose="02040503050406030204" pitchFamily="18" charset="0"/>
                      </a:rPr>
                      <m:t>𝝍</m:t>
                    </m:r>
                  </m:oMath>
                </a14:m>
                <a:r>
                  <a:rPr lang="en-AU" sz="3200" dirty="0"/>
                  <a:t> photoproduction:</a:t>
                </a:r>
                <a:br>
                  <a:rPr lang="en-AU" sz="3200" dirty="0"/>
                </a:br>
                <a:r>
                  <a:rPr lang="en-AU" sz="3200" dirty="0"/>
                  <a:t>   from threshold to very high energies</a:t>
                </a:r>
              </a:p>
            </p:txBody>
          </p:sp>
        </mc:Choice>
        <mc:Fallback xmlns="">
          <p:sp>
            <p:nvSpPr>
              <p:cNvPr id="2" name="Title 1">
                <a:extLst>
                  <a:ext uri="{FF2B5EF4-FFF2-40B4-BE49-F238E27FC236}">
                    <a16:creationId xmlns:a16="http://schemas.microsoft.com/office/drawing/2014/main" id="{E6455F3A-F867-4715-8D8D-2651F25AA28C}"/>
                  </a:ext>
                </a:extLst>
              </p:cNvPr>
              <p:cNvSpPr>
                <a:spLocks noGrp="1" noRot="1" noChangeAspect="1" noMove="1" noResize="1" noEditPoints="1" noAdjustHandles="1" noChangeArrowheads="1" noChangeShapeType="1" noTextEdit="1"/>
              </p:cNvSpPr>
              <p:nvPr>
                <p:ph type="title"/>
              </p:nvPr>
            </p:nvSpPr>
            <p:spPr>
              <a:blipFill>
                <a:blip r:embed="rId2"/>
                <a:stretch>
                  <a:fillRect t="-6952" b="-10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15E52F-2D7F-073E-5DF1-F39FB34AA46E}"/>
                  </a:ext>
                </a:extLst>
              </p:cNvPr>
              <p:cNvSpPr>
                <a:spLocks noGrp="1"/>
              </p:cNvSpPr>
              <p:nvPr>
                <p:ph idx="1"/>
              </p:nvPr>
            </p:nvSpPr>
            <p:spPr/>
            <p:txBody>
              <a:bodyPr/>
              <a:lstStyle/>
              <a:p>
                <a:r>
                  <a:rPr lang="en-AU" dirty="0"/>
                  <a:t>Some modern proposals for reaction model:</a:t>
                </a:r>
              </a:p>
              <a:p>
                <a:pPr lvl="1"/>
                <a:r>
                  <a:rPr lang="en-AU" sz="2200" dirty="0"/>
                  <a:t>GPD treatment – </a:t>
                </a:r>
                <a:r>
                  <a:rPr lang="en-US" sz="2200" dirty="0"/>
                  <a:t>gain access to in-proton gluon gravitational form factors</a:t>
                </a:r>
              </a:p>
              <a:p>
                <a:pPr lvl="1"/>
                <a:r>
                  <a:rPr lang="en-US" sz="2200" dirty="0"/>
                  <a:t>Coupled channels treatment – </a:t>
                </a:r>
                <a14:m>
                  <m:oMath xmlns:m="http://schemas.openxmlformats.org/officeDocument/2006/math">
                    <m:r>
                      <a:rPr lang="en-AU" sz="2200" b="1" i="0" smtClean="0">
                        <a:latin typeface="Cambria Math" panose="02040503050406030204" pitchFamily="18" charset="0"/>
                      </a:rPr>
                      <m:t>𝐏</m:t>
                    </m:r>
                    <m:r>
                      <a:rPr lang="en-AU" sz="2200" b="0" i="1" smtClean="0">
                        <a:latin typeface="Cambria Math" panose="02040503050406030204" pitchFamily="18" charset="0"/>
                      </a:rPr>
                      <m:t>+ </m:t>
                    </m:r>
                    <m:r>
                      <a:rPr lang="en-AU" sz="2200" b="0" i="1" smtClean="0">
                        <a:latin typeface="Cambria Math" panose="02040503050406030204" pitchFamily="18" charset="0"/>
                      </a:rPr>
                      <m:t>𝐽</m:t>
                    </m:r>
                    <m:r>
                      <a:rPr lang="en-AU" sz="2200" b="0" i="1" smtClean="0">
                        <a:latin typeface="Cambria Math" panose="02040503050406030204" pitchFamily="18" charset="0"/>
                      </a:rPr>
                      <m:t>/</m:t>
                    </m:r>
                    <m:r>
                      <a:rPr lang="en-AU" sz="2200" b="0" i="1" smtClean="0">
                        <a:latin typeface="Cambria Math" panose="02040503050406030204" pitchFamily="18" charset="0"/>
                      </a:rPr>
                      <m:t>𝜓</m:t>
                    </m:r>
                    <m:r>
                      <m:rPr>
                        <m:lit/>
                      </m:rPr>
                      <a:rPr lang="en-AU" sz="2200" b="0" i="1" smtClean="0">
                        <a:latin typeface="Cambria Math" panose="02040503050406030204" pitchFamily="18" charset="0"/>
                      </a:rPr>
                      <m:t> </m:t>
                    </m:r>
                    <m:r>
                      <a:rPr lang="en-AU" sz="2200" b="0" i="1" smtClean="0">
                        <a:latin typeface="Cambria Math" panose="02040503050406030204" pitchFamily="18" charset="0"/>
                      </a:rPr>
                      <m:t>𝑝</m:t>
                    </m:r>
                    <m:r>
                      <a:rPr lang="en-AU" sz="2200" b="0" i="1" smtClean="0">
                        <a:latin typeface="Cambria Math" panose="02040503050406030204" pitchFamily="18" charset="0"/>
                      </a:rPr>
                      <m:t> </m:t>
                    </m:r>
                    <m:r>
                      <m:rPr>
                        <m:sty m:val="p"/>
                      </m:rPr>
                      <a:rPr lang="en-AU" sz="2200" b="0" i="0" smtClean="0">
                        <a:latin typeface="Cambria Math" panose="02040503050406030204" pitchFamily="18" charset="0"/>
                      </a:rPr>
                      <m:t>rescattering</m:t>
                    </m:r>
                  </m:oMath>
                </a14:m>
                <a:r>
                  <a:rPr lang="en-AU" sz="2200" dirty="0"/>
                  <a:t> </a:t>
                </a:r>
              </a:p>
              <a:p>
                <a:pPr lvl="2"/>
                <a:r>
                  <a:rPr lang="en-US" sz="2000" dirty="0"/>
                  <a:t>S. Sakinah, T. S. H. Lee, H.-M. Choi, </a:t>
                </a:r>
                <a:r>
                  <a:rPr lang="en-US" sz="2000" i="1" dirty="0"/>
                  <a:t>Dynamical Model of J/Ψ photoproduction on the nucleon</a:t>
                </a:r>
                <a:r>
                  <a:rPr lang="en-US" sz="2000" dirty="0"/>
                  <a:t> – arXiv:2403.01958 [</a:t>
                </a:r>
                <a:r>
                  <a:rPr lang="en-US" sz="2000" dirty="0" err="1"/>
                  <a:t>nucl-th</a:t>
                </a:r>
                <a:r>
                  <a:rPr lang="en-US" sz="2000" dirty="0"/>
                  <a:t>] </a:t>
                </a:r>
                <a:r>
                  <a:rPr lang="en-AU" sz="2000" dirty="0">
                    <a:highlight>
                      <a:srgbClr val="FFFFFF"/>
                    </a:highlight>
                    <a:latin typeface="-apple-system"/>
                  </a:rPr>
                  <a:t>Phys. Rev. C </a:t>
                </a:r>
                <a:r>
                  <a:rPr lang="en-AU" sz="2000" b="1" dirty="0">
                    <a:highlight>
                      <a:srgbClr val="FFFFFF"/>
                    </a:highlight>
                    <a:latin typeface="-apple-system"/>
                  </a:rPr>
                  <a:t>109</a:t>
                </a:r>
                <a:r>
                  <a:rPr lang="en-AU" sz="2000" dirty="0">
                    <a:highlight>
                      <a:srgbClr val="FFFFFF"/>
                    </a:highlight>
                    <a:latin typeface="-apple-system"/>
                  </a:rPr>
                  <a:t> (2024) 6, 065204</a:t>
                </a:r>
                <a:endParaRPr lang="en-US" sz="2000" dirty="0"/>
              </a:p>
              <a:p>
                <a:pPr lvl="2"/>
                <a:r>
                  <a:rPr lang="en-US" sz="2000" dirty="0"/>
                  <a:t>Suggestion = Final state interactions dominate cross-section near-threshold, so obscuring any connection with in-proton gluon distributions and/or gluon gravitational form factors.</a:t>
                </a:r>
                <a:endParaRPr lang="en-AU" sz="2000" dirty="0"/>
              </a:p>
              <a:p>
                <a:pPr lvl="1"/>
                <a14:m>
                  <m:oMath xmlns:m="http://schemas.openxmlformats.org/officeDocument/2006/math">
                    <m:r>
                      <a:rPr lang="en-AU" sz="2200" b="0" i="1" smtClean="0">
                        <a:latin typeface="Cambria Math" panose="02040503050406030204" pitchFamily="18" charset="0"/>
                      </a:rPr>
                      <m:t>𝛾</m:t>
                    </m:r>
                    <m:r>
                      <a:rPr lang="en-AU" sz="2200" b="0" i="1" smtClean="0">
                        <a:latin typeface="Cambria Math" panose="02040503050406030204" pitchFamily="18" charset="0"/>
                      </a:rPr>
                      <m:t>+</m:t>
                    </m:r>
                    <m:r>
                      <a:rPr lang="en-AU" sz="2200" b="0" i="1" smtClean="0">
                        <a:latin typeface="Cambria Math" panose="02040503050406030204" pitchFamily="18" charset="0"/>
                      </a:rPr>
                      <m:t>𝑝</m:t>
                    </m:r>
                    <m:r>
                      <a:rPr lang="en-AU" sz="2200" b="0" i="1" smtClean="0">
                        <a:latin typeface="Cambria Math" panose="02040503050406030204" pitchFamily="18" charset="0"/>
                      </a:rPr>
                      <m:t>→</m:t>
                    </m:r>
                    <m:r>
                      <a:rPr lang="en-AU" sz="2200" b="0" i="1" smtClean="0">
                        <a:latin typeface="Cambria Math" panose="02040503050406030204" pitchFamily="18" charset="0"/>
                      </a:rPr>
                      <m:t>𝑐</m:t>
                    </m:r>
                    <m:r>
                      <a:rPr lang="en-AU" sz="2200" b="0" i="1" smtClean="0">
                        <a:latin typeface="Cambria Math" panose="02040503050406030204" pitchFamily="18" charset="0"/>
                      </a:rPr>
                      <m:t>+</m:t>
                    </m:r>
                    <m:acc>
                      <m:accPr>
                        <m:chr m:val="̅"/>
                        <m:ctrlPr>
                          <a:rPr lang="en-AU" sz="2200" b="0" i="1" smtClean="0">
                            <a:latin typeface="Cambria Math" panose="02040503050406030204" pitchFamily="18" charset="0"/>
                          </a:rPr>
                        </m:ctrlPr>
                      </m:accPr>
                      <m:e>
                        <m:r>
                          <a:rPr lang="en-AU" sz="2200" b="0" i="1" smtClean="0">
                            <a:latin typeface="Cambria Math" panose="02040503050406030204" pitchFamily="18" charset="0"/>
                          </a:rPr>
                          <m:t>𝑐</m:t>
                        </m:r>
                      </m:e>
                    </m:acc>
                    <m:r>
                      <a:rPr lang="en-AU" sz="2200" b="0" i="1" dirty="0" smtClean="0">
                        <a:latin typeface="Cambria Math" panose="02040503050406030204" pitchFamily="18" charset="0"/>
                      </a:rPr>
                      <m:t>+</m:t>
                    </m:r>
                    <m:r>
                      <a:rPr lang="en-AU" sz="2200" b="0" i="1" dirty="0" smtClean="0">
                        <a:latin typeface="Cambria Math" panose="02040503050406030204" pitchFamily="18" charset="0"/>
                      </a:rPr>
                      <m:t>𝑃</m:t>
                    </m:r>
                    <m:r>
                      <a:rPr lang="en-AU" sz="2200" b="0" i="1" dirty="0" smtClean="0">
                        <a:latin typeface="Cambria Math" panose="02040503050406030204" pitchFamily="18" charset="0"/>
                      </a:rPr>
                      <m:t>+</m:t>
                    </m:r>
                    <m:r>
                      <a:rPr lang="en-AU" sz="2200" b="0" i="1" dirty="0" smtClean="0">
                        <a:latin typeface="Cambria Math" panose="02040503050406030204" pitchFamily="18" charset="0"/>
                      </a:rPr>
                      <m:t>𝑝</m:t>
                    </m:r>
                    <m:r>
                      <a:rPr lang="en-AU" sz="2200" b="0" i="1" dirty="0" smtClean="0">
                        <a:latin typeface="Cambria Math" panose="02040503050406030204" pitchFamily="18" charset="0"/>
                      </a:rPr>
                      <m:t>→</m:t>
                    </m:r>
                    <m:r>
                      <a:rPr lang="en-AU" sz="2200" b="0" i="1" dirty="0" smtClean="0">
                        <a:latin typeface="Cambria Math" panose="02040503050406030204" pitchFamily="18" charset="0"/>
                      </a:rPr>
                      <m:t>𝐽</m:t>
                    </m:r>
                    <m:r>
                      <a:rPr lang="en-AU" sz="2200" b="0" i="1" dirty="0" smtClean="0">
                        <a:latin typeface="Cambria Math" panose="02040503050406030204" pitchFamily="18" charset="0"/>
                      </a:rPr>
                      <m:t>/</m:t>
                    </m:r>
                    <m:r>
                      <a:rPr lang="en-AU" sz="2200" b="0" i="1" dirty="0" smtClean="0">
                        <a:latin typeface="Cambria Math" panose="02040503050406030204" pitchFamily="18" charset="0"/>
                      </a:rPr>
                      <m:t>𝜓</m:t>
                    </m:r>
                    <m:r>
                      <a:rPr lang="en-AU" sz="2200" i="1" dirty="0">
                        <a:latin typeface="Cambria Math" panose="02040503050406030204" pitchFamily="18" charset="0"/>
                      </a:rPr>
                      <m:t>+</m:t>
                    </m:r>
                    <m:r>
                      <a:rPr lang="en-AU" sz="2200" i="1" dirty="0">
                        <a:latin typeface="Cambria Math" panose="02040503050406030204" pitchFamily="18" charset="0"/>
                      </a:rPr>
                      <m:t>𝑝</m:t>
                    </m:r>
                  </m:oMath>
                </a14:m>
                <a:endParaRPr lang="en-AU" sz="2200" dirty="0"/>
              </a:p>
              <a:p>
                <a:pPr lvl="2"/>
                <a:r>
                  <a:rPr lang="en-AU" sz="2000" dirty="0"/>
                  <a:t>Lin Tang (</a:t>
                </a:r>
                <a:r>
                  <a:rPr lang="ja-JP" altLang="en-US" sz="2000" dirty="0"/>
                  <a:t>唐淋</a:t>
                </a:r>
                <a:r>
                  <a:rPr lang="en-AU" sz="2000" dirty="0"/>
                  <a:t>) </a:t>
                </a:r>
                <a:r>
                  <a:rPr lang="en-AU" sz="2000" i="1" dirty="0"/>
                  <a:t>et al</a:t>
                </a:r>
                <a:r>
                  <a:rPr lang="en-AU" sz="2000" dirty="0"/>
                  <a:t>. NJU-INP 089/24</a:t>
                </a:r>
              </a:p>
              <a:p>
                <a:pPr lvl="2"/>
                <a:r>
                  <a:rPr lang="en-US" sz="2000" dirty="0"/>
                  <a:t>Exposes </a:t>
                </a:r>
                <a14:m>
                  <m:oMath xmlns:m="http://schemas.openxmlformats.org/officeDocument/2006/math">
                    <m:r>
                      <a:rPr lang="en-AU" sz="2000" i="1">
                        <a:latin typeface="Cambria Math" panose="02040503050406030204" pitchFamily="18" charset="0"/>
                      </a:rPr>
                      <m:t>𝑐</m:t>
                    </m:r>
                    <m:r>
                      <a:rPr lang="en-AU" sz="2000" i="1">
                        <a:latin typeface="Cambria Math" panose="02040503050406030204" pitchFamily="18" charset="0"/>
                      </a:rPr>
                      <m:t>+</m:t>
                    </m:r>
                    <m:acc>
                      <m:accPr>
                        <m:chr m:val="̅"/>
                        <m:ctrlPr>
                          <a:rPr lang="en-AU" sz="2000" i="1">
                            <a:latin typeface="Cambria Math" panose="02040503050406030204" pitchFamily="18" charset="0"/>
                          </a:rPr>
                        </m:ctrlPr>
                      </m:accPr>
                      <m:e>
                        <m:r>
                          <a:rPr lang="en-AU" sz="2000" i="1">
                            <a:latin typeface="Cambria Math" panose="02040503050406030204" pitchFamily="18" charset="0"/>
                          </a:rPr>
                          <m:t>𝑐</m:t>
                        </m:r>
                      </m:e>
                    </m:acc>
                    <m:r>
                      <a:rPr lang="en-AU" sz="2000" i="1">
                        <a:latin typeface="Cambria Math" panose="02040503050406030204" pitchFamily="18" charset="0"/>
                      </a:rPr>
                      <m:t> </m:t>
                    </m:r>
                  </m:oMath>
                </a14:m>
                <a:r>
                  <a:rPr lang="en-US" sz="2000" dirty="0"/>
                  <a:t> content of the dressed photon</a:t>
                </a:r>
              </a:p>
              <a:p>
                <a:pPr lvl="2"/>
                <a:r>
                  <a:rPr lang="en-US" sz="2000" dirty="0"/>
                  <a:t>Couples the intermediate </a:t>
                </a:r>
                <a14:m>
                  <m:oMath xmlns:m="http://schemas.openxmlformats.org/officeDocument/2006/math">
                    <m:r>
                      <a:rPr lang="en-AU" sz="2000" i="1">
                        <a:latin typeface="Cambria Math" panose="02040503050406030204" pitchFamily="18" charset="0"/>
                      </a:rPr>
                      <m:t>𝑐</m:t>
                    </m:r>
                    <m:r>
                      <a:rPr lang="en-AU" sz="2000" i="1">
                        <a:latin typeface="Cambria Math" panose="02040503050406030204" pitchFamily="18" charset="0"/>
                      </a:rPr>
                      <m:t>+</m:t>
                    </m:r>
                    <m:acc>
                      <m:accPr>
                        <m:chr m:val="̅"/>
                        <m:ctrlPr>
                          <a:rPr lang="en-AU" sz="2000" i="1">
                            <a:latin typeface="Cambria Math" panose="02040503050406030204" pitchFamily="18" charset="0"/>
                          </a:rPr>
                        </m:ctrlPr>
                      </m:accPr>
                      <m:e>
                        <m:r>
                          <a:rPr lang="en-AU" sz="2000" i="1">
                            <a:latin typeface="Cambria Math" panose="02040503050406030204" pitchFamily="18" charset="0"/>
                          </a:rPr>
                          <m:t>𝑐</m:t>
                        </m:r>
                      </m:e>
                    </m:acc>
                    <m:r>
                      <a:rPr lang="en-AU" sz="2000" i="1">
                        <a:latin typeface="Cambria Math" panose="02040503050406030204" pitchFamily="18" charset="0"/>
                      </a:rPr>
                      <m:t> </m:t>
                    </m:r>
                  </m:oMath>
                </a14:m>
                <a:r>
                  <a:rPr lang="en-US" sz="2000" dirty="0"/>
                  <a:t>system to </a:t>
                </a:r>
              </a:p>
              <a:p>
                <a:pPr marL="914400" lvl="2" indent="0">
                  <a:buNone/>
                </a:pPr>
                <a:r>
                  <a:rPr lang="en-US" sz="2000" dirty="0"/>
                  <a:t>    proton’s valence quarks via Pomeron exchange</a:t>
                </a:r>
                <a:endParaRPr lang="en-AU" sz="2000" dirty="0"/>
              </a:p>
            </p:txBody>
          </p:sp>
        </mc:Choice>
        <mc:Fallback xmlns="">
          <p:sp>
            <p:nvSpPr>
              <p:cNvPr id="3" name="Content Placeholder 2">
                <a:extLst>
                  <a:ext uri="{FF2B5EF4-FFF2-40B4-BE49-F238E27FC236}">
                    <a16:creationId xmlns:a16="http://schemas.microsoft.com/office/drawing/2014/main" id="{2315E52F-2D7F-073E-5DF1-F39FB34AA46E}"/>
                  </a:ext>
                </a:extLst>
              </p:cNvPr>
              <p:cNvSpPr>
                <a:spLocks noGrp="1" noRot="1" noChangeAspect="1" noMove="1" noResize="1" noEditPoints="1" noAdjustHandles="1" noChangeArrowheads="1" noChangeShapeType="1" noTextEdit="1"/>
              </p:cNvSpPr>
              <p:nvPr>
                <p:ph idx="1"/>
              </p:nvPr>
            </p:nvSpPr>
            <p:spPr>
              <a:blipFill>
                <a:blip r:embed="rId3"/>
                <a:stretch>
                  <a:fillRect l="-611" t="-943" r="-1056" b="-40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E3ECF80-C3A4-B756-F76B-BD12559F65A0}"/>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EE51F97B-5857-79F4-F01D-337902E7447F}"/>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A1FFEEB3-6B7C-6DB7-AA6C-40A701392CF8}"/>
              </a:ext>
            </a:extLst>
          </p:cNvPr>
          <p:cNvSpPr>
            <a:spLocks noGrp="1"/>
          </p:cNvSpPr>
          <p:nvPr>
            <p:ph type="sldNum" sz="quarter" idx="12"/>
          </p:nvPr>
        </p:nvSpPr>
        <p:spPr/>
        <p:txBody>
          <a:bodyPr/>
          <a:lstStyle/>
          <a:p>
            <a:fld id="{87034D8C-3CB4-402A-BC46-2AB14C0FE90A}" type="slidenum">
              <a:rPr lang="en-US" smtClean="0"/>
              <a:pPr/>
              <a:t>58</a:t>
            </a:fld>
            <a:endParaRPr lang="en-US"/>
          </a:p>
        </p:txBody>
      </p:sp>
      <p:pic>
        <p:nvPicPr>
          <p:cNvPr id="8" name="Picture 7" descr="A diagram of a physical model&#10;&#10;Description automatically generated">
            <a:extLst>
              <a:ext uri="{FF2B5EF4-FFF2-40B4-BE49-F238E27FC236}">
                <a16:creationId xmlns:a16="http://schemas.microsoft.com/office/drawing/2014/main" id="{857DC17D-CD31-8BBB-66A2-5C560CC17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4315477"/>
            <a:ext cx="3619500" cy="2058394"/>
          </a:xfrm>
          <a:prstGeom prst="rect">
            <a:avLst/>
          </a:prstGeom>
        </p:spPr>
      </p:pic>
      <p:cxnSp>
        <p:nvCxnSpPr>
          <p:cNvPr id="10" name="Straight Connector 9">
            <a:extLst>
              <a:ext uri="{FF2B5EF4-FFF2-40B4-BE49-F238E27FC236}">
                <a16:creationId xmlns:a16="http://schemas.microsoft.com/office/drawing/2014/main" id="{B7EA7EB2-DA6C-6539-217D-0CD1BE9035E9}"/>
              </a:ext>
            </a:extLst>
          </p:cNvPr>
          <p:cNvCxnSpPr/>
          <p:nvPr/>
        </p:nvCxnSpPr>
        <p:spPr bwMode="auto">
          <a:xfrm>
            <a:off x="1371600" y="2236304"/>
            <a:ext cx="8534400" cy="0"/>
          </a:xfrm>
          <a:prstGeom prst="line">
            <a:avLst/>
          </a:prstGeom>
          <a:ln w="19050">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9D98431-1CDF-128D-978B-EAB6AE64B45D}"/>
                  </a:ext>
                </a:extLst>
              </p:cNvPr>
              <p:cNvSpPr txBox="1"/>
              <p:nvPr/>
            </p:nvSpPr>
            <p:spPr>
              <a:xfrm>
                <a:off x="8763000" y="1126413"/>
                <a:ext cx="3048000" cy="923330"/>
              </a:xfrm>
              <a:prstGeom prst="rect">
                <a:avLst/>
              </a:prstGeom>
              <a:noFill/>
            </p:spPr>
            <p:txBody>
              <a:bodyPr wrap="square" rtlCol="0">
                <a:spAutoFit/>
              </a:bodyPr>
              <a:lstStyle/>
              <a:p>
                <a:r>
                  <a:rPr lang="en-AU" dirty="0">
                    <a:solidFill>
                      <a:srgbClr val="C00000"/>
                    </a:solidFill>
                  </a:rPr>
                  <a:t>If GPD scheme valid at all, then only very near threshold.</a:t>
                </a:r>
              </a:p>
              <a:p>
                <a:r>
                  <a:rPr lang="en-AU" dirty="0">
                    <a:solidFill>
                      <a:srgbClr val="C00000"/>
                    </a:solidFill>
                  </a:rPr>
                  <a:t>All </a:t>
                </a:r>
                <a14:m>
                  <m:oMath xmlns:m="http://schemas.openxmlformats.org/officeDocument/2006/math">
                    <m:r>
                      <a:rPr lang="en-AU" b="0" i="1" smtClean="0">
                        <a:solidFill>
                          <a:srgbClr val="C00000"/>
                        </a:solidFill>
                        <a:latin typeface="Cambria Math" panose="02040503050406030204" pitchFamily="18" charset="0"/>
                      </a:rPr>
                      <m:t>𝑊</m:t>
                    </m:r>
                  </m:oMath>
                </a14:m>
                <a:r>
                  <a:rPr lang="en-AU" dirty="0">
                    <a:solidFill>
                      <a:srgbClr val="C00000"/>
                    </a:solidFill>
                  </a:rPr>
                  <a:t> unification impossible</a:t>
                </a:r>
              </a:p>
            </p:txBody>
          </p:sp>
        </mc:Choice>
        <mc:Fallback xmlns="">
          <p:sp>
            <p:nvSpPr>
              <p:cNvPr id="11" name="TextBox 10">
                <a:extLst>
                  <a:ext uri="{FF2B5EF4-FFF2-40B4-BE49-F238E27FC236}">
                    <a16:creationId xmlns:a16="http://schemas.microsoft.com/office/drawing/2014/main" id="{F9D98431-1CDF-128D-978B-EAB6AE64B45D}"/>
                  </a:ext>
                </a:extLst>
              </p:cNvPr>
              <p:cNvSpPr txBox="1">
                <a:spLocks noRot="1" noChangeAspect="1" noMove="1" noResize="1" noEditPoints="1" noAdjustHandles="1" noChangeArrowheads="1" noChangeShapeType="1" noTextEdit="1"/>
              </p:cNvSpPr>
              <p:nvPr/>
            </p:nvSpPr>
            <p:spPr>
              <a:xfrm>
                <a:off x="8763000" y="1126413"/>
                <a:ext cx="3048000" cy="923330"/>
              </a:xfrm>
              <a:prstGeom prst="rect">
                <a:avLst/>
              </a:prstGeom>
              <a:blipFill>
                <a:blip r:embed="rId5"/>
                <a:stretch>
                  <a:fillRect l="-1800" t="-3974" r="-400" b="-9934"/>
                </a:stretch>
              </a:blipFill>
            </p:spPr>
            <p:txBody>
              <a:bodyPr/>
              <a:lstStyle/>
              <a:p>
                <a:r>
                  <a:rPr lang="en-AU">
                    <a:noFill/>
                  </a:rPr>
                  <a:t> </a:t>
                </a:r>
              </a:p>
            </p:txBody>
          </p:sp>
        </mc:Fallback>
      </mc:AlternateContent>
      <p:sp>
        <p:nvSpPr>
          <p:cNvPr id="7" name="TextBox 6">
            <a:extLst>
              <a:ext uri="{FF2B5EF4-FFF2-40B4-BE49-F238E27FC236}">
                <a16:creationId xmlns:a16="http://schemas.microsoft.com/office/drawing/2014/main" id="{71F9BDA1-5A86-6F27-F3B4-E7D5485B77E9}"/>
              </a:ext>
            </a:extLst>
          </p:cNvPr>
          <p:cNvSpPr txBox="1"/>
          <p:nvPr/>
        </p:nvSpPr>
        <p:spPr>
          <a:xfrm>
            <a:off x="7162800" y="188256"/>
            <a:ext cx="5029200" cy="646331"/>
          </a:xfrm>
          <a:prstGeom prst="rect">
            <a:avLst/>
          </a:prstGeom>
          <a:noFill/>
        </p:spPr>
        <p:txBody>
          <a:bodyPr wrap="square" rtlCol="0">
            <a:spAutoFit/>
          </a:bodyPr>
          <a:lstStyle/>
          <a:p>
            <a:r>
              <a:rPr lang="en-AU" sz="1200" b="0" i="1" dirty="0">
                <a:solidFill>
                  <a:schemeClr val="accent1">
                    <a:lumMod val="75000"/>
                  </a:schemeClr>
                </a:solidFill>
                <a:effectLst/>
              </a:rPr>
              <a:t>J/</a:t>
            </a:r>
            <a:r>
              <a:rPr lang="el-GR" sz="1200" b="0" i="1" dirty="0">
                <a:solidFill>
                  <a:schemeClr val="accent1">
                    <a:lumMod val="75000"/>
                  </a:schemeClr>
                </a:solidFill>
                <a:effectLst/>
              </a:rPr>
              <a:t>ψ </a:t>
            </a:r>
            <a:r>
              <a:rPr lang="en-AU" sz="1200" b="0" i="1" dirty="0">
                <a:solidFill>
                  <a:schemeClr val="accent1">
                    <a:lumMod val="75000"/>
                  </a:schemeClr>
                </a:solidFill>
                <a:effectLst/>
              </a:rPr>
              <a:t>photoproduction: threshold to very high energy, </a:t>
            </a:r>
            <a:r>
              <a:rPr lang="en-AU" sz="1200" b="0" i="0" dirty="0">
                <a:solidFill>
                  <a:schemeClr val="accent1">
                    <a:lumMod val="75000"/>
                  </a:schemeClr>
                </a:solidFill>
                <a:effectLst/>
              </a:rPr>
              <a:t>Lin Tang (</a:t>
            </a:r>
            <a:r>
              <a:rPr lang="ja-JP" altLang="en-US" sz="1200" b="0" i="0" dirty="0">
                <a:solidFill>
                  <a:schemeClr val="accent1">
                    <a:lumMod val="75000"/>
                  </a:schemeClr>
                </a:solidFill>
                <a:effectLst/>
              </a:rPr>
              <a:t>唐淋</a:t>
            </a:r>
            <a:r>
              <a:rPr lang="en-US" altLang="ja-JP" sz="1200" b="0" i="0" dirty="0">
                <a:solidFill>
                  <a:schemeClr val="accent1">
                    <a:lumMod val="75000"/>
                  </a:schemeClr>
                </a:solidFill>
                <a:effectLst/>
              </a:rPr>
              <a:t>), </a:t>
            </a:r>
            <a:r>
              <a:rPr lang="en-AU" sz="1200" b="0" i="0" dirty="0">
                <a:solidFill>
                  <a:schemeClr val="accent1">
                    <a:lumMod val="75000"/>
                  </a:schemeClr>
                </a:solidFill>
                <a:effectLst/>
              </a:rPr>
              <a:t>Yi-Xuan Yang (</a:t>
            </a:r>
            <a:r>
              <a:rPr lang="ja-JP" altLang="en-US" sz="1200" b="0" i="0" dirty="0">
                <a:solidFill>
                  <a:schemeClr val="accent1">
                    <a:lumMod val="75000"/>
                  </a:schemeClr>
                </a:solidFill>
                <a:effectLst/>
              </a:rPr>
              <a:t>杨逸轩</a:t>
            </a:r>
            <a:r>
              <a:rPr lang="en-US" altLang="ja-JP" sz="1200" b="0" i="0" dirty="0">
                <a:solidFill>
                  <a:schemeClr val="accent1">
                    <a:lumMod val="75000"/>
                  </a:schemeClr>
                </a:solidFill>
                <a:effectLst/>
              </a:rPr>
              <a:t>), </a:t>
            </a:r>
            <a:r>
              <a:rPr lang="en-AU" sz="1200" b="0" i="0" dirty="0">
                <a:solidFill>
                  <a:schemeClr val="accent1">
                    <a:lumMod val="75000"/>
                  </a:schemeClr>
                </a:solidFill>
                <a:effectLst/>
              </a:rPr>
              <a:t>Zhu-Fang Cui (</a:t>
            </a:r>
            <a:r>
              <a:rPr lang="ja-JP" altLang="en-US" sz="1200" b="0" i="0" dirty="0">
                <a:solidFill>
                  <a:schemeClr val="accent1">
                    <a:lumMod val="75000"/>
                  </a:schemeClr>
                </a:solidFill>
                <a:effectLst/>
              </a:rPr>
              <a:t>崔著钫</a:t>
            </a:r>
            <a:r>
              <a:rPr lang="en-US" altLang="ja-JP" sz="1200" b="0" i="0" dirty="0">
                <a:solidFill>
                  <a:schemeClr val="accent1">
                    <a:lumMod val="75000"/>
                  </a:schemeClr>
                </a:solidFill>
                <a:effectLst/>
              </a:rPr>
              <a:t>) </a:t>
            </a:r>
            <a:r>
              <a:rPr lang="en-AU" sz="1200" b="0" i="0" dirty="0">
                <a:solidFill>
                  <a:schemeClr val="accent1">
                    <a:lumMod val="75000"/>
                  </a:schemeClr>
                </a:solidFill>
                <a:effectLst/>
              </a:rPr>
              <a:t>and Craig D. Roberts, NJU-INP 089/24, </a:t>
            </a:r>
            <a:r>
              <a:rPr lang="en-AU" sz="1200" b="0" i="0" u="sng" strike="noStrike" dirty="0">
                <a:solidFill>
                  <a:srgbClr val="0066FF"/>
                </a:solidFill>
                <a:effectLst/>
                <a:hlinkClick r:id="rId6">
                  <a:extLst>
                    <a:ext uri="{A12FA001-AC4F-418D-AE19-62706E023703}">
                      <ahyp:hlinkClr xmlns:ahyp="http://schemas.microsoft.com/office/drawing/2018/hyperlinkcolor" val="tx"/>
                    </a:ext>
                  </a:extLst>
                </a:hlinkClick>
              </a:rPr>
              <a:t>e-Print: 2405.17675 [hep-</a:t>
            </a:r>
            <a:r>
              <a:rPr lang="en-AU" sz="1200" b="0" i="0" u="sng" strike="noStrike" dirty="0" err="1">
                <a:solidFill>
                  <a:srgbClr val="0066FF"/>
                </a:solidFill>
                <a:effectLst/>
                <a:hlinkClick r:id="rId6">
                  <a:extLst>
                    <a:ext uri="{A12FA001-AC4F-418D-AE19-62706E023703}">
                      <ahyp:hlinkClr xmlns:ahyp="http://schemas.microsoft.com/office/drawing/2018/hyperlinkcolor" val="tx"/>
                    </a:ext>
                  </a:extLst>
                </a:hlinkClick>
              </a:rPr>
              <a:t>ph</a:t>
            </a:r>
            <a:r>
              <a:rPr lang="en-AU" sz="1200" b="0" i="0" u="sng" strike="noStrike" dirty="0">
                <a:solidFill>
                  <a:schemeClr val="accent1">
                    <a:lumMod val="75000"/>
                  </a:schemeClr>
                </a:solidFill>
                <a:effectLst/>
                <a:hlinkClick r:id="rId6">
                  <a:extLst>
                    <a:ext uri="{A12FA001-AC4F-418D-AE19-62706E023703}">
                      <ahyp:hlinkClr xmlns:ahyp="http://schemas.microsoft.com/office/drawing/2018/hyperlinkcolor" val="tx"/>
                    </a:ext>
                  </a:extLst>
                </a:hlinkClick>
              </a:rPr>
              <a:t>]</a:t>
            </a:r>
            <a:r>
              <a:rPr lang="en-AU" sz="1200" b="0" i="1" dirty="0">
                <a:solidFill>
                  <a:schemeClr val="accent1">
                    <a:lumMod val="75000"/>
                  </a:schemeClr>
                </a:solidFill>
                <a:effectLst/>
              </a:rPr>
              <a:t>, </a:t>
            </a:r>
            <a:r>
              <a:rPr lang="en-AU" sz="1200" b="0" i="0" dirty="0">
                <a:solidFill>
                  <a:schemeClr val="accent1">
                    <a:lumMod val="75000"/>
                  </a:schemeClr>
                </a:solidFill>
                <a:effectLst/>
              </a:rPr>
              <a:t>Phys. Lett. B </a:t>
            </a:r>
            <a:r>
              <a:rPr lang="en-AU" sz="1200" b="1" i="0" dirty="0">
                <a:solidFill>
                  <a:schemeClr val="accent1">
                    <a:lumMod val="75000"/>
                  </a:schemeClr>
                </a:solidFill>
                <a:effectLst/>
              </a:rPr>
              <a:t>856</a:t>
            </a:r>
            <a:r>
              <a:rPr lang="en-AU" sz="1200" b="0" i="0" dirty="0">
                <a:solidFill>
                  <a:schemeClr val="accent1">
                    <a:lumMod val="75000"/>
                  </a:schemeClr>
                </a:solidFill>
                <a:effectLst/>
              </a:rPr>
              <a:t> (2024) 138904/1-7 </a:t>
            </a:r>
          </a:p>
        </p:txBody>
      </p:sp>
    </p:spTree>
    <p:extLst>
      <p:ext uri="{BB962C8B-B14F-4D97-AF65-F5344CB8AC3E}">
        <p14:creationId xmlns:p14="http://schemas.microsoft.com/office/powerpoint/2010/main" val="399480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wipe(down)">
                                      <p:cBhvr>
                                        <p:cTn id="30" dur="500"/>
                                        <p:tgtEl>
                                          <p:spTgt spid="3">
                                            <p:txEl>
                                              <p:pRg st="9" end="9"/>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CCA938-B7A1-ACF3-D983-13CFF5546C61}"/>
                  </a:ext>
                </a:extLst>
              </p:cNvPr>
              <p:cNvSpPr>
                <a:spLocks noGrp="1"/>
              </p:cNvSpPr>
              <p:nvPr>
                <p:ph type="title"/>
              </p:nvPr>
            </p:nvSpPr>
            <p:spPr>
              <a:xfrm>
                <a:off x="609600" y="273050"/>
                <a:ext cx="6095999" cy="1479550"/>
              </a:xfrm>
            </p:spPr>
            <p:txBody>
              <a:bodyPr wrap="square" anchor="t">
                <a:normAutofit/>
              </a:bodyPr>
              <a:lstStyle/>
              <a:p>
                <a14:m>
                  <m:oMath xmlns:m="http://schemas.openxmlformats.org/officeDocument/2006/math">
                    <m:r>
                      <a:rPr lang="en-AU" b="1" i="1" smtClean="0">
                        <a:latin typeface="Cambria Math" panose="02040503050406030204" pitchFamily="18" charset="0"/>
                      </a:rPr>
                      <m:t>𝑱</m:t>
                    </m:r>
                    <m:r>
                      <a:rPr lang="en-AU" b="1" i="1" smtClean="0">
                        <a:latin typeface="Cambria Math" panose="02040503050406030204" pitchFamily="18" charset="0"/>
                      </a:rPr>
                      <m:t>/</m:t>
                    </m:r>
                    <m:r>
                      <a:rPr lang="en-AU" b="1" i="1" smtClean="0">
                        <a:latin typeface="Cambria Math" panose="02040503050406030204" pitchFamily="18" charset="0"/>
                      </a:rPr>
                      <m:t>𝝍</m:t>
                    </m:r>
                  </m:oMath>
                </a14:m>
                <a:r>
                  <a:rPr lang="en-AU" dirty="0"/>
                  <a:t> photoproduction: </a:t>
                </a:r>
                <a:br>
                  <a:rPr lang="en-AU" dirty="0"/>
                </a:br>
                <a:r>
                  <a:rPr lang="en-AU" dirty="0"/>
                  <a:t>    threshold differential cross-section</a:t>
                </a:r>
              </a:p>
            </p:txBody>
          </p:sp>
        </mc:Choice>
        <mc:Fallback xmlns="">
          <p:sp>
            <p:nvSpPr>
              <p:cNvPr id="2" name="Title 1">
                <a:extLst>
                  <a:ext uri="{FF2B5EF4-FFF2-40B4-BE49-F238E27FC236}">
                    <a16:creationId xmlns:a16="http://schemas.microsoft.com/office/drawing/2014/main" id="{A2CCA938-B7A1-ACF3-D983-13CFF5546C61}"/>
                  </a:ext>
                </a:extLst>
              </p:cNvPr>
              <p:cNvSpPr>
                <a:spLocks noGrp="1" noRot="1" noChangeAspect="1" noMove="1" noResize="1" noEditPoints="1" noAdjustHandles="1" noChangeArrowheads="1" noChangeShapeType="1" noTextEdit="1"/>
              </p:cNvSpPr>
              <p:nvPr>
                <p:ph type="title"/>
              </p:nvPr>
            </p:nvSpPr>
            <p:spPr>
              <a:xfrm>
                <a:off x="609600" y="273050"/>
                <a:ext cx="6095999" cy="1479550"/>
              </a:xfrm>
              <a:blipFill>
                <a:blip r:embed="rId2"/>
                <a:stretch>
                  <a:fillRect t="-3704" r="-600"/>
                </a:stretch>
              </a:blipFill>
            </p:spPr>
            <p:txBody>
              <a:bodyPr/>
              <a:lstStyle/>
              <a:p>
                <a:r>
                  <a:rPr lang="en-AU">
                    <a:noFill/>
                  </a:rPr>
                  <a:t> </a:t>
                </a:r>
              </a:p>
            </p:txBody>
          </p:sp>
        </mc:Fallback>
      </mc:AlternateContent>
      <p:pic>
        <p:nvPicPr>
          <p:cNvPr id="8" name="Picture 7">
            <a:extLst>
              <a:ext uri="{FF2B5EF4-FFF2-40B4-BE49-F238E27FC236}">
                <a16:creationId xmlns:a16="http://schemas.microsoft.com/office/drawing/2014/main" id="{B1868CAD-CA11-1725-3DC8-AC5FFF792A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67738" y="1589324"/>
            <a:ext cx="6613656" cy="4126921"/>
          </a:xfrm>
          <a:prstGeom prst="rect">
            <a:avLst/>
          </a:prstGeom>
          <a:noFill/>
        </p:spPr>
      </p:pic>
      <p:sp>
        <p:nvSpPr>
          <p:cNvPr id="3" name="Content Placeholder 2">
            <a:extLst>
              <a:ext uri="{FF2B5EF4-FFF2-40B4-BE49-F238E27FC236}">
                <a16:creationId xmlns:a16="http://schemas.microsoft.com/office/drawing/2014/main" id="{AD7DEE25-2E8F-D36C-3B9D-5FEA7886E815}"/>
              </a:ext>
            </a:extLst>
          </p:cNvPr>
          <p:cNvSpPr>
            <a:spLocks noGrp="1"/>
          </p:cNvSpPr>
          <p:nvPr>
            <p:ph type="body" sz="half" idx="2"/>
          </p:nvPr>
        </p:nvSpPr>
        <p:spPr>
          <a:xfrm>
            <a:off x="609601" y="1752601"/>
            <a:ext cx="4011084" cy="4419600"/>
          </a:xfrm>
        </p:spPr>
        <p:txBody>
          <a:bodyPr wrap="square" anchor="t">
            <a:normAutofit/>
          </a:bodyPr>
          <a:lstStyle/>
          <a:p>
            <a:r>
              <a:rPr lang="en-AU" dirty="0"/>
              <a:t> </a:t>
            </a:r>
          </a:p>
        </p:txBody>
      </p:sp>
      <p:sp>
        <p:nvSpPr>
          <p:cNvPr id="4" name="Date Placeholder 3">
            <a:extLst>
              <a:ext uri="{FF2B5EF4-FFF2-40B4-BE49-F238E27FC236}">
                <a16:creationId xmlns:a16="http://schemas.microsoft.com/office/drawing/2014/main" id="{3AEAE8E5-F55F-86A7-9E1A-DE099A25E2BF}"/>
              </a:ext>
            </a:extLst>
          </p:cNvPr>
          <p:cNvSpPr>
            <a:spLocks noGrp="1"/>
          </p:cNvSpPr>
          <p:nvPr>
            <p:ph type="dt" sz="half" idx="10"/>
          </p:nvPr>
        </p:nvSpPr>
        <p:spPr>
          <a:xfrm>
            <a:off x="7313357" y="6596148"/>
            <a:ext cx="4868025" cy="228600"/>
          </a:xfrm>
        </p:spPr>
        <p:txBody>
          <a:bodyPr wrap="square" anchor="t">
            <a:normAutofit/>
          </a:bodyPr>
          <a:lstStyle/>
          <a:p>
            <a:pPr>
              <a:lnSpc>
                <a:spcPct val="90000"/>
              </a:lnSpc>
              <a:spcAft>
                <a:spcPts val="600"/>
              </a:spcAft>
            </a:pPr>
            <a:r>
              <a:rPr lang="en-US"/>
              <a:t>26th International Symposium on Spin Physics (SPIN2025) .. 2025/09/22-26 .. (38)</a:t>
            </a:r>
          </a:p>
        </p:txBody>
      </p:sp>
      <p:sp>
        <p:nvSpPr>
          <p:cNvPr id="5" name="Footer Placeholder 4">
            <a:extLst>
              <a:ext uri="{FF2B5EF4-FFF2-40B4-BE49-F238E27FC236}">
                <a16:creationId xmlns:a16="http://schemas.microsoft.com/office/drawing/2014/main" id="{B783058B-AD72-D157-5D6D-3FA51933853D}"/>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EDE16646-6BE2-0EF0-DDE0-CA7D97BF84A7}"/>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59</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AEF1562-32DD-CB91-9AA1-DC4D3C84BF39}"/>
                  </a:ext>
                </a:extLst>
              </p:cNvPr>
              <p:cNvSpPr>
                <a:spLocks noGrp="1"/>
              </p:cNvSpPr>
              <p:nvPr>
                <p:ph idx="1"/>
              </p:nvPr>
            </p:nvSpPr>
            <p:spPr>
              <a:xfrm>
                <a:off x="458864" y="1282330"/>
                <a:ext cx="4157132" cy="4525963"/>
              </a:xfrm>
            </p:spPr>
            <p:txBody>
              <a:bodyPr/>
              <a:lstStyle/>
              <a:p>
                <a:r>
                  <a:rPr lang="en-AU" sz="2000" dirty="0"/>
                  <a:t>GPD model (dotted blue) </a:t>
                </a:r>
              </a:p>
              <a:p>
                <a:pPr lvl="1"/>
                <a:r>
                  <a:rPr lang="en-AU" sz="2000" dirty="0"/>
                  <a:t>overfitting issue</a:t>
                </a:r>
              </a:p>
              <a:p>
                <a:pPr lvl="1"/>
                <a:r>
                  <a:rPr lang="en-AU" sz="2000" dirty="0"/>
                  <a:t>concave differential cross-section with max. at low </a:t>
                </a:r>
                <a14:m>
                  <m:oMath xmlns:m="http://schemas.openxmlformats.org/officeDocument/2006/math">
                    <m:d>
                      <m:dPr>
                        <m:begChr m:val="|"/>
                        <m:endChr m:val="|"/>
                        <m:ctrlPr>
                          <a:rPr lang="en-AU" sz="2000" b="0" i="1" smtClean="0">
                            <a:latin typeface="Cambria Math" panose="02040503050406030204" pitchFamily="18" charset="0"/>
                          </a:rPr>
                        </m:ctrlPr>
                      </m:dPr>
                      <m:e>
                        <m:r>
                          <a:rPr lang="en-AU" sz="2000" b="0" i="1" smtClean="0">
                            <a:latin typeface="Cambria Math" panose="02040503050406030204" pitchFamily="18" charset="0"/>
                          </a:rPr>
                          <m:t>𝑡</m:t>
                        </m:r>
                      </m:e>
                    </m:d>
                  </m:oMath>
                </a14:m>
                <a:endParaRPr lang="en-AU" sz="2000" b="0" dirty="0"/>
              </a:p>
              <a:p>
                <a:pPr lvl="1"/>
                <a:r>
                  <a:rPr lang="en-AU" sz="2000" dirty="0"/>
                  <a:t>trying to reconcile </a:t>
                </a:r>
                <a:r>
                  <a:rPr lang="en-AU" sz="2000" dirty="0" err="1"/>
                  <a:t>GlueX</a:t>
                </a:r>
                <a:r>
                  <a:rPr lang="en-AU" sz="2000" dirty="0"/>
                  <a:t> and </a:t>
                </a:r>
                <a14:m>
                  <m:oMath xmlns:m="http://schemas.openxmlformats.org/officeDocument/2006/math">
                    <m:r>
                      <a:rPr lang="en-AU" sz="2000" i="1">
                        <a:latin typeface="Cambria Math" panose="02040503050406030204" pitchFamily="18" charset="0"/>
                      </a:rPr>
                      <m:t>𝐽</m:t>
                    </m:r>
                    <m:r>
                      <a:rPr lang="en-AU" sz="2000" i="1">
                        <a:latin typeface="Cambria Math" panose="02040503050406030204" pitchFamily="18" charset="0"/>
                      </a:rPr>
                      <m:t>/</m:t>
                    </m:r>
                    <m:r>
                      <a:rPr lang="en-AU" sz="2000" i="1">
                        <a:latin typeface="Cambria Math" panose="02040503050406030204" pitchFamily="18" charset="0"/>
                      </a:rPr>
                      <m:t>𝜓</m:t>
                    </m:r>
                  </m:oMath>
                </a14:m>
                <a:r>
                  <a:rPr lang="en-AU" sz="2000" dirty="0"/>
                  <a:t>-007 data (some tension) </a:t>
                </a:r>
              </a:p>
              <a:p>
                <a:pPr lvl="1"/>
                <a:r>
                  <a:rPr lang="en-AU" sz="2000" dirty="0"/>
                  <a:t>all other reaction models produce convex </a:t>
                </a:r>
                <a14:m>
                  <m:oMath xmlns:m="http://schemas.openxmlformats.org/officeDocument/2006/math">
                    <m:f>
                      <m:fPr>
                        <m:ctrlPr>
                          <a:rPr lang="en-AU" sz="2000" i="1">
                            <a:latin typeface="Cambria Math" panose="02040503050406030204" pitchFamily="18" charset="0"/>
                          </a:rPr>
                        </m:ctrlPr>
                      </m:fPr>
                      <m:num>
                        <m:r>
                          <a:rPr lang="en-AU" sz="2000" i="1">
                            <a:latin typeface="Cambria Math" panose="02040503050406030204" pitchFamily="18" charset="0"/>
                          </a:rPr>
                          <m:t>𝑑</m:t>
                        </m:r>
                        <m:r>
                          <a:rPr lang="en-AU" sz="2000" i="1">
                            <a:latin typeface="Cambria Math" panose="02040503050406030204" pitchFamily="18" charset="0"/>
                          </a:rPr>
                          <m:t>𝜎</m:t>
                        </m:r>
                      </m:num>
                      <m:den>
                        <m:r>
                          <a:rPr lang="en-AU" sz="2000" i="1">
                            <a:latin typeface="Cambria Math" panose="02040503050406030204" pitchFamily="18" charset="0"/>
                          </a:rPr>
                          <m:t>𝑑𝑡</m:t>
                        </m:r>
                      </m:den>
                    </m:f>
                  </m:oMath>
                </a14:m>
                <a:endParaRPr lang="en-AU" sz="2000" dirty="0"/>
              </a:p>
              <a:p>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r>
                      <a:rPr lang="en-AU" sz="2000" b="0" i="1" smtClean="0">
                        <a:latin typeface="Cambria Math" panose="02040503050406030204" pitchFamily="18" charset="0"/>
                      </a:rPr>
                      <m:t>𝑝</m:t>
                    </m:r>
                  </m:oMath>
                </a14:m>
                <a:r>
                  <a:rPr lang="en-AU" sz="2000" dirty="0"/>
                  <a:t> rescattering</a:t>
                </a:r>
              </a:p>
              <a:p>
                <a:pPr lvl="1"/>
                <a:r>
                  <a:rPr lang="en-AU" sz="2000" dirty="0"/>
                  <a:t>dashed </a:t>
                </a:r>
                <a:r>
                  <a:rPr lang="en-AU" sz="2000" dirty="0">
                    <a:solidFill>
                      <a:srgbClr val="008000"/>
                    </a:solidFill>
                  </a:rPr>
                  <a:t>green</a:t>
                </a:r>
                <a:r>
                  <a:rPr lang="en-AU" sz="2000" dirty="0"/>
                  <a:t> –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=8</m:t>
                    </m:r>
                  </m:oMath>
                </a14:m>
                <a:endParaRPr lang="en-AU" sz="2000" dirty="0"/>
              </a:p>
              <a:p>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m:rPr>
                        <m:sty m:val="p"/>
                      </m:rPr>
                      <a:rPr lang="en-AU" sz="2000" b="0" i="0" smtClean="0">
                        <a:latin typeface="Cambria Math" panose="02040503050406030204" pitchFamily="18" charset="0"/>
                      </a:rPr>
                      <m:t>quark</m:t>
                    </m:r>
                    <m:r>
                      <a:rPr lang="en-AU" sz="2000" b="0" i="0" smtClean="0">
                        <a:latin typeface="Cambria Math" panose="02040503050406030204" pitchFamily="18" charset="0"/>
                      </a:rPr>
                      <m:t> </m:t>
                    </m:r>
                    <m:r>
                      <m:rPr>
                        <m:sty m:val="p"/>
                      </m:rPr>
                      <a:rPr lang="en-AU" sz="2000" b="0" i="0" smtClean="0">
                        <a:latin typeface="Cambria Math" panose="02040503050406030204" pitchFamily="18" charset="0"/>
                      </a:rPr>
                      <m:t>loop</m:t>
                    </m:r>
                  </m:oMath>
                </a14:m>
                <a:endParaRPr lang="en-AU" sz="2000" dirty="0"/>
              </a:p>
              <a:p>
                <a:pPr lvl="1"/>
                <a:r>
                  <a:rPr lang="en-AU" sz="2000" dirty="0"/>
                  <a:t>solid </a:t>
                </a:r>
                <a:r>
                  <a:rPr lang="en-AU" sz="2000" dirty="0">
                    <a:solidFill>
                      <a:schemeClr val="accent1">
                        <a:lumMod val="75000"/>
                      </a:schemeClr>
                    </a:solidFill>
                  </a:rPr>
                  <a:t>purple</a:t>
                </a:r>
                <a:r>
                  <a:rPr lang="en-AU" sz="2000" dirty="0"/>
                  <a:t> –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7</m:t>
                    </m:r>
                  </m:oMath>
                </a14:m>
                <a:endParaRPr lang="en-AU" sz="2000" dirty="0"/>
              </a:p>
              <a:p>
                <a:endParaRPr lang="en-AU" sz="2400" dirty="0"/>
              </a:p>
            </p:txBody>
          </p:sp>
        </mc:Choice>
        <mc:Fallback xmlns="">
          <p:sp>
            <p:nvSpPr>
              <p:cNvPr id="9" name="Content Placeholder 2">
                <a:extLst>
                  <a:ext uri="{FF2B5EF4-FFF2-40B4-BE49-F238E27FC236}">
                    <a16:creationId xmlns:a16="http://schemas.microsoft.com/office/drawing/2014/main" id="{1AEF1562-32DD-CB91-9AA1-DC4D3C84BF39}"/>
                  </a:ext>
                </a:extLst>
              </p:cNvPr>
              <p:cNvSpPr>
                <a:spLocks noGrp="1" noRot="1" noChangeAspect="1" noMove="1" noResize="1" noEditPoints="1" noAdjustHandles="1" noChangeArrowheads="1" noChangeShapeType="1" noTextEdit="1"/>
              </p:cNvSpPr>
              <p:nvPr>
                <p:ph idx="1"/>
              </p:nvPr>
            </p:nvSpPr>
            <p:spPr>
              <a:xfrm>
                <a:off x="458864" y="1282330"/>
                <a:ext cx="4157132" cy="4525963"/>
              </a:xfrm>
              <a:blipFill>
                <a:blip r:embed="rId4"/>
                <a:stretch>
                  <a:fillRect l="-1320" t="-673" b="-135"/>
                </a:stretch>
              </a:blipFill>
            </p:spPr>
            <p:txBody>
              <a:bodyPr/>
              <a:lstStyle/>
              <a:p>
                <a:r>
                  <a:rPr lang="en-AU">
                    <a:noFill/>
                  </a:rPr>
                  <a:t> </a:t>
                </a:r>
              </a:p>
            </p:txBody>
          </p:sp>
        </mc:Fallback>
      </mc:AlternateContent>
    </p:spTree>
    <p:extLst>
      <p:ext uri="{BB962C8B-B14F-4D97-AF65-F5344CB8AC3E}">
        <p14:creationId xmlns:p14="http://schemas.microsoft.com/office/powerpoint/2010/main" val="275617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9412A-754B-2D96-8C01-3FAF6F5D71BE}"/>
            </a:ext>
          </a:extLst>
        </p:cNvPr>
        <p:cNvGrpSpPr/>
        <p:nvPr/>
      </p:nvGrpSpPr>
      <p:grpSpPr>
        <a:xfrm>
          <a:off x="0" y="0"/>
          <a:ext cx="0" cy="0"/>
          <a:chOff x="0" y="0"/>
          <a:chExt cx="0" cy="0"/>
        </a:xfrm>
      </p:grpSpPr>
      <p:pic>
        <p:nvPicPr>
          <p:cNvPr id="6" name="Picture 5" descr="A picture containing black, nature, night sky&#10;&#10;Description automatically generated">
            <a:extLst>
              <a:ext uri="{FF2B5EF4-FFF2-40B4-BE49-F238E27FC236}">
                <a16:creationId xmlns:a16="http://schemas.microsoft.com/office/drawing/2014/main" id="{2F163F4B-D0AA-42EF-A3AE-3F1F85E5C2B8}"/>
              </a:ext>
            </a:extLst>
          </p:cNvPr>
          <p:cNvPicPr>
            <a:picLocks noChangeAspect="1"/>
          </p:cNvPicPr>
          <p:nvPr/>
        </p:nvPicPr>
        <p:blipFill rotWithShape="1">
          <a:blip r:embed="rId2">
            <a:extLst>
              <a:ext uri="{28A0092B-C50C-407E-A947-70E740481C1C}">
                <a14:useLocalDpi xmlns:a14="http://schemas.microsoft.com/office/drawing/2010/main" val="0"/>
              </a:ext>
            </a:extLst>
          </a:blip>
          <a:srcRect t="16203" b="4292"/>
          <a:stretch/>
        </p:blipFill>
        <p:spPr>
          <a:xfrm>
            <a:off x="20" y="10"/>
            <a:ext cx="12191980" cy="6857990"/>
          </a:xfrm>
          <a:prstGeom prst="rect">
            <a:avLst/>
          </a:prstGeom>
          <a:noFill/>
        </p:spPr>
      </p:pic>
      <p:sp>
        <p:nvSpPr>
          <p:cNvPr id="2" name="Date Placeholder 1" hidden="1">
            <a:extLst>
              <a:ext uri="{FF2B5EF4-FFF2-40B4-BE49-F238E27FC236}">
                <a16:creationId xmlns:a16="http://schemas.microsoft.com/office/drawing/2014/main" id="{C016BA92-AE0D-E82A-82FD-CEA2650F4554}"/>
              </a:ext>
            </a:extLst>
          </p:cNvPr>
          <p:cNvSpPr>
            <a:spLocks noGrp="1"/>
          </p:cNvSpPr>
          <p:nvPr>
            <p:ph type="dt" sz="half" idx="10"/>
          </p:nvPr>
        </p:nvSpPr>
        <p:spPr/>
        <p:txBody>
          <a:bodyPr/>
          <a:lstStyle/>
          <a:p>
            <a:pPr>
              <a:spcAft>
                <a:spcPts val="600"/>
              </a:spcAft>
            </a:pPr>
            <a:r>
              <a:rPr lang="en-US"/>
              <a:t>26th International Symposium on Spin Physics (SPIN2025) .. 2025/09/22-26 .. (38)</a:t>
            </a:r>
          </a:p>
        </p:txBody>
      </p:sp>
      <p:sp>
        <p:nvSpPr>
          <p:cNvPr id="3" name="Footer Placeholder 2">
            <a:extLst>
              <a:ext uri="{FF2B5EF4-FFF2-40B4-BE49-F238E27FC236}">
                <a16:creationId xmlns:a16="http://schemas.microsoft.com/office/drawing/2014/main" id="{08C2FF8D-97C8-B8B3-07F5-5AA0078CEB89}"/>
              </a:ext>
            </a:extLst>
          </p:cNvPr>
          <p:cNvSpPr>
            <a:spLocks noGrp="1"/>
          </p:cNvSpPr>
          <p:nvPr>
            <p:ph type="ftr" sz="quarter" idx="11"/>
          </p:nvPr>
        </p:nvSpPr>
        <p:spPr/>
        <p:txBody>
          <a:bodyPr/>
          <a:lstStyle/>
          <a:p>
            <a:pPr>
              <a:spcAft>
                <a:spcPts val="600"/>
              </a:spcAft>
            </a:pPr>
            <a:r>
              <a:rPr lang="en-US"/>
              <a:t>Craig Roberts: cdroberts@nju.edu.cn  469 .. 25/09/23 ..."Helicity Dependent Distribution Functions of the proton and Λ and Σ0 Baryons"</a:t>
            </a:r>
          </a:p>
        </p:txBody>
      </p:sp>
      <p:sp>
        <p:nvSpPr>
          <p:cNvPr id="4" name="Slide Number Placeholder 3" hidden="1">
            <a:extLst>
              <a:ext uri="{FF2B5EF4-FFF2-40B4-BE49-F238E27FC236}">
                <a16:creationId xmlns:a16="http://schemas.microsoft.com/office/drawing/2014/main" id="{17269534-6032-5FFB-C6C6-F5C9622386B7}"/>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6</a:t>
            </a:fld>
            <a:endParaRPr lang="en-US"/>
          </a:p>
        </p:txBody>
      </p:sp>
      <p:pic>
        <p:nvPicPr>
          <p:cNvPr id="5" name="Picture 4" descr="A picture containing drawing, food&#10;&#10;Description automatically generated">
            <a:extLst>
              <a:ext uri="{FF2B5EF4-FFF2-40B4-BE49-F238E27FC236}">
                <a16:creationId xmlns:a16="http://schemas.microsoft.com/office/drawing/2014/main" id="{8D274345-7102-9BA2-D32F-670E16B63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362200"/>
            <a:ext cx="5010150" cy="3907917"/>
          </a:xfrm>
          <a:prstGeom prst="rect">
            <a:avLst/>
          </a:prstGeom>
        </p:spPr>
      </p:pic>
      <p:sp>
        <p:nvSpPr>
          <p:cNvPr id="7" name="TextBox 6">
            <a:extLst>
              <a:ext uri="{FF2B5EF4-FFF2-40B4-BE49-F238E27FC236}">
                <a16:creationId xmlns:a16="http://schemas.microsoft.com/office/drawing/2014/main" id="{68D2A662-B330-FBA8-316A-339650D85254}"/>
              </a:ext>
            </a:extLst>
          </p:cNvPr>
          <p:cNvSpPr txBox="1"/>
          <p:nvPr/>
        </p:nvSpPr>
        <p:spPr>
          <a:xfrm>
            <a:off x="4826469" y="6333254"/>
            <a:ext cx="2824812" cy="523220"/>
          </a:xfrm>
          <a:prstGeom prst="rect">
            <a:avLst/>
          </a:prstGeom>
          <a:noFill/>
        </p:spPr>
        <p:txBody>
          <a:bodyPr wrap="none" rtlCol="0">
            <a:spAutoFit/>
          </a:bodyPr>
          <a:lstStyle/>
          <a:p>
            <a:r>
              <a:rPr lang="en-AU" sz="2800" i="1" dirty="0">
                <a:ln w="0"/>
                <a:solidFill>
                  <a:schemeClr val="bg1"/>
                </a:solidFill>
                <a:effectLst>
                  <a:outerShdw blurRad="38100" dist="25400" dir="5400000" algn="ctr" rotWithShape="0">
                    <a:srgbClr val="6E747A">
                      <a:alpha val="43000"/>
                    </a:srgbClr>
                  </a:outerShdw>
                </a:effectLst>
              </a:rPr>
              <a:t>In the Beginning…</a:t>
            </a:r>
          </a:p>
        </p:txBody>
      </p:sp>
    </p:spTree>
    <p:extLst>
      <p:ext uri="{BB962C8B-B14F-4D97-AF65-F5344CB8AC3E}">
        <p14:creationId xmlns:p14="http://schemas.microsoft.com/office/powerpoint/2010/main" val="326257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6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2CCA938-B7A1-ACF3-D983-13CFF5546C61}"/>
                  </a:ext>
                </a:extLst>
              </p:cNvPr>
              <p:cNvSpPr>
                <a:spLocks noGrp="1"/>
              </p:cNvSpPr>
              <p:nvPr>
                <p:ph type="title"/>
              </p:nvPr>
            </p:nvSpPr>
            <p:spPr>
              <a:xfrm>
                <a:off x="609600" y="273050"/>
                <a:ext cx="7696200" cy="1479550"/>
              </a:xfrm>
            </p:spPr>
            <p:txBody>
              <a:bodyPr wrap="square" anchor="t">
                <a:normAutofit/>
              </a:bodyPr>
              <a:lstStyle/>
              <a:p>
                <a14:m>
                  <m:oMath xmlns:m="http://schemas.openxmlformats.org/officeDocument/2006/math">
                    <m:r>
                      <a:rPr lang="en-AU" b="1" i="1" smtClean="0">
                        <a:latin typeface="Cambria Math" panose="02040503050406030204" pitchFamily="18" charset="0"/>
                      </a:rPr>
                      <m:t>𝑱</m:t>
                    </m:r>
                    <m:r>
                      <a:rPr lang="en-AU" b="1" i="1" smtClean="0">
                        <a:latin typeface="Cambria Math" panose="02040503050406030204" pitchFamily="18" charset="0"/>
                      </a:rPr>
                      <m:t>/</m:t>
                    </m:r>
                    <m:r>
                      <a:rPr lang="en-AU" b="1" i="1" smtClean="0">
                        <a:latin typeface="Cambria Math" panose="02040503050406030204" pitchFamily="18" charset="0"/>
                      </a:rPr>
                      <m:t>𝝍</m:t>
                    </m:r>
                  </m:oMath>
                </a14:m>
                <a:r>
                  <a:rPr lang="en-AU" dirty="0"/>
                  <a:t> photoproduction: </a:t>
                </a:r>
                <a:br>
                  <a:rPr lang="en-AU" dirty="0"/>
                </a:br>
                <a:r>
                  <a:rPr lang="en-AU" dirty="0"/>
                  <a:t>    total cross-section, threshold to high-</a:t>
                </a:r>
                <a14:m>
                  <m:oMath xmlns:m="http://schemas.openxmlformats.org/officeDocument/2006/math">
                    <m:r>
                      <a:rPr lang="en-AU" b="1" i="1" smtClean="0">
                        <a:latin typeface="Cambria Math" panose="02040503050406030204" pitchFamily="18" charset="0"/>
                      </a:rPr>
                      <m:t>𝑾</m:t>
                    </m:r>
                  </m:oMath>
                </a14:m>
                <a:endParaRPr lang="en-AU" dirty="0"/>
              </a:p>
            </p:txBody>
          </p:sp>
        </mc:Choice>
        <mc:Fallback xmlns="">
          <p:sp>
            <p:nvSpPr>
              <p:cNvPr id="2" name="Title 1">
                <a:extLst>
                  <a:ext uri="{FF2B5EF4-FFF2-40B4-BE49-F238E27FC236}">
                    <a16:creationId xmlns:a16="http://schemas.microsoft.com/office/drawing/2014/main" id="{A2CCA938-B7A1-ACF3-D983-13CFF5546C61}"/>
                  </a:ext>
                </a:extLst>
              </p:cNvPr>
              <p:cNvSpPr>
                <a:spLocks noGrp="1" noRot="1" noChangeAspect="1" noMove="1" noResize="1" noEditPoints="1" noAdjustHandles="1" noChangeArrowheads="1" noChangeShapeType="1" noTextEdit="1"/>
              </p:cNvSpPr>
              <p:nvPr>
                <p:ph type="title"/>
              </p:nvPr>
            </p:nvSpPr>
            <p:spPr>
              <a:xfrm>
                <a:off x="609600" y="273050"/>
                <a:ext cx="7696200" cy="1479550"/>
              </a:xfrm>
              <a:blipFill>
                <a:blip r:embed="rId2"/>
                <a:stretch>
                  <a:fillRect t="-3704"/>
                </a:stretch>
              </a:blipFill>
            </p:spPr>
            <p:txBody>
              <a:bodyPr/>
              <a:lstStyle/>
              <a:p>
                <a:r>
                  <a:rPr lang="en-AU">
                    <a:noFill/>
                  </a:rPr>
                  <a:t> </a:t>
                </a:r>
              </a:p>
            </p:txBody>
          </p:sp>
        </mc:Fallback>
      </mc:AlternateContent>
      <p:pic>
        <p:nvPicPr>
          <p:cNvPr id="8" name="Picture 7">
            <a:extLst>
              <a:ext uri="{FF2B5EF4-FFF2-40B4-BE49-F238E27FC236}">
                <a16:creationId xmlns:a16="http://schemas.microsoft.com/office/drawing/2014/main" id="{B1868CAD-CA11-1725-3DC8-AC5FFF792A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53611" y="1603899"/>
            <a:ext cx="6441910" cy="4097770"/>
          </a:xfrm>
          <a:prstGeom prst="rect">
            <a:avLst/>
          </a:prstGeom>
          <a:noFill/>
        </p:spPr>
      </p:pic>
      <p:sp>
        <p:nvSpPr>
          <p:cNvPr id="3" name="Content Placeholder 2">
            <a:extLst>
              <a:ext uri="{FF2B5EF4-FFF2-40B4-BE49-F238E27FC236}">
                <a16:creationId xmlns:a16="http://schemas.microsoft.com/office/drawing/2014/main" id="{AD7DEE25-2E8F-D36C-3B9D-5FEA7886E815}"/>
              </a:ext>
            </a:extLst>
          </p:cNvPr>
          <p:cNvSpPr>
            <a:spLocks noGrp="1"/>
          </p:cNvSpPr>
          <p:nvPr>
            <p:ph type="body" sz="half" idx="2"/>
          </p:nvPr>
        </p:nvSpPr>
        <p:spPr>
          <a:xfrm>
            <a:off x="609601" y="1752601"/>
            <a:ext cx="4011084" cy="4419600"/>
          </a:xfrm>
        </p:spPr>
        <p:txBody>
          <a:bodyPr wrap="square" anchor="t">
            <a:normAutofit/>
          </a:bodyPr>
          <a:lstStyle/>
          <a:p>
            <a:r>
              <a:rPr lang="en-AU" dirty="0"/>
              <a:t> </a:t>
            </a:r>
          </a:p>
        </p:txBody>
      </p:sp>
      <p:sp>
        <p:nvSpPr>
          <p:cNvPr id="4" name="Date Placeholder 3">
            <a:extLst>
              <a:ext uri="{FF2B5EF4-FFF2-40B4-BE49-F238E27FC236}">
                <a16:creationId xmlns:a16="http://schemas.microsoft.com/office/drawing/2014/main" id="{3AEAE8E5-F55F-86A7-9E1A-DE099A25E2BF}"/>
              </a:ext>
            </a:extLst>
          </p:cNvPr>
          <p:cNvSpPr>
            <a:spLocks noGrp="1"/>
          </p:cNvSpPr>
          <p:nvPr>
            <p:ph type="dt" sz="half" idx="10"/>
          </p:nvPr>
        </p:nvSpPr>
        <p:spPr>
          <a:xfrm>
            <a:off x="7313357" y="6596148"/>
            <a:ext cx="4868025" cy="228600"/>
          </a:xfrm>
        </p:spPr>
        <p:txBody>
          <a:bodyPr wrap="square" anchor="t">
            <a:normAutofit/>
          </a:bodyPr>
          <a:lstStyle/>
          <a:p>
            <a:pPr>
              <a:lnSpc>
                <a:spcPct val="90000"/>
              </a:lnSpc>
              <a:spcAft>
                <a:spcPts val="600"/>
              </a:spcAft>
            </a:pPr>
            <a:r>
              <a:rPr lang="en-US"/>
              <a:t>26th International Symposium on Spin Physics (SPIN2025) .. 2025/09/22-26 .. (38)</a:t>
            </a:r>
          </a:p>
        </p:txBody>
      </p:sp>
      <p:sp>
        <p:nvSpPr>
          <p:cNvPr id="5" name="Footer Placeholder 4">
            <a:extLst>
              <a:ext uri="{FF2B5EF4-FFF2-40B4-BE49-F238E27FC236}">
                <a16:creationId xmlns:a16="http://schemas.microsoft.com/office/drawing/2014/main" id="{B783058B-AD72-D157-5D6D-3FA51933853D}"/>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469 .. 25/09/23 ..."Helicity Dependent Distribution Functions of the proton and Λ and Σ0 Baryons"</a:t>
            </a:r>
          </a:p>
        </p:txBody>
      </p:sp>
      <p:sp>
        <p:nvSpPr>
          <p:cNvPr id="6" name="Slide Number Placeholder 5">
            <a:extLst>
              <a:ext uri="{FF2B5EF4-FFF2-40B4-BE49-F238E27FC236}">
                <a16:creationId xmlns:a16="http://schemas.microsoft.com/office/drawing/2014/main" id="{EDE16646-6BE2-0EF0-DDE0-CA7D97BF84A7}"/>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60</a:t>
            </a:fld>
            <a:endParaRPr lang="en-US"/>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1AEF1562-32DD-CB91-9AA1-DC4D3C84BF39}"/>
                  </a:ext>
                </a:extLst>
              </p:cNvPr>
              <p:cNvSpPr>
                <a:spLocks noGrp="1"/>
              </p:cNvSpPr>
              <p:nvPr>
                <p:ph idx="1"/>
              </p:nvPr>
            </p:nvSpPr>
            <p:spPr>
              <a:xfrm>
                <a:off x="458864" y="1282330"/>
                <a:ext cx="4157132" cy="4525963"/>
              </a:xfrm>
            </p:spPr>
            <p:txBody>
              <a:bodyPr/>
              <a:lstStyle/>
              <a:p>
                <a:r>
                  <a:rPr lang="en-AU" sz="2000" dirty="0"/>
                  <a:t>GPD model (dotted blue) </a:t>
                </a:r>
              </a:p>
              <a:p>
                <a:pPr lvl="1"/>
                <a:r>
                  <a:rPr lang="en-AU" sz="2000" dirty="0"/>
                  <a:t>Inapplicable on </a:t>
                </a:r>
                <a14:m>
                  <m:oMath xmlns:m="http://schemas.openxmlformats.org/officeDocument/2006/math">
                    <m:r>
                      <a:rPr lang="en-AU" sz="2000" b="0" i="1" smtClean="0">
                        <a:latin typeface="Cambria Math" panose="02040503050406030204" pitchFamily="18" charset="0"/>
                      </a:rPr>
                      <m:t>𝑊</m:t>
                    </m:r>
                    <m:r>
                      <a:rPr lang="en-AU" sz="2000" b="0" i="1" smtClean="0">
                        <a:latin typeface="Cambria Math" panose="02040503050406030204" pitchFamily="18" charset="0"/>
                      </a:rPr>
                      <m:t>&gt;</m:t>
                    </m:r>
                    <m:r>
                      <a:rPr lang="en-AU" sz="2000" b="0" i="1" smtClean="0">
                        <a:latin typeface="Cambria Math" panose="02040503050406030204" pitchFamily="18" charset="0"/>
                      </a:rPr>
                      <m:t>5</m:t>
                    </m:r>
                  </m:oMath>
                </a14:m>
                <a:r>
                  <a:rPr lang="en-AU" sz="2000" dirty="0"/>
                  <a:t> GeV</a:t>
                </a:r>
              </a:p>
              <a:p>
                <a:pPr lvl="1"/>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oMath>
                </a14:m>
                <a:r>
                  <a:rPr lang="en-AU" sz="2000" dirty="0"/>
                  <a:t> undefined</a:t>
                </a:r>
              </a:p>
              <a:p>
                <a:pPr>
                  <a:spcBef>
                    <a:spcPts val="600"/>
                  </a:spcBef>
                </a:pPr>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a:rPr lang="en-AU" sz="2000" b="0" i="1" smtClean="0">
                        <a:latin typeface="Cambria Math" panose="02040503050406030204" pitchFamily="18" charset="0"/>
                      </a:rPr>
                      <m:t>𝐽</m:t>
                    </m:r>
                    <m:r>
                      <a:rPr lang="en-AU" sz="2000" b="0" i="1" smtClean="0">
                        <a:latin typeface="Cambria Math" panose="02040503050406030204" pitchFamily="18" charset="0"/>
                      </a:rPr>
                      <m:t>/</m:t>
                    </m:r>
                    <m:r>
                      <a:rPr lang="en-AU" sz="2000" b="0" i="1" smtClean="0">
                        <a:latin typeface="Cambria Math" panose="02040503050406030204" pitchFamily="18" charset="0"/>
                      </a:rPr>
                      <m:t>𝜓</m:t>
                    </m:r>
                    <m:r>
                      <a:rPr lang="en-AU" sz="2000" b="0" i="1" smtClean="0">
                        <a:latin typeface="Cambria Math" panose="02040503050406030204" pitchFamily="18" charset="0"/>
                      </a:rPr>
                      <m:t>𝑝</m:t>
                    </m:r>
                  </m:oMath>
                </a14:m>
                <a:r>
                  <a:rPr lang="en-AU" sz="2000" dirty="0"/>
                  <a:t> rescattering</a:t>
                </a:r>
              </a:p>
              <a:p>
                <a:pPr lvl="1"/>
                <a:r>
                  <a:rPr lang="en-AU" sz="2000" dirty="0"/>
                  <a:t>dashed </a:t>
                </a:r>
                <a:r>
                  <a:rPr lang="en-AU" sz="2000" dirty="0">
                    <a:solidFill>
                      <a:srgbClr val="008000"/>
                    </a:solidFill>
                  </a:rPr>
                  <a:t>green</a:t>
                </a:r>
                <a:r>
                  <a:rPr lang="en-AU" sz="2000" dirty="0"/>
                  <a:t> </a:t>
                </a:r>
              </a:p>
              <a:p>
                <a:pPr lvl="2"/>
                <a:r>
                  <a:rPr lang="en-AU" sz="2000" b="0" dirty="0"/>
                  <a:t>ZEUS+H1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m:t>
                    </m:r>
                    <m:r>
                      <a:rPr lang="en-AU" sz="2000" b="0" i="1" smtClean="0">
                        <a:latin typeface="Cambria Math" panose="02040503050406030204" pitchFamily="18" charset="0"/>
                      </a:rPr>
                      <m:t>2</m:t>
                    </m:r>
                    <m:r>
                      <a:rPr lang="en-AU" sz="2000" b="0" i="1" smtClean="0">
                        <a:latin typeface="Cambria Math" panose="02040503050406030204" pitchFamily="18" charset="0"/>
                      </a:rPr>
                      <m:t>.</m:t>
                    </m:r>
                    <m:r>
                      <a:rPr lang="en-AU" sz="2000" b="0" i="1" smtClean="0">
                        <a:latin typeface="Cambria Math" panose="02040503050406030204" pitchFamily="18" charset="0"/>
                      </a:rPr>
                      <m:t>1</m:t>
                    </m:r>
                  </m:oMath>
                </a14:m>
                <a:endParaRPr lang="en-AU" sz="2000" dirty="0"/>
              </a:p>
              <a:p>
                <a:pPr lvl="2"/>
                <a:r>
                  <a:rPr lang="en-AU" sz="2000" b="0" dirty="0"/>
                  <a:t>H1 </a:t>
                </a:r>
                <a14:m>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𝜒</m:t>
                        </m:r>
                      </m:e>
                      <m:sub>
                        <m:r>
                          <m:rPr>
                            <m:sty m:val="p"/>
                          </m:rPr>
                          <a:rPr lang="en-AU" sz="2000" b="0" i="0" smtClean="0">
                            <a:latin typeface="Cambria Math" panose="02040503050406030204" pitchFamily="18" charset="0"/>
                          </a:rPr>
                          <m:t>dof</m:t>
                        </m:r>
                      </m:sub>
                      <m:sup>
                        <m:r>
                          <a:rPr lang="en-AU" sz="2000" b="0" i="1" smtClean="0">
                            <a:latin typeface="Cambria Math" panose="02040503050406030204" pitchFamily="18" charset="0"/>
                          </a:rPr>
                          <m:t>2</m:t>
                        </m:r>
                      </m:sup>
                    </m:sSubSup>
                    <m:r>
                      <a:rPr lang="en-AU" sz="2000" b="0" i="1" smtClean="0">
                        <a:latin typeface="Cambria Math" panose="02040503050406030204" pitchFamily="18" charset="0"/>
                      </a:rPr>
                      <m:t>=</m:t>
                    </m:r>
                    <m:r>
                      <a:rPr lang="en-AU" sz="2000" b="0" i="1" smtClean="0">
                        <a:latin typeface="Cambria Math" panose="02040503050406030204" pitchFamily="18" charset="0"/>
                      </a:rPr>
                      <m:t>1</m:t>
                    </m:r>
                    <m:r>
                      <a:rPr lang="en-AU" sz="2000" b="0" i="1" smtClean="0">
                        <a:latin typeface="Cambria Math" panose="02040503050406030204" pitchFamily="18" charset="0"/>
                      </a:rPr>
                      <m:t>.</m:t>
                    </m:r>
                    <m:r>
                      <a:rPr lang="en-AU" sz="2000" b="0" i="1" smtClean="0">
                        <a:latin typeface="Cambria Math" panose="02040503050406030204" pitchFamily="18" charset="0"/>
                      </a:rPr>
                      <m:t>6</m:t>
                    </m:r>
                  </m:oMath>
                </a14:m>
                <a:endParaRPr lang="en-AU" sz="2000" dirty="0"/>
              </a:p>
              <a:p>
                <a:pPr>
                  <a:spcBef>
                    <a:spcPts val="600"/>
                  </a:spcBef>
                </a:pPr>
                <a14:m>
                  <m:oMath xmlns:m="http://schemas.openxmlformats.org/officeDocument/2006/math">
                    <m:r>
                      <a:rPr lang="en-AU" sz="2000" b="0" i="1" smtClean="0">
                        <a:latin typeface="Cambria Math" panose="02040503050406030204" pitchFamily="18" charset="0"/>
                      </a:rPr>
                      <m:t>𝑃</m:t>
                    </m:r>
                    <m:r>
                      <a:rPr lang="en-AU" sz="2000" b="0" i="1" smtClean="0">
                        <a:latin typeface="Cambria Math" panose="02040503050406030204" pitchFamily="18" charset="0"/>
                      </a:rPr>
                      <m:t>+</m:t>
                    </m:r>
                    <m:r>
                      <m:rPr>
                        <m:sty m:val="p"/>
                      </m:rPr>
                      <a:rPr lang="en-AU" sz="2000" b="0" i="0" smtClean="0">
                        <a:latin typeface="Cambria Math" panose="02040503050406030204" pitchFamily="18" charset="0"/>
                      </a:rPr>
                      <m:t>quark</m:t>
                    </m:r>
                    <m:r>
                      <a:rPr lang="en-AU" sz="2000" b="0" i="0" smtClean="0">
                        <a:latin typeface="Cambria Math" panose="02040503050406030204" pitchFamily="18" charset="0"/>
                      </a:rPr>
                      <m:t> </m:t>
                    </m:r>
                    <m:r>
                      <m:rPr>
                        <m:sty m:val="p"/>
                      </m:rPr>
                      <a:rPr lang="en-AU" sz="2000" b="0" i="0" smtClean="0">
                        <a:latin typeface="Cambria Math" panose="02040503050406030204" pitchFamily="18" charset="0"/>
                      </a:rPr>
                      <m:t>loop</m:t>
                    </m:r>
                  </m:oMath>
                </a14:m>
                <a:endParaRPr lang="en-AU" sz="2000" dirty="0"/>
              </a:p>
              <a:p>
                <a:pPr lvl="1"/>
                <a:r>
                  <a:rPr lang="en-AU" sz="2000" dirty="0"/>
                  <a:t>solid </a:t>
                </a:r>
                <a:r>
                  <a:rPr lang="en-AU" sz="2000" dirty="0">
                    <a:solidFill>
                      <a:schemeClr val="accent1">
                        <a:lumMod val="75000"/>
                      </a:schemeClr>
                    </a:solidFill>
                  </a:rPr>
                  <a:t>purple</a:t>
                </a:r>
                <a:r>
                  <a:rPr lang="en-AU" sz="2000" dirty="0"/>
                  <a:t> </a:t>
                </a:r>
              </a:p>
              <a:p>
                <a:pPr lvl="2"/>
                <a:r>
                  <a:rPr lang="en-AU" sz="2000" dirty="0"/>
                  <a:t>ZEUS +H1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3</m:t>
                    </m:r>
                    <m:r>
                      <a:rPr lang="en-AU" sz="2000" b="0" i="1" smtClean="0">
                        <a:latin typeface="Cambria Math" panose="02040503050406030204" pitchFamily="18" charset="0"/>
                      </a:rPr>
                      <m:t>.</m:t>
                    </m:r>
                    <m:r>
                      <a:rPr lang="en-AU" sz="2000" b="0" i="1" smtClean="0">
                        <a:latin typeface="Cambria Math" panose="02040503050406030204" pitchFamily="18" charset="0"/>
                      </a:rPr>
                      <m:t>5</m:t>
                    </m:r>
                  </m:oMath>
                </a14:m>
                <a:endParaRPr lang="en-AU" sz="2000" dirty="0"/>
              </a:p>
              <a:p>
                <a:pPr lvl="2"/>
                <a:r>
                  <a:rPr lang="en-AU" sz="2000" dirty="0"/>
                  <a:t>H1 </a:t>
                </a:r>
                <a14:m>
                  <m:oMath xmlns:m="http://schemas.openxmlformats.org/officeDocument/2006/math">
                    <m:sSubSup>
                      <m:sSubSupPr>
                        <m:ctrlPr>
                          <a:rPr lang="en-AU" sz="2000" i="1">
                            <a:latin typeface="Cambria Math" panose="02040503050406030204" pitchFamily="18" charset="0"/>
                          </a:rPr>
                        </m:ctrlPr>
                      </m:sSubSupPr>
                      <m:e>
                        <m:r>
                          <a:rPr lang="en-AU" sz="2000" i="1">
                            <a:latin typeface="Cambria Math" panose="02040503050406030204" pitchFamily="18" charset="0"/>
                          </a:rPr>
                          <m:t>𝜒</m:t>
                        </m:r>
                      </m:e>
                      <m:sub>
                        <m:r>
                          <m:rPr>
                            <m:sty m:val="p"/>
                          </m:rPr>
                          <a:rPr lang="en-AU" sz="2000">
                            <a:latin typeface="Cambria Math" panose="02040503050406030204" pitchFamily="18" charset="0"/>
                          </a:rPr>
                          <m:t>dof</m:t>
                        </m:r>
                      </m:sub>
                      <m:sup>
                        <m:r>
                          <a:rPr lang="en-AU" sz="2000" i="1">
                            <a:latin typeface="Cambria Math" panose="02040503050406030204" pitchFamily="18" charset="0"/>
                          </a:rPr>
                          <m:t>2</m:t>
                        </m:r>
                      </m:sup>
                    </m:sSubSup>
                    <m:r>
                      <a:rPr lang="en-AU" sz="2000" i="1">
                        <a:latin typeface="Cambria Math" panose="02040503050406030204" pitchFamily="18" charset="0"/>
                      </a:rPr>
                      <m:t>=</m:t>
                    </m:r>
                    <m:r>
                      <a:rPr lang="en-AU" sz="2000" b="0" i="1" smtClean="0">
                        <a:latin typeface="Cambria Math" panose="02040503050406030204" pitchFamily="18" charset="0"/>
                      </a:rPr>
                      <m:t>1</m:t>
                    </m:r>
                    <m:r>
                      <a:rPr lang="en-AU" sz="2000" b="0" i="1" smtClean="0">
                        <a:latin typeface="Cambria Math" panose="02040503050406030204" pitchFamily="18" charset="0"/>
                      </a:rPr>
                      <m:t>.</m:t>
                    </m:r>
                    <m:r>
                      <a:rPr lang="en-AU" sz="2000" b="0" i="1" smtClean="0">
                        <a:latin typeface="Cambria Math" panose="02040503050406030204" pitchFamily="18" charset="0"/>
                      </a:rPr>
                      <m:t>0</m:t>
                    </m:r>
                  </m:oMath>
                </a14:m>
                <a:endParaRPr lang="en-AU" sz="2000" dirty="0"/>
              </a:p>
              <a:p>
                <a:endParaRPr lang="en-AU" sz="2400" dirty="0"/>
              </a:p>
            </p:txBody>
          </p:sp>
        </mc:Choice>
        <mc:Fallback xmlns="">
          <p:sp>
            <p:nvSpPr>
              <p:cNvPr id="9" name="Content Placeholder 2">
                <a:extLst>
                  <a:ext uri="{FF2B5EF4-FFF2-40B4-BE49-F238E27FC236}">
                    <a16:creationId xmlns:a16="http://schemas.microsoft.com/office/drawing/2014/main" id="{1AEF1562-32DD-CB91-9AA1-DC4D3C84BF39}"/>
                  </a:ext>
                </a:extLst>
              </p:cNvPr>
              <p:cNvSpPr>
                <a:spLocks noGrp="1" noRot="1" noChangeAspect="1" noMove="1" noResize="1" noEditPoints="1" noAdjustHandles="1" noChangeArrowheads="1" noChangeShapeType="1" noTextEdit="1"/>
              </p:cNvSpPr>
              <p:nvPr>
                <p:ph idx="1"/>
              </p:nvPr>
            </p:nvSpPr>
            <p:spPr>
              <a:xfrm>
                <a:off x="458864" y="1282330"/>
                <a:ext cx="4157132" cy="4525963"/>
              </a:xfrm>
              <a:blipFill>
                <a:blip r:embed="rId4"/>
                <a:stretch>
                  <a:fillRect l="-1320" t="-67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E2E249-DD8F-C433-E3D0-EDE1815BB449}"/>
                  </a:ext>
                </a:extLst>
              </p:cNvPr>
              <p:cNvSpPr txBox="1"/>
              <p:nvPr/>
            </p:nvSpPr>
            <p:spPr>
              <a:xfrm>
                <a:off x="7924800" y="685800"/>
                <a:ext cx="3394520" cy="923330"/>
              </a:xfrm>
              <a:prstGeom prst="rect">
                <a:avLst/>
              </a:prstGeom>
              <a:noFill/>
            </p:spPr>
            <p:txBody>
              <a:bodyPr wrap="square" rtlCol="0">
                <a:spAutoFit/>
              </a:bodyPr>
              <a:lstStyle/>
              <a:p>
                <a:r>
                  <a:rPr lang="en-AU" dirty="0">
                    <a:solidFill>
                      <a:srgbClr val="C00000"/>
                    </a:solidFill>
                  </a:rPr>
                  <a:t>Reported ZEUS uncertainty in W is large, but uncertainty in </a:t>
                </a:r>
                <a14:m>
                  <m:oMath xmlns:m="http://schemas.openxmlformats.org/officeDocument/2006/math">
                    <m:r>
                      <a:rPr lang="en-AU" b="0" i="1" smtClean="0">
                        <a:solidFill>
                          <a:srgbClr val="C00000"/>
                        </a:solidFill>
                        <a:latin typeface="Cambria Math" panose="02040503050406030204" pitchFamily="18" charset="0"/>
                      </a:rPr>
                      <m:t>𝜎</m:t>
                    </m:r>
                  </m:oMath>
                </a14:m>
                <a:r>
                  <a:rPr lang="en-AU" dirty="0">
                    <a:solidFill>
                      <a:srgbClr val="C00000"/>
                    </a:solidFill>
                  </a:rPr>
                  <a:t> is small</a:t>
                </a:r>
              </a:p>
              <a:p>
                <a:r>
                  <a:rPr lang="en-AU" dirty="0">
                    <a:solidFill>
                      <a:srgbClr val="C00000"/>
                    </a:solidFill>
                  </a:rPr>
                  <a:t>Distorts </a:t>
                </a:r>
                <a14:m>
                  <m:oMath xmlns:m="http://schemas.openxmlformats.org/officeDocument/2006/math">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𝜒</m:t>
                        </m:r>
                      </m:e>
                      <m:sup>
                        <m:r>
                          <a:rPr lang="en-AU" b="0" i="1" smtClean="0">
                            <a:solidFill>
                              <a:srgbClr val="C00000"/>
                            </a:solidFill>
                            <a:latin typeface="Cambria Math" panose="02040503050406030204" pitchFamily="18" charset="0"/>
                          </a:rPr>
                          <m:t>2</m:t>
                        </m:r>
                      </m:sup>
                    </m:sSup>
                  </m:oMath>
                </a14:m>
                <a:endParaRPr lang="en-AU" dirty="0">
                  <a:solidFill>
                    <a:srgbClr val="C00000"/>
                  </a:solidFill>
                </a:endParaRPr>
              </a:p>
            </p:txBody>
          </p:sp>
        </mc:Choice>
        <mc:Fallback xmlns="">
          <p:sp>
            <p:nvSpPr>
              <p:cNvPr id="7" name="TextBox 6">
                <a:extLst>
                  <a:ext uri="{FF2B5EF4-FFF2-40B4-BE49-F238E27FC236}">
                    <a16:creationId xmlns:a16="http://schemas.microsoft.com/office/drawing/2014/main" id="{D0E2E249-DD8F-C433-E3D0-EDE1815BB449}"/>
                  </a:ext>
                </a:extLst>
              </p:cNvPr>
              <p:cNvSpPr txBox="1">
                <a:spLocks noRot="1" noChangeAspect="1" noMove="1" noResize="1" noEditPoints="1" noAdjustHandles="1" noChangeArrowheads="1" noChangeShapeType="1" noTextEdit="1"/>
              </p:cNvSpPr>
              <p:nvPr/>
            </p:nvSpPr>
            <p:spPr>
              <a:xfrm>
                <a:off x="7924800" y="685800"/>
                <a:ext cx="3394520" cy="923330"/>
              </a:xfrm>
              <a:prstGeom prst="rect">
                <a:avLst/>
              </a:prstGeom>
              <a:blipFill>
                <a:blip r:embed="rId5"/>
                <a:stretch>
                  <a:fillRect l="-1436" t="-3974" r="-2334" b="-9272"/>
                </a:stretch>
              </a:blipFill>
            </p:spPr>
            <p:txBody>
              <a:bodyPr/>
              <a:lstStyle/>
              <a:p>
                <a:r>
                  <a:rPr lang="en-AU">
                    <a:noFill/>
                  </a:rPr>
                  <a:t> </a:t>
                </a:r>
              </a:p>
            </p:txBody>
          </p:sp>
        </mc:Fallback>
      </mc:AlternateContent>
    </p:spTree>
    <p:extLst>
      <p:ext uri="{BB962C8B-B14F-4D97-AF65-F5344CB8AC3E}">
        <p14:creationId xmlns:p14="http://schemas.microsoft.com/office/powerpoint/2010/main" val="378851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3795061-8687-1F85-4F0B-E6232EA1F095}"/>
                  </a:ext>
                </a:extLst>
              </p:cNvPr>
              <p:cNvSpPr>
                <a:spLocks noGrp="1"/>
              </p:cNvSpPr>
              <p:nvPr>
                <p:ph type="title"/>
              </p:nvPr>
            </p:nvSpPr>
            <p:spPr/>
            <p:txBody>
              <a:bodyPr/>
              <a:lstStyle/>
              <a:p>
                <a14:m>
                  <m:oMath xmlns:m="http://schemas.openxmlformats.org/officeDocument/2006/math">
                    <m:r>
                      <a:rPr lang="en-AU" sz="3200" b="1" i="1" smtClean="0">
                        <a:latin typeface="Cambria Math" panose="02040503050406030204" pitchFamily="18" charset="0"/>
                      </a:rPr>
                      <m:t>𝑱</m:t>
                    </m:r>
                    <m:r>
                      <a:rPr lang="en-AU" sz="3200" b="1" i="1" smtClean="0">
                        <a:latin typeface="Cambria Math" panose="02040503050406030204" pitchFamily="18" charset="0"/>
                      </a:rPr>
                      <m:t>/</m:t>
                    </m:r>
                    <m:r>
                      <a:rPr lang="en-AU" sz="3200" b="1" i="1" smtClean="0">
                        <a:latin typeface="Cambria Math" panose="02040503050406030204" pitchFamily="18" charset="0"/>
                      </a:rPr>
                      <m:t>𝝍</m:t>
                    </m:r>
                  </m:oMath>
                </a14:m>
                <a:r>
                  <a:rPr lang="en-AU" sz="3200" dirty="0"/>
                  <a:t> photoproduction:</a:t>
                </a:r>
                <a:br>
                  <a:rPr lang="en-AU" sz="3200" dirty="0"/>
                </a:br>
                <a:r>
                  <a:rPr lang="en-AU" sz="3200" dirty="0"/>
                  <a:t>   from threshold to very high energies</a:t>
                </a:r>
                <a:endParaRPr lang="en-AU" sz="2800" dirty="0"/>
              </a:p>
            </p:txBody>
          </p:sp>
        </mc:Choice>
        <mc:Fallback xmlns="">
          <p:sp>
            <p:nvSpPr>
              <p:cNvPr id="2" name="Title 1">
                <a:extLst>
                  <a:ext uri="{FF2B5EF4-FFF2-40B4-BE49-F238E27FC236}">
                    <a16:creationId xmlns:a16="http://schemas.microsoft.com/office/drawing/2014/main" id="{13795061-8687-1F85-4F0B-E6232EA1F095}"/>
                  </a:ext>
                </a:extLst>
              </p:cNvPr>
              <p:cNvSpPr>
                <a:spLocks noGrp="1" noRot="1" noChangeAspect="1" noMove="1" noResize="1" noEditPoints="1" noAdjustHandles="1" noChangeArrowheads="1" noChangeShapeType="1" noTextEdit="1"/>
              </p:cNvSpPr>
              <p:nvPr>
                <p:ph type="title"/>
              </p:nvPr>
            </p:nvSpPr>
            <p:spPr>
              <a:blipFill>
                <a:blip r:embed="rId2"/>
                <a:stretch>
                  <a:fillRect t="-6952" b="-10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70E3D99-BB67-0E12-3940-A36EA9747849}"/>
                  </a:ext>
                </a:extLst>
              </p:cNvPr>
              <p:cNvSpPr>
                <a:spLocks noGrp="1"/>
              </p:cNvSpPr>
              <p:nvPr>
                <p:ph idx="1"/>
              </p:nvPr>
            </p:nvSpPr>
            <p:spPr>
              <a:xfrm>
                <a:off x="609600" y="1371600"/>
                <a:ext cx="9067800" cy="4935538"/>
              </a:xfrm>
            </p:spPr>
            <p:txBody>
              <a:bodyPr/>
              <a:lstStyle/>
              <a:p>
                <a:r>
                  <a:rPr lang="en-US" dirty="0"/>
                  <a:t>Two reaction models provide viable unification</a:t>
                </a:r>
              </a:p>
              <a:p>
                <a:pPr lvl="1"/>
                <a:r>
                  <a:rPr lang="en-US" sz="2200" dirty="0"/>
                  <a:t>differential and total cross-section data</a:t>
                </a:r>
              </a:p>
              <a:p>
                <a:r>
                  <a:rPr lang="en-US" dirty="0"/>
                  <a:t>GPD model does NOT</a:t>
                </a:r>
              </a:p>
              <a:p>
                <a:pPr lvl="1"/>
                <a:r>
                  <a:rPr lang="en-US" sz="2200" dirty="0"/>
                  <a:t>Premature to connect γ + p → J/ψ + p photoproduction data with anything derived from/connected with GPDs</a:t>
                </a:r>
              </a:p>
              <a:p>
                <a:pPr lvl="1"/>
                <a:r>
                  <a:rPr lang="en-US" sz="2200" dirty="0"/>
                  <a:t>Theory predicts that proton mass radius &lt; proton charge radius – see </a:t>
                </a:r>
                <a:r>
                  <a:rPr lang="en-AU" sz="2000" b="0" i="1" dirty="0">
                    <a:solidFill>
                      <a:srgbClr val="212121"/>
                    </a:solidFill>
                    <a:effectLst/>
                  </a:rPr>
                  <a:t>Empirical Determination of the Pion Mass Distribution</a:t>
                </a:r>
                <a:r>
                  <a:rPr lang="en-AU" sz="2000" b="0" i="0" dirty="0">
                    <a:solidFill>
                      <a:srgbClr val="212121"/>
                    </a:solidFill>
                    <a:effectLst/>
                  </a:rPr>
                  <a:t>, </a:t>
                </a:r>
                <a:r>
                  <a:rPr lang="en-AU" sz="1800" b="0" i="0" dirty="0">
                    <a:solidFill>
                      <a:srgbClr val="212121"/>
                    </a:solidFill>
                    <a:effectLst/>
                  </a:rPr>
                  <a:t>Y-Z. Xu (</a:t>
                </a:r>
                <a:r>
                  <a:rPr lang="ja-JP" altLang="en-US" sz="1800" b="0" i="0" dirty="0">
                    <a:solidFill>
                      <a:srgbClr val="212121"/>
                    </a:solidFill>
                    <a:effectLst/>
                  </a:rPr>
                  <a:t>徐胤禛</a:t>
                </a:r>
                <a:r>
                  <a:rPr lang="en-US" altLang="ja-JP" sz="1800" b="0" i="0" dirty="0">
                    <a:solidFill>
                      <a:srgbClr val="212121"/>
                    </a:solidFill>
                    <a:effectLst/>
                  </a:rPr>
                  <a:t>) </a:t>
                </a:r>
                <a:r>
                  <a:rPr lang="en-US" altLang="ja-JP" sz="1800" b="0" i="1" dirty="0">
                    <a:solidFill>
                      <a:srgbClr val="212121"/>
                    </a:solidFill>
                    <a:effectLst/>
                  </a:rPr>
                  <a:t>et al</a:t>
                </a:r>
                <a:r>
                  <a:rPr lang="en-US" altLang="ja-JP" sz="1800" b="0" i="0" dirty="0">
                    <a:solidFill>
                      <a:srgbClr val="212121"/>
                    </a:solidFill>
                    <a:effectLst/>
                  </a:rPr>
                  <a:t>.,</a:t>
                </a:r>
                <a:r>
                  <a:rPr lang="en-AU" sz="1800" b="0" i="0" dirty="0">
                    <a:solidFill>
                      <a:srgbClr val="212121"/>
                    </a:solidFill>
                    <a:effectLst/>
                  </a:rPr>
                  <a:t> </a:t>
                </a:r>
                <a:r>
                  <a:rPr lang="en-AU" sz="1800" b="0" i="0" u="sng" strike="noStrike" dirty="0">
                    <a:effectLst/>
                    <a:hlinkClick r:id="rId3"/>
                  </a:rPr>
                  <a:t>NJU-INP 070/23</a:t>
                </a:r>
                <a:r>
                  <a:rPr lang="en-AU" sz="1800" b="0" i="0" dirty="0">
                    <a:solidFill>
                      <a:srgbClr val="212121"/>
                    </a:solidFill>
                    <a:effectLst/>
                  </a:rPr>
                  <a:t>, </a:t>
                </a:r>
                <a:r>
                  <a:rPr lang="en-AU" sz="1800" b="0" i="0" u="sng" strike="noStrike" dirty="0">
                    <a:effectLst/>
                    <a:hlinkClick r:id="rId4"/>
                  </a:rPr>
                  <a:t>e-Print: 2302.07361 [hep-</a:t>
                </a:r>
                <a:r>
                  <a:rPr lang="en-AU" sz="1800" b="0" i="0" u="sng" strike="noStrike" dirty="0" err="1">
                    <a:effectLst/>
                    <a:hlinkClick r:id="rId4"/>
                  </a:rPr>
                  <a:t>ph</a:t>
                </a:r>
                <a:r>
                  <a:rPr lang="en-AU" sz="1800" b="0" i="0" u="sng" strike="noStrike" dirty="0">
                    <a:effectLst/>
                    <a:hlinkClick r:id="rId4"/>
                  </a:rPr>
                  <a:t>]</a:t>
                </a:r>
                <a:r>
                  <a:rPr lang="en-AU" sz="1800" b="0" i="0" dirty="0">
                    <a:solidFill>
                      <a:srgbClr val="212121"/>
                    </a:solidFill>
                    <a:effectLst/>
                  </a:rPr>
                  <a:t>, </a:t>
                </a:r>
                <a:r>
                  <a:rPr lang="en-AU" sz="1800" b="0" i="0" u="sng" strike="noStrike" dirty="0">
                    <a:effectLst/>
                    <a:hlinkClick r:id="rId5"/>
                  </a:rPr>
                  <a:t>Chin. Phys. Lett. </a:t>
                </a:r>
                <a:r>
                  <a:rPr lang="en-AU" sz="1800" b="0" i="1" u="sng" strike="noStrike" dirty="0">
                    <a:effectLst/>
                    <a:hlinkClick r:id="rId5"/>
                  </a:rPr>
                  <a:t>Express</a:t>
                </a:r>
                <a:r>
                  <a:rPr lang="en-AU" sz="1800" b="0" i="0" u="sng" strike="noStrike" dirty="0">
                    <a:effectLst/>
                    <a:hlinkClick r:id="rId5"/>
                  </a:rPr>
                  <a:t> </a:t>
                </a:r>
                <a:r>
                  <a:rPr lang="en-AU" sz="1800" b="1" i="0" u="sng" strike="noStrike" dirty="0">
                    <a:effectLst/>
                    <a:hlinkClick r:id="rId5"/>
                  </a:rPr>
                  <a:t>40</a:t>
                </a:r>
                <a:r>
                  <a:rPr lang="en-AU" sz="1800" b="0" i="0" u="sng" strike="noStrike" dirty="0">
                    <a:effectLst/>
                    <a:hlinkClick r:id="rId5"/>
                  </a:rPr>
                  <a:t> (2023) 041201/1-7</a:t>
                </a:r>
                <a:r>
                  <a:rPr lang="en-AU" sz="1800" b="0" i="0" dirty="0">
                    <a:solidFill>
                      <a:srgbClr val="212121"/>
                    </a:solidFill>
                    <a:effectLst/>
                  </a:rPr>
                  <a:t>.</a:t>
                </a:r>
                <a:endParaRPr lang="en-US" sz="2200" dirty="0"/>
              </a:p>
              <a:p>
                <a:pPr>
                  <a:spcBef>
                    <a:spcPts val="1200"/>
                  </a:spcBef>
                </a:pPr>
                <a:r>
                  <a:rPr lang="en-US" dirty="0"/>
                  <a:t>Best description of data is provided by CSM reaction model</a:t>
                </a:r>
              </a:p>
              <a:p>
                <a:pPr lvl="1"/>
                <a14:m>
                  <m:oMath xmlns:m="http://schemas.openxmlformats.org/officeDocument/2006/math">
                    <m:r>
                      <a:rPr lang="en-AU" sz="2200" b="0" i="1" smtClean="0">
                        <a:latin typeface="Cambria Math" panose="02040503050406030204" pitchFamily="18" charset="0"/>
                      </a:rPr>
                      <m:t>(</m:t>
                    </m:r>
                    <m:r>
                      <a:rPr lang="en-AU" sz="2200" b="0" i="1" smtClean="0">
                        <a:latin typeface="Cambria Math" panose="02040503050406030204" pitchFamily="18" charset="0"/>
                      </a:rPr>
                      <m:t>𝑊</m:t>
                    </m:r>
                    <m:r>
                      <a:rPr lang="en-AU" sz="2200" b="0" i="1" smtClean="0">
                        <a:latin typeface="Cambria Math" panose="02040503050406030204" pitchFamily="18" charset="0"/>
                      </a:rPr>
                      <m:t>,</m:t>
                    </m:r>
                    <m:r>
                      <a:rPr lang="en-AU" sz="2200" b="0" i="1" smtClean="0">
                        <a:latin typeface="Cambria Math" panose="02040503050406030204" pitchFamily="18" charset="0"/>
                      </a:rPr>
                      <m:t>𝑡</m:t>
                    </m:r>
                    <m:r>
                      <a:rPr lang="en-AU" sz="2200" b="0" i="1" smtClean="0">
                        <a:latin typeface="Cambria Math" panose="02040503050406030204" pitchFamily="18" charset="0"/>
                      </a:rPr>
                      <m:t>)</m:t>
                    </m:r>
                  </m:oMath>
                </a14:m>
                <a:r>
                  <a:rPr lang="en-US" sz="2200" dirty="0"/>
                  <a:t> dependence of quark loop is important to differential cross-section near threshold</a:t>
                </a:r>
              </a:p>
              <a:p>
                <a:pPr lvl="1"/>
                <a:r>
                  <a:rPr lang="en-US" sz="2200" dirty="0">
                    <a:ln w="0"/>
                    <a:solidFill>
                      <a:srgbClr val="FF0000"/>
                    </a:solidFill>
                    <a:effectLst>
                      <a:outerShdw blurRad="38100" dist="25400" dir="5400000" algn="ctr" rotWithShape="0">
                        <a:srgbClr val="6E747A">
                          <a:alpha val="43000"/>
                        </a:srgbClr>
                      </a:outerShdw>
                    </a:effectLst>
                  </a:rPr>
                  <a:t>Photoproduction probes quark structure of </a:t>
                </a:r>
                <a14:m>
                  <m:oMath xmlns:m="http://schemas.openxmlformats.org/officeDocument/2006/math">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𝛾</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𝐽</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m:t>
                    </m:r>
                    <m:r>
                      <a:rPr lang="en-AU" sz="2200" i="1">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𝜓</m:t>
                    </m:r>
                  </m:oMath>
                </a14:m>
                <a:r>
                  <a:rPr lang="en-US" sz="2200" dirty="0">
                    <a:ln w="0"/>
                    <a:solidFill>
                      <a:srgbClr val="FF0000"/>
                    </a:solidFill>
                    <a:effectLst>
                      <a:outerShdw blurRad="38100" dist="25400" dir="5400000" algn="ctr" rotWithShape="0">
                        <a:srgbClr val="6E747A">
                          <a:alpha val="43000"/>
                        </a:srgbClr>
                      </a:outerShdw>
                    </a:effectLst>
                  </a:rPr>
                  <a:t> </a:t>
                </a:r>
                <a:r>
                  <a:rPr lang="en-US" sz="2200" u="sng" dirty="0">
                    <a:ln w="0"/>
                    <a:solidFill>
                      <a:srgbClr val="FF0000"/>
                    </a:solidFill>
                    <a:effectLst>
                      <a:outerShdw blurRad="38100" dist="25400" dir="5400000" algn="ctr" rotWithShape="0">
                        <a:srgbClr val="6E747A">
                          <a:alpha val="43000"/>
                        </a:srgbClr>
                      </a:outerShdw>
                    </a:effectLst>
                  </a:rPr>
                  <a:t>not</a:t>
                </a:r>
                <a:r>
                  <a:rPr lang="en-US" sz="2200" dirty="0">
                    <a:ln w="0"/>
                    <a:solidFill>
                      <a:srgbClr val="FF0000"/>
                    </a:solidFill>
                    <a:effectLst>
                      <a:outerShdw blurRad="38100" dist="25400" dir="5400000" algn="ctr" rotWithShape="0">
                        <a:srgbClr val="6E747A">
                          <a:alpha val="43000"/>
                        </a:srgbClr>
                      </a:outerShdw>
                    </a:effectLst>
                  </a:rPr>
                  <a:t> glue in proton</a:t>
                </a:r>
                <a:endParaRPr lang="en-US" sz="2200" dirty="0"/>
              </a:p>
            </p:txBody>
          </p:sp>
        </mc:Choice>
        <mc:Fallback xmlns="">
          <p:sp>
            <p:nvSpPr>
              <p:cNvPr id="3" name="Content Placeholder 2">
                <a:extLst>
                  <a:ext uri="{FF2B5EF4-FFF2-40B4-BE49-F238E27FC236}">
                    <a16:creationId xmlns:a16="http://schemas.microsoft.com/office/drawing/2014/main" id="{370E3D99-BB67-0E12-3940-A36EA9747849}"/>
                  </a:ext>
                </a:extLst>
              </p:cNvPr>
              <p:cNvSpPr>
                <a:spLocks noGrp="1" noRot="1" noChangeAspect="1" noMove="1" noResize="1" noEditPoints="1" noAdjustHandles="1" noChangeArrowheads="1" noChangeShapeType="1" noTextEdit="1"/>
              </p:cNvSpPr>
              <p:nvPr>
                <p:ph idx="1"/>
              </p:nvPr>
            </p:nvSpPr>
            <p:spPr>
              <a:xfrm>
                <a:off x="609600" y="1371600"/>
                <a:ext cx="9067800" cy="4935538"/>
              </a:xfrm>
              <a:blipFill>
                <a:blip r:embed="rId6"/>
                <a:stretch>
                  <a:fillRect l="-739" t="-864" r="-134" b="-14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C617234-7E35-31CE-5568-572CF95F1C2B}"/>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D477EED5-7BFF-2D62-0F39-9FD4516C4BEE}"/>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64D23600-F2AF-DB6C-5566-D56201BFC8AF}"/>
              </a:ext>
            </a:extLst>
          </p:cNvPr>
          <p:cNvSpPr>
            <a:spLocks noGrp="1"/>
          </p:cNvSpPr>
          <p:nvPr>
            <p:ph type="sldNum" sz="quarter" idx="12"/>
          </p:nvPr>
        </p:nvSpPr>
        <p:spPr/>
        <p:txBody>
          <a:bodyPr/>
          <a:lstStyle/>
          <a:p>
            <a:fld id="{87034D8C-3CB4-402A-BC46-2AB14C0FE90A}" type="slidenum">
              <a:rPr lang="en-US" smtClean="0"/>
              <a:pPr/>
              <a:t>61</a:t>
            </a:fld>
            <a:endParaRPr lang="en-US"/>
          </a:p>
        </p:txBody>
      </p:sp>
      <p:pic>
        <p:nvPicPr>
          <p:cNvPr id="7" name="Picture 6" descr="A diagram of a physical model&#10;&#10;Description automatically generated">
            <a:extLst>
              <a:ext uri="{FF2B5EF4-FFF2-40B4-BE49-F238E27FC236}">
                <a16:creationId xmlns:a16="http://schemas.microsoft.com/office/drawing/2014/main" id="{83D68328-47EB-4D66-A846-DA23B286F2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3534" y="568401"/>
            <a:ext cx="3619500" cy="2058394"/>
          </a:xfrm>
          <a:prstGeom prst="rect">
            <a:avLst/>
          </a:prstGeom>
        </p:spPr>
      </p:pic>
    </p:spTree>
    <p:extLst>
      <p:ext uri="{BB962C8B-B14F-4D97-AF65-F5344CB8AC3E}">
        <p14:creationId xmlns:p14="http://schemas.microsoft.com/office/powerpoint/2010/main" val="246461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03EC-CBF2-41E0-9F83-DE9B30B64046}"/>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Ancient History</a:t>
            </a:r>
            <a:endParaRPr lang="en-US" sz="32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F1F72F-3358-490B-95EC-44A85623D25D}"/>
                  </a:ext>
                </a:extLst>
              </p:cNvPr>
              <p:cNvSpPr>
                <a:spLocks noGrp="1"/>
              </p:cNvSpPr>
              <p:nvPr>
                <p:ph idx="1"/>
              </p:nvPr>
            </p:nvSpPr>
            <p:spPr/>
            <p:txBody>
              <a:bodyPr/>
              <a:lstStyle/>
              <a:p>
                <a14:m>
                  <m:oMath xmlns:m="http://schemas.openxmlformats.org/officeDocument/2006/math">
                    <m:r>
                      <a:rPr lang="en-AU" sz="2400" b="0" i="1"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45 years ago </a:t>
                </a:r>
              </a:p>
              <a:p>
                <a:pPr marL="400050" lvl="1" indent="0">
                  <a:buNone/>
                </a:pPr>
                <a:r>
                  <a:rPr lang="en-US" sz="2200" i="1" dirty="0">
                    <a:solidFill>
                      <a:schemeClr val="accent1">
                        <a:lumMod val="50000"/>
                      </a:schemeClr>
                    </a:solidFill>
                  </a:rPr>
                  <a:t>Dynamical mass generation in continuum quantum chromodynamics, </a:t>
                </a:r>
              </a:p>
              <a:p>
                <a:pPr marL="400050" lvl="1" indent="0">
                  <a:spcBef>
                    <a:spcPts val="0"/>
                  </a:spcBef>
                  <a:buNone/>
                </a:pPr>
                <a:r>
                  <a:rPr lang="en-US" sz="2200" dirty="0">
                    <a:solidFill>
                      <a:schemeClr val="accent1">
                        <a:lumMod val="50000"/>
                      </a:schemeClr>
                    </a:solidFill>
                  </a:rPr>
                  <a:t>J.M. Cornwall, Phys. Rev. D </a:t>
                </a:r>
                <a:r>
                  <a:rPr lang="en-US" sz="2200" b="1" dirty="0">
                    <a:solidFill>
                      <a:schemeClr val="accent1">
                        <a:lumMod val="50000"/>
                      </a:schemeClr>
                    </a:solidFill>
                  </a:rPr>
                  <a:t>26 (</a:t>
                </a:r>
                <a:r>
                  <a:rPr lang="en-US" sz="2200" dirty="0">
                    <a:solidFill>
                      <a:schemeClr val="accent1">
                        <a:lumMod val="50000"/>
                      </a:schemeClr>
                    </a:solidFill>
                  </a:rPr>
                  <a:t>1981) 1453 … </a:t>
                </a:r>
                <a14:m>
                  <m:oMath xmlns:m="http://schemas.openxmlformats.org/officeDocument/2006/math">
                    <m:r>
                      <a:rPr lang="en-AU" sz="2200" b="0" i="1" smtClean="0">
                        <a:solidFill>
                          <a:schemeClr val="accent1">
                            <a:lumMod val="50000"/>
                          </a:schemeClr>
                        </a:solidFill>
                        <a:latin typeface="Cambria Math" panose="02040503050406030204" pitchFamily="18" charset="0"/>
                      </a:rPr>
                      <m:t>&gt;</m:t>
                    </m:r>
                    <m:r>
                      <a:rPr lang="en-GB" sz="2200" b="0" i="1" smtClean="0">
                        <a:solidFill>
                          <a:schemeClr val="accent1">
                            <a:lumMod val="50000"/>
                          </a:schemeClr>
                        </a:solidFill>
                        <a:latin typeface="Cambria Math" panose="02040503050406030204" pitchFamily="18" charset="0"/>
                      </a:rPr>
                      <m:t>1100</m:t>
                    </m:r>
                  </m:oMath>
                </a14:m>
                <a:r>
                  <a:rPr lang="en-US" sz="2200" dirty="0">
                    <a:solidFill>
                      <a:schemeClr val="accent1">
                        <a:lumMod val="50000"/>
                      </a:schemeClr>
                    </a:solidFill>
                  </a:rPr>
                  <a:t> citations </a:t>
                </a:r>
              </a:p>
              <a:p>
                <a:r>
                  <a:rPr lang="en-US" sz="2400" dirty="0">
                    <a:solidFill>
                      <a:schemeClr val="accent1">
                        <a:lumMod val="50000"/>
                      </a:schemeClr>
                    </a:solidFill>
                  </a:rPr>
                  <a:t>Owing to strong self-interactions, gluon </a:t>
                </a:r>
                <a:r>
                  <a:rPr lang="en-US" sz="2400" dirty="0" err="1">
                    <a:solidFill>
                      <a:schemeClr val="accent1">
                        <a:lumMod val="50000"/>
                      </a:schemeClr>
                    </a:solidFill>
                  </a:rPr>
                  <a:t>partons</a:t>
                </a:r>
                <a:r>
                  <a:rPr lang="en-US" sz="2400" dirty="0">
                    <a:solidFill>
                      <a:schemeClr val="accent1">
                        <a:lumMod val="50000"/>
                      </a:schemeClr>
                    </a:solidFill>
                  </a:rPr>
                  <a:t> </a:t>
                </a:r>
                <a14:m>
                  <m:oMath xmlns:m="http://schemas.openxmlformats.org/officeDocument/2006/math">
                    <m:r>
                      <a:rPr lang="en-GB" sz="2400" b="0" i="1" dirty="0"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gluon quasiparticles, </a:t>
                </a:r>
              </a:p>
              <a:p>
                <a:pPr marL="0" indent="0">
                  <a:spcBef>
                    <a:spcPts val="0"/>
                  </a:spcBef>
                  <a:buNone/>
                </a:pPr>
                <a:r>
                  <a:rPr lang="en-US" sz="2400" dirty="0">
                    <a:solidFill>
                      <a:schemeClr val="accent1">
                        <a:lumMod val="50000"/>
                      </a:schemeClr>
                    </a:solidFill>
                  </a:rPr>
                  <a:t>	described by a mass function that is large at infrared momenta</a:t>
                </a:r>
              </a:p>
              <a:p>
                <a:endParaRPr lang="en-US" dirty="0"/>
              </a:p>
            </p:txBody>
          </p:sp>
        </mc:Choice>
        <mc:Fallback xmlns="">
          <p:sp>
            <p:nvSpPr>
              <p:cNvPr id="3" name="Content Placeholder 2">
                <a:extLst>
                  <a:ext uri="{FF2B5EF4-FFF2-40B4-BE49-F238E27FC236}">
                    <a16:creationId xmlns:a16="http://schemas.microsoft.com/office/drawing/2014/main" id="{76F1F72F-3358-490B-95EC-44A85623D25D}"/>
                  </a:ext>
                </a:extLst>
              </p:cNvPr>
              <p:cNvSpPr>
                <a:spLocks noGrp="1" noRot="1" noChangeAspect="1" noMove="1" noResize="1" noEditPoints="1" noAdjustHandles="1" noChangeArrowheads="1" noChangeShapeType="1" noTextEdit="1"/>
              </p:cNvSpPr>
              <p:nvPr>
                <p:ph idx="1"/>
              </p:nvPr>
            </p:nvSpPr>
            <p:spPr>
              <a:blipFill>
                <a:blip r:embed="rId3"/>
                <a:stretch>
                  <a:fillRect l="-722" t="-107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451D4CE-A8F9-4B06-8C67-BCF7DCD98C56}"/>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833AE176-565E-4537-98CA-9812B2D03D94}"/>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BA01EFA2-3997-479D-8C21-94B4D8B8319A}"/>
              </a:ext>
            </a:extLst>
          </p:cNvPr>
          <p:cNvSpPr>
            <a:spLocks noGrp="1"/>
          </p:cNvSpPr>
          <p:nvPr>
            <p:ph type="sldNum" sz="quarter" idx="12"/>
          </p:nvPr>
        </p:nvSpPr>
        <p:spPr/>
        <p:txBody>
          <a:bodyPr/>
          <a:lstStyle/>
          <a:p>
            <a:fld id="{87034D8C-3CB4-402A-BC46-2AB14C0FE90A}" type="slidenum">
              <a:rPr lang="en-US" smtClean="0"/>
              <a:pPr/>
              <a:t>7</a:t>
            </a:fld>
            <a:endParaRPr lang="en-US"/>
          </a:p>
        </p:txBody>
      </p:sp>
      <p:pic>
        <p:nvPicPr>
          <p:cNvPr id="7" name="Picture 6" descr="3gluon4gluon.gif">
            <a:extLst>
              <a:ext uri="{FF2B5EF4-FFF2-40B4-BE49-F238E27FC236}">
                <a16:creationId xmlns:a16="http://schemas.microsoft.com/office/drawing/2014/main" id="{DE46E9F2-A2FF-4232-90C8-C5C91296B02B}"/>
              </a:ext>
            </a:extLst>
          </p:cNvPr>
          <p:cNvPicPr>
            <a:picLocks noChangeAspect="1"/>
          </p:cNvPicPr>
          <p:nvPr/>
        </p:nvPicPr>
        <p:blipFill>
          <a:blip r:embed="rId4" cstate="print"/>
          <a:stretch>
            <a:fillRect/>
          </a:stretch>
        </p:blipFill>
        <p:spPr>
          <a:xfrm rot="5400000">
            <a:off x="9782909" y="2332892"/>
            <a:ext cx="3294183" cy="12191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8873176-5E4C-4EEF-BC48-8F9E8067F3E7}"/>
              </a:ext>
            </a:extLst>
          </p:cNvPr>
          <p:cNvSpPr txBox="1"/>
          <p:nvPr/>
        </p:nvSpPr>
        <p:spPr>
          <a:xfrm>
            <a:off x="9584812" y="1834072"/>
            <a:ext cx="1535805" cy="369332"/>
          </a:xfrm>
          <a:prstGeom prst="rect">
            <a:avLst/>
          </a:prstGeom>
          <a:noFill/>
        </p:spPr>
        <p:txBody>
          <a:bodyPr wrap="none" rtlCol="0">
            <a:spAutoFit/>
          </a:bodyPr>
          <a:lstStyle/>
          <a:p>
            <a:r>
              <a:rPr lang="en-US" dirty="0">
                <a:solidFill>
                  <a:srgbClr val="FF0000"/>
                </a:solidFill>
              </a:rPr>
              <a:t>3-gluon vertex</a:t>
            </a:r>
          </a:p>
        </p:txBody>
      </p:sp>
      <p:sp>
        <p:nvSpPr>
          <p:cNvPr id="9" name="TextBox 8">
            <a:extLst>
              <a:ext uri="{FF2B5EF4-FFF2-40B4-BE49-F238E27FC236}">
                <a16:creationId xmlns:a16="http://schemas.microsoft.com/office/drawing/2014/main" id="{5BA01342-9569-4E83-9190-49D1B9C2871F}"/>
              </a:ext>
            </a:extLst>
          </p:cNvPr>
          <p:cNvSpPr txBox="1"/>
          <p:nvPr/>
        </p:nvSpPr>
        <p:spPr>
          <a:xfrm>
            <a:off x="9614164" y="3655175"/>
            <a:ext cx="1535805" cy="369332"/>
          </a:xfrm>
          <a:prstGeom prst="rect">
            <a:avLst/>
          </a:prstGeom>
          <a:noFill/>
        </p:spPr>
        <p:txBody>
          <a:bodyPr wrap="none" rtlCol="0">
            <a:spAutoFit/>
          </a:bodyPr>
          <a:lstStyle/>
          <a:p>
            <a:r>
              <a:rPr lang="en-US" dirty="0">
                <a:solidFill>
                  <a:srgbClr val="FF0000"/>
                </a:solidFill>
              </a:rPr>
              <a:t>4-gluon vertex</a:t>
            </a:r>
          </a:p>
        </p:txBody>
      </p:sp>
      <p:pic>
        <p:nvPicPr>
          <p:cNvPr id="10" name="Picture 9" descr="A screenshot of a cell phone&#10;&#10;Description automatically generated">
            <a:extLst>
              <a:ext uri="{FF2B5EF4-FFF2-40B4-BE49-F238E27FC236}">
                <a16:creationId xmlns:a16="http://schemas.microsoft.com/office/drawing/2014/main" id="{17C094B5-E572-4E68-BB93-B3D343F0F9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361" y="3657600"/>
            <a:ext cx="4034633" cy="2648960"/>
          </a:xfrm>
          <a:prstGeom prst="rect">
            <a:avLst/>
          </a:prstGeom>
        </p:spPr>
      </p:pic>
      <p:sp>
        <p:nvSpPr>
          <p:cNvPr id="11" name="TextBox 10">
            <a:extLst>
              <a:ext uri="{FF2B5EF4-FFF2-40B4-BE49-F238E27FC236}">
                <a16:creationId xmlns:a16="http://schemas.microsoft.com/office/drawing/2014/main" id="{4375B9A6-F3B7-44A2-8757-5B481C8A3BF0}"/>
              </a:ext>
            </a:extLst>
          </p:cNvPr>
          <p:cNvSpPr txBox="1"/>
          <p:nvPr/>
        </p:nvSpPr>
        <p:spPr>
          <a:xfrm>
            <a:off x="2598585" y="4458809"/>
            <a:ext cx="1697568" cy="830997"/>
          </a:xfrm>
          <a:prstGeom prst="rect">
            <a:avLst/>
          </a:prstGeom>
          <a:noFill/>
        </p:spPr>
        <p:txBody>
          <a:bodyPr wrap="square" rtlCol="0">
            <a:spAutoFit/>
          </a:bodyPr>
          <a:lstStyle/>
          <a:p>
            <a:r>
              <a:rPr lang="en-GB" sz="1600" dirty="0">
                <a:solidFill>
                  <a:srgbClr val="0070C0"/>
                </a:solidFill>
              </a:rPr>
              <a:t>Gluon propagator … </a:t>
            </a:r>
            <a:r>
              <a:rPr lang="en-US" sz="1600" dirty="0">
                <a:solidFill>
                  <a:srgbClr val="0070C0"/>
                </a:solidFill>
              </a:rPr>
              <a:t>c</a:t>
            </a:r>
            <a:r>
              <a:rPr lang="en-GB" sz="1600" dirty="0" err="1">
                <a:solidFill>
                  <a:srgbClr val="0070C0"/>
                </a:solidFill>
              </a:rPr>
              <a:t>ontinuum</a:t>
            </a:r>
            <a:r>
              <a:rPr lang="en-GB" sz="1600" dirty="0">
                <a:solidFill>
                  <a:srgbClr val="0070C0"/>
                </a:solidFill>
              </a:rPr>
              <a:t> and lattice QCD agree</a:t>
            </a:r>
            <a:endParaRPr lang="en-US" sz="1600" dirty="0">
              <a:solidFill>
                <a:srgbClr val="0070C0"/>
              </a:solidFill>
            </a:endParaRPr>
          </a:p>
        </p:txBody>
      </p:sp>
      <p:sp>
        <p:nvSpPr>
          <p:cNvPr id="12" name="TextBox 11">
            <a:extLst>
              <a:ext uri="{FF2B5EF4-FFF2-40B4-BE49-F238E27FC236}">
                <a16:creationId xmlns:a16="http://schemas.microsoft.com/office/drawing/2014/main" id="{FC432FE2-BF44-4A81-A5E4-5B9ABE40CC45}"/>
              </a:ext>
            </a:extLst>
          </p:cNvPr>
          <p:cNvSpPr txBox="1"/>
          <p:nvPr/>
        </p:nvSpPr>
        <p:spPr>
          <a:xfrm>
            <a:off x="5213083" y="4009129"/>
            <a:ext cx="3626117" cy="1754326"/>
          </a:xfrm>
          <a:prstGeom prst="rect">
            <a:avLst/>
          </a:prstGeom>
          <a:noFill/>
        </p:spPr>
        <p:txBody>
          <a:bodyPr wrap="square" rtlCol="0">
            <a:spAutoFit/>
          </a:bodyPr>
          <a:lstStyle/>
          <a:p>
            <a:r>
              <a:rPr lang="en-GB" i="1" dirty="0">
                <a:solidFill>
                  <a:srgbClr val="008000"/>
                </a:solidFill>
              </a:rPr>
              <a:t>Truly </a:t>
            </a:r>
            <a:r>
              <a:rPr lang="en-GB" u="sng" dirty="0">
                <a:solidFill>
                  <a:srgbClr val="008000"/>
                </a:solidFill>
              </a:rPr>
              <a:t>mass from nothing</a:t>
            </a:r>
            <a:r>
              <a:rPr lang="en-GB" i="1" dirty="0">
                <a:solidFill>
                  <a:srgbClr val="008000"/>
                </a:solidFill>
              </a:rPr>
              <a:t> </a:t>
            </a:r>
          </a:p>
          <a:p>
            <a:r>
              <a:rPr lang="en-GB" i="1" dirty="0">
                <a:solidFill>
                  <a:srgbClr val="008000"/>
                </a:solidFill>
              </a:rPr>
              <a:t>An interacting theory, written in terms of massless gluon fields, produces dressed gluon fields that are characterised by a mass function that is large at infrared momenta </a:t>
            </a:r>
            <a:endParaRPr lang="en-US" i="1" dirty="0">
              <a:solidFill>
                <a:srgbClr val="008000"/>
              </a:solidFill>
            </a:endParaRPr>
          </a:p>
        </p:txBody>
      </p:sp>
      <p:sp>
        <p:nvSpPr>
          <p:cNvPr id="13" name="TextBox 12">
            <a:extLst>
              <a:ext uri="{FF2B5EF4-FFF2-40B4-BE49-F238E27FC236}">
                <a16:creationId xmlns:a16="http://schemas.microsoft.com/office/drawing/2014/main" id="{188B8402-6667-4B6D-81E6-D21AB5F5984F}"/>
              </a:ext>
            </a:extLst>
          </p:cNvPr>
          <p:cNvSpPr txBox="1"/>
          <p:nvPr/>
        </p:nvSpPr>
        <p:spPr>
          <a:xfrm>
            <a:off x="8610600" y="4572000"/>
            <a:ext cx="3626117" cy="1646605"/>
          </a:xfrm>
          <a:prstGeom prst="rect">
            <a:avLst/>
          </a:prstGeom>
          <a:noFill/>
        </p:spPr>
        <p:txBody>
          <a:bodyPr wrap="square" rtlCol="0">
            <a:spAutoFit/>
          </a:bodyPr>
          <a:lstStyle/>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QCD fact</a:t>
            </a:r>
          </a:p>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Continuum theory and lattice simulations agree</a:t>
            </a:r>
          </a:p>
          <a:p>
            <a:pPr marL="342900" indent="-342900">
              <a:spcBef>
                <a:spcPts val="600"/>
              </a:spcBef>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Empirical verification?</a:t>
            </a:r>
            <a:endParaRPr lang="en-US" sz="240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9C16605-3F79-1189-F485-D504D81D5C84}"/>
                  </a:ext>
                </a:extLst>
              </p:cNvPr>
              <p:cNvSpPr txBox="1"/>
              <p:nvPr/>
            </p:nvSpPr>
            <p:spPr>
              <a:xfrm>
                <a:off x="249565" y="3810000"/>
                <a:ext cx="360035" cy="60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1</m:t>
                          </m:r>
                        </m:num>
                        <m:den>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𝑔</m:t>
                              </m:r>
                            </m:sub>
                            <m:sup>
                              <m:r>
                                <a:rPr lang="en-GB" b="0" i="1" smtClean="0">
                                  <a:latin typeface="Cambria Math" panose="02040503050406030204" pitchFamily="18" charset="0"/>
                                </a:rPr>
                                <m:t>2</m:t>
                              </m:r>
                            </m:sup>
                          </m:sSubSup>
                        </m:den>
                      </m:f>
                    </m:oMath>
                  </m:oMathPara>
                </a14:m>
                <a:endParaRPr lang="en-US" dirty="0"/>
              </a:p>
            </p:txBody>
          </p:sp>
        </mc:Choice>
        <mc:Fallback xmlns="">
          <p:sp>
            <p:nvSpPr>
              <p:cNvPr id="14" name="TextBox 13">
                <a:extLst>
                  <a:ext uri="{FF2B5EF4-FFF2-40B4-BE49-F238E27FC236}">
                    <a16:creationId xmlns:a16="http://schemas.microsoft.com/office/drawing/2014/main" id="{39C16605-3F79-1189-F485-D504D81D5C84}"/>
                  </a:ext>
                </a:extLst>
              </p:cNvPr>
              <p:cNvSpPr txBox="1">
                <a:spLocks noRot="1" noChangeAspect="1" noMove="1" noResize="1" noEditPoints="1" noAdjustHandles="1" noChangeArrowheads="1" noChangeShapeType="1" noTextEdit="1"/>
              </p:cNvSpPr>
              <p:nvPr/>
            </p:nvSpPr>
            <p:spPr>
              <a:xfrm>
                <a:off x="249565" y="3810000"/>
                <a:ext cx="360035" cy="608821"/>
              </a:xfrm>
              <a:prstGeom prst="rect">
                <a:avLst/>
              </a:prstGeom>
              <a:blipFill>
                <a:blip r:embed="rId6"/>
                <a:stretch>
                  <a:fillRect/>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AE96CA1E-735E-9551-9169-06E6D016EA5C}"/>
              </a:ext>
            </a:extLst>
          </p:cNvPr>
          <p:cNvCxnSpPr>
            <a:cxnSpLocks/>
          </p:cNvCxnSpPr>
          <p:nvPr/>
        </p:nvCxnSpPr>
        <p:spPr bwMode="auto">
          <a:xfrm flipV="1">
            <a:off x="644013" y="3906155"/>
            <a:ext cx="358642" cy="208256"/>
          </a:xfrm>
          <a:prstGeom prst="straightConnector1">
            <a:avLst/>
          </a:prstGeom>
          <a:ln w="19050">
            <a:solidFill>
              <a:srgbClr val="009900"/>
            </a:solidFill>
            <a:headEnd type="none" w="med" len="me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11BD30C-B992-E87E-09C3-C545CE85BF40}"/>
                  </a:ext>
                </a:extLst>
              </p:cNvPr>
              <p:cNvSpPr txBox="1"/>
              <p:nvPr/>
            </p:nvSpPr>
            <p:spPr>
              <a:xfrm>
                <a:off x="3260760" y="846247"/>
                <a:ext cx="5905848" cy="613886"/>
              </a:xfrm>
              <a:prstGeom prst="rect">
                <a:avLst/>
              </a:prstGeom>
              <a:noFill/>
            </p:spPr>
            <p:txBody>
              <a:bodyPr wrap="none" rtlCol="0">
                <a:spAutoFit/>
              </a:bodyPr>
              <a:lstStyle/>
              <a:p>
                <a:r>
                  <a:rPr lang="en-AU" sz="2400" dirty="0">
                    <a:ln w="0"/>
                    <a:solidFill>
                      <a:srgbClr val="008000"/>
                    </a:solidFill>
                    <a:effectLst>
                      <a:outerShdw blurRad="38100" dist="25400" dir="5400000" algn="ctr" rotWithShape="0">
                        <a:srgbClr val="6E747A">
                          <a:alpha val="43000"/>
                        </a:srgbClr>
                      </a:outerShdw>
                    </a:effectLst>
                  </a:rPr>
                  <a:t>Cornwall’s estimate: </a:t>
                </a:r>
                <a14:m>
                  <m:oMath xmlns:m="http://schemas.openxmlformats.org/officeDocument/2006/math">
                    <m:sSub>
                      <m:sSub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Pr>
                      <m:e>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m:t>
                        </m:r>
                      </m:e>
                      <m:sub>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m:t>
                        </m:r>
                      </m:sub>
                    </m:sSub>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0</m:t>
                    </m:r>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5</m:t>
                    </m:r>
                    <m:d>
                      <m:d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dPr>
                      <m:e>
                        <m: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e>
                    </m:d>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GeV</m:t>
                    </m:r>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f>
                      <m:f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fPr>
                      <m:num>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1</m:t>
                        </m:r>
                      </m:num>
                      <m:den>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den>
                    </m:f>
                    <m:sSub>
                      <m:sSub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Pr>
                      <m:e>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𝑚</m:t>
                        </m:r>
                      </m:e>
                      <m:sub>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𝑝</m:t>
                        </m:r>
                      </m:sub>
                    </m:sSub>
                  </m:oMath>
                </a14:m>
                <a:endParaRPr lang="en-AU" sz="2400" dirty="0">
                  <a:ln w="0"/>
                  <a:solidFill>
                    <a:srgbClr val="008000"/>
                  </a:solidFill>
                  <a:effectLst>
                    <a:outerShdw blurRad="38100" dist="25400" dir="5400000" algn="ctr" rotWithShape="0">
                      <a:srgbClr val="6E747A">
                        <a:alpha val="43000"/>
                      </a:srgbClr>
                    </a:outerShdw>
                  </a:effectLst>
                </a:endParaRPr>
              </a:p>
            </p:txBody>
          </p:sp>
        </mc:Choice>
        <mc:Fallback xmlns="">
          <p:sp>
            <p:nvSpPr>
              <p:cNvPr id="16" name="TextBox 15">
                <a:extLst>
                  <a:ext uri="{FF2B5EF4-FFF2-40B4-BE49-F238E27FC236}">
                    <a16:creationId xmlns:a16="http://schemas.microsoft.com/office/drawing/2014/main" id="{411BD30C-B992-E87E-09C3-C545CE85BF40}"/>
                  </a:ext>
                </a:extLst>
              </p:cNvPr>
              <p:cNvSpPr txBox="1">
                <a:spLocks noRot="1" noChangeAspect="1" noMove="1" noResize="1" noEditPoints="1" noAdjustHandles="1" noChangeArrowheads="1" noChangeShapeType="1" noTextEdit="1"/>
              </p:cNvSpPr>
              <p:nvPr/>
            </p:nvSpPr>
            <p:spPr>
              <a:xfrm>
                <a:off x="3260760" y="846247"/>
                <a:ext cx="5905848" cy="613886"/>
              </a:xfrm>
              <a:prstGeom prst="rect">
                <a:avLst/>
              </a:prstGeom>
              <a:blipFill>
                <a:blip r:embed="rId7"/>
                <a:stretch>
                  <a:fillRect l="-1961" b="-15842"/>
                </a:stretch>
              </a:blipFill>
            </p:spPr>
            <p:txBody>
              <a:bodyPr/>
              <a:lstStyle/>
              <a:p>
                <a:r>
                  <a:rPr lang="en-AU">
                    <a:noFill/>
                  </a:rPr>
                  <a:t> </a:t>
                </a:r>
              </a:p>
            </p:txBody>
          </p:sp>
        </mc:Fallback>
      </mc:AlternateContent>
    </p:spTree>
    <p:extLst>
      <p:ext uri="{BB962C8B-B14F-4D97-AF65-F5344CB8AC3E}">
        <p14:creationId xmlns:p14="http://schemas.microsoft.com/office/powerpoint/2010/main" val="351724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4"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circle(in)">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03EC-CBF2-41E0-9F83-DE9B30B64046}"/>
              </a:ext>
            </a:extLst>
          </p:cNvPr>
          <p:cNvSpPr>
            <a:spLocks noGrp="1"/>
          </p:cNvSpPr>
          <p:nvPr>
            <p:ph type="title"/>
          </p:nvPr>
        </p:nvSpPr>
        <p:spPr/>
        <p:txBody>
          <a:bodyPr/>
          <a:lstStyle/>
          <a:p>
            <a:pPr algn="ctr"/>
            <a:r>
              <a:rPr lang="en-GB" sz="3600" b="0" i="1" dirty="0">
                <a:ln w="0"/>
                <a:solidFill>
                  <a:schemeClr val="accent1"/>
                </a:solidFill>
                <a:effectLst>
                  <a:outerShdw blurRad="38100" dist="25400" dir="5400000" algn="ctr" rotWithShape="0">
                    <a:srgbClr val="6E747A">
                      <a:alpha val="43000"/>
                    </a:srgbClr>
                  </a:outerShdw>
                </a:effectLst>
              </a:rPr>
              <a:t>Ancient History</a:t>
            </a:r>
            <a:endParaRPr lang="en-US" sz="36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F1F72F-3358-490B-95EC-44A85623D25D}"/>
                  </a:ext>
                </a:extLst>
              </p:cNvPr>
              <p:cNvSpPr>
                <a:spLocks noGrp="1"/>
              </p:cNvSpPr>
              <p:nvPr>
                <p:ph idx="1"/>
              </p:nvPr>
            </p:nvSpPr>
            <p:spPr/>
            <p:txBody>
              <a:bodyPr/>
              <a:lstStyle/>
              <a:p>
                <a:r>
                  <a:rPr lang="en-US" sz="2400" dirty="0">
                    <a:solidFill>
                      <a:schemeClr val="accent1">
                        <a:lumMod val="50000"/>
                      </a:schemeClr>
                    </a:solidFill>
                  </a:rPr>
                  <a:t>More than 40 years ago </a:t>
                </a:r>
              </a:p>
              <a:p>
                <a:pPr marL="400050" lvl="1" indent="0">
                  <a:buNone/>
                </a:pPr>
                <a:r>
                  <a:rPr lang="en-US" sz="2200" i="1" dirty="0">
                    <a:solidFill>
                      <a:schemeClr val="accent1">
                        <a:lumMod val="50000"/>
                      </a:schemeClr>
                    </a:solidFill>
                  </a:rPr>
                  <a:t>Dynamical mass generation in continuum quantum chromodynamics, </a:t>
                </a:r>
              </a:p>
              <a:p>
                <a:pPr marL="400050" lvl="1" indent="0">
                  <a:spcBef>
                    <a:spcPts val="0"/>
                  </a:spcBef>
                  <a:buNone/>
                </a:pPr>
                <a:r>
                  <a:rPr lang="en-US" sz="2200" dirty="0">
                    <a:solidFill>
                      <a:schemeClr val="accent1">
                        <a:lumMod val="50000"/>
                      </a:schemeClr>
                    </a:solidFill>
                  </a:rPr>
                  <a:t>J.M. Cornwall, Phys. Rev. D </a:t>
                </a:r>
                <a:r>
                  <a:rPr lang="en-US" sz="2200" b="1" dirty="0">
                    <a:solidFill>
                      <a:schemeClr val="accent1">
                        <a:lumMod val="50000"/>
                      </a:schemeClr>
                    </a:solidFill>
                  </a:rPr>
                  <a:t>26 (</a:t>
                </a:r>
                <a:r>
                  <a:rPr lang="en-US" sz="2200" dirty="0">
                    <a:solidFill>
                      <a:schemeClr val="accent1">
                        <a:lumMod val="50000"/>
                      </a:schemeClr>
                    </a:solidFill>
                  </a:rPr>
                  <a:t>1981) 1453 … </a:t>
                </a:r>
                <a14:m>
                  <m:oMath xmlns:m="http://schemas.openxmlformats.org/officeDocument/2006/math">
                    <m:r>
                      <a:rPr lang="en-GB" sz="2200" b="0" i="1" smtClean="0">
                        <a:solidFill>
                          <a:schemeClr val="accent1">
                            <a:lumMod val="50000"/>
                          </a:schemeClr>
                        </a:solidFill>
                        <a:latin typeface="Cambria Math" panose="02040503050406030204" pitchFamily="18" charset="0"/>
                      </a:rPr>
                      <m:t>∼1050</m:t>
                    </m:r>
                  </m:oMath>
                </a14:m>
                <a:r>
                  <a:rPr lang="en-US" sz="2200" dirty="0">
                    <a:solidFill>
                      <a:schemeClr val="accent1">
                        <a:lumMod val="50000"/>
                      </a:schemeClr>
                    </a:solidFill>
                  </a:rPr>
                  <a:t> citations </a:t>
                </a:r>
              </a:p>
              <a:p>
                <a:r>
                  <a:rPr lang="en-US" sz="2400" dirty="0">
                    <a:solidFill>
                      <a:schemeClr val="accent1">
                        <a:lumMod val="50000"/>
                      </a:schemeClr>
                    </a:solidFill>
                  </a:rPr>
                  <a:t>Owing to strong self-interactions, gluon </a:t>
                </a:r>
                <a:r>
                  <a:rPr lang="en-US" sz="2400" dirty="0" err="1">
                    <a:solidFill>
                      <a:schemeClr val="accent1">
                        <a:lumMod val="50000"/>
                      </a:schemeClr>
                    </a:solidFill>
                  </a:rPr>
                  <a:t>partons</a:t>
                </a:r>
                <a:r>
                  <a:rPr lang="en-US" sz="2400" dirty="0">
                    <a:solidFill>
                      <a:schemeClr val="accent1">
                        <a:lumMod val="50000"/>
                      </a:schemeClr>
                    </a:solidFill>
                  </a:rPr>
                  <a:t> </a:t>
                </a:r>
                <a14:m>
                  <m:oMath xmlns:m="http://schemas.openxmlformats.org/officeDocument/2006/math">
                    <m:r>
                      <a:rPr lang="en-GB" sz="2400" b="0" i="1" dirty="0" smtClean="0">
                        <a:solidFill>
                          <a:schemeClr val="accent1">
                            <a:lumMod val="50000"/>
                          </a:schemeClr>
                        </a:solidFill>
                        <a:latin typeface="Cambria Math" panose="02040503050406030204" pitchFamily="18" charset="0"/>
                      </a:rPr>
                      <m:t>⇒</m:t>
                    </m:r>
                  </m:oMath>
                </a14:m>
                <a:r>
                  <a:rPr lang="en-US" sz="2400" dirty="0">
                    <a:solidFill>
                      <a:schemeClr val="accent1">
                        <a:lumMod val="50000"/>
                      </a:schemeClr>
                    </a:solidFill>
                  </a:rPr>
                  <a:t> gluon quasiparticles, </a:t>
                </a:r>
              </a:p>
              <a:p>
                <a:pPr marL="0" indent="0">
                  <a:spcBef>
                    <a:spcPts val="0"/>
                  </a:spcBef>
                  <a:buNone/>
                </a:pPr>
                <a:r>
                  <a:rPr lang="en-US" sz="2400" dirty="0">
                    <a:solidFill>
                      <a:schemeClr val="accent1">
                        <a:lumMod val="50000"/>
                      </a:schemeClr>
                    </a:solidFill>
                  </a:rPr>
                  <a:t>	described by a mass function that is large at infrared momenta</a:t>
                </a:r>
              </a:p>
              <a:p>
                <a:endParaRPr lang="en-US" dirty="0"/>
              </a:p>
            </p:txBody>
          </p:sp>
        </mc:Choice>
        <mc:Fallback xmlns="">
          <p:sp>
            <p:nvSpPr>
              <p:cNvPr id="3" name="Content Placeholder 2">
                <a:extLst>
                  <a:ext uri="{FF2B5EF4-FFF2-40B4-BE49-F238E27FC236}">
                    <a16:creationId xmlns:a16="http://schemas.microsoft.com/office/drawing/2014/main" id="{76F1F72F-3358-490B-95EC-44A85623D25D}"/>
                  </a:ext>
                </a:extLst>
              </p:cNvPr>
              <p:cNvSpPr>
                <a:spLocks noGrp="1" noRot="1" noChangeAspect="1" noMove="1" noResize="1" noEditPoints="1" noAdjustHandles="1" noChangeArrowheads="1" noChangeShapeType="1" noTextEdit="1"/>
              </p:cNvSpPr>
              <p:nvPr>
                <p:ph idx="1"/>
              </p:nvPr>
            </p:nvSpPr>
            <p:spPr>
              <a:blipFill>
                <a:blip r:embed="rId2"/>
                <a:stretch>
                  <a:fillRect l="-722" t="-107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E451D4CE-A8F9-4B06-8C67-BCF7DCD98C56}"/>
              </a:ext>
            </a:extLst>
          </p:cNvPr>
          <p:cNvSpPr>
            <a:spLocks noGrp="1"/>
          </p:cNvSpPr>
          <p:nvPr>
            <p:ph type="dt" sz="half" idx="10"/>
          </p:nvPr>
        </p:nvSpPr>
        <p:spPr/>
        <p:txBody>
          <a:bodyPr/>
          <a:lstStyle/>
          <a:p>
            <a:r>
              <a:rPr lang="en-US"/>
              <a:t>26th International Symposium on Spin Physics (SPIN2025) .. 2025/09/22-26 .. (38)</a:t>
            </a:r>
            <a:endParaRPr lang="en-US" dirty="0"/>
          </a:p>
        </p:txBody>
      </p:sp>
      <p:sp>
        <p:nvSpPr>
          <p:cNvPr id="5" name="Footer Placeholder 4">
            <a:extLst>
              <a:ext uri="{FF2B5EF4-FFF2-40B4-BE49-F238E27FC236}">
                <a16:creationId xmlns:a16="http://schemas.microsoft.com/office/drawing/2014/main" id="{833AE176-565E-4537-98CA-9812B2D03D94}"/>
              </a:ext>
            </a:extLst>
          </p:cNvPr>
          <p:cNvSpPr>
            <a:spLocks noGrp="1"/>
          </p:cNvSpPr>
          <p:nvPr>
            <p:ph type="ftr" sz="quarter" idx="11"/>
          </p:nvPr>
        </p:nvSpPr>
        <p:spPr/>
        <p:txBody>
          <a:bodyPr/>
          <a:lstStyle/>
          <a:p>
            <a:r>
              <a:rPr lang="en-US"/>
              <a:t>Craig Roberts: cdroberts@nju.edu.cn  469 .. 25/09/23 ..."Helicity Dependent Distribution Functions of the proton and Λ and Σ0 Baryons"</a:t>
            </a:r>
            <a:endParaRPr lang="en-US" dirty="0"/>
          </a:p>
        </p:txBody>
      </p:sp>
      <p:sp>
        <p:nvSpPr>
          <p:cNvPr id="6" name="Slide Number Placeholder 5">
            <a:extLst>
              <a:ext uri="{FF2B5EF4-FFF2-40B4-BE49-F238E27FC236}">
                <a16:creationId xmlns:a16="http://schemas.microsoft.com/office/drawing/2014/main" id="{BA01EFA2-3997-479D-8C21-94B4D8B8319A}"/>
              </a:ext>
            </a:extLst>
          </p:cNvPr>
          <p:cNvSpPr>
            <a:spLocks noGrp="1"/>
          </p:cNvSpPr>
          <p:nvPr>
            <p:ph type="sldNum" sz="quarter" idx="12"/>
          </p:nvPr>
        </p:nvSpPr>
        <p:spPr/>
        <p:txBody>
          <a:bodyPr/>
          <a:lstStyle/>
          <a:p>
            <a:fld id="{87034D8C-3CB4-402A-BC46-2AB14C0FE90A}" type="slidenum">
              <a:rPr lang="en-US" smtClean="0"/>
              <a:pPr/>
              <a:t>8</a:t>
            </a:fld>
            <a:endParaRPr lang="en-US"/>
          </a:p>
        </p:txBody>
      </p:sp>
      <p:pic>
        <p:nvPicPr>
          <p:cNvPr id="7" name="Picture 6" descr="3gluon4gluon.gif">
            <a:extLst>
              <a:ext uri="{FF2B5EF4-FFF2-40B4-BE49-F238E27FC236}">
                <a16:creationId xmlns:a16="http://schemas.microsoft.com/office/drawing/2014/main" id="{DE46E9F2-A2FF-4232-90C8-C5C91296B02B}"/>
              </a:ext>
            </a:extLst>
          </p:cNvPr>
          <p:cNvPicPr>
            <a:picLocks noChangeAspect="1"/>
          </p:cNvPicPr>
          <p:nvPr/>
        </p:nvPicPr>
        <p:blipFill>
          <a:blip r:embed="rId3" cstate="print"/>
          <a:stretch>
            <a:fillRect/>
          </a:stretch>
        </p:blipFill>
        <p:spPr>
          <a:xfrm rot="5400000">
            <a:off x="9782909" y="2332892"/>
            <a:ext cx="3294183" cy="121919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8873176-5E4C-4EEF-BC48-8F9E8067F3E7}"/>
              </a:ext>
            </a:extLst>
          </p:cNvPr>
          <p:cNvSpPr txBox="1"/>
          <p:nvPr/>
        </p:nvSpPr>
        <p:spPr>
          <a:xfrm>
            <a:off x="9584812" y="1834072"/>
            <a:ext cx="1535805" cy="369332"/>
          </a:xfrm>
          <a:prstGeom prst="rect">
            <a:avLst/>
          </a:prstGeom>
          <a:noFill/>
        </p:spPr>
        <p:txBody>
          <a:bodyPr wrap="none" rtlCol="0">
            <a:spAutoFit/>
          </a:bodyPr>
          <a:lstStyle/>
          <a:p>
            <a:r>
              <a:rPr lang="en-US" dirty="0">
                <a:solidFill>
                  <a:srgbClr val="FF0000"/>
                </a:solidFill>
              </a:rPr>
              <a:t>3-gluon vertex</a:t>
            </a:r>
          </a:p>
        </p:txBody>
      </p:sp>
      <p:sp>
        <p:nvSpPr>
          <p:cNvPr id="9" name="TextBox 8">
            <a:extLst>
              <a:ext uri="{FF2B5EF4-FFF2-40B4-BE49-F238E27FC236}">
                <a16:creationId xmlns:a16="http://schemas.microsoft.com/office/drawing/2014/main" id="{5BA01342-9569-4E83-9190-49D1B9C2871F}"/>
              </a:ext>
            </a:extLst>
          </p:cNvPr>
          <p:cNvSpPr txBox="1"/>
          <p:nvPr/>
        </p:nvSpPr>
        <p:spPr>
          <a:xfrm>
            <a:off x="9614164" y="3655175"/>
            <a:ext cx="1535805" cy="369332"/>
          </a:xfrm>
          <a:prstGeom prst="rect">
            <a:avLst/>
          </a:prstGeom>
          <a:noFill/>
        </p:spPr>
        <p:txBody>
          <a:bodyPr wrap="none" rtlCol="0">
            <a:spAutoFit/>
          </a:bodyPr>
          <a:lstStyle/>
          <a:p>
            <a:r>
              <a:rPr lang="en-US" dirty="0">
                <a:solidFill>
                  <a:srgbClr val="FF0000"/>
                </a:solidFill>
              </a:rPr>
              <a:t>4-gluon vertex</a:t>
            </a:r>
          </a:p>
        </p:txBody>
      </p:sp>
      <p:pic>
        <p:nvPicPr>
          <p:cNvPr id="10" name="Picture 9" descr="A screenshot of a cell phone&#10;&#10;Description automatically generated">
            <a:extLst>
              <a:ext uri="{FF2B5EF4-FFF2-40B4-BE49-F238E27FC236}">
                <a16:creationId xmlns:a16="http://schemas.microsoft.com/office/drawing/2014/main" id="{17C094B5-E572-4E68-BB93-B3D343F0F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361" y="3657600"/>
            <a:ext cx="4034633" cy="2648960"/>
          </a:xfrm>
          <a:prstGeom prst="rect">
            <a:avLst/>
          </a:prstGeom>
        </p:spPr>
      </p:pic>
      <p:sp>
        <p:nvSpPr>
          <p:cNvPr id="11" name="TextBox 10">
            <a:extLst>
              <a:ext uri="{FF2B5EF4-FFF2-40B4-BE49-F238E27FC236}">
                <a16:creationId xmlns:a16="http://schemas.microsoft.com/office/drawing/2014/main" id="{4375B9A6-F3B7-44A2-8757-5B481C8A3BF0}"/>
              </a:ext>
            </a:extLst>
          </p:cNvPr>
          <p:cNvSpPr txBox="1"/>
          <p:nvPr/>
        </p:nvSpPr>
        <p:spPr>
          <a:xfrm>
            <a:off x="2598585" y="4458809"/>
            <a:ext cx="1697568" cy="830997"/>
          </a:xfrm>
          <a:prstGeom prst="rect">
            <a:avLst/>
          </a:prstGeom>
          <a:noFill/>
        </p:spPr>
        <p:txBody>
          <a:bodyPr wrap="square" rtlCol="0">
            <a:spAutoFit/>
          </a:bodyPr>
          <a:lstStyle/>
          <a:p>
            <a:r>
              <a:rPr lang="en-GB" sz="1600" dirty="0">
                <a:solidFill>
                  <a:srgbClr val="0070C0"/>
                </a:solidFill>
              </a:rPr>
              <a:t>Gluon propagator … </a:t>
            </a:r>
            <a:r>
              <a:rPr lang="en-US" sz="1600" dirty="0">
                <a:solidFill>
                  <a:srgbClr val="0070C0"/>
                </a:solidFill>
              </a:rPr>
              <a:t>c</a:t>
            </a:r>
            <a:r>
              <a:rPr lang="en-GB" sz="1600" dirty="0" err="1">
                <a:solidFill>
                  <a:srgbClr val="0070C0"/>
                </a:solidFill>
              </a:rPr>
              <a:t>ontinuum</a:t>
            </a:r>
            <a:r>
              <a:rPr lang="en-GB" sz="1600" dirty="0">
                <a:solidFill>
                  <a:srgbClr val="0070C0"/>
                </a:solidFill>
              </a:rPr>
              <a:t> and lattice QCD agree</a:t>
            </a:r>
            <a:endParaRPr lang="en-US" sz="1600" dirty="0">
              <a:solidFill>
                <a:srgbClr val="0070C0"/>
              </a:solidFill>
            </a:endParaRPr>
          </a:p>
        </p:txBody>
      </p:sp>
      <p:sp>
        <p:nvSpPr>
          <p:cNvPr id="12" name="TextBox 11">
            <a:extLst>
              <a:ext uri="{FF2B5EF4-FFF2-40B4-BE49-F238E27FC236}">
                <a16:creationId xmlns:a16="http://schemas.microsoft.com/office/drawing/2014/main" id="{FC432FE2-BF44-4A81-A5E4-5B9ABE40CC45}"/>
              </a:ext>
            </a:extLst>
          </p:cNvPr>
          <p:cNvSpPr txBox="1"/>
          <p:nvPr/>
        </p:nvSpPr>
        <p:spPr>
          <a:xfrm>
            <a:off x="5213083" y="4009129"/>
            <a:ext cx="3626117" cy="1754326"/>
          </a:xfrm>
          <a:prstGeom prst="rect">
            <a:avLst/>
          </a:prstGeom>
          <a:noFill/>
        </p:spPr>
        <p:txBody>
          <a:bodyPr wrap="square" rtlCol="0">
            <a:spAutoFit/>
          </a:bodyPr>
          <a:lstStyle/>
          <a:p>
            <a:r>
              <a:rPr lang="en-GB" i="1" dirty="0">
                <a:solidFill>
                  <a:srgbClr val="008000"/>
                </a:solidFill>
              </a:rPr>
              <a:t>Truly </a:t>
            </a:r>
            <a:r>
              <a:rPr lang="en-GB" u="sng" dirty="0">
                <a:solidFill>
                  <a:srgbClr val="008000"/>
                </a:solidFill>
              </a:rPr>
              <a:t>mass from nothing</a:t>
            </a:r>
            <a:r>
              <a:rPr lang="en-GB" i="1" dirty="0">
                <a:solidFill>
                  <a:srgbClr val="008000"/>
                </a:solidFill>
              </a:rPr>
              <a:t> </a:t>
            </a:r>
          </a:p>
          <a:p>
            <a:r>
              <a:rPr lang="en-GB" i="1" dirty="0">
                <a:solidFill>
                  <a:srgbClr val="008000"/>
                </a:solidFill>
              </a:rPr>
              <a:t>An interacting theory, written in terms of massless gluon fields, produces dressed gluon fields that are characterised by a mass function that is large at infrared momenta </a:t>
            </a:r>
            <a:endParaRPr lang="en-US" i="1" dirty="0">
              <a:solidFill>
                <a:srgbClr val="008000"/>
              </a:solidFill>
            </a:endParaRPr>
          </a:p>
        </p:txBody>
      </p:sp>
      <p:sp>
        <p:nvSpPr>
          <p:cNvPr id="13" name="TextBox 12">
            <a:extLst>
              <a:ext uri="{FF2B5EF4-FFF2-40B4-BE49-F238E27FC236}">
                <a16:creationId xmlns:a16="http://schemas.microsoft.com/office/drawing/2014/main" id="{188B8402-6667-4B6D-81E6-D21AB5F5984F}"/>
              </a:ext>
            </a:extLst>
          </p:cNvPr>
          <p:cNvSpPr txBox="1"/>
          <p:nvPr/>
        </p:nvSpPr>
        <p:spPr>
          <a:xfrm>
            <a:off x="8612773" y="4572000"/>
            <a:ext cx="3626117" cy="1646605"/>
          </a:xfrm>
          <a:prstGeom prst="rect">
            <a:avLst/>
          </a:prstGeom>
          <a:noFill/>
        </p:spPr>
        <p:txBody>
          <a:bodyPr wrap="square" rtlCol="0">
            <a:spAutoFit/>
          </a:bodyPr>
          <a:lstStyle/>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QCD fact</a:t>
            </a:r>
          </a:p>
          <a:p>
            <a:pPr marL="342900" indent="-342900">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Continuum theory and lattice simulations agree</a:t>
            </a:r>
          </a:p>
          <a:p>
            <a:pPr marL="342900" indent="-342900">
              <a:spcBef>
                <a:spcPts val="600"/>
              </a:spcBef>
              <a:buFont typeface="Wingdings" panose="05000000000000000000" pitchFamily="2" charset="2"/>
              <a:buChar char="ü"/>
            </a:pPr>
            <a:r>
              <a:rPr lang="en-GB" sz="2400" i="1" dirty="0">
                <a:ln w="0"/>
                <a:solidFill>
                  <a:schemeClr val="accent1"/>
                </a:solidFill>
                <a:effectLst>
                  <a:outerShdw blurRad="38100" dist="25400" dir="5400000" algn="ctr" rotWithShape="0">
                    <a:srgbClr val="6E747A">
                      <a:alpha val="43000"/>
                    </a:srgbClr>
                  </a:outerShdw>
                </a:effectLst>
              </a:rPr>
              <a:t>Empirical verification?</a:t>
            </a:r>
            <a:endParaRPr lang="en-US" sz="2400" i="1" dirty="0">
              <a:ln w="0"/>
              <a:solidFill>
                <a:schemeClr val="accent1"/>
              </a:solidFill>
              <a:effectLst>
                <a:outerShdw blurRad="38100" dist="25400" dir="5400000" algn="ctr" rotWithShape="0">
                  <a:srgbClr val="6E747A">
                    <a:alpha val="43000"/>
                  </a:srgbClr>
                </a:outerShdw>
              </a:effectLst>
            </a:endParaRPr>
          </a:p>
        </p:txBody>
      </p:sp>
      <p:sp>
        <p:nvSpPr>
          <p:cNvPr id="16" name="TextBox 15">
            <a:extLst>
              <a:ext uri="{FF2B5EF4-FFF2-40B4-BE49-F238E27FC236}">
                <a16:creationId xmlns:a16="http://schemas.microsoft.com/office/drawing/2014/main" id="{9337A9E7-EB8D-2B1A-9405-ECF06E752954}"/>
              </a:ext>
            </a:extLst>
          </p:cNvPr>
          <p:cNvSpPr txBox="1"/>
          <p:nvPr/>
        </p:nvSpPr>
        <p:spPr>
          <a:xfrm>
            <a:off x="3559646" y="1289802"/>
            <a:ext cx="5029200" cy="5170646"/>
          </a:xfrm>
          <a:prstGeom prst="rect">
            <a:avLst/>
          </a:prstGeom>
          <a:solidFill>
            <a:srgbClr val="FFFFCC"/>
          </a:solidFill>
          <a:scene3d>
            <a:camera prst="orthographicFront"/>
            <a:lightRig rig="threePt" dir="t"/>
          </a:scene3d>
          <a:sp3d>
            <a:bevelT/>
          </a:sp3d>
        </p:spPr>
        <p:txBody>
          <a:bodyPr wrap="square" rtlCol="0">
            <a:spAutoFit/>
          </a:bodyPr>
          <a:lstStyle/>
          <a:p>
            <a:pPr algn="ctr"/>
            <a:r>
              <a:rPr lang="en-GB" sz="6600" dirty="0">
                <a:ln w="0"/>
                <a:solidFill>
                  <a:schemeClr val="accent1"/>
                </a:solidFill>
                <a:effectLst>
                  <a:outerShdw blurRad="38100" dist="25400" dir="5400000" algn="ctr" rotWithShape="0">
                    <a:srgbClr val="6E747A">
                      <a:alpha val="43000"/>
                    </a:srgbClr>
                  </a:outerShdw>
                </a:effectLst>
              </a:rPr>
              <a:t>EHM means</a:t>
            </a:r>
          </a:p>
          <a:p>
            <a:pPr algn="ctr"/>
            <a:r>
              <a:rPr lang="en-GB" sz="6600" dirty="0">
                <a:ln w="0"/>
                <a:solidFill>
                  <a:schemeClr val="accent1"/>
                </a:solidFill>
                <a:effectLst>
                  <a:outerShdw blurRad="38100" dist="25400" dir="5400000" algn="ctr" rotWithShape="0">
                    <a:srgbClr val="6E747A">
                      <a:alpha val="43000"/>
                    </a:srgbClr>
                  </a:outerShdw>
                </a:effectLst>
              </a:rPr>
              <a:t>Gluons are massive via Schwinger Mechanism</a:t>
            </a:r>
            <a:endParaRPr lang="en-US" sz="6600"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F230E93-E9BD-B01B-D084-7B566C129759}"/>
                  </a:ext>
                </a:extLst>
              </p:cNvPr>
              <p:cNvSpPr txBox="1"/>
              <p:nvPr/>
            </p:nvSpPr>
            <p:spPr>
              <a:xfrm>
                <a:off x="249565" y="3849988"/>
                <a:ext cx="360035" cy="608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GB" b="0" i="1" smtClean="0">
                              <a:latin typeface="Cambria Math" panose="02040503050406030204" pitchFamily="18" charset="0"/>
                            </a:rPr>
                            <m:t>1</m:t>
                          </m:r>
                        </m:num>
                        <m:den>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𝑚</m:t>
                              </m:r>
                            </m:e>
                            <m:sub>
                              <m:r>
                                <a:rPr lang="en-GB" b="0" i="1" smtClean="0">
                                  <a:latin typeface="Cambria Math" panose="02040503050406030204" pitchFamily="18" charset="0"/>
                                </a:rPr>
                                <m:t>𝑔</m:t>
                              </m:r>
                            </m:sub>
                            <m:sup>
                              <m:r>
                                <a:rPr lang="en-GB" b="0" i="1" smtClean="0">
                                  <a:latin typeface="Cambria Math" panose="02040503050406030204" pitchFamily="18" charset="0"/>
                                </a:rPr>
                                <m:t>2</m:t>
                              </m:r>
                            </m:sup>
                          </m:sSubSup>
                        </m:den>
                      </m:f>
                    </m:oMath>
                  </m:oMathPara>
                </a14:m>
                <a:endParaRPr lang="en-US" dirty="0"/>
              </a:p>
            </p:txBody>
          </p:sp>
        </mc:Choice>
        <mc:Fallback xmlns="">
          <p:sp>
            <p:nvSpPr>
              <p:cNvPr id="17" name="TextBox 16">
                <a:extLst>
                  <a:ext uri="{FF2B5EF4-FFF2-40B4-BE49-F238E27FC236}">
                    <a16:creationId xmlns:a16="http://schemas.microsoft.com/office/drawing/2014/main" id="{FF230E93-E9BD-B01B-D084-7B566C129759}"/>
                  </a:ext>
                </a:extLst>
              </p:cNvPr>
              <p:cNvSpPr txBox="1">
                <a:spLocks noRot="1" noChangeAspect="1" noMove="1" noResize="1" noEditPoints="1" noAdjustHandles="1" noChangeArrowheads="1" noChangeShapeType="1" noTextEdit="1"/>
              </p:cNvSpPr>
              <p:nvPr/>
            </p:nvSpPr>
            <p:spPr>
              <a:xfrm>
                <a:off x="249565" y="3849988"/>
                <a:ext cx="360035" cy="608821"/>
              </a:xfrm>
              <a:prstGeom prst="rect">
                <a:avLst/>
              </a:prstGeom>
              <a:blipFill>
                <a:blip r:embed="rId5"/>
                <a:stretch>
                  <a:fillRect b="-1010"/>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DF82EF29-FC6B-B204-76D5-5892A8A575DE}"/>
              </a:ext>
            </a:extLst>
          </p:cNvPr>
          <p:cNvCxnSpPr>
            <a:cxnSpLocks/>
          </p:cNvCxnSpPr>
          <p:nvPr/>
        </p:nvCxnSpPr>
        <p:spPr bwMode="auto">
          <a:xfrm flipV="1">
            <a:off x="644013" y="3946143"/>
            <a:ext cx="358642" cy="208256"/>
          </a:xfrm>
          <a:prstGeom prst="straightConnector1">
            <a:avLst/>
          </a:prstGeom>
          <a:ln w="19050">
            <a:solidFill>
              <a:srgbClr val="0099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D79ECB-B1CB-4F02-9175-46388628B7C1}"/>
              </a:ext>
            </a:extLst>
          </p:cNvPr>
          <p:cNvSpPr txBox="1"/>
          <p:nvPr/>
        </p:nvSpPr>
        <p:spPr>
          <a:xfrm>
            <a:off x="152400" y="165954"/>
            <a:ext cx="3124200" cy="1169551"/>
          </a:xfrm>
          <a:prstGeom prst="rect">
            <a:avLst/>
          </a:prstGeom>
          <a:noFill/>
        </p:spPr>
        <p:txBody>
          <a:bodyPr wrap="square" rtlCol="0">
            <a:spAutoFit/>
          </a:bodyPr>
          <a:lstStyle/>
          <a:p>
            <a:pPr>
              <a:spcAft>
                <a:spcPts val="600"/>
              </a:spcAft>
            </a:pPr>
            <a:r>
              <a:rPr lang="en-AU" sz="1300" dirty="0">
                <a:solidFill>
                  <a:schemeClr val="accent6">
                    <a:lumMod val="75000"/>
                  </a:schemeClr>
                </a:solidFill>
              </a:rPr>
              <a:t>D. Binosi, </a:t>
            </a:r>
            <a:r>
              <a:rPr lang="en-AU" sz="1300" i="1" dirty="0">
                <a:solidFill>
                  <a:schemeClr val="accent6">
                    <a:lumMod val="75000"/>
                  </a:schemeClr>
                </a:solidFill>
              </a:rPr>
              <a:t>Emergent Hadron Mass in Strong Dynamics</a:t>
            </a:r>
            <a:r>
              <a:rPr lang="en-AU" sz="1300" dirty="0">
                <a:solidFill>
                  <a:schemeClr val="accent6">
                    <a:lumMod val="75000"/>
                  </a:schemeClr>
                </a:solidFill>
              </a:rPr>
              <a:t>, Few Body Syst. </a:t>
            </a:r>
            <a:r>
              <a:rPr lang="en-AU" sz="1300" b="1" dirty="0">
                <a:solidFill>
                  <a:schemeClr val="accent6">
                    <a:lumMod val="75000"/>
                  </a:schemeClr>
                </a:solidFill>
              </a:rPr>
              <a:t>63</a:t>
            </a:r>
            <a:r>
              <a:rPr lang="en-AU" sz="1300" dirty="0">
                <a:solidFill>
                  <a:schemeClr val="accent6">
                    <a:lumMod val="75000"/>
                  </a:schemeClr>
                </a:solidFill>
              </a:rPr>
              <a:t> (2022) 42.</a:t>
            </a:r>
          </a:p>
          <a:p>
            <a:r>
              <a:rPr lang="en-AU" sz="1300" dirty="0">
                <a:solidFill>
                  <a:schemeClr val="accent6">
                    <a:lumMod val="75000"/>
                  </a:schemeClr>
                </a:solidFill>
              </a:rPr>
              <a:t>M. N. Ferreira, J. </a:t>
            </a:r>
            <a:r>
              <a:rPr lang="en-AU" sz="1300" dirty="0" err="1">
                <a:solidFill>
                  <a:schemeClr val="accent6">
                    <a:lumMod val="75000"/>
                  </a:schemeClr>
                </a:solidFill>
              </a:rPr>
              <a:t>Papavassiliou</a:t>
            </a:r>
            <a:r>
              <a:rPr lang="en-AU" sz="1300" dirty="0">
                <a:solidFill>
                  <a:schemeClr val="accent6">
                    <a:lumMod val="75000"/>
                  </a:schemeClr>
                </a:solidFill>
              </a:rPr>
              <a:t>, </a:t>
            </a:r>
            <a:r>
              <a:rPr lang="en-AU" sz="1300" i="1" dirty="0">
                <a:solidFill>
                  <a:schemeClr val="accent6">
                    <a:lumMod val="75000"/>
                  </a:schemeClr>
                </a:solidFill>
              </a:rPr>
              <a:t>Gauge Sector Dynamics in QCD</a:t>
            </a:r>
            <a:r>
              <a:rPr lang="en-AU" sz="1300" dirty="0">
                <a:solidFill>
                  <a:schemeClr val="accent6">
                    <a:lumMod val="75000"/>
                  </a:schemeClr>
                </a:solidFill>
              </a:rPr>
              <a:t>, Particles </a:t>
            </a:r>
            <a:r>
              <a:rPr lang="en-AU" sz="1300" b="1" dirty="0">
                <a:solidFill>
                  <a:schemeClr val="accent6">
                    <a:lumMod val="75000"/>
                  </a:schemeClr>
                </a:solidFill>
              </a:rPr>
              <a:t>6</a:t>
            </a:r>
            <a:r>
              <a:rPr lang="en-AU" sz="1300" dirty="0">
                <a:solidFill>
                  <a:schemeClr val="accent6">
                    <a:lumMod val="75000"/>
                  </a:schemeClr>
                </a:solidFill>
              </a:rPr>
              <a:t> (1) (2023) 312–363.</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30D2A55-B48F-0999-87C2-D9F71F0AB204}"/>
                  </a:ext>
                </a:extLst>
              </p:cNvPr>
              <p:cNvSpPr txBox="1"/>
              <p:nvPr/>
            </p:nvSpPr>
            <p:spPr>
              <a:xfrm>
                <a:off x="3631287" y="843419"/>
                <a:ext cx="5592621" cy="506292"/>
              </a:xfrm>
              <a:prstGeom prst="rect">
                <a:avLst/>
              </a:prstGeom>
              <a:noFill/>
            </p:spPr>
            <p:txBody>
              <a:bodyPr wrap="none" rtlCol="0">
                <a:spAutoFit/>
              </a:bodyPr>
              <a:lstStyle/>
              <a:p>
                <a:r>
                  <a:rPr lang="en-AU" sz="2400" dirty="0">
                    <a:ln w="0"/>
                    <a:solidFill>
                      <a:srgbClr val="008000"/>
                    </a:solidFill>
                    <a:effectLst>
                      <a:outerShdw blurRad="38100" dist="25400" dir="5400000" algn="ctr" rotWithShape="0">
                        <a:srgbClr val="6E747A">
                          <a:alpha val="43000"/>
                        </a:srgbClr>
                      </a:outerShdw>
                    </a:effectLst>
                  </a:rPr>
                  <a:t>Today’s best estimate: </a:t>
                </a:r>
                <a14:m>
                  <m:oMath xmlns:m="http://schemas.openxmlformats.org/officeDocument/2006/math">
                    <m:sSubSup>
                      <m:sSubSupPr>
                        <m:ctrlP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bSupPr>
                      <m:e>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𝑚</m:t>
                        </m:r>
                      </m:e>
                      <m:sub>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𝑔</m:t>
                        </m:r>
                      </m:sub>
                      <m:sup>
                        <m:r>
                          <m:rPr>
                            <m:sty m:val="p"/>
                          </m:rPr>
                          <a:rPr lang="en-AU" sz="2400" b="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RGI</m:t>
                        </m:r>
                      </m:sup>
                    </m:sSubSup>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=0.</m:t>
                    </m:r>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43</m:t>
                    </m:r>
                    <m:d>
                      <m:d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dPr>
                      <m:e>
                        <m:r>
                          <a:rPr lang="en-AU" sz="2400" b="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1</m:t>
                        </m:r>
                      </m:e>
                    </m:d>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GeV</m:t>
                    </m:r>
                  </m:oMath>
                </a14:m>
                <a:endParaRPr lang="en-AU" sz="2400" dirty="0">
                  <a:ln w="0"/>
                  <a:solidFill>
                    <a:srgbClr val="008000"/>
                  </a:solidFill>
                  <a:effectLst>
                    <a:outerShdw blurRad="38100" dist="25400" dir="5400000" algn="ctr" rotWithShape="0">
                      <a:srgbClr val="6E747A">
                        <a:alpha val="43000"/>
                      </a:srgbClr>
                    </a:outerShdw>
                  </a:effectLst>
                </a:endParaRPr>
              </a:p>
            </p:txBody>
          </p:sp>
        </mc:Choice>
        <mc:Fallback xmlns="">
          <p:sp>
            <p:nvSpPr>
              <p:cNvPr id="15" name="TextBox 14">
                <a:extLst>
                  <a:ext uri="{FF2B5EF4-FFF2-40B4-BE49-F238E27FC236}">
                    <a16:creationId xmlns:a16="http://schemas.microsoft.com/office/drawing/2014/main" id="{530D2A55-B48F-0999-87C2-D9F71F0AB204}"/>
                  </a:ext>
                </a:extLst>
              </p:cNvPr>
              <p:cNvSpPr txBox="1">
                <a:spLocks noRot="1" noChangeAspect="1" noMove="1" noResize="1" noEditPoints="1" noAdjustHandles="1" noChangeArrowheads="1" noChangeShapeType="1" noTextEdit="1"/>
              </p:cNvSpPr>
              <p:nvPr/>
            </p:nvSpPr>
            <p:spPr>
              <a:xfrm>
                <a:off x="3631287" y="843419"/>
                <a:ext cx="5592621" cy="506292"/>
              </a:xfrm>
              <a:prstGeom prst="rect">
                <a:avLst/>
              </a:prstGeom>
              <a:blipFill>
                <a:blip r:embed="rId6"/>
                <a:stretch>
                  <a:fillRect l="-2072" t="-7229" b="-28916"/>
                </a:stretch>
              </a:blipFill>
            </p:spPr>
            <p:txBody>
              <a:bodyPr/>
              <a:lstStyle/>
              <a:p>
                <a:r>
                  <a:rPr lang="en-AU">
                    <a:noFill/>
                  </a:rPr>
                  <a:t> </a:t>
                </a:r>
              </a:p>
            </p:txBody>
          </p:sp>
        </mc:Fallback>
      </mc:AlternateContent>
      <p:sp>
        <p:nvSpPr>
          <p:cNvPr id="19" name="TextBox 18">
            <a:extLst>
              <a:ext uri="{FF2B5EF4-FFF2-40B4-BE49-F238E27FC236}">
                <a16:creationId xmlns:a16="http://schemas.microsoft.com/office/drawing/2014/main" id="{948A149E-9145-5D67-B5C8-A0DF27250451}"/>
              </a:ext>
            </a:extLst>
          </p:cNvPr>
          <p:cNvSpPr txBox="1"/>
          <p:nvPr/>
        </p:nvSpPr>
        <p:spPr>
          <a:xfrm>
            <a:off x="39167" y="1373585"/>
            <a:ext cx="3520479" cy="2339102"/>
          </a:xfrm>
          <a:prstGeom prst="rect">
            <a:avLst/>
          </a:prstGeom>
          <a:solidFill>
            <a:schemeClr val="bg1"/>
          </a:solidFill>
        </p:spPr>
        <p:txBody>
          <a:bodyPr wrap="square" rtlCol="0">
            <a:spAutoFit/>
          </a:bodyPr>
          <a:lstStyle/>
          <a:p>
            <a:r>
              <a:rPr lang="en-US" sz="1600" i="1" dirty="0"/>
              <a:t>Gauge Invariance and Mass</a:t>
            </a:r>
            <a:r>
              <a:rPr lang="en-US" sz="1600" dirty="0"/>
              <a:t>, </a:t>
            </a:r>
          </a:p>
          <a:p>
            <a:r>
              <a:rPr lang="en-US" sz="1600" dirty="0"/>
              <a:t>J. S. Schwinger</a:t>
            </a:r>
          </a:p>
          <a:p>
            <a:r>
              <a:rPr lang="en-US" sz="1600" dirty="0"/>
              <a:t>Phys. Rev. 125 (1962) 397-398</a:t>
            </a:r>
          </a:p>
          <a:p>
            <a:r>
              <a:rPr lang="en-US" sz="1600" i="1" dirty="0">
                <a:ln w="0"/>
                <a:solidFill>
                  <a:srgbClr val="008000"/>
                </a:solidFill>
                <a:effectLst>
                  <a:outerShdw blurRad="38100" dist="25400" dir="5400000" algn="ctr" rotWithShape="0">
                    <a:srgbClr val="6E747A">
                      <a:alpha val="43000"/>
                    </a:srgbClr>
                  </a:outerShdw>
                </a:effectLst>
              </a:rPr>
              <a:t>It is argued that the gauge invariance of a vector field does not necessarily imply zero mass for an associated particle if the current vector coupling is sufficiently strong.</a:t>
            </a:r>
            <a:endParaRPr lang="en-US" sz="1600" i="1" dirty="0">
              <a:solidFill>
                <a:srgbClr val="008000"/>
              </a:solidFill>
            </a:endParaRPr>
          </a:p>
          <a:p>
            <a:endParaRPr lang="en-AU" dirty="0"/>
          </a:p>
        </p:txBody>
      </p:sp>
    </p:spTree>
    <p:extLst>
      <p:ext uri="{BB962C8B-B14F-4D97-AF65-F5344CB8AC3E}">
        <p14:creationId xmlns:p14="http://schemas.microsoft.com/office/powerpoint/2010/main" val="990759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272F79D7-344B-40B9-BAE2-9ACED8AEEC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600" y="228600"/>
            <a:ext cx="6831616" cy="4284637"/>
          </a:xfrm>
          <a:prstGeom prst="rect">
            <a:avLst/>
          </a:prstGeom>
          <a:ln>
            <a:noFill/>
          </a:ln>
          <a:effectLst>
            <a:outerShdw blurRad="292100" dist="139700" dir="2700000" algn="tl" rotWithShape="0">
              <a:srgbClr val="333333">
                <a:alpha val="65000"/>
              </a:srgbClr>
            </a:outerShdw>
          </a:effectLst>
        </p:spPr>
      </p:pic>
      <p:sp>
        <p:nvSpPr>
          <p:cNvPr id="2" name="Date Placeholder 1" hidden="1">
            <a:extLst>
              <a:ext uri="{FF2B5EF4-FFF2-40B4-BE49-F238E27FC236}">
                <a16:creationId xmlns:a16="http://schemas.microsoft.com/office/drawing/2014/main" id="{0A25F891-D03C-4ADA-A76B-36FEBDA2B080}"/>
              </a:ext>
            </a:extLst>
          </p:cNvPr>
          <p:cNvSpPr>
            <a:spLocks noGrp="1"/>
          </p:cNvSpPr>
          <p:nvPr>
            <p:ph type="dt" sz="half" idx="10"/>
          </p:nvPr>
        </p:nvSpPr>
        <p:spPr/>
        <p:txBody>
          <a:bodyPr/>
          <a:lstStyle/>
          <a:p>
            <a:pPr>
              <a:spcAft>
                <a:spcPts val="600"/>
              </a:spcAft>
            </a:pPr>
            <a:r>
              <a:rPr lang="en-US"/>
              <a:t>26th International Symposium on Spin Physics (SPIN2025) .. 2025/09/22-26 .. (38)</a:t>
            </a:r>
          </a:p>
        </p:txBody>
      </p:sp>
      <p:sp>
        <p:nvSpPr>
          <p:cNvPr id="3" name="Footer Placeholder 2">
            <a:extLst>
              <a:ext uri="{FF2B5EF4-FFF2-40B4-BE49-F238E27FC236}">
                <a16:creationId xmlns:a16="http://schemas.microsoft.com/office/drawing/2014/main" id="{AAFBB618-96EC-4866-99BE-7B192F705C9E}"/>
              </a:ext>
            </a:extLst>
          </p:cNvPr>
          <p:cNvSpPr>
            <a:spLocks noGrp="1"/>
          </p:cNvSpPr>
          <p:nvPr>
            <p:ph type="ftr" sz="quarter" idx="11"/>
          </p:nvPr>
        </p:nvSpPr>
        <p:spPr/>
        <p:txBody>
          <a:bodyPr/>
          <a:lstStyle/>
          <a:p>
            <a:pPr>
              <a:spcAft>
                <a:spcPts val="600"/>
              </a:spcAft>
            </a:pPr>
            <a:r>
              <a:rPr lang="en-US"/>
              <a:t>Craig Roberts: cdroberts@nju.edu.cn  469 .. 25/09/23 ..."Helicity Dependent Distribution Functions of the proton and Λ and Σ0 Baryons"</a:t>
            </a:r>
          </a:p>
        </p:txBody>
      </p:sp>
      <p:sp>
        <p:nvSpPr>
          <p:cNvPr id="4" name="Slide Number Placeholder 3" hidden="1">
            <a:extLst>
              <a:ext uri="{FF2B5EF4-FFF2-40B4-BE49-F238E27FC236}">
                <a16:creationId xmlns:a16="http://schemas.microsoft.com/office/drawing/2014/main" id="{49C99CD1-8313-4EEE-9698-A6495B0401EB}"/>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9</a:t>
            </a:fld>
            <a:endParaRPr lang="en-US"/>
          </a:p>
        </p:txBody>
      </p:sp>
      <p:pic>
        <p:nvPicPr>
          <p:cNvPr id="7" name="Picture 6" descr="A close-up of a text&#10;&#10;Description automatically generated">
            <a:extLst>
              <a:ext uri="{FF2B5EF4-FFF2-40B4-BE49-F238E27FC236}">
                <a16:creationId xmlns:a16="http://schemas.microsoft.com/office/drawing/2014/main" id="{7FA6FD38-83D1-C5EB-E974-1AB364363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862" y="1518324"/>
            <a:ext cx="5867400" cy="473019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A8C5D47-E2E4-562B-16E2-115B7BE75F37}"/>
              </a:ext>
            </a:extLst>
          </p:cNvPr>
          <p:cNvSpPr/>
          <p:nvPr/>
        </p:nvSpPr>
        <p:spPr bwMode="auto">
          <a:xfrm>
            <a:off x="6137028" y="1905000"/>
            <a:ext cx="5715000" cy="1371600"/>
          </a:xfrm>
          <a:prstGeom prst="rec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236847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RSTCRAIG20ROBERTS@ALLIYGNFUVWYY577" val="3700"/>
</p:tagLst>
</file>

<file path=ppt/theme/theme1.xml><?xml version="1.0" encoding="utf-8"?>
<a:theme xmlns:a="http://schemas.openxmlformats.org/drawingml/2006/main" name="blue_2007">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11">
      <a:dk1>
        <a:srgbClr val="616161"/>
      </a:dk1>
      <a:lt1>
        <a:sysClr val="window" lastClr="FFFFFF"/>
      </a:lt1>
      <a:dk2>
        <a:srgbClr val="1F497D"/>
      </a:dk2>
      <a:lt2>
        <a:srgbClr val="D2D2D2"/>
      </a:lt2>
      <a:accent1>
        <a:srgbClr val="A6C4DE"/>
      </a:accent1>
      <a:accent2>
        <a:srgbClr val="D8AC28"/>
      </a:accent2>
      <a:accent3>
        <a:srgbClr val="A22B38"/>
      </a:accent3>
      <a:accent4>
        <a:srgbClr val="7AB800"/>
      </a:accent4>
      <a:accent5>
        <a:srgbClr val="4B7D9E"/>
      </a:accent5>
      <a:accent6>
        <a:srgbClr val="BF5C28"/>
      </a:accent6>
      <a:hlink>
        <a:srgbClr val="4D8ABE"/>
      </a:hlink>
      <a:folHlink>
        <a:srgbClr val="4D8A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48767</TotalTime>
  <Words>9118</Words>
  <Application>Microsoft Office PowerPoint</Application>
  <PresentationFormat>Widescreen</PresentationFormat>
  <Paragraphs>923</Paragraphs>
  <Slides>61</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61</vt:i4>
      </vt:variant>
    </vt:vector>
  </HeadingPairs>
  <TitlesOfParts>
    <vt:vector size="76" baseType="lpstr">
      <vt:lpstr>Adobe Hebrew</vt:lpstr>
      <vt:lpstr>Algerian</vt:lpstr>
      <vt:lpstr>-apple-system</vt:lpstr>
      <vt:lpstr>Arial</vt:lpstr>
      <vt:lpstr>Brush Script MT</vt:lpstr>
      <vt:lpstr>Calibri</vt:lpstr>
      <vt:lpstr>Cambria Math</vt:lpstr>
      <vt:lpstr>Freestyle Script</vt:lpstr>
      <vt:lpstr>Lucida Calligraphy</vt:lpstr>
      <vt:lpstr>Lucida Handwriting</vt:lpstr>
      <vt:lpstr>Open Sans</vt:lpstr>
      <vt:lpstr>Times New Roman</vt:lpstr>
      <vt:lpstr>Trebuchet MS</vt:lpstr>
      <vt:lpstr>Wingdings</vt:lpstr>
      <vt:lpstr>blue_2007</vt:lpstr>
      <vt:lpstr> </vt:lpstr>
      <vt:lpstr>Basic Questions for 21st Century Science</vt:lpstr>
      <vt:lpstr>Quantum Chromodynamics</vt:lpstr>
      <vt:lpstr>Emergence of Hadron Mass</vt:lpstr>
      <vt:lpstr>Our Universe</vt:lpstr>
      <vt:lpstr>PowerPoint Presentation</vt:lpstr>
      <vt:lpstr>Ancient History</vt:lpstr>
      <vt:lpstr>Ancient History</vt:lpstr>
      <vt:lpstr>PowerPoint Presentation</vt:lpstr>
      <vt:lpstr>Process independent  effective charge = running coupling</vt:lpstr>
      <vt:lpstr>EHM Basics</vt:lpstr>
      <vt:lpstr>PowerPoint Presentation</vt:lpstr>
      <vt:lpstr>Why Λ and Σ^0?</vt:lpstr>
      <vt:lpstr>Analysis Tool - SCI</vt:lpstr>
      <vt:lpstr>Faddeev Equation for Baryons</vt:lpstr>
      <vt:lpstr>Structure of Baryons</vt:lpstr>
      <vt:lpstr>Structure of Baryons</vt:lpstr>
      <vt:lpstr>Structure of Baryons</vt:lpstr>
      <vt:lpstr>Diquarks - Facts</vt:lpstr>
      <vt:lpstr>Spin-Flavour Wave Functions (same for any interacting diquark approach)</vt:lpstr>
      <vt:lpstr>Hadron Scale (ζ_H) DFs</vt:lpstr>
      <vt:lpstr>Hadron Scale (ζ_H) DFs</vt:lpstr>
      <vt:lpstr>Hadron Scale (ζ_H) DFs</vt:lpstr>
      <vt:lpstr>Hadron Scale (ζ_H) DFs</vt:lpstr>
      <vt:lpstr>Hadron Scale (ζ_H) DFs</vt:lpstr>
      <vt:lpstr>HI Evolved to ζ=ζ_2=2GeV … Valence </vt:lpstr>
      <vt:lpstr>HI Evolved to ζ=ζ_2=2GeV … Glue </vt:lpstr>
      <vt:lpstr>HI Evolved to ζ=ζ_2=2GeV … Momentum Fractions </vt:lpstr>
      <vt:lpstr>HD Evolved to ζ=ζ_2=2GeV … Valence </vt:lpstr>
      <vt:lpstr>HD Evolved to ζ=ζ_2=2GeV … Glue </vt:lpstr>
      <vt:lpstr>HD Evolved to ζ=ζ_2=2GeV … Glue </vt:lpstr>
      <vt:lpstr>Baryon Spin at ζ_H</vt:lpstr>
      <vt:lpstr>Baryon Spin at ζ_2 … after evolution</vt:lpstr>
      <vt:lpstr>Baryon Spin Decomposition</vt:lpstr>
      <vt:lpstr>Baryon DF Summary</vt:lpstr>
      <vt:lpstr>Baryon DF Summary</vt:lpstr>
      <vt:lpstr>Baryon DF Summary</vt:lpstr>
      <vt:lpstr>Emergent Hadron Mass</vt:lpstr>
      <vt:lpstr>PowerPoint Presentation</vt:lpstr>
      <vt:lpstr>PowerPoint Presentation</vt:lpstr>
      <vt:lpstr>Quantum Chromodynamics</vt:lpstr>
      <vt:lpstr>Proton Mass Budget</vt:lpstr>
      <vt:lpstr>Emergence of Hadron Mass - Basic Questions</vt:lpstr>
      <vt:lpstr>HI Evolved to ζ=ζ_2=2GeV … Sea </vt:lpstr>
      <vt:lpstr>Gauge Invariance</vt:lpstr>
      <vt:lpstr>Gauge Invariance</vt:lpstr>
      <vt:lpstr>PowerPoint Presentation</vt:lpstr>
      <vt:lpstr>Process-independent Effective Charge</vt:lpstr>
      <vt:lpstr>All-orders evolution</vt:lpstr>
      <vt:lpstr>AO Evolution</vt:lpstr>
      <vt:lpstr>AO Evolution</vt:lpstr>
      <vt:lpstr>AO Evolution</vt:lpstr>
      <vt:lpstr>Gravitational Form Factors Mass, Spin, Pressure Distributions</vt:lpstr>
      <vt:lpstr>Gravitational Form Factors Mass, Spin, Pressure Distributions</vt:lpstr>
      <vt:lpstr>Gravitational Form Factors Mass, Spin, Pressure Distributions</vt:lpstr>
      <vt:lpstr>Photoproduction of heavy vector mesons</vt:lpstr>
      <vt:lpstr>EHM Measurements How does the mass of the nucleon arise? </vt:lpstr>
      <vt:lpstr>J/ψ photoproduction:    from threshold to very high energies</vt:lpstr>
      <vt:lpstr>J/ψ photoproduction:      threshold differential cross-section</vt:lpstr>
      <vt:lpstr>J/ψ photoproduction:      total cross-section, threshold to high-W</vt:lpstr>
      <vt:lpstr>J/ψ photoproduction:    from threshold to very high energies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Craig Roberts</dc:creator>
  <cp:lastModifiedBy>Craig Roberts</cp:lastModifiedBy>
  <cp:revision>1680</cp:revision>
  <cp:lastPrinted>2020-11-23T07:46:17Z</cp:lastPrinted>
  <dcterms:created xsi:type="dcterms:W3CDTF">2020-11-23T03:31:27Z</dcterms:created>
  <dcterms:modified xsi:type="dcterms:W3CDTF">2025-09-22T23:44:07Z</dcterms:modified>
</cp:coreProperties>
</file>