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10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57" r:id="rId3"/>
    <p:sldId id="259" r:id="rId4"/>
    <p:sldId id="260" r:id="rId5"/>
    <p:sldId id="262" r:id="rId6"/>
    <p:sldId id="264" r:id="rId7"/>
    <p:sldId id="265" r:id="rId8"/>
    <p:sldId id="266" r:id="rId9"/>
    <p:sldId id="268" r:id="rId10"/>
    <p:sldId id="273" r:id="rId11"/>
    <p:sldId id="270" r:id="rId12"/>
    <p:sldId id="271" r:id="rId13"/>
    <p:sldId id="272"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3139" autoAdjust="0"/>
  </p:normalViewPr>
  <p:slideViewPr>
    <p:cSldViewPr snapToGrid="0">
      <p:cViewPr varScale="1">
        <p:scale>
          <a:sx n="62" d="100"/>
          <a:sy n="62" d="100"/>
        </p:scale>
        <p:origin x="81" y="30"/>
      </p:cViewPr>
      <p:guideLst>
        <p:guide orient="horz" pos="2160"/>
        <p:guide pos="2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69E25-BAAD-4DE8-AA6F-3479255D0E80}" type="datetimeFigureOut">
              <a:rPr lang="zh-CN" altLang="en-US" smtClean="0"/>
              <a:t>2025/9/22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81B42-80AA-4067-90AA-2714BE91BB1A}" type="slidenum">
              <a:rPr lang="zh-CN" altLang="en-US" smtClean="0"/>
              <a:t>‹#›</a:t>
            </a:fld>
            <a:endParaRPr lang="zh-CN" altLang="en-US"/>
          </a:p>
        </p:txBody>
      </p:sp>
    </p:spTree>
    <p:extLst>
      <p:ext uri="{BB962C8B-B14F-4D97-AF65-F5344CB8AC3E}">
        <p14:creationId xmlns:p14="http://schemas.microsoft.com/office/powerpoint/2010/main" val="203219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E181B42-80AA-4067-90AA-2714BE91BB1A}" type="slidenum">
              <a:rPr lang="zh-CN" altLang="en-US" smtClean="0"/>
              <a:t>1</a:t>
            </a:fld>
            <a:endParaRPr lang="zh-CN" altLang="en-US"/>
          </a:p>
        </p:txBody>
      </p:sp>
    </p:spTree>
    <p:extLst>
      <p:ext uri="{BB962C8B-B14F-4D97-AF65-F5344CB8AC3E}">
        <p14:creationId xmlns:p14="http://schemas.microsoft.com/office/powerpoint/2010/main" val="1304734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also deliver predictions for the nucleon longitudinal spin asymmetries. For comparison, we also show results inferred from data. At low x, our results do not match the experimental results well. But </a:t>
                </a:r>
                <a:r>
                  <a:rPr lang="en-US" altLang="zh-CN" sz="1200" kern="1200" dirty="0">
                    <a:solidFill>
                      <a:schemeClr val="tx1"/>
                    </a:solidFill>
                    <a:effectLst/>
                    <a:latin typeface="Calibri" panose="020F0502020204030204" pitchFamily="34" charset="0"/>
                    <a:ea typeface="微软雅黑" panose="020B0503020204020204" pitchFamily="34" charset="-122"/>
                    <a:cs typeface="+mn-cs"/>
                  </a:rPr>
                  <a:t>t</a:t>
                </a:r>
                <a:r>
                  <a:rPr lang="en-US" altLang="zh-CN" sz="1200" dirty="0">
                    <a:solidFill>
                      <a:schemeClr val="tx1"/>
                    </a:solidFill>
                    <a:latin typeface="Calibri" panose="020F0502020204030204" pitchFamily="34" charset="0"/>
                    <a:ea typeface="微软雅黑" panose="020B0503020204020204" pitchFamily="34" charset="-122"/>
                  </a:rPr>
                  <a:t>here is general agreement between our predictions and data on</a:t>
                </a:r>
                <a:r>
                  <a:rPr lang="en-AU" altLang="zh-CN" sz="1200" dirty="0">
                    <a:solidFill>
                      <a:schemeClr val="tx1"/>
                    </a:solidFill>
                    <a:latin typeface="Calibri" panose="020F0502020204030204" pitchFamily="34" charset="0"/>
                    <a:ea typeface="微软雅黑" panose="020B0503020204020204" pitchFamily="34" charset="-122"/>
                  </a:rPr>
                  <a:t> </a:t>
                </a:r>
                <a14:m>
                  <m:oMath xmlns:m="http://schemas.openxmlformats.org/officeDocument/2006/math">
                    <m:r>
                      <a:rPr lang="en-US" altLang="zh-CN" sz="1200">
                        <a:solidFill>
                          <a:schemeClr val="tx1"/>
                        </a:solidFill>
                        <a:latin typeface="Cambria Math" panose="02040503050406030204" pitchFamily="18" charset="0"/>
                        <a:ea typeface="微软雅黑" panose="020B0503020204020204" pitchFamily="34" charset="-122"/>
                      </a:rPr>
                      <m:t>𝑥</m:t>
                    </m:r>
                    <m:r>
                      <a:rPr lang="en-US" altLang="zh-CN" sz="1200">
                        <a:solidFill>
                          <a:schemeClr val="tx1"/>
                        </a:solidFill>
                        <a:latin typeface="Cambria Math" panose="02040503050406030204" pitchFamily="18" charset="0"/>
                        <a:ea typeface="微软雅黑" panose="020B0503020204020204" pitchFamily="34" charset="-122"/>
                      </a:rPr>
                      <m:t>&gt;</m:t>
                    </m:r>
                    <m:r>
                      <a:rPr lang="en-US" altLang="zh-CN" sz="1200">
                        <a:solidFill>
                          <a:schemeClr val="tx1"/>
                        </a:solidFill>
                        <a:latin typeface="Cambria Math" panose="02040503050406030204" pitchFamily="18" charset="0"/>
                        <a:ea typeface="微软雅黑" panose="020B0503020204020204" pitchFamily="34" charset="-122"/>
                      </a:rPr>
                      <m:t>0</m:t>
                    </m:r>
                    <m:r>
                      <a:rPr lang="en-US" altLang="zh-CN" sz="1200">
                        <a:solidFill>
                          <a:schemeClr val="tx1"/>
                        </a:solidFill>
                        <a:latin typeface="Cambria Math" panose="02040503050406030204" pitchFamily="18" charset="0"/>
                        <a:ea typeface="微软雅黑" panose="020B0503020204020204" pitchFamily="34" charset="-122"/>
                      </a:rPr>
                      <m:t>.</m:t>
                    </m:r>
                    <m:r>
                      <a:rPr lang="en-US" altLang="zh-CN" sz="1200">
                        <a:solidFill>
                          <a:schemeClr val="tx1"/>
                        </a:solidFill>
                        <a:latin typeface="Cambria Math" panose="02040503050406030204" pitchFamily="18" charset="0"/>
                        <a:ea typeface="微软雅黑" panose="020B0503020204020204" pitchFamily="34" charset="-122"/>
                      </a:rPr>
                      <m:t>2</m:t>
                    </m:r>
                  </m:oMath>
                </a14:m>
                <a:r>
                  <a:rPr lang="en-US" altLang="zh-CN" dirty="0"/>
                  <a:t>. The experimental</a:t>
                </a:r>
                <a:r>
                  <a:rPr lang="en-US" altLang="zh-CN" baseline="0" dirty="0"/>
                  <a:t> </a:t>
                </a:r>
                <a:r>
                  <a:rPr lang="en-US" altLang="zh-CN" dirty="0"/>
                  <a:t>results</a:t>
                </a:r>
                <a:r>
                  <a:rPr lang="en-US" altLang="zh-CN" baseline="0" dirty="0"/>
                  <a:t> on </a:t>
                </a:r>
                <a14:m>
                  <m:oMath xmlns:m="http://schemas.openxmlformats.org/officeDocument/2006/math">
                    <m:r>
                      <a:rPr lang="en-US" altLang="zh-CN" sz="1200" smtClean="0">
                        <a:solidFill>
                          <a:schemeClr val="tx1"/>
                        </a:solidFill>
                        <a:latin typeface="Cambria Math" panose="02040503050406030204" pitchFamily="18" charset="0"/>
                        <a:ea typeface="微软雅黑" panose="020B0503020204020204" pitchFamily="34" charset="-122"/>
                      </a:rPr>
                      <m:t>𝑥</m:t>
                    </m:r>
                    <m:r>
                      <a:rPr lang="en-US" altLang="zh-CN" sz="1200" smtClean="0">
                        <a:solidFill>
                          <a:schemeClr val="tx1"/>
                        </a:solidFill>
                        <a:latin typeface="Cambria Math" panose="02040503050406030204" pitchFamily="18" charset="0"/>
                        <a:ea typeface="微软雅黑" panose="020B0503020204020204" pitchFamily="34" charset="-122"/>
                      </a:rPr>
                      <m:t>&gt;</m:t>
                    </m:r>
                    <m:r>
                      <a:rPr lang="en-US" altLang="zh-CN" sz="1200" smtClean="0">
                        <a:solidFill>
                          <a:schemeClr val="tx1"/>
                        </a:solidFill>
                        <a:latin typeface="Cambria Math" panose="02040503050406030204" pitchFamily="18" charset="0"/>
                        <a:ea typeface="微软雅黑" panose="020B0503020204020204" pitchFamily="34" charset="-122"/>
                      </a:rPr>
                      <m:t>0</m:t>
                    </m:r>
                    <m:r>
                      <a:rPr lang="en-US" altLang="zh-CN" sz="1200" smtClean="0">
                        <a:solidFill>
                          <a:schemeClr val="tx1"/>
                        </a:solidFill>
                        <a:latin typeface="Cambria Math" panose="02040503050406030204" pitchFamily="18" charset="0"/>
                        <a:ea typeface="微软雅黑" panose="020B0503020204020204" pitchFamily="34" charset="-122"/>
                      </a:rPr>
                      <m:t>.</m:t>
                    </m:r>
                    <m:r>
                      <a:rPr lang="en-US" altLang="zh-CN" sz="1200" b="0" i="0" smtClean="0">
                        <a:solidFill>
                          <a:schemeClr val="tx1"/>
                        </a:solidFill>
                        <a:latin typeface="Cambria Math" panose="02040503050406030204" pitchFamily="18" charset="0"/>
                        <a:ea typeface="微软雅黑" panose="020B0503020204020204" pitchFamily="34" charset="-122"/>
                      </a:rPr>
                      <m:t>6</m:t>
                    </m:r>
                  </m:oMath>
                </a14:m>
                <a:r>
                  <a:rPr lang="zh-CN" altLang="en-US" dirty="0"/>
                  <a:t> </a:t>
                </a:r>
                <a:r>
                  <a:rPr lang="en-US" altLang="zh-CN" dirty="0"/>
                  <a:t>is desirable.</a:t>
                </a:r>
                <a:endParaRPr lang="zh-CN" altLang="en-US" dirty="0"/>
              </a:p>
            </p:txBody>
          </p:sp>
        </mc:Choice>
        <mc:Fallback>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also deliver predictions for the nucleon longitudinal spin asymmetries. For comparison, we also show results inferred from data. At low x, our results do not match the experimental results well. But </a:t>
                </a:r>
                <a:r>
                  <a:rPr lang="en-US" altLang="zh-CN" sz="1200" kern="1200" dirty="0">
                    <a:solidFill>
                      <a:schemeClr val="tx1"/>
                    </a:solidFill>
                    <a:effectLst/>
                    <a:latin typeface="Calibri" panose="020F0502020204030204" pitchFamily="34" charset="0"/>
                    <a:ea typeface="微软雅黑" panose="020B0503020204020204" pitchFamily="34" charset="-122"/>
                    <a:cs typeface="+mn-cs"/>
                  </a:rPr>
                  <a:t>t</a:t>
                </a:r>
                <a:r>
                  <a:rPr lang="en-US" altLang="zh-CN" sz="1200" dirty="0">
                    <a:solidFill>
                      <a:schemeClr val="tx1"/>
                    </a:solidFill>
                    <a:latin typeface="Calibri" panose="020F0502020204030204" pitchFamily="34" charset="0"/>
                    <a:ea typeface="微软雅黑" panose="020B0503020204020204" pitchFamily="34" charset="-122"/>
                  </a:rPr>
                  <a:t>here is general agreement between our predictions and data on</a:t>
                </a:r>
                <a:r>
                  <a:rPr lang="en-AU" altLang="zh-CN" sz="1200" dirty="0">
                    <a:solidFill>
                      <a:schemeClr val="tx1"/>
                    </a:solidFill>
                    <a:latin typeface="Calibri" panose="020F0502020204030204" pitchFamily="34" charset="0"/>
                    <a:ea typeface="微软雅黑" panose="020B0503020204020204" pitchFamily="34" charset="-122"/>
                  </a:rPr>
                  <a:t> </a:t>
                </a:r>
                <a:r>
                  <a:rPr lang="en-US" altLang="zh-CN" sz="1200" i="0">
                    <a:solidFill>
                      <a:schemeClr val="tx1"/>
                    </a:solidFill>
                    <a:latin typeface="Cambria Math" panose="02040503050406030204" pitchFamily="18" charset="0"/>
                    <a:ea typeface="微软雅黑" panose="020B0503020204020204" pitchFamily="34" charset="-122"/>
                  </a:rPr>
                  <a:t>𝑥&gt;0.2</a:t>
                </a:r>
                <a:r>
                  <a:rPr lang="en-US" altLang="zh-CN" dirty="0"/>
                  <a:t>. The experimental</a:t>
                </a:r>
                <a:r>
                  <a:rPr lang="en-US" altLang="zh-CN" baseline="0" dirty="0"/>
                  <a:t> </a:t>
                </a:r>
                <a:r>
                  <a:rPr lang="en-US" altLang="zh-CN" dirty="0"/>
                  <a:t>results</a:t>
                </a:r>
                <a:r>
                  <a:rPr lang="en-US" altLang="zh-CN" baseline="0" dirty="0"/>
                  <a:t> on </a:t>
                </a:r>
                <a:r>
                  <a:rPr lang="en-US" altLang="zh-CN" sz="1200" i="0">
                    <a:solidFill>
                      <a:schemeClr val="tx1"/>
                    </a:solidFill>
                    <a:latin typeface="Cambria Math" panose="02040503050406030204" pitchFamily="18" charset="0"/>
                    <a:ea typeface="微软雅黑" panose="020B0503020204020204" pitchFamily="34" charset="-122"/>
                  </a:rPr>
                  <a:t>𝑥&gt;0.</a:t>
                </a:r>
                <a:r>
                  <a:rPr lang="en-US" altLang="zh-CN" sz="1200" b="0" i="0">
                    <a:solidFill>
                      <a:schemeClr val="tx1"/>
                    </a:solidFill>
                    <a:latin typeface="Cambria Math" panose="02040503050406030204" pitchFamily="18" charset="0"/>
                    <a:ea typeface="微软雅黑" panose="020B0503020204020204" pitchFamily="34" charset="-122"/>
                  </a:rPr>
                  <a:t>6</a:t>
                </a:r>
                <a:r>
                  <a:rPr lang="zh-CN" altLang="en-US" dirty="0"/>
                  <a:t> </a:t>
                </a:r>
                <a:r>
                  <a:rPr lang="en-US" altLang="zh-CN" dirty="0"/>
                  <a:t>is desirable.</a:t>
                </a:r>
                <a:endParaRPr lang="zh-CN" altLang="en-US" dirty="0"/>
              </a:p>
            </p:txBody>
          </p:sp>
        </mc:Fallback>
      </mc:AlternateContent>
      <p:sp>
        <p:nvSpPr>
          <p:cNvPr id="4" name="灯片编号占位符 3"/>
          <p:cNvSpPr>
            <a:spLocks noGrp="1"/>
          </p:cNvSpPr>
          <p:nvPr>
            <p:ph type="sldNum" sz="quarter" idx="5"/>
          </p:nvPr>
        </p:nvSpPr>
        <p:spPr/>
        <p:txBody>
          <a:bodyPr/>
          <a:lstStyle/>
          <a:p>
            <a:fld id="{BE181B42-80AA-4067-90AA-2714BE91BB1A}" type="slidenum">
              <a:rPr lang="zh-CN" altLang="en-US" smtClean="0"/>
              <a:t>10</a:t>
            </a:fld>
            <a:endParaRPr lang="zh-CN" altLang="en-US"/>
          </a:p>
        </p:txBody>
      </p:sp>
    </p:spTree>
    <p:extLst>
      <p:ext uri="{BB962C8B-B14F-4D97-AF65-F5344CB8AC3E}">
        <p14:creationId xmlns:p14="http://schemas.microsoft.com/office/powerpoint/2010/main" val="4141562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i="1" dirty="0">
                <a:solidFill>
                  <a:schemeClr val="tx2">
                    <a:lumMod val="75000"/>
                  </a:schemeClr>
                </a:solidFill>
                <a:latin typeface="Calibri (正文)" charset="0"/>
                <a:cs typeface="Calibri (正文)" charset="0"/>
                <a:sym typeface="+mn-ea"/>
              </a:rPr>
              <a:t>Here, I show our results of gluon: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i="1" dirty="0">
                <a:solidFill>
                  <a:schemeClr val="tx2">
                    <a:lumMod val="75000"/>
                  </a:schemeClr>
                </a:solidFill>
                <a:latin typeface="Calibri (正文)" charset="0"/>
                <a:cs typeface="Calibri (正文)" charset="0"/>
                <a:sym typeface="+mn-ea"/>
              </a:rPr>
              <a:t>The solid purple curve is our prediction at Sqrt[3] GeV.</a:t>
            </a:r>
          </a:p>
          <a:p>
            <a:r>
              <a:rPr lang="en-US" altLang="zh-CN" i="1" dirty="0">
                <a:solidFill>
                  <a:schemeClr val="tx2">
                    <a:lumMod val="75000"/>
                  </a:schemeClr>
                </a:solidFill>
                <a:latin typeface="Calibri (正文)" charset="0"/>
                <a:cs typeface="Calibri (正文)" charset="0"/>
                <a:sym typeface="+mn-ea"/>
              </a:rPr>
              <a:t>The gray dashed curve and band represent results from phenomenological global fit at 10GeV. Evolved to this scale, our central prediction is the blue dot-dashed curve. On x&lt;0.05, our predictions for glue DFs are larger in magnitude than those from the phenomenological fits. Notwithstanding this, on the complementary domain, we find:</a:t>
            </a:r>
          </a:p>
          <a:p>
            <a:endParaRPr lang="en-US" altLang="zh-CN" i="1" dirty="0">
              <a:solidFill>
                <a:schemeClr val="tx2">
                  <a:lumMod val="75000"/>
                </a:schemeClr>
              </a:solidFill>
              <a:latin typeface="Calibri (正文)" charset="0"/>
              <a:cs typeface="Calibri (正文)" charset="0"/>
              <a:sym typeface="+mn-ea"/>
            </a:endParaRPr>
          </a:p>
          <a:p>
            <a:r>
              <a:rPr lang="en-US" altLang="zh-CN" i="1" dirty="0">
                <a:solidFill>
                  <a:schemeClr val="tx2">
                    <a:lumMod val="75000"/>
                  </a:schemeClr>
                </a:solidFill>
                <a:latin typeface="Calibri (正文)" charset="0"/>
                <a:cs typeface="Calibri (正文)" charset="0"/>
                <a:sym typeface="+mn-ea"/>
              </a:rPr>
              <a:t>Our prediction for the ratio </a:t>
            </a:r>
            <a:r>
              <a:rPr lang="en-US" altLang="zh-CN" i="1" dirty="0" err="1">
                <a:solidFill>
                  <a:schemeClr val="tx2">
                    <a:lumMod val="75000"/>
                  </a:schemeClr>
                </a:solidFill>
                <a:latin typeface="Calibri (正文)" charset="0"/>
                <a:cs typeface="Calibri (正文)" charset="0"/>
                <a:sym typeface="+mn-ea"/>
              </a:rPr>
              <a:t>unpolarized:polarized</a:t>
            </a:r>
            <a:r>
              <a:rPr lang="en-US" altLang="zh-CN" i="1" dirty="0">
                <a:solidFill>
                  <a:schemeClr val="tx2">
                    <a:lumMod val="75000"/>
                  </a:schemeClr>
                </a:solidFill>
                <a:latin typeface="Calibri (正文)" charset="0"/>
                <a:cs typeface="Calibri (正文)" charset="0"/>
                <a:sym typeface="+mn-ea"/>
              </a:rPr>
              <a:t> is shown in </a:t>
            </a:r>
            <a:r>
              <a:rPr lang="en-US" altLang="zh-CN" i="1" dirty="0" err="1">
                <a:solidFill>
                  <a:schemeClr val="tx2">
                    <a:lumMod val="75000"/>
                  </a:schemeClr>
                </a:solidFill>
                <a:latin typeface="Calibri (正文)" charset="0"/>
                <a:cs typeface="Calibri (正文)" charset="0"/>
                <a:sym typeface="+mn-ea"/>
              </a:rPr>
              <a:t>Fig.b</a:t>
            </a:r>
            <a:r>
              <a:rPr lang="en-US" altLang="zh-CN" i="1" dirty="0">
                <a:solidFill>
                  <a:schemeClr val="tx2">
                    <a:lumMod val="75000"/>
                  </a:schemeClr>
                </a:solidFill>
                <a:latin typeface="Calibri (正文)" charset="0"/>
                <a:cs typeface="Calibri (正文)" charset="0"/>
                <a:sym typeface="+mn-ea"/>
              </a:rPr>
              <a:t>. </a:t>
            </a:r>
          </a:p>
          <a:p>
            <a:r>
              <a:rPr lang="en-US" altLang="zh-CN" i="1" dirty="0">
                <a:solidFill>
                  <a:schemeClr val="tx2">
                    <a:lumMod val="75000"/>
                  </a:schemeClr>
                </a:solidFill>
                <a:latin typeface="Calibri (正文)" charset="0"/>
                <a:cs typeface="Calibri (正文)" charset="0"/>
                <a:sym typeface="+mn-ea"/>
              </a:rPr>
              <a:t>It exhibits excellent agreement </a:t>
            </a:r>
            <a:r>
              <a:rPr lang="en-US" altLang="zh-CN" dirty="0">
                <a:latin typeface="Calibri (正文)" charset="0"/>
                <a:cs typeface="Calibri (正文)" charset="0"/>
                <a:sym typeface="+mn-ea"/>
              </a:rPr>
              <a:t>with COMPASS </a:t>
            </a:r>
            <a:r>
              <a:rPr lang="en-US" altLang="zh-CN" dirty="0" err="1">
                <a:latin typeface="Calibri (正文)" charset="0"/>
                <a:cs typeface="Calibri (正文)" charset="0"/>
                <a:sym typeface="+mn-ea"/>
              </a:rPr>
              <a:t>data.</a:t>
            </a:r>
            <a:r>
              <a:rPr lang="en-US" altLang="zh-CN" i="1" dirty="0" err="1">
                <a:solidFill>
                  <a:schemeClr val="tx2">
                    <a:lumMod val="75000"/>
                  </a:schemeClr>
                </a:solidFill>
                <a:latin typeface="Calibri (正文)" charset="0"/>
                <a:cs typeface="Calibri (正文)" charset="0"/>
                <a:sym typeface="+mn-ea"/>
              </a:rPr>
              <a:t>This</a:t>
            </a:r>
            <a:r>
              <a:rPr lang="en-US" altLang="zh-CN" i="1" dirty="0">
                <a:solidFill>
                  <a:schemeClr val="tx2">
                    <a:lumMod val="75000"/>
                  </a:schemeClr>
                </a:solidFill>
                <a:latin typeface="Calibri (正文)" charset="0"/>
                <a:cs typeface="Calibri (正文)" charset="0"/>
                <a:sym typeface="+mn-ea"/>
              </a:rPr>
              <a:t> is highlighted by comparing the mean value of my result on the domain covered by measurements, which is 0.167(3) within the experimental error bar.</a:t>
            </a:r>
            <a:endParaRPr lang="en-US" altLang="zh-CN" i="1" dirty="0">
              <a:solidFill>
                <a:schemeClr val="tx2">
                  <a:lumMod val="75000"/>
                </a:schemeClr>
              </a:solidFill>
              <a:latin typeface="Calibri (正文)" charset="0"/>
              <a:cs typeface="Calibri (正文)" charset="0"/>
            </a:endParaRPr>
          </a:p>
          <a:p>
            <a:endParaRPr lang="zh-CN" altLang="en-US" dirty="0"/>
          </a:p>
        </p:txBody>
      </p:sp>
      <p:sp>
        <p:nvSpPr>
          <p:cNvPr id="4" name="灯片编号占位符 3"/>
          <p:cNvSpPr>
            <a:spLocks noGrp="1"/>
          </p:cNvSpPr>
          <p:nvPr>
            <p:ph type="sldNum" sz="quarter" idx="5"/>
          </p:nvPr>
        </p:nvSpPr>
        <p:spPr/>
        <p:txBody>
          <a:bodyPr/>
          <a:lstStyle/>
          <a:p>
            <a:fld id="{BE181B42-80AA-4067-90AA-2714BE91BB1A}" type="slidenum">
              <a:rPr lang="zh-CN" altLang="en-US" smtClean="0"/>
              <a:t>11</a:t>
            </a:fld>
            <a:endParaRPr lang="zh-CN" altLang="en-US"/>
          </a:p>
        </p:txBody>
      </p:sp>
    </p:spTree>
    <p:extLst>
      <p:ext uri="{BB962C8B-B14F-4D97-AF65-F5344CB8AC3E}">
        <p14:creationId xmlns:p14="http://schemas.microsoft.com/office/powerpoint/2010/main" val="3047233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zh-CN" sz="1200" kern="100" dirty="0">
                <a:effectLst/>
                <a:latin typeface="等线" panose="02010600030101010101" pitchFamily="2" charset="-122"/>
                <a:ea typeface="+mn-ea"/>
                <a:cs typeface="Times New Roman" panose="02020603050405020304" pitchFamily="18" charset="0"/>
              </a:rPr>
              <a:t>records that ≈ 65% of the proton</a:t>
            </a:r>
            <a:r>
              <a:rPr lang="en-US" altLang="zh-CN" sz="1200" kern="100" dirty="0">
                <a:effectLst/>
                <a:latin typeface="等线" panose="02010600030101010101" pitchFamily="2" charset="-122"/>
                <a:ea typeface="+mn-ea"/>
                <a:cs typeface="Times New Roman" panose="02020603050405020304" pitchFamily="18" charset="0"/>
              </a:rPr>
              <a:t> </a:t>
            </a:r>
            <a:r>
              <a:rPr lang="zh-CN" altLang="zh-CN" sz="1200" kern="100" dirty="0">
                <a:effectLst/>
                <a:latin typeface="等线" panose="02010600030101010101" pitchFamily="2" charset="-122"/>
                <a:ea typeface="+mn-ea"/>
                <a:cs typeface="Times New Roman" panose="02020603050405020304" pitchFamily="18" charset="0"/>
              </a:rPr>
              <a:t>spin is attributed to valence quark quasiparticle degrees of freedom at the hadron scale.</a:t>
            </a:r>
            <a:r>
              <a:rPr lang="en-US" altLang="zh-CN" sz="1200" kern="100" dirty="0">
                <a:effectLst/>
                <a:latin typeface="等线" panose="02010600030101010101" pitchFamily="2" charset="-122"/>
                <a:ea typeface="+mn-ea"/>
                <a:cs typeface="Times New Roman" panose="02020603050405020304" pitchFamily="18" charset="0"/>
              </a:rPr>
              <a:t> </a:t>
            </a:r>
            <a:r>
              <a:rPr lang="en-US" altLang="zh-CN" sz="1200" kern="100" dirty="0" err="1">
                <a:effectLst/>
                <a:latin typeface="等线" panose="02010600030101010101" pitchFamily="2" charset="-122"/>
                <a:ea typeface="+mn-ea"/>
                <a:cs typeface="Times New Roman" panose="02020603050405020304" pitchFamily="18" charset="0"/>
              </a:rPr>
              <a:t>Nf</a:t>
            </a:r>
            <a:r>
              <a:rPr lang="en-US" altLang="zh-CN" sz="1200" kern="100" dirty="0">
                <a:effectLst/>
                <a:latin typeface="等线" panose="02010600030101010101" pitchFamily="2" charset="-122"/>
                <a:ea typeface="+mn-ea"/>
                <a:cs typeface="Times New Roman" panose="02020603050405020304" pitchFamily="18" charset="0"/>
              </a:rPr>
              <a:t>=4 is the number of active quark </a:t>
            </a:r>
            <a:r>
              <a:rPr lang="en-US" altLang="zh-CN" sz="1200" kern="100" dirty="0" err="1">
                <a:effectLst/>
                <a:latin typeface="等线" panose="02010600030101010101" pitchFamily="2" charset="-122"/>
                <a:ea typeface="+mn-ea"/>
                <a:cs typeface="Times New Roman" panose="02020603050405020304" pitchFamily="18" charset="0"/>
              </a:rPr>
              <a:t>flavours</a:t>
            </a:r>
            <a:r>
              <a:rPr lang="en-US" altLang="zh-CN" sz="1200" kern="100" dirty="0">
                <a:effectLst/>
                <a:latin typeface="等线" panose="02010600030101010101" pitchFamily="2" charset="-122"/>
                <a:ea typeface="+mn-ea"/>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defRPr/>
            </a:pPr>
            <a:endParaRPr lang="en-US" altLang="zh-CN" sz="1200" kern="100" dirty="0">
              <a:effectLst/>
              <a:latin typeface="等线" panose="02010600030101010101" pitchFamily="2" charset="-122"/>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defRPr/>
            </a:pPr>
            <a:r>
              <a:rPr lang="en-US" altLang="zh-CN" sz="1200" kern="100" dirty="0">
                <a:effectLst/>
                <a:latin typeface="等线" panose="02010600030101010101" pitchFamily="2" charset="-122"/>
                <a:ea typeface="+mn-ea"/>
                <a:cs typeface="Times New Roman" panose="02020603050405020304" pitchFamily="18" charset="0"/>
              </a:rPr>
              <a:t>Using our result for polarized gluon distributions, we predict measurements of the proton spin =0.35. </a:t>
            </a:r>
          </a:p>
          <a:p>
            <a:pPr marL="0" marR="0" lvl="0" indent="0" algn="l" defTabSz="457200" rtl="0" eaLnBrk="1" fontAlgn="auto" latinLnBrk="0" hangingPunct="1">
              <a:lnSpc>
                <a:spcPct val="100000"/>
              </a:lnSpc>
              <a:spcBef>
                <a:spcPts val="0"/>
              </a:spcBef>
              <a:spcAft>
                <a:spcPts val="0"/>
              </a:spcAft>
              <a:buClrTx/>
              <a:buSzTx/>
              <a:buFontTx/>
              <a:buNone/>
              <a:defRPr/>
            </a:pPr>
            <a:r>
              <a:rPr lang="en-US" altLang="zh-CN" sz="1200" kern="100" dirty="0">
                <a:effectLst/>
                <a:latin typeface="等线" panose="02010600030101010101" pitchFamily="2" charset="-122"/>
                <a:ea typeface="+mn-ea"/>
                <a:cs typeface="Times New Roman" panose="02020603050405020304" pitchFamily="18" charset="0"/>
              </a:rPr>
              <a:t>compares </a:t>
            </a:r>
            <a:r>
              <a:rPr lang="en-US" altLang="zh-CN" sz="1200" kern="100" dirty="0" err="1">
                <a:effectLst/>
                <a:latin typeface="等线" panose="02010600030101010101" pitchFamily="2" charset="-122"/>
                <a:ea typeface="+mn-ea"/>
                <a:cs typeface="Times New Roman" panose="02020603050405020304" pitchFamily="18" charset="0"/>
              </a:rPr>
              <a:t>favourably</a:t>
            </a:r>
            <a:r>
              <a:rPr lang="en-US" altLang="zh-CN" sz="1200" kern="100" dirty="0">
                <a:effectLst/>
                <a:latin typeface="等线" panose="02010600030101010101" pitchFamily="2" charset="-122"/>
                <a:ea typeface="+mn-ea"/>
                <a:cs typeface="Times New Roman" panose="02020603050405020304" pitchFamily="18" charset="0"/>
              </a:rPr>
              <a:t> with that reported in COMPASS.</a:t>
            </a:r>
          </a:p>
          <a:p>
            <a:endParaRPr lang="zh-CN" altLang="en-US" dirty="0"/>
          </a:p>
        </p:txBody>
      </p:sp>
      <p:sp>
        <p:nvSpPr>
          <p:cNvPr id="4" name="灯片编号占位符 3"/>
          <p:cNvSpPr>
            <a:spLocks noGrp="1"/>
          </p:cNvSpPr>
          <p:nvPr>
            <p:ph type="sldNum" sz="quarter" idx="5"/>
          </p:nvPr>
        </p:nvSpPr>
        <p:spPr/>
        <p:txBody>
          <a:bodyPr/>
          <a:lstStyle/>
          <a:p>
            <a:fld id="{BE181B42-80AA-4067-90AA-2714BE91BB1A}" type="slidenum">
              <a:rPr lang="zh-CN" altLang="en-US" smtClean="0"/>
              <a:t>12</a:t>
            </a:fld>
            <a:endParaRPr lang="zh-CN" altLang="en-US"/>
          </a:p>
        </p:txBody>
      </p:sp>
    </p:spTree>
    <p:extLst>
      <p:ext uri="{BB962C8B-B14F-4D97-AF65-F5344CB8AC3E}">
        <p14:creationId xmlns:p14="http://schemas.microsoft.com/office/powerpoint/2010/main" val="1919812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developed using insights from perturbative QCD and constrained by solutions of a quark+diquark Faddeev equation, and supposing the existence of an effective charge which defines an evolution scheme for parton DFs -–both unpolarised and polarised –- that is all-orders exac</a:t>
            </a:r>
            <a:r>
              <a:rPr lang="en-US" altLang="zh-CN" dirty="0"/>
              <a:t>t, ...</a:t>
            </a:r>
          </a:p>
          <a:p>
            <a:r>
              <a:rPr lang="en-US" altLang="zh-CN" dirty="0"/>
              <a:t>Meanwhile, I was able to predict that measurements of the proton singlet axial charge should return a value 𝑎E0 (𝜁C) = 0.35(2). </a:t>
            </a:r>
          </a:p>
          <a:p>
            <a:r>
              <a:rPr lang="en-US" altLang="zh-CN" dirty="0"/>
              <a:t>This result is in accord with contemporary data.</a:t>
            </a:r>
          </a:p>
          <a:p>
            <a:endParaRPr lang="zh-CN" altLang="en-US" dirty="0"/>
          </a:p>
        </p:txBody>
      </p:sp>
      <p:sp>
        <p:nvSpPr>
          <p:cNvPr id="4" name="灯片编号占位符 3"/>
          <p:cNvSpPr>
            <a:spLocks noGrp="1"/>
          </p:cNvSpPr>
          <p:nvPr>
            <p:ph type="sldNum" sz="quarter" idx="5"/>
          </p:nvPr>
        </p:nvSpPr>
        <p:spPr/>
        <p:txBody>
          <a:bodyPr/>
          <a:lstStyle/>
          <a:p>
            <a:fld id="{BE181B42-80AA-4067-90AA-2714BE91BB1A}" type="slidenum">
              <a:rPr lang="zh-CN" altLang="en-US" smtClean="0"/>
              <a:t>13</a:t>
            </a:fld>
            <a:endParaRPr lang="zh-CN" altLang="en-US"/>
          </a:p>
        </p:txBody>
      </p:sp>
    </p:spTree>
    <p:extLst>
      <p:ext uri="{BB962C8B-B14F-4D97-AF65-F5344CB8AC3E}">
        <p14:creationId xmlns:p14="http://schemas.microsoft.com/office/powerpoint/2010/main" val="116683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However, as highlighted by the Fig, valence quark </a:t>
            </a:r>
            <a:r>
              <a:rPr lang="en-US" altLang="zh-CN" sz="1200" kern="1200" dirty="0" err="1">
                <a:solidFill>
                  <a:schemeClr val="tx1"/>
                </a:solidFill>
                <a:effectLst/>
                <a:latin typeface="+mn-lt"/>
                <a:ea typeface="+mn-ea"/>
                <a:cs typeface="+mn-cs"/>
              </a:rPr>
              <a:t>partons</a:t>
            </a:r>
            <a:r>
              <a:rPr lang="en-US" altLang="zh-CN" sz="1200" kern="1200" dirty="0">
                <a:solidFill>
                  <a:schemeClr val="tx1"/>
                </a:solidFill>
                <a:effectLst/>
                <a:latin typeface="+mn-lt"/>
                <a:ea typeface="+mn-ea"/>
                <a:cs typeface="+mn-cs"/>
              </a:rPr>
              <a:t> are only part of the explanation for proton structure. ever since the formulation of QCD, physics has sought to measure and understand the distributions of these </a:t>
            </a:r>
            <a:r>
              <a:rPr lang="en-US" altLang="zh-CN" sz="1200" kern="1200" dirty="0" err="1">
                <a:solidFill>
                  <a:schemeClr val="tx1"/>
                </a:solidFill>
                <a:effectLst/>
                <a:latin typeface="+mn-lt"/>
                <a:ea typeface="+mn-ea"/>
                <a:cs typeface="+mn-cs"/>
              </a:rPr>
              <a:t>partons</a:t>
            </a:r>
            <a:r>
              <a:rPr lang="en-US" altLang="zh-CN" sz="1200" kern="1200" dirty="0">
                <a:solidFill>
                  <a:schemeClr val="tx1"/>
                </a:solidFill>
                <a:effectLst/>
                <a:latin typeface="+mn-lt"/>
                <a:ea typeface="+mn-ea"/>
                <a:cs typeface="+mn-cs"/>
              </a:rPr>
              <a:t>.</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BE181B42-80AA-4067-90AA-2714BE91BB1A}" type="slidenum">
              <a:rPr lang="zh-CN" altLang="en-US" smtClean="0"/>
              <a:t>2</a:t>
            </a:fld>
            <a:endParaRPr lang="zh-CN" altLang="en-US"/>
          </a:p>
        </p:txBody>
      </p:sp>
    </p:spTree>
    <p:extLst>
      <p:ext uri="{BB962C8B-B14F-4D97-AF65-F5344CB8AC3E}">
        <p14:creationId xmlns:p14="http://schemas.microsoft.com/office/powerpoint/2010/main" val="98849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t>diquark has a wide range of applications；</a:t>
            </a:r>
          </a:p>
          <a:p>
            <a:endParaRPr lang="zh-CN" altLang="en-US" dirty="0"/>
          </a:p>
        </p:txBody>
      </p:sp>
      <p:sp>
        <p:nvSpPr>
          <p:cNvPr id="4" name="灯片编号占位符 3"/>
          <p:cNvSpPr>
            <a:spLocks noGrp="1"/>
          </p:cNvSpPr>
          <p:nvPr>
            <p:ph type="sldNum" sz="quarter" idx="5"/>
          </p:nvPr>
        </p:nvSpPr>
        <p:spPr/>
        <p:txBody>
          <a:bodyPr/>
          <a:lstStyle/>
          <a:p>
            <a:fld id="{BE181B42-80AA-4067-90AA-2714BE91BB1A}" type="slidenum">
              <a:rPr lang="zh-CN" altLang="en-US" smtClean="0"/>
              <a:t>3</a:t>
            </a:fld>
            <a:endParaRPr lang="zh-CN" altLang="en-US"/>
          </a:p>
        </p:txBody>
      </p:sp>
    </p:spTree>
    <p:extLst>
      <p:ext uri="{BB962C8B-B14F-4D97-AF65-F5344CB8AC3E}">
        <p14:creationId xmlns:p14="http://schemas.microsoft.com/office/powerpoint/2010/main" val="387008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dirty="0"/>
              <a:t>Profiting from the emergence of diquarks, we can use a fully-interacting </a:t>
            </a:r>
            <a:r>
              <a:rPr lang="en-US" altLang="zh-CN" sz="1200" b="1" dirty="0" err="1"/>
              <a:t>dressed-quark+nonpointlike-diquark</a:t>
            </a:r>
            <a:r>
              <a:rPr lang="en-US" altLang="zh-CN" sz="1200" b="1" dirty="0"/>
              <a:t> approximation to the proton bound-state equation.</a:t>
            </a:r>
          </a:p>
          <a:p>
            <a:endParaRPr lang="en-US" altLang="zh-CN" sz="1200" b="1" dirty="0"/>
          </a:p>
          <a:p>
            <a:r>
              <a:rPr lang="zh-CN" altLang="en-US" sz="1200" b="1" dirty="0"/>
              <a:t>Accounting for Fermi-Dirac statistics, five types of correlation</a:t>
            </a:r>
            <a:r>
              <a:rPr lang="en-US" altLang="zh-CN" sz="1200" b="1" dirty="0"/>
              <a:t> </a:t>
            </a:r>
            <a:r>
              <a:rPr lang="zh-CN" altLang="en-US" sz="1200" b="1" dirty="0"/>
              <a:t>are possible in a </a:t>
            </a:r>
            <a:r>
              <a:rPr lang="en-US" altLang="zh-CN" sz="1200" b="1" dirty="0"/>
              <a:t>J=1/2 baryon</a:t>
            </a:r>
            <a:r>
              <a:rPr lang="zh-CN" altLang="en-US" sz="1200" b="1" dirty="0"/>
              <a:t> bound state；</a:t>
            </a:r>
            <a:endParaRPr lang="en-US" altLang="zh-CN" sz="1200" b="1" dirty="0"/>
          </a:p>
          <a:p>
            <a:r>
              <a:rPr lang="en-US" altLang="zh-CN" sz="1200" b="1" dirty="0"/>
              <a:t>For the ground state, we only need to include the two positive-parity diquark correlations</a:t>
            </a:r>
          </a:p>
        </p:txBody>
      </p:sp>
      <p:sp>
        <p:nvSpPr>
          <p:cNvPr id="4" name="灯片编号占位符 3"/>
          <p:cNvSpPr>
            <a:spLocks noGrp="1"/>
          </p:cNvSpPr>
          <p:nvPr>
            <p:ph type="sldNum" sz="quarter" idx="5"/>
          </p:nvPr>
        </p:nvSpPr>
        <p:spPr/>
        <p:txBody>
          <a:bodyPr/>
          <a:lstStyle/>
          <a:p>
            <a:fld id="{BE181B42-80AA-4067-90AA-2714BE91BB1A}" type="slidenum">
              <a:rPr lang="zh-CN" altLang="en-US" smtClean="0"/>
              <a:t>4</a:t>
            </a:fld>
            <a:endParaRPr lang="zh-CN" altLang="en-US"/>
          </a:p>
        </p:txBody>
      </p:sp>
    </p:spTree>
    <p:extLst>
      <p:ext uri="{BB962C8B-B14F-4D97-AF65-F5344CB8AC3E}">
        <p14:creationId xmlns:p14="http://schemas.microsoft.com/office/powerpoint/2010/main" val="366452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0" dirty="0">
                <a:effectLst/>
                <a:latin typeface="Comic Sans MS" panose="030F0702030302020204" pitchFamily="66" charset="0"/>
                <a:ea typeface="+mn-ea"/>
                <a:cs typeface="HelveticaNeue"/>
              </a:rPr>
              <a:t>We need to admit that It need additional time for </a:t>
            </a:r>
            <a:r>
              <a:rPr lang="en-US" altLang="zh-CN" sz="1200" b="1" kern="0" dirty="0">
                <a:effectLst/>
                <a:latin typeface="Comic Sans MS" panose="030F0702030302020204" pitchFamily="66" charset="0"/>
                <a:ea typeface="+mn-ea"/>
                <a:cs typeface="HelveticaNeue"/>
                <a:sym typeface="+mn-ea"/>
              </a:rPr>
              <a:t> a Faddeev equation based prediction for the </a:t>
            </a:r>
            <a:r>
              <a:rPr lang="en-US" altLang="zh-CN" sz="1200" b="1" kern="0" dirty="0" err="1">
                <a:effectLst/>
                <a:latin typeface="Comic Sans MS" panose="030F0702030302020204" pitchFamily="66" charset="0"/>
                <a:ea typeface="+mn-ea"/>
                <a:cs typeface="HelveticaNeue"/>
                <a:sym typeface="+mn-ea"/>
              </a:rPr>
              <a:t>polarised</a:t>
            </a:r>
            <a:r>
              <a:rPr lang="en-US" altLang="zh-CN" sz="1200" b="1" kern="0" dirty="0">
                <a:effectLst/>
                <a:latin typeface="Comic Sans MS" panose="030F0702030302020204" pitchFamily="66" charset="0"/>
                <a:ea typeface="+mn-ea"/>
                <a:cs typeface="HelveticaNeue"/>
                <a:sym typeface="+mn-ea"/>
              </a:rPr>
              <a:t> valence quark DFs at the hadron scale. </a:t>
            </a:r>
            <a:endParaRPr lang="en-US" altLang="zh-CN" sz="1200" b="1" kern="0" dirty="0">
              <a:effectLst/>
              <a:latin typeface="Comic Sans MS" panose="030F0702030302020204" pitchFamily="66" charset="0"/>
              <a:ea typeface="+mn-ea"/>
              <a:cs typeface="HelveticaNeue"/>
            </a:endParaRPr>
          </a:p>
          <a:p>
            <a:r>
              <a:rPr lang="en-US" altLang="zh-CN" sz="1200" b="1" kern="0" dirty="0">
                <a:effectLst/>
                <a:latin typeface="Comic Sans MS" panose="030F0702030302020204" pitchFamily="66" charset="0"/>
                <a:ea typeface="+mn-ea"/>
                <a:cs typeface="HelveticaNeue"/>
              </a:rPr>
              <a:t>Here, I employ a phenomenological approach to address the issue;</a:t>
            </a:r>
          </a:p>
          <a:p>
            <a:r>
              <a:rPr lang="en-US" altLang="zh-CN" sz="1200" b="1" kern="0" dirty="0">
                <a:effectLst/>
                <a:latin typeface="Comic Sans MS" panose="030F0702030302020204" pitchFamily="66" charset="0"/>
                <a:ea typeface="+mn-ea"/>
                <a:cs typeface="HelveticaNeue"/>
              </a:rPr>
              <a:t>In proceeding to a discussion of proton helicity DFs, the following </a:t>
            </a:r>
            <a:r>
              <a:rPr lang="en-US" altLang="zh-CN" sz="1200" b="1" kern="0" dirty="0">
                <a:effectLst/>
                <a:latin typeface="Comic Sans MS" panose="030F0702030302020204" pitchFamily="66" charset="0"/>
                <a:ea typeface="+mn-ea"/>
                <a:cs typeface="HelveticaNeue"/>
                <a:sym typeface="+mn-ea"/>
              </a:rPr>
              <a:t>hadron-scale</a:t>
            </a:r>
            <a:r>
              <a:rPr lang="en-US" altLang="zh-CN" sz="1200" b="1" kern="0" dirty="0">
                <a:effectLst/>
                <a:latin typeface="Comic Sans MS" panose="030F0702030302020204" pitchFamily="66" charset="0"/>
                <a:ea typeface="+mn-ea"/>
                <a:cs typeface="HelveticaNeue"/>
              </a:rPr>
              <a:t> </a:t>
            </a:r>
            <a:r>
              <a:rPr lang="en-US" altLang="zh-CN" sz="1200" b="1" kern="0" dirty="0" err="1">
                <a:effectLst/>
                <a:latin typeface="Comic Sans MS" panose="030F0702030302020204" pitchFamily="66" charset="0"/>
                <a:ea typeface="+mn-ea"/>
                <a:cs typeface="HelveticaNeue"/>
              </a:rPr>
              <a:t>quark+diquark</a:t>
            </a:r>
            <a:r>
              <a:rPr lang="en-US" altLang="zh-CN" sz="1200" b="1" kern="0" dirty="0">
                <a:effectLst/>
                <a:latin typeface="Comic Sans MS" panose="030F0702030302020204" pitchFamily="66" charset="0"/>
                <a:ea typeface="+mn-ea"/>
                <a:cs typeface="HelveticaNeue"/>
              </a:rPr>
              <a:t> Faddeev equation predictions at the hadron scale are important.</a:t>
            </a:r>
          </a:p>
          <a:p>
            <a:r>
              <a:rPr lang="en-US" altLang="zh-CN" sz="1200" b="1" kern="0" dirty="0">
                <a:effectLst/>
                <a:latin typeface="Comic Sans MS" panose="030F0702030302020204" pitchFamily="66" charset="0"/>
                <a:ea typeface="+mn-ea"/>
                <a:cs typeface="HelveticaNeue"/>
              </a:rPr>
              <a:t>Hadron scale: the scale at which all properties of a hadron are carried by its valence quark.</a:t>
            </a:r>
          </a:p>
          <a:p>
            <a:r>
              <a:rPr lang="en-US" altLang="zh-CN" sz="1200" b="1" dirty="0">
                <a:sym typeface="+mn-ea"/>
              </a:rPr>
              <a:t>a0 </a:t>
            </a:r>
            <a:r>
              <a:rPr lang="zh-CN" altLang="en-US" sz="1200" b="1" dirty="0">
                <a:sym typeface="+mn-ea"/>
              </a:rPr>
              <a:t>measures the</a:t>
            </a:r>
            <a:r>
              <a:rPr lang="en-US" altLang="zh-CN" sz="1200" b="1" dirty="0">
                <a:sym typeface="+mn-ea"/>
              </a:rPr>
              <a:t> </a:t>
            </a:r>
            <a:r>
              <a:rPr lang="zh-CN" altLang="en-US" sz="1200" b="1" dirty="0">
                <a:sym typeface="+mn-ea"/>
              </a:rPr>
              <a:t>contribution of the valence-quark</a:t>
            </a:r>
            <a:r>
              <a:rPr lang="en-US" altLang="zh-CN" sz="1200" b="1" dirty="0">
                <a:sym typeface="+mn-ea"/>
              </a:rPr>
              <a:t>’s spin</a:t>
            </a:r>
            <a:r>
              <a:rPr lang="zh-CN" altLang="en-US" sz="1200" b="1" dirty="0">
                <a:sym typeface="+mn-ea"/>
              </a:rPr>
              <a:t> to the </a:t>
            </a:r>
            <a:r>
              <a:rPr lang="en-US" altLang="zh-CN" sz="1200" b="1" dirty="0">
                <a:sym typeface="+mn-ea"/>
              </a:rPr>
              <a:t>proton’s spin. The remainder of the proton spin is stored in </a:t>
            </a:r>
            <a:r>
              <a:rPr lang="en-US" altLang="zh-CN" sz="1200" b="1" dirty="0" err="1">
                <a:sym typeface="+mn-ea"/>
              </a:rPr>
              <a:t>quark+diquark</a:t>
            </a:r>
            <a:r>
              <a:rPr lang="en-US" altLang="zh-CN" sz="1200" b="1" dirty="0">
                <a:sym typeface="+mn-ea"/>
              </a:rPr>
              <a:t> orbital angular momentum.</a:t>
            </a:r>
          </a:p>
          <a:p>
            <a:r>
              <a:rPr lang="en-US" altLang="zh-CN" sz="1200" b="1" kern="0" dirty="0">
                <a:effectLst/>
                <a:latin typeface="Comic Sans MS" panose="030F0702030302020204" pitchFamily="66" charset="0"/>
                <a:ea typeface="+mn-ea"/>
                <a:cs typeface="HelveticaNeue"/>
              </a:rPr>
              <a:t>We can set such an ansatz:</a:t>
            </a:r>
          </a:p>
          <a:p>
            <a:r>
              <a:rPr lang="en-US" altLang="zh-CN" sz="1200" b="1" kern="0" dirty="0">
                <a:effectLst/>
                <a:latin typeface="Comic Sans MS" panose="030F0702030302020204" pitchFamily="66" charset="0"/>
                <a:ea typeface="+mn-ea"/>
                <a:cs typeface="HelveticaNeue"/>
              </a:rPr>
              <a:t>We can use constraints suggested by perturbative QCD analyses to formulate f(x).</a:t>
            </a:r>
          </a:p>
          <a:p>
            <a:r>
              <a:rPr lang="en-US" altLang="zh-CN" sz="1200" b="1" kern="0" dirty="0">
                <a:effectLst/>
                <a:latin typeface="Comic Sans MS" panose="030F0702030302020204" pitchFamily="66" charset="0"/>
                <a:ea typeface="+mn-ea"/>
                <a:cs typeface="HelveticaNeue"/>
              </a:rPr>
              <a:t>x: momentum fraction; The ratio tends to be a constant that is not zero</a:t>
            </a:r>
          </a:p>
          <a:p>
            <a:endParaRPr lang="zh-CN" altLang="en-US" dirty="0"/>
          </a:p>
        </p:txBody>
      </p:sp>
      <p:sp>
        <p:nvSpPr>
          <p:cNvPr id="4" name="灯片编号占位符 3"/>
          <p:cNvSpPr>
            <a:spLocks noGrp="1"/>
          </p:cNvSpPr>
          <p:nvPr>
            <p:ph type="sldNum" sz="quarter" idx="5"/>
          </p:nvPr>
        </p:nvSpPr>
        <p:spPr/>
        <p:txBody>
          <a:bodyPr/>
          <a:lstStyle/>
          <a:p>
            <a:fld id="{BE181B42-80AA-4067-90AA-2714BE91BB1A}" type="slidenum">
              <a:rPr lang="zh-CN" altLang="en-US" smtClean="0"/>
              <a:t>5</a:t>
            </a:fld>
            <a:endParaRPr lang="zh-CN" altLang="en-US"/>
          </a:p>
        </p:txBody>
      </p:sp>
    </p:spTree>
    <p:extLst>
      <p:ext uri="{BB962C8B-B14F-4D97-AF65-F5344CB8AC3E}">
        <p14:creationId xmlns:p14="http://schemas.microsoft.com/office/powerpoint/2010/main" val="96529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dirty="0"/>
              <a:t>To test the sensitivity of results to </a:t>
            </a:r>
            <a:r>
              <a:rPr lang="en-US" altLang="zh-CN" dirty="0"/>
              <a:t>Ansatz</a:t>
            </a:r>
            <a:r>
              <a:rPr lang="zh-CN" altLang="en-US" dirty="0"/>
              <a:t>, four distinct mappings</a:t>
            </a:r>
            <a:r>
              <a:rPr lang="en-US" altLang="zh-CN" dirty="0"/>
              <a:t> are given here;</a:t>
            </a:r>
          </a:p>
          <a:p>
            <a:pPr marL="0" marR="0" lvl="0" indent="0" algn="l" defTabSz="457200" rtl="0" eaLnBrk="1" fontAlgn="auto" latinLnBrk="0" hangingPunct="1">
              <a:lnSpc>
                <a:spcPct val="100000"/>
              </a:lnSpc>
              <a:spcBef>
                <a:spcPts val="0"/>
              </a:spcBef>
              <a:spcAft>
                <a:spcPts val="0"/>
              </a:spcAft>
              <a:buClrTx/>
              <a:buSzTx/>
              <a:buFontTx/>
              <a:buNone/>
              <a:defRPr/>
            </a:pPr>
            <a:r>
              <a:rPr lang="en-US" altLang="zh-CN" dirty="0"/>
              <a:t>The resulting </a:t>
            </a:r>
            <a:r>
              <a:rPr lang="en-US" altLang="zh-CN" dirty="0" err="1"/>
              <a:t>Ansätze</a:t>
            </a:r>
            <a:r>
              <a:rPr lang="en-US" altLang="zh-CN" dirty="0"/>
              <a:t> for the hadron-scale </a:t>
            </a:r>
            <a:r>
              <a:rPr lang="en-US" altLang="zh-CN" dirty="0" err="1"/>
              <a:t>polarised</a:t>
            </a:r>
            <a:r>
              <a:rPr lang="en-US" altLang="zh-CN" dirty="0"/>
              <a:t> valence quark DFs are illustrated in Fig, wherein they are compared with the corresponding </a:t>
            </a:r>
            <a:r>
              <a:rPr lang="en-US" altLang="zh-CN" dirty="0" err="1"/>
              <a:t>unpolarised</a:t>
            </a:r>
            <a:r>
              <a:rPr lang="en-US" altLang="zh-CN" dirty="0"/>
              <a:t> DFs.</a:t>
            </a:r>
          </a:p>
          <a:p>
            <a:pPr marL="0" marR="0" lvl="0" indent="0" algn="l" defTabSz="457200" rtl="0" eaLnBrk="1" fontAlgn="auto" latinLnBrk="0" hangingPunct="1">
              <a:lnSpc>
                <a:spcPct val="100000"/>
              </a:lnSpc>
              <a:spcBef>
                <a:spcPts val="0"/>
              </a:spcBef>
              <a:spcAft>
                <a:spcPts val="0"/>
              </a:spcAft>
              <a:buClrTx/>
              <a:buSzTx/>
              <a:buFontTx/>
              <a:buNone/>
              <a:defRPr/>
            </a:pPr>
            <a:r>
              <a:rPr lang="en-US" altLang="zh-CN" dirty="0">
                <a:sym typeface="+mn-ea"/>
              </a:rPr>
              <a:t>The results </a:t>
            </a:r>
            <a:r>
              <a:rPr lang="en-US" altLang="zh-CN" dirty="0"/>
              <a:t>of different ansatz almost overlap. The results are insensitive to ...</a:t>
            </a:r>
          </a:p>
        </p:txBody>
      </p:sp>
      <p:sp>
        <p:nvSpPr>
          <p:cNvPr id="4" name="灯片编号占位符 3"/>
          <p:cNvSpPr>
            <a:spLocks noGrp="1"/>
          </p:cNvSpPr>
          <p:nvPr>
            <p:ph type="sldNum" sz="quarter" idx="5"/>
          </p:nvPr>
        </p:nvSpPr>
        <p:spPr/>
        <p:txBody>
          <a:bodyPr/>
          <a:lstStyle/>
          <a:p>
            <a:fld id="{BE181B42-80AA-4067-90AA-2714BE91BB1A}" type="slidenum">
              <a:rPr lang="zh-CN" altLang="en-US" smtClean="0"/>
              <a:t>6</a:t>
            </a:fld>
            <a:endParaRPr lang="zh-CN" altLang="en-US"/>
          </a:p>
        </p:txBody>
      </p:sp>
    </p:spTree>
    <p:extLst>
      <p:ext uri="{BB962C8B-B14F-4D97-AF65-F5344CB8AC3E}">
        <p14:creationId xmlns:p14="http://schemas.microsoft.com/office/powerpoint/2010/main" val="4229626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ym typeface="+mn-ea"/>
              </a:rPr>
              <a:t>At </a:t>
            </a:r>
            <a:r>
              <a:rPr lang="en-US" altLang="zh-CN" sz="1200" dirty="0" err="1">
                <a:sym typeface="+mn-ea"/>
              </a:rPr>
              <a:t>Zeta_H</a:t>
            </a:r>
            <a:r>
              <a:rPr lang="en-US" altLang="zh-CN" sz="1200" dirty="0">
                <a:sym typeface="+mn-ea"/>
              </a:rPr>
              <a:t> (hadron scale), all properties of the proton are carried by its dressed valence quark </a:t>
            </a:r>
            <a:r>
              <a:rPr lang="en-US" altLang="zh-CN" sz="1200" dirty="0" err="1">
                <a:sym typeface="+mn-ea"/>
              </a:rPr>
              <a:t>dof</a:t>
            </a:r>
            <a:r>
              <a:rPr lang="en-US" altLang="zh-CN" sz="1200" dirty="0">
                <a:sym typeface="+mn-ea"/>
              </a:rPr>
              <a:t>.</a:t>
            </a:r>
          </a:p>
          <a:p>
            <a:r>
              <a:rPr lang="zh-CN" altLang="en-US" sz="1200" dirty="0">
                <a:sym typeface="+mn-ea"/>
              </a:rPr>
              <a:t>We need to evolve it to a higher energy scale</a:t>
            </a:r>
          </a:p>
          <a:p>
            <a:endParaRPr lang="zh-CN" altLang="en-US" dirty="0"/>
          </a:p>
        </p:txBody>
      </p:sp>
      <p:sp>
        <p:nvSpPr>
          <p:cNvPr id="4" name="灯片编号占位符 3"/>
          <p:cNvSpPr>
            <a:spLocks noGrp="1"/>
          </p:cNvSpPr>
          <p:nvPr>
            <p:ph type="sldNum" sz="quarter" idx="5"/>
          </p:nvPr>
        </p:nvSpPr>
        <p:spPr/>
        <p:txBody>
          <a:bodyPr/>
          <a:lstStyle/>
          <a:p>
            <a:fld id="{BE181B42-80AA-4067-90AA-2714BE91BB1A}" type="slidenum">
              <a:rPr lang="zh-CN" altLang="en-US" smtClean="0"/>
              <a:t>7</a:t>
            </a:fld>
            <a:endParaRPr lang="zh-CN" altLang="en-US"/>
          </a:p>
        </p:txBody>
      </p:sp>
    </p:spTree>
    <p:extLst>
      <p:ext uri="{BB962C8B-B14F-4D97-AF65-F5344CB8AC3E}">
        <p14:creationId xmlns:p14="http://schemas.microsoft.com/office/powerpoint/2010/main" val="3141785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dirty="0">
                    <a:sym typeface="+mn-ea"/>
                  </a:rPr>
                  <a:t>one obtains the 𝜁C = √3 GeV </a:t>
                </a:r>
                <a:r>
                  <a:rPr lang="en-US" altLang="zh-CN" sz="1200" dirty="0" err="1">
                    <a:sym typeface="+mn-ea"/>
                  </a:rPr>
                  <a:t>polarised</a:t>
                </a:r>
                <a:r>
                  <a:rPr lang="en-US" altLang="zh-CN" sz="1200" dirty="0">
                    <a:sym typeface="+mn-ea"/>
                  </a:rPr>
                  <a:t> quark DFs drawn in Fig, wherein they are compared with data inferred from experiments: </a:t>
                </a:r>
                <a:r>
                  <a:rPr lang="en-AU" altLang="zh-CN" sz="1200" dirty="0">
                    <a:sym typeface="+mn-ea"/>
                  </a:rPr>
                  <a:t>Predictions deliver quantitative agreement with data </a:t>
                </a:r>
                <a:r>
                  <a:rPr lang="en-AU" altLang="zh-CN" sz="1200" dirty="0"/>
                  <a:t>on </a:t>
                </a:r>
                <a14:m>
                  <m:oMath xmlns:m="http://schemas.openxmlformats.org/officeDocument/2006/math">
                    <m:r>
                      <a:rPr lang="en-US" altLang="zh-CN" sz="1200" b="0" i="1" smtClean="0">
                        <a:latin typeface="Cambria Math" panose="02040503050406030204" pitchFamily="18" charset="0"/>
                      </a:rPr>
                      <m:t>𝑥</m:t>
                    </m:r>
                    <m:r>
                      <a:rPr lang="en-US" altLang="zh-CN" sz="1200" b="0" i="1" smtClean="0">
                        <a:latin typeface="Cambria Math" panose="02040503050406030204" pitchFamily="18" charset="0"/>
                        <a:ea typeface="Cambria Math" panose="02040503050406030204" pitchFamily="18" charset="0"/>
                      </a:rPr>
                      <m:t>&gt;0.2</m:t>
                    </m:r>
                  </m:oMath>
                </a14:m>
                <a:r>
                  <a:rPr lang="en-AU" altLang="zh-CN" sz="1200" dirty="0">
                    <a:sym typeface="+mn-ea"/>
                  </a:rPr>
                  <a:t>.</a:t>
                </a:r>
              </a:p>
              <a:p>
                <a:r>
                  <a:rPr lang="en-US" altLang="zh-CN" sz="1200" dirty="0">
                    <a:sym typeface="+mn-ea"/>
                  </a:rPr>
                  <a:t>our results of d quark agree with the all available world data. </a:t>
                </a:r>
              </a:p>
              <a:p>
                <a:r>
                  <a:rPr lang="en-US" altLang="zh-CN" sz="1200" dirty="0">
                    <a:sym typeface="+mn-ea"/>
                  </a:rPr>
                  <a:t>Referring to the COMPASS results, the data of u quark tend to fall below our prediction, This aligns with the </a:t>
                </a:r>
                <a:r>
                  <a:rPr lang="zh-CN" altLang="en-US" dirty="0"/>
                  <a:t>observations that the COMPASS results yield </a:t>
                </a:r>
                <a:r>
                  <a:rPr lang="en-AU" altLang="zh-CN" dirty="0">
                    <a:sym typeface="+mn-ea"/>
                  </a:rPr>
                  <a:t>underestimate of</a:t>
                </a:r>
                <a14:m>
                  <m:oMath xmlns:m="http://schemas.openxmlformats.org/officeDocument/2006/math">
                    <m:r>
                      <a:rPr lang="en-US" altLang="en-AU" dirty="0">
                        <a:latin typeface="Cambria Math" panose="02040503050406030204" pitchFamily="18" charset="0"/>
                        <a:sym typeface="+mn-ea"/>
                      </a:rPr>
                      <m:t> </m:t>
                    </m:r>
                    <m:sSub>
                      <m:sSubPr>
                        <m:ctrlPr>
                          <a:rPr lang="en-AU" altLang="zh-CN" b="0" i="1" smtClean="0">
                            <a:latin typeface="Cambria Math" panose="02040503050406030204" pitchFamily="18" charset="0"/>
                          </a:rPr>
                        </m:ctrlPr>
                      </m:sSubPr>
                      <m:e>
                        <m:r>
                          <a:rPr lang="en-AU" altLang="zh-CN" b="0" i="1" smtClean="0">
                            <a:latin typeface="Cambria Math" panose="02040503050406030204" pitchFamily="18" charset="0"/>
                          </a:rPr>
                          <m:t>𝑔</m:t>
                        </m:r>
                      </m:e>
                      <m:sub>
                        <m:r>
                          <a:rPr lang="en-AU" altLang="zh-CN" b="0" i="1" smtClean="0">
                            <a:latin typeface="Cambria Math" panose="02040503050406030204" pitchFamily="18" charset="0"/>
                          </a:rPr>
                          <m:t>𝐴</m:t>
                        </m:r>
                      </m:sub>
                    </m:sSub>
                  </m:oMath>
                </a14:m>
                <a:r>
                  <a:rPr lang="en-AU" altLang="zh-CN" dirty="0">
                    <a:sym typeface="+mn-ea"/>
                  </a:rPr>
                  <a:t> by 25%</a:t>
                </a:r>
                <a:r>
                  <a:rPr lang="en-US" altLang="en-AU" dirty="0">
                    <a:sym typeface="+mn-ea"/>
                  </a:rPr>
                  <a:t>.</a:t>
                </a:r>
              </a:p>
            </p:txBody>
          </p:sp>
        </mc:Choice>
        <mc:Fallback xmlns="">
          <p:sp>
            <p:nvSpPr>
              <p:cNvPr id="3" name="备注占位符 2"/>
              <p:cNvSpPr>
                <a:spLocks noGrp="1"/>
              </p:cNvSpPr>
              <p:nvPr>
                <p:ph type="body" idx="1"/>
              </p:nvPr>
            </p:nvSpPr>
            <p:spPr/>
            <p:txBody>
              <a:bodyPr/>
              <a:lstStyle/>
              <a:p>
                <a:r>
                  <a:rPr lang="en-US" altLang="zh-CN" sz="1200" dirty="0">
                    <a:sym typeface="+mn-ea"/>
                  </a:rPr>
                  <a:t>one obtains the 𝜁C = √3 GeV </a:t>
                </a:r>
                <a:r>
                  <a:rPr lang="en-US" altLang="zh-CN" sz="1200" dirty="0" err="1">
                    <a:sym typeface="+mn-ea"/>
                  </a:rPr>
                  <a:t>polarised</a:t>
                </a:r>
                <a:r>
                  <a:rPr lang="en-US" altLang="zh-CN" sz="1200" dirty="0">
                    <a:sym typeface="+mn-ea"/>
                  </a:rPr>
                  <a:t> quark DFs drawn in Fig, wherein they are compared with data inferred from experiments: </a:t>
                </a:r>
                <a:r>
                  <a:rPr lang="en-AU" altLang="zh-CN" sz="1200" dirty="0">
                    <a:sym typeface="+mn-ea"/>
                  </a:rPr>
                  <a:t>Predictions deliver quantitative agreement with data </a:t>
                </a:r>
                <a:r>
                  <a:rPr lang="en-AU" altLang="zh-CN" sz="1200" dirty="0"/>
                  <a:t>on </a:t>
                </a:r>
                <a:r>
                  <a:rPr lang="en-US" altLang="zh-CN" sz="1200" b="0" i="0">
                    <a:latin typeface="Cambria Math" panose="02040503050406030204" pitchFamily="18" charset="0"/>
                  </a:rPr>
                  <a:t>𝑥</a:t>
                </a:r>
                <a:r>
                  <a:rPr lang="en-US" altLang="zh-CN" sz="1200" b="0" i="0">
                    <a:latin typeface="Cambria Math" panose="02040503050406030204" pitchFamily="18" charset="0"/>
                    <a:ea typeface="Cambria Math" panose="02040503050406030204" pitchFamily="18" charset="0"/>
                  </a:rPr>
                  <a:t>&gt;0.2</a:t>
                </a:r>
                <a:r>
                  <a:rPr lang="en-AU" altLang="zh-CN" sz="1200" dirty="0">
                    <a:sym typeface="+mn-ea"/>
                  </a:rPr>
                  <a:t>.</a:t>
                </a:r>
              </a:p>
              <a:p>
                <a:r>
                  <a:rPr lang="en-US" altLang="zh-CN" sz="1200" dirty="0">
                    <a:sym typeface="+mn-ea"/>
                  </a:rPr>
                  <a:t>our results of d quark agree with the all available world data. </a:t>
                </a:r>
              </a:p>
              <a:p>
                <a:r>
                  <a:rPr lang="en-US" altLang="zh-CN" sz="1200" dirty="0">
                    <a:sym typeface="+mn-ea"/>
                  </a:rPr>
                  <a:t>Referring to the COMPASS results, the data of u quark tend to fall below our prediction, This aligns with the </a:t>
                </a:r>
                <a:r>
                  <a:rPr lang="zh-CN" altLang="en-US" dirty="0"/>
                  <a:t>observations that the COMPASS results yield </a:t>
                </a:r>
                <a:r>
                  <a:rPr lang="en-AU" altLang="zh-CN" dirty="0">
                    <a:sym typeface="+mn-ea"/>
                  </a:rPr>
                  <a:t>underestimate of</a:t>
                </a:r>
                <a:r>
                  <a:rPr lang="en-US" altLang="en-AU" i="0" dirty="0">
                    <a:latin typeface="Cambria Math" panose="02040503050406030204" pitchFamily="18" charset="0"/>
                    <a:sym typeface="+mn-ea"/>
                  </a:rPr>
                  <a:t> </a:t>
                </a:r>
                <a:r>
                  <a:rPr lang="en-AU" altLang="zh-CN" b="0" i="0">
                    <a:latin typeface="Cambria Math" panose="02040503050406030204" pitchFamily="18" charset="0"/>
                  </a:rPr>
                  <a:t>𝑔_𝐴</a:t>
                </a:r>
                <a:r>
                  <a:rPr lang="en-AU" altLang="zh-CN" dirty="0">
                    <a:sym typeface="+mn-ea"/>
                  </a:rPr>
                  <a:t> by 25%</a:t>
                </a:r>
                <a:r>
                  <a:rPr lang="en-US" altLang="en-AU" dirty="0">
                    <a:sym typeface="+mn-ea"/>
                  </a:rPr>
                  <a:t>.</a:t>
                </a:r>
              </a:p>
            </p:txBody>
          </p:sp>
        </mc:Fallback>
      </mc:AlternateContent>
      <p:sp>
        <p:nvSpPr>
          <p:cNvPr id="4" name="灯片编号占位符 3"/>
          <p:cNvSpPr>
            <a:spLocks noGrp="1"/>
          </p:cNvSpPr>
          <p:nvPr>
            <p:ph type="sldNum" sz="quarter" idx="5"/>
          </p:nvPr>
        </p:nvSpPr>
        <p:spPr/>
        <p:txBody>
          <a:bodyPr/>
          <a:lstStyle/>
          <a:p>
            <a:fld id="{BE181B42-80AA-4067-90AA-2714BE91BB1A}" type="slidenum">
              <a:rPr lang="zh-CN" altLang="en-US" smtClean="0"/>
              <a:t>8</a:t>
            </a:fld>
            <a:endParaRPr lang="zh-CN" altLang="en-US"/>
          </a:p>
        </p:txBody>
      </p:sp>
    </p:spTree>
    <p:extLst>
      <p:ext uri="{BB962C8B-B14F-4D97-AF65-F5344CB8AC3E}">
        <p14:creationId xmlns:p14="http://schemas.microsoft.com/office/powerpoint/2010/main" val="476700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These are our polarized antiquark </a:t>
            </a:r>
            <a:r>
              <a:rPr lang="en-US" altLang="zh-CN" dirty="0" err="1"/>
              <a:t>distributions’s</a:t>
            </a:r>
            <a:r>
              <a:rPr lang="en-US" altLang="zh-CN" dirty="0"/>
              <a:t> results, along with </a:t>
            </a:r>
            <a:r>
              <a:rPr lang="en-US" altLang="zh-CN" dirty="0" err="1"/>
              <a:t>datas</a:t>
            </a:r>
            <a:r>
              <a:rPr lang="en-US" altLang="zh-CN" dirty="0"/>
              <a:t> from COMPASS. On the scale of this image, the data have large uncertainties. So, can only be used to set plausible bounds on the size of these distributions.</a:t>
            </a:r>
          </a:p>
          <a:p>
            <a:endParaRPr lang="en-US" altLang="zh-CN" dirty="0"/>
          </a:p>
          <a:p>
            <a:r>
              <a:rPr lang="en-US" altLang="zh-CN" dirty="0"/>
              <a:t>Our predictions for all polarized sea quark DFs are shown in this image. The image includes </a:t>
            </a:r>
            <a:r>
              <a:rPr lang="en-US" altLang="zh-CN" dirty="0" err="1"/>
              <a:t>datas</a:t>
            </a:r>
            <a:r>
              <a:rPr lang="en-US" altLang="zh-CN" dirty="0"/>
              <a:t> on s quark from COMPASS. The data uncertainties are also large.</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Broadly speaking, the magnitude matches our prediction for these DFs.</a:t>
            </a:r>
          </a:p>
          <a:p>
            <a:endParaRPr lang="en-US" altLang="zh-CN" dirty="0"/>
          </a:p>
        </p:txBody>
      </p:sp>
      <p:sp>
        <p:nvSpPr>
          <p:cNvPr id="4" name="灯片编号占位符 3"/>
          <p:cNvSpPr>
            <a:spLocks noGrp="1"/>
          </p:cNvSpPr>
          <p:nvPr>
            <p:ph type="sldNum" sz="quarter" idx="5"/>
          </p:nvPr>
        </p:nvSpPr>
        <p:spPr/>
        <p:txBody>
          <a:bodyPr/>
          <a:lstStyle/>
          <a:p>
            <a:fld id="{BE181B42-80AA-4067-90AA-2714BE91BB1A}" type="slidenum">
              <a:rPr lang="zh-CN" altLang="en-US" smtClean="0"/>
              <a:t>9</a:t>
            </a:fld>
            <a:endParaRPr lang="zh-CN" altLang="en-US"/>
          </a:p>
        </p:txBody>
      </p:sp>
    </p:spTree>
    <p:extLst>
      <p:ext uri="{BB962C8B-B14F-4D97-AF65-F5344CB8AC3E}">
        <p14:creationId xmlns:p14="http://schemas.microsoft.com/office/powerpoint/2010/main" val="3932816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1ECCCF-FCAB-7B85-72CA-380ACC98CE3C}"/>
              </a:ext>
            </a:extLst>
          </p:cNvPr>
          <p:cNvSpPr>
            <a:spLocks noGrp="1"/>
          </p:cNvSpPr>
          <p:nvPr>
            <p:ph type="ctrTitle"/>
          </p:nvPr>
        </p:nvSpPr>
        <p:spPr>
          <a:xfrm>
            <a:off x="1524000" y="1122363"/>
            <a:ext cx="9144000" cy="2387600"/>
          </a:xfrm>
        </p:spPr>
        <p:txBody>
          <a:bodyPr anchor="b"/>
          <a:lstStyle>
            <a:lvl1pPr algn="ctr">
              <a:defRPr sz="6000">
                <a:latin typeface="Trebuchet MS" panose="020B0603020202020204" pitchFamily="34" charset="0"/>
              </a:defRPr>
            </a:lvl1pPr>
          </a:lstStyle>
          <a:p>
            <a:r>
              <a:rPr lang="zh-CN" altLang="en-US" dirty="0"/>
              <a:t>单击此处编辑母版标题样式</a:t>
            </a:r>
          </a:p>
        </p:txBody>
      </p:sp>
      <p:sp>
        <p:nvSpPr>
          <p:cNvPr id="3" name="副标题 2">
            <a:extLst>
              <a:ext uri="{FF2B5EF4-FFF2-40B4-BE49-F238E27FC236}">
                <a16:creationId xmlns:a16="http://schemas.microsoft.com/office/drawing/2014/main" id="{8B405A34-E24F-EFA5-6BE4-B8F32BE32A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a:extLst>
              <a:ext uri="{FF2B5EF4-FFF2-40B4-BE49-F238E27FC236}">
                <a16:creationId xmlns:a16="http://schemas.microsoft.com/office/drawing/2014/main" id="{D9FE7F6E-9905-7C7D-270F-C5B154260F2E}"/>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823E657D-ECB8-1A6C-105D-48B56574EB47}"/>
              </a:ext>
            </a:extLst>
          </p:cNvPr>
          <p:cNvSpPr>
            <a:spLocks noGrp="1"/>
          </p:cNvSpPr>
          <p:nvPr>
            <p:ph type="ftr" sz="quarter" idx="11"/>
          </p:nvPr>
        </p:nvSpPr>
        <p:spPr/>
        <p:txBody>
          <a:bodyPr/>
          <a:lstStyle/>
          <a:p>
            <a:r>
              <a:rPr lang="en-US" altLang="zh-CN"/>
              <a:t>Perspective on proton polarised PDFs</a:t>
            </a:r>
            <a:endParaRPr lang="zh-CN" altLang="en-US"/>
          </a:p>
        </p:txBody>
      </p:sp>
      <p:sp>
        <p:nvSpPr>
          <p:cNvPr id="6" name="灯片编号占位符 5">
            <a:extLst>
              <a:ext uri="{FF2B5EF4-FFF2-40B4-BE49-F238E27FC236}">
                <a16:creationId xmlns:a16="http://schemas.microsoft.com/office/drawing/2014/main" id="{9C31EA44-A3D8-AF9B-81A3-2210AB014AE9}"/>
              </a:ext>
            </a:extLst>
          </p:cNvPr>
          <p:cNvSpPr>
            <a:spLocks noGrp="1"/>
          </p:cNvSpPr>
          <p:nvPr>
            <p:ph type="sldNum" sz="quarter" idx="12"/>
          </p:nvPr>
        </p:nvSpPr>
        <p:spPr/>
        <p:txBody>
          <a:bodyPr/>
          <a:lstStyle>
            <a:lvl1pPr>
              <a:defRPr sz="1400" baseline="0"/>
            </a:lvl1pPr>
          </a:lstStyle>
          <a:p>
            <a:fld id="{6DD9EC0B-694D-43A7-8497-10451BEA1D45}" type="slidenum">
              <a:rPr lang="zh-CN" altLang="en-US" smtClean="0"/>
              <a:pPr/>
              <a:t>‹#›</a:t>
            </a:fld>
            <a:endParaRPr lang="zh-CN" altLang="en-US" dirty="0"/>
          </a:p>
        </p:txBody>
      </p:sp>
      <p:sp>
        <p:nvSpPr>
          <p:cNvPr id="7" name="矩形 7">
            <a:extLst>
              <a:ext uri="{FF2B5EF4-FFF2-40B4-BE49-F238E27FC236}">
                <a16:creationId xmlns:a16="http://schemas.microsoft.com/office/drawing/2014/main" id="{ACAA8ECD-DF17-1619-5FB4-AFDD1C82542A}"/>
              </a:ext>
            </a:extLst>
          </p:cNvPr>
          <p:cNvSpPr>
            <a:spLocks noChangeArrowheads="1"/>
          </p:cNvSpPr>
          <p:nvPr userDrawn="1"/>
        </p:nvSpPr>
        <p:spPr bwMode="auto">
          <a:xfrm>
            <a:off x="9525" y="9524"/>
            <a:ext cx="12182475" cy="949325"/>
          </a:xfrm>
          <a:prstGeom prst="rect">
            <a:avLst/>
          </a:prstGeom>
          <a:solidFill>
            <a:srgbClr val="003366">
              <a:alpha val="90195"/>
            </a:srgb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8" name="Group 7">
            <a:extLst>
              <a:ext uri="{FF2B5EF4-FFF2-40B4-BE49-F238E27FC236}">
                <a16:creationId xmlns:a16="http://schemas.microsoft.com/office/drawing/2014/main" id="{55BB5C73-8D04-6D8E-D83C-835094855CC8}"/>
              </a:ext>
            </a:extLst>
          </p:cNvPr>
          <p:cNvGrpSpPr/>
          <p:nvPr userDrawn="1"/>
        </p:nvGrpSpPr>
        <p:grpSpPr>
          <a:xfrm>
            <a:off x="12700" y="17779"/>
            <a:ext cx="1066800" cy="949325"/>
            <a:chOff x="4150" y="981"/>
            <a:chExt cx="635" cy="527"/>
          </a:xfrm>
        </p:grpSpPr>
        <p:sp>
          <p:nvSpPr>
            <p:cNvPr id="9" name="Rectangle 8">
              <a:extLst>
                <a:ext uri="{FF2B5EF4-FFF2-40B4-BE49-F238E27FC236}">
                  <a16:creationId xmlns:a16="http://schemas.microsoft.com/office/drawing/2014/main" id="{5D846FF9-1D42-E086-7782-55107410238D}"/>
                </a:ext>
              </a:extLst>
            </p:cNvPr>
            <p:cNvSpPr/>
            <p:nvPr/>
          </p:nvSpPr>
          <p:spPr>
            <a:xfrm>
              <a:off x="4150" y="981"/>
              <a:ext cx="635" cy="527"/>
            </a:xfrm>
            <a:prstGeom prst="rect">
              <a:avLst/>
            </a:prstGeom>
            <a:solidFill>
              <a:schemeClr val="bg1"/>
            </a:solidFill>
            <a:ln w="9525">
              <a:noFill/>
            </a:ln>
          </p:spPr>
          <p:txBody>
            <a:bodyPr wrap="none" anchor="ctr" anchorCtr="0"/>
            <a:lstStyle/>
            <a:p>
              <a:endParaRPr lang="zh-CN" altLang="en-US" dirty="0">
                <a:latin typeface="Arial" panose="020B0604020202020204" pitchFamily="34" charset="0"/>
                <a:ea typeface="宋体" panose="02010600030101010101" pitchFamily="2" charset="-122"/>
              </a:endParaRPr>
            </a:p>
          </p:txBody>
        </p:sp>
        <p:pic>
          <p:nvPicPr>
            <p:cNvPr id="10" name="Picture 2" descr="F:\FFF\image\png.png">
              <a:extLst>
                <a:ext uri="{FF2B5EF4-FFF2-40B4-BE49-F238E27FC236}">
                  <a16:creationId xmlns:a16="http://schemas.microsoft.com/office/drawing/2014/main" id="{01C94094-9A71-6E9C-9B31-9D1E6ABB18A2}"/>
                </a:ext>
              </a:extLst>
            </p:cNvPr>
            <p:cNvPicPr>
              <a:picLocks noChangeAspect="1"/>
            </p:cNvPicPr>
            <p:nvPr/>
          </p:nvPicPr>
          <p:blipFill>
            <a:blip r:embed="rId2"/>
            <a:stretch>
              <a:fillRect/>
            </a:stretch>
          </p:blipFill>
          <p:spPr>
            <a:xfrm>
              <a:off x="4201" y="990"/>
              <a:ext cx="532" cy="512"/>
            </a:xfrm>
            <a:prstGeom prst="rect">
              <a:avLst/>
            </a:prstGeom>
            <a:noFill/>
            <a:ln w="9525">
              <a:noFill/>
            </a:ln>
          </p:spPr>
        </p:pic>
      </p:grpSp>
    </p:spTree>
    <p:extLst>
      <p:ext uri="{BB962C8B-B14F-4D97-AF65-F5344CB8AC3E}">
        <p14:creationId xmlns:p14="http://schemas.microsoft.com/office/powerpoint/2010/main" val="249721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332484-57CD-0907-8483-A1389CBAF04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097465D-0B95-53A3-7DA9-C0DA7556458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B3C95BD-3C09-B87F-0E5B-51FF56E2C930}"/>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FA68FB47-9010-63F5-8582-8878142A00D0}"/>
              </a:ext>
            </a:extLst>
          </p:cNvPr>
          <p:cNvSpPr>
            <a:spLocks noGrp="1"/>
          </p:cNvSpPr>
          <p:nvPr>
            <p:ph type="ftr" sz="quarter" idx="11"/>
          </p:nvPr>
        </p:nvSpPr>
        <p:spPr/>
        <p:txBody>
          <a:bodyPr/>
          <a:lstStyle/>
          <a:p>
            <a:r>
              <a:rPr lang="en-US" altLang="zh-CN"/>
              <a:t>Perspective on proton polarised PDFs</a:t>
            </a:r>
            <a:endParaRPr lang="zh-CN" altLang="en-US"/>
          </a:p>
        </p:txBody>
      </p:sp>
      <p:sp>
        <p:nvSpPr>
          <p:cNvPr id="6" name="灯片编号占位符 5">
            <a:extLst>
              <a:ext uri="{FF2B5EF4-FFF2-40B4-BE49-F238E27FC236}">
                <a16:creationId xmlns:a16="http://schemas.microsoft.com/office/drawing/2014/main" id="{528BFECA-0FF1-C23F-68C4-494D6950A289}"/>
              </a:ext>
            </a:extLst>
          </p:cNvPr>
          <p:cNvSpPr>
            <a:spLocks noGrp="1"/>
          </p:cNvSpPr>
          <p:nvPr>
            <p:ph type="sldNum" sz="quarter" idx="12"/>
          </p:nvPr>
        </p:nvSpPr>
        <p:spPr/>
        <p:txBody>
          <a:bodyPr/>
          <a:lstStyle/>
          <a:p>
            <a:fld id="{6DD9EC0B-694D-43A7-8497-10451BEA1D45}" type="slidenum">
              <a:rPr lang="zh-CN" altLang="en-US" smtClean="0"/>
              <a:t>‹#›</a:t>
            </a:fld>
            <a:endParaRPr lang="zh-CN" altLang="en-US"/>
          </a:p>
        </p:txBody>
      </p:sp>
    </p:spTree>
    <p:extLst>
      <p:ext uri="{BB962C8B-B14F-4D97-AF65-F5344CB8AC3E}">
        <p14:creationId xmlns:p14="http://schemas.microsoft.com/office/powerpoint/2010/main" val="76386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4659CAA-EB9C-DE0D-C05B-4014E0C6018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69A932B-D921-4905-A4C1-2024308B490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1F87B71-5699-45C8-A2E1-DA63E8E7B247}"/>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4D544B67-AFA6-A4F0-327E-02FD7C26C608}"/>
              </a:ext>
            </a:extLst>
          </p:cNvPr>
          <p:cNvSpPr>
            <a:spLocks noGrp="1"/>
          </p:cNvSpPr>
          <p:nvPr>
            <p:ph type="ftr" sz="quarter" idx="11"/>
          </p:nvPr>
        </p:nvSpPr>
        <p:spPr/>
        <p:txBody>
          <a:bodyPr/>
          <a:lstStyle/>
          <a:p>
            <a:r>
              <a:rPr lang="en-US" altLang="zh-CN"/>
              <a:t>Perspective on proton polarised PDFs</a:t>
            </a:r>
            <a:endParaRPr lang="zh-CN" altLang="en-US"/>
          </a:p>
        </p:txBody>
      </p:sp>
      <p:sp>
        <p:nvSpPr>
          <p:cNvPr id="6" name="灯片编号占位符 5">
            <a:extLst>
              <a:ext uri="{FF2B5EF4-FFF2-40B4-BE49-F238E27FC236}">
                <a16:creationId xmlns:a16="http://schemas.microsoft.com/office/drawing/2014/main" id="{2022811E-428B-4EB1-593E-B685C8728D9A}"/>
              </a:ext>
            </a:extLst>
          </p:cNvPr>
          <p:cNvSpPr>
            <a:spLocks noGrp="1"/>
          </p:cNvSpPr>
          <p:nvPr>
            <p:ph type="sldNum" sz="quarter" idx="12"/>
          </p:nvPr>
        </p:nvSpPr>
        <p:spPr/>
        <p:txBody>
          <a:bodyPr/>
          <a:lstStyle/>
          <a:p>
            <a:fld id="{6DD9EC0B-694D-43A7-8497-10451BEA1D45}" type="slidenum">
              <a:rPr lang="zh-CN" altLang="en-US" smtClean="0"/>
              <a:t>‹#›</a:t>
            </a:fld>
            <a:endParaRPr lang="zh-CN" altLang="en-US"/>
          </a:p>
        </p:txBody>
      </p:sp>
    </p:spTree>
    <p:extLst>
      <p:ext uri="{BB962C8B-B14F-4D97-AF65-F5344CB8AC3E}">
        <p14:creationId xmlns:p14="http://schemas.microsoft.com/office/powerpoint/2010/main" val="175193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4A1853-1200-C12D-4505-7DD42333427E}"/>
              </a:ext>
            </a:extLst>
          </p:cNvPr>
          <p:cNvSpPr>
            <a:spLocks noGrp="1"/>
          </p:cNvSpPr>
          <p:nvPr>
            <p:ph type="title"/>
          </p:nvPr>
        </p:nvSpPr>
        <p:spPr/>
        <p:txBody>
          <a:bodyPr>
            <a:normAutofit/>
          </a:bodyPr>
          <a:lstStyle>
            <a:lvl1pPr>
              <a:defRPr lang="zh-CN" altLang="en-US" sz="3200" b="1" baseline="0" dirty="0">
                <a:solidFill>
                  <a:schemeClr val="tx1"/>
                </a:solidFill>
                <a:latin typeface="Trebuchet MS" panose="020B0603020202020204" pitchFamily="34" charset="0"/>
                <a:ea typeface="微软雅黑" panose="020B0503020204020204" pitchFamily="34" charset="-122"/>
                <a:cs typeface="+mj-cs"/>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4911E8A0-9004-4557-0169-7333AFF12DEF}"/>
              </a:ext>
            </a:extLst>
          </p:cNvPr>
          <p:cNvSpPr>
            <a:spLocks noGrp="1"/>
          </p:cNvSpPr>
          <p:nvPr>
            <p:ph idx="1"/>
          </p:nvPr>
        </p:nvSpPr>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页脚占位符 4">
            <a:extLst>
              <a:ext uri="{FF2B5EF4-FFF2-40B4-BE49-F238E27FC236}">
                <a16:creationId xmlns:a16="http://schemas.microsoft.com/office/drawing/2014/main" id="{A66FB085-A315-4529-5589-DB903974A98C}"/>
              </a:ext>
            </a:extLst>
          </p:cNvPr>
          <p:cNvSpPr>
            <a:spLocks noGrp="1"/>
          </p:cNvSpPr>
          <p:nvPr>
            <p:ph type="ftr" sz="quarter" idx="11"/>
          </p:nvPr>
        </p:nvSpPr>
        <p:spPr>
          <a:xfrm>
            <a:off x="292100" y="6356350"/>
            <a:ext cx="2781301" cy="365125"/>
          </a:xfrm>
        </p:spPr>
        <p:txBody>
          <a:bodyPr/>
          <a:lstStyle>
            <a:lvl1pPr>
              <a:defRPr b="1">
                <a:solidFill>
                  <a:schemeClr val="tx1"/>
                </a:solidFill>
              </a:defRPr>
            </a:lvl1pPr>
          </a:lstStyle>
          <a:p>
            <a:r>
              <a:rPr lang="en-US" altLang="zh-CN"/>
              <a:t>Perspective on proton polarised PDFs</a:t>
            </a:r>
            <a:endParaRPr lang="zh-CN" altLang="en-US" dirty="0"/>
          </a:p>
        </p:txBody>
      </p:sp>
      <p:sp>
        <p:nvSpPr>
          <p:cNvPr id="6" name="灯片编号占位符 5">
            <a:extLst>
              <a:ext uri="{FF2B5EF4-FFF2-40B4-BE49-F238E27FC236}">
                <a16:creationId xmlns:a16="http://schemas.microsoft.com/office/drawing/2014/main" id="{9C73585B-DDAF-3DD6-351C-58755A0BA6A8}"/>
              </a:ext>
            </a:extLst>
          </p:cNvPr>
          <p:cNvSpPr>
            <a:spLocks noGrp="1"/>
          </p:cNvSpPr>
          <p:nvPr>
            <p:ph type="sldNum" sz="quarter" idx="12"/>
          </p:nvPr>
        </p:nvSpPr>
        <p:spPr>
          <a:xfrm>
            <a:off x="9118600" y="6356350"/>
            <a:ext cx="2743200" cy="365125"/>
          </a:xfrm>
        </p:spPr>
        <p:txBody>
          <a:bodyPr/>
          <a:lstStyle>
            <a:lvl1pPr>
              <a:defRPr sz="1400" baseline="0"/>
            </a:lvl1pPr>
          </a:lstStyle>
          <a:p>
            <a:fld id="{6DD9EC0B-694D-43A7-8497-10451BEA1D45}" type="slidenum">
              <a:rPr lang="zh-CN" altLang="en-US" smtClean="0"/>
              <a:pPr/>
              <a:t>‹#›</a:t>
            </a:fld>
            <a:endParaRPr lang="zh-CN" altLang="en-US" dirty="0"/>
          </a:p>
        </p:txBody>
      </p:sp>
      <p:sp>
        <p:nvSpPr>
          <p:cNvPr id="4" name="页脚占位符 4">
            <a:extLst>
              <a:ext uri="{FF2B5EF4-FFF2-40B4-BE49-F238E27FC236}">
                <a16:creationId xmlns:a16="http://schemas.microsoft.com/office/drawing/2014/main" id="{269AA28A-2EC5-DD7E-86B7-8C5AC0F1650D}"/>
              </a:ext>
            </a:extLst>
          </p:cNvPr>
          <p:cNvSpPr txBox="1">
            <a:spLocks/>
          </p:cNvSpPr>
          <p:nvPr userDrawn="1"/>
        </p:nvSpPr>
        <p:spPr>
          <a:xfrm>
            <a:off x="4566920" y="6356350"/>
            <a:ext cx="2781301" cy="365125"/>
          </a:xfrm>
          <a:prstGeom prst="rect">
            <a:avLst/>
          </a:prstGeom>
        </p:spPr>
        <p:txBody>
          <a:bodyPr vert="horz" lIns="91440" tIns="45720" rIns="91440" bIns="45720" rtlCol="0" anchor="ctr"/>
          <a:lstStyle>
            <a:defPPr>
              <a:defRPr lang="zh-CN"/>
            </a:defPPr>
            <a:lvl1pPr marL="0" algn="ct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pcheng@mail.ahnu.edu.cn</a:t>
            </a:r>
            <a:endParaRPr lang="zh-CN" altLang="en-US" dirty="0"/>
          </a:p>
        </p:txBody>
      </p:sp>
    </p:spTree>
    <p:extLst>
      <p:ext uri="{BB962C8B-B14F-4D97-AF65-F5344CB8AC3E}">
        <p14:creationId xmlns:p14="http://schemas.microsoft.com/office/powerpoint/2010/main" val="3125139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4EA216-58CC-95E2-6915-AECB840A0D2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06DD6FD-6D79-BD06-C58A-013944BD70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842E051-030F-147D-5428-BF8CB7465FDF}"/>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38F57408-0671-C9B5-C37B-6F4763DB5225}"/>
              </a:ext>
            </a:extLst>
          </p:cNvPr>
          <p:cNvSpPr>
            <a:spLocks noGrp="1"/>
          </p:cNvSpPr>
          <p:nvPr>
            <p:ph type="ftr" sz="quarter" idx="11"/>
          </p:nvPr>
        </p:nvSpPr>
        <p:spPr/>
        <p:txBody>
          <a:bodyPr/>
          <a:lstStyle/>
          <a:p>
            <a:r>
              <a:rPr lang="en-US" altLang="zh-CN"/>
              <a:t>Perspective on proton polarised PDFs</a:t>
            </a:r>
            <a:endParaRPr lang="zh-CN" altLang="en-US"/>
          </a:p>
        </p:txBody>
      </p:sp>
      <p:sp>
        <p:nvSpPr>
          <p:cNvPr id="6" name="灯片编号占位符 5">
            <a:extLst>
              <a:ext uri="{FF2B5EF4-FFF2-40B4-BE49-F238E27FC236}">
                <a16:creationId xmlns:a16="http://schemas.microsoft.com/office/drawing/2014/main" id="{89826F05-427B-595E-D600-19BB57AF606F}"/>
              </a:ext>
            </a:extLst>
          </p:cNvPr>
          <p:cNvSpPr>
            <a:spLocks noGrp="1"/>
          </p:cNvSpPr>
          <p:nvPr>
            <p:ph type="sldNum" sz="quarter" idx="12"/>
          </p:nvPr>
        </p:nvSpPr>
        <p:spPr/>
        <p:txBody>
          <a:bodyPr/>
          <a:lstStyle/>
          <a:p>
            <a:fld id="{6DD9EC0B-694D-43A7-8497-10451BEA1D45}" type="slidenum">
              <a:rPr lang="zh-CN" altLang="en-US" smtClean="0"/>
              <a:t>‹#›</a:t>
            </a:fld>
            <a:endParaRPr lang="zh-CN" altLang="en-US"/>
          </a:p>
        </p:txBody>
      </p:sp>
    </p:spTree>
    <p:extLst>
      <p:ext uri="{BB962C8B-B14F-4D97-AF65-F5344CB8AC3E}">
        <p14:creationId xmlns:p14="http://schemas.microsoft.com/office/powerpoint/2010/main" val="3038982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7CA7EA-BB44-1500-3521-4E68E865194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8F03FA4-8E8B-9A5A-5BDA-C2C236B1E1A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2501675-6634-ACFE-9DDD-77652FE4364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72EECCF-FE52-1700-0598-A5D64CE5665B}"/>
              </a:ext>
            </a:extLst>
          </p:cNvPr>
          <p:cNvSpPr>
            <a:spLocks noGrp="1"/>
          </p:cNvSpPr>
          <p:nvPr>
            <p:ph type="dt" sz="half" idx="10"/>
          </p:nvPr>
        </p:nvSpPr>
        <p:spPr/>
        <p:txBody>
          <a:bodyPr/>
          <a:lstStyle/>
          <a:p>
            <a:endParaRPr lang="zh-CN" altLang="en-US"/>
          </a:p>
        </p:txBody>
      </p:sp>
      <p:sp>
        <p:nvSpPr>
          <p:cNvPr id="6" name="页脚占位符 5">
            <a:extLst>
              <a:ext uri="{FF2B5EF4-FFF2-40B4-BE49-F238E27FC236}">
                <a16:creationId xmlns:a16="http://schemas.microsoft.com/office/drawing/2014/main" id="{8D535944-5605-7E8E-5C52-837E54F933FA}"/>
              </a:ext>
            </a:extLst>
          </p:cNvPr>
          <p:cNvSpPr>
            <a:spLocks noGrp="1"/>
          </p:cNvSpPr>
          <p:nvPr>
            <p:ph type="ftr" sz="quarter" idx="11"/>
          </p:nvPr>
        </p:nvSpPr>
        <p:spPr/>
        <p:txBody>
          <a:bodyPr/>
          <a:lstStyle/>
          <a:p>
            <a:r>
              <a:rPr lang="en-US" altLang="zh-CN"/>
              <a:t>Perspective on proton polarised PDFs</a:t>
            </a:r>
            <a:endParaRPr lang="zh-CN" altLang="en-US"/>
          </a:p>
        </p:txBody>
      </p:sp>
      <p:sp>
        <p:nvSpPr>
          <p:cNvPr id="7" name="灯片编号占位符 6">
            <a:extLst>
              <a:ext uri="{FF2B5EF4-FFF2-40B4-BE49-F238E27FC236}">
                <a16:creationId xmlns:a16="http://schemas.microsoft.com/office/drawing/2014/main" id="{2F232E70-2E67-6CD7-86C9-87DC78BB59EB}"/>
              </a:ext>
            </a:extLst>
          </p:cNvPr>
          <p:cNvSpPr>
            <a:spLocks noGrp="1"/>
          </p:cNvSpPr>
          <p:nvPr>
            <p:ph type="sldNum" sz="quarter" idx="12"/>
          </p:nvPr>
        </p:nvSpPr>
        <p:spPr/>
        <p:txBody>
          <a:bodyPr/>
          <a:lstStyle/>
          <a:p>
            <a:fld id="{6DD9EC0B-694D-43A7-8497-10451BEA1D45}" type="slidenum">
              <a:rPr lang="zh-CN" altLang="en-US" smtClean="0"/>
              <a:t>‹#›</a:t>
            </a:fld>
            <a:endParaRPr lang="zh-CN" altLang="en-US"/>
          </a:p>
        </p:txBody>
      </p:sp>
    </p:spTree>
    <p:extLst>
      <p:ext uri="{BB962C8B-B14F-4D97-AF65-F5344CB8AC3E}">
        <p14:creationId xmlns:p14="http://schemas.microsoft.com/office/powerpoint/2010/main" val="46851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47EF68-79D7-4123-E683-F9B7A16BE19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CB5B32C-E77E-D198-27E8-89CBEAD2B7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D7C5FA9-5015-22F3-88A3-61F8659F2C3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D30FE3D-1D62-E656-8E78-C95D8CA33F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27DC410-654B-EB56-1741-4E73B3B2065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9805D13-C412-B67F-C730-1061918A7887}"/>
              </a:ext>
            </a:extLst>
          </p:cNvPr>
          <p:cNvSpPr>
            <a:spLocks noGrp="1"/>
          </p:cNvSpPr>
          <p:nvPr>
            <p:ph type="dt" sz="half" idx="10"/>
          </p:nvPr>
        </p:nvSpPr>
        <p:spPr/>
        <p:txBody>
          <a:bodyPr/>
          <a:lstStyle/>
          <a:p>
            <a:endParaRPr lang="zh-CN" altLang="en-US"/>
          </a:p>
        </p:txBody>
      </p:sp>
      <p:sp>
        <p:nvSpPr>
          <p:cNvPr id="8" name="页脚占位符 7">
            <a:extLst>
              <a:ext uri="{FF2B5EF4-FFF2-40B4-BE49-F238E27FC236}">
                <a16:creationId xmlns:a16="http://schemas.microsoft.com/office/drawing/2014/main" id="{9CD2A11D-3F73-464E-5F60-7C9CF90475F0}"/>
              </a:ext>
            </a:extLst>
          </p:cNvPr>
          <p:cNvSpPr>
            <a:spLocks noGrp="1"/>
          </p:cNvSpPr>
          <p:nvPr>
            <p:ph type="ftr" sz="quarter" idx="11"/>
          </p:nvPr>
        </p:nvSpPr>
        <p:spPr/>
        <p:txBody>
          <a:bodyPr/>
          <a:lstStyle/>
          <a:p>
            <a:r>
              <a:rPr lang="en-US" altLang="zh-CN"/>
              <a:t>Perspective on proton polarised PDFs</a:t>
            </a:r>
            <a:endParaRPr lang="zh-CN" altLang="en-US"/>
          </a:p>
        </p:txBody>
      </p:sp>
      <p:sp>
        <p:nvSpPr>
          <p:cNvPr id="9" name="灯片编号占位符 8">
            <a:extLst>
              <a:ext uri="{FF2B5EF4-FFF2-40B4-BE49-F238E27FC236}">
                <a16:creationId xmlns:a16="http://schemas.microsoft.com/office/drawing/2014/main" id="{9A5B6EAB-B924-C099-BD34-77966F470B44}"/>
              </a:ext>
            </a:extLst>
          </p:cNvPr>
          <p:cNvSpPr>
            <a:spLocks noGrp="1"/>
          </p:cNvSpPr>
          <p:nvPr>
            <p:ph type="sldNum" sz="quarter" idx="12"/>
          </p:nvPr>
        </p:nvSpPr>
        <p:spPr/>
        <p:txBody>
          <a:bodyPr/>
          <a:lstStyle/>
          <a:p>
            <a:fld id="{6DD9EC0B-694D-43A7-8497-10451BEA1D45}" type="slidenum">
              <a:rPr lang="zh-CN" altLang="en-US" smtClean="0"/>
              <a:t>‹#›</a:t>
            </a:fld>
            <a:endParaRPr lang="zh-CN" altLang="en-US"/>
          </a:p>
        </p:txBody>
      </p:sp>
    </p:spTree>
    <p:extLst>
      <p:ext uri="{BB962C8B-B14F-4D97-AF65-F5344CB8AC3E}">
        <p14:creationId xmlns:p14="http://schemas.microsoft.com/office/powerpoint/2010/main" val="331717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86C14E-0297-4C5E-A939-A552CF05197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4D46E72-8B11-8C72-B054-87BA52211CCC}"/>
              </a:ext>
            </a:extLst>
          </p:cNvPr>
          <p:cNvSpPr>
            <a:spLocks noGrp="1"/>
          </p:cNvSpPr>
          <p:nvPr>
            <p:ph type="dt" sz="half" idx="10"/>
          </p:nvPr>
        </p:nvSpPr>
        <p:spPr/>
        <p:txBody>
          <a:bodyPr/>
          <a:lstStyle/>
          <a:p>
            <a:endParaRPr lang="zh-CN" altLang="en-US"/>
          </a:p>
        </p:txBody>
      </p:sp>
      <p:sp>
        <p:nvSpPr>
          <p:cNvPr id="4" name="页脚占位符 3">
            <a:extLst>
              <a:ext uri="{FF2B5EF4-FFF2-40B4-BE49-F238E27FC236}">
                <a16:creationId xmlns:a16="http://schemas.microsoft.com/office/drawing/2014/main" id="{1441DFEE-DD27-25F9-2AAA-A336FF59D943}"/>
              </a:ext>
            </a:extLst>
          </p:cNvPr>
          <p:cNvSpPr>
            <a:spLocks noGrp="1"/>
          </p:cNvSpPr>
          <p:nvPr>
            <p:ph type="ftr" sz="quarter" idx="11"/>
          </p:nvPr>
        </p:nvSpPr>
        <p:spPr/>
        <p:txBody>
          <a:bodyPr/>
          <a:lstStyle/>
          <a:p>
            <a:r>
              <a:rPr lang="en-US" altLang="zh-CN"/>
              <a:t>Perspective on proton polarised PDFs</a:t>
            </a:r>
            <a:endParaRPr lang="zh-CN" altLang="en-US"/>
          </a:p>
        </p:txBody>
      </p:sp>
      <p:sp>
        <p:nvSpPr>
          <p:cNvPr id="5" name="灯片编号占位符 4">
            <a:extLst>
              <a:ext uri="{FF2B5EF4-FFF2-40B4-BE49-F238E27FC236}">
                <a16:creationId xmlns:a16="http://schemas.microsoft.com/office/drawing/2014/main" id="{136288B1-64DE-3E08-79AE-469D96EB32D7}"/>
              </a:ext>
            </a:extLst>
          </p:cNvPr>
          <p:cNvSpPr>
            <a:spLocks noGrp="1"/>
          </p:cNvSpPr>
          <p:nvPr>
            <p:ph type="sldNum" sz="quarter" idx="12"/>
          </p:nvPr>
        </p:nvSpPr>
        <p:spPr/>
        <p:txBody>
          <a:bodyPr/>
          <a:lstStyle/>
          <a:p>
            <a:fld id="{6DD9EC0B-694D-43A7-8497-10451BEA1D45}" type="slidenum">
              <a:rPr lang="zh-CN" altLang="en-US" smtClean="0"/>
              <a:t>‹#›</a:t>
            </a:fld>
            <a:endParaRPr lang="zh-CN" altLang="en-US"/>
          </a:p>
        </p:txBody>
      </p:sp>
    </p:spTree>
    <p:extLst>
      <p:ext uri="{BB962C8B-B14F-4D97-AF65-F5344CB8AC3E}">
        <p14:creationId xmlns:p14="http://schemas.microsoft.com/office/powerpoint/2010/main" val="237570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0B35BC-87DA-DFFA-F744-37C243813CED}"/>
              </a:ext>
            </a:extLst>
          </p:cNvPr>
          <p:cNvSpPr>
            <a:spLocks noGrp="1"/>
          </p:cNvSpPr>
          <p:nvPr>
            <p:ph type="dt" sz="half" idx="10"/>
          </p:nvPr>
        </p:nvSpPr>
        <p:spPr/>
        <p:txBody>
          <a:bodyPr/>
          <a:lstStyle/>
          <a:p>
            <a:endParaRPr lang="zh-CN" altLang="en-US"/>
          </a:p>
        </p:txBody>
      </p:sp>
      <p:sp>
        <p:nvSpPr>
          <p:cNvPr id="3" name="页脚占位符 2">
            <a:extLst>
              <a:ext uri="{FF2B5EF4-FFF2-40B4-BE49-F238E27FC236}">
                <a16:creationId xmlns:a16="http://schemas.microsoft.com/office/drawing/2014/main" id="{0C213EAA-3F14-82A4-3AEC-B2C07CF01489}"/>
              </a:ext>
            </a:extLst>
          </p:cNvPr>
          <p:cNvSpPr>
            <a:spLocks noGrp="1"/>
          </p:cNvSpPr>
          <p:nvPr>
            <p:ph type="ftr" sz="quarter" idx="11"/>
          </p:nvPr>
        </p:nvSpPr>
        <p:spPr/>
        <p:txBody>
          <a:bodyPr/>
          <a:lstStyle/>
          <a:p>
            <a:r>
              <a:rPr lang="en-US" altLang="zh-CN"/>
              <a:t>Perspective on proton polarised PDFs</a:t>
            </a:r>
            <a:endParaRPr lang="zh-CN" altLang="en-US"/>
          </a:p>
        </p:txBody>
      </p:sp>
      <p:sp>
        <p:nvSpPr>
          <p:cNvPr id="4" name="灯片编号占位符 3">
            <a:extLst>
              <a:ext uri="{FF2B5EF4-FFF2-40B4-BE49-F238E27FC236}">
                <a16:creationId xmlns:a16="http://schemas.microsoft.com/office/drawing/2014/main" id="{080157B7-0819-50FF-E465-88E985DECE67}"/>
              </a:ext>
            </a:extLst>
          </p:cNvPr>
          <p:cNvSpPr>
            <a:spLocks noGrp="1"/>
          </p:cNvSpPr>
          <p:nvPr>
            <p:ph type="sldNum" sz="quarter" idx="12"/>
          </p:nvPr>
        </p:nvSpPr>
        <p:spPr/>
        <p:txBody>
          <a:bodyPr/>
          <a:lstStyle/>
          <a:p>
            <a:fld id="{6DD9EC0B-694D-43A7-8497-10451BEA1D45}" type="slidenum">
              <a:rPr lang="zh-CN" altLang="en-US" smtClean="0"/>
              <a:t>‹#›</a:t>
            </a:fld>
            <a:endParaRPr lang="zh-CN" altLang="en-US"/>
          </a:p>
        </p:txBody>
      </p:sp>
    </p:spTree>
    <p:extLst>
      <p:ext uri="{BB962C8B-B14F-4D97-AF65-F5344CB8AC3E}">
        <p14:creationId xmlns:p14="http://schemas.microsoft.com/office/powerpoint/2010/main" val="263817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29F4C5-ACCE-346D-C715-C2679E3DEFB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6B65F42-3705-E99C-B3A9-4E05D6EB7F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E7ECED6-87C4-C06F-40A3-ACE363321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0DED56F-DDED-AF22-45B0-5AA70FEBEA44}"/>
              </a:ext>
            </a:extLst>
          </p:cNvPr>
          <p:cNvSpPr>
            <a:spLocks noGrp="1"/>
          </p:cNvSpPr>
          <p:nvPr>
            <p:ph type="dt" sz="half" idx="10"/>
          </p:nvPr>
        </p:nvSpPr>
        <p:spPr/>
        <p:txBody>
          <a:bodyPr/>
          <a:lstStyle/>
          <a:p>
            <a:endParaRPr lang="zh-CN" altLang="en-US"/>
          </a:p>
        </p:txBody>
      </p:sp>
      <p:sp>
        <p:nvSpPr>
          <p:cNvPr id="6" name="页脚占位符 5">
            <a:extLst>
              <a:ext uri="{FF2B5EF4-FFF2-40B4-BE49-F238E27FC236}">
                <a16:creationId xmlns:a16="http://schemas.microsoft.com/office/drawing/2014/main" id="{3F69955A-8667-3FCA-EE93-0647F9ACE302}"/>
              </a:ext>
            </a:extLst>
          </p:cNvPr>
          <p:cNvSpPr>
            <a:spLocks noGrp="1"/>
          </p:cNvSpPr>
          <p:nvPr>
            <p:ph type="ftr" sz="quarter" idx="11"/>
          </p:nvPr>
        </p:nvSpPr>
        <p:spPr/>
        <p:txBody>
          <a:bodyPr/>
          <a:lstStyle/>
          <a:p>
            <a:r>
              <a:rPr lang="en-US" altLang="zh-CN"/>
              <a:t>Perspective on proton polarised PDFs</a:t>
            </a:r>
            <a:endParaRPr lang="zh-CN" altLang="en-US"/>
          </a:p>
        </p:txBody>
      </p:sp>
      <p:sp>
        <p:nvSpPr>
          <p:cNvPr id="7" name="灯片编号占位符 6">
            <a:extLst>
              <a:ext uri="{FF2B5EF4-FFF2-40B4-BE49-F238E27FC236}">
                <a16:creationId xmlns:a16="http://schemas.microsoft.com/office/drawing/2014/main" id="{DFE65F85-AE75-1A69-C9CD-324CCE7A1500}"/>
              </a:ext>
            </a:extLst>
          </p:cNvPr>
          <p:cNvSpPr>
            <a:spLocks noGrp="1"/>
          </p:cNvSpPr>
          <p:nvPr>
            <p:ph type="sldNum" sz="quarter" idx="12"/>
          </p:nvPr>
        </p:nvSpPr>
        <p:spPr/>
        <p:txBody>
          <a:bodyPr/>
          <a:lstStyle/>
          <a:p>
            <a:fld id="{6DD9EC0B-694D-43A7-8497-10451BEA1D45}" type="slidenum">
              <a:rPr lang="zh-CN" altLang="en-US" smtClean="0"/>
              <a:t>‹#›</a:t>
            </a:fld>
            <a:endParaRPr lang="zh-CN" altLang="en-US"/>
          </a:p>
        </p:txBody>
      </p:sp>
    </p:spTree>
    <p:extLst>
      <p:ext uri="{BB962C8B-B14F-4D97-AF65-F5344CB8AC3E}">
        <p14:creationId xmlns:p14="http://schemas.microsoft.com/office/powerpoint/2010/main" val="1565327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0AC16A-BD5C-5BF5-2995-8C35EE80E4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BFD0A5A-48D2-AEAF-3EAE-4112FE04EE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6E78529-CD9C-9DC4-02FC-143E0B72C7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A5DDC1-EDAB-88CC-3D3C-C3EAE362099A}"/>
              </a:ext>
            </a:extLst>
          </p:cNvPr>
          <p:cNvSpPr>
            <a:spLocks noGrp="1"/>
          </p:cNvSpPr>
          <p:nvPr>
            <p:ph type="dt" sz="half" idx="10"/>
          </p:nvPr>
        </p:nvSpPr>
        <p:spPr/>
        <p:txBody>
          <a:bodyPr/>
          <a:lstStyle/>
          <a:p>
            <a:endParaRPr lang="zh-CN" altLang="en-US"/>
          </a:p>
        </p:txBody>
      </p:sp>
      <p:sp>
        <p:nvSpPr>
          <p:cNvPr id="6" name="页脚占位符 5">
            <a:extLst>
              <a:ext uri="{FF2B5EF4-FFF2-40B4-BE49-F238E27FC236}">
                <a16:creationId xmlns:a16="http://schemas.microsoft.com/office/drawing/2014/main" id="{A428E8EE-1701-34A4-2F0D-4A0D7CA0FE59}"/>
              </a:ext>
            </a:extLst>
          </p:cNvPr>
          <p:cNvSpPr>
            <a:spLocks noGrp="1"/>
          </p:cNvSpPr>
          <p:nvPr>
            <p:ph type="ftr" sz="quarter" idx="11"/>
          </p:nvPr>
        </p:nvSpPr>
        <p:spPr/>
        <p:txBody>
          <a:bodyPr/>
          <a:lstStyle/>
          <a:p>
            <a:r>
              <a:rPr lang="en-US" altLang="zh-CN"/>
              <a:t>Perspective on proton polarised PDFs</a:t>
            </a:r>
            <a:endParaRPr lang="zh-CN" altLang="en-US"/>
          </a:p>
        </p:txBody>
      </p:sp>
      <p:sp>
        <p:nvSpPr>
          <p:cNvPr id="7" name="灯片编号占位符 6">
            <a:extLst>
              <a:ext uri="{FF2B5EF4-FFF2-40B4-BE49-F238E27FC236}">
                <a16:creationId xmlns:a16="http://schemas.microsoft.com/office/drawing/2014/main" id="{20ABA448-67E6-8EF0-7F0D-BFAA6EF07C0F}"/>
              </a:ext>
            </a:extLst>
          </p:cNvPr>
          <p:cNvSpPr>
            <a:spLocks noGrp="1"/>
          </p:cNvSpPr>
          <p:nvPr>
            <p:ph type="sldNum" sz="quarter" idx="12"/>
          </p:nvPr>
        </p:nvSpPr>
        <p:spPr/>
        <p:txBody>
          <a:bodyPr/>
          <a:lstStyle/>
          <a:p>
            <a:fld id="{6DD9EC0B-694D-43A7-8497-10451BEA1D45}" type="slidenum">
              <a:rPr lang="zh-CN" altLang="en-US" smtClean="0"/>
              <a:t>‹#›</a:t>
            </a:fld>
            <a:endParaRPr lang="zh-CN" altLang="en-US"/>
          </a:p>
        </p:txBody>
      </p:sp>
    </p:spTree>
    <p:extLst>
      <p:ext uri="{BB962C8B-B14F-4D97-AF65-F5344CB8AC3E}">
        <p14:creationId xmlns:p14="http://schemas.microsoft.com/office/powerpoint/2010/main" val="1665290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9F0F7E1-933F-E25A-F742-2D6E397D6D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8A7658A9-435F-E755-C206-5A8406344E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D107D145-C4C3-C4B6-9667-8DA83EDC4C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zh-CN" altLang="en-US"/>
          </a:p>
        </p:txBody>
      </p:sp>
      <p:sp>
        <p:nvSpPr>
          <p:cNvPr id="5" name="页脚占位符 4">
            <a:extLst>
              <a:ext uri="{FF2B5EF4-FFF2-40B4-BE49-F238E27FC236}">
                <a16:creationId xmlns:a16="http://schemas.microsoft.com/office/drawing/2014/main" id="{D5C54565-8CE0-C8B8-1397-6562235345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ltLang="zh-CN"/>
              <a:t>Perspective on proton polarised PDFs</a:t>
            </a:r>
            <a:endParaRPr lang="zh-CN" altLang="en-US"/>
          </a:p>
        </p:txBody>
      </p:sp>
      <p:sp>
        <p:nvSpPr>
          <p:cNvPr id="6" name="灯片编号占位符 5">
            <a:extLst>
              <a:ext uri="{FF2B5EF4-FFF2-40B4-BE49-F238E27FC236}">
                <a16:creationId xmlns:a16="http://schemas.microsoft.com/office/drawing/2014/main" id="{802AC043-B910-61E3-CC40-E15DA6A27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D9EC0B-694D-43A7-8497-10451BEA1D45}" type="slidenum">
              <a:rPr lang="zh-CN" altLang="en-US" smtClean="0"/>
              <a:t>‹#›</a:t>
            </a:fld>
            <a:endParaRPr lang="zh-CN" altLang="en-US"/>
          </a:p>
        </p:txBody>
      </p:sp>
    </p:spTree>
    <p:extLst>
      <p:ext uri="{BB962C8B-B14F-4D97-AF65-F5344CB8AC3E}">
        <p14:creationId xmlns:p14="http://schemas.microsoft.com/office/powerpoint/2010/main" val="2137623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baseline="0">
          <a:solidFill>
            <a:schemeClr val="tx1"/>
          </a:solidFill>
          <a:latin typeface="Trebuchet MS" panose="020B0603020202020204" pitchFamily="34" charset="0"/>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zh-CN" altLang="en-US" sz="2800" kern="1200" baseline="0" dirty="0" smtClean="0">
          <a:solidFill>
            <a:schemeClr val="tx1"/>
          </a:solidFill>
          <a:latin typeface="Calibri" panose="020F050202020403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400" kern="1200" baseline="0" dirty="0" smtClean="0">
          <a:solidFill>
            <a:schemeClr val="tx1"/>
          </a:solidFill>
          <a:latin typeface="Calibri" panose="020F050202020403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2000" kern="1200" baseline="0" dirty="0" smtClean="0">
          <a:solidFill>
            <a:schemeClr val="tx1"/>
          </a:solidFill>
          <a:latin typeface="Calibri" panose="020F050202020403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baseline="0" dirty="0" smtClean="0">
          <a:solidFill>
            <a:schemeClr val="tx1"/>
          </a:solidFill>
          <a:latin typeface="Calibri" panose="020F050202020403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12" Type="http://schemas.openxmlformats.org/officeDocument/2006/relationships/image" Target="../media/image32.wm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1.png"/><Relationship Id="rId11" Type="http://schemas.openxmlformats.org/officeDocument/2006/relationships/oleObject" Target="../embeddings/oleObject7.bin"/><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2.xml"/><Relationship Id="rId7" Type="http://schemas.openxmlformats.org/officeDocument/2006/relationships/image" Target="../media/image330.png"/><Relationship Id="rId12"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tags" Target="../tags/tag22.xml"/><Relationship Id="rId11" Type="http://schemas.openxmlformats.org/officeDocument/2006/relationships/oleObject" Target="../embeddings/oleObject9.bin"/><Relationship Id="rId5" Type="http://schemas.openxmlformats.org/officeDocument/2006/relationships/image" Target="../media/image34.png"/><Relationship Id="rId10" Type="http://schemas.openxmlformats.org/officeDocument/2006/relationships/image" Target="../media/image37.wmf"/><Relationship Id="rId4" Type="http://schemas.openxmlformats.org/officeDocument/2006/relationships/image" Target="../media/image33.png"/><Relationship Id="rId9"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slideLayout" Target="../slideLayouts/slideLayout2.xml"/><Relationship Id="rId7" Type="http://schemas.openxmlformats.org/officeDocument/2006/relationships/image" Target="../media/image40.wmf"/><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oleObject" Target="../embeddings/oleObject10.bin"/><Relationship Id="rId11" Type="http://schemas.openxmlformats.org/officeDocument/2006/relationships/image" Target="../media/image42.wmf"/><Relationship Id="rId5" Type="http://schemas.openxmlformats.org/officeDocument/2006/relationships/image" Target="../media/image39.png"/><Relationship Id="rId10" Type="http://schemas.openxmlformats.org/officeDocument/2006/relationships/oleObject" Target="../embeddings/oleObject12.bin"/><Relationship Id="rId4" Type="http://schemas.openxmlformats.org/officeDocument/2006/relationships/notesSlide" Target="../notesSlides/notesSlide13.xml"/><Relationship Id="rId9" Type="http://schemas.openxmlformats.org/officeDocument/2006/relationships/image" Target="../media/image41.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inspirehep.net/literature/1812076" TargetMode="Externa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image" Target="../media/image6.png"/><Relationship Id="rId4" Type="http://schemas.openxmlformats.org/officeDocument/2006/relationships/tags" Target="../tags/tag6.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0.wmf"/><Relationship Id="rId5" Type="http://schemas.openxmlformats.org/officeDocument/2006/relationships/image" Target="../media/image9.png"/><Relationship Id="rId10" Type="http://schemas.openxmlformats.org/officeDocument/2006/relationships/oleObject" Target="../embeddings/oleObject2.bin"/><Relationship Id="rId4" Type="http://schemas.openxmlformats.org/officeDocument/2006/relationships/image" Target="../media/image8.png"/><Relationship Id="rId9" Type="http://schemas.openxmlformats.org/officeDocument/2006/relationships/image" Target="../media/image9.wmf"/></Relationships>
</file>

<file path=ppt/slides/_rels/slide6.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14.png"/><Relationship Id="rId26" Type="http://schemas.openxmlformats.org/officeDocument/2006/relationships/image" Target="../media/image16.wmf"/><Relationship Id="rId3" Type="http://schemas.openxmlformats.org/officeDocument/2006/relationships/tags" Target="../tags/tag12.xml"/><Relationship Id="rId12" Type="http://schemas.openxmlformats.org/officeDocument/2006/relationships/image" Target="../media/image13.jpeg"/><Relationship Id="rId25" Type="http://schemas.openxmlformats.org/officeDocument/2006/relationships/oleObject" Target="../embeddings/oleObject4.bin"/><Relationship Id="rId2" Type="http://schemas.openxmlformats.org/officeDocument/2006/relationships/tags" Target="../tags/tag11.xml"/><Relationship Id="rId1" Type="http://schemas.openxmlformats.org/officeDocument/2006/relationships/tags" Target="../tags/tag10.xml"/><Relationship Id="rId11" Type="http://schemas.openxmlformats.org/officeDocument/2006/relationships/image" Target="../media/image12.jpeg"/><Relationship Id="rId24" Type="http://schemas.openxmlformats.org/officeDocument/2006/relationships/image" Target="../media/image15.wmf"/><Relationship Id="rId5" Type="http://schemas.openxmlformats.org/officeDocument/2006/relationships/notesSlide" Target="../notesSlides/notesSlide6.xml"/><Relationship Id="rId23" Type="http://schemas.openxmlformats.org/officeDocument/2006/relationships/oleObject" Target="../embeddings/oleObject3.bin"/><Relationship Id="rId10" Type="http://schemas.openxmlformats.org/officeDocument/2006/relationships/image" Target="../media/image11.jpeg"/><Relationship Id="rId4" Type="http://schemas.openxmlformats.org/officeDocument/2006/relationships/slideLayout" Target="../slideLayouts/slideLayout2.xml"/><Relationship Id="rId9" Type="http://schemas.openxmlformats.org/officeDocument/2006/relationships/image" Target="../media/image110.png"/><Relationship Id="rId22"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tags" Target="../tags/tag15.xml"/><Relationship Id="rId7" Type="http://schemas.openxmlformats.org/officeDocument/2006/relationships/oleObject" Target="../embeddings/oleObject5.bin"/><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7.GIF"/><Relationship Id="rId11" Type="http://schemas.openxmlformats.org/officeDocument/2006/relationships/image" Target="../media/image20.wmf"/><Relationship Id="rId5" Type="http://schemas.openxmlformats.org/officeDocument/2006/relationships/notesSlide" Target="../notesSlides/notesSlide7.xml"/><Relationship Id="rId10" Type="http://schemas.openxmlformats.org/officeDocument/2006/relationships/oleObject" Target="../embeddings/oleObject6.bin"/><Relationship Id="rId4" Type="http://schemas.openxmlformats.org/officeDocument/2006/relationships/slideLayout" Target="../slideLayouts/slideLayout2.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A98F5C8-E7A5-E1D6-68BD-A9ADCE9039D1}"/>
              </a:ext>
            </a:extLst>
          </p:cNvPr>
          <p:cNvSpPr txBox="1"/>
          <p:nvPr/>
        </p:nvSpPr>
        <p:spPr>
          <a:xfrm>
            <a:off x="2056447" y="5395839"/>
            <a:ext cx="8078470" cy="954107"/>
          </a:xfrm>
          <a:prstGeom prst="rect">
            <a:avLst/>
          </a:prstGeom>
          <a:noFill/>
        </p:spPr>
        <p:txBody>
          <a:bodyPr wrap="square" rtlCol="0">
            <a:spAutoFit/>
          </a:bodyPr>
          <a:lstStyle/>
          <a:p>
            <a:pPr algn="ctr"/>
            <a:r>
              <a:rPr lang="en-US" altLang="zh-CN" sz="2800" kern="0" dirty="0">
                <a:latin typeface="Trebuchet MS" panose="020B0603020202020204" pitchFamily="34" charset="0"/>
                <a:ea typeface="微软雅黑" panose="020B0503020204020204" pitchFamily="34" charset="-122"/>
                <a:cs typeface="+mj-cs"/>
              </a:rPr>
              <a:t>SPIN2025</a:t>
            </a:r>
            <a:endParaRPr lang="zh-CN" altLang="en-US" sz="2800" kern="0" dirty="0">
              <a:latin typeface="Trebuchet MS" panose="020B0603020202020204" pitchFamily="34" charset="0"/>
              <a:ea typeface="微软雅黑" panose="020B0503020204020204" pitchFamily="34" charset="-122"/>
              <a:cs typeface="+mj-cs"/>
            </a:endParaRPr>
          </a:p>
          <a:p>
            <a:pPr algn="ctr"/>
            <a:r>
              <a:rPr lang="en-US" altLang="zh-CN" sz="2800" kern="0" dirty="0">
                <a:latin typeface="Trebuchet MS" panose="020B0603020202020204" pitchFamily="34" charset="0"/>
                <a:ea typeface="微软雅黑" panose="020B0503020204020204" pitchFamily="34" charset="-122"/>
                <a:cs typeface="+mj-cs"/>
              </a:rPr>
              <a:t>Qingdao</a:t>
            </a:r>
            <a:r>
              <a:rPr lang="zh-CN" altLang="en-US" sz="2800" kern="0" dirty="0">
                <a:latin typeface="Trebuchet MS" panose="020B0603020202020204" pitchFamily="34" charset="0"/>
                <a:ea typeface="微软雅黑" panose="020B0503020204020204" pitchFamily="34" charset="-122"/>
                <a:cs typeface="+mj-cs"/>
              </a:rPr>
              <a:t>，</a:t>
            </a:r>
            <a:r>
              <a:rPr lang="en-US" altLang="zh-CN" sz="2800" kern="0" dirty="0">
                <a:latin typeface="Trebuchet MS" panose="020B0603020202020204" pitchFamily="34" charset="0"/>
                <a:ea typeface="微软雅黑" panose="020B0503020204020204" pitchFamily="34" charset="-122"/>
                <a:cs typeface="+mj-cs"/>
                <a:sym typeface="+mn-ea"/>
              </a:rPr>
              <a:t>2025.9.22-26</a:t>
            </a:r>
            <a:endParaRPr lang="zh-CN" altLang="en-US" sz="2800" kern="0" dirty="0">
              <a:latin typeface="Trebuchet MS" panose="020B0603020202020204" pitchFamily="34" charset="0"/>
              <a:ea typeface="微软雅黑" panose="020B0503020204020204" pitchFamily="34" charset="-122"/>
              <a:cs typeface="+mj-cs"/>
            </a:endParaRPr>
          </a:p>
        </p:txBody>
      </p:sp>
      <p:sp>
        <p:nvSpPr>
          <p:cNvPr id="5" name="文本框 4">
            <a:extLst>
              <a:ext uri="{FF2B5EF4-FFF2-40B4-BE49-F238E27FC236}">
                <a16:creationId xmlns:a16="http://schemas.microsoft.com/office/drawing/2014/main" id="{72AF249E-9BFE-74D0-0A32-97FBE8F9259D}"/>
              </a:ext>
            </a:extLst>
          </p:cNvPr>
          <p:cNvSpPr txBox="1"/>
          <p:nvPr/>
        </p:nvSpPr>
        <p:spPr>
          <a:xfrm>
            <a:off x="3619182" y="3429000"/>
            <a:ext cx="4953000" cy="954107"/>
          </a:xfrm>
          <a:prstGeom prst="rect">
            <a:avLst/>
          </a:prstGeom>
          <a:noFill/>
        </p:spPr>
        <p:txBody>
          <a:bodyPr wrap="square" rtlCol="0">
            <a:spAutoFit/>
          </a:bodyPr>
          <a:lstStyle/>
          <a:p>
            <a:pPr algn="ctr"/>
            <a:r>
              <a:rPr lang="en-US" altLang="zh-CN" sz="2800" dirty="0">
                <a:latin typeface="Comic Sans MS" panose="030F0702030302020204" pitchFamily="66" charset="0"/>
              </a:rPr>
              <a:t>Peng Cheng</a:t>
            </a:r>
            <a:endParaRPr lang="zh-CN" altLang="en-US" sz="2800" dirty="0">
              <a:latin typeface="Comic Sans MS" panose="030F0702030302020204" pitchFamily="66" charset="0"/>
            </a:endParaRPr>
          </a:p>
          <a:p>
            <a:pPr algn="ctr"/>
            <a:r>
              <a:rPr lang="en-US" altLang="zh-CN" sz="2800" dirty="0">
                <a:latin typeface="Comic Sans MS" panose="030F0702030302020204" pitchFamily="66" charset="0"/>
              </a:rPr>
              <a:t>Anhui Normal University</a:t>
            </a:r>
          </a:p>
        </p:txBody>
      </p:sp>
      <p:sp>
        <p:nvSpPr>
          <p:cNvPr id="6" name="标题 5">
            <a:extLst>
              <a:ext uri="{FF2B5EF4-FFF2-40B4-BE49-F238E27FC236}">
                <a16:creationId xmlns:a16="http://schemas.microsoft.com/office/drawing/2014/main" id="{16222A1E-F972-80DE-21EE-FA7950AB98C2}"/>
              </a:ext>
            </a:extLst>
          </p:cNvPr>
          <p:cNvSpPr>
            <a:spLocks noGrp="1"/>
          </p:cNvSpPr>
          <p:nvPr>
            <p:ph type="ctrTitle"/>
          </p:nvPr>
        </p:nvSpPr>
        <p:spPr>
          <a:xfrm>
            <a:off x="2056447" y="2044372"/>
            <a:ext cx="8200415" cy="954106"/>
          </a:xfrm>
        </p:spPr>
        <p:txBody>
          <a:bodyPr>
            <a:normAutofit fontScale="90000"/>
          </a:bodyPr>
          <a:lstStyle/>
          <a:p>
            <a:r>
              <a:rPr lang="en-US" altLang="zh-CN" sz="3600" dirty="0">
                <a:solidFill>
                  <a:srgbClr val="002060"/>
                </a:solidFill>
                <a:latin typeface="Comic Sans MS" panose="030F0702030302020204" pitchFamily="66" charset="0"/>
              </a:rPr>
              <a:t>Perspective on proton </a:t>
            </a:r>
            <a:r>
              <a:rPr lang="en-US" altLang="zh-CN" sz="3600" dirty="0" err="1">
                <a:solidFill>
                  <a:srgbClr val="002060"/>
                </a:solidFill>
                <a:latin typeface="Comic Sans MS" panose="030F0702030302020204" pitchFamily="66" charset="0"/>
              </a:rPr>
              <a:t>polarised</a:t>
            </a:r>
            <a:r>
              <a:rPr lang="en-US" altLang="zh-CN" sz="3600" dirty="0">
                <a:solidFill>
                  <a:srgbClr val="002060"/>
                </a:solidFill>
                <a:latin typeface="Comic Sans MS" panose="030F0702030302020204" pitchFamily="66" charset="0"/>
              </a:rPr>
              <a:t> </a:t>
            </a:r>
            <a:r>
              <a:rPr lang="en-US" altLang="zh-CN" sz="3600" dirty="0" err="1">
                <a:solidFill>
                  <a:srgbClr val="002060"/>
                </a:solidFill>
                <a:latin typeface="Comic Sans MS" panose="030F0702030302020204" pitchFamily="66" charset="0"/>
              </a:rPr>
              <a:t>parton</a:t>
            </a:r>
            <a:r>
              <a:rPr lang="en-US" altLang="zh-CN" sz="3600" dirty="0">
                <a:solidFill>
                  <a:srgbClr val="002060"/>
                </a:solidFill>
                <a:latin typeface="Comic Sans MS" panose="030F0702030302020204" pitchFamily="66" charset="0"/>
              </a:rPr>
              <a:t> distribution functions</a:t>
            </a:r>
            <a:endParaRPr lang="zh-CN" altLang="en-US" sz="3600" i="0" u="none" strike="noStrike" dirty="0">
              <a:solidFill>
                <a:srgbClr val="002060"/>
              </a:solidFill>
              <a:latin typeface="Times New Roman" panose="02020603050405020304" pitchFamily="18" charset="0"/>
              <a:ea typeface="微软雅黑" panose="020B0503020204020204" pitchFamily="34" charset="-122"/>
            </a:endParaRPr>
          </a:p>
        </p:txBody>
      </p:sp>
      <p:sp>
        <p:nvSpPr>
          <p:cNvPr id="2" name="文本框 1">
            <a:extLst>
              <a:ext uri="{FF2B5EF4-FFF2-40B4-BE49-F238E27FC236}">
                <a16:creationId xmlns:a16="http://schemas.microsoft.com/office/drawing/2014/main" id="{295815BD-0DD9-E470-472F-5068393D3E0B}"/>
              </a:ext>
            </a:extLst>
          </p:cNvPr>
          <p:cNvSpPr txBox="1"/>
          <p:nvPr/>
        </p:nvSpPr>
        <p:spPr>
          <a:xfrm>
            <a:off x="2541965" y="4627863"/>
            <a:ext cx="7107433" cy="523220"/>
          </a:xfrm>
          <a:prstGeom prst="rect">
            <a:avLst/>
          </a:prstGeom>
          <a:noFill/>
        </p:spPr>
        <p:txBody>
          <a:bodyPr wrap="square" rtlCol="0">
            <a:spAutoFit/>
          </a:bodyPr>
          <a:lstStyle/>
          <a:p>
            <a:r>
              <a:rPr lang="en-US" altLang="zh-CN" sz="2800" dirty="0">
                <a:latin typeface="Comic Sans MS" panose="030F0702030302020204" pitchFamily="66" charset="0"/>
              </a:rPr>
              <a:t>Based on </a:t>
            </a:r>
            <a:r>
              <a:rPr lang="en-US" altLang="zh-CN" sz="2800" i="1" dirty="0" err="1">
                <a:solidFill>
                  <a:srgbClr val="002060"/>
                </a:solidFill>
                <a:latin typeface="Comic Sans MS" panose="030F0702030302020204" pitchFamily="66" charset="0"/>
              </a:rPr>
              <a:t>Phys.Lett.B</a:t>
            </a:r>
            <a:r>
              <a:rPr lang="en-US" altLang="zh-CN" sz="2800" i="1" dirty="0">
                <a:solidFill>
                  <a:srgbClr val="002060"/>
                </a:solidFill>
                <a:latin typeface="Comic Sans MS" panose="030F0702030302020204" pitchFamily="66" charset="0"/>
              </a:rPr>
              <a:t> 844 (2023) 138074</a:t>
            </a:r>
          </a:p>
        </p:txBody>
      </p:sp>
    </p:spTree>
    <p:extLst>
      <p:ext uri="{BB962C8B-B14F-4D97-AF65-F5344CB8AC3E}">
        <p14:creationId xmlns:p14="http://schemas.microsoft.com/office/powerpoint/2010/main" val="3845112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a:extLst>
              <a:ext uri="{FF2B5EF4-FFF2-40B4-BE49-F238E27FC236}">
                <a16:creationId xmlns:a16="http://schemas.microsoft.com/office/drawing/2014/main" id="{A7717CAB-EFBC-F322-31FC-A1F5D92EC1B2}"/>
              </a:ext>
            </a:extLst>
          </p:cNvPr>
          <p:cNvSpPr>
            <a:spLocks noGrp="1"/>
          </p:cNvSpPr>
          <p:nvPr>
            <p:ph type="ftr" sz="quarter" idx="11"/>
          </p:nvPr>
        </p:nvSpPr>
        <p:spPr/>
        <p:txBody>
          <a:bodyPr/>
          <a:lstStyle/>
          <a:p>
            <a:r>
              <a:rPr lang="en-US" altLang="zh-CN"/>
              <a:t>Perspective on proton polarised PDFs</a:t>
            </a:r>
            <a:endParaRPr lang="zh-CN" altLang="en-US" dirty="0"/>
          </a:p>
        </p:txBody>
      </p:sp>
      <p:sp>
        <p:nvSpPr>
          <p:cNvPr id="5" name="灯片编号占位符 4">
            <a:extLst>
              <a:ext uri="{FF2B5EF4-FFF2-40B4-BE49-F238E27FC236}">
                <a16:creationId xmlns:a16="http://schemas.microsoft.com/office/drawing/2014/main" id="{8000D112-139E-30C5-CAB2-D831C5D68389}"/>
              </a:ext>
            </a:extLst>
          </p:cNvPr>
          <p:cNvSpPr>
            <a:spLocks noGrp="1"/>
          </p:cNvSpPr>
          <p:nvPr>
            <p:ph type="sldNum" sz="quarter" idx="12"/>
          </p:nvPr>
        </p:nvSpPr>
        <p:spPr/>
        <p:txBody>
          <a:bodyPr/>
          <a:lstStyle/>
          <a:p>
            <a:fld id="{6DD9EC0B-694D-43A7-8497-10451BEA1D45}" type="slidenum">
              <a:rPr lang="zh-CN" altLang="en-US" smtClean="0"/>
              <a:pPr/>
              <a:t>10</a:t>
            </a:fld>
            <a:endParaRPr lang="zh-CN" altLang="en-US" dirty="0"/>
          </a:p>
        </p:txBody>
      </p:sp>
      <mc:AlternateContent xmlns:mc="http://schemas.openxmlformats.org/markup-compatibility/2006">
        <mc:Choice xmlns:a14="http://schemas.microsoft.com/office/drawing/2010/main" Requires="a14">
          <p:sp>
            <p:nvSpPr>
              <p:cNvPr id="6" name="Title 1">
                <a:extLst>
                  <a:ext uri="{FF2B5EF4-FFF2-40B4-BE49-F238E27FC236}">
                    <a16:creationId xmlns:a16="http://schemas.microsoft.com/office/drawing/2014/main" id="{70D84915-19E6-5AB5-21B0-C20CE9611F0F}"/>
                  </a:ext>
                </a:extLst>
              </p:cNvPr>
              <p:cNvSpPr txBox="1">
                <a:spLocks/>
              </p:cNvSpPr>
              <p:nvPr/>
            </p:nvSpPr>
            <p:spPr>
              <a:xfrm>
                <a:off x="371475" y="204034"/>
                <a:ext cx="10972800" cy="713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3200" b="1" kern="1200" baseline="0" dirty="0">
                    <a:solidFill>
                      <a:schemeClr val="tx1"/>
                    </a:solidFill>
                    <a:latin typeface="Trebuchet MS" panose="020B0603020202020204" pitchFamily="34" charset="0"/>
                    <a:ea typeface="微软雅黑" panose="020B0503020204020204" pitchFamily="34" charset="-122"/>
                    <a:cs typeface="+mj-cs"/>
                  </a:defRPr>
                </a:lvl1pPr>
              </a:lstStyle>
              <a:p>
                <a:r>
                  <a:rPr lang="en-US" altLang="zh-CN" kern="0" dirty="0">
                    <a:solidFill>
                      <a:schemeClr val="accent1"/>
                    </a:solidFill>
                  </a:rPr>
                  <a:t>Polarised quark distribution functions at </a:t>
                </a:r>
                <a14:m>
                  <m:oMath xmlns:m="http://schemas.openxmlformats.org/officeDocument/2006/math">
                    <m:sSub>
                      <m:sSubPr>
                        <m:ctrlPr>
                          <a:rPr lang="en-US" altLang="zh-CN" i="1" kern="0">
                            <a:solidFill>
                              <a:schemeClr val="accent1"/>
                            </a:solidFill>
                            <a:latin typeface="Cambria Math" panose="02040503050406030204" pitchFamily="18" charset="0"/>
                          </a:rPr>
                        </m:ctrlPr>
                      </m:sSubPr>
                      <m:e>
                        <m:r>
                          <a:rPr lang="zh-CN" altLang="en-US" i="1" kern="0">
                            <a:solidFill>
                              <a:schemeClr val="accent1"/>
                            </a:solidFill>
                            <a:latin typeface="Cambria Math" panose="02040503050406030204" pitchFamily="18" charset="0"/>
                          </a:rPr>
                          <m:t>𝜻</m:t>
                        </m:r>
                      </m:e>
                      <m:sub>
                        <m:r>
                          <a:rPr lang="en-US" altLang="zh-CN" i="1" kern="0">
                            <a:solidFill>
                              <a:schemeClr val="accent1"/>
                            </a:solidFill>
                            <a:latin typeface="Cambria Math" panose="02040503050406030204" pitchFamily="18" charset="0"/>
                          </a:rPr>
                          <m:t>𝑪</m:t>
                        </m:r>
                      </m:sub>
                    </m:sSub>
                    <m:r>
                      <a:rPr lang="en-US" altLang="zh-CN" i="1" kern="0">
                        <a:solidFill>
                          <a:schemeClr val="accent1"/>
                        </a:solidFill>
                        <a:latin typeface="Cambria Math" panose="02040503050406030204" pitchFamily="18" charset="0"/>
                      </a:rPr>
                      <m:t>=</m:t>
                    </m:r>
                    <m:rad>
                      <m:radPr>
                        <m:degHide m:val="on"/>
                        <m:ctrlPr>
                          <a:rPr lang="en-US" altLang="zh-CN" i="1" kern="0">
                            <a:solidFill>
                              <a:schemeClr val="accent1"/>
                            </a:solidFill>
                            <a:latin typeface="Cambria Math" panose="02040503050406030204" pitchFamily="18" charset="0"/>
                          </a:rPr>
                        </m:ctrlPr>
                      </m:radPr>
                      <m:deg/>
                      <m:e>
                        <m:r>
                          <a:rPr lang="en-US" altLang="zh-CN" i="1" kern="0">
                            <a:solidFill>
                              <a:schemeClr val="accent1"/>
                            </a:solidFill>
                            <a:latin typeface="Cambria Math" panose="02040503050406030204" pitchFamily="18" charset="0"/>
                          </a:rPr>
                          <m:t>𝟑</m:t>
                        </m:r>
                      </m:e>
                    </m:rad>
                    <m:r>
                      <a:rPr lang="en-US" altLang="zh-CN" i="1" kern="0">
                        <a:solidFill>
                          <a:schemeClr val="accent1"/>
                        </a:solidFill>
                        <a:latin typeface="Cambria Math" panose="02040503050406030204" pitchFamily="18" charset="0"/>
                      </a:rPr>
                      <m:t>𝑮𝒆𝑽</m:t>
                    </m:r>
                  </m:oMath>
                </a14:m>
                <a:r>
                  <a:rPr lang="en-US" altLang="zh-CN" kern="0" dirty="0">
                    <a:solidFill>
                      <a:schemeClr val="accent1"/>
                    </a:solidFill>
                  </a:rPr>
                  <a:t> </a:t>
                </a:r>
                <a:endParaRPr lang="zh-CN" altLang="en-US" kern="0" dirty="0">
                  <a:solidFill>
                    <a:schemeClr val="accent1"/>
                  </a:solidFill>
                </a:endParaRPr>
              </a:p>
            </p:txBody>
          </p:sp>
        </mc:Choice>
        <mc:Fallback>
          <p:sp>
            <p:nvSpPr>
              <p:cNvPr id="6" name="Title 1">
                <a:extLst>
                  <a:ext uri="{FF2B5EF4-FFF2-40B4-BE49-F238E27FC236}">
                    <a16:creationId xmlns:a16="http://schemas.microsoft.com/office/drawing/2014/main" id="{70D84915-19E6-5AB5-21B0-C20CE9611F0F}"/>
                  </a:ext>
                </a:extLst>
              </p:cNvPr>
              <p:cNvSpPr txBox="1">
                <a:spLocks noRot="1" noChangeAspect="1" noMove="1" noResize="1" noEditPoints="1" noAdjustHandles="1" noChangeArrowheads="1" noChangeShapeType="1" noTextEdit="1"/>
              </p:cNvSpPr>
              <p:nvPr/>
            </p:nvSpPr>
            <p:spPr>
              <a:xfrm>
                <a:off x="371475" y="204034"/>
                <a:ext cx="10972800" cy="713105"/>
              </a:xfrm>
              <a:prstGeom prst="rect">
                <a:avLst/>
              </a:prstGeom>
              <a:blipFill>
                <a:blip r:embed="rId4"/>
                <a:stretch>
                  <a:fillRect l="-1444" t="-1709" b="-18803"/>
                </a:stretch>
              </a:blipFill>
            </p:spPr>
            <p:txBody>
              <a:bodyPr/>
              <a:lstStyle/>
              <a:p>
                <a:r>
                  <a:rPr lang="zh-CN" altLang="en-US">
                    <a:noFill/>
                  </a:rPr>
                  <a:t> </a:t>
                </a:r>
              </a:p>
            </p:txBody>
          </p:sp>
        </mc:Fallback>
      </mc:AlternateContent>
      <p:pic>
        <p:nvPicPr>
          <p:cNvPr id="8" name="图片 7" descr="图表&#10;&#10;AI 生成的内容可能不正确。">
            <a:extLst>
              <a:ext uri="{FF2B5EF4-FFF2-40B4-BE49-F238E27FC236}">
                <a16:creationId xmlns:a16="http://schemas.microsoft.com/office/drawing/2014/main" id="{64364134-4166-6FDB-5236-1DBBAC2404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8277" y="1098521"/>
            <a:ext cx="5855446" cy="3913627"/>
          </a:xfrm>
          <a:prstGeom prst="rect">
            <a:avLst/>
          </a:prstGeom>
        </p:spPr>
      </p:pic>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C8BA1B8A-5D67-F481-5B91-93C6C724B33B}"/>
                  </a:ext>
                </a:extLst>
              </p:cNvPr>
              <p:cNvSpPr>
                <a:spLocks noGrp="1"/>
              </p:cNvSpPr>
              <p:nvPr>
                <p:custDataLst>
                  <p:tags r:id="rId1"/>
                </p:custDataLst>
              </p:nvPr>
            </p:nvSpPr>
            <p:spPr>
              <a:xfrm>
                <a:off x="1945983" y="5152980"/>
                <a:ext cx="8300034" cy="1136157"/>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r>
                  <a:rPr lang="en-US" altLang="zh-CN" sz="2800" dirty="0">
                    <a:solidFill>
                      <a:schemeClr val="tx1"/>
                    </a:solidFill>
                    <a:latin typeface="Calibri" panose="020F0502020204030204" pitchFamily="34" charset="0"/>
                    <a:ea typeface="微软雅黑" panose="020B0503020204020204" pitchFamily="34" charset="-122"/>
                  </a:rPr>
                  <a:t>There is general agreement between our predictions and data on</a:t>
                </a:r>
                <a:r>
                  <a:rPr lang="en-AU" sz="2800" dirty="0">
                    <a:solidFill>
                      <a:schemeClr val="tx1"/>
                    </a:solidFill>
                    <a:latin typeface="Calibri" panose="020F0502020204030204" pitchFamily="34" charset="0"/>
                    <a:ea typeface="微软雅黑" panose="020B0503020204020204" pitchFamily="34" charset="-122"/>
                  </a:rPr>
                  <a:t> </a:t>
                </a:r>
                <a14:m>
                  <m:oMath xmlns:m="http://schemas.openxmlformats.org/officeDocument/2006/math">
                    <m:r>
                      <a:rPr lang="en-US" sz="2800">
                        <a:solidFill>
                          <a:schemeClr val="tx1"/>
                        </a:solidFill>
                        <a:latin typeface="Cambria Math" panose="02040503050406030204" pitchFamily="18" charset="0"/>
                        <a:ea typeface="微软雅黑" panose="020B0503020204020204" pitchFamily="34" charset="-122"/>
                      </a:rPr>
                      <m:t>𝑥</m:t>
                    </m:r>
                    <m:r>
                      <a:rPr lang="en-US" sz="2800">
                        <a:solidFill>
                          <a:schemeClr val="tx1"/>
                        </a:solidFill>
                        <a:latin typeface="Cambria Math" panose="02040503050406030204" pitchFamily="18" charset="0"/>
                        <a:ea typeface="微软雅黑" panose="020B0503020204020204" pitchFamily="34" charset="-122"/>
                      </a:rPr>
                      <m:t>&gt;</m:t>
                    </m:r>
                    <m:r>
                      <a:rPr lang="en-US" sz="2800">
                        <a:solidFill>
                          <a:schemeClr val="tx1"/>
                        </a:solidFill>
                        <a:latin typeface="Cambria Math" panose="02040503050406030204" pitchFamily="18" charset="0"/>
                        <a:ea typeface="微软雅黑" panose="020B0503020204020204" pitchFamily="34" charset="-122"/>
                      </a:rPr>
                      <m:t>0</m:t>
                    </m:r>
                    <m:r>
                      <a:rPr lang="en-US" sz="2800">
                        <a:solidFill>
                          <a:schemeClr val="tx1"/>
                        </a:solidFill>
                        <a:latin typeface="Cambria Math" panose="02040503050406030204" pitchFamily="18" charset="0"/>
                        <a:ea typeface="微软雅黑" panose="020B0503020204020204" pitchFamily="34" charset="-122"/>
                      </a:rPr>
                      <m:t>.</m:t>
                    </m:r>
                    <m:r>
                      <a:rPr lang="en-US" sz="2800">
                        <a:solidFill>
                          <a:schemeClr val="tx1"/>
                        </a:solidFill>
                        <a:latin typeface="Cambria Math" panose="02040503050406030204" pitchFamily="18" charset="0"/>
                        <a:ea typeface="微软雅黑" panose="020B0503020204020204" pitchFamily="34" charset="-122"/>
                      </a:rPr>
                      <m:t>2</m:t>
                    </m:r>
                  </m:oMath>
                </a14:m>
                <a:r>
                  <a:rPr lang="en-AU" sz="2800" dirty="0">
                    <a:solidFill>
                      <a:schemeClr val="tx1"/>
                    </a:solidFill>
                    <a:latin typeface="Calibri" panose="020F0502020204030204" pitchFamily="34" charset="0"/>
                    <a:ea typeface="微软雅黑" panose="020B0503020204020204" pitchFamily="34" charset="-122"/>
                  </a:rPr>
                  <a:t>. </a:t>
                </a:r>
              </a:p>
            </p:txBody>
          </p:sp>
        </mc:Choice>
        <mc:Fallback>
          <p:sp>
            <p:nvSpPr>
              <p:cNvPr id="9" name="Content Placeholder 2">
                <a:extLst>
                  <a:ext uri="{FF2B5EF4-FFF2-40B4-BE49-F238E27FC236}">
                    <a16:creationId xmlns:a16="http://schemas.microsoft.com/office/drawing/2014/main" id="{C8BA1B8A-5D67-F481-5B91-93C6C724B33B}"/>
                  </a:ext>
                </a:extLst>
              </p:cNvPr>
              <p:cNvSpPr>
                <a:spLocks noGrp="1" noRot="1" noChangeAspect="1" noMove="1" noResize="1" noEditPoints="1" noAdjustHandles="1" noChangeArrowheads="1" noChangeShapeType="1" noTextEdit="1"/>
              </p:cNvSpPr>
              <p:nvPr>
                <p:custDataLst>
                  <p:tags r:id="rId1"/>
                </p:custDataLst>
              </p:nvPr>
            </p:nvSpPr>
            <p:spPr>
              <a:xfrm>
                <a:off x="1945983" y="5152980"/>
                <a:ext cx="8300034" cy="1136157"/>
              </a:xfrm>
              <a:prstGeom prst="rect">
                <a:avLst/>
              </a:prstGeom>
              <a:blipFill>
                <a:blip r:embed="rId6"/>
                <a:stretch>
                  <a:fillRect l="-1248" t="-4813"/>
                </a:stretch>
              </a:blipFill>
              <a:ln w="9525">
                <a:noFill/>
                <a:miter lim="800000"/>
              </a:ln>
              <a:effectLst/>
            </p:spPr>
            <p:txBody>
              <a:bodyPr/>
              <a:lstStyle/>
              <a:p>
                <a:r>
                  <a:rPr lang="zh-CN" altLang="en-US">
                    <a:noFill/>
                  </a:rPr>
                  <a:t> </a:t>
                </a:r>
              </a:p>
            </p:txBody>
          </p:sp>
        </mc:Fallback>
      </mc:AlternateContent>
    </p:spTree>
    <p:extLst>
      <p:ext uri="{BB962C8B-B14F-4D97-AF65-F5344CB8AC3E}">
        <p14:creationId xmlns:p14="http://schemas.microsoft.com/office/powerpoint/2010/main" val="96851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a:extLst>
              <a:ext uri="{FF2B5EF4-FFF2-40B4-BE49-F238E27FC236}">
                <a16:creationId xmlns:a16="http://schemas.microsoft.com/office/drawing/2014/main" id="{4B28C2BD-4EAC-BC41-E712-B19F1DA708FC}"/>
              </a:ext>
            </a:extLst>
          </p:cNvPr>
          <p:cNvSpPr>
            <a:spLocks noGrp="1"/>
          </p:cNvSpPr>
          <p:nvPr>
            <p:ph type="ftr" sz="quarter" idx="11"/>
          </p:nvPr>
        </p:nvSpPr>
        <p:spPr/>
        <p:txBody>
          <a:bodyPr/>
          <a:lstStyle/>
          <a:p>
            <a:r>
              <a:rPr lang="en-US" altLang="zh-CN"/>
              <a:t>Perspective on proton polarised PDFs</a:t>
            </a:r>
            <a:endParaRPr lang="zh-CN" altLang="en-US"/>
          </a:p>
        </p:txBody>
      </p:sp>
      <p:pic>
        <p:nvPicPr>
          <p:cNvPr id="15" name="图片 14" descr="图表, 折线图&#10;&#10;AI 生成的内容可能不正确。">
            <a:extLst>
              <a:ext uri="{FF2B5EF4-FFF2-40B4-BE49-F238E27FC236}">
                <a16:creationId xmlns:a16="http://schemas.microsoft.com/office/drawing/2014/main" id="{E14D9024-5EDD-67DD-F625-47837EB397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4956" y="838201"/>
            <a:ext cx="4478443" cy="5410200"/>
          </a:xfrm>
          <a:prstGeom prst="rect">
            <a:avLst/>
          </a:prstGeom>
        </p:spPr>
      </p:pic>
      <mc:AlternateContent xmlns:mc="http://schemas.openxmlformats.org/markup-compatibility/2006">
        <mc:Choice xmlns:a14="http://schemas.microsoft.com/office/drawing/2010/main" Requires="a14">
          <p:sp>
            <p:nvSpPr>
              <p:cNvPr id="16" name="内容占位符 3">
                <a:extLst>
                  <a:ext uri="{FF2B5EF4-FFF2-40B4-BE49-F238E27FC236}">
                    <a16:creationId xmlns:a16="http://schemas.microsoft.com/office/drawing/2014/main" id="{E02BF8CE-3E56-6A7D-C373-E910FD2D7DCD}"/>
                  </a:ext>
                </a:extLst>
              </p:cNvPr>
              <p:cNvSpPr txBox="1">
                <a:spLocks/>
              </p:cNvSpPr>
              <p:nvPr>
                <p:custDataLst>
                  <p:tags r:id="rId1"/>
                </p:custDataLst>
              </p:nvPr>
            </p:nvSpPr>
            <p:spPr>
              <a:xfrm>
                <a:off x="381000" y="3839967"/>
                <a:ext cx="6647436" cy="164643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zh-CN" altLang="en-US" sz="2800" kern="1200" baseline="0" dirty="0" smtClean="0">
                    <a:solidFill>
                      <a:schemeClr val="tx1"/>
                    </a:solidFill>
                    <a:latin typeface="Calibri" panose="020F050202020403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400" kern="1200" baseline="0" dirty="0" smtClean="0">
                    <a:solidFill>
                      <a:schemeClr val="tx1"/>
                    </a:solidFill>
                    <a:latin typeface="Calibri" panose="020F050202020403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2000" kern="1200" baseline="0" dirty="0" smtClean="0">
                    <a:solidFill>
                      <a:schemeClr val="tx1"/>
                    </a:solidFill>
                    <a:latin typeface="Calibri" panose="020F050202020403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baseline="0" dirty="0" smtClean="0">
                    <a:solidFill>
                      <a:schemeClr val="tx1"/>
                    </a:solidFill>
                    <a:latin typeface="Calibri" panose="020F050202020403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t> </a:t>
                </a:r>
                <a:r>
                  <a:rPr lang="en-US" altLang="zh-CN" sz="3400" dirty="0"/>
                  <a:t>CSM prediction of ratio</a:t>
                </a:r>
              </a:p>
              <a:p>
                <a:pPr marL="0" indent="0">
                  <a:buFont typeface="Arial" panose="020B0604020202020204" pitchFamily="34" charset="0"/>
                  <a:buNone/>
                </a:pPr>
                <a:r>
                  <a:rPr lang="en-US" altLang="zh-CN" sz="3400" dirty="0"/>
                  <a:t>    compared with COMPASS data</a:t>
                </a:r>
              </a:p>
              <a:p>
                <a:pPr marL="0" indent="0">
                  <a:buFont typeface="Arial" panose="020B0604020202020204" pitchFamily="34" charset="0"/>
                  <a:buNone/>
                </a:pPr>
                <a:r>
                  <a:rPr lang="en-US" altLang="zh-CN" sz="3400" dirty="0"/>
                  <a:t>    e.g.</a:t>
                </a:r>
                <a:r>
                  <a:rPr lang="zh-CN" altLang="en-US" sz="3400" dirty="0"/>
                  <a:t> </a:t>
                </a:r>
                <a:r>
                  <a:rPr lang="en-US" altLang="zh-CN" sz="3400" dirty="0"/>
                  <a:t>average</a:t>
                </a:r>
                <a:r>
                  <a:rPr lang="zh-CN" altLang="en-US" sz="3400" dirty="0"/>
                  <a:t> </a:t>
                </a:r>
                <a:r>
                  <a:rPr lang="en-US" altLang="zh-CN" sz="3400" dirty="0"/>
                  <a:t>value</a:t>
                </a:r>
                <a:r>
                  <a:rPr lang="zh-CN" altLang="en-US" sz="3400" dirty="0"/>
                  <a:t> </a:t>
                </a:r>
                <a:r>
                  <a:rPr lang="en-US" altLang="zh-CN" sz="3400" dirty="0"/>
                  <a:t>over data window</a:t>
                </a:r>
              </a:p>
              <a:p>
                <a:pPr marL="0" indent="0">
                  <a:buFont typeface="Arial" panose="020B0604020202020204" pitchFamily="34" charset="0"/>
                  <a:buNone/>
                </a:pPr>
                <a:r>
                  <a:rPr lang="en-US" altLang="zh-CN" dirty="0"/>
                  <a:t>     </a:t>
                </a:r>
                <a14:m>
                  <m:oMath xmlns:m="http://schemas.openxmlformats.org/officeDocument/2006/math">
                    <m:sSub>
                      <m:sSubPr>
                        <m:ctrlPr>
                          <a:rPr lang="en-US" altLang="zh-CN" sz="3400" i="1" dirty="0">
                            <a:latin typeface="Cambria Math" panose="02040503050406030204" pitchFamily="18" charset="0"/>
                          </a:rPr>
                        </m:ctrlPr>
                      </m:sSubPr>
                      <m:e>
                        <m:r>
                          <a:rPr lang="en-US" altLang="zh-CN" sz="3400" dirty="0">
                            <a:latin typeface="Cambria Math" panose="02040503050406030204" pitchFamily="18" charset="0"/>
                          </a:rPr>
                          <m:t>0</m:t>
                        </m:r>
                        <m:r>
                          <a:rPr lang="en-US" altLang="zh-CN" sz="3400" dirty="0">
                            <a:latin typeface="Cambria Math" panose="02040503050406030204" pitchFamily="18" charset="0"/>
                          </a:rPr>
                          <m:t>.</m:t>
                        </m:r>
                        <m:r>
                          <a:rPr lang="en-US" altLang="zh-CN" sz="3400" dirty="0">
                            <a:latin typeface="Cambria Math" panose="02040503050406030204" pitchFamily="18" charset="0"/>
                          </a:rPr>
                          <m:t>167</m:t>
                        </m:r>
                        <m:r>
                          <a:rPr lang="en-US" altLang="zh-CN" sz="3400" dirty="0">
                            <a:latin typeface="Cambria Math" panose="02040503050406030204" pitchFamily="18" charset="0"/>
                          </a:rPr>
                          <m:t>(</m:t>
                        </m:r>
                        <m:r>
                          <a:rPr lang="en-US" altLang="zh-CN" sz="3400" dirty="0">
                            <a:latin typeface="Cambria Math" panose="02040503050406030204" pitchFamily="18" charset="0"/>
                          </a:rPr>
                          <m:t>3</m:t>
                        </m:r>
                        <m:r>
                          <a:rPr lang="en-US" altLang="zh-CN" sz="3400" dirty="0">
                            <a:latin typeface="Cambria Math" panose="02040503050406030204" pitchFamily="18" charset="0"/>
                          </a:rPr>
                          <m:t>)</m:t>
                        </m:r>
                      </m:e>
                      <m:sub>
                        <m:r>
                          <a:rPr lang="en-US" altLang="zh-CN" sz="3400" dirty="0">
                            <a:latin typeface="Cambria Math" panose="02040503050406030204" pitchFamily="18" charset="0"/>
                          </a:rPr>
                          <m:t>𝐶𝑆𝑀</m:t>
                        </m:r>
                      </m:sub>
                    </m:sSub>
                    <m:r>
                      <a:rPr lang="en-US" altLang="zh-CN" sz="3400" dirty="0">
                        <a:latin typeface="Cambria Math" panose="02040503050406030204" pitchFamily="18" charset="0"/>
                      </a:rPr>
                      <m:t> </m:t>
                    </m:r>
                    <m:r>
                      <a:rPr lang="en-US" altLang="zh-CN" sz="3400" dirty="0">
                        <a:latin typeface="Cambria Math" panose="02040503050406030204" pitchFamily="18" charset="0"/>
                      </a:rPr>
                      <m:t>𝑐𝑓</m:t>
                    </m:r>
                    <m:r>
                      <a:rPr lang="en-US" altLang="zh-CN" sz="3400" dirty="0">
                        <a:latin typeface="Cambria Math" panose="02040503050406030204" pitchFamily="18" charset="0"/>
                      </a:rPr>
                      <m:t>. </m:t>
                    </m:r>
                    <m:sSub>
                      <m:sSubPr>
                        <m:ctrlPr>
                          <a:rPr lang="en-US" altLang="zh-CN" sz="3400" i="1" dirty="0">
                            <a:latin typeface="Cambria Math" panose="02040503050406030204" pitchFamily="18" charset="0"/>
                          </a:rPr>
                        </m:ctrlPr>
                      </m:sSubPr>
                      <m:e>
                        <m:r>
                          <a:rPr lang="en-US" altLang="zh-CN" sz="3400" dirty="0">
                            <a:latin typeface="Cambria Math" panose="02040503050406030204" pitchFamily="18" charset="0"/>
                          </a:rPr>
                          <m:t>0</m:t>
                        </m:r>
                        <m:r>
                          <a:rPr lang="en-US" altLang="zh-CN" sz="3400" dirty="0">
                            <a:latin typeface="Cambria Math" panose="02040503050406030204" pitchFamily="18" charset="0"/>
                          </a:rPr>
                          <m:t>.</m:t>
                        </m:r>
                        <m:r>
                          <a:rPr lang="en-US" altLang="zh-CN" sz="3400" dirty="0">
                            <a:latin typeface="Cambria Math" panose="02040503050406030204" pitchFamily="18" charset="0"/>
                          </a:rPr>
                          <m:t>113</m:t>
                        </m:r>
                        <m:r>
                          <a:rPr lang="en-US" altLang="zh-CN" sz="3400" dirty="0">
                            <a:latin typeface="Cambria Math" panose="02040503050406030204" pitchFamily="18" charset="0"/>
                          </a:rPr>
                          <m:t>±</m:t>
                        </m:r>
                        <m:r>
                          <a:rPr lang="en-US" altLang="zh-CN" sz="3400" dirty="0">
                            <a:latin typeface="Cambria Math" panose="02040503050406030204" pitchFamily="18" charset="0"/>
                          </a:rPr>
                          <m:t>0</m:t>
                        </m:r>
                        <m:r>
                          <a:rPr lang="en-US" altLang="zh-CN" sz="3400" dirty="0">
                            <a:latin typeface="Cambria Math" panose="02040503050406030204" pitchFamily="18" charset="0"/>
                          </a:rPr>
                          <m:t>.</m:t>
                        </m:r>
                        <m:r>
                          <a:rPr lang="en-US" altLang="zh-CN" sz="3400" dirty="0">
                            <a:latin typeface="Cambria Math" panose="02040503050406030204" pitchFamily="18" charset="0"/>
                          </a:rPr>
                          <m:t>038</m:t>
                        </m:r>
                        <m:r>
                          <a:rPr lang="en-US" altLang="zh-CN" sz="3400" dirty="0">
                            <a:latin typeface="Cambria Math" panose="02040503050406030204" pitchFamily="18" charset="0"/>
                          </a:rPr>
                          <m:t>±</m:t>
                        </m:r>
                        <m:r>
                          <a:rPr lang="en-US" altLang="zh-CN" sz="3400" dirty="0">
                            <a:latin typeface="Cambria Math" panose="02040503050406030204" pitchFamily="18" charset="0"/>
                          </a:rPr>
                          <m:t>0</m:t>
                        </m:r>
                        <m:r>
                          <a:rPr lang="en-US" altLang="zh-CN" sz="3400" dirty="0">
                            <a:latin typeface="Cambria Math" panose="02040503050406030204" pitchFamily="18" charset="0"/>
                          </a:rPr>
                          <m:t>.</m:t>
                        </m:r>
                        <m:r>
                          <a:rPr lang="en-US" altLang="zh-CN" sz="3400" dirty="0">
                            <a:latin typeface="Cambria Math" panose="02040503050406030204" pitchFamily="18" charset="0"/>
                          </a:rPr>
                          <m:t>036</m:t>
                        </m:r>
                      </m:e>
                      <m:sub>
                        <m:r>
                          <a:rPr lang="en-US" altLang="zh-CN" sz="3400" dirty="0">
                            <a:latin typeface="Cambria Math" panose="02040503050406030204" pitchFamily="18" charset="0"/>
                          </a:rPr>
                          <m:t>𝐶𝑂𝑀𝑃𝐴𝑆𝑆</m:t>
                        </m:r>
                      </m:sub>
                    </m:sSub>
                  </m:oMath>
                </a14:m>
                <a:endParaRPr lang="en-US" altLang="zh-CN" sz="3400" dirty="0"/>
              </a:p>
            </p:txBody>
          </p:sp>
        </mc:Choice>
        <mc:Fallback>
          <p:sp>
            <p:nvSpPr>
              <p:cNvPr id="16" name="内容占位符 3">
                <a:extLst>
                  <a:ext uri="{FF2B5EF4-FFF2-40B4-BE49-F238E27FC236}">
                    <a16:creationId xmlns:a16="http://schemas.microsoft.com/office/drawing/2014/main" id="{E02BF8CE-3E56-6A7D-C373-E910FD2D7DCD}"/>
                  </a:ext>
                </a:extLst>
              </p:cNvPr>
              <p:cNvSpPr txBox="1">
                <a:spLocks noRot="1" noChangeAspect="1" noMove="1" noResize="1" noEditPoints="1" noAdjustHandles="1" noChangeArrowheads="1" noChangeShapeType="1" noTextEdit="1"/>
              </p:cNvSpPr>
              <p:nvPr>
                <p:custDataLst>
                  <p:tags r:id="rId1"/>
                </p:custDataLst>
              </p:nvPr>
            </p:nvSpPr>
            <p:spPr>
              <a:xfrm>
                <a:off x="381000" y="3839967"/>
                <a:ext cx="6647436" cy="1646433"/>
              </a:xfrm>
              <a:prstGeom prst="rect">
                <a:avLst/>
              </a:prstGeom>
              <a:blipFill>
                <a:blip r:embed="rId6"/>
                <a:stretch>
                  <a:fillRect l="-826" t="-8519"/>
                </a:stretch>
              </a:blipFill>
            </p:spPr>
            <p:txBody>
              <a:bodyPr/>
              <a:lstStyle/>
              <a:p>
                <a:r>
                  <a:rPr lang="zh-CN" altLang="en-US">
                    <a:noFill/>
                  </a:rPr>
                  <a:t> </a:t>
                </a:r>
              </a:p>
            </p:txBody>
          </p:sp>
        </mc:Fallback>
      </mc:AlternateContent>
      <p:sp>
        <p:nvSpPr>
          <p:cNvPr id="22" name="文本框 21">
            <a:extLst>
              <a:ext uri="{FF2B5EF4-FFF2-40B4-BE49-F238E27FC236}">
                <a16:creationId xmlns:a16="http://schemas.microsoft.com/office/drawing/2014/main" id="{35B9AD67-A50F-6BDD-8E4A-A7A6C323E139}"/>
              </a:ext>
            </a:extLst>
          </p:cNvPr>
          <p:cNvSpPr txBox="1"/>
          <p:nvPr/>
        </p:nvSpPr>
        <p:spPr>
          <a:xfrm>
            <a:off x="1246161" y="3397608"/>
            <a:ext cx="6477000" cy="338554"/>
          </a:xfrm>
          <a:prstGeom prst="rect">
            <a:avLst/>
          </a:prstGeom>
          <a:noFill/>
        </p:spPr>
        <p:txBody>
          <a:bodyPr wrap="square" rtlCol="0" anchor="t">
            <a:spAutoFit/>
          </a:bodyPr>
          <a:lstStyle/>
          <a:p>
            <a:pPr marL="800100" lvl="2" indent="0">
              <a:buNone/>
            </a:pPr>
            <a:r>
              <a:rPr lang="zh-CN" altLang="en-US" sz="1600" i="1" dirty="0">
                <a:solidFill>
                  <a:srgbClr val="00B0F0"/>
                </a:solidFill>
                <a:latin typeface="Calibri" panose="020F0502020204030204" pitchFamily="34" charset="0"/>
                <a:sym typeface="+mn-ea"/>
              </a:rPr>
              <a:t>Daniel de Florian</a:t>
            </a:r>
            <a:r>
              <a:rPr lang="en-US" altLang="zh-CN" sz="1600" i="1" dirty="0">
                <a:solidFill>
                  <a:srgbClr val="00B0F0"/>
                </a:solidFill>
                <a:latin typeface="Calibri" panose="020F0502020204030204" pitchFamily="34" charset="0"/>
                <a:sym typeface="+mn-ea"/>
              </a:rPr>
              <a:t>, et al</a:t>
            </a:r>
            <a:r>
              <a:rPr lang="zh-CN" altLang="en-US" sz="1600" i="1" dirty="0">
                <a:solidFill>
                  <a:srgbClr val="00B0F0"/>
                </a:solidFill>
                <a:latin typeface="Calibri" panose="020F0502020204030204" pitchFamily="34" charset="0"/>
                <a:sym typeface="+mn-ea"/>
              </a:rPr>
              <a:t>.</a:t>
            </a:r>
            <a:r>
              <a:rPr lang="en-US" altLang="zh-CN" sz="1600" i="1" dirty="0">
                <a:solidFill>
                  <a:srgbClr val="00B0F0"/>
                </a:solidFill>
                <a:latin typeface="Calibri" panose="020F0502020204030204" pitchFamily="34" charset="0"/>
                <a:sym typeface="+mn-ea"/>
              </a:rPr>
              <a:t>, </a:t>
            </a:r>
            <a:r>
              <a:rPr lang="zh-CN" altLang="en-US" sz="1600" i="1" dirty="0">
                <a:solidFill>
                  <a:srgbClr val="00B0F0"/>
                </a:solidFill>
                <a:latin typeface="Calibri" panose="020F0502020204030204" pitchFamily="34" charset="0"/>
                <a:sym typeface="+mn-ea"/>
              </a:rPr>
              <a:t>Phys. Rev. Lett. 113 </a:t>
            </a:r>
            <a:r>
              <a:rPr lang="en-US" altLang="zh-CN" sz="1600" i="1" dirty="0">
                <a:solidFill>
                  <a:srgbClr val="00B0F0"/>
                </a:solidFill>
                <a:latin typeface="Calibri" panose="020F0502020204030204" pitchFamily="34" charset="0"/>
                <a:sym typeface="+mn-ea"/>
              </a:rPr>
              <a:t>(2014) 1, </a:t>
            </a:r>
            <a:r>
              <a:rPr lang="zh-CN" altLang="en-US" sz="1600" i="1" dirty="0">
                <a:solidFill>
                  <a:srgbClr val="00B0F0"/>
                </a:solidFill>
                <a:latin typeface="Calibri" panose="020F0502020204030204" pitchFamily="34" charset="0"/>
                <a:sym typeface="+mn-ea"/>
              </a:rPr>
              <a:t>012001.</a:t>
            </a:r>
          </a:p>
        </p:txBody>
      </p:sp>
      <p:sp>
        <p:nvSpPr>
          <p:cNvPr id="23" name="文本框 22">
            <a:extLst>
              <a:ext uri="{FF2B5EF4-FFF2-40B4-BE49-F238E27FC236}">
                <a16:creationId xmlns:a16="http://schemas.microsoft.com/office/drawing/2014/main" id="{C5A28A1E-E7FA-EB01-1275-421C6C522B3F}"/>
              </a:ext>
            </a:extLst>
          </p:cNvPr>
          <p:cNvSpPr txBox="1"/>
          <p:nvPr/>
        </p:nvSpPr>
        <p:spPr>
          <a:xfrm>
            <a:off x="3150083" y="5590205"/>
            <a:ext cx="4106613" cy="338554"/>
          </a:xfrm>
          <a:prstGeom prst="rect">
            <a:avLst/>
          </a:prstGeom>
          <a:noFill/>
        </p:spPr>
        <p:txBody>
          <a:bodyPr wrap="square">
            <a:spAutoFit/>
          </a:bodyPr>
          <a:lstStyle/>
          <a:p>
            <a:r>
              <a:rPr lang="en-US" altLang="zh-CN" sz="1600" i="1" dirty="0">
                <a:solidFill>
                  <a:srgbClr val="00B0F0"/>
                </a:solidFill>
                <a:latin typeface="Calibri" panose="020F0502020204030204" pitchFamily="34" charset="0"/>
                <a:sym typeface="+mn-ea"/>
              </a:rPr>
              <a:t>C. Adolph et al., Eur. Phys. J. C 77 (4) (2017) 209.</a:t>
            </a:r>
            <a:endParaRPr lang="zh-CN" altLang="en-US" sz="1600" i="1" dirty="0">
              <a:solidFill>
                <a:srgbClr val="00B0F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24" name="Title 1">
                <a:extLst>
                  <a:ext uri="{FF2B5EF4-FFF2-40B4-BE49-F238E27FC236}">
                    <a16:creationId xmlns:a16="http://schemas.microsoft.com/office/drawing/2014/main" id="{A3A77545-14A0-E8A1-FA73-69F3CC4C1974}"/>
                  </a:ext>
                </a:extLst>
              </p:cNvPr>
              <p:cNvSpPr txBox="1">
                <a:spLocks/>
              </p:cNvSpPr>
              <p:nvPr/>
            </p:nvSpPr>
            <p:spPr>
              <a:xfrm>
                <a:off x="371475" y="204034"/>
                <a:ext cx="10972800" cy="713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3200" b="1" kern="1200" baseline="0" dirty="0">
                    <a:solidFill>
                      <a:schemeClr val="tx1"/>
                    </a:solidFill>
                    <a:latin typeface="Trebuchet MS" panose="020B0603020202020204" pitchFamily="34" charset="0"/>
                    <a:ea typeface="微软雅黑" panose="020B0503020204020204" pitchFamily="34" charset="-122"/>
                    <a:cs typeface="+mj-cs"/>
                  </a:defRPr>
                </a:lvl1pPr>
              </a:lstStyle>
              <a:p>
                <a:r>
                  <a:rPr lang="en-US" altLang="zh-CN" kern="0" dirty="0" err="1">
                    <a:solidFill>
                      <a:schemeClr val="accent1"/>
                    </a:solidFill>
                  </a:rPr>
                  <a:t>Polarised</a:t>
                </a:r>
                <a:r>
                  <a:rPr lang="en-US" altLang="zh-CN" kern="0" dirty="0">
                    <a:solidFill>
                      <a:schemeClr val="accent1"/>
                    </a:solidFill>
                  </a:rPr>
                  <a:t> gluon distribution functions at </a:t>
                </a:r>
                <a14:m>
                  <m:oMath xmlns:m="http://schemas.openxmlformats.org/officeDocument/2006/math">
                    <m:sSub>
                      <m:sSubPr>
                        <m:ctrlPr>
                          <a:rPr lang="en-US" altLang="zh-CN" i="1" kern="0" smtClean="0">
                            <a:solidFill>
                              <a:schemeClr val="accent1"/>
                            </a:solidFill>
                            <a:latin typeface="Cambria Math" panose="02040503050406030204" pitchFamily="18" charset="0"/>
                          </a:rPr>
                        </m:ctrlPr>
                      </m:sSubPr>
                      <m:e>
                        <m:r>
                          <a:rPr lang="zh-CN" altLang="en-US" i="1" kern="0">
                            <a:solidFill>
                              <a:schemeClr val="accent1"/>
                            </a:solidFill>
                            <a:latin typeface="Cambria Math" panose="02040503050406030204" pitchFamily="18" charset="0"/>
                          </a:rPr>
                          <m:t>𝜻</m:t>
                        </m:r>
                      </m:e>
                      <m:sub>
                        <m:r>
                          <a:rPr lang="en-US" altLang="zh-CN" i="1" kern="0">
                            <a:solidFill>
                              <a:schemeClr val="accent1"/>
                            </a:solidFill>
                            <a:latin typeface="Cambria Math" panose="02040503050406030204" pitchFamily="18" charset="0"/>
                          </a:rPr>
                          <m:t>𝑪</m:t>
                        </m:r>
                      </m:sub>
                    </m:sSub>
                    <m:r>
                      <a:rPr lang="en-US" altLang="zh-CN" i="1" kern="0">
                        <a:solidFill>
                          <a:schemeClr val="accent1"/>
                        </a:solidFill>
                        <a:latin typeface="Cambria Math" panose="02040503050406030204" pitchFamily="18" charset="0"/>
                      </a:rPr>
                      <m:t>=</m:t>
                    </m:r>
                    <m:rad>
                      <m:radPr>
                        <m:degHide m:val="on"/>
                        <m:ctrlPr>
                          <a:rPr lang="en-US" altLang="zh-CN" i="1" kern="0">
                            <a:solidFill>
                              <a:schemeClr val="accent1"/>
                            </a:solidFill>
                            <a:latin typeface="Cambria Math" panose="02040503050406030204" pitchFamily="18" charset="0"/>
                          </a:rPr>
                        </m:ctrlPr>
                      </m:radPr>
                      <m:deg/>
                      <m:e>
                        <m:r>
                          <a:rPr lang="en-US" altLang="zh-CN" i="1" kern="0">
                            <a:solidFill>
                              <a:schemeClr val="accent1"/>
                            </a:solidFill>
                            <a:latin typeface="Cambria Math" panose="02040503050406030204" pitchFamily="18" charset="0"/>
                          </a:rPr>
                          <m:t>𝟑</m:t>
                        </m:r>
                      </m:e>
                    </m:rad>
                    <m:r>
                      <a:rPr lang="en-US" altLang="zh-CN" i="1" kern="0">
                        <a:solidFill>
                          <a:schemeClr val="accent1"/>
                        </a:solidFill>
                        <a:latin typeface="Cambria Math" panose="02040503050406030204" pitchFamily="18" charset="0"/>
                      </a:rPr>
                      <m:t>𝑮𝒆𝑽</m:t>
                    </m:r>
                  </m:oMath>
                </a14:m>
                <a:r>
                  <a:rPr lang="en-US" altLang="zh-CN" kern="0" dirty="0">
                    <a:solidFill>
                      <a:schemeClr val="accent1"/>
                    </a:solidFill>
                  </a:rPr>
                  <a:t> </a:t>
                </a:r>
                <a:endParaRPr lang="en-US" altLang="zh-CN" b="0" kern="0" dirty="0">
                  <a:ln w="0">
                    <a:solidFill>
                      <a:schemeClr val="tx2">
                        <a:lumMod val="75000"/>
                      </a:schemeClr>
                    </a:solidFill>
                  </a:ln>
                  <a:solidFill>
                    <a:schemeClr val="accent1"/>
                  </a:solidFill>
                  <a:effectLst>
                    <a:outerShdw blurRad="38100" dist="38100" dir="2700000" algn="tl">
                      <a:srgbClr val="000000">
                        <a:alpha val="43137"/>
                      </a:srgbClr>
                    </a:outerShdw>
                  </a:effectLst>
                </a:endParaRPr>
              </a:p>
            </p:txBody>
          </p:sp>
        </mc:Choice>
        <mc:Fallback xmlns="">
          <p:sp>
            <p:nvSpPr>
              <p:cNvPr id="24" name="Title 1">
                <a:extLst>
                  <a:ext uri="{FF2B5EF4-FFF2-40B4-BE49-F238E27FC236}">
                    <a16:creationId xmlns:a16="http://schemas.microsoft.com/office/drawing/2014/main" id="{A3A77545-14A0-E8A1-FA73-69F3CC4C1974}"/>
                  </a:ext>
                </a:extLst>
              </p:cNvPr>
              <p:cNvSpPr txBox="1">
                <a:spLocks noRot="1" noChangeAspect="1" noMove="1" noResize="1" noEditPoints="1" noAdjustHandles="1" noChangeArrowheads="1" noChangeShapeType="1" noTextEdit="1"/>
              </p:cNvSpPr>
              <p:nvPr/>
            </p:nvSpPr>
            <p:spPr>
              <a:xfrm>
                <a:off x="371475" y="204034"/>
                <a:ext cx="10972800" cy="713105"/>
              </a:xfrm>
              <a:prstGeom prst="rect">
                <a:avLst/>
              </a:prstGeom>
              <a:blipFill>
                <a:blip r:embed="rId10"/>
                <a:stretch>
                  <a:fillRect l="-1444" t="-1709" b="-18803"/>
                </a:stretch>
              </a:blipFill>
            </p:spPr>
            <p:txBody>
              <a:bodyPr/>
              <a:lstStyle/>
              <a:p>
                <a:r>
                  <a:rPr lang="zh-CN" altLang="en-US">
                    <a:noFill/>
                  </a:rPr>
                  <a:t> </a:t>
                </a:r>
              </a:p>
            </p:txBody>
          </p:sp>
        </mc:Fallback>
      </mc:AlternateContent>
      <p:sp>
        <p:nvSpPr>
          <p:cNvPr id="25" name="灯片编号占位符 24">
            <a:extLst>
              <a:ext uri="{FF2B5EF4-FFF2-40B4-BE49-F238E27FC236}">
                <a16:creationId xmlns:a16="http://schemas.microsoft.com/office/drawing/2014/main" id="{47B15F6B-449F-A782-85DF-6881F5CAE289}"/>
              </a:ext>
            </a:extLst>
          </p:cNvPr>
          <p:cNvSpPr>
            <a:spLocks noGrp="1"/>
          </p:cNvSpPr>
          <p:nvPr>
            <p:ph type="sldNum" sz="quarter" idx="12"/>
          </p:nvPr>
        </p:nvSpPr>
        <p:spPr/>
        <p:txBody>
          <a:bodyPr/>
          <a:lstStyle/>
          <a:p>
            <a:fld id="{6DD9EC0B-694D-43A7-8497-10451BEA1D45}" type="slidenum">
              <a:rPr lang="zh-CN" altLang="en-US" smtClean="0"/>
              <a:pPr/>
              <a:t>11</a:t>
            </a:fld>
            <a:endParaRPr lang="zh-CN" altLang="en-US" dirty="0"/>
          </a:p>
        </p:txBody>
      </p:sp>
      <p:grpSp>
        <p:nvGrpSpPr>
          <p:cNvPr id="5" name="组合 4">
            <a:extLst>
              <a:ext uri="{FF2B5EF4-FFF2-40B4-BE49-F238E27FC236}">
                <a16:creationId xmlns:a16="http://schemas.microsoft.com/office/drawing/2014/main" id="{D5A28B01-D92C-E4AE-C2AE-CA84E89416E7}"/>
              </a:ext>
            </a:extLst>
          </p:cNvPr>
          <p:cNvGrpSpPr/>
          <p:nvPr/>
        </p:nvGrpSpPr>
        <p:grpSpPr>
          <a:xfrm>
            <a:off x="381000" y="982354"/>
            <a:ext cx="6809154" cy="2476582"/>
            <a:chOff x="381000" y="982354"/>
            <a:chExt cx="6809154" cy="2476582"/>
          </a:xfrm>
        </p:grpSpPr>
        <p:sp>
          <p:nvSpPr>
            <p:cNvPr id="19" name="文本框 18">
              <a:extLst>
                <a:ext uri="{FF2B5EF4-FFF2-40B4-BE49-F238E27FC236}">
                  <a16:creationId xmlns:a16="http://schemas.microsoft.com/office/drawing/2014/main" id="{ABEEE15E-AE47-3067-7253-B2E36525A4C3}"/>
                </a:ext>
              </a:extLst>
            </p:cNvPr>
            <p:cNvSpPr txBox="1"/>
            <p:nvPr>
              <p:custDataLst>
                <p:tags r:id="rId2"/>
              </p:custDataLst>
            </p:nvPr>
          </p:nvSpPr>
          <p:spPr>
            <a:xfrm>
              <a:off x="3547257" y="2935724"/>
              <a:ext cx="2806648" cy="523212"/>
            </a:xfrm>
            <a:prstGeom prst="rect">
              <a:avLst/>
            </a:prstGeom>
            <a:noFill/>
          </p:spPr>
          <p:txBody>
            <a:bodyPr wrap="none" rtlCol="0">
              <a:spAutoFit/>
            </a:bodyPr>
            <a:lstStyle/>
            <a:p>
              <a:pPr algn="l"/>
              <a:r>
                <a:rPr lang="en-US" altLang="zh-CN" sz="2800" dirty="0">
                  <a:latin typeface="Calibri" panose="020F0502020204030204" pitchFamily="34" charset="0"/>
                  <a:ea typeface="微软雅黑" panose="020B0503020204020204" pitchFamily="34" charset="-122"/>
                </a:rPr>
                <a:t>Cf.DSSV14:0.19(6)</a:t>
              </a:r>
            </a:p>
          </p:txBody>
        </p:sp>
        <p:sp>
          <p:nvSpPr>
            <p:cNvPr id="21" name="文本框 20">
              <a:extLst>
                <a:ext uri="{FF2B5EF4-FFF2-40B4-BE49-F238E27FC236}">
                  <a16:creationId xmlns:a16="http://schemas.microsoft.com/office/drawing/2014/main" id="{E50BFEAD-7C9E-0F75-7BE7-7E9B39158F49}"/>
                </a:ext>
              </a:extLst>
            </p:cNvPr>
            <p:cNvSpPr txBox="1"/>
            <p:nvPr/>
          </p:nvSpPr>
          <p:spPr>
            <a:xfrm>
              <a:off x="381000" y="982354"/>
              <a:ext cx="6809154" cy="492443"/>
            </a:xfrm>
            <a:prstGeom prst="rect">
              <a:avLst/>
            </a:prstGeom>
            <a:noFill/>
          </p:spPr>
          <p:txBody>
            <a:bodyPr wrap="square" rtlCol="0" anchor="t">
              <a:spAutoFit/>
            </a:bodyPr>
            <a:lstStyle/>
            <a:p>
              <a:pPr marL="285750" indent="-285750">
                <a:buFont typeface="Wingdings" panose="05000000000000000000" charset="0"/>
                <a:buChar char="Ø"/>
              </a:pPr>
              <a:r>
                <a:rPr lang="en-US" altLang="zh-CN" sz="2600" dirty="0">
                  <a:latin typeface="Calibri" panose="020F0502020204030204" pitchFamily="34" charset="0"/>
                  <a:ea typeface="微软雅黑" panose="020B0503020204020204" pitchFamily="34" charset="-122"/>
                  <a:sym typeface="+mn-ea"/>
                </a:rPr>
                <a:t>On the complementary domain, </a:t>
              </a:r>
            </a:p>
          </p:txBody>
        </p:sp>
        <p:graphicFrame>
          <p:nvGraphicFramePr>
            <p:cNvPr id="3" name="对象 2">
              <a:extLst>
                <a:ext uri="{FF2B5EF4-FFF2-40B4-BE49-F238E27FC236}">
                  <a16:creationId xmlns:a16="http://schemas.microsoft.com/office/drawing/2014/main" id="{14FE81C8-482B-4C6C-8346-603EA3C8847A}"/>
                </a:ext>
              </a:extLst>
            </p:cNvPr>
            <p:cNvGraphicFramePr>
              <a:graphicFrameLocks noChangeAspect="1"/>
            </p:cNvGraphicFramePr>
            <p:nvPr>
              <p:extLst>
                <p:ext uri="{D42A27DB-BD31-4B8C-83A1-F6EECF244321}">
                  <p14:modId xmlns:p14="http://schemas.microsoft.com/office/powerpoint/2010/main" val="1767408865"/>
                </p:ext>
              </p:extLst>
            </p:nvPr>
          </p:nvGraphicFramePr>
          <p:xfrm>
            <a:off x="1649413" y="1809750"/>
            <a:ext cx="4826000" cy="992188"/>
          </p:xfrm>
          <a:graphic>
            <a:graphicData uri="http://schemas.openxmlformats.org/presentationml/2006/ole">
              <mc:AlternateContent xmlns:mc="http://schemas.openxmlformats.org/markup-compatibility/2006">
                <mc:Choice xmlns:v="urn:schemas-microsoft-com:vml" Requires="v">
                  <p:oleObj name="Equation" r:id="rId11" imgW="2286000" imgH="469800" progId="Equation.DSMT4">
                    <p:embed/>
                  </p:oleObj>
                </mc:Choice>
                <mc:Fallback>
                  <p:oleObj name="Equation" r:id="rId11" imgW="2286000" imgH="469800" progId="Equation.DSMT4">
                    <p:embed/>
                    <p:pic>
                      <p:nvPicPr>
                        <p:cNvPr id="0" name=""/>
                        <p:cNvPicPr/>
                        <p:nvPr/>
                      </p:nvPicPr>
                      <p:blipFill>
                        <a:blip r:embed="rId12"/>
                        <a:stretch>
                          <a:fillRect/>
                        </a:stretch>
                      </p:blipFill>
                      <p:spPr>
                        <a:xfrm>
                          <a:off x="1649413" y="1809750"/>
                          <a:ext cx="4826000" cy="992188"/>
                        </a:xfrm>
                        <a:prstGeom prst="rect">
                          <a:avLst/>
                        </a:prstGeom>
                      </p:spPr>
                    </p:pic>
                  </p:oleObj>
                </mc:Fallback>
              </mc:AlternateContent>
            </a:graphicData>
          </a:graphic>
        </p:graphicFrame>
      </p:grpSp>
    </p:spTree>
    <p:extLst>
      <p:ext uri="{BB962C8B-B14F-4D97-AF65-F5344CB8AC3E}">
        <p14:creationId xmlns:p14="http://schemas.microsoft.com/office/powerpoint/2010/main" val="229154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微信截图_20231110155640">
            <a:extLst>
              <a:ext uri="{FF2B5EF4-FFF2-40B4-BE49-F238E27FC236}">
                <a16:creationId xmlns:a16="http://schemas.microsoft.com/office/drawing/2014/main" id="{2C9556D7-8DC3-12D9-AF6C-EDD6C57B89E1}"/>
              </a:ext>
            </a:extLst>
          </p:cNvPr>
          <p:cNvPicPr>
            <a:picLocks noChangeAspect="1"/>
          </p:cNvPicPr>
          <p:nvPr/>
        </p:nvPicPr>
        <p:blipFill>
          <a:blip r:embed="rId4"/>
          <a:stretch>
            <a:fillRect/>
          </a:stretch>
        </p:blipFill>
        <p:spPr>
          <a:xfrm>
            <a:off x="3135833" y="3034304"/>
            <a:ext cx="6998869" cy="1084437"/>
          </a:xfrm>
          <a:prstGeom prst="rect">
            <a:avLst/>
          </a:prstGeom>
        </p:spPr>
      </p:pic>
      <p:sp>
        <p:nvSpPr>
          <p:cNvPr id="4" name="页脚占位符 3">
            <a:extLst>
              <a:ext uri="{FF2B5EF4-FFF2-40B4-BE49-F238E27FC236}">
                <a16:creationId xmlns:a16="http://schemas.microsoft.com/office/drawing/2014/main" id="{875BFFE2-17A3-0692-9BFA-48B774C869D3}"/>
              </a:ext>
            </a:extLst>
          </p:cNvPr>
          <p:cNvSpPr>
            <a:spLocks noGrp="1"/>
          </p:cNvSpPr>
          <p:nvPr>
            <p:ph type="ftr" sz="quarter" idx="11"/>
          </p:nvPr>
        </p:nvSpPr>
        <p:spPr/>
        <p:txBody>
          <a:bodyPr/>
          <a:lstStyle/>
          <a:p>
            <a:r>
              <a:rPr lang="en-US" altLang="zh-CN"/>
              <a:t>Perspective on proton polarised PDFs</a:t>
            </a:r>
            <a:endParaRPr lang="zh-CN" altLang="en-US"/>
          </a:p>
        </p:txBody>
      </p:sp>
      <mc:AlternateContent xmlns:mc="http://schemas.openxmlformats.org/markup-compatibility/2006">
        <mc:Choice xmlns:a14="http://schemas.microsoft.com/office/drawing/2010/main" Requires="a14">
          <p:sp>
            <p:nvSpPr>
              <p:cNvPr id="10" name="内容占位符 19">
                <a:extLst>
                  <a:ext uri="{FF2B5EF4-FFF2-40B4-BE49-F238E27FC236}">
                    <a16:creationId xmlns:a16="http://schemas.microsoft.com/office/drawing/2014/main" id="{00352970-8530-FE45-ACB3-689A1D73489D}"/>
                  </a:ext>
                </a:extLst>
              </p:cNvPr>
              <p:cNvSpPr>
                <a:spLocks noGrp="1"/>
              </p:cNvSpPr>
              <p:nvPr>
                <p:ph idx="1"/>
              </p:nvPr>
            </p:nvSpPr>
            <p:spPr>
              <a:xfrm>
                <a:off x="592736" y="1025983"/>
                <a:ext cx="10972800" cy="4424862"/>
              </a:xfrm>
            </p:spPr>
            <p:txBody>
              <a:bodyPr>
                <a:normAutofit fontScale="77500" lnSpcReduction="20000"/>
              </a:bodyPr>
              <a:lstStyle/>
              <a:p>
                <a:r>
                  <a:rPr lang="en-US" altLang="zh-CN" dirty="0"/>
                  <a:t>Recall page 5, which records</a:t>
                </a:r>
              </a:p>
              <a:p>
                <a:endParaRPr lang="en-US" altLang="zh-CN" dirty="0"/>
              </a:p>
              <a:p>
                <a:pPr marL="0" indent="0">
                  <a:buNone/>
                </a:pPr>
                <a:endParaRPr lang="en-US" altLang="zh-CN" dirty="0"/>
              </a:p>
              <a:p>
                <a:r>
                  <a:rPr lang="en-US" dirty="0">
                    <a:sym typeface="+mn-ea"/>
                  </a:rPr>
                  <a:t>Under evolution, this value is independent of scale.</a:t>
                </a:r>
              </a:p>
              <a:p>
                <a:r>
                  <a:rPr lang="en-US" altLang="zh-CN" dirty="0"/>
                  <a:t>However, measurements of the proton spin are sensitive to non-Abelian anomaly corrected combination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𝑓</m:t>
                        </m:r>
                      </m:sub>
                    </m:sSub>
                    <m:r>
                      <a:rPr lang="en-US" altLang="zh-CN" b="0" i="1" smtClean="0">
                        <a:latin typeface="Cambria Math" panose="02040503050406030204" pitchFamily="18" charset="0"/>
                      </a:rPr>
                      <m:t>=4</m:t>
                    </m:r>
                  </m:oMath>
                </a14:m>
                <a:r>
                  <a:rPr lang="en-US" altLang="zh-CN" dirty="0"/>
                  <a:t>)</a:t>
                </a:r>
              </a:p>
              <a:p>
                <a:pPr marL="0" indent="0">
                  <a:buNone/>
                </a:pPr>
                <a:endParaRPr lang="en-US" altLang="zh-CN" dirty="0"/>
              </a:p>
              <a:p>
                <a:pPr marL="0" indent="0">
                  <a:buNone/>
                </a:pPr>
                <a:endParaRPr lang="en-US" altLang="zh-CN" dirty="0"/>
              </a:p>
              <a:p>
                <a:pPr marL="0" indent="0">
                  <a:buNone/>
                </a:pPr>
                <a:endParaRPr lang="en-US" altLang="zh-CN" dirty="0"/>
              </a:p>
              <a:p>
                <a:r>
                  <a:rPr lang="en-US" altLang="zh-CN" dirty="0">
                    <a:solidFill>
                      <a:schemeClr val="tx2">
                        <a:lumMod val="75000"/>
                      </a:schemeClr>
                    </a:solidFill>
                  </a:rPr>
                  <a:t>CSM prediction: </a:t>
                </a:r>
              </a:p>
              <a:p>
                <a:endParaRPr lang="en-US" altLang="zh-CN" dirty="0">
                  <a:solidFill>
                    <a:schemeClr val="tx2">
                      <a:lumMod val="75000"/>
                    </a:schemeClr>
                  </a:solidFill>
                </a:endParaRPr>
              </a:p>
              <a:p>
                <a:r>
                  <a:rPr lang="en-US" altLang="zh-CN" dirty="0">
                    <a:solidFill>
                      <a:schemeClr val="tx2">
                        <a:lumMod val="75000"/>
                      </a:schemeClr>
                    </a:solidFill>
                  </a:rPr>
                  <a:t>COMPASS:</a:t>
                </a:r>
                <a:endParaRPr lang="en-US" altLang="zh-CN" dirty="0"/>
              </a:p>
              <a:p>
                <a:endParaRPr lang="zh-CN" altLang="en-US" dirty="0"/>
              </a:p>
            </p:txBody>
          </p:sp>
        </mc:Choice>
        <mc:Fallback>
          <p:sp>
            <p:nvSpPr>
              <p:cNvPr id="10" name="内容占位符 19">
                <a:extLst>
                  <a:ext uri="{FF2B5EF4-FFF2-40B4-BE49-F238E27FC236}">
                    <a16:creationId xmlns:a16="http://schemas.microsoft.com/office/drawing/2014/main" id="{00352970-8530-FE45-ACB3-689A1D73489D}"/>
                  </a:ext>
                </a:extLst>
              </p:cNvPr>
              <p:cNvSpPr>
                <a:spLocks noGrp="1" noRot="1" noChangeAspect="1" noMove="1" noResize="1" noEditPoints="1" noAdjustHandles="1" noChangeArrowheads="1" noChangeShapeType="1" noTextEdit="1"/>
              </p:cNvSpPr>
              <p:nvPr>
                <p:ph idx="1"/>
              </p:nvPr>
            </p:nvSpPr>
            <p:spPr>
              <a:xfrm>
                <a:off x="592736" y="1025983"/>
                <a:ext cx="10972800" cy="4424862"/>
              </a:xfrm>
              <a:blipFill>
                <a:blip r:embed="rId5"/>
                <a:stretch>
                  <a:fillRect l="-611" t="-27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0FD69FA5-BFF1-4AB0-543D-DCE06A307F48}"/>
                  </a:ext>
                </a:extLst>
              </p:cNvPr>
              <p:cNvSpPr txBox="1"/>
              <p:nvPr>
                <p:custDataLst>
                  <p:tags r:id="rId1"/>
                </p:custDataLst>
              </p:nvPr>
            </p:nvSpPr>
            <p:spPr>
              <a:xfrm>
                <a:off x="1151535" y="1264089"/>
                <a:ext cx="10414001" cy="769441"/>
              </a:xfrm>
              <a:prstGeom prst="rect">
                <a:avLst/>
              </a:prstGeom>
              <a:noFill/>
            </p:spPr>
            <p:txBody>
              <a:bodyPr wrap="square" rtlCol="0">
                <a:spAutoFit/>
              </a:bodyPr>
              <a:lstStyle/>
              <a:p>
                <a:pPr algn="l"/>
                <a14:m>
                  <m:oMath xmlns:m="http://schemas.openxmlformats.org/officeDocument/2006/math">
                    <m:sSub>
                      <m:sSubPr>
                        <m:ctrlPr>
                          <a:rPr lang="en-US" altLang="zh-CN" sz="2200" i="1" smtClean="0">
                            <a:solidFill>
                              <a:srgbClr val="002060"/>
                            </a:solidFill>
                            <a:latin typeface="Cambria Math" panose="02040503050406030204" pitchFamily="18" charset="0"/>
                          </a:rPr>
                        </m:ctrlPr>
                      </m:sSubPr>
                      <m:e>
                        <m:r>
                          <a:rPr lang="en-US" altLang="zh-CN" sz="2200" b="0" i="1" smtClean="0">
                            <a:solidFill>
                              <a:srgbClr val="002060"/>
                            </a:solidFill>
                            <a:latin typeface="Cambria Math" panose="02040503050406030204" pitchFamily="18" charset="0"/>
                          </a:rPr>
                          <m:t>𝑎</m:t>
                        </m:r>
                      </m:e>
                      <m:sub>
                        <m:r>
                          <a:rPr lang="en-US" altLang="zh-CN" sz="2200" b="0" i="1" smtClean="0">
                            <a:solidFill>
                              <a:srgbClr val="002060"/>
                            </a:solidFill>
                            <a:latin typeface="Cambria Math" panose="02040503050406030204" pitchFamily="18" charset="0"/>
                          </a:rPr>
                          <m:t>0</m:t>
                        </m:r>
                      </m:sub>
                    </m:sSub>
                    <m:r>
                      <a:rPr lang="en-US" altLang="zh-CN" sz="2200" i="1">
                        <a:solidFill>
                          <a:srgbClr val="002060"/>
                        </a:solidFill>
                        <a:latin typeface="Cambria Math" panose="02040503050406030204" pitchFamily="18" charset="0"/>
                        <a:ea typeface="Cambria Math" panose="02040503050406030204" pitchFamily="18" charset="0"/>
                      </a:rPr>
                      <m:t>≈</m:t>
                    </m:r>
                    <m:r>
                      <a:rPr lang="en-US" altLang="zh-CN" sz="2200" b="0" i="1" smtClean="0">
                        <a:solidFill>
                          <a:srgbClr val="002060"/>
                        </a:solidFill>
                        <a:latin typeface="Cambria Math" panose="02040503050406030204" pitchFamily="18" charset="0"/>
                        <a:ea typeface="Cambria Math" panose="02040503050406030204" pitchFamily="18" charset="0"/>
                      </a:rPr>
                      <m:t>65%</m:t>
                    </m:r>
                  </m:oMath>
                </a14:m>
                <a:r>
                  <a:rPr lang="zh-CN" altLang="en-US" sz="2200" dirty="0">
                    <a:solidFill>
                      <a:srgbClr val="002060"/>
                    </a:solidFill>
                  </a:rPr>
                  <a:t> </a:t>
                </a:r>
                <a:r>
                  <a:rPr lang="en-US" altLang="zh-CN" sz="2200" dirty="0">
                    <a:solidFill>
                      <a:srgbClr val="002060"/>
                    </a:solidFill>
                  </a:rPr>
                  <a:t>of proton spin</a:t>
                </a:r>
              </a:p>
              <a:p>
                <a:pPr algn="l"/>
                <a:r>
                  <a:rPr lang="en-US" altLang="zh-CN" sz="2200" dirty="0">
                    <a:solidFill>
                      <a:srgbClr val="002060"/>
                    </a:solidFill>
                  </a:rPr>
                  <a:t>Carried by valence quark quasiparticle degrees of freedom at the hadron scale.</a:t>
                </a:r>
                <a:endParaRPr lang="zh-CN" altLang="en-US" sz="2200" dirty="0">
                  <a:solidFill>
                    <a:srgbClr val="002060"/>
                  </a:solidFill>
                </a:endParaRPr>
              </a:p>
            </p:txBody>
          </p:sp>
        </mc:Choice>
        <mc:Fallback xmlns="">
          <p:sp>
            <p:nvSpPr>
              <p:cNvPr id="15" name="文本框 14">
                <a:extLst>
                  <a:ext uri="{FF2B5EF4-FFF2-40B4-BE49-F238E27FC236}">
                    <a16:creationId xmlns:a16="http://schemas.microsoft.com/office/drawing/2014/main" id="{0FD69FA5-BFF1-4AB0-543D-DCE06A307F48}"/>
                  </a:ext>
                </a:extLst>
              </p:cNvPr>
              <p:cNvSpPr txBox="1">
                <a:spLocks noRot="1" noChangeAspect="1" noMove="1" noResize="1" noEditPoints="1" noAdjustHandles="1" noChangeArrowheads="1" noChangeShapeType="1" noTextEdit="1"/>
              </p:cNvSpPr>
              <p:nvPr>
                <p:custDataLst>
                  <p:tags r:id="rId6"/>
                </p:custDataLst>
              </p:nvPr>
            </p:nvSpPr>
            <p:spPr>
              <a:xfrm>
                <a:off x="1151535" y="1264089"/>
                <a:ext cx="10414001" cy="769441"/>
              </a:xfrm>
              <a:prstGeom prst="rect">
                <a:avLst/>
              </a:prstGeom>
              <a:blipFill>
                <a:blip r:embed="rId7"/>
                <a:stretch>
                  <a:fillRect l="-761" t="-3937" b="-15748"/>
                </a:stretch>
              </a:blipFill>
            </p:spPr>
            <p:txBody>
              <a:bodyPr/>
              <a:lstStyle/>
              <a:p>
                <a:r>
                  <a:rPr lang="zh-CN" altLang="en-US">
                    <a:noFill/>
                  </a:rPr>
                  <a:t> </a:t>
                </a:r>
              </a:p>
            </p:txBody>
          </p:sp>
        </mc:Fallback>
      </mc:AlternateContent>
      <p:pic>
        <p:nvPicPr>
          <p:cNvPr id="16" name="图片 15">
            <a:extLst>
              <a:ext uri="{FF2B5EF4-FFF2-40B4-BE49-F238E27FC236}">
                <a16:creationId xmlns:a16="http://schemas.microsoft.com/office/drawing/2014/main" id="{E17CF8A0-F3DF-207A-88BC-A58554EDC9D3}"/>
              </a:ext>
            </a:extLst>
          </p:cNvPr>
          <p:cNvPicPr>
            <a:picLocks noChangeAspect="1"/>
          </p:cNvPicPr>
          <p:nvPr/>
        </p:nvPicPr>
        <p:blipFill>
          <a:blip r:embed="rId8"/>
          <a:stretch>
            <a:fillRect/>
          </a:stretch>
        </p:blipFill>
        <p:spPr>
          <a:xfrm>
            <a:off x="7156096" y="4271212"/>
            <a:ext cx="4409440" cy="2071101"/>
          </a:xfrm>
          <a:prstGeom prst="rect">
            <a:avLst/>
          </a:prstGeom>
        </p:spPr>
      </p:pic>
      <p:sp>
        <p:nvSpPr>
          <p:cNvPr id="18" name="Title 1">
            <a:extLst>
              <a:ext uri="{FF2B5EF4-FFF2-40B4-BE49-F238E27FC236}">
                <a16:creationId xmlns:a16="http://schemas.microsoft.com/office/drawing/2014/main" id="{1D6BD510-B711-7B88-D390-0A6139B84CA8}"/>
              </a:ext>
            </a:extLst>
          </p:cNvPr>
          <p:cNvSpPr txBox="1">
            <a:spLocks/>
          </p:cNvSpPr>
          <p:nvPr/>
        </p:nvSpPr>
        <p:spPr>
          <a:xfrm>
            <a:off x="371475" y="204034"/>
            <a:ext cx="7258770" cy="713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3200" b="1" kern="1200" baseline="0" dirty="0">
                <a:solidFill>
                  <a:schemeClr val="tx1"/>
                </a:solidFill>
                <a:latin typeface="Trebuchet MS" panose="020B0603020202020204" pitchFamily="34" charset="0"/>
                <a:ea typeface="微软雅黑" panose="020B0503020204020204" pitchFamily="34" charset="-122"/>
                <a:cs typeface="+mj-cs"/>
              </a:defRPr>
            </a:lvl1pPr>
          </a:lstStyle>
          <a:p>
            <a:r>
              <a:rPr lang="en-US" altLang="zh-CN" b="0" kern="0" dirty="0">
                <a:solidFill>
                  <a:schemeClr val="accent1"/>
                </a:solidFill>
                <a:effectLst>
                  <a:outerShdw blurRad="38100" dist="38100" dir="2700000" algn="tl">
                    <a:srgbClr val="000000">
                      <a:alpha val="43137"/>
                    </a:srgbClr>
                  </a:outerShdw>
                </a:effectLst>
              </a:rPr>
              <a:t>Proton Spin</a:t>
            </a:r>
            <a:endParaRPr lang="zh-CN" altLang="en-US" b="0" kern="0" dirty="0">
              <a:solidFill>
                <a:schemeClr val="accent1"/>
              </a:solidFill>
              <a:effectLst>
                <a:outerShdw blurRad="38100" dist="38100" dir="2700000" algn="tl">
                  <a:srgbClr val="000000">
                    <a:alpha val="43137"/>
                  </a:srgbClr>
                </a:outerShdw>
              </a:effectLst>
            </a:endParaRPr>
          </a:p>
        </p:txBody>
      </p:sp>
      <p:sp>
        <p:nvSpPr>
          <p:cNvPr id="19" name="灯片编号占位符 18">
            <a:extLst>
              <a:ext uri="{FF2B5EF4-FFF2-40B4-BE49-F238E27FC236}">
                <a16:creationId xmlns:a16="http://schemas.microsoft.com/office/drawing/2014/main" id="{184C7C36-9F58-6B5C-431C-2D7F1CE64E7C}"/>
              </a:ext>
            </a:extLst>
          </p:cNvPr>
          <p:cNvSpPr>
            <a:spLocks noGrp="1"/>
          </p:cNvSpPr>
          <p:nvPr>
            <p:ph type="sldNum" sz="quarter" idx="12"/>
          </p:nvPr>
        </p:nvSpPr>
        <p:spPr/>
        <p:txBody>
          <a:bodyPr/>
          <a:lstStyle/>
          <a:p>
            <a:fld id="{6DD9EC0B-694D-43A7-8497-10451BEA1D45}" type="slidenum">
              <a:rPr lang="zh-CN" altLang="en-US" smtClean="0"/>
              <a:pPr/>
              <a:t>12</a:t>
            </a:fld>
            <a:endParaRPr lang="zh-CN" altLang="en-US" dirty="0"/>
          </a:p>
        </p:txBody>
      </p:sp>
      <p:graphicFrame>
        <p:nvGraphicFramePr>
          <p:cNvPr id="2" name="对象 1">
            <a:extLst>
              <a:ext uri="{FF2B5EF4-FFF2-40B4-BE49-F238E27FC236}">
                <a16:creationId xmlns:a16="http://schemas.microsoft.com/office/drawing/2014/main" id="{FE3978B5-6CB3-49A2-C16A-C3E82A184B2D}"/>
              </a:ext>
            </a:extLst>
          </p:cNvPr>
          <p:cNvGraphicFramePr>
            <a:graphicFrameLocks noChangeAspect="1"/>
          </p:cNvGraphicFramePr>
          <p:nvPr>
            <p:extLst>
              <p:ext uri="{D42A27DB-BD31-4B8C-83A1-F6EECF244321}">
                <p14:modId xmlns:p14="http://schemas.microsoft.com/office/powerpoint/2010/main" val="3820519260"/>
              </p:ext>
            </p:extLst>
          </p:nvPr>
        </p:nvGraphicFramePr>
        <p:xfrm>
          <a:off x="2869530" y="4052601"/>
          <a:ext cx="3346854" cy="518892"/>
        </p:xfrm>
        <a:graphic>
          <a:graphicData uri="http://schemas.openxmlformats.org/presentationml/2006/ole">
            <mc:AlternateContent xmlns:mc="http://schemas.openxmlformats.org/markup-compatibility/2006">
              <mc:Choice xmlns:v="urn:schemas-microsoft-com:vml" Requires="v">
                <p:oleObj name="Equation" r:id="rId9" imgW="1638000" imgH="253800" progId="Equation.DSMT4">
                  <p:embed/>
                </p:oleObj>
              </mc:Choice>
              <mc:Fallback>
                <p:oleObj name="Equation" r:id="rId9" imgW="1638000" imgH="253800" progId="Equation.DSMT4">
                  <p:embed/>
                  <p:pic>
                    <p:nvPicPr>
                      <p:cNvPr id="0" name=""/>
                      <p:cNvPicPr/>
                      <p:nvPr/>
                    </p:nvPicPr>
                    <p:blipFill>
                      <a:blip r:embed="rId10"/>
                      <a:stretch>
                        <a:fillRect/>
                      </a:stretch>
                    </p:blipFill>
                    <p:spPr>
                      <a:xfrm>
                        <a:off x="2869530" y="4052601"/>
                        <a:ext cx="3346854" cy="518892"/>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299FF902-77F9-8DFB-1208-62A482348257}"/>
              </a:ext>
            </a:extLst>
          </p:cNvPr>
          <p:cNvGraphicFramePr>
            <a:graphicFrameLocks noChangeAspect="1"/>
          </p:cNvGraphicFramePr>
          <p:nvPr>
            <p:extLst>
              <p:ext uri="{D42A27DB-BD31-4B8C-83A1-F6EECF244321}">
                <p14:modId xmlns:p14="http://schemas.microsoft.com/office/powerpoint/2010/main" val="2448087674"/>
              </p:ext>
            </p:extLst>
          </p:nvPr>
        </p:nvGraphicFramePr>
        <p:xfrm>
          <a:off x="2708164" y="4756762"/>
          <a:ext cx="4145994" cy="534967"/>
        </p:xfrm>
        <a:graphic>
          <a:graphicData uri="http://schemas.openxmlformats.org/presentationml/2006/ole">
            <mc:AlternateContent xmlns:mc="http://schemas.openxmlformats.org/markup-compatibility/2006">
              <mc:Choice xmlns:v="urn:schemas-microsoft-com:vml" Requires="v">
                <p:oleObj name="Equation" r:id="rId11" imgW="1968480" imgH="253800" progId="Equation.DSMT4">
                  <p:embed/>
                </p:oleObj>
              </mc:Choice>
              <mc:Fallback>
                <p:oleObj name="Equation" r:id="rId11" imgW="1968480" imgH="253800" progId="Equation.DSMT4">
                  <p:embed/>
                  <p:pic>
                    <p:nvPicPr>
                      <p:cNvPr id="0" name=""/>
                      <p:cNvPicPr/>
                      <p:nvPr/>
                    </p:nvPicPr>
                    <p:blipFill>
                      <a:blip r:embed="rId12"/>
                      <a:stretch>
                        <a:fillRect/>
                      </a:stretch>
                    </p:blipFill>
                    <p:spPr>
                      <a:xfrm>
                        <a:off x="2708164" y="4756762"/>
                        <a:ext cx="4145994" cy="534967"/>
                      </a:xfrm>
                      <a:prstGeom prst="rect">
                        <a:avLst/>
                      </a:prstGeom>
                    </p:spPr>
                  </p:pic>
                </p:oleObj>
              </mc:Fallback>
            </mc:AlternateContent>
          </a:graphicData>
        </a:graphic>
      </p:graphicFrame>
    </p:spTree>
    <p:extLst>
      <p:ext uri="{BB962C8B-B14F-4D97-AF65-F5344CB8AC3E}">
        <p14:creationId xmlns:p14="http://schemas.microsoft.com/office/powerpoint/2010/main" val="250417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0" end="10"/>
                                            </p:txEl>
                                          </p:spTgt>
                                        </p:tgtEl>
                                        <p:attrNameLst>
                                          <p:attrName>style.visibility</p:attrName>
                                        </p:attrNameLst>
                                      </p:cBhvr>
                                      <p:to>
                                        <p:strVal val="visible"/>
                                      </p:to>
                                    </p:set>
                                  </p:childTnLst>
                                </p:cTn>
                              </p:par>
                              <p:par>
                                <p:cTn id="23" presetID="6" presetClass="entr" presetSubtype="16"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1"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a:extLst>
              <a:ext uri="{FF2B5EF4-FFF2-40B4-BE49-F238E27FC236}">
                <a16:creationId xmlns:a16="http://schemas.microsoft.com/office/drawing/2014/main" id="{570E4256-0FD3-8125-105B-D6B5929EED2C}"/>
              </a:ext>
            </a:extLst>
          </p:cNvPr>
          <p:cNvSpPr>
            <a:spLocks noGrp="1"/>
          </p:cNvSpPr>
          <p:nvPr>
            <p:ph type="ftr" sz="quarter" idx="11"/>
          </p:nvPr>
        </p:nvSpPr>
        <p:spPr/>
        <p:txBody>
          <a:bodyPr/>
          <a:lstStyle/>
          <a:p>
            <a:r>
              <a:rPr lang="en-US" altLang="zh-CN"/>
              <a:t>Perspective on proton polarised PDFs</a:t>
            </a:r>
            <a:endParaRPr lang="zh-CN" alt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695BE76-8136-8028-7B44-C7252A61706A}"/>
                  </a:ext>
                </a:extLst>
              </p:cNvPr>
              <p:cNvSpPr>
                <a:spLocks noGrp="1"/>
              </p:cNvSpPr>
              <p:nvPr>
                <p:custDataLst>
                  <p:tags r:id="rId1"/>
                </p:custDataLst>
              </p:nvPr>
            </p:nvSpPr>
            <p:spPr>
              <a:xfrm>
                <a:off x="609600" y="905510"/>
                <a:ext cx="10986770" cy="478218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r>
                  <a:rPr lang="en-US" altLang="zh-CN" sz="2600" dirty="0">
                    <a:solidFill>
                      <a:schemeClr val="tx1"/>
                    </a:solidFill>
                    <a:latin typeface="Calibri" panose="020F0502020204030204" pitchFamily="34" charset="0"/>
                    <a:ea typeface="微软雅黑" panose="020B0503020204020204" pitchFamily="34" charset="-122"/>
                  </a:rPr>
                  <a:t>Beginning with </a:t>
                </a:r>
                <a:r>
                  <a:rPr lang="en-US" altLang="zh-CN" sz="2600" dirty="0" err="1">
                    <a:solidFill>
                      <a:schemeClr val="tx1"/>
                    </a:solidFill>
                    <a:latin typeface="Calibri" panose="020F0502020204030204" pitchFamily="34" charset="0"/>
                    <a:ea typeface="微软雅黑" panose="020B0503020204020204" pitchFamily="34" charset="-122"/>
                  </a:rPr>
                  <a:t>Ansätze</a:t>
                </a:r>
                <a:r>
                  <a:rPr lang="en-US" altLang="zh-CN" sz="2600" dirty="0">
                    <a:solidFill>
                      <a:schemeClr val="tx1"/>
                    </a:solidFill>
                    <a:latin typeface="Calibri" panose="020F0502020204030204" pitchFamily="34" charset="0"/>
                    <a:ea typeface="微软雅黑" panose="020B0503020204020204" pitchFamily="34" charset="-122"/>
                  </a:rPr>
                  <a:t> for proton hadron-scale polarized valence quark DFs, we deliver predictions for all proton polarized DFs at the scale                    . </a:t>
                </a:r>
                <a:r>
                  <a:rPr lang="en-US" altLang="zh-CN" sz="2600" b="1" dirty="0">
                    <a:solidFill>
                      <a:schemeClr val="tx1"/>
                    </a:solidFill>
                    <a:latin typeface="Calibri" panose="020F0502020204030204" pitchFamily="34" charset="0"/>
                    <a:ea typeface="微软雅黑" panose="020B0503020204020204" pitchFamily="34" charset="-122"/>
                  </a:rPr>
                  <a:t>All predictions agree favorably with results inferred from data</a:t>
                </a:r>
                <a:r>
                  <a:rPr lang="en-US" altLang="zh-CN" sz="2600" dirty="0">
                    <a:solidFill>
                      <a:schemeClr val="tx1"/>
                    </a:solidFill>
                    <a:latin typeface="Calibri" panose="020F0502020204030204" pitchFamily="34" charset="0"/>
                    <a:ea typeface="微软雅黑" panose="020B0503020204020204" pitchFamily="34" charset="-122"/>
                  </a:rPr>
                  <a:t>;</a:t>
                </a:r>
              </a:p>
              <a:p>
                <a:r>
                  <a:rPr lang="en-US" altLang="zh-CN" sz="2600" dirty="0">
                    <a:solidFill>
                      <a:schemeClr val="tx1"/>
                    </a:solidFill>
                    <a:latin typeface="Calibri" panose="020F0502020204030204" pitchFamily="34" charset="0"/>
                    <a:ea typeface="微软雅黑" panose="020B0503020204020204" pitchFamily="34" charset="-122"/>
                  </a:rPr>
                  <a:t>The polarized gluon DF in the proton, </a:t>
                </a:r>
                <a14:m>
                  <m:oMath xmlns:m="http://schemas.openxmlformats.org/officeDocument/2006/math">
                    <m:r>
                      <a:rPr lang="en-US" altLang="zh-CN" sz="2600">
                        <a:solidFill>
                          <a:schemeClr val="tx1"/>
                        </a:solidFill>
                        <a:latin typeface="Cambria Math" panose="02040503050406030204" pitchFamily="18" charset="0"/>
                        <a:ea typeface="微软雅黑" panose="020B0503020204020204" pitchFamily="34" charset="-122"/>
                      </a:rPr>
                      <m:t>∆</m:t>
                    </m:r>
                    <m:r>
                      <a:rPr lang="en-US" altLang="zh-CN" sz="2600">
                        <a:solidFill>
                          <a:schemeClr val="tx1"/>
                        </a:solidFill>
                        <a:latin typeface="Cambria Math" panose="02040503050406030204" pitchFamily="18" charset="0"/>
                        <a:ea typeface="微软雅黑" panose="020B0503020204020204" pitchFamily="34" charset="-122"/>
                      </a:rPr>
                      <m:t>𝐺</m:t>
                    </m:r>
                    <m:d>
                      <m:dPr>
                        <m:ctrlPr>
                          <a:rPr lang="en-US" altLang="zh-CN" sz="2600" i="1">
                            <a:solidFill>
                              <a:schemeClr val="tx1"/>
                            </a:solidFill>
                            <a:latin typeface="Cambria Math" panose="02040503050406030204" pitchFamily="18" charset="0"/>
                            <a:ea typeface="微软雅黑" panose="020B0503020204020204" pitchFamily="34" charset="-122"/>
                          </a:rPr>
                        </m:ctrlPr>
                      </m:dPr>
                      <m:e>
                        <m:r>
                          <a:rPr lang="en-US" altLang="zh-CN" sz="2600">
                            <a:solidFill>
                              <a:schemeClr val="tx1"/>
                            </a:solidFill>
                            <a:latin typeface="Cambria Math" panose="02040503050406030204" pitchFamily="18" charset="0"/>
                            <a:ea typeface="微软雅黑" panose="020B0503020204020204" pitchFamily="34" charset="-122"/>
                          </a:rPr>
                          <m:t>𝑥</m:t>
                        </m:r>
                        <m:r>
                          <a:rPr lang="en-US" altLang="zh-CN" sz="2600">
                            <a:solidFill>
                              <a:schemeClr val="tx1"/>
                            </a:solidFill>
                            <a:latin typeface="Cambria Math" panose="02040503050406030204" pitchFamily="18" charset="0"/>
                            <a:ea typeface="微软雅黑" panose="020B0503020204020204" pitchFamily="34" charset="-122"/>
                          </a:rPr>
                          <m:t>; </m:t>
                        </m:r>
                        <m:sSub>
                          <m:sSubPr>
                            <m:ctrlPr>
                              <a:rPr lang="en-US" altLang="zh-CN" sz="2600" i="1">
                                <a:solidFill>
                                  <a:schemeClr val="tx1"/>
                                </a:solidFill>
                                <a:latin typeface="Cambria Math" panose="02040503050406030204" pitchFamily="18" charset="0"/>
                                <a:ea typeface="微软雅黑" panose="020B0503020204020204" pitchFamily="34" charset="-122"/>
                              </a:rPr>
                            </m:ctrlPr>
                          </m:sSubPr>
                          <m:e>
                            <m:r>
                              <a:rPr lang="zh-CN" altLang="en-US" sz="2600">
                                <a:solidFill>
                                  <a:schemeClr val="tx1"/>
                                </a:solidFill>
                                <a:latin typeface="Cambria Math" panose="02040503050406030204" pitchFamily="18" charset="0"/>
                                <a:ea typeface="微软雅黑" panose="020B0503020204020204" pitchFamily="34" charset="-122"/>
                              </a:rPr>
                              <m:t>𝜁</m:t>
                            </m:r>
                          </m:e>
                          <m:sub>
                            <m:r>
                              <a:rPr lang="en-US" altLang="zh-CN" sz="2600">
                                <a:solidFill>
                                  <a:schemeClr val="tx1"/>
                                </a:solidFill>
                                <a:latin typeface="Cambria Math" panose="02040503050406030204" pitchFamily="18" charset="0"/>
                                <a:ea typeface="微软雅黑" panose="020B0503020204020204" pitchFamily="34" charset="-122"/>
                              </a:rPr>
                              <m:t>𝐶</m:t>
                            </m:r>
                          </m:sub>
                        </m:sSub>
                      </m:e>
                    </m:d>
                  </m:oMath>
                </a14:m>
                <a:r>
                  <a:rPr lang="en-US" altLang="zh-CN" sz="2600" dirty="0">
                    <a:solidFill>
                      <a:schemeClr val="tx1"/>
                    </a:solidFill>
                    <a:latin typeface="Calibri" panose="020F0502020204030204" pitchFamily="34" charset="0"/>
                    <a:ea typeface="微软雅黑" panose="020B0503020204020204" pitchFamily="34" charset="-122"/>
                  </a:rPr>
                  <a:t>, is positive and large;</a:t>
                </a:r>
              </a:p>
              <a:p>
                <a:r>
                  <a:rPr lang="en-US" altLang="zh-CN" sz="2600" dirty="0">
                    <a:solidFill>
                      <a:schemeClr val="tx1"/>
                    </a:solidFill>
                    <a:latin typeface="Calibri" panose="020F0502020204030204" pitchFamily="34" charset="0"/>
                    <a:ea typeface="微软雅黑" panose="020B0503020204020204" pitchFamily="34" charset="-122"/>
                  </a:rPr>
                  <a:t>The measurement of the proton singlet axial charge should return a value </a:t>
                </a:r>
                <a14:m>
                  <m:oMath xmlns:m="http://schemas.openxmlformats.org/officeDocument/2006/math">
                    <m:r>
                      <a:rPr lang="en-US" altLang="zh-CN" sz="2600" b="0" i="0" dirty="0" smtClean="0">
                        <a:solidFill>
                          <a:schemeClr val="tx1"/>
                        </a:solidFill>
                        <a:latin typeface="Cambria Math" panose="02040503050406030204" pitchFamily="18" charset="0"/>
                        <a:ea typeface="微软雅黑" panose="020B0503020204020204" pitchFamily="34" charset="-122"/>
                      </a:rPr>
                      <m:t>                   </m:t>
                    </m:r>
                    <m:r>
                      <a:rPr lang="en-US" altLang="zh-CN" sz="2600" b="0" i="1" dirty="0" smtClean="0">
                        <a:solidFill>
                          <a:schemeClr val="tx1"/>
                        </a:solidFill>
                        <a:latin typeface="Cambria Math" panose="02040503050406030204" pitchFamily="18" charset="0"/>
                        <a:ea typeface="微软雅黑" panose="020B0503020204020204" pitchFamily="34" charset="-122"/>
                      </a:rPr>
                      <m:t>            .</m:t>
                    </m:r>
                  </m:oMath>
                </a14:m>
                <a:r>
                  <a:rPr lang="en-US" altLang="zh-CN" sz="2600" dirty="0">
                    <a:solidFill>
                      <a:schemeClr val="tx1"/>
                    </a:solidFill>
                    <a:latin typeface="Calibri" panose="020F0502020204030204" pitchFamily="34" charset="0"/>
                    <a:ea typeface="微软雅黑" panose="020B0503020204020204" pitchFamily="34" charset="-122"/>
                  </a:rPr>
                  <a:t>This result is in accord with contemporary data                        </a:t>
                </a:r>
              </a:p>
              <a:p>
                <a:pPr marL="0" indent="0">
                  <a:buNone/>
                </a:pPr>
                <a:r>
                  <a:rPr lang="en-US" altLang="zh-CN" sz="2600" dirty="0">
                    <a:solidFill>
                      <a:schemeClr val="tx1"/>
                    </a:solidFill>
                    <a:latin typeface="Calibri" panose="020F0502020204030204" pitchFamily="34" charset="0"/>
                    <a:ea typeface="微软雅黑" panose="020B0503020204020204" pitchFamily="34" charset="-122"/>
                  </a:rPr>
                  <a:t>                                           .</a:t>
                </a:r>
              </a:p>
            </p:txBody>
          </p:sp>
        </mc:Choice>
        <mc:Fallback>
          <p:sp>
            <p:nvSpPr>
              <p:cNvPr id="3" name="Content Placeholder 2">
                <a:extLst>
                  <a:ext uri="{FF2B5EF4-FFF2-40B4-BE49-F238E27FC236}">
                    <a16:creationId xmlns:a16="http://schemas.microsoft.com/office/drawing/2014/main" id="{A695BE76-8136-8028-7B44-C7252A61706A}"/>
                  </a:ext>
                </a:extLst>
              </p:cNvPr>
              <p:cNvSpPr>
                <a:spLocks noGrp="1" noRot="1" noChangeAspect="1" noMove="1" noResize="1" noEditPoints="1" noAdjustHandles="1" noChangeArrowheads="1" noChangeShapeType="1" noTextEdit="1"/>
              </p:cNvSpPr>
              <p:nvPr>
                <p:custDataLst>
                  <p:tags r:id="rId1"/>
                </p:custDataLst>
              </p:nvPr>
            </p:nvSpPr>
            <p:spPr>
              <a:xfrm>
                <a:off x="609600" y="905510"/>
                <a:ext cx="10986770" cy="4782185"/>
              </a:xfrm>
              <a:prstGeom prst="rect">
                <a:avLst/>
              </a:prstGeom>
              <a:blipFill>
                <a:blip r:embed="rId5"/>
                <a:stretch>
                  <a:fillRect l="-832" t="-1148" r="-333"/>
                </a:stretch>
              </a:blipFill>
              <a:ln w="9525">
                <a:noFill/>
                <a:miter lim="800000"/>
              </a:ln>
              <a:effectLst/>
            </p:spPr>
            <p:txBody>
              <a:bodyPr/>
              <a:lstStyle/>
              <a:p>
                <a:r>
                  <a:rPr lang="zh-CN" altLang="en-US">
                    <a:noFill/>
                  </a:rPr>
                  <a:t> </a:t>
                </a:r>
              </a:p>
            </p:txBody>
          </p:sp>
        </mc:Fallback>
      </mc:AlternateContent>
      <p:sp>
        <p:nvSpPr>
          <p:cNvPr id="15" name="矩形 14">
            <a:extLst>
              <a:ext uri="{FF2B5EF4-FFF2-40B4-BE49-F238E27FC236}">
                <a16:creationId xmlns:a16="http://schemas.microsoft.com/office/drawing/2014/main" id="{CD702359-C9FB-5382-9857-CF569303545B}"/>
              </a:ext>
            </a:extLst>
          </p:cNvPr>
          <p:cNvSpPr/>
          <p:nvPr>
            <p:custDataLst>
              <p:tags r:id="rId2"/>
            </p:custDataLst>
          </p:nvPr>
        </p:nvSpPr>
        <p:spPr>
          <a:xfrm>
            <a:off x="2667000" y="4233545"/>
            <a:ext cx="6672580" cy="1314450"/>
          </a:xfrm>
          <a:prstGeom prst="rect">
            <a:avLst/>
          </a:prstGeom>
          <a:noFill/>
        </p:spPr>
        <p:txBody>
          <a:bodyPr wrap="square" lIns="91440" tIns="45720" rIns="91440" bIns="45720">
            <a:noAutofit/>
          </a:bodyPr>
          <a:lstStyle/>
          <a:p>
            <a:pPr algn="ctr"/>
            <a:r>
              <a:rPr lang="en-US" altLang="zh-CN" sz="9600" b="1" dirty="0">
                <a:ln w="12700">
                  <a:solidFill>
                    <a:schemeClr val="accent3">
                      <a:lumMod val="50000"/>
                    </a:schemeClr>
                  </a:solidFill>
                  <a:prstDash val="solid"/>
                </a:ln>
                <a:solidFill>
                  <a:srgbClr val="FF0000"/>
                </a:solidFill>
                <a:effectLst>
                  <a:glow rad="228600">
                    <a:schemeClr val="accent3">
                      <a:satMod val="175000"/>
                      <a:alpha val="40000"/>
                    </a:schemeClr>
                  </a:glow>
                  <a:innerShdw blurRad="177800">
                    <a:schemeClr val="accent3">
                      <a:lumMod val="50000"/>
                    </a:schemeClr>
                  </a:innerShdw>
                </a:effectLst>
                <a:latin typeface="Kunstler Script" panose="030304020206070D0D06" pitchFamily="66" charset="0"/>
              </a:rPr>
              <a:t>Thankyou</a:t>
            </a:r>
          </a:p>
        </p:txBody>
      </p:sp>
      <p:sp>
        <p:nvSpPr>
          <p:cNvPr id="16" name="Title 1">
            <a:extLst>
              <a:ext uri="{FF2B5EF4-FFF2-40B4-BE49-F238E27FC236}">
                <a16:creationId xmlns:a16="http://schemas.microsoft.com/office/drawing/2014/main" id="{1499518E-98CD-1020-6B9F-9D152393127E}"/>
              </a:ext>
            </a:extLst>
          </p:cNvPr>
          <p:cNvSpPr txBox="1">
            <a:spLocks/>
          </p:cNvSpPr>
          <p:nvPr/>
        </p:nvSpPr>
        <p:spPr>
          <a:xfrm>
            <a:off x="371475" y="204034"/>
            <a:ext cx="10972800" cy="713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3200" b="1" kern="1200" baseline="0" dirty="0">
                <a:solidFill>
                  <a:schemeClr val="tx1"/>
                </a:solidFill>
                <a:latin typeface="Trebuchet MS" panose="020B0603020202020204" pitchFamily="34" charset="0"/>
                <a:ea typeface="微软雅黑" panose="020B0503020204020204" pitchFamily="34" charset="-122"/>
                <a:cs typeface="+mj-cs"/>
              </a:defRPr>
            </a:lvl1pPr>
          </a:lstStyle>
          <a:p>
            <a:r>
              <a:rPr lang="en-US" altLang="zh-CN" b="0" kern="0" dirty="0">
                <a:solidFill>
                  <a:schemeClr val="accent1"/>
                </a:solidFill>
                <a:effectLst>
                  <a:outerShdw blurRad="38100" dist="38100" dir="2700000" algn="tl">
                    <a:srgbClr val="000000">
                      <a:alpha val="43137"/>
                    </a:srgbClr>
                  </a:outerShdw>
                </a:effectLst>
              </a:rPr>
              <a:t>Summary</a:t>
            </a:r>
          </a:p>
        </p:txBody>
      </p:sp>
      <p:sp>
        <p:nvSpPr>
          <p:cNvPr id="17" name="灯片编号占位符 16">
            <a:extLst>
              <a:ext uri="{FF2B5EF4-FFF2-40B4-BE49-F238E27FC236}">
                <a16:creationId xmlns:a16="http://schemas.microsoft.com/office/drawing/2014/main" id="{D14A9177-2CAE-A053-5EEA-5B3F2DF591B5}"/>
              </a:ext>
            </a:extLst>
          </p:cNvPr>
          <p:cNvSpPr>
            <a:spLocks noGrp="1"/>
          </p:cNvSpPr>
          <p:nvPr>
            <p:ph type="sldNum" sz="quarter" idx="12"/>
          </p:nvPr>
        </p:nvSpPr>
        <p:spPr/>
        <p:txBody>
          <a:bodyPr/>
          <a:lstStyle/>
          <a:p>
            <a:fld id="{6DD9EC0B-694D-43A7-8497-10451BEA1D45}" type="slidenum">
              <a:rPr lang="zh-CN" altLang="en-US" smtClean="0"/>
              <a:pPr/>
              <a:t>13</a:t>
            </a:fld>
            <a:endParaRPr lang="zh-CN" altLang="en-US" dirty="0"/>
          </a:p>
        </p:txBody>
      </p:sp>
      <p:graphicFrame>
        <p:nvGraphicFramePr>
          <p:cNvPr id="2" name="对象 1">
            <a:extLst>
              <a:ext uri="{FF2B5EF4-FFF2-40B4-BE49-F238E27FC236}">
                <a16:creationId xmlns:a16="http://schemas.microsoft.com/office/drawing/2014/main" id="{B4602BED-DA5F-574A-CA31-8893336F053F}"/>
              </a:ext>
            </a:extLst>
          </p:cNvPr>
          <p:cNvGraphicFramePr>
            <a:graphicFrameLocks noChangeAspect="1"/>
          </p:cNvGraphicFramePr>
          <p:nvPr>
            <p:extLst>
              <p:ext uri="{D42A27DB-BD31-4B8C-83A1-F6EECF244321}">
                <p14:modId xmlns:p14="http://schemas.microsoft.com/office/powerpoint/2010/main" val="637234360"/>
              </p:ext>
            </p:extLst>
          </p:nvPr>
        </p:nvGraphicFramePr>
        <p:xfrm>
          <a:off x="9393368" y="1320013"/>
          <a:ext cx="1441119" cy="451530"/>
        </p:xfrm>
        <a:graphic>
          <a:graphicData uri="http://schemas.openxmlformats.org/presentationml/2006/ole">
            <mc:AlternateContent xmlns:mc="http://schemas.openxmlformats.org/markup-compatibility/2006">
              <mc:Choice xmlns:v="urn:schemas-microsoft-com:vml" Requires="v">
                <p:oleObj name="Equation" r:id="rId6" imgW="812520" imgH="253800" progId="Equation.DSMT4">
                  <p:embed/>
                </p:oleObj>
              </mc:Choice>
              <mc:Fallback>
                <p:oleObj name="Equation" r:id="rId6" imgW="812520" imgH="253800" progId="Equation.DSMT4">
                  <p:embed/>
                  <p:pic>
                    <p:nvPicPr>
                      <p:cNvPr id="0" name=""/>
                      <p:cNvPicPr/>
                      <p:nvPr/>
                    </p:nvPicPr>
                    <p:blipFill>
                      <a:blip r:embed="rId7"/>
                      <a:stretch>
                        <a:fillRect/>
                      </a:stretch>
                    </p:blipFill>
                    <p:spPr>
                      <a:xfrm>
                        <a:off x="9393368" y="1320013"/>
                        <a:ext cx="1441119" cy="45153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CFF5BF3A-08AD-E9C8-EEA3-C16427D81DD4}"/>
              </a:ext>
            </a:extLst>
          </p:cNvPr>
          <p:cNvGraphicFramePr>
            <a:graphicFrameLocks noChangeAspect="1"/>
          </p:cNvGraphicFramePr>
          <p:nvPr>
            <p:extLst>
              <p:ext uri="{D42A27DB-BD31-4B8C-83A1-F6EECF244321}">
                <p14:modId xmlns:p14="http://schemas.microsoft.com/office/powerpoint/2010/main" val="1976297637"/>
              </p:ext>
            </p:extLst>
          </p:nvPr>
        </p:nvGraphicFramePr>
        <p:xfrm>
          <a:off x="1031396" y="3077477"/>
          <a:ext cx="2180530" cy="487413"/>
        </p:xfrm>
        <a:graphic>
          <a:graphicData uri="http://schemas.openxmlformats.org/presentationml/2006/ole">
            <mc:AlternateContent xmlns:mc="http://schemas.openxmlformats.org/markup-compatibility/2006">
              <mc:Choice xmlns:v="urn:schemas-microsoft-com:vml" Requires="v">
                <p:oleObj name="Equation" r:id="rId8" imgW="1079280" imgH="241200" progId="Equation.DSMT4">
                  <p:embed/>
                </p:oleObj>
              </mc:Choice>
              <mc:Fallback>
                <p:oleObj name="Equation" r:id="rId8" imgW="1079280" imgH="241200" progId="Equation.DSMT4">
                  <p:embed/>
                  <p:pic>
                    <p:nvPicPr>
                      <p:cNvPr id="0" name=""/>
                      <p:cNvPicPr/>
                      <p:nvPr/>
                    </p:nvPicPr>
                    <p:blipFill>
                      <a:blip r:embed="rId9"/>
                      <a:stretch>
                        <a:fillRect/>
                      </a:stretch>
                    </p:blipFill>
                    <p:spPr>
                      <a:xfrm>
                        <a:off x="1031396" y="3077477"/>
                        <a:ext cx="2180530" cy="487413"/>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9CDABE18-2B8D-B1C9-9744-EAFFC14C9E24}"/>
              </a:ext>
            </a:extLst>
          </p:cNvPr>
          <p:cNvGraphicFramePr>
            <a:graphicFrameLocks noChangeAspect="1"/>
          </p:cNvGraphicFramePr>
          <p:nvPr>
            <p:extLst>
              <p:ext uri="{D42A27DB-BD31-4B8C-83A1-F6EECF244321}">
                <p14:modId xmlns:p14="http://schemas.microsoft.com/office/powerpoint/2010/main" val="2350853173"/>
              </p:ext>
            </p:extLst>
          </p:nvPr>
        </p:nvGraphicFramePr>
        <p:xfrm>
          <a:off x="1031396" y="3564890"/>
          <a:ext cx="2872890" cy="487413"/>
        </p:xfrm>
        <a:graphic>
          <a:graphicData uri="http://schemas.openxmlformats.org/presentationml/2006/ole">
            <mc:AlternateContent xmlns:mc="http://schemas.openxmlformats.org/markup-compatibility/2006">
              <mc:Choice xmlns:v="urn:schemas-microsoft-com:vml" Requires="v">
                <p:oleObj name="Equation" r:id="rId10" imgW="1422360" imgH="241200" progId="Equation.DSMT4">
                  <p:embed/>
                </p:oleObj>
              </mc:Choice>
              <mc:Fallback>
                <p:oleObj name="Equation" r:id="rId10" imgW="1422360" imgH="241200" progId="Equation.DSMT4">
                  <p:embed/>
                  <p:pic>
                    <p:nvPicPr>
                      <p:cNvPr id="0" name=""/>
                      <p:cNvPicPr/>
                      <p:nvPr/>
                    </p:nvPicPr>
                    <p:blipFill>
                      <a:blip r:embed="rId11"/>
                      <a:stretch>
                        <a:fillRect/>
                      </a:stretch>
                    </p:blipFill>
                    <p:spPr>
                      <a:xfrm>
                        <a:off x="1031396" y="3564890"/>
                        <a:ext cx="2872890" cy="487413"/>
                      </a:xfrm>
                      <a:prstGeom prst="rect">
                        <a:avLst/>
                      </a:prstGeom>
                    </p:spPr>
                  </p:pic>
                </p:oleObj>
              </mc:Fallback>
            </mc:AlternateContent>
          </a:graphicData>
        </a:graphic>
      </p:graphicFrame>
    </p:spTree>
    <p:extLst>
      <p:ext uri="{BB962C8B-B14F-4D97-AF65-F5344CB8AC3E}">
        <p14:creationId xmlns:p14="http://schemas.microsoft.com/office/powerpoint/2010/main" val="100049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24490A-32C3-7106-7FA8-6D7BC1AF8E87}"/>
              </a:ext>
            </a:extLst>
          </p:cNvPr>
          <p:cNvSpPr>
            <a:spLocks noGrp="1"/>
          </p:cNvSpPr>
          <p:nvPr>
            <p:ph type="title"/>
          </p:nvPr>
        </p:nvSpPr>
        <p:spPr>
          <a:xfrm>
            <a:off x="371475" y="204034"/>
            <a:ext cx="10972800" cy="713105"/>
          </a:xfrm>
        </p:spPr>
        <p:txBody>
          <a:bodyPr/>
          <a:lstStyle/>
          <a:p>
            <a:r>
              <a:rPr lang="en-US" altLang="zh-CN" b="0" kern="0" dirty="0">
                <a:ln w="0">
                  <a:solidFill>
                    <a:schemeClr val="tx2">
                      <a:lumMod val="75000"/>
                    </a:schemeClr>
                  </a:solidFill>
                </a:ln>
                <a:solidFill>
                  <a:srgbClr val="002060"/>
                </a:solidFill>
                <a:effectLst>
                  <a:outerShdw blurRad="38100" dist="38100" dir="2700000" algn="tl">
                    <a:srgbClr val="000000">
                      <a:alpha val="43137"/>
                    </a:srgbClr>
                  </a:outerShdw>
                </a:effectLst>
              </a:rPr>
              <a:t>Proton</a:t>
            </a:r>
          </a:p>
        </p:txBody>
      </p:sp>
      <p:sp>
        <p:nvSpPr>
          <p:cNvPr id="12" name="页脚占位符 11">
            <a:extLst>
              <a:ext uri="{FF2B5EF4-FFF2-40B4-BE49-F238E27FC236}">
                <a16:creationId xmlns:a16="http://schemas.microsoft.com/office/drawing/2014/main" id="{CA7B6443-B0B4-4D80-B29D-CB8BBDCB2A01}"/>
              </a:ext>
            </a:extLst>
          </p:cNvPr>
          <p:cNvSpPr>
            <a:spLocks noGrp="1"/>
          </p:cNvSpPr>
          <p:nvPr>
            <p:ph type="ftr" sz="quarter" idx="11"/>
          </p:nvPr>
        </p:nvSpPr>
        <p:spPr/>
        <p:txBody>
          <a:bodyPr/>
          <a:lstStyle/>
          <a:p>
            <a:r>
              <a:rPr lang="en-US" altLang="zh-CN"/>
              <a:t>Perspective on proton polarised PDFs</a:t>
            </a:r>
            <a:endParaRPr lang="zh-CN" altLang="en-US"/>
          </a:p>
        </p:txBody>
      </p:sp>
      <p:sp>
        <p:nvSpPr>
          <p:cNvPr id="14" name="Content Placeholder 2">
            <a:extLst>
              <a:ext uri="{FF2B5EF4-FFF2-40B4-BE49-F238E27FC236}">
                <a16:creationId xmlns:a16="http://schemas.microsoft.com/office/drawing/2014/main" id="{0C9D5A7D-7898-CB87-8757-81E30CB9644A}"/>
              </a:ext>
            </a:extLst>
          </p:cNvPr>
          <p:cNvSpPr>
            <a:spLocks noGrp="1"/>
          </p:cNvSpPr>
          <p:nvPr>
            <p:ph idx="1"/>
          </p:nvPr>
        </p:nvSpPr>
        <p:spPr>
          <a:xfrm>
            <a:off x="609600" y="1143001"/>
            <a:ext cx="8618924" cy="4489396"/>
          </a:xfrm>
        </p:spPr>
        <p:txBody>
          <a:bodyPr>
            <a:normAutofit fontScale="25000" lnSpcReduction="20000"/>
          </a:bodyPr>
          <a:lstStyle/>
          <a:p>
            <a:pPr>
              <a:buFont typeface="Wingdings" panose="05000000000000000000" pitchFamily="2" charset="2"/>
              <a:buChar char="Ø"/>
            </a:pPr>
            <a:r>
              <a:rPr lang="en-US" sz="11200" dirty="0"/>
              <a:t> Nature’s most fundamental bound-state;</a:t>
            </a:r>
          </a:p>
          <a:p>
            <a:pPr>
              <a:buFont typeface="Wingdings" panose="05000000000000000000" pitchFamily="2" charset="2"/>
              <a:buChar char="Ø"/>
            </a:pPr>
            <a:endParaRPr lang="en-US" sz="11200" dirty="0"/>
          </a:p>
          <a:p>
            <a:pPr>
              <a:buFont typeface="Wingdings" panose="05000000000000000000" pitchFamily="2" charset="2"/>
              <a:buChar char="Ø"/>
            </a:pPr>
            <a:r>
              <a:rPr lang="en-US" sz="11200" dirty="0"/>
              <a:t> Proton(p): </a:t>
            </a:r>
            <a:r>
              <a:rPr lang="en-US" sz="11200" dirty="0" err="1"/>
              <a:t>u+u+d</a:t>
            </a:r>
            <a:endParaRPr lang="en-US" sz="11200" dirty="0"/>
          </a:p>
          <a:p>
            <a:pPr>
              <a:buFont typeface="Wingdings" panose="05000000000000000000" pitchFamily="2" charset="2"/>
              <a:buChar char="Ø"/>
            </a:pPr>
            <a:endParaRPr lang="en-US" sz="11200" dirty="0"/>
          </a:p>
          <a:p>
            <a:pPr>
              <a:buFont typeface="Wingdings" panose="05000000000000000000" pitchFamily="2" charset="2"/>
              <a:buChar char="Ø"/>
            </a:pPr>
            <a:r>
              <a:rPr lang="en-US" sz="11200" dirty="0"/>
              <a:t> Infinitely many gluon and sea-quark:</a:t>
            </a:r>
          </a:p>
          <a:p>
            <a:endParaRPr lang="en-US" sz="11200" dirty="0"/>
          </a:p>
          <a:p>
            <a:pPr marL="0" indent="0">
              <a:buNone/>
            </a:pPr>
            <a:endParaRPr lang="en-US" sz="11200" dirty="0"/>
          </a:p>
          <a:p>
            <a:pPr>
              <a:buFont typeface="Wingdings" panose="05000000000000000000" pitchFamily="2" charset="2"/>
              <a:buChar char="Ø"/>
            </a:pPr>
            <a:r>
              <a:rPr lang="en-US" sz="11200" dirty="0">
                <a:solidFill>
                  <a:srgbClr val="FF0000"/>
                </a:solidFill>
              </a:rPr>
              <a:t> Continuum Schwinger function methods </a:t>
            </a:r>
            <a:r>
              <a:rPr lang="en-US" altLang="zh-CN" sz="11200" dirty="0">
                <a:solidFill>
                  <a:srgbClr val="FF0000"/>
                </a:solidFill>
              </a:rPr>
              <a:t>(CSMs)     </a:t>
            </a:r>
          </a:p>
          <a:p>
            <a:pPr marL="0" indent="0">
              <a:buNone/>
            </a:pPr>
            <a:r>
              <a:rPr lang="en-US" sz="11200" dirty="0">
                <a:solidFill>
                  <a:srgbClr val="FF0000"/>
                </a:solidFill>
              </a:rPr>
              <a:t>     </a:t>
            </a:r>
            <a:r>
              <a:rPr lang="en-US" sz="11200" dirty="0"/>
              <a:t>provide a widely used approach to  nucleon </a:t>
            </a:r>
          </a:p>
          <a:p>
            <a:pPr marL="0" indent="0">
              <a:buNone/>
            </a:pPr>
            <a:r>
              <a:rPr lang="en-US" sz="11200" dirty="0"/>
              <a:t>     structure.</a:t>
            </a:r>
            <a:endParaRPr lang="en-US" sz="11200" dirty="0">
              <a:solidFill>
                <a:schemeClr val="accent6">
                  <a:lumMod val="75000"/>
                </a:schemeClr>
              </a:solidFill>
            </a:endParaRPr>
          </a:p>
          <a:p>
            <a:pPr marL="400050" lvl="1" indent="0" algn="ctr">
              <a:buNone/>
            </a:pPr>
            <a:endParaRPr lang="en-US" sz="2400" dirty="0">
              <a:solidFill>
                <a:schemeClr val="accent6">
                  <a:lumMod val="75000"/>
                </a:schemeClr>
              </a:solidFill>
            </a:endParaRPr>
          </a:p>
        </p:txBody>
      </p:sp>
      <p:sp>
        <p:nvSpPr>
          <p:cNvPr id="15" name="内容占位符 1">
            <a:extLst>
              <a:ext uri="{FF2B5EF4-FFF2-40B4-BE49-F238E27FC236}">
                <a16:creationId xmlns:a16="http://schemas.microsoft.com/office/drawing/2014/main" id="{CC3B5D8D-1585-57B9-5E1F-FBA7B60A91C3}"/>
              </a:ext>
            </a:extLst>
          </p:cNvPr>
          <p:cNvSpPr txBox="1"/>
          <p:nvPr>
            <p:custDataLst>
              <p:tags r:id="rId1"/>
            </p:custDataLst>
          </p:nvPr>
        </p:nvSpPr>
        <p:spPr bwMode="auto">
          <a:xfrm>
            <a:off x="913540" y="3257818"/>
            <a:ext cx="7349299" cy="743659"/>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r>
              <a:rPr lang="en-US" altLang="zh-CN" sz="2000" dirty="0">
                <a:solidFill>
                  <a:srgbClr val="4A234A"/>
                </a:solidFill>
                <a:effectLst/>
                <a:latin typeface="Calibri" panose="020F0502020204030204" pitchFamily="34" charset="0"/>
              </a:rPr>
              <a:t>How the spin of the proton originates from its quark and gluon constituent</a:t>
            </a:r>
            <a:r>
              <a:rPr lang="en-US" altLang="zh-CN" sz="2000" dirty="0">
                <a:solidFill>
                  <a:srgbClr val="4A234A"/>
                </a:solidFill>
                <a:latin typeface="Calibri" panose="020F0502020204030204" pitchFamily="34" charset="0"/>
              </a:rPr>
              <a:t>?</a:t>
            </a:r>
            <a:endParaRPr lang="en-US" altLang="zh-CN" sz="2000" kern="0" dirty="0"/>
          </a:p>
        </p:txBody>
      </p:sp>
      <p:pic>
        <p:nvPicPr>
          <p:cNvPr id="16" name="图片 15" descr="F1">
            <a:extLst>
              <a:ext uri="{FF2B5EF4-FFF2-40B4-BE49-F238E27FC236}">
                <a16:creationId xmlns:a16="http://schemas.microsoft.com/office/drawing/2014/main" id="{E031C09C-E51B-A6AE-A5F2-6DBBEA2D008C}"/>
              </a:ext>
            </a:extLst>
          </p:cNvPr>
          <p:cNvPicPr>
            <a:picLocks noChangeAspect="1"/>
          </p:cNvPicPr>
          <p:nvPr/>
        </p:nvPicPr>
        <p:blipFill>
          <a:blip r:embed="rId4"/>
          <a:stretch>
            <a:fillRect/>
          </a:stretch>
        </p:blipFill>
        <p:spPr>
          <a:xfrm>
            <a:off x="8241030" y="1676400"/>
            <a:ext cx="3239770" cy="3319145"/>
          </a:xfrm>
          <a:prstGeom prst="rect">
            <a:avLst/>
          </a:prstGeom>
        </p:spPr>
      </p:pic>
      <p:sp>
        <p:nvSpPr>
          <p:cNvPr id="17" name="文本框 16">
            <a:extLst>
              <a:ext uri="{FF2B5EF4-FFF2-40B4-BE49-F238E27FC236}">
                <a16:creationId xmlns:a16="http://schemas.microsoft.com/office/drawing/2014/main" id="{2BF2CA0E-8B56-ADD1-4E28-A8AFDC3AE982}"/>
              </a:ext>
            </a:extLst>
          </p:cNvPr>
          <p:cNvSpPr txBox="1"/>
          <p:nvPr/>
        </p:nvSpPr>
        <p:spPr>
          <a:xfrm>
            <a:off x="6749783" y="5181600"/>
            <a:ext cx="5383907" cy="369332"/>
          </a:xfrm>
          <a:prstGeom prst="rect">
            <a:avLst/>
          </a:prstGeom>
          <a:noFill/>
        </p:spPr>
        <p:txBody>
          <a:bodyPr wrap="square" rtlCol="0" anchor="t">
            <a:spAutoFit/>
          </a:bodyPr>
          <a:lstStyle/>
          <a:p>
            <a:pPr indent="0">
              <a:buFont typeface="Wingdings" panose="05000000000000000000" pitchFamily="2" charset="2"/>
              <a:buNone/>
            </a:pPr>
            <a:r>
              <a:rPr lang="en-US" altLang="zh-CN" i="1" dirty="0">
                <a:solidFill>
                  <a:srgbClr val="00B0F0"/>
                </a:solidFill>
                <a:latin typeface="Calibri" panose="020F0502020204030204" pitchFamily="34" charset="0"/>
                <a:sym typeface="+mn-ea"/>
              </a:rPr>
              <a:t>Z. - Q. Yao, D. Binosi, Z.-F. Cui, C. D. Roberts, 2403.08088</a:t>
            </a:r>
          </a:p>
        </p:txBody>
      </p:sp>
      <p:sp>
        <p:nvSpPr>
          <p:cNvPr id="19" name="文本框 18">
            <a:extLst>
              <a:ext uri="{FF2B5EF4-FFF2-40B4-BE49-F238E27FC236}">
                <a16:creationId xmlns:a16="http://schemas.microsoft.com/office/drawing/2014/main" id="{3DC24C39-29D5-A79F-063B-D15D0C58ECCF}"/>
              </a:ext>
            </a:extLst>
          </p:cNvPr>
          <p:cNvSpPr txBox="1"/>
          <p:nvPr/>
        </p:nvSpPr>
        <p:spPr>
          <a:xfrm>
            <a:off x="2647318" y="3601367"/>
            <a:ext cx="5441742" cy="400110"/>
          </a:xfrm>
          <a:prstGeom prst="rect">
            <a:avLst/>
          </a:prstGeom>
          <a:noFill/>
        </p:spPr>
        <p:txBody>
          <a:bodyPr wrap="square">
            <a:spAutoFit/>
          </a:bodyPr>
          <a:lstStyle/>
          <a:p>
            <a:r>
              <a:rPr lang="en-US" altLang="zh-CN" sz="2000" dirty="0">
                <a:solidFill>
                  <a:srgbClr val="FF0000"/>
                </a:solidFill>
                <a:latin typeface="Calibri" panose="020F0502020204030204" pitchFamily="34" charset="0"/>
              </a:rPr>
              <a:t>T</a:t>
            </a:r>
            <a:r>
              <a:rPr lang="en-US" altLang="zh-CN" sz="2000" dirty="0">
                <a:solidFill>
                  <a:srgbClr val="FF0000"/>
                </a:solidFill>
                <a:effectLst/>
                <a:latin typeface="Calibri" panose="020F0502020204030204" pitchFamily="34" charset="0"/>
              </a:rPr>
              <a:t>he polarized </a:t>
            </a:r>
            <a:r>
              <a:rPr lang="en-US" altLang="zh-CN" sz="2000" dirty="0" err="1">
                <a:solidFill>
                  <a:srgbClr val="FF0000"/>
                </a:solidFill>
                <a:effectLst/>
                <a:latin typeface="Calibri" panose="020F0502020204030204" pitchFamily="34" charset="0"/>
              </a:rPr>
              <a:t>parton</a:t>
            </a:r>
            <a:r>
              <a:rPr lang="en-US" altLang="zh-CN" sz="2000" dirty="0">
                <a:solidFill>
                  <a:srgbClr val="FF0000"/>
                </a:solidFill>
                <a:effectLst/>
                <a:latin typeface="Calibri" panose="020F0502020204030204" pitchFamily="34" charset="0"/>
              </a:rPr>
              <a:t> distribution functions (PDFs)</a:t>
            </a:r>
            <a:r>
              <a:rPr lang="en-US" altLang="zh-CN" sz="2000" dirty="0">
                <a:solidFill>
                  <a:srgbClr val="4A234A"/>
                </a:solidFill>
                <a:effectLst/>
                <a:latin typeface="Calibri" panose="020F0502020204030204" pitchFamily="34" charset="0"/>
              </a:rPr>
              <a:t>. </a:t>
            </a:r>
            <a:endParaRPr lang="zh-CN" altLang="en-US" sz="2000" dirty="0"/>
          </a:p>
        </p:txBody>
      </p:sp>
      <p:sp>
        <p:nvSpPr>
          <p:cNvPr id="20" name="灯片编号占位符 19">
            <a:extLst>
              <a:ext uri="{FF2B5EF4-FFF2-40B4-BE49-F238E27FC236}">
                <a16:creationId xmlns:a16="http://schemas.microsoft.com/office/drawing/2014/main" id="{3F7DC7CB-6919-EE9B-325E-DD18472CC100}"/>
              </a:ext>
            </a:extLst>
          </p:cNvPr>
          <p:cNvSpPr>
            <a:spLocks noGrp="1"/>
          </p:cNvSpPr>
          <p:nvPr>
            <p:ph type="sldNum" sz="quarter" idx="12"/>
          </p:nvPr>
        </p:nvSpPr>
        <p:spPr/>
        <p:txBody>
          <a:bodyPr/>
          <a:lstStyle/>
          <a:p>
            <a:fld id="{6DD9EC0B-694D-43A7-8497-10451BEA1D45}" type="slidenum">
              <a:rPr lang="zh-CN" altLang="en-US" smtClean="0"/>
              <a:pPr/>
              <a:t>2</a:t>
            </a:fld>
            <a:endParaRPr lang="zh-CN" altLang="en-US" dirty="0"/>
          </a:p>
        </p:txBody>
      </p:sp>
    </p:spTree>
    <p:extLst>
      <p:ext uri="{BB962C8B-B14F-4D97-AF65-F5344CB8AC3E}">
        <p14:creationId xmlns:p14="http://schemas.microsoft.com/office/powerpoint/2010/main" val="280077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 calcmode="lin" valueType="num">
                                      <p:cBhvr additive="base">
                                        <p:cTn id="19"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anim calcmode="lin" valueType="num">
                                      <p:cBhvr additive="base">
                                        <p:cTn id="35"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anim calcmode="lin" valueType="num">
                                      <p:cBhvr additive="base">
                                        <p:cTn id="39"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xEl>
                                              <p:pRg st="9" end="9"/>
                                            </p:txEl>
                                          </p:spTgt>
                                        </p:tgtEl>
                                        <p:attrNameLst>
                                          <p:attrName>style.visibility</p:attrName>
                                        </p:attrNameLst>
                                      </p:cBhvr>
                                      <p:to>
                                        <p:strVal val="visible"/>
                                      </p:to>
                                    </p:set>
                                    <p:anim calcmode="lin" valueType="num">
                                      <p:cBhvr additive="base">
                                        <p:cTn id="43"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a:extLst>
              <a:ext uri="{FF2B5EF4-FFF2-40B4-BE49-F238E27FC236}">
                <a16:creationId xmlns:a16="http://schemas.microsoft.com/office/drawing/2014/main" id="{CF73EB9A-84D2-FF9E-97F3-724A29E6E86C}"/>
              </a:ext>
            </a:extLst>
          </p:cNvPr>
          <p:cNvSpPr>
            <a:spLocks noGrp="1"/>
          </p:cNvSpPr>
          <p:nvPr>
            <p:ph type="ftr" sz="quarter" idx="11"/>
          </p:nvPr>
        </p:nvSpPr>
        <p:spPr/>
        <p:txBody>
          <a:bodyPr/>
          <a:lstStyle/>
          <a:p>
            <a:r>
              <a:rPr lang="en-US" altLang="zh-CN"/>
              <a:t>Perspective on proton polarised PDFs</a:t>
            </a:r>
            <a:endParaRPr lang="zh-CN" alt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37E6683F-551C-DC39-5CD6-32634CAD0C44}"/>
                  </a:ext>
                </a:extLst>
              </p:cNvPr>
              <p:cNvSpPr>
                <a:spLocks noGrp="1"/>
              </p:cNvSpPr>
              <p:nvPr>
                <p:ph idx="1"/>
              </p:nvPr>
            </p:nvSpPr>
            <p:spPr>
              <a:xfrm>
                <a:off x="609600" y="941705"/>
                <a:ext cx="11252200" cy="1196340"/>
              </a:xfrm>
            </p:spPr>
            <p:txBody>
              <a:bodyPr>
                <a:normAutofit lnSpcReduction="10000"/>
              </a:bodyPr>
              <a:lstStyle/>
              <a:p>
                <a:pPr>
                  <a:buFont typeface="Wingdings" panose="05000000000000000000" pitchFamily="2" charset="2"/>
                  <a:buChar char="Ø"/>
                </a:pPr>
                <a:r>
                  <a:rPr lang="en-US" altLang="en-GB" dirty="0"/>
                  <a:t>Absent Higgs boson couplings into QCD, a nuclear-scale mass for the proton, </a:t>
                </a:r>
                <a14:m>
                  <m:oMath xmlns:m="http://schemas.openxmlformats.org/officeDocument/2006/math">
                    <m:sSub>
                      <m:sSubPr>
                        <m:ctrlPr>
                          <a:rPr lang="en-US" altLang="en-GB" i="1" dirty="0">
                            <a:latin typeface="Cambria Math" panose="02040503050406030204" pitchFamily="18" charset="0"/>
                            <a:cs typeface="Cambria Math" panose="02040503050406030204" pitchFamily="18" charset="0"/>
                          </a:rPr>
                        </m:ctrlPr>
                      </m:sSubPr>
                      <m:e>
                        <m:r>
                          <a:rPr lang="en-US" altLang="en-GB" i="1" dirty="0">
                            <a:latin typeface="Cambria Math" panose="02040503050406030204" pitchFamily="18" charset="0"/>
                            <a:cs typeface="Cambria Math" panose="02040503050406030204" pitchFamily="18" charset="0"/>
                          </a:rPr>
                          <m:t>𝑚</m:t>
                        </m:r>
                      </m:e>
                      <m:sub>
                        <m:r>
                          <a:rPr lang="en-US" altLang="en-GB" i="1" dirty="0">
                            <a:latin typeface="Cambria Math" panose="02040503050406030204" pitchFamily="18" charset="0"/>
                            <a:cs typeface="Cambria Math" panose="02040503050406030204" pitchFamily="18" charset="0"/>
                          </a:rPr>
                          <m:t>𝑝</m:t>
                        </m:r>
                      </m:sub>
                    </m:sSub>
                    <m:r>
                      <a:rPr lang="en-US" altLang="en-GB" i="1" dirty="0">
                        <a:latin typeface="Cambria Math" panose="02040503050406030204" pitchFamily="18" charset="0"/>
                        <a:cs typeface="Cambria Math" panose="02040503050406030204" pitchFamily="18" charset="0"/>
                      </a:rPr>
                      <m:t>≈</m:t>
                    </m:r>
                    <m:r>
                      <a:rPr lang="en-US" altLang="en-GB" i="1" dirty="0">
                        <a:latin typeface="Cambria Math" panose="02040503050406030204" pitchFamily="18" charset="0"/>
                        <a:cs typeface="Cambria Math" panose="02040503050406030204" pitchFamily="18" charset="0"/>
                      </a:rPr>
                      <m:t>1</m:t>
                    </m:r>
                    <m:r>
                      <a:rPr lang="en-US" altLang="en-GB" i="1" dirty="0">
                        <a:latin typeface="Cambria Math" panose="02040503050406030204" pitchFamily="18" charset="0"/>
                        <a:cs typeface="Cambria Math" panose="02040503050406030204" pitchFamily="18" charset="0"/>
                      </a:rPr>
                      <m:t>𝐺𝑒𝑉</m:t>
                    </m:r>
                  </m:oMath>
                </a14:m>
                <a:r>
                  <a:rPr lang="en-US" altLang="en-GB" dirty="0"/>
                  <a:t>, is dynamically generated, together with the formation of massless pseudoscalar Nambu-Goldstone bosons.</a:t>
                </a:r>
                <a:endParaRPr lang="en-GB" dirty="0"/>
              </a:p>
            </p:txBody>
          </p:sp>
        </mc:Choice>
        <mc:Fallback>
          <p:sp>
            <p:nvSpPr>
              <p:cNvPr id="10" name="Content Placeholder 2">
                <a:extLst>
                  <a:ext uri="{FF2B5EF4-FFF2-40B4-BE49-F238E27FC236}">
                    <a16:creationId xmlns:a16="http://schemas.microsoft.com/office/drawing/2014/main" id="{37E6683F-551C-DC39-5CD6-32634CAD0C44}"/>
                  </a:ext>
                </a:extLst>
              </p:cNvPr>
              <p:cNvSpPr>
                <a:spLocks noGrp="1" noRot="1" noChangeAspect="1" noMove="1" noResize="1" noEditPoints="1" noAdjustHandles="1" noChangeArrowheads="1" noChangeShapeType="1" noTextEdit="1"/>
              </p:cNvSpPr>
              <p:nvPr>
                <p:ph idx="1"/>
              </p:nvPr>
            </p:nvSpPr>
            <p:spPr>
              <a:xfrm>
                <a:off x="609600" y="941705"/>
                <a:ext cx="11252200" cy="1196340"/>
              </a:xfrm>
              <a:blipFill>
                <a:blip r:embed="rId4"/>
                <a:stretch>
                  <a:fillRect l="-921" t="-11168" b="-10152"/>
                </a:stretch>
              </a:blipFill>
            </p:spPr>
            <p:txBody>
              <a:bodyPr/>
              <a:lstStyle/>
              <a:p>
                <a:r>
                  <a:rPr lang="zh-CN" altLang="en-US">
                    <a:noFill/>
                  </a:rPr>
                  <a:t> </a:t>
                </a:r>
              </a:p>
            </p:txBody>
          </p:sp>
        </mc:Fallback>
      </mc:AlternateContent>
      <p:pic>
        <p:nvPicPr>
          <p:cNvPr id="11" name="Picture 7" descr="Chart, pie chart&#10;&#10;Description automatically generated">
            <a:extLst>
              <a:ext uri="{FF2B5EF4-FFF2-40B4-BE49-F238E27FC236}">
                <a16:creationId xmlns:a16="http://schemas.microsoft.com/office/drawing/2014/main" id="{6FDED72F-3843-657C-6122-10451D0C2B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531" y="2139935"/>
            <a:ext cx="4791710" cy="2565356"/>
          </a:xfrm>
          <a:prstGeom prst="rect">
            <a:avLst/>
          </a:prstGeom>
        </p:spPr>
      </p:pic>
      <p:sp>
        <p:nvSpPr>
          <p:cNvPr id="13" name="Content Placeholder 2">
            <a:extLst>
              <a:ext uri="{FF2B5EF4-FFF2-40B4-BE49-F238E27FC236}">
                <a16:creationId xmlns:a16="http://schemas.microsoft.com/office/drawing/2014/main" id="{E6C5DF07-3702-0719-3EC9-033F65BC1870}"/>
              </a:ext>
            </a:extLst>
          </p:cNvPr>
          <p:cNvSpPr txBox="1"/>
          <p:nvPr/>
        </p:nvSpPr>
        <p:spPr bwMode="auto">
          <a:xfrm>
            <a:off x="608965" y="4774176"/>
            <a:ext cx="11434543" cy="137218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r>
              <a:rPr lang="en-US" altLang="en-GB" sz="2800" dirty="0">
                <a:solidFill>
                  <a:schemeClr val="tx1"/>
                </a:solidFill>
                <a:latin typeface="Calibri" panose="020F0502020204030204" pitchFamily="34" charset="0"/>
                <a:ea typeface="微软雅黑" panose="020B0503020204020204" pitchFamily="34" charset="-122"/>
              </a:rPr>
              <a:t>Any quark+antiquark interaction that delivers a good description of meson properties also generates nonpointlike quark+quark (diquark) correlations in multiquark systems.</a:t>
            </a:r>
            <a:endParaRPr lang="en-US" sz="2800" dirty="0">
              <a:solidFill>
                <a:schemeClr val="tx1"/>
              </a:solidFill>
              <a:latin typeface="Calibri" panose="020F0502020204030204" pitchFamily="34" charset="0"/>
              <a:ea typeface="微软雅黑" panose="020B0503020204020204" pitchFamily="34" charset="-122"/>
            </a:endParaRPr>
          </a:p>
        </p:txBody>
      </p:sp>
      <p:cxnSp>
        <p:nvCxnSpPr>
          <p:cNvPr id="14" name="Straight Arrow Connector 14">
            <a:extLst>
              <a:ext uri="{FF2B5EF4-FFF2-40B4-BE49-F238E27FC236}">
                <a16:creationId xmlns:a16="http://schemas.microsoft.com/office/drawing/2014/main" id="{E1AC0AA1-70E2-27F4-B418-F3208386B41C}"/>
              </a:ext>
            </a:extLst>
          </p:cNvPr>
          <p:cNvCxnSpPr/>
          <p:nvPr/>
        </p:nvCxnSpPr>
        <p:spPr bwMode="auto">
          <a:xfrm>
            <a:off x="5410200" y="4032250"/>
            <a:ext cx="22123" cy="22123"/>
          </a:xfrm>
          <a:prstGeom prst="straightConnector1">
            <a:avLst/>
          </a:prstGeom>
          <a:noFill/>
          <a:ln w="9525" cap="flat" cmpd="sng" algn="ctr">
            <a:noFill/>
            <a:prstDash val="solid"/>
            <a:round/>
            <a:headEnd type="none" w="med" len="med"/>
            <a:tailEnd type="triangle"/>
          </a:ln>
          <a:effectLst/>
        </p:spPr>
      </p:cxnSp>
      <p:pic>
        <p:nvPicPr>
          <p:cNvPr id="15" name="图片 14" descr="F1CCDR">
            <a:extLst>
              <a:ext uri="{FF2B5EF4-FFF2-40B4-BE49-F238E27FC236}">
                <a16:creationId xmlns:a16="http://schemas.microsoft.com/office/drawing/2014/main" id="{539EE252-DFD5-65F8-B799-4AB6D98952E6}"/>
              </a:ext>
            </a:extLst>
          </p:cNvPr>
          <p:cNvPicPr>
            <a:picLocks noChangeAspect="1"/>
          </p:cNvPicPr>
          <p:nvPr/>
        </p:nvPicPr>
        <p:blipFill>
          <a:blip r:embed="rId6"/>
          <a:stretch>
            <a:fillRect/>
          </a:stretch>
        </p:blipFill>
        <p:spPr>
          <a:xfrm>
            <a:off x="6470557" y="2139934"/>
            <a:ext cx="4274389" cy="2565355"/>
          </a:xfrm>
          <a:prstGeom prst="rect">
            <a:avLst/>
          </a:prstGeom>
        </p:spPr>
      </p:pic>
      <p:sp>
        <p:nvSpPr>
          <p:cNvPr id="16" name="文本框 15">
            <a:extLst>
              <a:ext uri="{FF2B5EF4-FFF2-40B4-BE49-F238E27FC236}">
                <a16:creationId xmlns:a16="http://schemas.microsoft.com/office/drawing/2014/main" id="{7374C4BB-161C-F1F9-BBA1-BAF286F6C116}"/>
              </a:ext>
            </a:extLst>
          </p:cNvPr>
          <p:cNvSpPr txBox="1"/>
          <p:nvPr>
            <p:custDataLst>
              <p:tags r:id="rId1"/>
            </p:custDataLst>
          </p:nvPr>
        </p:nvSpPr>
        <p:spPr>
          <a:xfrm>
            <a:off x="4673600" y="5710019"/>
            <a:ext cx="6509411" cy="646331"/>
          </a:xfrm>
          <a:prstGeom prst="rect">
            <a:avLst/>
          </a:prstGeom>
          <a:noFill/>
        </p:spPr>
        <p:txBody>
          <a:bodyPr wrap="none" rtlCol="0">
            <a:spAutoFit/>
          </a:bodyPr>
          <a:lstStyle/>
          <a:p>
            <a:r>
              <a:rPr lang="en-US" altLang="zh-CN" i="1" dirty="0">
                <a:solidFill>
                  <a:srgbClr val="00B0F0"/>
                </a:solidFill>
                <a:latin typeface="Calibri" panose="020F0502020204030204" pitchFamily="34" charset="0"/>
                <a:hlinkClick r:id="rId7">
                  <a:extLst>
                    <a:ext uri="{A12FA001-AC4F-418D-AE19-62706E023703}">
                      <ahyp:hlinkClr xmlns:ahyp="http://schemas.microsoft.com/office/drawing/2018/hyperlinkcolor" val="tx"/>
                    </a:ext>
                  </a:extLst>
                </a:hlinkClick>
              </a:rPr>
              <a:t>Diquark correlations in hadron physics: Origin, impact and evidence</a:t>
            </a:r>
            <a:endParaRPr lang="en-US" altLang="zh-CN" i="1" dirty="0">
              <a:solidFill>
                <a:srgbClr val="00B0F0"/>
              </a:solidFill>
              <a:latin typeface="Calibri" panose="020F0502020204030204" pitchFamily="34" charset="0"/>
            </a:endParaRPr>
          </a:p>
          <a:p>
            <a:r>
              <a:rPr lang="en-US" altLang="zh-CN" i="1" dirty="0" err="1">
                <a:solidFill>
                  <a:srgbClr val="00B0F0"/>
                </a:solidFill>
                <a:latin typeface="Calibri" panose="020F0502020204030204" pitchFamily="34" charset="0"/>
              </a:rPr>
              <a:t>M.Yu.Barabanov</a:t>
            </a:r>
            <a:r>
              <a:rPr lang="en-US" altLang="zh-CN" i="1" dirty="0">
                <a:solidFill>
                  <a:srgbClr val="00B0F0"/>
                </a:solidFill>
                <a:latin typeface="Calibri" panose="020F0502020204030204" pitchFamily="34" charset="0"/>
              </a:rPr>
              <a:t> et al. </a:t>
            </a:r>
            <a:r>
              <a:rPr lang="en-US" altLang="zh-CN" i="1" dirty="0" err="1">
                <a:solidFill>
                  <a:srgbClr val="00B0F0"/>
                </a:solidFill>
                <a:latin typeface="Calibri" panose="020F0502020204030204" pitchFamily="34" charset="0"/>
              </a:rPr>
              <a:t>Prog.Part.Nucl.Phys</a:t>
            </a:r>
            <a:r>
              <a:rPr lang="en-US" altLang="zh-CN" i="1" dirty="0">
                <a:solidFill>
                  <a:srgbClr val="00B0F0"/>
                </a:solidFill>
                <a:latin typeface="Calibri" panose="020F0502020204030204" pitchFamily="34" charset="0"/>
              </a:rPr>
              <a:t>. 116 (2021) 103835.</a:t>
            </a:r>
            <a:endParaRPr lang="zh-CN" altLang="en-US" i="1" dirty="0">
              <a:solidFill>
                <a:srgbClr val="00B0F0"/>
              </a:solidFill>
              <a:latin typeface="Calibri" panose="020F0502020204030204" pitchFamily="34" charset="0"/>
            </a:endParaRPr>
          </a:p>
        </p:txBody>
      </p:sp>
      <p:sp>
        <p:nvSpPr>
          <p:cNvPr id="17" name="Title 1">
            <a:extLst>
              <a:ext uri="{FF2B5EF4-FFF2-40B4-BE49-F238E27FC236}">
                <a16:creationId xmlns:a16="http://schemas.microsoft.com/office/drawing/2014/main" id="{5A23FE89-D44E-CD26-A30C-DE027969226A}"/>
              </a:ext>
            </a:extLst>
          </p:cNvPr>
          <p:cNvSpPr txBox="1">
            <a:spLocks/>
          </p:cNvSpPr>
          <p:nvPr/>
        </p:nvSpPr>
        <p:spPr>
          <a:xfrm>
            <a:off x="371475" y="204034"/>
            <a:ext cx="10972800" cy="713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3200" b="1" kern="1200" baseline="0" dirty="0">
                <a:solidFill>
                  <a:schemeClr val="tx1"/>
                </a:solidFill>
                <a:latin typeface="Trebuchet MS" panose="020B0603020202020204" pitchFamily="34" charset="0"/>
                <a:ea typeface="微软雅黑" panose="020B0503020204020204" pitchFamily="34" charset="-122"/>
                <a:cs typeface="+mj-cs"/>
              </a:defRPr>
            </a:lvl1pPr>
          </a:lstStyle>
          <a:p>
            <a:r>
              <a:rPr lang="en-GB" altLang="zh-CN" dirty="0" err="1">
                <a:solidFill>
                  <a:schemeClr val="accent1"/>
                </a:solidFill>
              </a:rPr>
              <a:t>Emergen</a:t>
            </a:r>
            <a:r>
              <a:rPr lang="en-US" altLang="en-GB" dirty="0">
                <a:solidFill>
                  <a:schemeClr val="accent1"/>
                </a:solidFill>
              </a:rPr>
              <a:t>t</a:t>
            </a:r>
            <a:r>
              <a:rPr lang="en-GB" altLang="zh-CN" dirty="0">
                <a:solidFill>
                  <a:schemeClr val="accent1"/>
                </a:solidFill>
              </a:rPr>
              <a:t> Hadron Mass</a:t>
            </a:r>
            <a:endParaRPr lang="en-US" altLang="zh-CN" b="0" kern="0" dirty="0">
              <a:ln w="0">
                <a:solidFill>
                  <a:schemeClr val="tx2">
                    <a:lumMod val="75000"/>
                  </a:schemeClr>
                </a:solidFill>
              </a:ln>
              <a:solidFill>
                <a:schemeClr val="accent1"/>
              </a:solidFill>
              <a:effectLst>
                <a:outerShdw blurRad="38100" dist="38100" dir="2700000" algn="tl">
                  <a:srgbClr val="000000">
                    <a:alpha val="43137"/>
                  </a:srgbClr>
                </a:outerShdw>
              </a:effectLst>
            </a:endParaRPr>
          </a:p>
        </p:txBody>
      </p:sp>
      <p:sp>
        <p:nvSpPr>
          <p:cNvPr id="21" name="灯片编号占位符 20">
            <a:extLst>
              <a:ext uri="{FF2B5EF4-FFF2-40B4-BE49-F238E27FC236}">
                <a16:creationId xmlns:a16="http://schemas.microsoft.com/office/drawing/2014/main" id="{8892235F-DED2-DACA-5EA2-251ACC7C5FBC}"/>
              </a:ext>
            </a:extLst>
          </p:cNvPr>
          <p:cNvSpPr>
            <a:spLocks noGrp="1"/>
          </p:cNvSpPr>
          <p:nvPr>
            <p:ph type="sldNum" sz="quarter" idx="12"/>
          </p:nvPr>
        </p:nvSpPr>
        <p:spPr/>
        <p:txBody>
          <a:bodyPr/>
          <a:lstStyle/>
          <a:p>
            <a:fld id="{6DD9EC0B-694D-43A7-8497-10451BEA1D45}" type="slidenum">
              <a:rPr lang="zh-CN" altLang="en-US" smtClean="0"/>
              <a:pPr/>
              <a:t>3</a:t>
            </a:fld>
            <a:endParaRPr lang="zh-CN" altLang="en-US" dirty="0"/>
          </a:p>
        </p:txBody>
      </p:sp>
    </p:spTree>
    <p:extLst>
      <p:ext uri="{BB962C8B-B14F-4D97-AF65-F5344CB8AC3E}">
        <p14:creationId xmlns:p14="http://schemas.microsoft.com/office/powerpoint/2010/main" val="278141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3" grpId="0" bldLvl="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页脚占位符 19">
            <a:extLst>
              <a:ext uri="{FF2B5EF4-FFF2-40B4-BE49-F238E27FC236}">
                <a16:creationId xmlns:a16="http://schemas.microsoft.com/office/drawing/2014/main" id="{7E97218B-07EE-6C2E-85F8-645EFC02FC30}"/>
              </a:ext>
            </a:extLst>
          </p:cNvPr>
          <p:cNvSpPr>
            <a:spLocks noGrp="1"/>
          </p:cNvSpPr>
          <p:nvPr>
            <p:ph type="ftr" sz="quarter" idx="11"/>
          </p:nvPr>
        </p:nvSpPr>
        <p:spPr/>
        <p:txBody>
          <a:bodyPr/>
          <a:lstStyle/>
          <a:p>
            <a:r>
              <a:rPr lang="en-US" altLang="zh-CN"/>
              <a:t>Perspective on proton polarised PDFs</a:t>
            </a:r>
            <a:endParaRPr lang="zh-CN" altLang="en-US"/>
          </a:p>
        </p:txBody>
      </p:sp>
      <p:sp>
        <p:nvSpPr>
          <p:cNvPr id="2" name="矩形: 圆角 1">
            <a:extLst>
              <a:ext uri="{FF2B5EF4-FFF2-40B4-BE49-F238E27FC236}">
                <a16:creationId xmlns:a16="http://schemas.microsoft.com/office/drawing/2014/main" id="{9D888DA3-E773-1A38-1DF5-9F1F78D7BAF0}"/>
              </a:ext>
            </a:extLst>
          </p:cNvPr>
          <p:cNvSpPr/>
          <p:nvPr>
            <p:custDataLst>
              <p:tags r:id="rId1"/>
            </p:custDataLst>
          </p:nvPr>
        </p:nvSpPr>
        <p:spPr bwMode="auto">
          <a:xfrm>
            <a:off x="1033535" y="3611730"/>
            <a:ext cx="5992495" cy="89852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Calibri" panose="020F0502020204030204" pitchFamily="34" charset="0"/>
            </a:endParaRPr>
          </a:p>
        </p:txBody>
      </p:sp>
      <p:sp>
        <p:nvSpPr>
          <p:cNvPr id="3" name="内容占位符 1">
            <a:extLst>
              <a:ext uri="{FF2B5EF4-FFF2-40B4-BE49-F238E27FC236}">
                <a16:creationId xmlns:a16="http://schemas.microsoft.com/office/drawing/2014/main" id="{7E7E523A-3F32-367D-56F9-8BAD4EEF0535}"/>
              </a:ext>
            </a:extLst>
          </p:cNvPr>
          <p:cNvSpPr txBox="1"/>
          <p:nvPr>
            <p:custDataLst>
              <p:tags r:id="rId2"/>
            </p:custDataLst>
          </p:nvPr>
        </p:nvSpPr>
        <p:spPr bwMode="auto">
          <a:xfrm>
            <a:off x="1141095" y="1574899"/>
            <a:ext cx="5247649" cy="775335"/>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r>
              <a:rPr lang="en-US" altLang="zh-CN" sz="2400" dirty="0">
                <a:solidFill>
                  <a:schemeClr val="tx1"/>
                </a:solidFill>
                <a:latin typeface="Calibri" panose="020F0502020204030204" pitchFamily="34" charset="0"/>
                <a:ea typeface="微软雅黑" panose="020B0503020204020204" pitchFamily="34" charset="-122"/>
              </a:rPr>
              <a:t>Having proven effective in describing proton properties.</a:t>
            </a:r>
          </a:p>
        </p:txBody>
      </p:sp>
      <p:sp>
        <p:nvSpPr>
          <p:cNvPr id="22" name="内容占位符 1">
            <a:extLst>
              <a:ext uri="{FF2B5EF4-FFF2-40B4-BE49-F238E27FC236}">
                <a16:creationId xmlns:a16="http://schemas.microsoft.com/office/drawing/2014/main" id="{3D24A8B1-452E-4E4B-834F-683FED5FE0F3}"/>
              </a:ext>
            </a:extLst>
          </p:cNvPr>
          <p:cNvSpPr txBox="1"/>
          <p:nvPr>
            <p:custDataLst>
              <p:tags r:id="rId3"/>
            </p:custDataLst>
          </p:nvPr>
        </p:nvSpPr>
        <p:spPr bwMode="auto">
          <a:xfrm>
            <a:off x="747829" y="1066800"/>
            <a:ext cx="5640916" cy="439579"/>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r>
              <a:rPr lang="en-US" altLang="zh-CN" sz="2800" dirty="0" err="1">
                <a:solidFill>
                  <a:schemeClr val="tx1"/>
                </a:solidFill>
                <a:latin typeface="Calibri" panose="020F0502020204030204" pitchFamily="34" charset="0"/>
                <a:ea typeface="微软雅黑" panose="020B0503020204020204" pitchFamily="34" charset="-122"/>
              </a:rPr>
              <a:t>Quark+diquark</a:t>
            </a:r>
            <a:r>
              <a:rPr lang="en-US" altLang="zh-CN" sz="2800" dirty="0">
                <a:solidFill>
                  <a:schemeClr val="tx1"/>
                </a:solidFill>
                <a:latin typeface="Calibri" panose="020F0502020204030204" pitchFamily="34" charset="0"/>
                <a:ea typeface="微软雅黑" panose="020B0503020204020204" pitchFamily="34" charset="-122"/>
              </a:rPr>
              <a:t> framework</a:t>
            </a:r>
          </a:p>
        </p:txBody>
      </p:sp>
      <p:sp>
        <p:nvSpPr>
          <p:cNvPr id="23" name="内容占位符 1">
            <a:extLst>
              <a:ext uri="{FF2B5EF4-FFF2-40B4-BE49-F238E27FC236}">
                <a16:creationId xmlns:a16="http://schemas.microsoft.com/office/drawing/2014/main" id="{C42C2093-AFF8-DB6F-763C-C75361010FCE}"/>
              </a:ext>
            </a:extLst>
          </p:cNvPr>
          <p:cNvSpPr txBox="1"/>
          <p:nvPr>
            <p:custDataLst>
              <p:tags r:id="rId4"/>
            </p:custDataLst>
          </p:nvPr>
        </p:nvSpPr>
        <p:spPr bwMode="auto">
          <a:xfrm>
            <a:off x="747829" y="3000821"/>
            <a:ext cx="5640916" cy="492656"/>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r>
              <a:rPr lang="en-US" altLang="zh-CN" sz="2800" dirty="0">
                <a:solidFill>
                  <a:schemeClr val="tx1"/>
                </a:solidFill>
                <a:latin typeface="Calibri" panose="020F0502020204030204" pitchFamily="34" charset="0"/>
                <a:ea typeface="微软雅黑" panose="020B0503020204020204" pitchFamily="34" charset="-122"/>
              </a:rPr>
              <a:t>Diquark correlation</a:t>
            </a:r>
          </a:p>
        </p:txBody>
      </p:sp>
      <p:sp>
        <p:nvSpPr>
          <p:cNvPr id="24" name="内容占位符 1">
            <a:extLst>
              <a:ext uri="{FF2B5EF4-FFF2-40B4-BE49-F238E27FC236}">
                <a16:creationId xmlns:a16="http://schemas.microsoft.com/office/drawing/2014/main" id="{147D3920-3DED-846D-9A4C-2E77BB6C0F13}"/>
              </a:ext>
            </a:extLst>
          </p:cNvPr>
          <p:cNvSpPr txBox="1"/>
          <p:nvPr>
            <p:custDataLst>
              <p:tags r:id="rId5"/>
            </p:custDataLst>
          </p:nvPr>
        </p:nvSpPr>
        <p:spPr bwMode="auto">
          <a:xfrm>
            <a:off x="1141095" y="3599815"/>
            <a:ext cx="6174105" cy="203327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r>
              <a:rPr lang="en-US" altLang="zh-CN" sz="2400" dirty="0">
                <a:solidFill>
                  <a:schemeClr val="tx1"/>
                </a:solidFill>
                <a:latin typeface="Calibri" panose="020F0502020204030204" pitchFamily="34" charset="0"/>
                <a:ea typeface="微软雅黑" panose="020B0503020204020204" pitchFamily="34" charset="-122"/>
              </a:rPr>
              <a:t>(I=0,J^P=0^+):</a:t>
            </a:r>
            <a:r>
              <a:rPr lang="en-US" altLang="zh-CN" sz="2400" dirty="0" err="1">
                <a:solidFill>
                  <a:schemeClr val="tx1"/>
                </a:solidFill>
                <a:latin typeface="Calibri" panose="020F0502020204030204" pitchFamily="34" charset="0"/>
                <a:ea typeface="微软雅黑" panose="020B0503020204020204" pitchFamily="34" charset="-122"/>
              </a:rPr>
              <a:t>isoscalar</a:t>
            </a:r>
            <a:r>
              <a:rPr lang="en-US" altLang="zh-CN" sz="2400" dirty="0">
                <a:solidFill>
                  <a:schemeClr val="tx1"/>
                </a:solidFill>
                <a:latin typeface="Calibri" panose="020F0502020204030204" pitchFamily="34" charset="0"/>
                <a:ea typeface="微软雅黑" panose="020B0503020204020204" pitchFamily="34" charset="-122"/>
              </a:rPr>
              <a:t>-scalar diquark</a:t>
            </a:r>
          </a:p>
          <a:p>
            <a:r>
              <a:rPr lang="en-US" altLang="zh-CN" sz="2400" dirty="0">
                <a:solidFill>
                  <a:schemeClr val="tx1"/>
                </a:solidFill>
                <a:latin typeface="Calibri" panose="020F0502020204030204" pitchFamily="34" charset="0"/>
                <a:ea typeface="微软雅黑" panose="020B0503020204020204" pitchFamily="34" charset="-122"/>
              </a:rPr>
              <a:t>(I=1,J^P=1^+):</a:t>
            </a:r>
            <a:r>
              <a:rPr lang="en-US" altLang="zh-CN" sz="2400" dirty="0" err="1">
                <a:solidFill>
                  <a:schemeClr val="tx1"/>
                </a:solidFill>
                <a:latin typeface="Calibri" panose="020F0502020204030204" pitchFamily="34" charset="0"/>
                <a:ea typeface="微软雅黑" panose="020B0503020204020204" pitchFamily="34" charset="-122"/>
              </a:rPr>
              <a:t>isovector</a:t>
            </a:r>
            <a:r>
              <a:rPr lang="en-US" altLang="zh-CN" sz="2400" dirty="0">
                <a:solidFill>
                  <a:schemeClr val="tx1"/>
                </a:solidFill>
                <a:latin typeface="Calibri" panose="020F0502020204030204" pitchFamily="34" charset="0"/>
                <a:ea typeface="微软雅黑" panose="020B0503020204020204" pitchFamily="34" charset="-122"/>
              </a:rPr>
              <a:t>-axialvector diquark</a:t>
            </a:r>
          </a:p>
          <a:p>
            <a:r>
              <a:rPr lang="en-US" altLang="zh-CN" sz="2400" dirty="0">
                <a:solidFill>
                  <a:schemeClr val="tx1"/>
                </a:solidFill>
                <a:latin typeface="Calibri" panose="020F0502020204030204" pitchFamily="34" charset="0"/>
                <a:ea typeface="微软雅黑" panose="020B0503020204020204" pitchFamily="34" charset="-122"/>
              </a:rPr>
              <a:t>(I=0,J^P=0^-):</a:t>
            </a:r>
            <a:r>
              <a:rPr lang="en-US" altLang="zh-CN" sz="2400" dirty="0" err="1">
                <a:solidFill>
                  <a:schemeClr val="tx1"/>
                </a:solidFill>
                <a:latin typeface="Calibri" panose="020F0502020204030204" pitchFamily="34" charset="0"/>
                <a:ea typeface="微软雅黑" panose="020B0503020204020204" pitchFamily="34" charset="-122"/>
              </a:rPr>
              <a:t>isoscalar-pesudoscalar</a:t>
            </a:r>
            <a:r>
              <a:rPr lang="en-US" altLang="zh-CN" sz="2400" dirty="0">
                <a:solidFill>
                  <a:schemeClr val="tx1"/>
                </a:solidFill>
                <a:latin typeface="Calibri" panose="020F0502020204030204" pitchFamily="34" charset="0"/>
                <a:ea typeface="微软雅黑" panose="020B0503020204020204" pitchFamily="34" charset="-122"/>
              </a:rPr>
              <a:t> diquark</a:t>
            </a:r>
          </a:p>
          <a:p>
            <a:r>
              <a:rPr lang="en-US" altLang="zh-CN" sz="2400" dirty="0">
                <a:solidFill>
                  <a:schemeClr val="tx1"/>
                </a:solidFill>
                <a:latin typeface="Calibri" panose="020F0502020204030204" pitchFamily="34" charset="0"/>
                <a:ea typeface="微软雅黑" panose="020B0503020204020204" pitchFamily="34" charset="-122"/>
              </a:rPr>
              <a:t>(I=0,J^P=1^-):</a:t>
            </a:r>
            <a:r>
              <a:rPr lang="en-US" altLang="zh-CN" sz="2400" dirty="0" err="1">
                <a:solidFill>
                  <a:schemeClr val="tx1"/>
                </a:solidFill>
                <a:latin typeface="Calibri" panose="020F0502020204030204" pitchFamily="34" charset="0"/>
                <a:ea typeface="微软雅黑" panose="020B0503020204020204" pitchFamily="34" charset="-122"/>
              </a:rPr>
              <a:t>isoscalar</a:t>
            </a:r>
            <a:r>
              <a:rPr lang="en-US" altLang="zh-CN" sz="2400" dirty="0">
                <a:solidFill>
                  <a:schemeClr val="tx1"/>
                </a:solidFill>
                <a:latin typeface="Calibri" panose="020F0502020204030204" pitchFamily="34" charset="0"/>
                <a:ea typeface="微软雅黑" panose="020B0503020204020204" pitchFamily="34" charset="-122"/>
              </a:rPr>
              <a:t>-vector diquark</a:t>
            </a:r>
          </a:p>
          <a:p>
            <a:r>
              <a:rPr lang="en-US" altLang="zh-CN" sz="2400" dirty="0">
                <a:solidFill>
                  <a:schemeClr val="tx1"/>
                </a:solidFill>
                <a:latin typeface="Calibri" panose="020F0502020204030204" pitchFamily="34" charset="0"/>
                <a:ea typeface="微软雅黑" panose="020B0503020204020204" pitchFamily="34" charset="-122"/>
              </a:rPr>
              <a:t>(I=1,J^P=1^-):</a:t>
            </a:r>
            <a:r>
              <a:rPr lang="en-US" altLang="zh-CN" sz="2400" dirty="0" err="1">
                <a:solidFill>
                  <a:schemeClr val="tx1"/>
                </a:solidFill>
                <a:latin typeface="Calibri" panose="020F0502020204030204" pitchFamily="34" charset="0"/>
                <a:ea typeface="微软雅黑" panose="020B0503020204020204" pitchFamily="34" charset="-122"/>
              </a:rPr>
              <a:t>isovector</a:t>
            </a:r>
            <a:r>
              <a:rPr lang="en-US" altLang="zh-CN" sz="2400" dirty="0">
                <a:solidFill>
                  <a:schemeClr val="tx1"/>
                </a:solidFill>
                <a:latin typeface="Calibri" panose="020F0502020204030204" pitchFamily="34" charset="0"/>
                <a:ea typeface="微软雅黑" panose="020B0503020204020204" pitchFamily="34" charset="-122"/>
              </a:rPr>
              <a:t>-vector diquark</a:t>
            </a:r>
          </a:p>
        </p:txBody>
      </p:sp>
      <p:sp>
        <p:nvSpPr>
          <p:cNvPr id="25" name="文本框 24">
            <a:extLst>
              <a:ext uri="{FF2B5EF4-FFF2-40B4-BE49-F238E27FC236}">
                <a16:creationId xmlns:a16="http://schemas.microsoft.com/office/drawing/2014/main" id="{616E7489-A27E-B85F-0CF8-2BD6618A701A}"/>
              </a:ext>
            </a:extLst>
          </p:cNvPr>
          <p:cNvSpPr txBox="1"/>
          <p:nvPr>
            <p:custDataLst>
              <p:tags r:id="rId6"/>
            </p:custDataLst>
          </p:nvPr>
        </p:nvSpPr>
        <p:spPr>
          <a:xfrm>
            <a:off x="7135282" y="3826848"/>
            <a:ext cx="4830234" cy="1754326"/>
          </a:xfrm>
          <a:prstGeom prst="rect">
            <a:avLst/>
          </a:prstGeom>
          <a:noFill/>
        </p:spPr>
        <p:txBody>
          <a:bodyPr wrap="square" rtlCol="0">
            <a:spAutoFit/>
          </a:bodyPr>
          <a:lstStyle/>
          <a:p>
            <a:pPr marL="285750" indent="-285750">
              <a:buFont typeface="Wingdings" panose="05000000000000000000" pitchFamily="2" charset="2"/>
              <a:buChar char="ü"/>
            </a:pPr>
            <a:r>
              <a:rPr lang="en-US" altLang="zh-CN" i="1" dirty="0">
                <a:solidFill>
                  <a:srgbClr val="00B0F0"/>
                </a:solidFill>
                <a:latin typeface="Calibri" panose="020F0502020204030204" pitchFamily="34" charset="0"/>
              </a:rPr>
              <a:t>G. Eichmann, H. </a:t>
            </a:r>
            <a:r>
              <a:rPr lang="en-US" altLang="zh-CN" i="1" dirty="0" err="1">
                <a:solidFill>
                  <a:srgbClr val="00B0F0"/>
                </a:solidFill>
                <a:latin typeface="Calibri" panose="020F0502020204030204" pitchFamily="34" charset="0"/>
              </a:rPr>
              <a:t>Sanchis-Alepuz</a:t>
            </a:r>
            <a:r>
              <a:rPr lang="en-US" altLang="zh-CN" i="1" dirty="0">
                <a:solidFill>
                  <a:srgbClr val="00B0F0"/>
                </a:solidFill>
                <a:latin typeface="Calibri" panose="020F0502020204030204" pitchFamily="34" charset="0"/>
              </a:rPr>
              <a:t>, R. Williams, R. </a:t>
            </a:r>
            <a:r>
              <a:rPr lang="en-US" altLang="zh-CN" i="1" dirty="0" err="1">
                <a:solidFill>
                  <a:srgbClr val="00B0F0"/>
                </a:solidFill>
                <a:latin typeface="Calibri" panose="020F0502020204030204" pitchFamily="34" charset="0"/>
              </a:rPr>
              <a:t>Alkofer</a:t>
            </a:r>
            <a:r>
              <a:rPr lang="en-US" altLang="zh-CN" i="1" dirty="0">
                <a:solidFill>
                  <a:srgbClr val="00B0F0"/>
                </a:solidFill>
                <a:latin typeface="Calibri" panose="020F0502020204030204" pitchFamily="34" charset="0"/>
              </a:rPr>
              <a:t>, C. S. Fischer, Prog. Part. </a:t>
            </a:r>
            <a:r>
              <a:rPr lang="en-US" altLang="zh-CN" i="1" dirty="0" err="1">
                <a:solidFill>
                  <a:srgbClr val="00B0F0"/>
                </a:solidFill>
                <a:latin typeface="Calibri" panose="020F0502020204030204" pitchFamily="34" charset="0"/>
              </a:rPr>
              <a:t>Nucl</a:t>
            </a:r>
            <a:r>
              <a:rPr lang="en-US" altLang="zh-CN" i="1" dirty="0">
                <a:solidFill>
                  <a:srgbClr val="00B0F0"/>
                </a:solidFill>
                <a:latin typeface="Calibri" panose="020F0502020204030204" pitchFamily="34" charset="0"/>
              </a:rPr>
              <a:t>. Phys. 91 (2016) 1- 100. </a:t>
            </a:r>
          </a:p>
          <a:p>
            <a:pPr marL="285750" indent="-285750">
              <a:buFont typeface="Wingdings" panose="05000000000000000000" pitchFamily="2" charset="2"/>
              <a:buChar char="ü"/>
            </a:pPr>
            <a:r>
              <a:rPr lang="en-US" altLang="zh-CN" i="1" dirty="0">
                <a:solidFill>
                  <a:srgbClr val="00B0F0"/>
                </a:solidFill>
                <a:latin typeface="Calibri" panose="020F0502020204030204" pitchFamily="34" charset="0"/>
              </a:rPr>
              <a:t>C. </a:t>
            </a:r>
            <a:r>
              <a:rPr lang="en-US" altLang="zh-CN" i="1" dirty="0" err="1">
                <a:solidFill>
                  <a:srgbClr val="00B0F0"/>
                </a:solidFill>
                <a:latin typeface="Calibri" panose="020F0502020204030204" pitchFamily="34" charset="0"/>
              </a:rPr>
              <a:t>Chen</a:t>
            </a:r>
            <a:r>
              <a:rPr lang="en-US" altLang="zh-CN" i="1" dirty="0">
                <a:solidFill>
                  <a:srgbClr val="00B0F0"/>
                </a:solidFill>
                <a:latin typeface="Calibri" panose="020F0502020204030204" pitchFamily="34" charset="0"/>
              </a:rPr>
              <a:t>, B. El-</a:t>
            </a:r>
            <a:r>
              <a:rPr lang="en-US" altLang="zh-CN" i="1" dirty="0" err="1">
                <a:solidFill>
                  <a:srgbClr val="00B0F0"/>
                </a:solidFill>
                <a:latin typeface="Calibri" panose="020F0502020204030204" pitchFamily="34" charset="0"/>
              </a:rPr>
              <a:t>Bennich</a:t>
            </a:r>
            <a:r>
              <a:rPr lang="en-US" altLang="zh-CN" i="1" dirty="0">
                <a:solidFill>
                  <a:srgbClr val="00B0F0"/>
                </a:solidFill>
                <a:latin typeface="Calibri" panose="020F0502020204030204" pitchFamily="34" charset="0"/>
              </a:rPr>
              <a:t>, C. D. Roberts, S. M. Schmidt, J. Segovia, S-L. Wan, Phys. Rev. D 97 (2018) 3, 034016.</a:t>
            </a:r>
            <a:endParaRPr lang="zh-CN" altLang="en-US" i="1" dirty="0">
              <a:solidFill>
                <a:srgbClr val="00B0F0"/>
              </a:solidFill>
              <a:latin typeface="Calibri" panose="020F0502020204030204" pitchFamily="34" charset="0"/>
            </a:endParaRPr>
          </a:p>
        </p:txBody>
      </p:sp>
      <p:pic>
        <p:nvPicPr>
          <p:cNvPr id="26" name="图片 25" descr="F1">
            <a:extLst>
              <a:ext uri="{FF2B5EF4-FFF2-40B4-BE49-F238E27FC236}">
                <a16:creationId xmlns:a16="http://schemas.microsoft.com/office/drawing/2014/main" id="{83649CB9-67A4-B5C9-3917-F965D3729A28}"/>
              </a:ext>
            </a:extLst>
          </p:cNvPr>
          <p:cNvPicPr>
            <a:picLocks noChangeAspect="1"/>
          </p:cNvPicPr>
          <p:nvPr>
            <p:custDataLst>
              <p:tags r:id="rId7"/>
            </p:custDataLst>
          </p:nvPr>
        </p:nvPicPr>
        <p:blipFill>
          <a:blip r:embed="rId10"/>
          <a:stretch>
            <a:fillRect/>
          </a:stretch>
        </p:blipFill>
        <p:spPr>
          <a:xfrm>
            <a:off x="6705600" y="914400"/>
            <a:ext cx="4942205" cy="1598295"/>
          </a:xfrm>
          <a:prstGeom prst="rect">
            <a:avLst/>
          </a:prstGeom>
        </p:spPr>
      </p:pic>
      <p:sp>
        <p:nvSpPr>
          <p:cNvPr id="30" name="Title 1">
            <a:extLst>
              <a:ext uri="{FF2B5EF4-FFF2-40B4-BE49-F238E27FC236}">
                <a16:creationId xmlns:a16="http://schemas.microsoft.com/office/drawing/2014/main" id="{3865CA04-A2C5-3998-F831-86BE7A38BA0A}"/>
              </a:ext>
            </a:extLst>
          </p:cNvPr>
          <p:cNvSpPr txBox="1">
            <a:spLocks/>
          </p:cNvSpPr>
          <p:nvPr/>
        </p:nvSpPr>
        <p:spPr>
          <a:xfrm>
            <a:off x="371475" y="204034"/>
            <a:ext cx="10972800" cy="713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3200" b="1" kern="1200" baseline="0" dirty="0">
                <a:solidFill>
                  <a:schemeClr val="tx1"/>
                </a:solidFill>
                <a:latin typeface="Trebuchet MS" panose="020B0603020202020204" pitchFamily="34" charset="0"/>
                <a:ea typeface="微软雅黑" panose="020B0503020204020204" pitchFamily="34" charset="-122"/>
                <a:cs typeface="+mj-cs"/>
              </a:defRPr>
            </a:lvl1pPr>
          </a:lstStyle>
          <a:p>
            <a:r>
              <a:rPr lang="en-US" altLang="zh-CN" dirty="0">
                <a:ln w="0"/>
                <a:solidFill>
                  <a:schemeClr val="accent1"/>
                </a:solidFill>
              </a:rPr>
              <a:t>Faddeev Equation(</a:t>
            </a:r>
            <a:r>
              <a:rPr lang="en-US" altLang="zh-CN" dirty="0" err="1">
                <a:ln w="0"/>
                <a:solidFill>
                  <a:schemeClr val="accent1"/>
                </a:solidFill>
              </a:rPr>
              <a:t>Quark+Diuark</a:t>
            </a:r>
            <a:r>
              <a:rPr lang="en-US" altLang="zh-CN" dirty="0">
                <a:ln w="0"/>
                <a:solidFill>
                  <a:schemeClr val="accent1"/>
                </a:solidFill>
              </a:rPr>
              <a:t> Framework)</a:t>
            </a:r>
          </a:p>
        </p:txBody>
      </p:sp>
      <p:sp>
        <p:nvSpPr>
          <p:cNvPr id="31" name="灯片编号占位符 30">
            <a:extLst>
              <a:ext uri="{FF2B5EF4-FFF2-40B4-BE49-F238E27FC236}">
                <a16:creationId xmlns:a16="http://schemas.microsoft.com/office/drawing/2014/main" id="{60A98547-A476-07AF-8DF1-36170A2B8BB9}"/>
              </a:ext>
            </a:extLst>
          </p:cNvPr>
          <p:cNvSpPr>
            <a:spLocks noGrp="1"/>
          </p:cNvSpPr>
          <p:nvPr>
            <p:ph type="sldNum" sz="quarter" idx="12"/>
          </p:nvPr>
        </p:nvSpPr>
        <p:spPr/>
        <p:txBody>
          <a:bodyPr/>
          <a:lstStyle/>
          <a:p>
            <a:fld id="{6DD9EC0B-694D-43A7-8497-10451BEA1D45}" type="slidenum">
              <a:rPr lang="zh-CN" altLang="en-US" smtClean="0"/>
              <a:pPr/>
              <a:t>4</a:t>
            </a:fld>
            <a:endParaRPr lang="zh-CN" altLang="en-US" dirty="0"/>
          </a:p>
        </p:txBody>
      </p:sp>
    </p:spTree>
    <p:extLst>
      <p:ext uri="{BB962C8B-B14F-4D97-AF65-F5344CB8AC3E}">
        <p14:creationId xmlns:p14="http://schemas.microsoft.com/office/powerpoint/2010/main" val="78410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p:bldP spid="23" grpId="0" bldLvl="0" animBg="1"/>
      <p:bldP spid="23" grpId="1" animBg="1"/>
      <p:bldP spid="24" grpId="0" bldLvl="0" animBg="1"/>
      <p:bldP spid="24" grpId="1" animBg="1"/>
      <p:bldP spid="25" grpId="0"/>
      <p:bldP spid="2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03488-EC10-A24D-34FC-ABAEC4A4C18F}"/>
            </a:ext>
          </a:extLst>
        </p:cNvPr>
        <p:cNvGrpSpPr/>
        <p:nvPr/>
      </p:nvGrpSpPr>
      <p:grpSpPr>
        <a:xfrm>
          <a:off x="0" y="0"/>
          <a:ext cx="0" cy="0"/>
          <a:chOff x="0" y="0"/>
          <a:chExt cx="0" cy="0"/>
        </a:xfrm>
      </p:grpSpPr>
      <p:sp>
        <p:nvSpPr>
          <p:cNvPr id="4" name="页脚占位符 3">
            <a:extLst>
              <a:ext uri="{FF2B5EF4-FFF2-40B4-BE49-F238E27FC236}">
                <a16:creationId xmlns:a16="http://schemas.microsoft.com/office/drawing/2014/main" id="{4FFBFEEA-1DA0-7A5E-38C6-440E9C64486B}"/>
              </a:ext>
            </a:extLst>
          </p:cNvPr>
          <p:cNvSpPr>
            <a:spLocks noGrp="1"/>
          </p:cNvSpPr>
          <p:nvPr>
            <p:ph type="ftr" sz="quarter" idx="11"/>
          </p:nvPr>
        </p:nvSpPr>
        <p:spPr/>
        <p:txBody>
          <a:bodyPr/>
          <a:lstStyle/>
          <a:p>
            <a:r>
              <a:rPr lang="en-US" altLang="zh-CN"/>
              <a:t>Perspective on proton polarised PDFs</a:t>
            </a:r>
            <a:endParaRPr lang="zh-CN" altLang="en-US"/>
          </a:p>
        </p:txBody>
      </p:sp>
      <mc:AlternateContent xmlns:mc="http://schemas.openxmlformats.org/markup-compatibility/2006">
        <mc:Choice xmlns:a14="http://schemas.microsoft.com/office/drawing/2010/main" Requires="a14">
          <p:sp>
            <p:nvSpPr>
              <p:cNvPr id="10" name="内容占位符 5">
                <a:extLst>
                  <a:ext uri="{FF2B5EF4-FFF2-40B4-BE49-F238E27FC236}">
                    <a16:creationId xmlns:a16="http://schemas.microsoft.com/office/drawing/2014/main" id="{522BEBCE-2166-0D9D-0BE8-69C72971DD8C}"/>
                  </a:ext>
                </a:extLst>
              </p:cNvPr>
              <p:cNvSpPr>
                <a:spLocks noGrp="1"/>
              </p:cNvSpPr>
              <p:nvPr>
                <p:ph idx="1"/>
              </p:nvPr>
            </p:nvSpPr>
            <p:spPr>
              <a:xfrm>
                <a:off x="574040" y="838200"/>
                <a:ext cx="10972800" cy="5518150"/>
              </a:xfrm>
            </p:spPr>
            <p:txBody>
              <a:bodyPr>
                <a:normAutofit fontScale="85000" lnSpcReduction="20000"/>
              </a:bodyPr>
              <a:lstStyle/>
              <a:p>
                <a:r>
                  <a:rPr lang="en-US" altLang="zh-CN" sz="3300" dirty="0"/>
                  <a:t>The hadron-scale </a:t>
                </a:r>
                <a:r>
                  <a:rPr lang="en-US" altLang="zh-CN" sz="3300" dirty="0" err="1"/>
                  <a:t>quark+diquark</a:t>
                </a:r>
                <a:r>
                  <a:rPr lang="en-US" altLang="zh-CN" sz="3300" dirty="0"/>
                  <a:t> Faddeev equation predictions</a:t>
                </a:r>
              </a:p>
              <a:p>
                <a:endParaRPr lang="en-US" altLang="zh-CN" sz="3000" dirty="0"/>
              </a:p>
              <a:p>
                <a:endParaRPr lang="en-US" altLang="zh-CN" sz="3000" dirty="0"/>
              </a:p>
              <a:p>
                <a:r>
                  <a:rPr lang="en-US" altLang="zh-CN" sz="3300" dirty="0"/>
                  <a:t>True in general: at hadron scale,     ,                                       , what is </a:t>
                </a:r>
                <a14:m>
                  <m:oMath xmlns:m="http://schemas.openxmlformats.org/officeDocument/2006/math">
                    <m:r>
                      <a:rPr lang="en-US" altLang="zh-CN" sz="3300">
                        <a:latin typeface="Cambria Math" panose="02040503050406030204" pitchFamily="18" charset="0"/>
                      </a:rPr>
                      <m:t>𝑓</m:t>
                    </m:r>
                    <m:r>
                      <a:rPr lang="en-US" altLang="zh-CN" sz="3300">
                        <a:latin typeface="Cambria Math" panose="02040503050406030204" pitchFamily="18" charset="0"/>
                      </a:rPr>
                      <m:t>(</m:t>
                    </m:r>
                    <m:r>
                      <a:rPr lang="en-US" altLang="zh-CN" sz="3300">
                        <a:latin typeface="Cambria Math" panose="02040503050406030204" pitchFamily="18" charset="0"/>
                      </a:rPr>
                      <m:t>𝑥</m:t>
                    </m:r>
                    <m:r>
                      <a:rPr lang="en-US" altLang="zh-CN" sz="3300">
                        <a:latin typeface="Cambria Math" panose="02040503050406030204" pitchFamily="18" charset="0"/>
                      </a:rPr>
                      <m:t>)</m:t>
                    </m:r>
                  </m:oMath>
                </a14:m>
                <a:r>
                  <a:rPr lang="en-US" altLang="zh-CN" sz="3300" dirty="0"/>
                  <a:t>?</a:t>
                </a:r>
              </a:p>
              <a:p>
                <a:pPr>
                  <a:buFont typeface="Wingdings" panose="05000000000000000000" charset="0"/>
                  <a:buChar char="ü"/>
                </a:pPr>
                <a:r>
                  <a:rPr lang="en-US" altLang="zh-CN" sz="3300" dirty="0"/>
                  <a:t>Constraints from </a:t>
                </a:r>
                <a:r>
                  <a:rPr lang="en-US" altLang="zh-CN" sz="3300" dirty="0" err="1"/>
                  <a:t>pQCD</a:t>
                </a:r>
                <a:endParaRPr lang="en-US" altLang="zh-CN" sz="3300" dirty="0"/>
              </a:p>
              <a:p>
                <a:pPr marL="457200" indent="-457200">
                  <a:buFont typeface="+mj-lt"/>
                  <a:buAutoNum type="alphaLcParenR"/>
                </a:pPr>
                <a:r>
                  <a:rPr lang="en-US" altLang="zh-CN" sz="3100" dirty="0"/>
                  <a:t>At low-x: there is no correlation between helicity of struck quark and that of parent proton;</a:t>
                </a:r>
              </a:p>
              <a:p>
                <a:pPr marL="457200" indent="-457200">
                  <a:buFont typeface="+mj-lt"/>
                  <a:buAutoNum type="alphaLcParenR"/>
                </a:pPr>
                <a:endParaRPr lang="en-US" altLang="zh-CN" sz="3000" dirty="0"/>
              </a:p>
              <a:p>
                <a:pPr marL="457200" indent="-457200">
                  <a:buFont typeface="+mj-lt"/>
                  <a:buAutoNum type="alphaLcParenR"/>
                </a:pPr>
                <a:endParaRPr lang="en-US" altLang="zh-CN" sz="3000" dirty="0"/>
              </a:p>
              <a:p>
                <a:pPr marL="457200" indent="-457200">
                  <a:buFont typeface="+mj-lt"/>
                  <a:buAutoNum type="alphaLcParenR"/>
                </a:pPr>
                <a:endParaRPr lang="en-US" altLang="zh-CN" sz="3000" dirty="0"/>
              </a:p>
              <a:p>
                <a:pPr marL="457200" indent="-457200">
                  <a:buFont typeface="+mj-lt"/>
                  <a:buAutoNum type="alphaLcParenR"/>
                </a:pPr>
                <a:endParaRPr lang="en-US" altLang="zh-CN" sz="3000" dirty="0"/>
              </a:p>
              <a:p>
                <a:pPr marL="457200" indent="-457200">
                  <a:buFont typeface="+mj-lt"/>
                  <a:buAutoNum type="alphaLcParenR"/>
                </a:pPr>
                <a:r>
                  <a:rPr lang="en-US" altLang="zh-CN" sz="3100" dirty="0"/>
                  <a:t>At high-x, polarized and unpolarized valence quark distributions possess the same power-law </a:t>
                </a:r>
                <a:r>
                  <a:rPr lang="en-US" altLang="zh-CN" sz="3100" dirty="0" err="1"/>
                  <a:t>behaviour</a:t>
                </a:r>
                <a:r>
                  <a:rPr lang="en-US" altLang="zh-CN" sz="3100" dirty="0"/>
                  <a:t>, viz.</a:t>
                </a:r>
              </a:p>
              <a:p>
                <a:pPr marL="457200" indent="-457200">
                  <a:buFont typeface="+mj-lt"/>
                  <a:buAutoNum type="alphaLcParenR"/>
                </a:pPr>
                <a:endParaRPr lang="en-US" altLang="zh-CN" kern="0" dirty="0">
                  <a:solidFill>
                    <a:srgbClr val="000000"/>
                  </a:solidFill>
                  <a:effectLst/>
                </a:endParaRPr>
              </a:p>
              <a:p>
                <a:endParaRPr lang="en-US" altLang="zh-CN" dirty="0">
                  <a:solidFill>
                    <a:srgbClr val="000000"/>
                  </a:solidFill>
                </a:endParaRPr>
              </a:p>
              <a:p>
                <a:endParaRPr lang="en-US" altLang="zh-CN" dirty="0">
                  <a:solidFill>
                    <a:srgbClr val="000000"/>
                  </a:solidFill>
                </a:endParaRPr>
              </a:p>
              <a:p>
                <a:endParaRPr lang="zh-CN" altLang="en-US" dirty="0"/>
              </a:p>
            </p:txBody>
          </p:sp>
        </mc:Choice>
        <mc:Fallback>
          <p:sp>
            <p:nvSpPr>
              <p:cNvPr id="10" name="内容占位符 5">
                <a:extLst>
                  <a:ext uri="{FF2B5EF4-FFF2-40B4-BE49-F238E27FC236}">
                    <a16:creationId xmlns:a16="http://schemas.microsoft.com/office/drawing/2014/main" id="{522BEBCE-2166-0D9D-0BE8-69C72971DD8C}"/>
                  </a:ext>
                </a:extLst>
              </p:cNvPr>
              <p:cNvSpPr>
                <a:spLocks noGrp="1" noRot="1" noChangeAspect="1" noMove="1" noResize="1" noEditPoints="1" noAdjustHandles="1" noChangeArrowheads="1" noChangeShapeType="1" noTextEdit="1"/>
              </p:cNvSpPr>
              <p:nvPr>
                <p:ph idx="1"/>
              </p:nvPr>
            </p:nvSpPr>
            <p:spPr>
              <a:xfrm>
                <a:off x="574040" y="838200"/>
                <a:ext cx="10972800" cy="5518150"/>
              </a:xfrm>
              <a:blipFill>
                <a:blip r:embed="rId3"/>
                <a:stretch>
                  <a:fillRect l="-1000" t="-3094" r="-1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7F70B3B9-9B1A-7988-6248-2D1FF0C8924F}"/>
                  </a:ext>
                </a:extLst>
              </p:cNvPr>
              <p:cNvSpPr txBox="1"/>
              <p:nvPr/>
            </p:nvSpPr>
            <p:spPr>
              <a:xfrm>
                <a:off x="3005564" y="5809225"/>
                <a:ext cx="4656403" cy="729687"/>
              </a:xfrm>
              <a:prstGeom prst="rect">
                <a:avLst/>
              </a:prstGeom>
              <a:noFill/>
            </p:spPr>
            <p:txBody>
              <a:bodyPr wrap="none" rtlCol="0">
                <a:spAutoFit/>
              </a:bodyPr>
              <a:lstStyle/>
              <a:p>
                <a14:m>
                  <m:oMath xmlns:m="http://schemas.openxmlformats.org/officeDocument/2006/math">
                    <m:f>
                      <m:fPr>
                        <m:ctrlPr>
                          <a:rPr lang="en-US" altLang="zh-CN" sz="2600" i="1" smtClean="0">
                            <a:solidFill>
                              <a:schemeClr val="tx2">
                                <a:lumMod val="75000"/>
                              </a:schemeClr>
                            </a:solidFill>
                            <a:latin typeface="Cambria Math" panose="02040503050406030204" pitchFamily="18" charset="0"/>
                          </a:rPr>
                        </m:ctrlPr>
                      </m:fPr>
                      <m:num>
                        <m:r>
                          <m:rPr>
                            <m:sty m:val="p"/>
                          </m:rPr>
                          <a:rPr lang="el-GR" altLang="zh-CN" sz="2600" i="1" smtClean="0">
                            <a:solidFill>
                              <a:schemeClr val="tx2">
                                <a:lumMod val="75000"/>
                              </a:schemeClr>
                            </a:solidFill>
                            <a:latin typeface="Cambria Math" panose="02040503050406030204" pitchFamily="18" charset="0"/>
                            <a:ea typeface="Cambria Math" panose="02040503050406030204" pitchFamily="18" charset="0"/>
                          </a:rPr>
                          <m:t>Δ</m:t>
                        </m:r>
                        <m:r>
                          <a:rPr lang="en-US" altLang="zh-CN" sz="2600" b="0" i="1" smtClean="0">
                            <a:solidFill>
                              <a:schemeClr val="tx2">
                                <a:lumMod val="75000"/>
                              </a:schemeClr>
                            </a:solidFill>
                            <a:latin typeface="Cambria Math" panose="02040503050406030204" pitchFamily="18" charset="0"/>
                            <a:ea typeface="Cambria Math" panose="02040503050406030204" pitchFamily="18" charset="0"/>
                          </a:rPr>
                          <m:t>𝑞</m:t>
                        </m:r>
                        <m:r>
                          <a:rPr lang="en-US" altLang="zh-CN" sz="2600" b="0" i="1" smtClean="0">
                            <a:solidFill>
                              <a:schemeClr val="tx2">
                                <a:lumMod val="75000"/>
                              </a:schemeClr>
                            </a:solidFill>
                            <a:latin typeface="Cambria Math" panose="02040503050406030204" pitchFamily="18" charset="0"/>
                            <a:ea typeface="Cambria Math" panose="02040503050406030204" pitchFamily="18" charset="0"/>
                          </a:rPr>
                          <m:t>(</m:t>
                        </m:r>
                        <m:r>
                          <a:rPr lang="en-US" altLang="zh-CN" sz="2600" b="0" i="1" smtClean="0">
                            <a:solidFill>
                              <a:schemeClr val="tx2">
                                <a:lumMod val="75000"/>
                              </a:schemeClr>
                            </a:solidFill>
                            <a:latin typeface="Cambria Math" panose="02040503050406030204" pitchFamily="18" charset="0"/>
                            <a:ea typeface="Cambria Math" panose="02040503050406030204" pitchFamily="18" charset="0"/>
                          </a:rPr>
                          <m:t>𝑥</m:t>
                        </m:r>
                        <m:r>
                          <a:rPr lang="en-US" altLang="zh-CN" sz="2600" b="0" i="1" smtClean="0">
                            <a:solidFill>
                              <a:schemeClr val="tx2">
                                <a:lumMod val="75000"/>
                              </a:schemeClr>
                            </a:solidFill>
                            <a:latin typeface="Cambria Math" panose="02040503050406030204" pitchFamily="18" charset="0"/>
                            <a:ea typeface="Cambria Math" panose="02040503050406030204" pitchFamily="18" charset="0"/>
                          </a:rPr>
                          <m:t>)</m:t>
                        </m:r>
                      </m:num>
                      <m:den>
                        <m:r>
                          <a:rPr lang="en-US" altLang="zh-CN" sz="2600" b="0" i="1" smtClean="0">
                            <a:solidFill>
                              <a:schemeClr val="tx2">
                                <a:lumMod val="75000"/>
                              </a:schemeClr>
                            </a:solidFill>
                            <a:latin typeface="Cambria Math" panose="02040503050406030204" pitchFamily="18" charset="0"/>
                          </a:rPr>
                          <m:t>𝑞</m:t>
                        </m:r>
                        <m:r>
                          <a:rPr lang="en-US" altLang="zh-CN" sz="2600" b="0" i="1" smtClean="0">
                            <a:solidFill>
                              <a:schemeClr val="tx2">
                                <a:lumMod val="75000"/>
                              </a:schemeClr>
                            </a:solidFill>
                            <a:latin typeface="Cambria Math" panose="02040503050406030204" pitchFamily="18" charset="0"/>
                          </a:rPr>
                          <m:t>(</m:t>
                        </m:r>
                        <m:r>
                          <a:rPr lang="en-US" altLang="zh-CN" sz="2600" b="0" i="1" smtClean="0">
                            <a:solidFill>
                              <a:schemeClr val="tx2">
                                <a:lumMod val="75000"/>
                              </a:schemeClr>
                            </a:solidFill>
                            <a:latin typeface="Cambria Math" panose="02040503050406030204" pitchFamily="18" charset="0"/>
                          </a:rPr>
                          <m:t>𝑥</m:t>
                        </m:r>
                        <m:r>
                          <a:rPr lang="en-US" altLang="zh-CN" sz="2600" b="0" i="1" smtClean="0">
                            <a:solidFill>
                              <a:schemeClr val="tx2">
                                <a:lumMod val="75000"/>
                              </a:schemeClr>
                            </a:solidFill>
                            <a:latin typeface="Cambria Math" panose="02040503050406030204" pitchFamily="18" charset="0"/>
                          </a:rPr>
                          <m:t>)</m:t>
                        </m:r>
                      </m:den>
                    </m:f>
                    <m:r>
                      <a:rPr lang="en-US" altLang="zh-CN" sz="2600" i="1" smtClean="0">
                        <a:solidFill>
                          <a:schemeClr val="tx2">
                            <a:lumMod val="75000"/>
                          </a:schemeClr>
                        </a:solidFill>
                        <a:latin typeface="Cambria Math" panose="02040503050406030204" pitchFamily="18" charset="0"/>
                        <a:ea typeface="Cambria Math" panose="02040503050406030204" pitchFamily="18" charset="0"/>
                      </a:rPr>
                      <m:t>→</m:t>
                    </m:r>
                    <m:r>
                      <a:rPr lang="en-US" altLang="zh-CN" sz="2600" b="0" i="1" smtClean="0">
                        <a:solidFill>
                          <a:schemeClr val="tx2">
                            <a:lumMod val="75000"/>
                          </a:schemeClr>
                        </a:solidFill>
                        <a:latin typeface="Cambria Math" panose="02040503050406030204" pitchFamily="18" charset="0"/>
                      </a:rPr>
                      <m:t>𝑐𝑜𝑛𝑠𝑡𝑎𝑛𝑡</m:t>
                    </m:r>
                    <m:r>
                      <a:rPr lang="en-US" altLang="zh-CN" sz="2600" b="0" i="1" smtClean="0">
                        <a:solidFill>
                          <a:schemeClr val="tx2">
                            <a:lumMod val="75000"/>
                          </a:schemeClr>
                        </a:solidFill>
                        <a:latin typeface="Cambria Math" panose="02040503050406030204" pitchFamily="18" charset="0"/>
                      </a:rPr>
                      <m:t> ≠0</m:t>
                    </m:r>
                  </m:oMath>
                </a14:m>
                <a:r>
                  <a:rPr lang="zh-CN" altLang="en-US" sz="2600" dirty="0">
                    <a:solidFill>
                      <a:schemeClr val="tx2">
                        <a:lumMod val="75000"/>
                      </a:schemeClr>
                    </a:solidFill>
                  </a:rPr>
                  <a:t> </a:t>
                </a:r>
                <a:r>
                  <a:rPr lang="en-US" altLang="zh-CN" sz="2600" dirty="0">
                    <a:solidFill>
                      <a:schemeClr val="tx2">
                        <a:lumMod val="75000"/>
                      </a:schemeClr>
                    </a:solidFill>
                  </a:rPr>
                  <a:t>as </a:t>
                </a:r>
                <a14:m>
                  <m:oMath xmlns:m="http://schemas.openxmlformats.org/officeDocument/2006/math">
                    <m:r>
                      <a:rPr lang="en-US" altLang="zh-CN" sz="2600" b="0" i="1" smtClean="0">
                        <a:solidFill>
                          <a:schemeClr val="tx2">
                            <a:lumMod val="75000"/>
                          </a:schemeClr>
                        </a:solidFill>
                        <a:latin typeface="Cambria Math" panose="02040503050406030204" pitchFamily="18" charset="0"/>
                      </a:rPr>
                      <m:t>𝑥</m:t>
                    </m:r>
                    <m:r>
                      <a:rPr lang="en-US" altLang="zh-CN" sz="2600" b="0" i="1" smtClean="0">
                        <a:solidFill>
                          <a:schemeClr val="tx2">
                            <a:lumMod val="75000"/>
                          </a:schemeClr>
                        </a:solidFill>
                        <a:latin typeface="Cambria Math" panose="02040503050406030204" pitchFamily="18" charset="0"/>
                        <a:ea typeface="Cambria Math" panose="02040503050406030204" pitchFamily="18" charset="0"/>
                      </a:rPr>
                      <m:t>→</m:t>
                    </m:r>
                    <m:r>
                      <a:rPr lang="en-US" altLang="zh-CN" sz="2600" b="0" i="1" smtClean="0">
                        <a:solidFill>
                          <a:schemeClr val="tx2">
                            <a:lumMod val="75000"/>
                          </a:schemeClr>
                        </a:solidFill>
                        <a:latin typeface="Cambria Math" panose="02040503050406030204" pitchFamily="18" charset="0"/>
                      </a:rPr>
                      <m:t>1</m:t>
                    </m:r>
                  </m:oMath>
                </a14:m>
                <a:endParaRPr lang="en-US" altLang="zh-CN" sz="2600" dirty="0"/>
              </a:p>
            </p:txBody>
          </p:sp>
        </mc:Choice>
        <mc:Fallback>
          <p:sp>
            <p:nvSpPr>
              <p:cNvPr id="12" name="文本框 11">
                <a:extLst>
                  <a:ext uri="{FF2B5EF4-FFF2-40B4-BE49-F238E27FC236}">
                    <a16:creationId xmlns:a16="http://schemas.microsoft.com/office/drawing/2014/main" id="{7F70B3B9-9B1A-7988-6248-2D1FF0C8924F}"/>
                  </a:ext>
                </a:extLst>
              </p:cNvPr>
              <p:cNvSpPr txBox="1">
                <a:spLocks noRot="1" noChangeAspect="1" noMove="1" noResize="1" noEditPoints="1" noAdjustHandles="1" noChangeArrowheads="1" noChangeShapeType="1" noTextEdit="1"/>
              </p:cNvSpPr>
              <p:nvPr/>
            </p:nvSpPr>
            <p:spPr>
              <a:xfrm>
                <a:off x="3005564" y="5809225"/>
                <a:ext cx="4656403" cy="729687"/>
              </a:xfrm>
              <a:prstGeom prst="rect">
                <a:avLst/>
              </a:prstGeom>
              <a:blipFill>
                <a:blip r:embed="rId4"/>
                <a:stretch>
                  <a:fillRect b="-2500"/>
                </a:stretch>
              </a:blipFill>
            </p:spPr>
            <p:txBody>
              <a:bodyPr/>
              <a:lstStyle/>
              <a:p>
                <a:r>
                  <a:rPr lang="zh-CN" altLang="en-US">
                    <a:noFill/>
                  </a:rPr>
                  <a:t> </a:t>
                </a:r>
              </a:p>
            </p:txBody>
          </p:sp>
        </mc:Fallback>
      </mc:AlternateContent>
      <p:grpSp>
        <p:nvGrpSpPr>
          <p:cNvPr id="13" name="组合 12">
            <a:extLst>
              <a:ext uri="{FF2B5EF4-FFF2-40B4-BE49-F238E27FC236}">
                <a16:creationId xmlns:a16="http://schemas.microsoft.com/office/drawing/2014/main" id="{03D347E5-0E40-699B-BB49-FA7E8285A97F}"/>
              </a:ext>
            </a:extLst>
          </p:cNvPr>
          <p:cNvGrpSpPr/>
          <p:nvPr/>
        </p:nvGrpSpPr>
        <p:grpSpPr>
          <a:xfrm>
            <a:off x="1001395" y="1203960"/>
            <a:ext cx="11008995" cy="847725"/>
            <a:chOff x="1577" y="1896"/>
            <a:chExt cx="17337" cy="1335"/>
          </a:xfrm>
        </p:grpSpPr>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0216D8CD-3965-D80F-F8A1-E6CBAE30F44B}"/>
                    </a:ext>
                  </a:extLst>
                </p:cNvPr>
                <p:cNvSpPr txBox="1"/>
                <p:nvPr/>
              </p:nvSpPr>
              <p:spPr>
                <a:xfrm>
                  <a:off x="1577" y="1896"/>
                  <a:ext cx="12217" cy="1335"/>
                </a:xfrm>
                <a:prstGeom prst="rect">
                  <a:avLst/>
                </a:prstGeom>
                <a:noFill/>
              </p:spPr>
              <p:txBody>
                <a:bodyPr wrap="none" rtlCol="0">
                  <a:spAutoFit/>
                </a:bodyPr>
                <a:lstStyle/>
                <a:p>
                  <a:pPr marL="285750" indent="-285750">
                    <a:buFont typeface="Arial" panose="020B0604020202020204" pitchFamily="34" charset="0"/>
                    <a:buChar char="•"/>
                  </a:pPr>
                  <a14:m>
                    <m:oMath xmlns:m="http://schemas.openxmlformats.org/officeDocument/2006/math">
                      <m:sSubSup>
                        <m:sSubSupPr>
                          <m:ctrlPr>
                            <a:rPr lang="en-US" altLang="zh-CN" sz="2400" i="1" smtClean="0">
                              <a:solidFill>
                                <a:schemeClr val="tx2">
                                  <a:lumMod val="75000"/>
                                </a:schemeClr>
                              </a:solidFill>
                              <a:latin typeface="Cambria Math" panose="02040503050406030204" pitchFamily="18" charset="0"/>
                            </a:rPr>
                          </m:ctrlPr>
                        </m:sSubSupPr>
                        <m:e>
                          <m:r>
                            <a:rPr lang="en-US" altLang="zh-CN" sz="2400" b="0" i="1" smtClean="0">
                              <a:solidFill>
                                <a:schemeClr val="tx2">
                                  <a:lumMod val="75000"/>
                                </a:schemeClr>
                              </a:solidFill>
                              <a:latin typeface="Cambria Math" panose="02040503050406030204" pitchFamily="18" charset="0"/>
                            </a:rPr>
                            <m:t>𝑔</m:t>
                          </m:r>
                        </m:e>
                        <m:sub>
                          <m:r>
                            <a:rPr lang="en-US" altLang="zh-CN" sz="2400" b="0" i="1" smtClean="0">
                              <a:solidFill>
                                <a:schemeClr val="tx2">
                                  <a:lumMod val="75000"/>
                                </a:schemeClr>
                              </a:solidFill>
                              <a:latin typeface="Cambria Math" panose="02040503050406030204" pitchFamily="18" charset="0"/>
                            </a:rPr>
                            <m:t>𝐴</m:t>
                          </m:r>
                        </m:sub>
                        <m:sup>
                          <m:r>
                            <a:rPr lang="en-US" altLang="zh-CN" sz="2400" b="0" i="1" smtClean="0">
                              <a:solidFill>
                                <a:schemeClr val="tx2">
                                  <a:lumMod val="75000"/>
                                </a:schemeClr>
                              </a:solidFill>
                              <a:latin typeface="Cambria Math" panose="02040503050406030204" pitchFamily="18" charset="0"/>
                            </a:rPr>
                            <m:t>𝑢</m:t>
                          </m:r>
                        </m:sup>
                      </m:sSubSup>
                      <m:r>
                        <a:rPr lang="en-US" altLang="zh-CN" sz="2400" b="0" i="1" smtClean="0">
                          <a:solidFill>
                            <a:schemeClr val="tx2">
                              <a:lumMod val="75000"/>
                            </a:schemeClr>
                          </a:solidFill>
                          <a:latin typeface="Cambria Math" panose="02040503050406030204" pitchFamily="18" charset="0"/>
                        </a:rPr>
                        <m:t>/</m:t>
                      </m:r>
                      <m:sSub>
                        <m:sSubPr>
                          <m:ctrlPr>
                            <a:rPr lang="en-US" altLang="zh-CN" sz="2400" b="0" i="1" smtClean="0">
                              <a:solidFill>
                                <a:schemeClr val="tx2">
                                  <a:lumMod val="75000"/>
                                </a:schemeClr>
                              </a:solidFill>
                              <a:latin typeface="Cambria Math" panose="02040503050406030204" pitchFamily="18" charset="0"/>
                            </a:rPr>
                          </m:ctrlPr>
                        </m:sSubPr>
                        <m:e>
                          <m:r>
                            <a:rPr lang="en-US" altLang="zh-CN" sz="2400" b="0" i="1" smtClean="0">
                              <a:solidFill>
                                <a:schemeClr val="tx2">
                                  <a:lumMod val="75000"/>
                                </a:schemeClr>
                              </a:solidFill>
                              <a:latin typeface="Cambria Math" panose="02040503050406030204" pitchFamily="18" charset="0"/>
                            </a:rPr>
                            <m:t>𝑔</m:t>
                          </m:r>
                        </m:e>
                        <m:sub>
                          <m:r>
                            <a:rPr lang="en-US" altLang="zh-CN" sz="2400" b="0" i="1" smtClean="0">
                              <a:solidFill>
                                <a:schemeClr val="tx2">
                                  <a:lumMod val="75000"/>
                                </a:schemeClr>
                              </a:solidFill>
                              <a:latin typeface="Cambria Math" panose="02040503050406030204" pitchFamily="18" charset="0"/>
                            </a:rPr>
                            <m:t>𝐴</m:t>
                          </m:r>
                        </m:sub>
                      </m:sSub>
                      <m:r>
                        <a:rPr lang="en-US" altLang="zh-CN" sz="2400" b="0" i="1" smtClean="0">
                          <a:solidFill>
                            <a:schemeClr val="tx2">
                              <a:lumMod val="75000"/>
                            </a:schemeClr>
                          </a:solidFill>
                          <a:latin typeface="Cambria Math" panose="02040503050406030204" pitchFamily="18" charset="0"/>
                        </a:rPr>
                        <m:t>=0.76(1)</m:t>
                      </m:r>
                    </m:oMath>
                  </a14:m>
                  <a:r>
                    <a:rPr lang="en-US" altLang="zh-CN" sz="2400" dirty="0">
                      <a:solidFill>
                        <a:schemeClr val="tx2">
                          <a:lumMod val="75000"/>
                        </a:schemeClr>
                      </a:solidFill>
                    </a:rPr>
                    <a:t>, </a:t>
                  </a:r>
                  <a14:m>
                    <m:oMath xmlns:m="http://schemas.openxmlformats.org/officeDocument/2006/math">
                      <m:sSubSup>
                        <m:sSubSupPr>
                          <m:ctrlPr>
                            <a:rPr lang="en-US" altLang="zh-CN" sz="2400" i="1">
                              <a:solidFill>
                                <a:schemeClr val="tx2">
                                  <a:lumMod val="75000"/>
                                </a:schemeClr>
                              </a:solidFill>
                              <a:latin typeface="Cambria Math" panose="02040503050406030204" pitchFamily="18" charset="0"/>
                            </a:rPr>
                          </m:ctrlPr>
                        </m:sSubSupPr>
                        <m:e>
                          <m:r>
                            <a:rPr lang="en-US" altLang="zh-CN" sz="2400" i="1">
                              <a:solidFill>
                                <a:schemeClr val="tx2">
                                  <a:lumMod val="75000"/>
                                </a:schemeClr>
                              </a:solidFill>
                              <a:latin typeface="Cambria Math" panose="02040503050406030204" pitchFamily="18" charset="0"/>
                            </a:rPr>
                            <m:t>𝑔</m:t>
                          </m:r>
                        </m:e>
                        <m:sub>
                          <m:r>
                            <a:rPr lang="en-US" altLang="zh-CN" sz="2400" i="1">
                              <a:solidFill>
                                <a:schemeClr val="tx2">
                                  <a:lumMod val="75000"/>
                                </a:schemeClr>
                              </a:solidFill>
                              <a:latin typeface="Cambria Math" panose="02040503050406030204" pitchFamily="18" charset="0"/>
                            </a:rPr>
                            <m:t>𝐴</m:t>
                          </m:r>
                        </m:sub>
                        <m:sup>
                          <m:r>
                            <a:rPr lang="en-US" altLang="zh-CN" sz="2400" i="1">
                              <a:solidFill>
                                <a:schemeClr val="tx2">
                                  <a:lumMod val="75000"/>
                                </a:schemeClr>
                              </a:solidFill>
                              <a:latin typeface="Cambria Math" panose="02040503050406030204" pitchFamily="18" charset="0"/>
                            </a:rPr>
                            <m:t>𝑑</m:t>
                          </m:r>
                        </m:sup>
                      </m:sSubSup>
                      <m:r>
                        <a:rPr lang="en-US" altLang="zh-CN" sz="2400" b="0" i="1" smtClean="0">
                          <a:solidFill>
                            <a:schemeClr val="tx2">
                              <a:lumMod val="75000"/>
                            </a:schemeClr>
                          </a:solidFill>
                          <a:latin typeface="Cambria Math" panose="02040503050406030204" pitchFamily="18" charset="0"/>
                        </a:rPr>
                        <m:t>/</m:t>
                      </m:r>
                      <m:sSub>
                        <m:sSubPr>
                          <m:ctrlPr>
                            <a:rPr lang="en-US" altLang="zh-CN" sz="2400" i="1">
                              <a:solidFill>
                                <a:schemeClr val="tx2">
                                  <a:lumMod val="75000"/>
                                </a:schemeClr>
                              </a:solidFill>
                              <a:latin typeface="Cambria Math" panose="02040503050406030204" pitchFamily="18" charset="0"/>
                            </a:rPr>
                          </m:ctrlPr>
                        </m:sSubPr>
                        <m:e>
                          <m:r>
                            <a:rPr lang="en-US" altLang="zh-CN" sz="2400" i="1">
                              <a:solidFill>
                                <a:schemeClr val="tx2">
                                  <a:lumMod val="75000"/>
                                </a:schemeClr>
                              </a:solidFill>
                              <a:latin typeface="Cambria Math" panose="02040503050406030204" pitchFamily="18" charset="0"/>
                            </a:rPr>
                            <m:t>𝑔</m:t>
                          </m:r>
                        </m:e>
                        <m:sub>
                          <m:r>
                            <a:rPr lang="en-US" altLang="zh-CN" sz="2400" i="1">
                              <a:solidFill>
                                <a:schemeClr val="tx2">
                                  <a:lumMod val="75000"/>
                                </a:schemeClr>
                              </a:solidFill>
                              <a:latin typeface="Cambria Math" panose="02040503050406030204" pitchFamily="18" charset="0"/>
                            </a:rPr>
                            <m:t>𝐴</m:t>
                          </m:r>
                        </m:sub>
                      </m:sSub>
                      <m:r>
                        <a:rPr lang="en-US" altLang="zh-CN" sz="2400" i="1">
                          <a:solidFill>
                            <a:schemeClr val="tx2">
                              <a:lumMod val="75000"/>
                            </a:schemeClr>
                          </a:solidFill>
                          <a:latin typeface="Cambria Math" panose="02040503050406030204" pitchFamily="18" charset="0"/>
                        </a:rPr>
                        <m:t>=</m:t>
                      </m:r>
                      <m:r>
                        <a:rPr lang="en-US" altLang="zh-CN" sz="2400" b="0" i="1" smtClean="0">
                          <a:solidFill>
                            <a:schemeClr val="tx2">
                              <a:lumMod val="75000"/>
                            </a:schemeClr>
                          </a:solidFill>
                          <a:latin typeface="Cambria Math" panose="02040503050406030204" pitchFamily="18" charset="0"/>
                        </a:rPr>
                        <m:t>−0.32</m:t>
                      </m:r>
                      <m:r>
                        <a:rPr lang="en-US" altLang="zh-CN" sz="2400" i="1">
                          <a:solidFill>
                            <a:schemeClr val="tx2">
                              <a:lumMod val="75000"/>
                            </a:schemeClr>
                          </a:solidFill>
                          <a:latin typeface="Cambria Math" panose="02040503050406030204" pitchFamily="18" charset="0"/>
                        </a:rPr>
                        <m:t>(</m:t>
                      </m:r>
                      <m:r>
                        <a:rPr lang="en-US" altLang="zh-CN" sz="2400" b="0" i="1" smtClean="0">
                          <a:solidFill>
                            <a:schemeClr val="tx2">
                              <a:lumMod val="75000"/>
                            </a:schemeClr>
                          </a:solidFill>
                          <a:latin typeface="Cambria Math" panose="02040503050406030204" pitchFamily="18" charset="0"/>
                        </a:rPr>
                        <m:t>2</m:t>
                      </m:r>
                      <m:r>
                        <a:rPr lang="en-US" altLang="zh-CN" sz="2400" i="1">
                          <a:solidFill>
                            <a:schemeClr val="tx2">
                              <a:lumMod val="75000"/>
                            </a:schemeClr>
                          </a:solidFill>
                          <a:latin typeface="Cambria Math" panose="02040503050406030204" pitchFamily="18" charset="0"/>
                        </a:rPr>
                        <m:t>)</m:t>
                      </m:r>
                    </m:oMath>
                  </a14:m>
                  <a:r>
                    <a:rPr lang="zh-CN" altLang="en-US" sz="2400" dirty="0">
                      <a:solidFill>
                        <a:schemeClr val="tx2">
                          <a:lumMod val="75000"/>
                        </a:schemeClr>
                      </a:solidFill>
                    </a:rPr>
                    <a:t> </a:t>
                  </a:r>
                  <a:r>
                    <a:rPr lang="en-US" altLang="zh-CN" sz="2400" dirty="0">
                      <a:solidFill>
                        <a:schemeClr val="tx2">
                          <a:lumMod val="75000"/>
                        </a:schemeClr>
                      </a:solidFill>
                    </a:rPr>
                    <a:t>and </a:t>
                  </a:r>
                  <a14:m>
                    <m:oMath xmlns:m="http://schemas.openxmlformats.org/officeDocument/2006/math">
                      <m:sSub>
                        <m:sSubPr>
                          <m:ctrlPr>
                            <a:rPr lang="en-US" altLang="zh-CN" sz="2400" i="1">
                              <a:solidFill>
                                <a:schemeClr val="tx2">
                                  <a:lumMod val="75000"/>
                                </a:schemeClr>
                              </a:solidFill>
                              <a:latin typeface="Cambria Math" panose="02040503050406030204" pitchFamily="18" charset="0"/>
                            </a:rPr>
                          </m:ctrlPr>
                        </m:sSubPr>
                        <m:e>
                          <m:r>
                            <a:rPr lang="en-US" altLang="zh-CN" sz="2400" i="1">
                              <a:solidFill>
                                <a:schemeClr val="tx2">
                                  <a:lumMod val="75000"/>
                                </a:schemeClr>
                              </a:solidFill>
                              <a:latin typeface="Cambria Math" panose="02040503050406030204" pitchFamily="18" charset="0"/>
                            </a:rPr>
                            <m:t>𝑔</m:t>
                          </m:r>
                        </m:e>
                        <m:sub>
                          <m:r>
                            <a:rPr lang="en-US" altLang="zh-CN" sz="2400" i="1">
                              <a:solidFill>
                                <a:schemeClr val="tx2">
                                  <a:lumMod val="75000"/>
                                </a:schemeClr>
                              </a:solidFill>
                              <a:latin typeface="Cambria Math" panose="02040503050406030204" pitchFamily="18" charset="0"/>
                            </a:rPr>
                            <m:t>𝐴</m:t>
                          </m:r>
                        </m:sub>
                      </m:sSub>
                      <m:r>
                        <a:rPr lang="en-US" altLang="zh-CN" sz="2400" i="1">
                          <a:solidFill>
                            <a:schemeClr val="tx2">
                              <a:lumMod val="75000"/>
                            </a:schemeClr>
                          </a:solidFill>
                          <a:latin typeface="Cambria Math" panose="02040503050406030204" pitchFamily="18" charset="0"/>
                        </a:rPr>
                        <m:t>=</m:t>
                      </m:r>
                      <m:r>
                        <a:rPr lang="en-US" altLang="zh-CN" sz="2400" b="0" i="1" smtClean="0">
                          <a:solidFill>
                            <a:schemeClr val="tx2">
                              <a:lumMod val="75000"/>
                            </a:schemeClr>
                          </a:solidFill>
                          <a:latin typeface="Cambria Math" panose="02040503050406030204" pitchFamily="18" charset="0"/>
                        </a:rPr>
                        <m:t>1.25</m:t>
                      </m:r>
                      <m:r>
                        <a:rPr lang="en-US" altLang="zh-CN" sz="2400" i="1">
                          <a:solidFill>
                            <a:schemeClr val="tx2">
                              <a:lumMod val="75000"/>
                            </a:schemeClr>
                          </a:solidFill>
                          <a:latin typeface="Cambria Math" panose="02040503050406030204" pitchFamily="18" charset="0"/>
                        </a:rPr>
                        <m:t>(</m:t>
                      </m:r>
                      <m:r>
                        <a:rPr lang="en-US" altLang="zh-CN" sz="2400" b="0" i="1" smtClean="0">
                          <a:solidFill>
                            <a:schemeClr val="tx2">
                              <a:lumMod val="75000"/>
                            </a:schemeClr>
                          </a:solidFill>
                          <a:latin typeface="Cambria Math" panose="02040503050406030204" pitchFamily="18" charset="0"/>
                        </a:rPr>
                        <m:t>3</m:t>
                      </m:r>
                      <m:r>
                        <a:rPr lang="en-US" altLang="zh-CN" sz="2400" i="1">
                          <a:solidFill>
                            <a:schemeClr val="tx2">
                              <a:lumMod val="75000"/>
                            </a:schemeClr>
                          </a:solidFill>
                          <a:latin typeface="Cambria Math" panose="02040503050406030204" pitchFamily="18" charset="0"/>
                        </a:rPr>
                        <m:t>)</m:t>
                      </m:r>
                    </m:oMath>
                  </a14:m>
                  <a:endParaRPr lang="en-US" altLang="zh-CN" sz="2400" dirty="0">
                    <a:solidFill>
                      <a:schemeClr val="tx2">
                        <a:lumMod val="75000"/>
                      </a:schemeClr>
                    </a:solidFill>
                  </a:endParaRPr>
                </a:p>
                <a:p>
                  <a:pPr marL="285750" indent="-285750">
                    <a:buFont typeface="Arial" panose="020B0604020202020204" pitchFamily="34" charset="0"/>
                    <a:buChar char="•"/>
                  </a:pPr>
                  <a14:m>
                    <m:oMath xmlns:m="http://schemas.openxmlformats.org/officeDocument/2006/math">
                      <m:sSub>
                        <m:sSubPr>
                          <m:ctrlPr>
                            <a:rPr lang="en-US" altLang="zh-CN" sz="2400" i="1" smtClean="0">
                              <a:solidFill>
                                <a:schemeClr val="tx2">
                                  <a:lumMod val="75000"/>
                                </a:schemeClr>
                              </a:solidFill>
                              <a:latin typeface="Cambria Math" panose="02040503050406030204" pitchFamily="18" charset="0"/>
                            </a:rPr>
                          </m:ctrlPr>
                        </m:sSubPr>
                        <m:e>
                          <m:r>
                            <a:rPr lang="en-US" altLang="zh-CN" sz="2400" b="0" i="1" smtClean="0">
                              <a:solidFill>
                                <a:schemeClr val="tx2">
                                  <a:lumMod val="75000"/>
                                </a:schemeClr>
                              </a:solidFill>
                              <a:latin typeface="Cambria Math" panose="02040503050406030204" pitchFamily="18" charset="0"/>
                            </a:rPr>
                            <m:t>𝑎</m:t>
                          </m:r>
                        </m:e>
                        <m:sub>
                          <m:r>
                            <a:rPr lang="en-US" altLang="zh-CN" sz="2400" b="0" i="1" smtClean="0">
                              <a:solidFill>
                                <a:schemeClr val="tx2">
                                  <a:lumMod val="75000"/>
                                </a:schemeClr>
                              </a:solidFill>
                              <a:latin typeface="Cambria Math" panose="02040503050406030204" pitchFamily="18" charset="0"/>
                            </a:rPr>
                            <m:t>0</m:t>
                          </m:r>
                        </m:sub>
                      </m:sSub>
                      <m:r>
                        <a:rPr lang="en-US" altLang="zh-CN" sz="2400" b="0" i="1" smtClean="0">
                          <a:solidFill>
                            <a:schemeClr val="tx2">
                              <a:lumMod val="75000"/>
                            </a:schemeClr>
                          </a:solidFill>
                          <a:latin typeface="Cambria Math" panose="02040503050406030204" pitchFamily="18" charset="0"/>
                        </a:rPr>
                        <m:t>(</m:t>
                      </m:r>
                      <m:sSub>
                        <m:sSubPr>
                          <m:ctrlPr>
                            <a:rPr lang="en-US" altLang="zh-CN" sz="2400" b="0" i="1" smtClean="0">
                              <a:solidFill>
                                <a:schemeClr val="tx2">
                                  <a:lumMod val="75000"/>
                                </a:schemeClr>
                              </a:solidFill>
                              <a:latin typeface="Cambria Math" panose="02040503050406030204" pitchFamily="18" charset="0"/>
                            </a:rPr>
                          </m:ctrlPr>
                        </m:sSubPr>
                        <m:e>
                          <m:r>
                            <a:rPr lang="zh-CN" altLang="en-US" sz="2400" b="0" i="1" smtClean="0">
                              <a:solidFill>
                                <a:schemeClr val="tx2">
                                  <a:lumMod val="75000"/>
                                </a:schemeClr>
                              </a:solidFill>
                              <a:latin typeface="Cambria Math" panose="02040503050406030204" pitchFamily="18" charset="0"/>
                            </a:rPr>
                            <m:t>𝜁</m:t>
                          </m:r>
                        </m:e>
                        <m:sub>
                          <m:r>
                            <a:rPr lang="en-US" altLang="zh-CN" sz="2400" b="0" i="1" smtClean="0">
                              <a:solidFill>
                                <a:schemeClr val="tx2">
                                  <a:lumMod val="75000"/>
                                </a:schemeClr>
                              </a:solidFill>
                              <a:latin typeface="Cambria Math" panose="02040503050406030204" pitchFamily="18" charset="0"/>
                            </a:rPr>
                            <m:t>𝐻</m:t>
                          </m:r>
                        </m:sub>
                      </m:sSub>
                      <m:r>
                        <a:rPr lang="en-US" altLang="zh-CN" sz="2400" b="0" i="1" smtClean="0">
                          <a:solidFill>
                            <a:schemeClr val="tx2">
                              <a:lumMod val="75000"/>
                            </a:schemeClr>
                          </a:solidFill>
                          <a:latin typeface="Cambria Math" panose="02040503050406030204" pitchFamily="18" charset="0"/>
                        </a:rPr>
                        <m:t>)=0.65(2)</m:t>
                      </m:r>
                    </m:oMath>
                  </a14:m>
                  <a:r>
                    <a:rPr lang="en-US" altLang="zh-CN" sz="2400" dirty="0">
                      <a:solidFill>
                        <a:schemeClr val="tx2">
                          <a:lumMod val="75000"/>
                        </a:schemeClr>
                      </a:solidFill>
                    </a:rPr>
                    <a:t> </a:t>
                  </a:r>
                  <a:endParaRPr lang="zh-CN" altLang="en-US" sz="2400" dirty="0">
                    <a:solidFill>
                      <a:schemeClr val="tx2">
                        <a:lumMod val="75000"/>
                      </a:schemeClr>
                    </a:solidFill>
                  </a:endParaRPr>
                </a:p>
              </p:txBody>
            </p:sp>
          </mc:Choice>
          <mc:Fallback xmlns="">
            <p:sp>
              <p:nvSpPr>
                <p:cNvPr id="14" name="文本框 13">
                  <a:extLst>
                    <a:ext uri="{FF2B5EF4-FFF2-40B4-BE49-F238E27FC236}">
                      <a16:creationId xmlns:a16="http://schemas.microsoft.com/office/drawing/2014/main" id="{0216D8CD-3965-D80F-F8A1-E6CBAE30F44B}"/>
                    </a:ext>
                  </a:extLst>
                </p:cNvPr>
                <p:cNvSpPr txBox="1">
                  <a:spLocks noRot="1" noChangeAspect="1" noMove="1" noResize="1" noEditPoints="1" noAdjustHandles="1" noChangeArrowheads="1" noChangeShapeType="1" noTextEdit="1"/>
                </p:cNvSpPr>
                <p:nvPr/>
              </p:nvSpPr>
              <p:spPr>
                <a:xfrm>
                  <a:off x="1577" y="1896"/>
                  <a:ext cx="12217" cy="1335"/>
                </a:xfrm>
                <a:prstGeom prst="rect">
                  <a:avLst/>
                </a:prstGeom>
                <a:blipFill>
                  <a:blip r:embed="rId5"/>
                  <a:stretch>
                    <a:fillRect l="-1021" t="-2878" b="-12230"/>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F22ABEB3-3ACA-7B14-4F2A-C4FD3D376F9E}"/>
                </a:ext>
              </a:extLst>
            </p:cNvPr>
            <p:cNvSpPr txBox="1"/>
            <p:nvPr/>
          </p:nvSpPr>
          <p:spPr>
            <a:xfrm>
              <a:off x="13794" y="2002"/>
              <a:ext cx="5120" cy="1123"/>
            </a:xfrm>
            <a:prstGeom prst="rect">
              <a:avLst/>
            </a:prstGeom>
            <a:noFill/>
          </p:spPr>
          <p:txBody>
            <a:bodyPr wrap="square" rtlCol="0" anchor="t">
              <a:noAutofit/>
            </a:bodyPr>
            <a:lstStyle/>
            <a:p>
              <a:r>
                <a:rPr lang="en-US" altLang="zh-CN" i="1" dirty="0">
                  <a:solidFill>
                    <a:srgbClr val="00B0F0"/>
                  </a:solidFill>
                  <a:latin typeface="Calibri" panose="020F0502020204030204" pitchFamily="34" charset="0"/>
                </a:rPr>
                <a:t>C. Chen and C. D. Roberts, Eur. Phys. J. A 58 (2022) 10, 206.</a:t>
              </a:r>
            </a:p>
          </p:txBody>
        </p:sp>
      </p:gr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B6E2658D-5533-86DA-8ED3-9A32D2C36C60}"/>
                  </a:ext>
                </a:extLst>
              </p:cNvPr>
              <p:cNvSpPr txBox="1"/>
              <p:nvPr/>
            </p:nvSpPr>
            <p:spPr>
              <a:xfrm>
                <a:off x="1295400" y="3422015"/>
                <a:ext cx="6220870" cy="1120563"/>
              </a:xfrm>
              <a:prstGeom prst="rect">
                <a:avLst/>
              </a:prstGeom>
              <a:noFill/>
            </p:spPr>
            <p:txBody>
              <a:bodyPr wrap="none" rtlCol="0">
                <a:spAutoFit/>
              </a:bodyPr>
              <a:lstStyle/>
              <a:p>
                <a14:m>
                  <m:oMath xmlns:m="http://schemas.openxmlformats.org/officeDocument/2006/math">
                    <m:r>
                      <a:rPr lang="en-US" altLang="zh-CN" sz="2600" dirty="0">
                        <a:latin typeface="Cambria Math" panose="02040503050406030204" pitchFamily="18" charset="0"/>
                        <a:ea typeface="微软雅黑" panose="020B0503020204020204" pitchFamily="34" charset="-122"/>
                      </a:rPr>
                      <m:t>⇒</m:t>
                    </m:r>
                  </m:oMath>
                </a14:m>
                <a:r>
                  <a:rPr lang="en-US" altLang="zh-CN" sz="2400" dirty="0">
                    <a:latin typeface="Calibri" panose="020F0502020204030204" pitchFamily="34" charset="0"/>
                    <a:ea typeface="微软雅黑" panose="020B0503020204020204" pitchFamily="34" charset="-122"/>
                  </a:rPr>
                  <a:t>Polarized</a:t>
                </a:r>
                <a:r>
                  <a:rPr lang="en-US" altLang="zh-CN" sz="2400" dirty="0" err="1">
                    <a:latin typeface="Calibri" panose="020F0502020204030204" pitchFamily="34" charset="0"/>
                    <a:ea typeface="微软雅黑" panose="020B0503020204020204" pitchFamily="34" charset="-122"/>
                  </a:rPr>
                  <a:t>:unpolarized</a:t>
                </a:r>
                <a:r>
                  <a:rPr lang="en-US" altLang="zh-CN" sz="2400" dirty="0">
                    <a:latin typeface="Calibri" panose="020F0502020204030204" pitchFamily="34" charset="0"/>
                    <a:ea typeface="微软雅黑" panose="020B0503020204020204" pitchFamily="34" charset="-122"/>
                  </a:rPr>
                  <a:t> ratio of DFs must vanish</a:t>
                </a:r>
              </a:p>
              <a:p>
                <a:r>
                  <a:rPr lang="en-US" altLang="zh-CN" sz="2400" dirty="0">
                    <a:latin typeface="Calibri" panose="020F0502020204030204" pitchFamily="34" charset="0"/>
                    <a:ea typeface="微软雅黑" panose="020B0503020204020204" pitchFamily="34" charset="-122"/>
                  </a:rPr>
                  <a:t>    </a:t>
                </a:r>
                <a14:m>
                  <m:oMath xmlns:m="http://schemas.openxmlformats.org/officeDocument/2006/math">
                    <m:f>
                      <m:fPr>
                        <m:ctrlPr>
                          <a:rPr lang="en-US" altLang="zh-CN" sz="2600" i="1">
                            <a:latin typeface="Cambria Math" panose="02040503050406030204" pitchFamily="18" charset="0"/>
                            <a:ea typeface="微软雅黑" panose="020B0503020204020204" pitchFamily="34" charset="-122"/>
                          </a:rPr>
                        </m:ctrlPr>
                      </m:fPr>
                      <m:num>
                        <m:r>
                          <m:rPr>
                            <m:sty m:val="p"/>
                          </m:rPr>
                          <a:rPr lang="el-GR" altLang="zh-CN" sz="2600">
                            <a:latin typeface="Cambria Math" panose="02040503050406030204" pitchFamily="18" charset="0"/>
                            <a:ea typeface="微软雅黑" panose="020B0503020204020204" pitchFamily="34" charset="-122"/>
                          </a:rPr>
                          <m:t>Δ</m:t>
                        </m:r>
                        <m:r>
                          <a:rPr lang="en-US" altLang="zh-CN" sz="2600">
                            <a:latin typeface="Cambria Math" panose="02040503050406030204" pitchFamily="18" charset="0"/>
                            <a:ea typeface="微软雅黑" panose="020B0503020204020204" pitchFamily="34" charset="-122"/>
                          </a:rPr>
                          <m:t>𝑞</m:t>
                        </m:r>
                        <m:r>
                          <a:rPr lang="en-US" altLang="zh-CN" sz="2600">
                            <a:latin typeface="Cambria Math" panose="02040503050406030204" pitchFamily="18" charset="0"/>
                            <a:ea typeface="微软雅黑" panose="020B0503020204020204" pitchFamily="34" charset="-122"/>
                          </a:rPr>
                          <m:t>(</m:t>
                        </m:r>
                        <m:r>
                          <a:rPr lang="en-US" altLang="zh-CN" sz="2600">
                            <a:latin typeface="Cambria Math" panose="02040503050406030204" pitchFamily="18" charset="0"/>
                            <a:ea typeface="微软雅黑" panose="020B0503020204020204" pitchFamily="34" charset="-122"/>
                          </a:rPr>
                          <m:t>𝑥</m:t>
                        </m:r>
                        <m:r>
                          <a:rPr lang="en-US" altLang="zh-CN" sz="2600">
                            <a:latin typeface="Cambria Math" panose="02040503050406030204" pitchFamily="18" charset="0"/>
                            <a:ea typeface="微软雅黑" panose="020B0503020204020204" pitchFamily="34" charset="-122"/>
                          </a:rPr>
                          <m:t>)</m:t>
                        </m:r>
                      </m:num>
                      <m:den>
                        <m:r>
                          <a:rPr lang="en-US" altLang="zh-CN" sz="2600">
                            <a:latin typeface="Cambria Math" panose="02040503050406030204" pitchFamily="18" charset="0"/>
                            <a:ea typeface="微软雅黑" panose="020B0503020204020204" pitchFamily="34" charset="-122"/>
                          </a:rPr>
                          <m:t>𝑞</m:t>
                        </m:r>
                        <m:r>
                          <a:rPr lang="en-US" altLang="zh-CN" sz="2600">
                            <a:latin typeface="Cambria Math" panose="02040503050406030204" pitchFamily="18" charset="0"/>
                            <a:ea typeface="微软雅黑" panose="020B0503020204020204" pitchFamily="34" charset="-122"/>
                          </a:rPr>
                          <m:t>(</m:t>
                        </m:r>
                        <m:r>
                          <a:rPr lang="en-US" altLang="zh-CN" sz="2600">
                            <a:latin typeface="Cambria Math" panose="02040503050406030204" pitchFamily="18" charset="0"/>
                            <a:ea typeface="微软雅黑" panose="020B0503020204020204" pitchFamily="34" charset="-122"/>
                          </a:rPr>
                          <m:t>𝑥</m:t>
                        </m:r>
                        <m:r>
                          <a:rPr lang="en-US" altLang="zh-CN" sz="2600">
                            <a:latin typeface="Cambria Math" panose="02040503050406030204" pitchFamily="18" charset="0"/>
                            <a:ea typeface="微软雅黑" panose="020B0503020204020204" pitchFamily="34" charset="-122"/>
                          </a:rPr>
                          <m:t>)</m:t>
                        </m:r>
                      </m:den>
                    </m:f>
                    <m:r>
                      <a:rPr lang="en-US" altLang="zh-CN" sz="2600">
                        <a:latin typeface="Cambria Math" panose="02040503050406030204" pitchFamily="18" charset="0"/>
                        <a:ea typeface="微软雅黑" panose="020B0503020204020204" pitchFamily="34" charset="-122"/>
                      </a:rPr>
                      <m:t>→0</m:t>
                    </m:r>
                  </m:oMath>
                </a14:m>
                <a:r>
                  <a:rPr lang="zh-CN" altLang="en-US" sz="2600" dirty="0">
                    <a:latin typeface="Calibri" panose="020F0502020204030204" pitchFamily="34" charset="0"/>
                    <a:ea typeface="微软雅黑" panose="020B0503020204020204" pitchFamily="34" charset="-122"/>
                  </a:rPr>
                  <a:t> </a:t>
                </a:r>
                <a:r>
                  <a:rPr lang="en-US" altLang="zh-CN" sz="2600" dirty="0">
                    <a:latin typeface="Calibri" panose="020F0502020204030204" pitchFamily="34" charset="0"/>
                    <a:ea typeface="微软雅黑" panose="020B0503020204020204" pitchFamily="34" charset="-122"/>
                  </a:rPr>
                  <a:t>as </a:t>
                </a:r>
                <a14:m>
                  <m:oMath xmlns:m="http://schemas.openxmlformats.org/officeDocument/2006/math">
                    <m:r>
                      <a:rPr lang="en-US" altLang="zh-CN" sz="2600">
                        <a:latin typeface="Cambria Math" panose="02040503050406030204" pitchFamily="18" charset="0"/>
                        <a:ea typeface="微软雅黑" panose="020B0503020204020204" pitchFamily="34" charset="-122"/>
                      </a:rPr>
                      <m:t>𝑥</m:t>
                    </m:r>
                    <m:r>
                      <a:rPr lang="en-US" altLang="zh-CN" sz="2600">
                        <a:latin typeface="Cambria Math" panose="02040503050406030204" pitchFamily="18" charset="0"/>
                        <a:ea typeface="微软雅黑" panose="020B0503020204020204" pitchFamily="34" charset="-122"/>
                      </a:rPr>
                      <m:t>→0</m:t>
                    </m:r>
                  </m:oMath>
                </a14:m>
                <a:endParaRPr lang="en-US" altLang="zh-CN" sz="2600" dirty="0">
                  <a:latin typeface="Calibri" panose="020F0502020204030204" pitchFamily="34" charset="0"/>
                  <a:ea typeface="微软雅黑" panose="020B0503020204020204" pitchFamily="34" charset="-122"/>
                </a:endParaRPr>
              </a:p>
            </p:txBody>
          </p:sp>
        </mc:Choice>
        <mc:Fallback xmlns="">
          <p:sp>
            <p:nvSpPr>
              <p:cNvPr id="17" name="文本框 16">
                <a:extLst>
                  <a:ext uri="{FF2B5EF4-FFF2-40B4-BE49-F238E27FC236}">
                    <a16:creationId xmlns:a16="http://schemas.microsoft.com/office/drawing/2014/main" id="{B6E2658D-5533-86DA-8ED3-9A32D2C36C60}"/>
                  </a:ext>
                </a:extLst>
              </p:cNvPr>
              <p:cNvSpPr txBox="1">
                <a:spLocks noRot="1" noChangeAspect="1" noMove="1" noResize="1" noEditPoints="1" noAdjustHandles="1" noChangeArrowheads="1" noChangeShapeType="1" noTextEdit="1"/>
              </p:cNvSpPr>
              <p:nvPr/>
            </p:nvSpPr>
            <p:spPr>
              <a:xfrm>
                <a:off x="1295400" y="3422015"/>
                <a:ext cx="6220870" cy="1120563"/>
              </a:xfrm>
              <a:prstGeom prst="rect">
                <a:avLst/>
              </a:prstGeom>
              <a:blipFill>
                <a:blip r:embed="rId6"/>
                <a:stretch>
                  <a:fillRect t="-2174" r="-490" b="-1630"/>
                </a:stretch>
              </a:blipFill>
            </p:spPr>
            <p:txBody>
              <a:bodyPr/>
              <a:lstStyle/>
              <a:p>
                <a:r>
                  <a:rPr lang="zh-CN" altLang="en-US">
                    <a:noFill/>
                  </a:rPr>
                  <a:t> </a:t>
                </a:r>
              </a:p>
            </p:txBody>
          </p:sp>
        </mc:Fallback>
      </mc:AlternateContent>
      <p:sp>
        <p:nvSpPr>
          <p:cNvPr id="18" name="文本框 17">
            <a:extLst>
              <a:ext uri="{FF2B5EF4-FFF2-40B4-BE49-F238E27FC236}">
                <a16:creationId xmlns:a16="http://schemas.microsoft.com/office/drawing/2014/main" id="{72505844-2F1E-A1A9-95E3-958E0B09D0FC}"/>
              </a:ext>
            </a:extLst>
          </p:cNvPr>
          <p:cNvSpPr txBox="1"/>
          <p:nvPr/>
        </p:nvSpPr>
        <p:spPr>
          <a:xfrm>
            <a:off x="6881314" y="4453349"/>
            <a:ext cx="5158286" cy="369332"/>
          </a:xfrm>
          <a:prstGeom prst="rect">
            <a:avLst/>
          </a:prstGeom>
          <a:noFill/>
        </p:spPr>
        <p:txBody>
          <a:bodyPr wrap="square">
            <a:spAutoFit/>
          </a:bodyPr>
          <a:lstStyle/>
          <a:p>
            <a:r>
              <a:rPr lang="en-US" altLang="zh-CN" i="1" dirty="0">
                <a:solidFill>
                  <a:srgbClr val="00B0F0"/>
                </a:solidFill>
                <a:latin typeface="Calibri" panose="020F0502020204030204" pitchFamily="34" charset="0"/>
              </a:rPr>
              <a:t>M. M. </a:t>
            </a:r>
            <a:r>
              <a:rPr lang="en-US" altLang="zh-CN" i="1" dirty="0" err="1">
                <a:solidFill>
                  <a:srgbClr val="00B0F0"/>
                </a:solidFill>
                <a:latin typeface="Calibri" panose="020F0502020204030204" pitchFamily="34" charset="0"/>
              </a:rPr>
              <a:t>Brisudova</a:t>
            </a:r>
            <a:r>
              <a:rPr lang="en-US" altLang="zh-CN" i="1" dirty="0">
                <a:solidFill>
                  <a:srgbClr val="00B0F0"/>
                </a:solidFill>
                <a:latin typeface="Calibri" panose="020F0502020204030204" pitchFamily="34" charset="0"/>
              </a:rPr>
              <a:t> et al. Phys. Rev. D 61 (2000) 054013.</a:t>
            </a:r>
            <a:endParaRPr lang="zh-CN" altLang="en-US" i="1" dirty="0">
              <a:solidFill>
                <a:srgbClr val="00B0F0"/>
              </a:solidFill>
              <a:latin typeface="Calibri" panose="020F0502020204030204" pitchFamily="34" charset="0"/>
            </a:endParaRPr>
          </a:p>
        </p:txBody>
      </p:sp>
      <p:sp>
        <p:nvSpPr>
          <p:cNvPr id="33" name="Title 1">
            <a:extLst>
              <a:ext uri="{FF2B5EF4-FFF2-40B4-BE49-F238E27FC236}">
                <a16:creationId xmlns:a16="http://schemas.microsoft.com/office/drawing/2014/main" id="{5AE7625C-CE0E-9A1B-5E0D-E946AA0322FE}"/>
              </a:ext>
            </a:extLst>
          </p:cNvPr>
          <p:cNvSpPr txBox="1">
            <a:spLocks/>
          </p:cNvSpPr>
          <p:nvPr/>
        </p:nvSpPr>
        <p:spPr>
          <a:xfrm>
            <a:off x="371475" y="204034"/>
            <a:ext cx="10972800" cy="713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3200" b="1" kern="1200" baseline="0" dirty="0">
                <a:solidFill>
                  <a:schemeClr val="tx1"/>
                </a:solidFill>
                <a:latin typeface="Trebuchet MS" panose="020B0603020202020204" pitchFamily="34" charset="0"/>
                <a:ea typeface="微软雅黑" panose="020B0503020204020204" pitchFamily="34" charset="-122"/>
                <a:cs typeface="+mj-cs"/>
              </a:defRPr>
            </a:lvl1pPr>
          </a:lstStyle>
          <a:p>
            <a:r>
              <a:rPr lang="en-US" altLang="zh-CN" dirty="0" err="1">
                <a:solidFill>
                  <a:schemeClr val="accent1"/>
                </a:solidFill>
              </a:rPr>
              <a:t>Polarised</a:t>
            </a:r>
            <a:r>
              <a:rPr lang="en-US" altLang="zh-CN" dirty="0">
                <a:solidFill>
                  <a:schemeClr val="accent1"/>
                </a:solidFill>
              </a:rPr>
              <a:t> quark distribution functions</a:t>
            </a:r>
            <a:r>
              <a:rPr lang="zh-CN" altLang="en-US" dirty="0">
                <a:solidFill>
                  <a:schemeClr val="accent1"/>
                </a:solidFill>
                <a:ea typeface="宋体" panose="02010600030101010101" pitchFamily="2" charset="-122"/>
              </a:rPr>
              <a:t>：</a:t>
            </a:r>
            <a:r>
              <a:rPr lang="en-US" altLang="zh-CN" dirty="0">
                <a:solidFill>
                  <a:schemeClr val="accent1"/>
                </a:solidFill>
                <a:ea typeface="宋体" panose="02010600030101010101" pitchFamily="2" charset="-122"/>
              </a:rPr>
              <a:t>Basis</a:t>
            </a:r>
            <a:endParaRPr lang="en-US" altLang="zh-CN" b="0" kern="0" dirty="0">
              <a:ln w="0">
                <a:solidFill>
                  <a:schemeClr val="tx2">
                    <a:lumMod val="75000"/>
                  </a:schemeClr>
                </a:solidFill>
              </a:ln>
              <a:solidFill>
                <a:schemeClr val="accent1"/>
              </a:solidFill>
              <a:effectLst>
                <a:outerShdw blurRad="38100" dist="38100" dir="2700000" algn="tl">
                  <a:srgbClr val="000000">
                    <a:alpha val="43137"/>
                  </a:srgbClr>
                </a:outerShdw>
              </a:effectLst>
            </a:endParaRPr>
          </a:p>
        </p:txBody>
      </p:sp>
      <p:sp>
        <p:nvSpPr>
          <p:cNvPr id="36" name="灯片编号占位符 35">
            <a:extLst>
              <a:ext uri="{FF2B5EF4-FFF2-40B4-BE49-F238E27FC236}">
                <a16:creationId xmlns:a16="http://schemas.microsoft.com/office/drawing/2014/main" id="{1A2416DE-80C7-6F0B-74D4-9D2F192EA287}"/>
              </a:ext>
            </a:extLst>
          </p:cNvPr>
          <p:cNvSpPr>
            <a:spLocks noGrp="1"/>
          </p:cNvSpPr>
          <p:nvPr>
            <p:ph type="sldNum" sz="quarter" idx="12"/>
          </p:nvPr>
        </p:nvSpPr>
        <p:spPr/>
        <p:txBody>
          <a:bodyPr/>
          <a:lstStyle/>
          <a:p>
            <a:fld id="{6DD9EC0B-694D-43A7-8497-10451BEA1D45}" type="slidenum">
              <a:rPr lang="zh-CN" altLang="en-US" smtClean="0"/>
              <a:pPr/>
              <a:t>5</a:t>
            </a:fld>
            <a:endParaRPr lang="zh-CN" altLang="en-US"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B747091B-A29B-FBC0-B0C9-E917464A6737}"/>
                  </a:ext>
                </a:extLst>
              </p:cNvPr>
              <p:cNvSpPr txBox="1"/>
              <p:nvPr/>
            </p:nvSpPr>
            <p:spPr>
              <a:xfrm>
                <a:off x="1295400" y="4453349"/>
                <a:ext cx="6097280" cy="475451"/>
              </a:xfrm>
              <a:prstGeom prst="rect">
                <a:avLst/>
              </a:prstGeom>
              <a:noFill/>
            </p:spPr>
            <p:txBody>
              <a:bodyPr wrap="square">
                <a:spAutoFit/>
              </a:bodyPr>
              <a:lstStyle/>
              <a:p>
                <a:r>
                  <a:rPr lang="en-US" altLang="zh-CN" sz="2400" dirty="0">
                    <a:latin typeface="Calibri" panose="020F0502020204030204" pitchFamily="34" charset="0"/>
                    <a:ea typeface="微软雅黑" panose="020B0503020204020204" pitchFamily="34" charset="-122"/>
                  </a:rPr>
                  <a:t>Regge phenomenology: </a:t>
                </a:r>
                <a14:m>
                  <m:oMath xmlns:m="http://schemas.openxmlformats.org/officeDocument/2006/math">
                    <m:r>
                      <m:rPr>
                        <m:sty m:val="p"/>
                      </m:rPr>
                      <a:rPr lang="el-GR" altLang="zh-CN" sz="2400">
                        <a:latin typeface="Cambria Math" panose="02040503050406030204" pitchFamily="18" charset="0"/>
                        <a:ea typeface="微软雅黑" panose="020B0503020204020204" pitchFamily="34" charset="-122"/>
                      </a:rPr>
                      <m:t>Δ</m:t>
                    </m:r>
                    <m:r>
                      <a:rPr lang="en-US" altLang="zh-CN" sz="2400">
                        <a:latin typeface="Cambria Math" panose="02040503050406030204" pitchFamily="18" charset="0"/>
                        <a:ea typeface="微软雅黑" panose="020B0503020204020204" pitchFamily="34" charset="-122"/>
                      </a:rPr>
                      <m:t>𝑞</m:t>
                    </m:r>
                    <m:d>
                      <m:dPr>
                        <m:ctrlPr>
                          <a:rPr lang="en-US" altLang="zh-CN" sz="2400" i="1">
                            <a:latin typeface="Cambria Math" panose="02040503050406030204" pitchFamily="18" charset="0"/>
                            <a:ea typeface="微软雅黑" panose="020B0503020204020204" pitchFamily="34" charset="-122"/>
                          </a:rPr>
                        </m:ctrlPr>
                      </m:dPr>
                      <m:e>
                        <m:r>
                          <a:rPr lang="en-US" altLang="zh-CN" sz="2400">
                            <a:latin typeface="Cambria Math" panose="02040503050406030204" pitchFamily="18" charset="0"/>
                            <a:ea typeface="微软雅黑" panose="020B0503020204020204" pitchFamily="34" charset="-122"/>
                          </a:rPr>
                          <m:t>𝑥</m:t>
                        </m:r>
                      </m:e>
                    </m:d>
                    <m:r>
                      <a:rPr lang="en-US" altLang="zh-CN" sz="2400">
                        <a:latin typeface="Cambria Math" panose="02040503050406030204" pitchFamily="18" charset="0"/>
                        <a:ea typeface="微软雅黑" panose="020B0503020204020204" pitchFamily="34" charset="-122"/>
                      </a:rPr>
                      <m:t>∝</m:t>
                    </m:r>
                    <m:sSup>
                      <m:sSupPr>
                        <m:ctrlPr>
                          <a:rPr lang="en-US" altLang="zh-CN" sz="2400" b="0" i="1" smtClean="0">
                            <a:latin typeface="Cambria Math" panose="02040503050406030204" pitchFamily="18" charset="0"/>
                            <a:ea typeface="微软雅黑" panose="020B0503020204020204" pitchFamily="34" charset="-122"/>
                          </a:rPr>
                        </m:ctrlPr>
                      </m:sSupPr>
                      <m:e>
                        <m:r>
                          <a:rPr lang="en-US" altLang="zh-CN" sz="2400" b="0" i="1" smtClean="0">
                            <a:latin typeface="Cambria Math" panose="02040503050406030204" pitchFamily="18" charset="0"/>
                            <a:ea typeface="微软雅黑" panose="020B0503020204020204" pitchFamily="34" charset="-122"/>
                          </a:rPr>
                          <m:t>𝑥</m:t>
                        </m:r>
                      </m:e>
                      <m:sup>
                        <m:r>
                          <a:rPr lang="en-US" altLang="zh-CN" sz="2400" b="0" i="1" smtClean="0">
                            <a:latin typeface="Cambria Math" panose="02040503050406030204" pitchFamily="18" charset="0"/>
                            <a:ea typeface="微软雅黑" panose="020B0503020204020204" pitchFamily="34" charset="-122"/>
                          </a:rPr>
                          <m:t>1/2</m:t>
                        </m:r>
                      </m:sup>
                    </m:sSup>
                    <m:r>
                      <a:rPr lang="en-US" altLang="zh-CN" sz="2400">
                        <a:latin typeface="Cambria Math" panose="02040503050406030204" pitchFamily="18" charset="0"/>
                        <a:ea typeface="微软雅黑" panose="020B0503020204020204" pitchFamily="34" charset="-122"/>
                      </a:rPr>
                      <m:t>𝑞</m:t>
                    </m:r>
                    <m:r>
                      <a:rPr lang="en-US" altLang="zh-CN" sz="2400">
                        <a:latin typeface="Cambria Math" panose="02040503050406030204" pitchFamily="18" charset="0"/>
                        <a:ea typeface="微软雅黑" panose="020B0503020204020204" pitchFamily="34" charset="-122"/>
                      </a:rPr>
                      <m:t>(</m:t>
                    </m:r>
                    <m:r>
                      <a:rPr lang="en-US" altLang="zh-CN" sz="2400">
                        <a:latin typeface="Cambria Math" panose="02040503050406030204" pitchFamily="18" charset="0"/>
                        <a:ea typeface="微软雅黑" panose="020B0503020204020204" pitchFamily="34" charset="-122"/>
                      </a:rPr>
                      <m:t>𝑥</m:t>
                    </m:r>
                    <m:r>
                      <a:rPr lang="en-US" altLang="zh-CN" sz="2400">
                        <a:latin typeface="Cambria Math" panose="02040503050406030204" pitchFamily="18" charset="0"/>
                        <a:ea typeface="微软雅黑" panose="020B0503020204020204" pitchFamily="34" charset="-122"/>
                      </a:rPr>
                      <m:t>)</m:t>
                    </m:r>
                  </m:oMath>
                </a14:m>
                <a:endParaRPr lang="zh-CN" altLang="en-US" sz="2400" dirty="0">
                  <a:latin typeface="Calibri" panose="020F0502020204030204" pitchFamily="34" charset="0"/>
                  <a:ea typeface="微软雅黑" panose="020B0503020204020204" pitchFamily="34" charset="-122"/>
                </a:endParaRPr>
              </a:p>
            </p:txBody>
          </p:sp>
        </mc:Choice>
        <mc:Fallback xmlns="">
          <p:sp>
            <p:nvSpPr>
              <p:cNvPr id="3" name="文本框 2">
                <a:extLst>
                  <a:ext uri="{FF2B5EF4-FFF2-40B4-BE49-F238E27FC236}">
                    <a16:creationId xmlns:a16="http://schemas.microsoft.com/office/drawing/2014/main" id="{B747091B-A29B-FBC0-B0C9-E917464A6737}"/>
                  </a:ext>
                </a:extLst>
              </p:cNvPr>
              <p:cNvSpPr txBox="1">
                <a:spLocks noRot="1" noChangeAspect="1" noMove="1" noResize="1" noEditPoints="1" noAdjustHandles="1" noChangeArrowheads="1" noChangeShapeType="1" noTextEdit="1"/>
              </p:cNvSpPr>
              <p:nvPr/>
            </p:nvSpPr>
            <p:spPr>
              <a:xfrm>
                <a:off x="1295400" y="4453349"/>
                <a:ext cx="6097280" cy="475451"/>
              </a:xfrm>
              <a:prstGeom prst="rect">
                <a:avLst/>
              </a:prstGeom>
              <a:blipFill>
                <a:blip r:embed="rId7"/>
                <a:stretch>
                  <a:fillRect l="-1600" t="-7692" b="-28205"/>
                </a:stretch>
              </a:blipFill>
            </p:spPr>
            <p:txBody>
              <a:bodyPr/>
              <a:lstStyle/>
              <a:p>
                <a:r>
                  <a:rPr lang="zh-CN" altLang="en-US">
                    <a:noFill/>
                  </a:rPr>
                  <a:t> </a:t>
                </a:r>
              </a:p>
            </p:txBody>
          </p:sp>
        </mc:Fallback>
      </mc:AlternateContent>
      <p:graphicFrame>
        <p:nvGraphicFramePr>
          <p:cNvPr id="2" name="对象 1">
            <a:extLst>
              <a:ext uri="{FF2B5EF4-FFF2-40B4-BE49-F238E27FC236}">
                <a16:creationId xmlns:a16="http://schemas.microsoft.com/office/drawing/2014/main" id="{957D43EF-F249-49F4-5CD6-20E318517ADF}"/>
              </a:ext>
            </a:extLst>
          </p:cNvPr>
          <p:cNvGraphicFramePr>
            <a:graphicFrameLocks noChangeAspect="1"/>
          </p:cNvGraphicFramePr>
          <p:nvPr>
            <p:extLst>
              <p:ext uri="{D42A27DB-BD31-4B8C-83A1-F6EECF244321}">
                <p14:modId xmlns:p14="http://schemas.microsoft.com/office/powerpoint/2010/main" val="1542014733"/>
              </p:ext>
            </p:extLst>
          </p:nvPr>
        </p:nvGraphicFramePr>
        <p:xfrm>
          <a:off x="5503223" y="2036317"/>
          <a:ext cx="445776" cy="471998"/>
        </p:xfrm>
        <a:graphic>
          <a:graphicData uri="http://schemas.openxmlformats.org/presentationml/2006/ole">
            <mc:AlternateContent xmlns:mc="http://schemas.openxmlformats.org/markup-compatibility/2006">
              <mc:Choice xmlns:v="urn:schemas-microsoft-com:vml" Requires="v">
                <p:oleObj name="Equation" r:id="rId8" imgW="215640" imgH="228600" progId="Equation.DSMT4">
                  <p:embed/>
                </p:oleObj>
              </mc:Choice>
              <mc:Fallback>
                <p:oleObj name="Equation" r:id="rId8" imgW="215640" imgH="228600" progId="Equation.DSMT4">
                  <p:embed/>
                  <p:pic>
                    <p:nvPicPr>
                      <p:cNvPr id="0" name=""/>
                      <p:cNvPicPr/>
                      <p:nvPr/>
                    </p:nvPicPr>
                    <p:blipFill>
                      <a:blip r:embed="rId9"/>
                      <a:stretch>
                        <a:fillRect/>
                      </a:stretch>
                    </p:blipFill>
                    <p:spPr>
                      <a:xfrm>
                        <a:off x="5503223" y="2036317"/>
                        <a:ext cx="445776" cy="471998"/>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76D2D2F4-0288-8BF8-9507-245E032FE45C}"/>
              </a:ext>
            </a:extLst>
          </p:cNvPr>
          <p:cNvGraphicFramePr>
            <a:graphicFrameLocks noChangeAspect="1"/>
          </p:cNvGraphicFramePr>
          <p:nvPr>
            <p:extLst>
              <p:ext uri="{D42A27DB-BD31-4B8C-83A1-F6EECF244321}">
                <p14:modId xmlns:p14="http://schemas.microsoft.com/office/powerpoint/2010/main" val="2990623912"/>
              </p:ext>
            </p:extLst>
          </p:nvPr>
        </p:nvGraphicFramePr>
        <p:xfrm>
          <a:off x="6067058" y="2060289"/>
          <a:ext cx="3051542" cy="439422"/>
        </p:xfrm>
        <a:graphic>
          <a:graphicData uri="http://schemas.openxmlformats.org/presentationml/2006/ole">
            <mc:AlternateContent xmlns:mc="http://schemas.openxmlformats.org/markup-compatibility/2006">
              <mc:Choice xmlns:v="urn:schemas-microsoft-com:vml" Requires="v">
                <p:oleObj name="Equation" r:id="rId10" imgW="1587240" imgH="228600" progId="Equation.DSMT4">
                  <p:embed/>
                </p:oleObj>
              </mc:Choice>
              <mc:Fallback>
                <p:oleObj name="Equation" r:id="rId10" imgW="1587240" imgH="228600" progId="Equation.DSMT4">
                  <p:embed/>
                  <p:pic>
                    <p:nvPicPr>
                      <p:cNvPr id="0" name=""/>
                      <p:cNvPicPr/>
                      <p:nvPr/>
                    </p:nvPicPr>
                    <p:blipFill>
                      <a:blip r:embed="rId11"/>
                      <a:stretch>
                        <a:fillRect/>
                      </a:stretch>
                    </p:blipFill>
                    <p:spPr>
                      <a:xfrm>
                        <a:off x="6067058" y="2060289"/>
                        <a:ext cx="3051542" cy="439422"/>
                      </a:xfrm>
                      <a:prstGeom prst="rect">
                        <a:avLst/>
                      </a:prstGeom>
                    </p:spPr>
                  </p:pic>
                </p:oleObj>
              </mc:Fallback>
            </mc:AlternateContent>
          </a:graphicData>
        </a:graphic>
      </p:graphicFrame>
    </p:spTree>
    <p:extLst>
      <p:ext uri="{BB962C8B-B14F-4D97-AF65-F5344CB8AC3E}">
        <p14:creationId xmlns:p14="http://schemas.microsoft.com/office/powerpoint/2010/main" val="88196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7" grpId="0"/>
      <p:bldP spid="1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9">
            <a:extLst>
              <a:ext uri="{FF2B5EF4-FFF2-40B4-BE49-F238E27FC236}">
                <a16:creationId xmlns:a16="http://schemas.microsoft.com/office/drawing/2014/main" id="{2848BF36-A57F-3F14-BC20-94A590137A04}"/>
              </a:ext>
            </a:extLst>
          </p:cNvPr>
          <p:cNvSpPr>
            <a:spLocks noGrp="1"/>
          </p:cNvSpPr>
          <p:nvPr>
            <p:ph type="ftr" sz="quarter" idx="11"/>
          </p:nvPr>
        </p:nvSpPr>
        <p:spPr/>
        <p:txBody>
          <a:bodyPr/>
          <a:lstStyle/>
          <a:p>
            <a:r>
              <a:rPr lang="en-US" altLang="zh-CN"/>
              <a:t>Perspective on proton polarised PDFs</a:t>
            </a:r>
            <a:endParaRPr lang="zh-CN" altLang="en-US"/>
          </a:p>
        </p:txBody>
      </p:sp>
      <mc:AlternateContent xmlns:mc="http://schemas.openxmlformats.org/markup-compatibility/2006" xmlns:a14="http://schemas.microsoft.com/office/drawing/2010/main">
        <mc:Choice Requires="a14">
          <p:sp>
            <p:nvSpPr>
              <p:cNvPr id="8" name="内容占位符 3">
                <a:extLst>
                  <a:ext uri="{FF2B5EF4-FFF2-40B4-BE49-F238E27FC236}">
                    <a16:creationId xmlns:a16="http://schemas.microsoft.com/office/drawing/2014/main" id="{9333C774-2B0C-9AF8-1822-48414EB7A032}"/>
                  </a:ext>
                </a:extLst>
              </p:cNvPr>
              <p:cNvSpPr>
                <a:spLocks noGrp="1"/>
              </p:cNvSpPr>
              <p:nvPr>
                <p:ph idx="1"/>
                <p:custDataLst>
                  <p:tags r:id="rId1"/>
                </p:custDataLst>
              </p:nvPr>
            </p:nvSpPr>
            <p:spPr>
              <a:xfrm>
                <a:off x="609600" y="838200"/>
                <a:ext cx="6306185" cy="2346960"/>
              </a:xfrm>
            </p:spPr>
            <p:txBody>
              <a:bodyPr/>
              <a:lstStyle/>
              <a:p>
                <a:r>
                  <a:rPr lang="en-US" altLang="zh-CN" dirty="0"/>
                  <a:t>Implement constraints(</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𝑢</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1</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b="0" i="1" smtClean="0">
                            <a:latin typeface="Cambria Math" panose="02040503050406030204" pitchFamily="18" charset="0"/>
                          </a:rPr>
                          <m:t>𝑑</m:t>
                        </m:r>
                      </m:sub>
                    </m:sSub>
                  </m:oMath>
                </a14:m>
                <a:r>
                  <a:rPr lang="en-US" altLang="zh-CN" dirty="0"/>
                  <a:t>)</a:t>
                </a:r>
              </a:p>
              <a:p>
                <a:endParaRPr lang="en-US" altLang="zh-CN" dirty="0"/>
              </a:p>
              <a:p>
                <a:endParaRPr lang="en-US" altLang="zh-CN" dirty="0"/>
              </a:p>
              <a:p>
                <a:endParaRPr lang="en-US" altLang="zh-CN" dirty="0"/>
              </a:p>
              <a:p>
                <a:pPr marL="0" indent="0">
                  <a:buNone/>
                </a:pPr>
                <a:endParaRPr lang="en-US" altLang="zh-CN" dirty="0"/>
              </a:p>
              <a:p>
                <a:pPr marL="0" indent="0">
                  <a:buNone/>
                </a:pPr>
                <a:endParaRPr lang="zh-CN" altLang="en-US" dirty="0"/>
              </a:p>
            </p:txBody>
          </p:sp>
        </mc:Choice>
        <mc:Fallback xmlns="">
          <p:sp>
            <p:nvSpPr>
              <p:cNvPr id="8" name="内容占位符 3">
                <a:extLst>
                  <a:ext uri="{FF2B5EF4-FFF2-40B4-BE49-F238E27FC236}">
                    <a16:creationId xmlns:a16="http://schemas.microsoft.com/office/drawing/2014/main" id="{9333C774-2B0C-9AF8-1822-48414EB7A032}"/>
                  </a:ext>
                </a:extLst>
              </p:cNvPr>
              <p:cNvSpPr>
                <a:spLocks noGrp="1" noRot="1" noChangeAspect="1" noMove="1" noResize="1" noEditPoints="1" noAdjustHandles="1" noChangeArrowheads="1" noChangeShapeType="1" noTextEdit="1"/>
              </p:cNvSpPr>
              <p:nvPr>
                <p:ph idx="1"/>
                <p:custDataLst>
                  <p:tags r:id="rId8"/>
                </p:custDataLst>
              </p:nvPr>
            </p:nvSpPr>
            <p:spPr>
              <a:xfrm>
                <a:off x="609600" y="838200"/>
                <a:ext cx="6306185" cy="2346960"/>
              </a:xfrm>
              <a:blipFill>
                <a:blip r:embed="rId9"/>
                <a:stretch>
                  <a:fillRect l="-1741" t="-4416"/>
                </a:stretch>
              </a:blipFill>
            </p:spPr>
            <p:txBody>
              <a:bodyPr/>
              <a:lstStyle/>
              <a:p>
                <a:r>
                  <a:rPr lang="zh-CN" altLang="en-US">
                    <a:noFill/>
                  </a:rPr>
                  <a:t> </a:t>
                </a:r>
              </a:p>
            </p:txBody>
          </p:sp>
        </mc:Fallback>
      </mc:AlternateContent>
      <p:pic>
        <p:nvPicPr>
          <p:cNvPr id="14" name="Picture 7" descr="Text&#10;&#10;Description automatically generated with low confidence">
            <a:extLst>
              <a:ext uri="{FF2B5EF4-FFF2-40B4-BE49-F238E27FC236}">
                <a16:creationId xmlns:a16="http://schemas.microsoft.com/office/drawing/2014/main" id="{FEC0D4CD-8494-C2FC-3BFA-89977CC598AE}"/>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1038860" y="2057400"/>
            <a:ext cx="5618480" cy="914400"/>
          </a:xfrm>
          <a:prstGeom prst="rect">
            <a:avLst/>
          </a:prstGeom>
        </p:spPr>
      </p:pic>
      <p:pic>
        <p:nvPicPr>
          <p:cNvPr id="15" name="Picture 9" descr="Chart, line chart, histogram&#10;&#10;Description automatically generated">
            <a:extLst>
              <a:ext uri="{FF2B5EF4-FFF2-40B4-BE49-F238E27FC236}">
                <a16:creationId xmlns:a16="http://schemas.microsoft.com/office/drawing/2014/main" id="{67E19351-30DC-54C1-C53A-13D6DB1C111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83680" y="1066800"/>
            <a:ext cx="5485765" cy="4681220"/>
          </a:xfrm>
          <a:prstGeom prst="rect">
            <a:avLst/>
          </a:prstGeom>
        </p:spPr>
      </p:pic>
      <p:pic>
        <p:nvPicPr>
          <p:cNvPr id="17" name="Picture 11" descr="Table&#10;&#10;Description automatically generated">
            <a:extLst>
              <a:ext uri="{FF2B5EF4-FFF2-40B4-BE49-F238E27FC236}">
                <a16:creationId xmlns:a16="http://schemas.microsoft.com/office/drawing/2014/main" id="{DFF3FB3F-221B-5E86-08D7-ADA73894B617}"/>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609600" y="4800600"/>
            <a:ext cx="5791835" cy="1082040"/>
          </a:xfrm>
          <a:prstGeom prst="rect">
            <a:avLst/>
          </a:prstGeom>
        </p:spPr>
      </p:pic>
      <mc:AlternateContent xmlns:mc="http://schemas.openxmlformats.org/markup-compatibility/2006">
        <mc:Choice xmlns:a14="http://schemas.microsoft.com/office/drawing/2010/main" Requires="a14">
          <p:sp>
            <p:nvSpPr>
              <p:cNvPr id="19" name="文本框 18">
                <a:extLst>
                  <a:ext uri="{FF2B5EF4-FFF2-40B4-BE49-F238E27FC236}">
                    <a16:creationId xmlns:a16="http://schemas.microsoft.com/office/drawing/2014/main" id="{395A264E-2142-FE2F-476E-353AB39CD61C}"/>
                  </a:ext>
                </a:extLst>
              </p:cNvPr>
              <p:cNvSpPr txBox="1"/>
              <p:nvPr/>
            </p:nvSpPr>
            <p:spPr>
              <a:xfrm>
                <a:off x="609600" y="3351530"/>
                <a:ext cx="6096000" cy="523240"/>
              </a:xfrm>
              <a:prstGeom prst="rect">
                <a:avLst/>
              </a:prstGeom>
              <a:noFill/>
            </p:spPr>
            <p:txBody>
              <a:bodyPr wrap="square" rtlCol="0" anchor="t">
                <a:spAutoFit/>
              </a:bodyPr>
              <a:lstStyle/>
              <a:p>
                <a:pPr marL="285750" indent="-285750" algn="l">
                  <a:buFont typeface="Wingdings" panose="05000000000000000000" charset="0"/>
                  <a:buChar char="Ø"/>
                </a:pPr>
                <a:r>
                  <a:rPr lang="en-US" altLang="zh-CN" sz="2800" dirty="0">
                    <a:latin typeface="Calibri" panose="020F0502020204030204" pitchFamily="34" charset="0"/>
                    <a:ea typeface="微软雅黑" panose="020B0503020204020204" pitchFamily="34" charset="-122"/>
                    <a:sym typeface="+mn-ea"/>
                  </a:rPr>
                  <a:t>In each case, </a:t>
                </a:r>
                <a14:m>
                  <m:oMath xmlns:m="http://schemas.openxmlformats.org/officeDocument/2006/math">
                    <m:r>
                      <a:rPr lang="zh-CN" altLang="en-US" sz="2800">
                        <a:latin typeface="Cambria Math" panose="02040503050406030204" pitchFamily="18" charset="0"/>
                        <a:ea typeface="微软雅黑" panose="020B0503020204020204" pitchFamily="34" charset="-122"/>
                      </a:rPr>
                      <m:t>𝛾</m:t>
                    </m:r>
                  </m:oMath>
                </a14:m>
                <a:r>
                  <a:rPr lang="en-US" altLang="zh-CN" sz="2800" dirty="0">
                    <a:latin typeface="Calibri" panose="020F0502020204030204" pitchFamily="34" charset="0"/>
                    <a:ea typeface="微软雅黑" panose="020B0503020204020204" pitchFamily="34" charset="-122"/>
                    <a:sym typeface="+mn-ea"/>
                  </a:rPr>
                  <a:t> is fixed by ensuring:</a:t>
                </a:r>
              </a:p>
            </p:txBody>
          </p:sp>
        </mc:Choice>
        <mc:Fallback>
          <p:sp>
            <p:nvSpPr>
              <p:cNvPr id="19" name="文本框 18">
                <a:extLst>
                  <a:ext uri="{FF2B5EF4-FFF2-40B4-BE49-F238E27FC236}">
                    <a16:creationId xmlns:a16="http://schemas.microsoft.com/office/drawing/2014/main" id="{395A264E-2142-FE2F-476E-353AB39CD61C}"/>
                  </a:ext>
                </a:extLst>
              </p:cNvPr>
              <p:cNvSpPr txBox="1">
                <a:spLocks noRot="1" noChangeAspect="1" noMove="1" noResize="1" noEditPoints="1" noAdjustHandles="1" noChangeArrowheads="1" noChangeShapeType="1" noTextEdit="1"/>
              </p:cNvSpPr>
              <p:nvPr/>
            </p:nvSpPr>
            <p:spPr>
              <a:xfrm>
                <a:off x="609600" y="3351530"/>
                <a:ext cx="6096000" cy="523240"/>
              </a:xfrm>
              <a:prstGeom prst="rect">
                <a:avLst/>
              </a:prstGeom>
              <a:blipFill>
                <a:blip r:embed="rId13"/>
                <a:stretch>
                  <a:fillRect l="-1700" t="-11628" b="-325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itle 1">
                <a:extLst>
                  <a:ext uri="{FF2B5EF4-FFF2-40B4-BE49-F238E27FC236}">
                    <a16:creationId xmlns:a16="http://schemas.microsoft.com/office/drawing/2014/main" id="{C63E2C79-1956-4162-94B3-0D4E528EAB92}"/>
                  </a:ext>
                </a:extLst>
              </p:cNvPr>
              <p:cNvSpPr txBox="1">
                <a:spLocks/>
              </p:cNvSpPr>
              <p:nvPr/>
            </p:nvSpPr>
            <p:spPr>
              <a:xfrm>
                <a:off x="371475" y="204034"/>
                <a:ext cx="8663110" cy="713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3200" b="1" kern="1200" baseline="0" dirty="0">
                    <a:solidFill>
                      <a:schemeClr val="tx1"/>
                    </a:solidFill>
                    <a:latin typeface="Trebuchet MS" panose="020B0603020202020204" pitchFamily="34" charset="0"/>
                    <a:ea typeface="微软雅黑" panose="020B0503020204020204" pitchFamily="34" charset="-122"/>
                    <a:cs typeface="+mj-cs"/>
                  </a:defRPr>
                </a:lvl1pPr>
              </a:lstStyle>
              <a:p>
                <a:r>
                  <a:rPr lang="en-US" altLang="zh-CN" dirty="0">
                    <a:solidFill>
                      <a:schemeClr val="accent1"/>
                    </a:solidFill>
                  </a:rPr>
                  <a:t>Polarised quark distribution functions at </a:t>
                </a:r>
                <a14:m>
                  <m:oMath xmlns:m="http://schemas.openxmlformats.org/officeDocument/2006/math">
                    <m:sSub>
                      <m:sSubPr>
                        <m:ctrlPr>
                          <a:rPr lang="ar-AE" altLang="zh-CN" i="1">
                            <a:solidFill>
                              <a:schemeClr val="accent1"/>
                            </a:solidFill>
                            <a:latin typeface="Cambria Math" panose="02040503050406030204" pitchFamily="18" charset="0"/>
                          </a:rPr>
                        </m:ctrlPr>
                      </m:sSubPr>
                      <m:e>
                        <m:r>
                          <a:rPr lang="ar-AE" altLang="zh-CN" i="1">
                            <a:solidFill>
                              <a:schemeClr val="accent1"/>
                            </a:solidFill>
                            <a:latin typeface="Cambria Math" panose="02040503050406030204" pitchFamily="18" charset="0"/>
                          </a:rPr>
                          <m:t>𝜻</m:t>
                        </m:r>
                      </m:e>
                      <m:sub>
                        <m:r>
                          <a:rPr lang="zh-CN" altLang="ar-AE" i="1">
                            <a:solidFill>
                              <a:schemeClr val="accent1"/>
                            </a:solidFill>
                            <a:latin typeface="Cambria Math" panose="02040503050406030204" pitchFamily="18" charset="0"/>
                          </a:rPr>
                          <m:t>𝑯</m:t>
                        </m:r>
                      </m:sub>
                    </m:sSub>
                  </m:oMath>
                </a14:m>
                <a:r>
                  <a:rPr lang="ar-AE" altLang="zh-CN" dirty="0">
                    <a:solidFill>
                      <a:schemeClr val="accent1"/>
                    </a:solidFill>
                  </a:rPr>
                  <a:t> </a:t>
                </a:r>
              </a:p>
            </p:txBody>
          </p:sp>
        </mc:Choice>
        <mc:Fallback xmlns="">
          <p:sp>
            <p:nvSpPr>
              <p:cNvPr id="20" name="Title 1">
                <a:extLst>
                  <a:ext uri="{FF2B5EF4-FFF2-40B4-BE49-F238E27FC236}">
                    <a16:creationId xmlns:a16="http://schemas.microsoft.com/office/drawing/2014/main" id="{C63E2C79-1956-4162-94B3-0D4E528EAB92}"/>
                  </a:ext>
                </a:extLst>
              </p:cNvPr>
              <p:cNvSpPr txBox="1">
                <a:spLocks noRot="1" noChangeAspect="1" noMove="1" noResize="1" noEditPoints="1" noAdjustHandles="1" noChangeArrowheads="1" noChangeShapeType="1" noTextEdit="1"/>
              </p:cNvSpPr>
              <p:nvPr/>
            </p:nvSpPr>
            <p:spPr>
              <a:xfrm>
                <a:off x="371475" y="204034"/>
                <a:ext cx="8663110" cy="713105"/>
              </a:xfrm>
              <a:prstGeom prst="rect">
                <a:avLst/>
              </a:prstGeom>
              <a:blipFill>
                <a:blip r:embed="rId22"/>
                <a:stretch>
                  <a:fillRect l="-1830" t="-5983" r="-141" b="-14530"/>
                </a:stretch>
              </a:blipFill>
            </p:spPr>
            <p:txBody>
              <a:bodyPr/>
              <a:lstStyle/>
              <a:p>
                <a:r>
                  <a:rPr lang="zh-CN" altLang="en-US">
                    <a:noFill/>
                  </a:rPr>
                  <a:t> </a:t>
                </a:r>
              </a:p>
            </p:txBody>
          </p:sp>
        </mc:Fallback>
      </mc:AlternateContent>
      <p:sp>
        <p:nvSpPr>
          <p:cNvPr id="21" name="灯片编号占位符 20">
            <a:extLst>
              <a:ext uri="{FF2B5EF4-FFF2-40B4-BE49-F238E27FC236}">
                <a16:creationId xmlns:a16="http://schemas.microsoft.com/office/drawing/2014/main" id="{E263463A-9CFC-9379-755E-F6D554382C90}"/>
              </a:ext>
            </a:extLst>
          </p:cNvPr>
          <p:cNvSpPr>
            <a:spLocks noGrp="1"/>
          </p:cNvSpPr>
          <p:nvPr>
            <p:ph type="sldNum" sz="quarter" idx="12"/>
          </p:nvPr>
        </p:nvSpPr>
        <p:spPr/>
        <p:txBody>
          <a:bodyPr/>
          <a:lstStyle/>
          <a:p>
            <a:fld id="{6DD9EC0B-694D-43A7-8497-10451BEA1D45}" type="slidenum">
              <a:rPr lang="zh-CN" altLang="en-US" smtClean="0"/>
              <a:pPr/>
              <a:t>6</a:t>
            </a:fld>
            <a:endParaRPr lang="zh-CN" altLang="en-US" dirty="0"/>
          </a:p>
        </p:txBody>
      </p:sp>
      <p:graphicFrame>
        <p:nvGraphicFramePr>
          <p:cNvPr id="4" name="对象 3">
            <a:extLst>
              <a:ext uri="{FF2B5EF4-FFF2-40B4-BE49-F238E27FC236}">
                <a16:creationId xmlns:a16="http://schemas.microsoft.com/office/drawing/2014/main" id="{87D35AD6-C842-C667-A4E9-2FC8B9328CDC}"/>
              </a:ext>
            </a:extLst>
          </p:cNvPr>
          <p:cNvGraphicFramePr>
            <a:graphicFrameLocks noChangeAspect="1"/>
          </p:cNvGraphicFramePr>
          <p:nvPr>
            <p:extLst>
              <p:ext uri="{D42A27DB-BD31-4B8C-83A1-F6EECF244321}">
                <p14:modId xmlns:p14="http://schemas.microsoft.com/office/powerpoint/2010/main" val="2101251499"/>
              </p:ext>
            </p:extLst>
          </p:nvPr>
        </p:nvGraphicFramePr>
        <p:xfrm>
          <a:off x="1804431" y="1397951"/>
          <a:ext cx="4293167" cy="576264"/>
        </p:xfrm>
        <a:graphic>
          <a:graphicData uri="http://schemas.openxmlformats.org/presentationml/2006/ole">
            <mc:AlternateContent xmlns:mc="http://schemas.openxmlformats.org/markup-compatibility/2006">
              <mc:Choice xmlns:v="urn:schemas-microsoft-com:vml" Requires="v">
                <p:oleObj name="Equation" r:id="rId23" imgW="1892160" imgH="253800" progId="Equation.DSMT4">
                  <p:embed/>
                </p:oleObj>
              </mc:Choice>
              <mc:Fallback>
                <p:oleObj name="Equation" r:id="rId23" imgW="1892160" imgH="253800" progId="Equation.DSMT4">
                  <p:embed/>
                  <p:pic>
                    <p:nvPicPr>
                      <p:cNvPr id="0" name=""/>
                      <p:cNvPicPr/>
                      <p:nvPr/>
                    </p:nvPicPr>
                    <p:blipFill>
                      <a:blip r:embed="rId24"/>
                      <a:stretch>
                        <a:fillRect/>
                      </a:stretch>
                    </p:blipFill>
                    <p:spPr>
                      <a:xfrm>
                        <a:off x="1804431" y="1397951"/>
                        <a:ext cx="4293167" cy="576264"/>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89062B7E-FBB7-7451-2F72-13A5BB70BDB5}"/>
              </a:ext>
            </a:extLst>
          </p:cNvPr>
          <p:cNvGraphicFramePr>
            <a:graphicFrameLocks noChangeAspect="1"/>
          </p:cNvGraphicFramePr>
          <p:nvPr>
            <p:extLst>
              <p:ext uri="{D42A27DB-BD31-4B8C-83A1-F6EECF244321}">
                <p14:modId xmlns:p14="http://schemas.microsoft.com/office/powerpoint/2010/main" val="3934551906"/>
              </p:ext>
            </p:extLst>
          </p:nvPr>
        </p:nvGraphicFramePr>
        <p:xfrm>
          <a:off x="2294146" y="3878740"/>
          <a:ext cx="3053942" cy="810229"/>
        </p:xfrm>
        <a:graphic>
          <a:graphicData uri="http://schemas.openxmlformats.org/presentationml/2006/ole">
            <mc:AlternateContent xmlns:mc="http://schemas.openxmlformats.org/markup-compatibility/2006">
              <mc:Choice xmlns:v="urn:schemas-microsoft-com:vml" Requires="v">
                <p:oleObj name="Equation" r:id="rId25" imgW="1244520" imgH="330120" progId="Equation.DSMT4">
                  <p:embed/>
                </p:oleObj>
              </mc:Choice>
              <mc:Fallback>
                <p:oleObj name="Equation" r:id="rId25" imgW="1244520" imgH="330120" progId="Equation.DSMT4">
                  <p:embed/>
                  <p:pic>
                    <p:nvPicPr>
                      <p:cNvPr id="0" name=""/>
                      <p:cNvPicPr/>
                      <p:nvPr/>
                    </p:nvPicPr>
                    <p:blipFill>
                      <a:blip r:embed="rId26"/>
                      <a:stretch>
                        <a:fillRect/>
                      </a:stretch>
                    </p:blipFill>
                    <p:spPr>
                      <a:xfrm>
                        <a:off x="2294146" y="3878740"/>
                        <a:ext cx="3053942" cy="810229"/>
                      </a:xfrm>
                      <a:prstGeom prst="rect">
                        <a:avLst/>
                      </a:prstGeom>
                    </p:spPr>
                  </p:pic>
                </p:oleObj>
              </mc:Fallback>
            </mc:AlternateContent>
          </a:graphicData>
        </a:graphic>
      </p:graphicFrame>
    </p:spTree>
    <p:extLst>
      <p:ext uri="{BB962C8B-B14F-4D97-AF65-F5344CB8AC3E}">
        <p14:creationId xmlns:p14="http://schemas.microsoft.com/office/powerpoint/2010/main" val="416021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页脚占位符 17">
            <a:extLst>
              <a:ext uri="{FF2B5EF4-FFF2-40B4-BE49-F238E27FC236}">
                <a16:creationId xmlns:a16="http://schemas.microsoft.com/office/drawing/2014/main" id="{BDA4AB38-D24A-285C-8661-F94333CBB46D}"/>
              </a:ext>
            </a:extLst>
          </p:cNvPr>
          <p:cNvSpPr>
            <a:spLocks noGrp="1"/>
          </p:cNvSpPr>
          <p:nvPr>
            <p:ph type="ftr" sz="quarter" idx="11"/>
          </p:nvPr>
        </p:nvSpPr>
        <p:spPr/>
        <p:txBody>
          <a:bodyPr/>
          <a:lstStyle/>
          <a:p>
            <a:r>
              <a:rPr lang="en-US" altLang="zh-CN"/>
              <a:t>Perspective on proton polarised PDFs</a:t>
            </a:r>
            <a:endParaRPr lang="zh-CN" altLang="en-US"/>
          </a:p>
        </p:txBody>
      </p:sp>
      <p:pic>
        <p:nvPicPr>
          <p:cNvPr id="5" name="图片 4">
            <a:extLst>
              <a:ext uri="{FF2B5EF4-FFF2-40B4-BE49-F238E27FC236}">
                <a16:creationId xmlns:a16="http://schemas.microsoft.com/office/drawing/2014/main" id="{5FF50537-19EE-25F0-5D2B-3AE72EBD638F}"/>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354607" y="950669"/>
            <a:ext cx="4114800" cy="4114800"/>
          </a:xfrm>
          <a:prstGeom prst="rect">
            <a:avLst/>
          </a:prstGeom>
        </p:spPr>
      </p:pic>
      <p:sp>
        <p:nvSpPr>
          <p:cNvPr id="7" name="文本框 6">
            <a:extLst>
              <a:ext uri="{FF2B5EF4-FFF2-40B4-BE49-F238E27FC236}">
                <a16:creationId xmlns:a16="http://schemas.microsoft.com/office/drawing/2014/main" id="{F60E8869-2DA0-1884-5290-E6D37EACCB81}"/>
              </a:ext>
            </a:extLst>
          </p:cNvPr>
          <p:cNvSpPr txBox="1"/>
          <p:nvPr>
            <p:custDataLst>
              <p:tags r:id="rId2"/>
            </p:custDataLst>
          </p:nvPr>
        </p:nvSpPr>
        <p:spPr>
          <a:xfrm>
            <a:off x="1385747" y="4699426"/>
            <a:ext cx="4646913" cy="954107"/>
          </a:xfrm>
          <a:prstGeom prst="rect">
            <a:avLst/>
          </a:prstGeom>
          <a:noFill/>
        </p:spPr>
        <p:txBody>
          <a:bodyPr wrap="none" rtlCol="0">
            <a:spAutoFit/>
          </a:bodyPr>
          <a:lstStyle/>
          <a:p>
            <a:pPr marL="285750" indent="-285750" algn="l">
              <a:buFont typeface="Arial" panose="020B0604020202020204" pitchFamily="34" charset="0"/>
              <a:buChar char="•"/>
            </a:pPr>
            <a:r>
              <a:rPr lang="en-US" altLang="zh-CN" sz="2800" dirty="0">
                <a:latin typeface="Calibri" panose="020F0502020204030204" pitchFamily="34" charset="0"/>
                <a:ea typeface="微软雅黑" panose="020B0503020204020204" pitchFamily="34" charset="-122"/>
              </a:rPr>
              <a:t>Fully-dressed valence quarks</a:t>
            </a:r>
          </a:p>
          <a:p>
            <a:pPr algn="ctr"/>
            <a:r>
              <a:rPr lang="en-US" altLang="zh-CN" sz="2800" dirty="0">
                <a:latin typeface="Calibri" panose="020F0502020204030204" pitchFamily="34" charset="0"/>
                <a:ea typeface="微软雅黑" panose="020B0503020204020204" pitchFamily="34" charset="-122"/>
              </a:rPr>
              <a:t>(quasiparticles)</a:t>
            </a:r>
            <a:endParaRPr lang="zh-CN" altLang="en-US" sz="2800" dirty="0">
              <a:latin typeface="Calibri" panose="020F0502020204030204" pitchFamily="34" charset="0"/>
              <a:ea typeface="微软雅黑" panose="020B0503020204020204" pitchFamily="34" charset="-122"/>
            </a:endParaRPr>
          </a:p>
        </p:txBody>
      </p:sp>
      <p:sp>
        <p:nvSpPr>
          <p:cNvPr id="8" name="文本框 7">
            <a:extLst>
              <a:ext uri="{FF2B5EF4-FFF2-40B4-BE49-F238E27FC236}">
                <a16:creationId xmlns:a16="http://schemas.microsoft.com/office/drawing/2014/main" id="{1244C408-46A2-5A68-F4CD-D9B792BF4D6B}"/>
              </a:ext>
            </a:extLst>
          </p:cNvPr>
          <p:cNvSpPr txBox="1"/>
          <p:nvPr/>
        </p:nvSpPr>
        <p:spPr>
          <a:xfrm>
            <a:off x="6665012" y="4699426"/>
            <a:ext cx="5365011" cy="954107"/>
          </a:xfrm>
          <a:prstGeom prst="rect">
            <a:avLst/>
          </a:prstGeom>
          <a:noFill/>
        </p:spPr>
        <p:txBody>
          <a:bodyPr wrap="square" rtlCol="0">
            <a:spAutoFit/>
          </a:bodyPr>
          <a:lstStyle/>
          <a:p>
            <a:pPr marL="285750" indent="-285750" algn="l">
              <a:buFont typeface="Arial" panose="020B0604020202020204" pitchFamily="34" charset="0"/>
              <a:buChar char="•"/>
            </a:pPr>
            <a:r>
              <a:rPr lang="en-US" altLang="zh-CN" sz="2800" dirty="0">
                <a:latin typeface="Calibri" panose="020F0502020204030204" pitchFamily="34" charset="0"/>
                <a:ea typeface="微软雅黑" panose="020B0503020204020204" pitchFamily="34" charset="-122"/>
              </a:rPr>
              <a:t>Unveiling of glue and sea of </a:t>
            </a:r>
            <a:r>
              <a:rPr lang="en-US" altLang="zh-CN" sz="2800" dirty="0" err="1">
                <a:latin typeface="Calibri" panose="020F0502020204030204" pitchFamily="34" charset="0"/>
                <a:ea typeface="微软雅黑" panose="020B0503020204020204" pitchFamily="34" charset="-122"/>
              </a:rPr>
              <a:t>d.o.f.</a:t>
            </a:r>
            <a:endParaRPr lang="en-US" altLang="zh-CN" sz="2800" dirty="0">
              <a:latin typeface="Calibri" panose="020F0502020204030204" pitchFamily="34" charset="0"/>
              <a:ea typeface="微软雅黑" panose="020B0503020204020204" pitchFamily="34" charset="-122"/>
            </a:endParaRPr>
          </a:p>
          <a:p>
            <a:pPr algn="ctr"/>
            <a:r>
              <a:rPr lang="en-US" altLang="zh-CN" sz="2800" dirty="0">
                <a:latin typeface="Calibri" panose="020F0502020204030204" pitchFamily="34" charset="0"/>
                <a:ea typeface="微软雅黑" panose="020B0503020204020204" pitchFamily="34" charset="-122"/>
              </a:rPr>
              <a:t>(</a:t>
            </a:r>
            <a:r>
              <a:rPr lang="en-US" altLang="zh-CN" sz="2800" dirty="0" err="1">
                <a:latin typeface="Calibri" panose="020F0502020204030204" pitchFamily="34" charset="0"/>
                <a:ea typeface="微软雅黑" panose="020B0503020204020204" pitchFamily="34" charset="-122"/>
              </a:rPr>
              <a:t>partons</a:t>
            </a:r>
            <a:r>
              <a:rPr lang="en-US" altLang="zh-CN" sz="2800" dirty="0">
                <a:latin typeface="Calibri" panose="020F0502020204030204" pitchFamily="34" charset="0"/>
                <a:ea typeface="微软雅黑" panose="020B0503020204020204" pitchFamily="34" charset="-122"/>
              </a:rPr>
              <a:t>)</a:t>
            </a:r>
            <a:endParaRPr lang="zh-CN" altLang="en-US" sz="2800" dirty="0">
              <a:latin typeface="Calibri" panose="020F0502020204030204" pitchFamily="34" charset="0"/>
              <a:ea typeface="微软雅黑" panose="020B0503020204020204" pitchFamily="34" charset="-122"/>
            </a:endParaRPr>
          </a:p>
        </p:txBody>
      </p:sp>
      <p:sp>
        <p:nvSpPr>
          <p:cNvPr id="9" name="箭头: 右 8">
            <a:extLst>
              <a:ext uri="{FF2B5EF4-FFF2-40B4-BE49-F238E27FC236}">
                <a16:creationId xmlns:a16="http://schemas.microsoft.com/office/drawing/2014/main" id="{5D6FB661-BBC4-70CA-04C7-2D11CC00966C}"/>
              </a:ext>
            </a:extLst>
          </p:cNvPr>
          <p:cNvSpPr/>
          <p:nvPr/>
        </p:nvSpPr>
        <p:spPr bwMode="auto">
          <a:xfrm>
            <a:off x="5105400" y="2743200"/>
            <a:ext cx="2438400" cy="609600"/>
          </a:xfrm>
          <a:prstGeom prst="rightArrow">
            <a:avLst/>
          </a:prstGeom>
          <a:ln>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Calibri" panose="020F0502020204030204" pitchFamily="34" charset="0"/>
            </a:endParaRPr>
          </a:p>
        </p:txBody>
      </p:sp>
      <p:sp>
        <p:nvSpPr>
          <p:cNvPr id="10" name="文本框 9">
            <a:extLst>
              <a:ext uri="{FF2B5EF4-FFF2-40B4-BE49-F238E27FC236}">
                <a16:creationId xmlns:a16="http://schemas.microsoft.com/office/drawing/2014/main" id="{E9C90726-C454-82AC-3341-8FCF95CDC9E6}"/>
              </a:ext>
            </a:extLst>
          </p:cNvPr>
          <p:cNvSpPr txBox="1"/>
          <p:nvPr/>
        </p:nvSpPr>
        <p:spPr>
          <a:xfrm>
            <a:off x="5489139" y="2407453"/>
            <a:ext cx="1660363" cy="461665"/>
          </a:xfrm>
          <a:prstGeom prst="rect">
            <a:avLst/>
          </a:prstGeom>
          <a:noFill/>
        </p:spPr>
        <p:txBody>
          <a:bodyPr wrap="square" rtlCol="0">
            <a:spAutoFit/>
          </a:bodyPr>
          <a:lstStyle/>
          <a:p>
            <a:pPr algn="l"/>
            <a:r>
              <a:rPr lang="en-US" altLang="zh-CN" sz="2400" dirty="0">
                <a:solidFill>
                  <a:srgbClr val="002060"/>
                </a:solidFill>
              </a:rPr>
              <a:t>Evolution</a:t>
            </a:r>
            <a:endParaRPr lang="zh-CN" altLang="en-US" sz="2400" dirty="0">
              <a:solidFill>
                <a:srgbClr val="002060"/>
              </a:solidFill>
            </a:endParaRPr>
          </a:p>
        </p:txBody>
      </p:sp>
      <p:sp>
        <p:nvSpPr>
          <p:cNvPr id="15" name="Title 1">
            <a:extLst>
              <a:ext uri="{FF2B5EF4-FFF2-40B4-BE49-F238E27FC236}">
                <a16:creationId xmlns:a16="http://schemas.microsoft.com/office/drawing/2014/main" id="{CF99D2DE-C4FD-3A62-46FC-42A078073344}"/>
              </a:ext>
            </a:extLst>
          </p:cNvPr>
          <p:cNvSpPr txBox="1">
            <a:spLocks/>
          </p:cNvSpPr>
          <p:nvPr/>
        </p:nvSpPr>
        <p:spPr>
          <a:xfrm>
            <a:off x="371475" y="204034"/>
            <a:ext cx="7248525" cy="7131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zh-CN" altLang="en-US" sz="3200" b="1" kern="1200" baseline="0" dirty="0">
                <a:solidFill>
                  <a:schemeClr val="tx1"/>
                </a:solidFill>
                <a:latin typeface="Trebuchet MS" panose="020B0603020202020204" pitchFamily="34" charset="0"/>
                <a:ea typeface="微软雅黑" panose="020B0503020204020204" pitchFamily="34" charset="-122"/>
                <a:cs typeface="+mj-cs"/>
              </a:defRPr>
            </a:lvl1pPr>
          </a:lstStyle>
          <a:p>
            <a:r>
              <a:rPr lang="en-US" altLang="zh-CN" dirty="0">
                <a:solidFill>
                  <a:schemeClr val="accent1"/>
                </a:solidFill>
              </a:rPr>
              <a:t>Parton </a:t>
            </a:r>
            <a:r>
              <a:rPr lang="en-US" altLang="zh-CN" dirty="0" err="1">
                <a:solidFill>
                  <a:schemeClr val="accent1"/>
                </a:solidFill>
              </a:rPr>
              <a:t>distributions:energy</a:t>
            </a:r>
            <a:r>
              <a:rPr lang="en-US" altLang="zh-CN" dirty="0">
                <a:solidFill>
                  <a:schemeClr val="accent1"/>
                </a:solidFill>
              </a:rPr>
              <a:t> scales</a:t>
            </a:r>
          </a:p>
        </p:txBody>
      </p:sp>
      <p:sp>
        <p:nvSpPr>
          <p:cNvPr id="26" name="灯片编号占位符 25">
            <a:extLst>
              <a:ext uri="{FF2B5EF4-FFF2-40B4-BE49-F238E27FC236}">
                <a16:creationId xmlns:a16="http://schemas.microsoft.com/office/drawing/2014/main" id="{37B2988A-8795-324E-CA60-D0707071CCA0}"/>
              </a:ext>
            </a:extLst>
          </p:cNvPr>
          <p:cNvSpPr>
            <a:spLocks noGrp="1"/>
          </p:cNvSpPr>
          <p:nvPr>
            <p:ph type="sldNum" sz="quarter" idx="12"/>
          </p:nvPr>
        </p:nvSpPr>
        <p:spPr/>
        <p:txBody>
          <a:bodyPr/>
          <a:lstStyle/>
          <a:p>
            <a:fld id="{6DD9EC0B-694D-43A7-8497-10451BEA1D45}" type="slidenum">
              <a:rPr lang="zh-CN" altLang="en-US" smtClean="0"/>
              <a:pPr/>
              <a:t>7</a:t>
            </a:fld>
            <a:endParaRPr lang="zh-CN" altLang="en-US" dirty="0"/>
          </a:p>
        </p:txBody>
      </p:sp>
      <p:graphicFrame>
        <p:nvGraphicFramePr>
          <p:cNvPr id="2" name="对象 1">
            <a:extLst>
              <a:ext uri="{FF2B5EF4-FFF2-40B4-BE49-F238E27FC236}">
                <a16:creationId xmlns:a16="http://schemas.microsoft.com/office/drawing/2014/main" id="{D8E0DA9A-20FB-8A54-8F99-1CD1907ED4BA}"/>
              </a:ext>
            </a:extLst>
          </p:cNvPr>
          <p:cNvGraphicFramePr>
            <a:graphicFrameLocks noChangeAspect="1"/>
          </p:cNvGraphicFramePr>
          <p:nvPr>
            <p:extLst>
              <p:ext uri="{D42A27DB-BD31-4B8C-83A1-F6EECF244321}">
                <p14:modId xmlns:p14="http://schemas.microsoft.com/office/powerpoint/2010/main" val="1840620921"/>
              </p:ext>
            </p:extLst>
          </p:nvPr>
        </p:nvGraphicFramePr>
        <p:xfrm>
          <a:off x="3010403" y="811737"/>
          <a:ext cx="534732" cy="566187"/>
        </p:xfrm>
        <a:graphic>
          <a:graphicData uri="http://schemas.openxmlformats.org/presentationml/2006/ole">
            <mc:AlternateContent xmlns:mc="http://schemas.openxmlformats.org/markup-compatibility/2006">
              <mc:Choice xmlns:v="urn:schemas-microsoft-com:vml" Requires="v">
                <p:oleObj name="Equation" r:id="rId7" imgW="215640" imgH="228600" progId="Equation.DSMT4">
                  <p:embed/>
                </p:oleObj>
              </mc:Choice>
              <mc:Fallback>
                <p:oleObj name="Equation" r:id="rId7" imgW="215640" imgH="228600" progId="Equation.DSMT4">
                  <p:embed/>
                  <p:pic>
                    <p:nvPicPr>
                      <p:cNvPr id="0" name=""/>
                      <p:cNvPicPr/>
                      <p:nvPr/>
                    </p:nvPicPr>
                    <p:blipFill>
                      <a:blip r:embed="rId8"/>
                      <a:stretch>
                        <a:fillRect/>
                      </a:stretch>
                    </p:blipFill>
                    <p:spPr>
                      <a:xfrm>
                        <a:off x="3010403" y="811737"/>
                        <a:ext cx="534732" cy="566187"/>
                      </a:xfrm>
                      <a:prstGeom prst="rect">
                        <a:avLst/>
                      </a:prstGeom>
                    </p:spPr>
                  </p:pic>
                </p:oleObj>
              </mc:Fallback>
            </mc:AlternateContent>
          </a:graphicData>
        </a:graphic>
      </p:graphicFrame>
      <p:grpSp>
        <p:nvGrpSpPr>
          <p:cNvPr id="4" name="组合 3">
            <a:extLst>
              <a:ext uri="{FF2B5EF4-FFF2-40B4-BE49-F238E27FC236}">
                <a16:creationId xmlns:a16="http://schemas.microsoft.com/office/drawing/2014/main" id="{BA7C5333-55B7-28C4-F48E-FAFE8FE81CA7}"/>
              </a:ext>
            </a:extLst>
          </p:cNvPr>
          <p:cNvGrpSpPr/>
          <p:nvPr/>
        </p:nvGrpSpPr>
        <p:grpSpPr>
          <a:xfrm>
            <a:off x="7798436" y="811737"/>
            <a:ext cx="3098164" cy="3887689"/>
            <a:chOff x="7798436" y="811737"/>
            <a:chExt cx="3098164" cy="3887689"/>
          </a:xfrm>
        </p:grpSpPr>
        <p:pic>
          <p:nvPicPr>
            <p:cNvPr id="13" name="图片 12" descr="F1A">
              <a:extLst>
                <a:ext uri="{FF2B5EF4-FFF2-40B4-BE49-F238E27FC236}">
                  <a16:creationId xmlns:a16="http://schemas.microsoft.com/office/drawing/2014/main" id="{07CE3A95-E711-9299-0059-2C9916C88A88}"/>
                </a:ext>
              </a:extLst>
            </p:cNvPr>
            <p:cNvPicPr>
              <a:picLocks noChangeAspect="1"/>
            </p:cNvPicPr>
            <p:nvPr>
              <p:custDataLst>
                <p:tags r:id="rId3"/>
              </p:custDataLst>
            </p:nvPr>
          </p:nvPicPr>
          <p:blipFill>
            <a:blip r:embed="rId9"/>
            <a:stretch>
              <a:fillRect/>
            </a:stretch>
          </p:blipFill>
          <p:spPr>
            <a:xfrm>
              <a:off x="7798436" y="1544032"/>
              <a:ext cx="3098164" cy="3155394"/>
            </a:xfrm>
            <a:prstGeom prst="rect">
              <a:avLst/>
            </a:prstGeom>
          </p:spPr>
        </p:pic>
        <p:graphicFrame>
          <p:nvGraphicFramePr>
            <p:cNvPr id="3" name="对象 2">
              <a:extLst>
                <a:ext uri="{FF2B5EF4-FFF2-40B4-BE49-F238E27FC236}">
                  <a16:creationId xmlns:a16="http://schemas.microsoft.com/office/drawing/2014/main" id="{BCE8324A-6B3C-0EF4-817D-BAA251B97EC3}"/>
                </a:ext>
              </a:extLst>
            </p:cNvPr>
            <p:cNvGraphicFramePr>
              <a:graphicFrameLocks noChangeAspect="1"/>
            </p:cNvGraphicFramePr>
            <p:nvPr>
              <p:extLst>
                <p:ext uri="{D42A27DB-BD31-4B8C-83A1-F6EECF244321}">
                  <p14:modId xmlns:p14="http://schemas.microsoft.com/office/powerpoint/2010/main" val="3634736315"/>
                </p:ext>
              </p:extLst>
            </p:nvPr>
          </p:nvGraphicFramePr>
          <p:xfrm>
            <a:off x="8776687" y="811737"/>
            <a:ext cx="1163827" cy="566187"/>
          </p:xfrm>
          <a:graphic>
            <a:graphicData uri="http://schemas.openxmlformats.org/presentationml/2006/ole">
              <mc:AlternateContent xmlns:mc="http://schemas.openxmlformats.org/markup-compatibility/2006">
                <mc:Choice xmlns:v="urn:schemas-microsoft-com:vml" Requires="v">
                  <p:oleObj name="Equation" r:id="rId10" imgW="469800" imgH="228600" progId="Equation.DSMT4">
                    <p:embed/>
                  </p:oleObj>
                </mc:Choice>
                <mc:Fallback>
                  <p:oleObj name="Equation" r:id="rId10" imgW="469800" imgH="228600" progId="Equation.DSMT4">
                    <p:embed/>
                    <p:pic>
                      <p:nvPicPr>
                        <p:cNvPr id="0" name=""/>
                        <p:cNvPicPr/>
                        <p:nvPr/>
                      </p:nvPicPr>
                      <p:blipFill>
                        <a:blip r:embed="rId11"/>
                        <a:stretch>
                          <a:fillRect/>
                        </a:stretch>
                      </p:blipFill>
                      <p:spPr>
                        <a:xfrm>
                          <a:off x="8776687" y="811737"/>
                          <a:ext cx="1163827" cy="566187"/>
                        </a:xfrm>
                        <a:prstGeom prst="rect">
                          <a:avLst/>
                        </a:prstGeom>
                      </p:spPr>
                    </p:pic>
                  </p:oleObj>
                </mc:Fallback>
              </mc:AlternateContent>
            </a:graphicData>
          </a:graphic>
        </p:graphicFrame>
      </p:grpSp>
    </p:spTree>
    <p:extLst>
      <p:ext uri="{BB962C8B-B14F-4D97-AF65-F5344CB8AC3E}">
        <p14:creationId xmlns:p14="http://schemas.microsoft.com/office/powerpoint/2010/main" val="187040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animBg="1"/>
      <p:bldP spid="9" grpId="1" animBg="1"/>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a:extLst>
              <a:ext uri="{FF2B5EF4-FFF2-40B4-BE49-F238E27FC236}">
                <a16:creationId xmlns:a16="http://schemas.microsoft.com/office/drawing/2014/main" id="{92CF5FDD-D3CB-46B8-7116-CA6802F55D5E}"/>
              </a:ext>
            </a:extLst>
          </p:cNvPr>
          <p:cNvSpPr>
            <a:spLocks noGrp="1"/>
          </p:cNvSpPr>
          <p:nvPr>
            <p:ph type="ftr" sz="quarter" idx="11"/>
          </p:nvPr>
        </p:nvSpPr>
        <p:spPr/>
        <p:txBody>
          <a:bodyPr/>
          <a:lstStyle/>
          <a:p>
            <a:r>
              <a:rPr lang="en-US" altLang="zh-CN"/>
              <a:t>Perspective on proton polarised PDFs</a:t>
            </a:r>
            <a:endParaRPr lang="zh-CN" altLang="en-US"/>
          </a:p>
        </p:txBody>
      </p:sp>
      <mc:AlternateContent xmlns:mc="http://schemas.openxmlformats.org/markup-compatibility/2006">
        <mc:Choice xmlns:a14="http://schemas.microsoft.com/office/drawing/2010/main" Requires="a14">
          <p:sp>
            <p:nvSpPr>
              <p:cNvPr id="16" name="Content Placeholder 2">
                <a:extLst>
                  <a:ext uri="{FF2B5EF4-FFF2-40B4-BE49-F238E27FC236}">
                    <a16:creationId xmlns:a16="http://schemas.microsoft.com/office/drawing/2014/main" id="{1C874538-3399-2004-6D7E-E268706627BF}"/>
                  </a:ext>
                </a:extLst>
              </p:cNvPr>
              <p:cNvSpPr>
                <a:spLocks noGrp="1"/>
              </p:cNvSpPr>
              <p:nvPr>
                <p:custDataLst>
                  <p:tags r:id="rId1"/>
                </p:custDataLst>
              </p:nvPr>
            </p:nvSpPr>
            <p:spPr>
              <a:xfrm>
                <a:off x="517391" y="1058111"/>
                <a:ext cx="5257801" cy="5157267"/>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r>
                  <a:rPr lang="en-AU" sz="2800" dirty="0">
                    <a:solidFill>
                      <a:schemeClr val="tx1"/>
                    </a:solidFill>
                    <a:latin typeface="Calibri" panose="020F0502020204030204" pitchFamily="34" charset="0"/>
                    <a:ea typeface="微软雅黑" panose="020B0503020204020204" pitchFamily="34" charset="-122"/>
                  </a:rPr>
                  <a:t>Predictions deliver quantitative agreement with the data on </a:t>
                </a:r>
                <a:endParaRPr lang="en-US" sz="2800" dirty="0">
                  <a:solidFill>
                    <a:schemeClr val="tx1"/>
                  </a:solidFill>
                  <a:latin typeface="Cambria Math" panose="02040503050406030204" pitchFamily="18" charset="0"/>
                  <a:ea typeface="微软雅黑" panose="020B0503020204020204" pitchFamily="34" charset="-122"/>
                </a:endParaRPr>
              </a:p>
              <a:p>
                <a:pPr marL="0" indent="0">
                  <a:buNone/>
                </a:pPr>
                <a14:m>
                  <m:oMath xmlns:m="http://schemas.openxmlformats.org/officeDocument/2006/math">
                    <m:r>
                      <a:rPr lang="en-US" sz="2800" b="0" i="0" smtClean="0">
                        <a:solidFill>
                          <a:schemeClr val="tx1"/>
                        </a:solidFill>
                        <a:latin typeface="Cambria Math" panose="02040503050406030204" pitchFamily="18" charset="0"/>
                        <a:ea typeface="微软雅黑" panose="020B0503020204020204" pitchFamily="34" charset="-122"/>
                      </a:rPr>
                      <m:t>     </m:t>
                    </m:r>
                    <m:r>
                      <a:rPr lang="en-US" sz="2800">
                        <a:solidFill>
                          <a:schemeClr val="tx1"/>
                        </a:solidFill>
                        <a:latin typeface="Cambria Math" panose="02040503050406030204" pitchFamily="18" charset="0"/>
                        <a:ea typeface="微软雅黑" panose="020B0503020204020204" pitchFamily="34" charset="-122"/>
                      </a:rPr>
                      <m:t>𝑥</m:t>
                    </m:r>
                    <m:r>
                      <a:rPr lang="en-US" sz="2800">
                        <a:solidFill>
                          <a:schemeClr val="tx1"/>
                        </a:solidFill>
                        <a:latin typeface="Cambria Math" panose="02040503050406030204" pitchFamily="18" charset="0"/>
                        <a:ea typeface="微软雅黑" panose="020B0503020204020204" pitchFamily="34" charset="-122"/>
                      </a:rPr>
                      <m:t>&gt;</m:t>
                    </m:r>
                    <m:r>
                      <a:rPr lang="en-US" sz="2800">
                        <a:solidFill>
                          <a:schemeClr val="tx1"/>
                        </a:solidFill>
                        <a:latin typeface="Cambria Math" panose="02040503050406030204" pitchFamily="18" charset="0"/>
                        <a:ea typeface="微软雅黑" panose="020B0503020204020204" pitchFamily="34" charset="-122"/>
                      </a:rPr>
                      <m:t>0</m:t>
                    </m:r>
                    <m:r>
                      <a:rPr lang="en-US" sz="2800">
                        <a:solidFill>
                          <a:schemeClr val="tx1"/>
                        </a:solidFill>
                        <a:latin typeface="Cambria Math" panose="02040503050406030204" pitchFamily="18" charset="0"/>
                        <a:ea typeface="微软雅黑" panose="020B0503020204020204" pitchFamily="34" charset="-122"/>
                      </a:rPr>
                      <m:t>.</m:t>
                    </m:r>
                    <m:r>
                      <a:rPr lang="en-US" sz="2800">
                        <a:solidFill>
                          <a:schemeClr val="tx1"/>
                        </a:solidFill>
                        <a:latin typeface="Cambria Math" panose="02040503050406030204" pitchFamily="18" charset="0"/>
                        <a:ea typeface="微软雅黑" panose="020B0503020204020204" pitchFamily="34" charset="-122"/>
                      </a:rPr>
                      <m:t>2</m:t>
                    </m:r>
                  </m:oMath>
                </a14:m>
                <a:r>
                  <a:rPr lang="en-AU" sz="2800" dirty="0">
                    <a:solidFill>
                      <a:schemeClr val="tx1"/>
                    </a:solidFill>
                    <a:latin typeface="Calibri" panose="020F0502020204030204" pitchFamily="34" charset="0"/>
                    <a:ea typeface="微软雅黑" panose="020B0503020204020204" pitchFamily="34" charset="-122"/>
                  </a:rPr>
                  <a:t>. </a:t>
                </a:r>
              </a:p>
              <a:p>
                <a:pPr marL="0" indent="0">
                  <a:buNone/>
                </a:pPr>
                <a:endParaRPr lang="en-AU" sz="2800" dirty="0">
                  <a:solidFill>
                    <a:schemeClr val="tx1"/>
                  </a:solidFill>
                  <a:latin typeface="Calibri" panose="020F0502020204030204" pitchFamily="34" charset="0"/>
                  <a:ea typeface="微软雅黑" panose="020B0503020204020204" pitchFamily="34" charset="-122"/>
                </a:endParaRPr>
              </a:p>
              <a:p>
                <a:r>
                  <a:rPr lang="en-AU" sz="2800" dirty="0">
                    <a:solidFill>
                      <a:schemeClr val="tx1"/>
                    </a:solidFill>
                    <a:latin typeface="Calibri" panose="020F0502020204030204" pitchFamily="34" charset="0"/>
                    <a:ea typeface="微软雅黑" panose="020B0503020204020204" pitchFamily="34" charset="-122"/>
                  </a:rPr>
                  <a:t>Agreement between data and our prediction for </a:t>
                </a:r>
                <a14:m>
                  <m:oMath xmlns:m="http://schemas.openxmlformats.org/officeDocument/2006/math">
                    <m:r>
                      <m:rPr>
                        <m:sty m:val="p"/>
                      </m:rPr>
                      <a:rPr lang="en-AU" altLang="zh-CN" sz="2800">
                        <a:solidFill>
                          <a:schemeClr val="tx1"/>
                        </a:solidFill>
                        <a:latin typeface="Cambria Math" panose="02040503050406030204" pitchFamily="18" charset="0"/>
                        <a:ea typeface="微软雅黑" panose="020B0503020204020204" pitchFamily="34" charset="-122"/>
                      </a:rPr>
                      <m:t>Δ</m:t>
                    </m:r>
                    <m:r>
                      <a:rPr lang="en-US" altLang="zh-CN" sz="2800">
                        <a:solidFill>
                          <a:schemeClr val="tx1"/>
                        </a:solidFill>
                        <a:latin typeface="Cambria Math" panose="02040503050406030204" pitchFamily="18" charset="0"/>
                        <a:ea typeface="微软雅黑" panose="020B0503020204020204" pitchFamily="34" charset="-122"/>
                      </a:rPr>
                      <m:t>𝑑</m:t>
                    </m:r>
                    <m:r>
                      <a:rPr lang="en-AU" altLang="zh-CN" sz="2800">
                        <a:solidFill>
                          <a:schemeClr val="tx1"/>
                        </a:solidFill>
                        <a:latin typeface="Cambria Math" panose="02040503050406030204" pitchFamily="18" charset="0"/>
                        <a:ea typeface="微软雅黑" panose="020B0503020204020204" pitchFamily="34" charset="-122"/>
                      </a:rPr>
                      <m:t>(</m:t>
                    </m:r>
                    <m:r>
                      <a:rPr lang="en-AU" altLang="zh-CN" sz="2800">
                        <a:solidFill>
                          <a:schemeClr val="tx1"/>
                        </a:solidFill>
                        <a:latin typeface="Cambria Math" panose="02040503050406030204" pitchFamily="18" charset="0"/>
                        <a:ea typeface="微软雅黑" panose="020B0503020204020204" pitchFamily="34" charset="-122"/>
                      </a:rPr>
                      <m:t>𝑥</m:t>
                    </m:r>
                    <m:r>
                      <a:rPr lang="en-AU" altLang="zh-CN" sz="2800">
                        <a:solidFill>
                          <a:schemeClr val="tx1"/>
                        </a:solidFill>
                        <a:latin typeface="Cambria Math" panose="02040503050406030204" pitchFamily="18" charset="0"/>
                        <a:ea typeface="微软雅黑" panose="020B0503020204020204" pitchFamily="34" charset="-122"/>
                      </a:rPr>
                      <m:t>)</m:t>
                    </m:r>
                  </m:oMath>
                </a14:m>
                <a:r>
                  <a:rPr lang="en-AU" altLang="zh-CN" sz="2800" dirty="0">
                    <a:solidFill>
                      <a:schemeClr val="tx1"/>
                    </a:solidFill>
                    <a:latin typeface="Calibri" panose="020F0502020204030204" pitchFamily="34" charset="0"/>
                    <a:ea typeface="微软雅黑" panose="020B0503020204020204" pitchFamily="34" charset="-122"/>
                  </a:rPr>
                  <a:t> .</a:t>
                </a:r>
              </a:p>
              <a:p>
                <a:endParaRPr lang="en-AU" sz="2800" dirty="0">
                  <a:solidFill>
                    <a:schemeClr val="tx1"/>
                  </a:solidFill>
                  <a:latin typeface="Calibri" panose="020F0502020204030204" pitchFamily="34" charset="0"/>
                  <a:ea typeface="微软雅黑" panose="020B0503020204020204" pitchFamily="34" charset="-122"/>
                </a:endParaRPr>
              </a:p>
              <a:p>
                <a:r>
                  <a:rPr lang="en-AU" sz="2800" dirty="0">
                    <a:solidFill>
                      <a:schemeClr val="tx1"/>
                    </a:solidFill>
                    <a:latin typeface="Calibri" panose="020F0502020204030204" pitchFamily="34" charset="0"/>
                    <a:ea typeface="微软雅黑" panose="020B0503020204020204" pitchFamily="34" charset="-122"/>
                  </a:rPr>
                  <a:t>The data tend to lie below our prediction for </a:t>
                </a:r>
                <a14:m>
                  <m:oMath xmlns:m="http://schemas.openxmlformats.org/officeDocument/2006/math">
                    <m:r>
                      <m:rPr>
                        <m:sty m:val="p"/>
                      </m:rPr>
                      <a:rPr lang="en-AU" altLang="zh-CN" sz="2800">
                        <a:solidFill>
                          <a:schemeClr val="tx1"/>
                        </a:solidFill>
                        <a:latin typeface="Cambria Math" panose="02040503050406030204" pitchFamily="18" charset="0"/>
                        <a:ea typeface="微软雅黑" panose="020B0503020204020204" pitchFamily="34" charset="-122"/>
                      </a:rPr>
                      <m:t>Δ</m:t>
                    </m:r>
                    <m:r>
                      <a:rPr lang="en-US" altLang="zh-CN" sz="2800">
                        <a:solidFill>
                          <a:schemeClr val="tx1"/>
                        </a:solidFill>
                        <a:latin typeface="Cambria Math" panose="02040503050406030204" pitchFamily="18" charset="0"/>
                        <a:ea typeface="微软雅黑" panose="020B0503020204020204" pitchFamily="34" charset="-122"/>
                      </a:rPr>
                      <m:t>𝑢</m:t>
                    </m:r>
                    <m:r>
                      <a:rPr lang="en-AU" altLang="zh-CN" sz="2800">
                        <a:solidFill>
                          <a:schemeClr val="tx1"/>
                        </a:solidFill>
                        <a:latin typeface="Cambria Math" panose="02040503050406030204" pitchFamily="18" charset="0"/>
                        <a:ea typeface="微软雅黑" panose="020B0503020204020204" pitchFamily="34" charset="-122"/>
                      </a:rPr>
                      <m:t>(</m:t>
                    </m:r>
                    <m:r>
                      <a:rPr lang="en-AU" altLang="zh-CN" sz="2800">
                        <a:solidFill>
                          <a:schemeClr val="tx1"/>
                        </a:solidFill>
                        <a:latin typeface="Cambria Math" panose="02040503050406030204" pitchFamily="18" charset="0"/>
                        <a:ea typeface="微软雅黑" panose="020B0503020204020204" pitchFamily="34" charset="-122"/>
                      </a:rPr>
                      <m:t>𝑥</m:t>
                    </m:r>
                    <m:r>
                      <a:rPr lang="en-AU" altLang="zh-CN" sz="2800">
                        <a:solidFill>
                          <a:schemeClr val="tx1"/>
                        </a:solidFill>
                        <a:latin typeface="Cambria Math" panose="02040503050406030204" pitchFamily="18" charset="0"/>
                        <a:ea typeface="微软雅黑" panose="020B0503020204020204" pitchFamily="34" charset="-122"/>
                      </a:rPr>
                      <m:t>)</m:t>
                    </m:r>
                  </m:oMath>
                </a14:m>
                <a:r>
                  <a:rPr lang="en-AU" altLang="zh-CN" sz="2800" dirty="0">
                    <a:solidFill>
                      <a:schemeClr val="tx1"/>
                    </a:solidFill>
                    <a:latin typeface="Calibri" panose="020F0502020204030204" pitchFamily="34" charset="0"/>
                    <a:ea typeface="微软雅黑" panose="020B0503020204020204" pitchFamily="34" charset="-122"/>
                  </a:rPr>
                  <a:t> on </a:t>
                </a:r>
                <a14:m>
                  <m:oMath xmlns:m="http://schemas.openxmlformats.org/officeDocument/2006/math">
                    <m:r>
                      <a:rPr lang="en-US" altLang="zh-CN" sz="2800">
                        <a:solidFill>
                          <a:schemeClr val="tx1"/>
                        </a:solidFill>
                        <a:latin typeface="Cambria Math" panose="02040503050406030204" pitchFamily="18" charset="0"/>
                        <a:ea typeface="微软雅黑" panose="020B0503020204020204" pitchFamily="34" charset="-122"/>
                      </a:rPr>
                      <m:t>𝑥</m:t>
                    </m:r>
                    <m:r>
                      <a:rPr lang="en-US" altLang="zh-CN" sz="2800">
                        <a:solidFill>
                          <a:schemeClr val="tx1"/>
                        </a:solidFill>
                        <a:latin typeface="Cambria Math" panose="02040503050406030204" pitchFamily="18" charset="0"/>
                        <a:ea typeface="微软雅黑" panose="020B0503020204020204" pitchFamily="34" charset="-122"/>
                      </a:rPr>
                      <m:t>&lt;</m:t>
                    </m:r>
                    <m:r>
                      <a:rPr lang="en-US" altLang="zh-CN" sz="2800">
                        <a:solidFill>
                          <a:schemeClr val="tx1"/>
                        </a:solidFill>
                        <a:latin typeface="Cambria Math" panose="02040503050406030204" pitchFamily="18" charset="0"/>
                        <a:ea typeface="微软雅黑" panose="020B0503020204020204" pitchFamily="34" charset="-122"/>
                      </a:rPr>
                      <m:t>0</m:t>
                    </m:r>
                    <m:r>
                      <a:rPr lang="en-US" altLang="zh-CN" sz="2800">
                        <a:solidFill>
                          <a:schemeClr val="tx1"/>
                        </a:solidFill>
                        <a:latin typeface="Cambria Math" panose="02040503050406030204" pitchFamily="18" charset="0"/>
                        <a:ea typeface="微软雅黑" panose="020B0503020204020204" pitchFamily="34" charset="-122"/>
                      </a:rPr>
                      <m:t>.</m:t>
                    </m:r>
                    <m:r>
                      <a:rPr lang="en-US" altLang="zh-CN" sz="2800">
                        <a:solidFill>
                          <a:schemeClr val="tx1"/>
                        </a:solidFill>
                        <a:latin typeface="Cambria Math" panose="02040503050406030204" pitchFamily="18" charset="0"/>
                        <a:ea typeface="微软雅黑" panose="020B0503020204020204" pitchFamily="34" charset="-122"/>
                      </a:rPr>
                      <m:t>2</m:t>
                    </m:r>
                  </m:oMath>
                </a14:m>
                <a:r>
                  <a:rPr lang="en-AU" altLang="zh-CN" sz="2800" dirty="0">
                    <a:solidFill>
                      <a:schemeClr val="tx1"/>
                    </a:solidFill>
                    <a:latin typeface="Calibri" panose="020F0502020204030204" pitchFamily="34" charset="0"/>
                    <a:ea typeface="微软雅黑" panose="020B0503020204020204" pitchFamily="34" charset="-122"/>
                  </a:rPr>
                  <a:t>.</a:t>
                </a:r>
                <a:endParaRPr lang="en-AU" sz="2800" dirty="0">
                  <a:solidFill>
                    <a:schemeClr val="tx1"/>
                  </a:solidFill>
                  <a:latin typeface="Calibri" panose="020F0502020204030204" pitchFamily="34" charset="0"/>
                  <a:ea typeface="微软雅黑" panose="020B0503020204020204" pitchFamily="34" charset="-122"/>
                </a:endParaRPr>
              </a:p>
              <a:p>
                <a:pPr lvl="1"/>
                <a:r>
                  <a:rPr lang="en-AU" altLang="zh-CN" sz="2200" dirty="0">
                    <a:solidFill>
                      <a:schemeClr val="tx1"/>
                    </a:solidFill>
                    <a:latin typeface="Calibri" panose="020F0502020204030204" pitchFamily="34" charset="0"/>
                    <a:ea typeface="微软雅黑" panose="020B0503020204020204" pitchFamily="34" charset="-122"/>
                  </a:rPr>
                  <a:t>COMPASS </a:t>
                </a:r>
                <a14:m>
                  <m:oMath xmlns:m="http://schemas.openxmlformats.org/officeDocument/2006/math">
                    <m:r>
                      <m:rPr>
                        <m:sty m:val="p"/>
                      </m:rPr>
                      <a:rPr lang="en-AU" altLang="zh-CN" sz="2200">
                        <a:solidFill>
                          <a:schemeClr val="tx1"/>
                        </a:solidFill>
                        <a:latin typeface="Cambria Math" panose="02040503050406030204" pitchFamily="18" charset="0"/>
                        <a:ea typeface="微软雅黑" panose="020B0503020204020204" pitchFamily="34" charset="-122"/>
                      </a:rPr>
                      <m:t>Δ</m:t>
                    </m:r>
                    <m:r>
                      <a:rPr lang="en-AU" altLang="zh-CN" sz="2200">
                        <a:solidFill>
                          <a:schemeClr val="tx1"/>
                        </a:solidFill>
                        <a:latin typeface="Cambria Math" panose="02040503050406030204" pitchFamily="18" charset="0"/>
                        <a:ea typeface="微软雅黑" panose="020B0503020204020204" pitchFamily="34" charset="-122"/>
                      </a:rPr>
                      <m:t>𝑢</m:t>
                    </m:r>
                    <m:r>
                      <a:rPr lang="en-AU" altLang="zh-CN" sz="2200">
                        <a:solidFill>
                          <a:schemeClr val="tx1"/>
                        </a:solidFill>
                        <a:latin typeface="Cambria Math" panose="02040503050406030204" pitchFamily="18" charset="0"/>
                        <a:ea typeface="微软雅黑" panose="020B0503020204020204" pitchFamily="34" charset="-122"/>
                      </a:rPr>
                      <m:t>(</m:t>
                    </m:r>
                    <m:r>
                      <a:rPr lang="en-AU" altLang="zh-CN" sz="2200">
                        <a:solidFill>
                          <a:schemeClr val="tx1"/>
                        </a:solidFill>
                        <a:latin typeface="Cambria Math" panose="02040503050406030204" pitchFamily="18" charset="0"/>
                        <a:ea typeface="微软雅黑" panose="020B0503020204020204" pitchFamily="34" charset="-122"/>
                      </a:rPr>
                      <m:t>𝑥</m:t>
                    </m:r>
                    <m:r>
                      <a:rPr lang="en-AU" altLang="zh-CN" sz="2200">
                        <a:solidFill>
                          <a:schemeClr val="tx1"/>
                        </a:solidFill>
                        <a:latin typeface="Cambria Math" panose="02040503050406030204" pitchFamily="18" charset="0"/>
                        <a:ea typeface="微软雅黑" panose="020B0503020204020204" pitchFamily="34" charset="-122"/>
                      </a:rPr>
                      <m:t>)</m:t>
                    </m:r>
                  </m:oMath>
                </a14:m>
                <a:r>
                  <a:rPr lang="en-AU" altLang="zh-CN" sz="2200" dirty="0">
                    <a:solidFill>
                      <a:schemeClr val="tx1"/>
                    </a:solidFill>
                    <a:latin typeface="Calibri" panose="020F0502020204030204" pitchFamily="34" charset="0"/>
                    <a:ea typeface="微软雅黑" panose="020B0503020204020204" pitchFamily="34" charset="-122"/>
                  </a:rPr>
                  <a:t> lead to underestimate of </a:t>
                </a:r>
                <a14:m>
                  <m:oMath xmlns:m="http://schemas.openxmlformats.org/officeDocument/2006/math">
                    <m:sSub>
                      <m:sSubPr>
                        <m:ctrlPr>
                          <a:rPr lang="en-AU" altLang="zh-CN" sz="2200" i="1">
                            <a:solidFill>
                              <a:schemeClr val="tx1"/>
                            </a:solidFill>
                            <a:latin typeface="Cambria Math" panose="02040503050406030204" pitchFamily="18" charset="0"/>
                            <a:ea typeface="微软雅黑" panose="020B0503020204020204" pitchFamily="34" charset="-122"/>
                          </a:rPr>
                        </m:ctrlPr>
                      </m:sSubPr>
                      <m:e>
                        <m:r>
                          <a:rPr lang="en-AU" altLang="zh-CN" sz="2200">
                            <a:solidFill>
                              <a:schemeClr val="tx1"/>
                            </a:solidFill>
                            <a:latin typeface="Cambria Math" panose="02040503050406030204" pitchFamily="18" charset="0"/>
                            <a:ea typeface="微软雅黑" panose="020B0503020204020204" pitchFamily="34" charset="-122"/>
                          </a:rPr>
                          <m:t>𝑔</m:t>
                        </m:r>
                      </m:e>
                      <m:sub>
                        <m:r>
                          <a:rPr lang="en-AU" altLang="zh-CN" sz="2200">
                            <a:solidFill>
                              <a:schemeClr val="tx1"/>
                            </a:solidFill>
                            <a:latin typeface="Cambria Math" panose="02040503050406030204" pitchFamily="18" charset="0"/>
                            <a:ea typeface="微软雅黑" panose="020B0503020204020204" pitchFamily="34" charset="-122"/>
                          </a:rPr>
                          <m:t>𝐴</m:t>
                        </m:r>
                      </m:sub>
                    </m:sSub>
                  </m:oMath>
                </a14:m>
                <a:r>
                  <a:rPr lang="en-AU" altLang="zh-CN" sz="2200" dirty="0">
                    <a:solidFill>
                      <a:schemeClr val="tx1"/>
                    </a:solidFill>
                    <a:latin typeface="Calibri" panose="020F0502020204030204" pitchFamily="34" charset="0"/>
                    <a:ea typeface="微软雅黑" panose="020B0503020204020204" pitchFamily="34" charset="-122"/>
                  </a:rPr>
                  <a:t> by 25%.</a:t>
                </a:r>
              </a:p>
              <a:p>
                <a:pPr lvl="1"/>
                <a:endParaRPr lang="en-AU" sz="2200" dirty="0"/>
              </a:p>
            </p:txBody>
          </p:sp>
        </mc:Choice>
        <mc:Fallback>
          <p:sp>
            <p:nvSpPr>
              <p:cNvPr id="16" name="Content Placeholder 2">
                <a:extLst>
                  <a:ext uri="{FF2B5EF4-FFF2-40B4-BE49-F238E27FC236}">
                    <a16:creationId xmlns:a16="http://schemas.microsoft.com/office/drawing/2014/main" id="{1C874538-3399-2004-6D7E-E268706627BF}"/>
                  </a:ext>
                </a:extLst>
              </p:cNvPr>
              <p:cNvSpPr>
                <a:spLocks noGrp="1" noRot="1" noChangeAspect="1" noMove="1" noResize="1" noEditPoints="1" noAdjustHandles="1" noChangeArrowheads="1" noChangeShapeType="1" noTextEdit="1"/>
              </p:cNvSpPr>
              <p:nvPr>
                <p:custDataLst>
                  <p:tags r:id="rId1"/>
                </p:custDataLst>
              </p:nvPr>
            </p:nvSpPr>
            <p:spPr>
              <a:xfrm>
                <a:off x="517391" y="1058111"/>
                <a:ext cx="5257801" cy="5157267"/>
              </a:xfrm>
              <a:prstGeom prst="rect">
                <a:avLst/>
              </a:prstGeom>
              <a:blipFill>
                <a:blip r:embed="rId5"/>
                <a:stretch>
                  <a:fillRect l="-2088" t="-1182" r="-2204" b="-1182"/>
                </a:stretch>
              </a:blipFill>
              <a:ln w="9525">
                <a:noFill/>
                <a:miter lim="800000"/>
              </a:ln>
              <a:effectLst/>
            </p:spPr>
            <p:txBody>
              <a:bodyPr/>
              <a:lstStyle/>
              <a:p>
                <a:r>
                  <a:rPr lang="zh-CN" altLang="en-US">
                    <a:noFill/>
                  </a:rPr>
                  <a:t> </a:t>
                </a:r>
              </a:p>
            </p:txBody>
          </p:sp>
        </mc:Fallback>
      </mc:AlternateContent>
      <p:pic>
        <p:nvPicPr>
          <p:cNvPr id="17" name="Picture 9" descr="Chart, histogram&#10;&#10;Description automatically generated">
            <a:extLst>
              <a:ext uri="{FF2B5EF4-FFF2-40B4-BE49-F238E27FC236}">
                <a16:creationId xmlns:a16="http://schemas.microsoft.com/office/drawing/2014/main" id="{B8D28E04-327C-70D1-F291-23502B086E28}"/>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5867400" y="990600"/>
            <a:ext cx="6019800" cy="4770120"/>
          </a:xfrm>
          <a:prstGeom prst="rect">
            <a:avLst/>
          </a:prstGeom>
        </p:spPr>
      </p:pic>
      <mc:AlternateContent xmlns:mc="http://schemas.openxmlformats.org/markup-compatibility/2006" xmlns:a14="http://schemas.microsoft.com/office/drawing/2010/main">
        <mc:Choice Requires="a14">
          <p:sp>
            <p:nvSpPr>
              <p:cNvPr id="18" name="Title 1">
                <a:extLst>
                  <a:ext uri="{FF2B5EF4-FFF2-40B4-BE49-F238E27FC236}">
                    <a16:creationId xmlns:a16="http://schemas.microsoft.com/office/drawing/2014/main" id="{29991D31-6775-076E-0146-C2F4F98E4642}"/>
                  </a:ext>
                </a:extLst>
              </p:cNvPr>
              <p:cNvSpPr txBox="1">
                <a:spLocks/>
              </p:cNvSpPr>
              <p:nvPr/>
            </p:nvSpPr>
            <p:spPr>
              <a:xfrm>
                <a:off x="371475" y="204034"/>
                <a:ext cx="10972800" cy="713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3200" b="1" kern="1200" baseline="0" dirty="0">
                    <a:solidFill>
                      <a:schemeClr val="tx1"/>
                    </a:solidFill>
                    <a:latin typeface="Trebuchet MS" panose="020B0603020202020204" pitchFamily="34" charset="0"/>
                    <a:ea typeface="微软雅黑" panose="020B0503020204020204" pitchFamily="34" charset="-122"/>
                    <a:cs typeface="+mj-cs"/>
                  </a:defRPr>
                </a:lvl1pPr>
              </a:lstStyle>
              <a:p>
                <a:r>
                  <a:rPr lang="en-US" altLang="zh-CN" kern="0" dirty="0">
                    <a:solidFill>
                      <a:schemeClr val="accent1"/>
                    </a:solidFill>
                  </a:rPr>
                  <a:t>Polarised quark distribution functions at </a:t>
                </a:r>
                <a14:m>
                  <m:oMath xmlns:m="http://schemas.openxmlformats.org/officeDocument/2006/math">
                    <m:sSub>
                      <m:sSubPr>
                        <m:ctrlPr>
                          <a:rPr lang="en-US" altLang="zh-CN" i="1" kern="0">
                            <a:solidFill>
                              <a:schemeClr val="accent1"/>
                            </a:solidFill>
                            <a:latin typeface="Cambria Math" panose="02040503050406030204" pitchFamily="18" charset="0"/>
                          </a:rPr>
                        </m:ctrlPr>
                      </m:sSubPr>
                      <m:e>
                        <m:r>
                          <a:rPr lang="zh-CN" altLang="en-US" i="1" kern="0">
                            <a:solidFill>
                              <a:schemeClr val="accent1"/>
                            </a:solidFill>
                            <a:latin typeface="Cambria Math" panose="02040503050406030204" pitchFamily="18" charset="0"/>
                          </a:rPr>
                          <m:t>𝜻</m:t>
                        </m:r>
                      </m:e>
                      <m:sub>
                        <m:r>
                          <a:rPr lang="en-US" altLang="zh-CN" i="1" kern="0">
                            <a:solidFill>
                              <a:schemeClr val="accent1"/>
                            </a:solidFill>
                            <a:latin typeface="Cambria Math" panose="02040503050406030204" pitchFamily="18" charset="0"/>
                          </a:rPr>
                          <m:t>𝑪</m:t>
                        </m:r>
                      </m:sub>
                    </m:sSub>
                    <m:r>
                      <a:rPr lang="en-US" altLang="zh-CN" i="1" kern="0">
                        <a:solidFill>
                          <a:schemeClr val="accent1"/>
                        </a:solidFill>
                        <a:latin typeface="Cambria Math" panose="02040503050406030204" pitchFamily="18" charset="0"/>
                      </a:rPr>
                      <m:t>=</m:t>
                    </m:r>
                    <m:rad>
                      <m:radPr>
                        <m:degHide m:val="on"/>
                        <m:ctrlPr>
                          <a:rPr lang="en-US" altLang="zh-CN" i="1" kern="0">
                            <a:solidFill>
                              <a:schemeClr val="accent1"/>
                            </a:solidFill>
                            <a:latin typeface="Cambria Math" panose="02040503050406030204" pitchFamily="18" charset="0"/>
                          </a:rPr>
                        </m:ctrlPr>
                      </m:radPr>
                      <m:deg/>
                      <m:e>
                        <m:r>
                          <a:rPr lang="en-US" altLang="zh-CN" i="1" kern="0">
                            <a:solidFill>
                              <a:schemeClr val="accent1"/>
                            </a:solidFill>
                            <a:latin typeface="Cambria Math" panose="02040503050406030204" pitchFamily="18" charset="0"/>
                          </a:rPr>
                          <m:t>𝟑</m:t>
                        </m:r>
                      </m:e>
                    </m:rad>
                    <m:r>
                      <a:rPr lang="en-US" altLang="zh-CN" i="1" kern="0">
                        <a:solidFill>
                          <a:schemeClr val="accent1"/>
                        </a:solidFill>
                        <a:latin typeface="Cambria Math" panose="02040503050406030204" pitchFamily="18" charset="0"/>
                      </a:rPr>
                      <m:t>𝑮𝒆𝑽</m:t>
                    </m:r>
                  </m:oMath>
                </a14:m>
                <a:r>
                  <a:rPr lang="en-US" altLang="zh-CN" kern="0" dirty="0">
                    <a:solidFill>
                      <a:schemeClr val="accent1"/>
                    </a:solidFill>
                  </a:rPr>
                  <a:t> </a:t>
                </a:r>
                <a:endParaRPr lang="zh-CN" altLang="en-US" kern="0" dirty="0">
                  <a:solidFill>
                    <a:schemeClr val="accent1"/>
                  </a:solidFill>
                </a:endParaRPr>
              </a:p>
            </p:txBody>
          </p:sp>
        </mc:Choice>
        <mc:Fallback xmlns="">
          <p:sp>
            <p:nvSpPr>
              <p:cNvPr id="18" name="Title 1">
                <a:extLst>
                  <a:ext uri="{FF2B5EF4-FFF2-40B4-BE49-F238E27FC236}">
                    <a16:creationId xmlns:a16="http://schemas.microsoft.com/office/drawing/2014/main" id="{29991D31-6775-076E-0146-C2F4F98E4642}"/>
                  </a:ext>
                </a:extLst>
              </p:cNvPr>
              <p:cNvSpPr txBox="1">
                <a:spLocks noRot="1" noChangeAspect="1" noMove="1" noResize="1" noEditPoints="1" noAdjustHandles="1" noChangeArrowheads="1" noChangeShapeType="1" noTextEdit="1"/>
              </p:cNvSpPr>
              <p:nvPr/>
            </p:nvSpPr>
            <p:spPr>
              <a:xfrm>
                <a:off x="371475" y="204034"/>
                <a:ext cx="10972800" cy="713105"/>
              </a:xfrm>
              <a:prstGeom prst="rect">
                <a:avLst/>
              </a:prstGeom>
              <a:blipFill>
                <a:blip r:embed="rId8"/>
                <a:stretch>
                  <a:fillRect l="-1444" t="-1709" b="-18803"/>
                </a:stretch>
              </a:blipFill>
            </p:spPr>
            <p:txBody>
              <a:bodyPr/>
              <a:lstStyle/>
              <a:p>
                <a:r>
                  <a:rPr lang="zh-CN" altLang="en-US">
                    <a:noFill/>
                  </a:rPr>
                  <a:t> </a:t>
                </a:r>
              </a:p>
            </p:txBody>
          </p:sp>
        </mc:Fallback>
      </mc:AlternateContent>
      <p:sp>
        <p:nvSpPr>
          <p:cNvPr id="19" name="灯片编号占位符 18">
            <a:extLst>
              <a:ext uri="{FF2B5EF4-FFF2-40B4-BE49-F238E27FC236}">
                <a16:creationId xmlns:a16="http://schemas.microsoft.com/office/drawing/2014/main" id="{E95B28E2-4461-804A-6D66-67EAFE03FD37}"/>
              </a:ext>
            </a:extLst>
          </p:cNvPr>
          <p:cNvSpPr>
            <a:spLocks noGrp="1"/>
          </p:cNvSpPr>
          <p:nvPr>
            <p:ph type="sldNum" sz="quarter" idx="12"/>
          </p:nvPr>
        </p:nvSpPr>
        <p:spPr/>
        <p:txBody>
          <a:bodyPr/>
          <a:lstStyle/>
          <a:p>
            <a:fld id="{6DD9EC0B-694D-43A7-8497-10451BEA1D45}" type="slidenum">
              <a:rPr lang="zh-CN" altLang="en-US" smtClean="0"/>
              <a:pPr/>
              <a:t>8</a:t>
            </a:fld>
            <a:endParaRPr lang="zh-CN" altLang="en-US" dirty="0"/>
          </a:p>
        </p:txBody>
      </p:sp>
    </p:spTree>
    <p:extLst>
      <p:ext uri="{BB962C8B-B14F-4D97-AF65-F5344CB8AC3E}">
        <p14:creationId xmlns:p14="http://schemas.microsoft.com/office/powerpoint/2010/main" val="111806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a:extLst>
              <a:ext uri="{FF2B5EF4-FFF2-40B4-BE49-F238E27FC236}">
                <a16:creationId xmlns:a16="http://schemas.microsoft.com/office/drawing/2014/main" id="{B6A6500D-815E-E64B-0417-FABAF6422DE8}"/>
              </a:ext>
            </a:extLst>
          </p:cNvPr>
          <p:cNvSpPr>
            <a:spLocks noGrp="1"/>
          </p:cNvSpPr>
          <p:nvPr>
            <p:ph type="ftr" sz="quarter" idx="11"/>
          </p:nvPr>
        </p:nvSpPr>
        <p:spPr/>
        <p:txBody>
          <a:bodyPr/>
          <a:lstStyle/>
          <a:p>
            <a:r>
              <a:rPr lang="en-US" altLang="zh-CN"/>
              <a:t>Perspective on proton polarised PDFs</a:t>
            </a:r>
            <a:endParaRPr lang="zh-CN" altLang="en-US"/>
          </a:p>
        </p:txBody>
      </p:sp>
      <p:pic>
        <p:nvPicPr>
          <p:cNvPr id="9" name="图片 8" descr="图表, 直方图&#10;&#10;AI 生成的内容可能不正确。">
            <a:extLst>
              <a:ext uri="{FF2B5EF4-FFF2-40B4-BE49-F238E27FC236}">
                <a16:creationId xmlns:a16="http://schemas.microsoft.com/office/drawing/2014/main" id="{85C5091D-CAA6-CB1E-DFCF-78C8EDBEF1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7094" y="1127506"/>
            <a:ext cx="5535941" cy="3371892"/>
          </a:xfrm>
          <a:prstGeom prst="rect">
            <a:avLst/>
          </a:prstGeom>
        </p:spPr>
      </p:pic>
      <p:grpSp>
        <p:nvGrpSpPr>
          <p:cNvPr id="17" name="组合 16">
            <a:extLst>
              <a:ext uri="{FF2B5EF4-FFF2-40B4-BE49-F238E27FC236}">
                <a16:creationId xmlns:a16="http://schemas.microsoft.com/office/drawing/2014/main" id="{27FB8EA5-ADBE-94A7-DD74-7D0CABE9E19D}"/>
              </a:ext>
            </a:extLst>
          </p:cNvPr>
          <p:cNvGrpSpPr/>
          <p:nvPr/>
        </p:nvGrpSpPr>
        <p:grpSpPr>
          <a:xfrm>
            <a:off x="407989" y="917139"/>
            <a:ext cx="5688012" cy="3582259"/>
            <a:chOff x="381000" y="1127506"/>
            <a:chExt cx="5819733" cy="3198243"/>
          </a:xfrm>
        </p:grpSpPr>
        <p:pic>
          <p:nvPicPr>
            <p:cNvPr id="18" name="图片 17" descr="图表&#10;&#10;AI 生成的内容可能不正确。">
              <a:extLst>
                <a:ext uri="{FF2B5EF4-FFF2-40B4-BE49-F238E27FC236}">
                  <a16:creationId xmlns:a16="http://schemas.microsoft.com/office/drawing/2014/main" id="{217B4139-C27F-E4B4-6302-7DDFAD0FDE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725" y="1127506"/>
              <a:ext cx="3866919" cy="2396765"/>
            </a:xfrm>
            <a:prstGeom prst="rect">
              <a:avLst/>
            </a:prstGeom>
          </p:spPr>
        </p:pic>
        <p:pic>
          <p:nvPicPr>
            <p:cNvPr id="19" name="图片 18">
              <a:extLst>
                <a:ext uri="{FF2B5EF4-FFF2-40B4-BE49-F238E27FC236}">
                  <a16:creationId xmlns:a16="http://schemas.microsoft.com/office/drawing/2014/main" id="{08294F1C-B117-DF6F-487D-9AE0DB4A9A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3653579"/>
              <a:ext cx="5819733" cy="672170"/>
            </a:xfrm>
            <a:prstGeom prst="rect">
              <a:avLst/>
            </a:prstGeom>
          </p:spPr>
        </p:pic>
      </p:grpSp>
      <p:sp>
        <p:nvSpPr>
          <p:cNvPr id="20" name="Content Placeholder 2">
            <a:extLst>
              <a:ext uri="{FF2B5EF4-FFF2-40B4-BE49-F238E27FC236}">
                <a16:creationId xmlns:a16="http://schemas.microsoft.com/office/drawing/2014/main" id="{E8D5092B-3178-BF7F-E2E7-B2E477FB3575}"/>
              </a:ext>
            </a:extLst>
          </p:cNvPr>
          <p:cNvSpPr>
            <a:spLocks noGrp="1"/>
          </p:cNvSpPr>
          <p:nvPr>
            <p:custDataLst>
              <p:tags r:id="rId1"/>
            </p:custDataLst>
          </p:nvPr>
        </p:nvSpPr>
        <p:spPr>
          <a:xfrm>
            <a:off x="2833880" y="4777736"/>
            <a:ext cx="6524240" cy="53340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r>
              <a:rPr lang="en-US" sz="2800" dirty="0">
                <a:solidFill>
                  <a:schemeClr val="tx1"/>
                </a:solidFill>
                <a:latin typeface="Calibri" panose="020F0502020204030204" pitchFamily="34" charset="0"/>
                <a:ea typeface="微软雅黑" panose="020B0503020204020204" pitchFamily="34" charset="-122"/>
              </a:rPr>
              <a:t>The magnitude matches our prediction.</a:t>
            </a:r>
            <a:endParaRPr lang="en-AU" sz="2800" dirty="0">
              <a:solidFill>
                <a:schemeClr val="tx1"/>
              </a:solidFill>
              <a:latin typeface="Calibri" panose="020F0502020204030204" pitchFamily="34" charset="0"/>
              <a:ea typeface="微软雅黑" panose="020B0503020204020204" pitchFamily="34" charset="-122"/>
            </a:endParaRPr>
          </a:p>
        </p:txBody>
      </p:sp>
      <mc:AlternateContent xmlns:mc="http://schemas.openxmlformats.org/markup-compatibility/2006" xmlns:a14="http://schemas.microsoft.com/office/drawing/2010/main">
        <mc:Choice Requires="a14">
          <p:sp>
            <p:nvSpPr>
              <p:cNvPr id="21" name="Title 1">
                <a:extLst>
                  <a:ext uri="{FF2B5EF4-FFF2-40B4-BE49-F238E27FC236}">
                    <a16:creationId xmlns:a16="http://schemas.microsoft.com/office/drawing/2014/main" id="{0FA47813-3E37-06F4-4EE8-577E9F009A8D}"/>
                  </a:ext>
                </a:extLst>
              </p:cNvPr>
              <p:cNvSpPr txBox="1">
                <a:spLocks/>
              </p:cNvSpPr>
              <p:nvPr/>
            </p:nvSpPr>
            <p:spPr>
              <a:xfrm>
                <a:off x="371475" y="204034"/>
                <a:ext cx="10972800" cy="713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3200" b="1" kern="1200" baseline="0" dirty="0">
                    <a:solidFill>
                      <a:schemeClr val="tx1"/>
                    </a:solidFill>
                    <a:latin typeface="Trebuchet MS" panose="020B0603020202020204" pitchFamily="34" charset="0"/>
                    <a:ea typeface="微软雅黑" panose="020B0503020204020204" pitchFamily="34" charset="-122"/>
                    <a:cs typeface="+mj-cs"/>
                  </a:defRPr>
                </a:lvl1pPr>
              </a:lstStyle>
              <a:p>
                <a:r>
                  <a:rPr lang="en-US" altLang="zh-CN" kern="0" dirty="0">
                    <a:solidFill>
                      <a:schemeClr val="accent1"/>
                    </a:solidFill>
                  </a:rPr>
                  <a:t>Polarised quark distribution functions at </a:t>
                </a:r>
                <a14:m>
                  <m:oMath xmlns:m="http://schemas.openxmlformats.org/officeDocument/2006/math">
                    <m:sSub>
                      <m:sSubPr>
                        <m:ctrlPr>
                          <a:rPr lang="en-US" altLang="zh-CN" i="1" kern="0">
                            <a:solidFill>
                              <a:schemeClr val="accent1"/>
                            </a:solidFill>
                            <a:latin typeface="Cambria Math" panose="02040503050406030204" pitchFamily="18" charset="0"/>
                          </a:rPr>
                        </m:ctrlPr>
                      </m:sSubPr>
                      <m:e>
                        <m:r>
                          <a:rPr lang="zh-CN" altLang="en-US" i="1" kern="0">
                            <a:solidFill>
                              <a:schemeClr val="accent1"/>
                            </a:solidFill>
                            <a:latin typeface="Cambria Math" panose="02040503050406030204" pitchFamily="18" charset="0"/>
                          </a:rPr>
                          <m:t>𝜻</m:t>
                        </m:r>
                      </m:e>
                      <m:sub>
                        <m:r>
                          <a:rPr lang="en-US" altLang="zh-CN" i="1" kern="0">
                            <a:solidFill>
                              <a:schemeClr val="accent1"/>
                            </a:solidFill>
                            <a:latin typeface="Cambria Math" panose="02040503050406030204" pitchFamily="18" charset="0"/>
                          </a:rPr>
                          <m:t>𝑪</m:t>
                        </m:r>
                      </m:sub>
                    </m:sSub>
                    <m:r>
                      <a:rPr lang="en-US" altLang="zh-CN" i="1" kern="0">
                        <a:solidFill>
                          <a:schemeClr val="accent1"/>
                        </a:solidFill>
                        <a:latin typeface="Cambria Math" panose="02040503050406030204" pitchFamily="18" charset="0"/>
                      </a:rPr>
                      <m:t>=</m:t>
                    </m:r>
                    <m:rad>
                      <m:radPr>
                        <m:degHide m:val="on"/>
                        <m:ctrlPr>
                          <a:rPr lang="en-US" altLang="zh-CN" i="1" kern="0">
                            <a:solidFill>
                              <a:schemeClr val="accent1"/>
                            </a:solidFill>
                            <a:latin typeface="Cambria Math" panose="02040503050406030204" pitchFamily="18" charset="0"/>
                          </a:rPr>
                        </m:ctrlPr>
                      </m:radPr>
                      <m:deg/>
                      <m:e>
                        <m:r>
                          <a:rPr lang="en-US" altLang="zh-CN" i="1" kern="0">
                            <a:solidFill>
                              <a:schemeClr val="accent1"/>
                            </a:solidFill>
                            <a:latin typeface="Cambria Math" panose="02040503050406030204" pitchFamily="18" charset="0"/>
                          </a:rPr>
                          <m:t>𝟑</m:t>
                        </m:r>
                      </m:e>
                    </m:rad>
                    <m:r>
                      <a:rPr lang="en-US" altLang="zh-CN" i="1" kern="0">
                        <a:solidFill>
                          <a:schemeClr val="accent1"/>
                        </a:solidFill>
                        <a:latin typeface="Cambria Math" panose="02040503050406030204" pitchFamily="18" charset="0"/>
                      </a:rPr>
                      <m:t>𝑮𝒆𝑽</m:t>
                    </m:r>
                  </m:oMath>
                </a14:m>
                <a:r>
                  <a:rPr lang="en-US" altLang="zh-CN" kern="0" dirty="0">
                    <a:solidFill>
                      <a:schemeClr val="accent1"/>
                    </a:solidFill>
                  </a:rPr>
                  <a:t> </a:t>
                </a:r>
                <a:endParaRPr lang="zh-CN" altLang="en-US" kern="0" dirty="0">
                  <a:solidFill>
                    <a:schemeClr val="accent1"/>
                  </a:solidFill>
                </a:endParaRPr>
              </a:p>
            </p:txBody>
          </p:sp>
        </mc:Choice>
        <mc:Fallback xmlns="">
          <p:sp>
            <p:nvSpPr>
              <p:cNvPr id="21" name="Title 1">
                <a:extLst>
                  <a:ext uri="{FF2B5EF4-FFF2-40B4-BE49-F238E27FC236}">
                    <a16:creationId xmlns:a16="http://schemas.microsoft.com/office/drawing/2014/main" id="{0FA47813-3E37-06F4-4EE8-577E9F009A8D}"/>
                  </a:ext>
                </a:extLst>
              </p:cNvPr>
              <p:cNvSpPr txBox="1">
                <a:spLocks noRot="1" noChangeAspect="1" noMove="1" noResize="1" noEditPoints="1" noAdjustHandles="1" noChangeArrowheads="1" noChangeShapeType="1" noTextEdit="1"/>
              </p:cNvSpPr>
              <p:nvPr/>
            </p:nvSpPr>
            <p:spPr>
              <a:xfrm>
                <a:off x="371475" y="204034"/>
                <a:ext cx="10972800" cy="713105"/>
              </a:xfrm>
              <a:prstGeom prst="rect">
                <a:avLst/>
              </a:prstGeom>
              <a:blipFill>
                <a:blip r:embed="rId7"/>
                <a:stretch>
                  <a:fillRect l="-1444" t="-1709" b="-18803"/>
                </a:stretch>
              </a:blipFill>
            </p:spPr>
            <p:txBody>
              <a:bodyPr/>
              <a:lstStyle/>
              <a:p>
                <a:r>
                  <a:rPr lang="zh-CN" altLang="en-US">
                    <a:noFill/>
                  </a:rPr>
                  <a:t> </a:t>
                </a:r>
              </a:p>
            </p:txBody>
          </p:sp>
        </mc:Fallback>
      </mc:AlternateContent>
      <p:sp>
        <p:nvSpPr>
          <p:cNvPr id="22" name="灯片编号占位符 21">
            <a:extLst>
              <a:ext uri="{FF2B5EF4-FFF2-40B4-BE49-F238E27FC236}">
                <a16:creationId xmlns:a16="http://schemas.microsoft.com/office/drawing/2014/main" id="{7EEF0F20-CF84-063C-440B-72EAFFBA64F2}"/>
              </a:ext>
            </a:extLst>
          </p:cNvPr>
          <p:cNvSpPr>
            <a:spLocks noGrp="1"/>
          </p:cNvSpPr>
          <p:nvPr>
            <p:ph type="sldNum" sz="quarter" idx="12"/>
          </p:nvPr>
        </p:nvSpPr>
        <p:spPr/>
        <p:txBody>
          <a:bodyPr/>
          <a:lstStyle/>
          <a:p>
            <a:fld id="{6DD9EC0B-694D-43A7-8497-10451BEA1D45}" type="slidenum">
              <a:rPr lang="zh-CN" altLang="en-US" smtClean="0"/>
              <a:pPr/>
              <a:t>9</a:t>
            </a:fld>
            <a:endParaRPr lang="zh-CN" altLang="en-US" dirty="0"/>
          </a:p>
        </p:txBody>
      </p:sp>
    </p:spTree>
    <p:extLst>
      <p:ext uri="{BB962C8B-B14F-4D97-AF65-F5344CB8AC3E}">
        <p14:creationId xmlns:p14="http://schemas.microsoft.com/office/powerpoint/2010/main" val="167539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4593</TotalTime>
  <Words>1884</Words>
  <Application>Microsoft Office PowerPoint</Application>
  <PresentationFormat>宽屏</PresentationFormat>
  <Paragraphs>189</Paragraphs>
  <Slides>13</Slides>
  <Notes>13</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13</vt:i4>
      </vt:variant>
    </vt:vector>
  </HeadingPairs>
  <TitlesOfParts>
    <vt:vector size="26" baseType="lpstr">
      <vt:lpstr>Calibri (正文)</vt:lpstr>
      <vt:lpstr>等线</vt:lpstr>
      <vt:lpstr>宋体</vt:lpstr>
      <vt:lpstr>Arial</vt:lpstr>
      <vt:lpstr>Calibri</vt:lpstr>
      <vt:lpstr>Cambria Math</vt:lpstr>
      <vt:lpstr>Comic Sans MS</vt:lpstr>
      <vt:lpstr>Kunstler Script</vt:lpstr>
      <vt:lpstr>Times New Roman</vt:lpstr>
      <vt:lpstr>Trebuchet MS</vt:lpstr>
      <vt:lpstr>Wingdings</vt:lpstr>
      <vt:lpstr>Office 主题​​</vt:lpstr>
      <vt:lpstr>MathType 7.0 Equation</vt:lpstr>
      <vt:lpstr>Perspective on proton polarised parton distribution functions</vt:lpstr>
      <vt:lpstr>Proton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鹏 程</dc:creator>
  <cp:lastModifiedBy>鹏 程</cp:lastModifiedBy>
  <cp:revision>52</cp:revision>
  <dcterms:created xsi:type="dcterms:W3CDTF">2025-07-19T12:42:08Z</dcterms:created>
  <dcterms:modified xsi:type="dcterms:W3CDTF">2025-09-22T15:24:34Z</dcterms:modified>
</cp:coreProperties>
</file>