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9" r:id="rId2"/>
    <p:sldId id="350" r:id="rId3"/>
    <p:sldId id="392" r:id="rId4"/>
    <p:sldId id="393" r:id="rId5"/>
    <p:sldId id="395" r:id="rId6"/>
    <p:sldId id="409" r:id="rId7"/>
    <p:sldId id="410" r:id="rId8"/>
    <p:sldId id="416" r:id="rId9"/>
    <p:sldId id="412" r:id="rId10"/>
    <p:sldId id="411" r:id="rId11"/>
    <p:sldId id="396" r:id="rId12"/>
    <p:sldId id="406" r:id="rId13"/>
    <p:sldId id="407" r:id="rId14"/>
    <p:sldId id="431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413" r:id="rId27"/>
    <p:sldId id="391" r:id="rId28"/>
    <p:sldId id="428" r:id="rId29"/>
    <p:sldId id="423" r:id="rId30"/>
    <p:sldId id="429" r:id="rId31"/>
    <p:sldId id="455" r:id="rId32"/>
    <p:sldId id="376" r:id="rId33"/>
    <p:sldId id="377" r:id="rId34"/>
    <p:sldId id="403" r:id="rId35"/>
    <p:sldId id="287" r:id="rId36"/>
    <p:sldId id="417" r:id="rId37"/>
    <p:sldId id="286" r:id="rId38"/>
    <p:sldId id="404" r:id="rId39"/>
    <p:sldId id="278" r:id="rId40"/>
    <p:sldId id="265" r:id="rId41"/>
    <p:sldId id="266" r:id="rId42"/>
    <p:sldId id="272" r:id="rId43"/>
    <p:sldId id="389" r:id="rId44"/>
    <p:sldId id="274" r:id="rId45"/>
    <p:sldId id="445" r:id="rId46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5FF"/>
    <a:srgbClr val="4E2EE2"/>
    <a:srgbClr val="F39017"/>
    <a:srgbClr val="FFC285"/>
    <a:srgbClr val="151DFF"/>
    <a:srgbClr val="186EC3"/>
    <a:srgbClr val="0432FF"/>
    <a:srgbClr val="FF00F2"/>
    <a:srgbClr val="C82506"/>
    <a:srgbClr val="538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36"/>
    <p:restoredTop sz="96018"/>
  </p:normalViewPr>
  <p:slideViewPr>
    <p:cSldViewPr snapToGrid="0">
      <p:cViewPr>
        <p:scale>
          <a:sx n="155" d="100"/>
          <a:sy n="155" d="100"/>
        </p:scale>
        <p:origin x="280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C1105-310C-E843-8663-EC05187CA582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BAF91-C399-5B41-B597-7B291ECC5B6F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22590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344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008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977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689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249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449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380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329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070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320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347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006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49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855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772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7914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104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936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263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512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3047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77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329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7119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2804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8546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0141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0399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1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945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20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293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700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200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94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5191D-F248-0429-C9F9-D3F1AF43F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5B5CB1-0FC5-52C7-DEB3-2EED09E4E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DB481-CD25-4527-7CBC-F36D11542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F8CF2-83C5-CD54-F1D4-680B676F0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44EA8-2587-FCDF-2808-1DBD502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07157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7E17-1DF1-3EBC-DE37-7971FEC5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6E2204-CF38-3699-D123-289098545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118D6-8834-60E4-7CED-18572148A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A4177-0369-2BC1-8099-89D01CC2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D125C-7D77-8B61-BBB8-57E92D2CB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6753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209CFD-7E97-DD8D-2393-8093229DC4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C1FEC-B1FC-F352-8AA9-76C7BF640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586F0-335F-CBA7-77E7-FB16C8488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71933-A743-B593-005B-9C1F1C3FF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EFA85-D77C-B1E9-C0C4-7EBB1BBAB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36767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04193" y="1364994"/>
            <a:ext cx="10783614" cy="2003937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algn="ctr"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3B489C3E-7646-114F-BADD-9CE4E2DD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solidFill>
            <a:srgbClr val="2980D6"/>
          </a:solidFill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2021/5/9</a:t>
            </a:r>
            <a:endParaRPr lang="zh-CN" altLang="en-US" dirty="0"/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77EB01FA-3B3B-0A46-85C1-947D36161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6492873"/>
            <a:ext cx="6705600" cy="365125"/>
          </a:xfrm>
          <a:solidFill>
            <a:srgbClr val="4B65AC"/>
          </a:solidFill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0253AEA7-941F-AB4E-9872-DD7E9C2B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  <a:solidFill>
            <a:srgbClr val="2780D6"/>
          </a:solidFill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6C3408FA-6DFC-40ED-B2DA-B29E6E6CB61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270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4989-0BDD-7CA8-CF91-69A41D2E8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E380D-93C7-1D16-7389-59483BB46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51C79-F0CC-E650-287A-A13DB806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7AD15-AE0D-A5C1-6E8A-D45CA0AC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94881-C503-FA9C-C4C9-C7C37395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42929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C484-84E4-2C12-50DF-703AF3D6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B21F8-FA2A-78A0-B3D8-19B63F370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5CA10-E0B8-8313-CE8C-264A8EA4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A2151-D908-962D-D75B-3AEEF3862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C46-AE7B-9542-D17E-B315B423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7987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15684-7CCA-8D7A-8128-3067D0729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712C8-935C-8AAD-E642-F5F554BAD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D56D79-C480-9ED4-3478-F0FDA1D1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6DAF5-66B8-2E4E-2B89-E25C2FACC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49F31-AD2F-C68E-30CE-5218CCAA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82077-6712-752B-4875-732DC8DB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721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C5F7A-8C37-FC1E-E74B-ED5AF8A0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890E5-BB38-2600-BF81-EDE828385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CE279-5DBF-7612-57B2-285E0B33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3A459D-41F8-F641-B042-4D7036CE1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FEF0CF-40F2-3C65-A2BA-5EC04A5F4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AAC2B-B056-3720-B179-80A837DE8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EB0B0-DBE8-C2ED-3E35-E2DCEB0C5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1C0F37-5A46-A420-AEC4-1E99948FC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9201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7422-A247-F430-F55C-A1520A11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E2F23-2000-2AB4-5312-9F82DE07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B22FA-B1B3-8321-8307-D1EDA5AAA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38B70-FFE3-C17E-39CD-4953420A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15915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2A639F-DD46-11AD-0A16-B11FEE6E7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4CC4BF-49BC-D082-0CC3-23C5E896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F4BF9-A186-3839-7015-19069972A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3995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1A2C2-57BD-A280-CA90-D7F13C1E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5BDE5-B61A-82C1-D0BA-694B4574A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7D3FE-3C7F-4931-3EA8-773961385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530B3-FCCB-54A6-A820-BC7C7982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E5289-3CC4-6868-4C04-12E20DF6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C19B3-10C5-46A0-BF97-2C7F353C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3721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68CB3-F675-024C-1DB6-B18569655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0604FE-55AB-D454-C6E0-E05E88CF11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A5FCD-7286-4B97-4B62-842A74BA0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0932B-987F-120B-40BE-9D1636AB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CBC02C-9EB4-8506-310D-1151E2342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6DFF4-FCF6-9439-0704-8240C517C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8571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D9DC5-9896-318A-4CE2-DABB1914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9AFAC-5F04-B8EC-55C5-C16175489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319BB-F020-3582-2B72-BE24F38BF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42BF0-B68D-F044-92BD-34658FF64DEF}" type="datetimeFigureOut">
              <a:rPr lang="en-CN" smtClean="0"/>
              <a:t>2025/9/20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4C8D5-9BB8-65D1-65E0-548D38EE9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0C289-8208-E364-1D51-0FC10A904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13DF4-6E99-7C43-ACE0-3BE23774B838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4158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0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6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NUL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3.png"/><Relationship Id="rId7" Type="http://schemas.openxmlformats.org/officeDocument/2006/relationships/image" Target="../media/image6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76.png"/><Relationship Id="rId4" Type="http://schemas.openxmlformats.org/officeDocument/2006/relationships/image" Target="../media/image3.png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112.png"/><Relationship Id="rId5" Type="http://schemas.microsoft.com/office/2007/relationships/hdphoto" Target="../media/hdphoto1.wdp"/><Relationship Id="rId10" Type="http://schemas.openxmlformats.org/officeDocument/2006/relationships/image" Target="../media/image111.png"/><Relationship Id="rId4" Type="http://schemas.openxmlformats.org/officeDocument/2006/relationships/image" Target="../media/image1.png"/><Relationship Id="rId9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2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1.png"/><Relationship Id="rId4" Type="http://schemas.openxmlformats.org/officeDocument/2006/relationships/image" Target="../media/image89.png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png"/><Relationship Id="rId4" Type="http://schemas.openxmlformats.org/officeDocument/2006/relationships/image" Target="../media/image7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3">
            <a:extLst>
              <a:ext uri="{FF2B5EF4-FFF2-40B4-BE49-F238E27FC236}">
                <a16:creationId xmlns:a16="http://schemas.microsoft.com/office/drawing/2014/main" id="{FB2C822F-7598-BB4E-A29C-DE9AF39229F2}"/>
              </a:ext>
            </a:extLst>
          </p:cNvPr>
          <p:cNvCxnSpPr>
            <a:cxnSpLocks/>
          </p:cNvCxnSpPr>
          <p:nvPr/>
        </p:nvCxnSpPr>
        <p:spPr>
          <a:xfrm>
            <a:off x="624680" y="3414545"/>
            <a:ext cx="107836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1" descr="查看源图像">
            <a:extLst>
              <a:ext uri="{FF2B5EF4-FFF2-40B4-BE49-F238E27FC236}">
                <a16:creationId xmlns:a16="http://schemas.microsoft.com/office/drawing/2014/main" id="{40C6F2F4-FAE1-D948-E101-68B5B9738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5" y="159635"/>
            <a:ext cx="1073615" cy="107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>
            <a:extLst>
              <a:ext uri="{FF2B5EF4-FFF2-40B4-BE49-F238E27FC236}">
                <a16:creationId xmlns:a16="http://schemas.microsoft.com/office/drawing/2014/main" id="{60801C5E-477F-B826-19B8-710770997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r="25626"/>
          <a:stretch/>
        </p:blipFill>
        <p:spPr bwMode="auto">
          <a:xfrm>
            <a:off x="1371600" y="124018"/>
            <a:ext cx="1262503" cy="111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 descr="page1image45887056">
            <a:extLst>
              <a:ext uri="{FF2B5EF4-FFF2-40B4-BE49-F238E27FC236}">
                <a16:creationId xmlns:a16="http://schemas.microsoft.com/office/drawing/2014/main" id="{6864DFBA-1884-B46B-C528-278DCD62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429" y="168792"/>
            <a:ext cx="1020755" cy="102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副标题 2">
            <a:extLst>
              <a:ext uri="{FF2B5EF4-FFF2-40B4-BE49-F238E27FC236}">
                <a16:creationId xmlns:a16="http://schemas.microsoft.com/office/drawing/2014/main" id="{D04B2F92-A917-C990-1E44-62F42CE86721}"/>
              </a:ext>
            </a:extLst>
          </p:cNvPr>
          <p:cNvSpPr txBox="1">
            <a:spLocks/>
          </p:cNvSpPr>
          <p:nvPr/>
        </p:nvSpPr>
        <p:spPr>
          <a:xfrm>
            <a:off x="1524000" y="3914000"/>
            <a:ext cx="9144000" cy="3136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kern="0" dirty="0">
                <a:latin typeface="Calibri"/>
                <a:cs typeface="Calibri" panose="020F0502020204030204" pitchFamily="34" charset="0"/>
                <a:sym typeface="Helvetica"/>
              </a:rPr>
              <a:t>Xining Wang</a:t>
            </a:r>
            <a:endParaRPr lang="en-US" sz="3200" i="1" kern="0" dirty="0">
              <a:latin typeface="Calibri"/>
              <a:cs typeface="Calibri" panose="020F0502020204030204" pitchFamily="34" charset="0"/>
              <a:sym typeface="Helvetica"/>
            </a:endParaRPr>
          </a:p>
          <a:p>
            <a:r>
              <a:rPr lang="en-US" sz="3200" i="1" kern="0" dirty="0">
                <a:latin typeface="Calibri"/>
                <a:cs typeface="Calibri" panose="020F0502020204030204" pitchFamily="34" charset="0"/>
                <a:sym typeface="Helvetica"/>
              </a:rPr>
              <a:t>Tsinghua University</a:t>
            </a:r>
            <a:r>
              <a:rPr lang="zh-CN" altLang="en-US" sz="3200" i="1" kern="0" dirty="0">
                <a:latin typeface="Calibri"/>
                <a:cs typeface="Calibri" panose="020F0502020204030204" pitchFamily="34" charset="0"/>
                <a:sym typeface="Helvetica"/>
              </a:rPr>
              <a:t> </a:t>
            </a:r>
            <a:r>
              <a:rPr lang="en-US" altLang="zh-CN" sz="3200" i="1" kern="0" dirty="0">
                <a:latin typeface="Calibri"/>
                <a:cs typeface="Calibri" panose="020F0502020204030204" pitchFamily="34" charset="0"/>
                <a:sym typeface="Helvetica"/>
              </a:rPr>
              <a:t>/</a:t>
            </a:r>
            <a:r>
              <a:rPr lang="zh-CN" altLang="en-US" sz="3200" i="1" kern="0" dirty="0">
                <a:latin typeface="Calibri"/>
                <a:cs typeface="Calibri" panose="020F0502020204030204" pitchFamily="34" charset="0"/>
                <a:sym typeface="Helvetica"/>
              </a:rPr>
              <a:t> </a:t>
            </a:r>
            <a:r>
              <a:rPr lang="en-US" altLang="zh-CN" sz="3200" i="1" kern="0" dirty="0">
                <a:latin typeface="Calibri"/>
                <a:cs typeface="Calibri" panose="020F0502020204030204" pitchFamily="34" charset="0"/>
                <a:sym typeface="Helvetica"/>
              </a:rPr>
              <a:t>Nanjing</a:t>
            </a:r>
            <a:r>
              <a:rPr lang="zh-CN" altLang="en-US" sz="3200" i="1" kern="0" dirty="0">
                <a:latin typeface="Calibri"/>
                <a:cs typeface="Calibri" panose="020F0502020204030204" pitchFamily="34" charset="0"/>
                <a:sym typeface="Helvetica"/>
              </a:rPr>
              <a:t> </a:t>
            </a:r>
            <a:r>
              <a:rPr lang="en-US" altLang="zh-CN" sz="3200" i="1" kern="0" dirty="0">
                <a:latin typeface="Calibri"/>
                <a:cs typeface="Calibri" panose="020F0502020204030204" pitchFamily="34" charset="0"/>
                <a:sym typeface="Helvetica"/>
              </a:rPr>
              <a:t>Normal</a:t>
            </a:r>
            <a:r>
              <a:rPr lang="zh-CN" altLang="en-US" sz="3200" i="1" kern="0" dirty="0">
                <a:latin typeface="Calibri"/>
                <a:cs typeface="Calibri" panose="020F0502020204030204" pitchFamily="34" charset="0"/>
                <a:sym typeface="Helvetica"/>
              </a:rPr>
              <a:t> </a:t>
            </a:r>
            <a:r>
              <a:rPr lang="en-US" altLang="zh-CN" sz="3200" i="1" kern="0" dirty="0">
                <a:latin typeface="Calibri"/>
                <a:cs typeface="Calibri" panose="020F0502020204030204" pitchFamily="34" charset="0"/>
                <a:sym typeface="Helvetica"/>
              </a:rPr>
              <a:t>University</a:t>
            </a:r>
          </a:p>
          <a:p>
            <a:endParaRPr lang="en-US" altLang="zh-CN" sz="1800" kern="0" dirty="0">
              <a:latin typeface="Calibri"/>
              <a:cs typeface="Calibri" panose="020F0502020204030204" pitchFamily="34" charset="0"/>
              <a:sym typeface="Helvetica"/>
            </a:endParaRPr>
          </a:p>
          <a:p>
            <a:r>
              <a:rPr lang="en-US" altLang="zh-CN" sz="2800" b="1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26th</a:t>
            </a:r>
            <a:r>
              <a:rPr lang="zh-CN" altLang="en-US" sz="2800" b="1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800" b="1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International</a:t>
            </a:r>
            <a:r>
              <a:rPr lang="zh-CN" altLang="en-US" sz="2800" b="1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800" b="1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Symposium</a:t>
            </a:r>
            <a:r>
              <a:rPr lang="zh-CN" altLang="en-US" sz="2800" b="1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800" b="1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on</a:t>
            </a:r>
            <a:r>
              <a:rPr lang="zh-CN" altLang="en-US" sz="2800" b="1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800" b="1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Spin</a:t>
            </a:r>
            <a:r>
              <a:rPr lang="zh-CN" altLang="en-US" sz="2800" b="1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800" b="1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Physics</a:t>
            </a:r>
          </a:p>
          <a:p>
            <a:r>
              <a:rPr lang="en-US" altLang="zh-CN" sz="2800" i="1" dirty="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Sep 24, 2025</a:t>
            </a:r>
            <a:endParaRPr lang="fr-FR" altLang="zh-CN" sz="2800" i="1" dirty="0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7F4E6C6B-6D71-B8FC-FCEC-A2D9BE37C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793" y="1375517"/>
            <a:ext cx="11948414" cy="2003937"/>
          </a:xfrm>
          <a:solidFill>
            <a:schemeClr val="bg1">
              <a:alpha val="50196"/>
            </a:schemeClr>
          </a:solidFill>
        </p:spPr>
        <p:txBody>
          <a:bodyPr>
            <a:noAutofit/>
          </a:bodyPr>
          <a:lstStyle/>
          <a:p>
            <a:pPr defTabSz="1810423" hangingPunct="0">
              <a:lnSpc>
                <a:spcPct val="100000"/>
              </a:lnSpc>
              <a:spcBef>
                <a:spcPts val="0"/>
              </a:spcBef>
            </a:pP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Observation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of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a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family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of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all-charm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tetraquarks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with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spin-2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and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positive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parity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at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zh-CN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CMS</a:t>
            </a:r>
            <a:r>
              <a:rPr lang="zh-CN" altLang="en-US" sz="4000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 </a:t>
            </a:r>
            <a:endParaRPr lang="en-US" sz="4000" i="1" kern="0" dirty="0">
              <a:solidFill>
                <a:srgbClr val="1335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B3D04-27EF-BA15-A532-D6FADA3E91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8743"/>
          <a:stretch/>
        </p:blipFill>
        <p:spPr>
          <a:xfrm>
            <a:off x="358405" y="4718339"/>
            <a:ext cx="1765189" cy="19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08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Run 2 &amp; 3 interference fit result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77ABE-EFB0-EA97-DACD-23AFDF77E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776" y="805140"/>
            <a:ext cx="7086600" cy="2984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D3FB215-73A9-24E3-C028-BF1A25FE66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3369343"/>
                  </p:ext>
                </p:extLst>
              </p:nvPr>
            </p:nvGraphicFramePr>
            <p:xfrm>
              <a:off x="461846" y="3944589"/>
              <a:ext cx="11537249" cy="149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5181">
                      <a:extLst>
                        <a:ext uri="{9D8B030D-6E8A-4147-A177-3AD203B41FA5}">
                          <a16:colId xmlns:a16="http://schemas.microsoft.com/office/drawing/2014/main" val="4247974570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2631863784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3743429075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837671352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2546877541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1234167002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4289773394"/>
                        </a:ext>
                      </a:extLst>
                    </a:gridCol>
                  </a:tblGrid>
                  <a:tr h="3240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600" b="1" i="0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Params</a:t>
                          </a:r>
                          <a:endParaRPr lang="x-none" sz="1600" b="1" i="0" kern="12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M(</a:t>
                          </a:r>
                          <a:r>
                            <a:rPr lang="x-none" sz="1600" b="1" kern="1200">
                              <a:solidFill>
                                <a:schemeClr val="tx1"/>
                              </a:solidFill>
                            </a:rPr>
                            <a:t>BW1</a:t>
                          </a:r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x-none" sz="16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l-GR" sz="1600" b="1" kern="1200" dirty="0">
                              <a:solidFill>
                                <a:schemeClr val="tx1"/>
                              </a:solidFill>
                            </a:rPr>
                            <a:t>Γ</a:t>
                          </a: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(BW1)</a:t>
                          </a:r>
                          <a:endParaRPr lang="x-none" sz="16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M(BW2)</a:t>
                          </a:r>
                          <a:endParaRPr lang="x-none" sz="16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600" b="1" kern="1200" dirty="0">
                              <a:solidFill>
                                <a:schemeClr val="tx1"/>
                              </a:solidFill>
                            </a:rPr>
                            <a:t>Γ</a:t>
                          </a: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(BW2)</a:t>
                          </a:r>
                          <a:endParaRPr lang="x-none" sz="1600" b="1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M(BW3)</a:t>
                          </a:r>
                          <a:endParaRPr lang="x-none" sz="16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600" b="1" kern="1200" dirty="0">
                              <a:solidFill>
                                <a:schemeClr val="tx1"/>
                              </a:solidFill>
                            </a:rPr>
                            <a:t>Γ</a:t>
                          </a: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(BW3)</a:t>
                          </a:r>
                          <a:endParaRPr lang="x-none" sz="1600" b="1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5076520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Run</a:t>
                          </a:r>
                          <a:r>
                            <a:rPr lang="zh-CN" altLang="en-US" sz="1600" b="1" i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II</a:t>
                          </a:r>
                          <a:r>
                            <a:rPr lang="zh-CN" altLang="en-US" sz="1600" b="1" i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&amp;</a:t>
                          </a:r>
                          <a:r>
                            <a:rPr lang="zh-CN" altLang="en-US" sz="1600" b="1" i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III</a:t>
                          </a:r>
                          <a:r>
                            <a:rPr lang="zh-CN" altLang="en-US" sz="1600" b="1" i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1" i="0" kern="1200" dirty="0" err="1">
                              <a:solidFill>
                                <a:schemeClr val="tx1"/>
                              </a:solidFill>
                            </a:rPr>
                            <a:t>Interf</a:t>
                          </a:r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[MeV]</a:t>
                          </a:r>
                          <a:endParaRPr lang="x-none" sz="1600" b="1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𝟔𝟓𝟗𝟑</m:t>
                                    </m:r>
                                  </m:e>
                                  <m:sub>
                                    <m:r>
                                      <a:rPr lang="en-US" altLang="zh-CN" sz="16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𝟏𝟒</m:t>
                                    </m:r>
                                  </m:sub>
                                  <m:sup>
                                    <m:r>
                                      <a:rPr lang="en-US" altLang="zh-CN" sz="16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</m:sup>
                                </m:sSubSup>
                                <m:r>
                                  <a:rPr lang="en-US" altLang="zh-CN" sz="16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600" b="1" i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𝟐𝟓</m:t>
                                </m:r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𝟒𝟒𝟔</m:t>
                                    </m:r>
                                  </m:e>
                                  <m:sub>
                                    <m:r>
                                      <a:rPr lang="en-US" altLang="zh-CN" sz="16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𝟓𝟒</m:t>
                                    </m:r>
                                  </m:sub>
                                  <m:sup>
                                    <m:r>
                                      <a:rPr lang="en-US" altLang="zh-CN" sz="16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𝟔𝟔</m:t>
                                    </m:r>
                                  </m:sup>
                                </m:sSubSup>
                                <m:r>
                                  <a:rPr lang="en-US" altLang="zh-CN" sz="16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600" b="1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𝟖𝟕</m:t>
                                </m:r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1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𝟔𝟖𝟒𝟕</m:t>
                                </m:r>
                                <m:r>
                                  <a:rPr lang="en-US" altLang="zh-CN" sz="16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600" b="1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altLang="zh-CN" sz="16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600" b="1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𝟏𝟓</m:t>
                                </m:r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𝟏𝟑𝟓</m:t>
                                    </m:r>
                                  </m:e>
                                  <m:sub>
                                    <m:r>
                                      <a:rPr lang="en-US" altLang="zh-CN" sz="16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𝟏𝟒</m:t>
                                    </m:r>
                                  </m:sub>
                                  <m:sup>
                                    <m:r>
                                      <a:rPr lang="en-US" altLang="zh-CN" sz="16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𝟏𝟔</m:t>
                                    </m:r>
                                  </m:sup>
                                </m:sSubSup>
                                <m:r>
                                  <a:rPr lang="en-US" altLang="zh-CN" sz="16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600" b="1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𝟕𝟏𝟕𝟑</m:t>
                                    </m:r>
                                  </m:e>
                                  <m:sub>
                                    <m:r>
                                      <a:rPr lang="en-US" altLang="zh-CN" sz="16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sub>
                                  <m:sup>
                                    <m:r>
                                      <a:rPr lang="en-US" altLang="zh-CN" sz="16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bSup>
                                <m:r>
                                  <a:rPr lang="en-US" altLang="zh-CN" sz="16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600" b="1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𝟏𝟑</m:t>
                                </m:r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𝟕𝟑</m:t>
                                    </m:r>
                                  </m:e>
                                  <m:sub>
                                    <m:r>
                                      <a:rPr lang="en-US" altLang="zh-CN" sz="16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</m:sub>
                                  <m:sup>
                                    <m:r>
                                      <a:rPr lang="en-US" altLang="zh-CN" sz="16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6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𝟏𝟖</m:t>
                                    </m:r>
                                  </m:sup>
                                </m:sSubSup>
                                <m:r>
                                  <a:rPr lang="en-US" altLang="zh-CN" sz="16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600" b="1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39219267"/>
                      </a:ext>
                    </a:extLst>
                  </a:tr>
                  <a:tr h="3240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</a:rPr>
                            <a:t>Run</a:t>
                          </a:r>
                          <a:r>
                            <a:rPr lang="zh-CN" altLang="en-US" sz="1600" b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</a:rPr>
                            <a:t>II</a:t>
                          </a:r>
                          <a:r>
                            <a:rPr lang="zh-CN" altLang="en-US" sz="1600" b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0" kern="1200" dirty="0" err="1">
                              <a:solidFill>
                                <a:schemeClr val="tx1"/>
                              </a:solidFill>
                            </a:rPr>
                            <a:t>Interf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  <a:r>
                            <a:rPr lang="zh-CN" altLang="en-US" sz="1600" b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altLang="zh-CN" sz="1600" b="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</a:rPr>
                            <a:t>[MeV]</a:t>
                          </a:r>
                          <a:endParaRPr lang="x-none" sz="1600" b="0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6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6638</m:t>
                                    </m:r>
                                  </m:e>
                                  <m:sub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−38−31</m:t>
                                    </m:r>
                                  </m:sub>
                                  <m:sup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+43+16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6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440</m:t>
                                    </m:r>
                                  </m:e>
                                  <m:sub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−200−240</m:t>
                                    </m:r>
                                  </m:sub>
                                  <m:sup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+230+110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6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6847</m:t>
                                    </m:r>
                                  </m:e>
                                  <m:sub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−28−20</m:t>
                                    </m:r>
                                  </m:sub>
                                  <m:sup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+44+48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6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191</m:t>
                                    </m:r>
                                  </m:e>
                                  <m:sub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−49−17</m:t>
                                    </m:r>
                                  </m:sub>
                                  <m:sup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+66+25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6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7134</m:t>
                                    </m:r>
                                  </m:e>
                                  <m:sub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−25−15</m:t>
                                    </m:r>
                                  </m:sub>
                                  <m:sup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+48+41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6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97</m:t>
                                    </m:r>
                                  </m:e>
                                  <m:sub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−29−26</m:t>
                                    </m:r>
                                  </m:sub>
                                  <m:sup>
                                    <m:r>
                                      <a:rPr lang="en-US" altLang="zh-CN" sz="16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+40+29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x-none" sz="16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49934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2D3FB215-73A9-24E3-C028-BF1A25FE668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3369343"/>
                  </p:ext>
                </p:extLst>
              </p:nvPr>
            </p:nvGraphicFramePr>
            <p:xfrm>
              <a:off x="461846" y="3944589"/>
              <a:ext cx="11537249" cy="1493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15181">
                      <a:extLst>
                        <a:ext uri="{9D8B030D-6E8A-4147-A177-3AD203B41FA5}">
                          <a16:colId xmlns:a16="http://schemas.microsoft.com/office/drawing/2014/main" val="4247974570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2631863784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3743429075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837671352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2546877541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1234167002"/>
                        </a:ext>
                      </a:extLst>
                    </a:gridCol>
                    <a:gridCol w="1653678">
                      <a:extLst>
                        <a:ext uri="{9D8B030D-6E8A-4147-A177-3AD203B41FA5}">
                          <a16:colId xmlns:a16="http://schemas.microsoft.com/office/drawing/2014/main" val="4289773394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600" b="1" i="0" kern="12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Params</a:t>
                          </a:r>
                          <a:endParaRPr lang="x-none" sz="1600" b="1" i="0" kern="12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M(</a:t>
                          </a:r>
                          <a:r>
                            <a:rPr lang="x-none" sz="1600" b="1" kern="1200">
                              <a:solidFill>
                                <a:schemeClr val="tx1"/>
                              </a:solidFill>
                            </a:rPr>
                            <a:t>BW1</a:t>
                          </a:r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x-none" sz="16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l-GR" sz="1600" b="1" kern="1200" dirty="0">
                              <a:solidFill>
                                <a:schemeClr val="tx1"/>
                              </a:solidFill>
                            </a:rPr>
                            <a:t>Γ</a:t>
                          </a: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(BW1)</a:t>
                          </a:r>
                          <a:endParaRPr lang="x-none" sz="16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M(BW2)</a:t>
                          </a:r>
                          <a:endParaRPr lang="x-none" sz="16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600" b="1" kern="1200" dirty="0">
                              <a:solidFill>
                                <a:schemeClr val="tx1"/>
                              </a:solidFill>
                            </a:rPr>
                            <a:t>Γ</a:t>
                          </a: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(BW2)</a:t>
                          </a:r>
                          <a:endParaRPr lang="x-none" sz="1600" b="1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M(BW3)</a:t>
                          </a:r>
                          <a:endParaRPr lang="x-none" sz="16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600" b="1" kern="1200" dirty="0">
                              <a:solidFill>
                                <a:schemeClr val="tx1"/>
                              </a:solidFill>
                            </a:rPr>
                            <a:t>Γ</a:t>
                          </a:r>
                          <a:r>
                            <a:rPr lang="en-US" altLang="zh-CN" sz="1600" b="1" kern="1200" dirty="0">
                              <a:solidFill>
                                <a:schemeClr val="tx1"/>
                              </a:solidFill>
                            </a:rPr>
                            <a:t>(BW3)</a:t>
                          </a:r>
                          <a:endParaRPr lang="x-none" sz="1600" b="1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507652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Run</a:t>
                          </a:r>
                          <a:r>
                            <a:rPr lang="zh-CN" altLang="en-US" sz="1600" b="1" i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II</a:t>
                          </a:r>
                          <a:r>
                            <a:rPr lang="zh-CN" altLang="en-US" sz="1600" b="1" i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&amp;</a:t>
                          </a:r>
                          <a:r>
                            <a:rPr lang="zh-CN" altLang="en-US" sz="1600" b="1" i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III</a:t>
                          </a:r>
                          <a:r>
                            <a:rPr lang="zh-CN" altLang="en-US" sz="1600" b="1" i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1" i="0" kern="1200" dirty="0" err="1">
                              <a:solidFill>
                                <a:schemeClr val="tx1"/>
                              </a:solidFill>
                            </a:rPr>
                            <a:t>Interf</a:t>
                          </a:r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CN" sz="1600" b="1" i="0" kern="1200" dirty="0">
                              <a:solidFill>
                                <a:schemeClr val="tx1"/>
                              </a:solidFill>
                            </a:rPr>
                            <a:t>[MeV]</a:t>
                          </a:r>
                          <a:endParaRPr lang="x-none" sz="1600" b="1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7710" t="-60870" r="-498473" b="-1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99231" t="-60870" r="-402308" b="-1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9231" t="-60870" r="-302308" b="-1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99231" t="-60870" r="-202308" b="-1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5420" t="-60870" r="-100763" b="-1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00000" t="-60870" r="-1538" b="-1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9219267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</a:rPr>
                            <a:t>Run</a:t>
                          </a:r>
                          <a:r>
                            <a:rPr lang="zh-CN" altLang="en-US" sz="1600" b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</a:rPr>
                            <a:t>II</a:t>
                          </a:r>
                          <a:r>
                            <a:rPr lang="zh-CN" altLang="en-US" sz="1600" b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altLang="zh-CN" sz="1600" b="0" kern="1200" dirty="0" err="1">
                              <a:solidFill>
                                <a:schemeClr val="tx1"/>
                              </a:solidFill>
                            </a:rPr>
                            <a:t>Interf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  <a:r>
                            <a:rPr lang="zh-CN" altLang="en-US" sz="1600" b="0" kern="12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altLang="zh-CN" sz="1600" b="0" kern="12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</a:rPr>
                            <a:t>[MeV]</a:t>
                          </a:r>
                          <a:endParaRPr lang="x-none" sz="1600" b="0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97710" t="-160870" r="-498473" b="-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99231" t="-160870" r="-402308" b="-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99231" t="-160870" r="-302308" b="-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99231" t="-160870" r="-202308" b="-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95420" t="-160870" r="-100763" b="-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00000" t="-160870" r="-1538" b="-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49934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132D60B-9635-2280-8801-6677B617CCEA}"/>
              </a:ext>
            </a:extLst>
          </p:cNvPr>
          <p:cNvSpPr txBox="1"/>
          <p:nvPr/>
        </p:nvSpPr>
        <p:spPr>
          <a:xfrm>
            <a:off x="2003800" y="5474024"/>
            <a:ext cx="8453340" cy="135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2460"/>
              </a:lnSpc>
              <a:buFont typeface="Wingdings" pitchFamily="2" charset="2"/>
              <a:buChar char="v"/>
            </a:pP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VS.</a:t>
            </a:r>
            <a:r>
              <a:rPr lang="zh-CN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</a:p>
          <a:p>
            <a:pPr marL="800100" lvl="1" indent="-342900">
              <a:lnSpc>
                <a:spcPts val="2460"/>
              </a:lnSpc>
              <a:buFont typeface="Wingdings" pitchFamily="2" charset="2"/>
              <a:buChar char="ü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uncertainty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zh-CN" altLang="en-US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800100" lvl="1" indent="-342900">
              <a:lnSpc>
                <a:spcPts val="2460"/>
              </a:lnSpc>
              <a:buFont typeface="Wingdings" pitchFamily="2" charset="2"/>
              <a:buChar char="ü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uncertainty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zh-CN" altLang="en-US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800100" lvl="1" indent="-342900">
              <a:lnSpc>
                <a:spcPts val="2460"/>
              </a:lnSpc>
              <a:buFont typeface="Wingdings" pitchFamily="2" charset="2"/>
              <a:buChar char="ü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mass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splittings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(&gt;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MeV)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exist,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ith improved precision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389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663388" y="100863"/>
            <a:ext cx="1152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Explore 𝐽/𝜓𝜓(𝟐𝐒) channel with Run 2 &amp;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3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7903F-8566-3C75-A666-B257A8D63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74" b="50000"/>
          <a:stretch/>
        </p:blipFill>
        <p:spPr>
          <a:xfrm>
            <a:off x="4225727" y="3705947"/>
            <a:ext cx="3740545" cy="2824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8BDA36-7B33-BD3D-7266-4DCB68B472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874" b="49859"/>
          <a:stretch/>
        </p:blipFill>
        <p:spPr>
          <a:xfrm>
            <a:off x="239093" y="3680870"/>
            <a:ext cx="3740545" cy="2832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BE38DA-D9D1-90ED-5667-8CF65410B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52" t="50000" r="27022"/>
          <a:stretch/>
        </p:blipFill>
        <p:spPr>
          <a:xfrm>
            <a:off x="8212361" y="3705947"/>
            <a:ext cx="3740546" cy="282486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5E5F8114-E6E5-83A8-E26F-B14F54D1EE23}"/>
              </a:ext>
            </a:extLst>
          </p:cNvPr>
          <p:cNvSpPr txBox="1">
            <a:spLocks/>
          </p:cNvSpPr>
          <p:nvPr/>
        </p:nvSpPr>
        <p:spPr>
          <a:xfrm>
            <a:off x="719748" y="936807"/>
            <a:ext cx="11041316" cy="2147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5FF"/>
                </a:solidFill>
              </a:rPr>
              <a:t>X(6900)</a:t>
            </a:r>
            <a:r>
              <a:rPr lang="zh-CN" altLang="en-US" sz="2000" dirty="0">
                <a:solidFill>
                  <a:srgbClr val="FF05FF"/>
                </a:solidFill>
              </a:rPr>
              <a:t> </a:t>
            </a:r>
            <a:r>
              <a:rPr lang="en-US" altLang="zh-CN" sz="2000" dirty="0">
                <a:solidFill>
                  <a:srgbClr val="FF05FF"/>
                </a:solidFill>
              </a:rPr>
              <a:t>near</a:t>
            </a:r>
            <a:r>
              <a:rPr lang="zh-CN" altLang="en-US" sz="2000" dirty="0">
                <a:solidFill>
                  <a:srgbClr val="FF05FF"/>
                </a:solidFill>
              </a:rPr>
              <a:t> </a:t>
            </a:r>
            <a:r>
              <a:rPr lang="en-US" altLang="zh-CN" sz="2000" dirty="0">
                <a:solidFill>
                  <a:srgbClr val="FF05FF"/>
                </a:solidFill>
              </a:rPr>
              <a:t>threshold</a:t>
            </a:r>
            <a:r>
              <a:rPr lang="en-US" altLang="zh-CN" sz="2000" dirty="0"/>
              <a:t> obvious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8BC701-87DA-D42F-20B1-2AEF81407592}"/>
              </a:ext>
            </a:extLst>
          </p:cNvPr>
          <p:cNvCxnSpPr>
            <a:cxnSpLocks/>
          </p:cNvCxnSpPr>
          <p:nvPr/>
        </p:nvCxnSpPr>
        <p:spPr>
          <a:xfrm flipV="1">
            <a:off x="976942" y="4820826"/>
            <a:ext cx="0" cy="552938"/>
          </a:xfrm>
          <a:prstGeom prst="line">
            <a:avLst/>
          </a:prstGeom>
          <a:ln w="38100">
            <a:solidFill>
              <a:srgbClr val="FF40F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2DFFC6-492F-A829-82B5-7CADB27B1C47}"/>
              </a:ext>
            </a:extLst>
          </p:cNvPr>
          <p:cNvCxnSpPr>
            <a:cxnSpLocks/>
          </p:cNvCxnSpPr>
          <p:nvPr/>
        </p:nvCxnSpPr>
        <p:spPr>
          <a:xfrm flipV="1">
            <a:off x="4897977" y="3943307"/>
            <a:ext cx="0" cy="552938"/>
          </a:xfrm>
          <a:prstGeom prst="line">
            <a:avLst/>
          </a:prstGeom>
          <a:ln w="38100">
            <a:solidFill>
              <a:srgbClr val="FF40F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4A02F8-0A7D-A057-1DE9-F96DC4A4989E}"/>
              </a:ext>
            </a:extLst>
          </p:cNvPr>
          <p:cNvCxnSpPr>
            <a:cxnSpLocks/>
          </p:cNvCxnSpPr>
          <p:nvPr/>
        </p:nvCxnSpPr>
        <p:spPr>
          <a:xfrm flipV="1">
            <a:off x="8951816" y="3528907"/>
            <a:ext cx="0" cy="536269"/>
          </a:xfrm>
          <a:prstGeom prst="line">
            <a:avLst/>
          </a:prstGeom>
          <a:ln w="38100">
            <a:solidFill>
              <a:srgbClr val="FF40F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A2F659-5904-50EA-8E78-E09F1837D624}"/>
              </a:ext>
            </a:extLst>
          </p:cNvPr>
          <p:cNvCxnSpPr>
            <a:cxnSpLocks/>
          </p:cNvCxnSpPr>
          <p:nvPr/>
        </p:nvCxnSpPr>
        <p:spPr>
          <a:xfrm flipV="1">
            <a:off x="1497278" y="4841908"/>
            <a:ext cx="0" cy="552938"/>
          </a:xfrm>
          <a:prstGeom prst="line">
            <a:avLst/>
          </a:prstGeom>
          <a:ln w="38100">
            <a:solidFill>
              <a:srgbClr val="0432F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62547A-872C-B015-04B2-F914C65264CF}"/>
              </a:ext>
            </a:extLst>
          </p:cNvPr>
          <p:cNvCxnSpPr>
            <a:cxnSpLocks/>
          </p:cNvCxnSpPr>
          <p:nvPr/>
        </p:nvCxnSpPr>
        <p:spPr>
          <a:xfrm flipV="1">
            <a:off x="5349733" y="4496245"/>
            <a:ext cx="0" cy="552938"/>
          </a:xfrm>
          <a:prstGeom prst="line">
            <a:avLst/>
          </a:prstGeom>
          <a:ln w="38100">
            <a:solidFill>
              <a:srgbClr val="0432F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5F272C-F72F-8B65-6356-C0E94EFDF6C6}"/>
              </a:ext>
            </a:extLst>
          </p:cNvPr>
          <p:cNvCxnSpPr>
            <a:cxnSpLocks/>
          </p:cNvCxnSpPr>
          <p:nvPr/>
        </p:nvCxnSpPr>
        <p:spPr>
          <a:xfrm flipV="1">
            <a:off x="9458002" y="4087062"/>
            <a:ext cx="0" cy="490463"/>
          </a:xfrm>
          <a:prstGeom prst="line">
            <a:avLst/>
          </a:prstGeom>
          <a:ln w="38100">
            <a:solidFill>
              <a:srgbClr val="0432FF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FCB9BC3-3D0E-A8AD-1FB4-5C5DAE396A15}"/>
              </a:ext>
            </a:extLst>
          </p:cNvPr>
          <p:cNvSpPr txBox="1"/>
          <p:nvPr/>
        </p:nvSpPr>
        <p:spPr>
          <a:xfrm>
            <a:off x="7385887" y="2366860"/>
            <a:ext cx="27635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~109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</a:p>
          <a:p>
            <a:pPr algn="l"/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~281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  <a:p>
            <a:pPr algn="l"/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~386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zh-CN" altLang="en-US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2CDEB1E-5465-1709-559C-725A5F8F43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748" y="1830563"/>
                <a:ext cx="11041316" cy="53629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According</a:t>
                </a:r>
                <a:r>
                  <a:rPr lang="zh-CN" altLang="en-US" sz="2000" dirty="0"/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</a:rPr>
                  <a:t>to</a:t>
                </a:r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0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000" b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channel,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should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be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an X(6900)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and an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X(7100)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zh-CN" altLang="en-US" sz="2000" dirty="0"/>
              </a:p>
            </p:txBody>
          </p:sp>
        </mc:Choice>
        <mc:Fallback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D2CDEB1E-5465-1709-559C-725A5F8F4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48" y="1830563"/>
                <a:ext cx="11041316" cy="536297"/>
              </a:xfrm>
              <a:prstGeom prst="rect">
                <a:avLst/>
              </a:prstGeom>
              <a:blipFill>
                <a:blip r:embed="rId5"/>
                <a:stretch>
                  <a:fillRect l="-460" t="-1162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2E33EB90-22CF-F6C7-8434-BFA8E5F1CB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405" y="2274641"/>
                <a:ext cx="11041316" cy="21470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Signal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dominated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by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Run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3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Two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dimensional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fit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for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20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𝝍𝝍</m:t>
                    </m:r>
                    <m:r>
                      <a:rPr lang="en-US" altLang="zh-CN" sz="20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𝟐𝐒</m:t>
                    </m:r>
                    <m:r>
                      <a:rPr lang="en-US" altLang="zh-CN" sz="20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1" dirty="0">
                    <a:solidFill>
                      <a:srgbClr val="0432FF"/>
                    </a:solidFill>
                  </a:rPr>
                  <a:t>~2.6</a:t>
                </a:r>
                <a:r>
                  <a:rPr lang="zh-CN" altLang="en-US" sz="2000" b="1" i="1" dirty="0">
                    <a:solidFill>
                      <a:srgbClr val="0432FF"/>
                    </a:solidFill>
                  </a:rPr>
                  <a:t> </a:t>
                </a:r>
                <a:r>
                  <a:rPr lang="en-US" altLang="zh-CN" sz="2000" b="1" i="1" dirty="0">
                    <a:solidFill>
                      <a:srgbClr val="0432FF"/>
                    </a:solidFill>
                  </a:rPr>
                  <a:t>X</a:t>
                </a:r>
                <a:r>
                  <a:rPr lang="zh-CN" altLang="en-US" sz="2000" b="1" i="1" dirty="0">
                    <a:solidFill>
                      <a:srgbClr val="0432FF"/>
                    </a:solidFill>
                  </a:rPr>
                  <a:t> </a:t>
                </a:r>
                <a:r>
                  <a:rPr lang="en-US" altLang="zh-CN" sz="2000" b="1" i="1" dirty="0">
                    <a:solidFill>
                      <a:srgbClr val="0432FF"/>
                    </a:solidFill>
                  </a:rPr>
                  <a:t>of</a:t>
                </a:r>
                <a:r>
                  <a:rPr lang="zh-CN" altLang="en-US" sz="2000" b="1" i="1" dirty="0">
                    <a:solidFill>
                      <a:srgbClr val="0432FF"/>
                    </a:solidFill>
                  </a:rPr>
                  <a:t> </a:t>
                </a:r>
                <a:r>
                  <a:rPr lang="en-US" altLang="zh-CN" sz="2000" b="1" i="1" dirty="0">
                    <a:solidFill>
                      <a:srgbClr val="0432FF"/>
                    </a:solidFill>
                  </a:rPr>
                  <a:t>Run</a:t>
                </a:r>
                <a:r>
                  <a:rPr lang="zh-CN" altLang="en-US" sz="2000" b="1" i="1" dirty="0">
                    <a:solidFill>
                      <a:srgbClr val="0432FF"/>
                    </a:solidFill>
                  </a:rPr>
                  <a:t> </a:t>
                </a:r>
                <a:r>
                  <a:rPr lang="en-US" altLang="zh-CN" sz="2000" b="1" i="1" dirty="0">
                    <a:solidFill>
                      <a:srgbClr val="0432FF"/>
                    </a:solidFill>
                  </a:rPr>
                  <a:t>2</a:t>
                </a:r>
                <a:endParaRPr lang="en-CN" sz="2000" b="1" i="1" dirty="0">
                  <a:solidFill>
                    <a:srgbClr val="0432FF"/>
                  </a:solidFill>
                </a:endParaRPr>
              </a:p>
              <a:p>
                <a:pPr algn="l"/>
                <a:endParaRPr lang="en-US" altLang="zh-CN" sz="200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zh-CN" altLang="en-US" sz="2000" dirty="0"/>
              </a:p>
            </p:txBody>
          </p:sp>
        </mc:Choice>
        <mc:Fallback>
          <p:sp>
            <p:nvSpPr>
              <p:cNvPr id="16" name="内容占位符 2">
                <a:extLst>
                  <a:ext uri="{FF2B5EF4-FFF2-40B4-BE49-F238E27FC236}">
                    <a16:creationId xmlns:a16="http://schemas.microsoft.com/office/drawing/2014/main" id="{2E33EB90-22CF-F6C7-8434-BFA8E5F1C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05" y="2274641"/>
                <a:ext cx="11041316" cy="2147008"/>
              </a:xfrm>
              <a:prstGeom prst="rect">
                <a:avLst/>
              </a:prstGeom>
              <a:blipFill>
                <a:blip r:embed="rId6"/>
                <a:stretch>
                  <a:fillRect l="-459" t="-295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7D98EDBF-10BA-6994-1167-3B70610D5942}"/>
              </a:ext>
            </a:extLst>
          </p:cNvPr>
          <p:cNvSpPr txBox="1">
            <a:spLocks/>
          </p:cNvSpPr>
          <p:nvPr/>
        </p:nvSpPr>
        <p:spPr>
          <a:xfrm>
            <a:off x="719748" y="1400373"/>
            <a:ext cx="11041316" cy="4301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432FF"/>
                </a:solidFill>
              </a:rPr>
              <a:t>X(7100)</a:t>
            </a:r>
            <a:r>
              <a:rPr lang="zh-CN" altLang="en-US" sz="2000" dirty="0">
                <a:solidFill>
                  <a:srgbClr val="0432FF"/>
                </a:solidFill>
              </a:rPr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visible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9109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7AE2C0-F0D5-9839-2CB4-A0D69132D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88" y="1818629"/>
            <a:ext cx="5671088" cy="4405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17962-52ED-A282-6AE7-6A3ADAD8D5BC}"/>
              </a:ext>
            </a:extLst>
          </p:cNvPr>
          <p:cNvSpPr txBox="1"/>
          <p:nvPr/>
        </p:nvSpPr>
        <p:spPr>
          <a:xfrm>
            <a:off x="413296" y="1158844"/>
            <a:ext cx="5099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X6900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𝐽/𝜓𝜓(𝟐𝐒) channel </a:t>
            </a:r>
            <a:endParaRPr lang="en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3150B-F264-45C5-C7DD-E2808A54CB57}"/>
                  </a:ext>
                </a:extLst>
              </p:cNvPr>
              <p:cNvSpPr txBox="1"/>
              <p:nvPr/>
            </p:nvSpPr>
            <p:spPr>
              <a:xfrm>
                <a:off x="7132599" y="2764241"/>
                <a:ext cx="4585166" cy="16879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</a:rPr>
                        <m:t>𝐌</m:t>
                      </m:r>
                      <m:d>
                        <m:dPr>
                          <m:ctrlPr>
                            <a:rPr lang="en-US" altLang="zh-CN" sz="2400" b="1" i="1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0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altLang="zh-CN" sz="2400" b="1" i="0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1" i="0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</a:rPr>
                            <m:t>𝟔𝟗𝟎𝟎</m:t>
                          </m:r>
                          <m:r>
                            <a:rPr lang="en-US" altLang="zh-CN" sz="2400" b="1" i="0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</a:rPr>
                        <m:t>𝟔𝟖𝟒𝟏</m:t>
                      </m:r>
                      <m:r>
                        <a:rPr lang="en-US" altLang="zh-CN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</m:t>
                      </m:r>
                      <m:r>
                        <a:rPr lang="zh-CN" altLang="en-US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𝐌𝐞𝐕</m:t>
                      </m:r>
                    </m:oMath>
                  </m:oMathPara>
                </a14:m>
                <a:endParaRPr lang="en-US" altLang="zh-CN" sz="2400" b="1" dirty="0">
                  <a:solidFill>
                    <a:srgbClr val="011893"/>
                  </a:solidFill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𝚪</m:t>
                      </m:r>
                      <m:d>
                        <m:dPr>
                          <m:ctrlPr>
                            <a:rPr lang="en-US" altLang="zh-CN" sz="2400" b="1" i="1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0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altLang="zh-CN" sz="2400" b="1" i="0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1" i="0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𝟔𝟗𝟎𝟎</m:t>
                          </m:r>
                          <m:r>
                            <a:rPr lang="en-US" altLang="zh-CN" sz="2400" b="1" i="0" smtClean="0">
                              <a:solidFill>
                                <a:srgbClr val="01189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𝟏𝟓𝟎</m:t>
                      </m:r>
                      <m:r>
                        <a:rPr lang="en-US" altLang="zh-CN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𝟐𝟖</m:t>
                      </m:r>
                      <m:r>
                        <a:rPr lang="zh-CN" altLang="en-US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solidFill>
                            <a:srgbClr val="01189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𝐌𝐞𝐕</m:t>
                      </m:r>
                    </m:oMath>
                  </m:oMathPara>
                </a14:m>
                <a:endParaRPr lang="en-CN" sz="2400" b="1" dirty="0">
                  <a:solidFill>
                    <a:srgbClr val="011893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Significance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solidFill>
                      <a:srgbClr val="FF4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X(6900)</a:t>
                </a:r>
                <a:r>
                  <a:rPr lang="zh-CN" altLang="en-US" sz="2400" b="1" dirty="0">
                    <a:solidFill>
                      <a:srgbClr val="FF4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solidFill>
                      <a:srgbClr val="FF4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en-US" sz="2400" b="1" dirty="0">
                    <a:solidFill>
                      <a:srgbClr val="FF4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solidFill>
                      <a:srgbClr val="FF4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7.5</a:t>
                </a:r>
                <a:r>
                  <a:rPr lang="zh-CN" altLang="en-US" sz="2400" b="1" dirty="0">
                    <a:solidFill>
                      <a:srgbClr val="FF4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2400" b="1" dirty="0">
                    <a:solidFill>
                      <a:srgbClr val="FF4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A3150B-F264-45C5-C7DD-E2808A54C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599" y="2764241"/>
                <a:ext cx="4585166" cy="1687963"/>
              </a:xfrm>
              <a:prstGeom prst="rect">
                <a:avLst/>
              </a:prstGeom>
              <a:blipFill>
                <a:blip r:embed="rId5"/>
                <a:stretch>
                  <a:fillRect l="-2210" b="-746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27">
            <a:extLst>
              <a:ext uri="{FF2B5EF4-FFF2-40B4-BE49-F238E27FC236}">
                <a16:creationId xmlns:a16="http://schemas.microsoft.com/office/drawing/2014/main" id="{AD355550-6641-5853-BB98-F3DB51D592C1}"/>
              </a:ext>
            </a:extLst>
          </p:cNvPr>
          <p:cNvSpPr txBox="1"/>
          <p:nvPr/>
        </p:nvSpPr>
        <p:spPr>
          <a:xfrm>
            <a:off x="663388" y="100863"/>
            <a:ext cx="1152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Explore 𝐽/𝜓𝜓(𝟐𝐒) channel with Run 2 &amp;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3 data</a:t>
            </a:r>
          </a:p>
        </p:txBody>
      </p:sp>
    </p:spTree>
    <p:extLst>
      <p:ext uri="{BB962C8B-B14F-4D97-AF65-F5344CB8AC3E}">
        <p14:creationId xmlns:p14="http://schemas.microsoft.com/office/powerpoint/2010/main" val="162587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5CB4B4-5441-D995-9D67-096E6EA7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407" y="1110747"/>
            <a:ext cx="5763573" cy="2078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2F6465-9262-B3EB-FBDE-2416D4F7C74E}"/>
              </a:ext>
            </a:extLst>
          </p:cNvPr>
          <p:cNvSpPr txBox="1"/>
          <p:nvPr/>
        </p:nvSpPr>
        <p:spPr>
          <a:xfrm>
            <a:off x="342950" y="5817866"/>
            <a:ext cx="5550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ATLAS only</a:t>
            </a:r>
            <a:r>
              <a:rPr lang="zh-CN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claim </a:t>
            </a:r>
            <a:r>
              <a:rPr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X(6900)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4.7σ</a:t>
            </a:r>
            <a:r>
              <a:rPr lang="zh-CN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𝐽/𝜓𝜓(𝟐𝐒)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channel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12">
                <a:extLst>
                  <a:ext uri="{FF2B5EF4-FFF2-40B4-BE49-F238E27FC236}">
                    <a16:creationId xmlns:a16="http://schemas.microsoft.com/office/drawing/2014/main" id="{216ABC5A-F239-8126-DF3A-4486C691BCB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42054" y="3397718"/>
              <a:ext cx="5101926" cy="198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0642">
                      <a:extLst>
                        <a:ext uri="{9D8B030D-6E8A-4147-A177-3AD203B41FA5}">
                          <a16:colId xmlns:a16="http://schemas.microsoft.com/office/drawing/2014/main" val="847050581"/>
                        </a:ext>
                      </a:extLst>
                    </a:gridCol>
                    <a:gridCol w="1700642">
                      <a:extLst>
                        <a:ext uri="{9D8B030D-6E8A-4147-A177-3AD203B41FA5}">
                          <a16:colId xmlns:a16="http://schemas.microsoft.com/office/drawing/2014/main" val="917642132"/>
                        </a:ext>
                      </a:extLst>
                    </a:gridCol>
                    <a:gridCol w="1700642">
                      <a:extLst>
                        <a:ext uri="{9D8B030D-6E8A-4147-A177-3AD203B41FA5}">
                          <a16:colId xmlns:a16="http://schemas.microsoft.com/office/drawing/2014/main" val="2058315019"/>
                        </a:ext>
                      </a:extLst>
                    </a:gridCol>
                  </a:tblGrid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Params</a:t>
                          </a:r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𝐽/𝜓𝜓(2S) [MeV]</a:t>
                          </a:r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𝐽/𝜓𝐽/𝜓</a:t>
                          </a:r>
                          <a:r>
                            <a:rPr lang="zh-CN" altLang="en-US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[MeV]</a:t>
                          </a:r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0113468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M(BW2)</a:t>
                          </a:r>
                          <a:endParaRPr lang="x-none" sz="14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𝟔𝟖𝟕𝟔</m:t>
                                    </m:r>
                                  </m:e>
                                  <m:sub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𝟐𝟗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𝟏𝟏𝟎</m:t>
                                    </m:r>
                                  </m:sub>
                                  <m:sup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𝟒𝟔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𝟏𝟏𝟎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400" b="1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𝟔𝟖𝟒𝟕</m:t>
                                </m:r>
                                <m:r>
                                  <a:rPr lang="en-US" altLang="zh-CN" sz="14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400" b="1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altLang="zh-CN" sz="14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400" b="1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𝟏𝟓</m:t>
                                </m:r>
                              </m:oMath>
                            </m:oMathPara>
                          </a14:m>
                          <a:endParaRPr lang="x-none" sz="14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4313314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(BW2)</a:t>
                          </a:r>
                          <a:endParaRPr lang="x-none" sz="1400" b="1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𝟐𝟓𝟑</m:t>
                                    </m:r>
                                  </m:e>
                                  <m:sub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𝟏𝟐𝟎</m:t>
                                    </m:r>
                                  </m:sub>
                                  <m:sup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𝟐𝟗𝟎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𝟏𝟑𝟓</m:t>
                                    </m:r>
                                  </m:e>
                                  <m:sub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𝟏𝟒</m:t>
                                    </m:r>
                                  </m:sub>
                                  <m:sup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𝟏𝟔</m:t>
                                    </m:r>
                                  </m:sup>
                                </m:sSubSup>
                                <m:r>
                                  <a:rPr lang="en-US" altLang="zh-CN" sz="14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400" b="1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𝟏𝟒</m:t>
                                </m:r>
                              </m:oMath>
                            </m:oMathPara>
                          </a14:m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52225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M(BW3)</a:t>
                          </a:r>
                          <a:endParaRPr lang="x-none" sz="14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𝟕𝟏𝟔𝟗</m:t>
                                    </m:r>
                                  </m:e>
                                  <m:sub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𝟓𝟐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𝟕𝟎</m:t>
                                    </m:r>
                                  </m:sub>
                                  <m:sup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𝟐𝟔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𝟕𝟏𝟕𝟑</m:t>
                                    </m:r>
                                  </m:e>
                                  <m:sub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sub>
                                  <m:sup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bSup>
                                <m:r>
                                  <a:rPr lang="en-US" altLang="zh-CN" sz="14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400" b="1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𝟏𝟑</m:t>
                                </m:r>
                              </m:oMath>
                            </m:oMathPara>
                          </a14:m>
                          <a:endParaRPr lang="x-none" sz="1400" b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33649908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(BW3)</a:t>
                          </a:r>
                          <a:endParaRPr lang="x-none" sz="1400" b="1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𝟏𝟓𝟒</m:t>
                                    </m:r>
                                  </m:e>
                                  <m:sub>
                                    <m:r>
                                      <a:rPr lang="en-US" altLang="zh-CN" sz="1400" b="1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400" b="1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𝟖𝟐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𝟏𝟔𝟎</m:t>
                                    </m:r>
                                  </m:sub>
                                  <m:sup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𝟏𝟏𝟎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𝟏𝟒𝟎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x-none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𝟕𝟑</m:t>
                                    </m:r>
                                  </m:e>
                                  <m:sub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</m:sub>
                                  <m:sup>
                                    <m:r>
                                      <a:rPr lang="en-US" altLang="zh-CN" sz="1400" b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400" b="1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𝟏𝟖</m:t>
                                    </m:r>
                                  </m:sup>
                                </m:sSubSup>
                                <m:r>
                                  <a:rPr lang="en-US" altLang="zh-CN" sz="1400" b="1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US" altLang="zh-CN" sz="1400" b="1" i="0" kern="120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</m:oMath>
                            </m:oMathPara>
                          </a14:m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61295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12">
                <a:extLst>
                  <a:ext uri="{FF2B5EF4-FFF2-40B4-BE49-F238E27FC236}">
                    <a16:creationId xmlns:a16="http://schemas.microsoft.com/office/drawing/2014/main" id="{216ABC5A-F239-8126-DF3A-4486C691BCB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42054" y="3397718"/>
              <a:ext cx="5101926" cy="198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0642">
                      <a:extLst>
                        <a:ext uri="{9D8B030D-6E8A-4147-A177-3AD203B41FA5}">
                          <a16:colId xmlns:a16="http://schemas.microsoft.com/office/drawing/2014/main" val="847050581"/>
                        </a:ext>
                      </a:extLst>
                    </a:gridCol>
                    <a:gridCol w="1700642">
                      <a:extLst>
                        <a:ext uri="{9D8B030D-6E8A-4147-A177-3AD203B41FA5}">
                          <a16:colId xmlns:a16="http://schemas.microsoft.com/office/drawing/2014/main" val="917642132"/>
                        </a:ext>
                      </a:extLst>
                    </a:gridCol>
                    <a:gridCol w="1700642">
                      <a:extLst>
                        <a:ext uri="{9D8B030D-6E8A-4147-A177-3AD203B41FA5}">
                          <a16:colId xmlns:a16="http://schemas.microsoft.com/office/drawing/2014/main" val="2058315019"/>
                        </a:ext>
                      </a:extLst>
                    </a:gridCol>
                  </a:tblGrid>
                  <a:tr h="396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Params</a:t>
                          </a:r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𝐽/𝜓𝜓(2S) [MeV]</a:t>
                          </a:r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𝐽/𝜓𝐽/𝜓</a:t>
                          </a:r>
                          <a:r>
                            <a:rPr lang="zh-CN" altLang="en-US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4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[MeV]</a:t>
                          </a:r>
                          <a:endParaRPr lang="en-CN" sz="1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0113468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M(BW2)</a:t>
                          </a:r>
                          <a:endParaRPr lang="x-none" sz="14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746" t="-100000" r="-101493" b="-2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746" t="-100000" r="-1493" b="-2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313314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(BW2)</a:t>
                          </a:r>
                          <a:endParaRPr lang="x-none" sz="1400" b="1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746" t="-206452" r="-101493" b="-2064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746" t="-206452" r="-1493" b="-20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522252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M(BW3)</a:t>
                          </a:r>
                          <a:endParaRPr lang="x-none" sz="1400" b="1" i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746" t="-296875" r="-10149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746" t="-296875" r="-149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3649908"/>
                      </a:ext>
                    </a:extLst>
                  </a:tr>
                  <a:tr h="3960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l-GR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Γ</a:t>
                          </a:r>
                          <a:r>
                            <a:rPr lang="en-US" altLang="zh-CN" sz="1400" b="1" i="0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(BW3)</a:t>
                          </a:r>
                          <a:endParaRPr lang="x-none" sz="1400" b="1" i="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746" t="-409677" r="-101493" b="-32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746" t="-409677" r="-1493" b="-32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61295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143FE64-36EA-65DB-1B59-3A5EBE5545DF}"/>
              </a:ext>
            </a:extLst>
          </p:cNvPr>
          <p:cNvSpPr txBox="1"/>
          <p:nvPr/>
        </p:nvSpPr>
        <p:spPr>
          <a:xfrm>
            <a:off x="6442054" y="5668897"/>
            <a:ext cx="6170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zh-CN" sz="2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Consistent</a:t>
            </a:r>
            <a:r>
              <a:rPr lang="en-US" altLang="zh-CN" sz="2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𝐽/𝜓𝐽/𝜓 </a:t>
            </a:r>
            <a:r>
              <a:rPr lang="en-US" altLang="zh-CN" sz="2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result!</a:t>
            </a:r>
            <a:endParaRPr lang="en-US" sz="2400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zh-CN" sz="24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Confirmed</a:t>
            </a:r>
            <a:r>
              <a:rPr lang="zh-CN" altLang="en-US" sz="2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zh-CN" altLang="en-US" sz="2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channel!</a:t>
            </a:r>
            <a:endParaRPr lang="en-US" altLang="zh-CN" sz="2400" b="1" i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758AE6-35F2-E0A2-ED25-F5B448946848}"/>
              </a:ext>
            </a:extLst>
          </p:cNvPr>
          <p:cNvSpPr txBox="1"/>
          <p:nvPr/>
        </p:nvSpPr>
        <p:spPr>
          <a:xfrm>
            <a:off x="586511" y="4779674"/>
            <a:ext cx="3696846" cy="9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Significance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X(6900)</a:t>
            </a:r>
            <a:r>
              <a:rPr lang="zh-CN" altLang="en-US" sz="20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sz="20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7.9</a:t>
            </a:r>
            <a:r>
              <a:rPr lang="el-GR" sz="2000" b="1" dirty="0">
                <a:solidFill>
                  <a:srgbClr val="FF4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Significance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X(7100)</a:t>
            </a:r>
            <a:r>
              <a:rPr lang="zh-CN" alt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4.0</a:t>
            </a:r>
            <a:r>
              <a:rPr lang="el-GR" altLang="zh-CN" sz="2000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endParaRPr lang="en-US" sz="2000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11AAB3-3229-5302-7C1E-C792AD519BAB}"/>
              </a:ext>
            </a:extLst>
          </p:cNvPr>
          <p:cNvGrpSpPr/>
          <p:nvPr/>
        </p:nvGrpSpPr>
        <p:grpSpPr>
          <a:xfrm>
            <a:off x="503518" y="911794"/>
            <a:ext cx="4944533" cy="3900510"/>
            <a:chOff x="431800" y="604638"/>
            <a:chExt cx="4944533" cy="39005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3CF66A-F101-81CC-1950-CDB21D9FA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800" y="604638"/>
              <a:ext cx="4944533" cy="39005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918536-A3B8-B498-8D3F-346E49A84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84172" y="839473"/>
              <a:ext cx="1301916" cy="222278"/>
            </a:xfrm>
            <a:prstGeom prst="rect">
              <a:avLst/>
            </a:prstGeom>
          </p:spPr>
        </p:pic>
      </p:grpSp>
      <p:sp>
        <p:nvSpPr>
          <p:cNvPr id="9" name="文本框 27">
            <a:extLst>
              <a:ext uri="{FF2B5EF4-FFF2-40B4-BE49-F238E27FC236}">
                <a16:creationId xmlns:a16="http://schemas.microsoft.com/office/drawing/2014/main" id="{F536D528-7D30-F009-D3B8-D6AF0FADFD67}"/>
              </a:ext>
            </a:extLst>
          </p:cNvPr>
          <p:cNvSpPr txBox="1"/>
          <p:nvPr/>
        </p:nvSpPr>
        <p:spPr>
          <a:xfrm>
            <a:off x="663388" y="100863"/>
            <a:ext cx="1152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Explore 𝐽/𝜓𝜓(𝟐𝐒) channel with Run 2 &amp;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3 data</a:t>
            </a:r>
          </a:p>
        </p:txBody>
      </p:sp>
    </p:spTree>
    <p:extLst>
      <p:ext uri="{BB962C8B-B14F-4D97-AF65-F5344CB8AC3E}">
        <p14:creationId xmlns:p14="http://schemas.microsoft.com/office/powerpoint/2010/main" val="4257472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Theoretical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models</a:t>
            </a: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2327B50-9B6A-3B18-99A3-D0553C168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182" y="570194"/>
            <a:ext cx="8739636" cy="2724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3A23C2-1727-C5BD-2AEC-B70E77CEA91C}"/>
                  </a:ext>
                </a:extLst>
              </p:cNvPr>
              <p:cNvSpPr txBox="1"/>
              <p:nvPr/>
            </p:nvSpPr>
            <p:spPr>
              <a:xfrm>
                <a:off x="2553378" y="3312885"/>
                <a:ext cx="7300396" cy="266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ts val="2940"/>
                  </a:lnSpc>
                  <a:buFont typeface="Wingdings" pitchFamily="2" charset="2"/>
                  <a:buChar char="v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Models of potential quark conﬁgurations for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J/J/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mesons.</a:t>
                </a:r>
                <a:endParaRPr lang="en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lnSpc>
                    <a:spcPts val="294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eson-meson “molecule</a:t>
                </a:r>
                <a:r>
                  <a:rPr lang="en-US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" altLang="zh-CN" sz="2200" i="1" dirty="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zh-CN" alt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" altLang="zh-CN" sz="2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" altLang="zh-CN" sz="2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kumimoji="1" lang="zh-CN" alt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marL="742950" lvl="1" indent="-285750">
                  <a:lnSpc>
                    <a:spcPts val="294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air of diquarks</a:t>
                </a:r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𝑐𝑐</m:t>
                    </m:r>
                  </m:oMath>
                </a14:m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zh-CN" alt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kumimoji="1" lang="zh-CN" alt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marL="742950" lvl="1" indent="-285750">
                  <a:lnSpc>
                    <a:spcPts val="294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Hybrid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valence gluon</a:t>
                </a:r>
              </a:p>
              <a:p>
                <a:pPr marL="742950" lvl="1" indent="-285750">
                  <a:lnSpc>
                    <a:spcPts val="294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Peaks as artifact of </a:t>
                </a:r>
                <a:r>
                  <a:rPr lang="en" altLang="zh-CN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dicharmonia</a:t>
                </a:r>
                <a:r>
                  <a:rPr lang="en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production thresholds</a:t>
                </a:r>
              </a:p>
              <a:p>
                <a:pPr marL="742950" lvl="1" indent="-285750">
                  <a:lnSpc>
                    <a:spcPts val="294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……</a:t>
                </a:r>
              </a:p>
              <a:p>
                <a:pPr marL="742950" lvl="1" indent="-285750">
                  <a:lnSpc>
                    <a:spcPts val="2940"/>
                  </a:lnSpc>
                  <a:buFont typeface="Arial" panose="020B0604020202020204" pitchFamily="34" charset="0"/>
                  <a:buChar char="•"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3A23C2-1727-C5BD-2AEC-B70E77CEA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378" y="3312885"/>
                <a:ext cx="7300396" cy="2668744"/>
              </a:xfrm>
              <a:prstGeom prst="rect">
                <a:avLst/>
              </a:prstGeom>
              <a:blipFill>
                <a:blip r:embed="rId5"/>
                <a:stretch>
                  <a:fillRect l="-1043" t="-1422" r="-17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F758183-FE25-2EB6-3CBE-18D0C243B6F1}"/>
              </a:ext>
            </a:extLst>
          </p:cNvPr>
          <p:cNvSpPr txBox="1"/>
          <p:nvPr/>
        </p:nvSpPr>
        <p:spPr>
          <a:xfrm>
            <a:off x="2531023" y="5756159"/>
            <a:ext cx="7345107" cy="815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940"/>
              </a:lnSpc>
              <a:buFont typeface="Wingdings" pitchFamily="2" charset="2"/>
              <a:buChar char="Ø"/>
            </a:pPr>
            <a:r>
              <a:rPr lang="en-US" altLang="zh-CN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zh-CN" altLang="en-US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zh-CN" altLang="en-US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internal</a:t>
            </a:r>
            <a:r>
              <a:rPr lang="zh-CN" altLang="en-US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structures?</a:t>
            </a:r>
          </a:p>
          <a:p>
            <a:pPr marL="285750" indent="-285750">
              <a:lnSpc>
                <a:spcPts val="2940"/>
              </a:lnSpc>
              <a:buFont typeface="Wingdings" pitchFamily="2" charset="2"/>
              <a:buChar char="Ø"/>
            </a:pPr>
            <a:r>
              <a:rPr lang="en-US" altLang="zh-CN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Spin-parity</a:t>
            </a:r>
            <a:r>
              <a:rPr lang="zh-CN" altLang="en-US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zh-CN" altLang="en-US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zh-CN" altLang="en-US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  <a:r>
              <a:rPr lang="zh-CN" altLang="en-US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i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insights</a:t>
            </a:r>
            <a:endParaRPr lang="en-US" sz="2400" i="1" dirty="0">
              <a:solidFill>
                <a:srgbClr val="151D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99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1CB3F-2AC2-2BFE-1975-891000ED9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239" y="818201"/>
            <a:ext cx="5558897" cy="2792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F28B1-6653-8CB9-0363-333693B9DE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7211" r="33058"/>
          <a:stretch/>
        </p:blipFill>
        <p:spPr>
          <a:xfrm>
            <a:off x="8534401" y="-4977"/>
            <a:ext cx="3657598" cy="686297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3939021" y="100863"/>
            <a:ext cx="4313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Spin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parity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207333-A9F4-5899-7D69-54C1F50F1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59" y="3476114"/>
            <a:ext cx="3874095" cy="3237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8880A0-BF43-0A81-5499-1020E670E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7659" y="3657710"/>
            <a:ext cx="866973" cy="291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CCD6A-4F9D-5248-26ED-DCF66E9F4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775" y="3082995"/>
            <a:ext cx="788791" cy="2346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40FD56-B83A-C532-7897-A4B3E1CCB3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632" y="4596842"/>
            <a:ext cx="2617355" cy="8343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6A7FA1-A632-6808-469B-6D01993B89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6165" y="6198259"/>
            <a:ext cx="2692349" cy="5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92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27">
                <a:extLst>
                  <a:ext uri="{FF2B5EF4-FFF2-40B4-BE49-F238E27FC236}">
                    <a16:creationId xmlns:a16="http://schemas.microsoft.com/office/drawing/2014/main" id="{D50B6C07-C9F5-E68B-4DDB-0085F3CB93FC}"/>
                  </a:ext>
                </a:extLst>
              </p:cNvPr>
              <p:cNvSpPr txBox="1"/>
              <p:nvPr/>
            </p:nvSpPr>
            <p:spPr>
              <a:xfrm>
                <a:off x="3939021" y="100863"/>
                <a:ext cx="43139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703881"/>
                        </a:solidFill>
                        <a:latin typeface="Cambria Math" panose="02040503050406030204" pitchFamily="18" charset="0"/>
                        <a:ea typeface="思源宋体 Heavy" panose="02020900000000000000" pitchFamily="18" charset="-122"/>
                        <a:cs typeface="+mn-ea"/>
                        <a:sym typeface="+mn-lt"/>
                      </a:rPr>
                      <m:t>𝑱</m:t>
                    </m:r>
                    <m:r>
                      <a:rPr lang="en-US" altLang="zh-CN" sz="3200" b="1" i="1" smtClean="0">
                        <a:solidFill>
                          <a:srgbClr val="703881"/>
                        </a:solidFill>
                        <a:latin typeface="Cambria Math" panose="02040503050406030204" pitchFamily="18" charset="0"/>
                        <a:ea typeface="思源宋体 Heavy" panose="02020900000000000000" pitchFamily="18" charset="-122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sz="3200" b="1" i="1" smtClean="0">
                        <a:solidFill>
                          <a:srgbClr val="70388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𝝍</m:t>
                    </m:r>
                  </m:oMath>
                </a14:m>
                <a:r>
                  <a:rPr lang="en-US" altLang="zh-CN" sz="3200" b="1" dirty="0">
                    <a:solidFill>
                      <a:srgbClr val="703881"/>
                    </a:solidFill>
                    <a:latin typeface="思源宋体 Heavy" panose="02020900000000000000" pitchFamily="18" charset="-122"/>
                    <a:ea typeface="思源宋体 Heavy" panose="02020900000000000000" pitchFamily="18" charset="-122"/>
                    <a:cs typeface="+mn-ea"/>
                    <a:sym typeface="+mn-lt"/>
                  </a:rPr>
                  <a:t> polarizations</a:t>
                </a:r>
              </a:p>
            </p:txBody>
          </p:sp>
        </mc:Choice>
        <mc:Fallback xmlns="">
          <p:sp>
            <p:nvSpPr>
              <p:cNvPr id="9" name="文本框 27">
                <a:extLst>
                  <a:ext uri="{FF2B5EF4-FFF2-40B4-BE49-F238E27FC236}">
                    <a16:creationId xmlns:a16="http://schemas.microsoft.com/office/drawing/2014/main" id="{D50B6C07-C9F5-E68B-4DDB-0085F3CB9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021" y="100863"/>
                <a:ext cx="4313957" cy="584775"/>
              </a:xfrm>
              <a:prstGeom prst="rect">
                <a:avLst/>
              </a:prstGeom>
              <a:blipFill>
                <a:blip r:embed="rId4"/>
                <a:stretch>
                  <a:fillRect t="-15217" b="-347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DFF9E1D-2242-4AB6-EDBA-5A8D4F3CF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782" y="770185"/>
            <a:ext cx="9030122" cy="60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0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27">
                <a:extLst>
                  <a:ext uri="{FF2B5EF4-FFF2-40B4-BE49-F238E27FC236}">
                    <a16:creationId xmlns:a16="http://schemas.microsoft.com/office/drawing/2014/main" id="{D50B6C07-C9F5-E68B-4DDB-0085F3CB93FC}"/>
                  </a:ext>
                </a:extLst>
              </p:cNvPr>
              <p:cNvSpPr txBox="1"/>
              <p:nvPr/>
            </p:nvSpPr>
            <p:spPr>
              <a:xfrm>
                <a:off x="3939021" y="100863"/>
                <a:ext cx="43139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703881"/>
                        </a:solidFill>
                        <a:latin typeface="Cambria Math" panose="02040503050406030204" pitchFamily="18" charset="0"/>
                        <a:ea typeface="思源宋体 Heavy" panose="02020900000000000000" pitchFamily="18" charset="-122"/>
                        <a:cs typeface="+mn-ea"/>
                        <a:sym typeface="+mn-lt"/>
                      </a:rPr>
                      <m:t>𝑱</m:t>
                    </m:r>
                    <m:r>
                      <a:rPr lang="en-US" altLang="zh-CN" sz="3200" b="1" i="1" smtClean="0">
                        <a:solidFill>
                          <a:srgbClr val="703881"/>
                        </a:solidFill>
                        <a:latin typeface="Cambria Math" panose="02040503050406030204" pitchFamily="18" charset="0"/>
                        <a:ea typeface="思源宋体 Heavy" panose="02020900000000000000" pitchFamily="18" charset="-122"/>
                        <a:cs typeface="+mn-ea"/>
                        <a:sym typeface="+mn-lt"/>
                      </a:rPr>
                      <m:t>/</m:t>
                    </m:r>
                    <m:r>
                      <a:rPr lang="en-US" altLang="zh-CN" sz="3200" b="1" i="1" smtClean="0">
                        <a:solidFill>
                          <a:srgbClr val="70388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ea"/>
                        <a:sym typeface="+mn-lt"/>
                      </a:rPr>
                      <m:t>𝝍</m:t>
                    </m:r>
                  </m:oMath>
                </a14:m>
                <a:r>
                  <a:rPr lang="en-US" altLang="zh-CN" sz="3200" b="1" dirty="0">
                    <a:solidFill>
                      <a:srgbClr val="703881"/>
                    </a:solidFill>
                    <a:latin typeface="思源宋体 Heavy" panose="02020900000000000000" pitchFamily="18" charset="-122"/>
                    <a:ea typeface="思源宋体 Heavy" panose="02020900000000000000" pitchFamily="18" charset="-122"/>
                    <a:cs typeface="+mn-ea"/>
                    <a:sym typeface="+mn-lt"/>
                  </a:rPr>
                  <a:t> polarizations</a:t>
                </a:r>
              </a:p>
            </p:txBody>
          </p:sp>
        </mc:Choice>
        <mc:Fallback xmlns="">
          <p:sp>
            <p:nvSpPr>
              <p:cNvPr id="9" name="文本框 27">
                <a:extLst>
                  <a:ext uri="{FF2B5EF4-FFF2-40B4-BE49-F238E27FC236}">
                    <a16:creationId xmlns:a16="http://schemas.microsoft.com/office/drawing/2014/main" id="{D50B6C07-C9F5-E68B-4DDB-0085F3CB9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9021" y="100863"/>
                <a:ext cx="4313957" cy="584775"/>
              </a:xfrm>
              <a:prstGeom prst="rect">
                <a:avLst/>
              </a:prstGeom>
              <a:blipFill>
                <a:blip r:embed="rId4"/>
                <a:stretch>
                  <a:fillRect t="-15217" b="-3478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D14453B-9680-2736-8C6F-8734BD302E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853" t="50521"/>
          <a:stretch/>
        </p:blipFill>
        <p:spPr>
          <a:xfrm>
            <a:off x="2490391" y="3429000"/>
            <a:ext cx="8995930" cy="3284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F8D00-E770-2FF1-7918-BE284C74A0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58" t="63875" r="4790"/>
          <a:stretch/>
        </p:blipFill>
        <p:spPr>
          <a:xfrm>
            <a:off x="6357318" y="1554672"/>
            <a:ext cx="4967324" cy="1714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B35E8-40FE-DD39-53B1-2FBF3EB8E8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279" r="79829"/>
          <a:stretch/>
        </p:blipFill>
        <p:spPr>
          <a:xfrm>
            <a:off x="263537" y="3012403"/>
            <a:ext cx="1754106" cy="3790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C486B-F2BB-8493-464D-5423F6C8E7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57" t="44435" r="8373" b="35428"/>
          <a:stretch/>
        </p:blipFill>
        <p:spPr>
          <a:xfrm>
            <a:off x="786500" y="1724141"/>
            <a:ext cx="4968671" cy="1009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E3E505-2CE4-C3C4-9D1C-B9FFB68AD9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93" t="33279" r="42544" b="60349"/>
          <a:stretch/>
        </p:blipFill>
        <p:spPr>
          <a:xfrm>
            <a:off x="610505" y="1147852"/>
            <a:ext cx="2055843" cy="35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03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3939021" y="100863"/>
            <a:ext cx="4313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Angular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Analysis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4B56B4-AFA4-FC64-3A96-58D87AFA5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98" y="821832"/>
            <a:ext cx="9834337" cy="5938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38EAD-13D1-A391-270A-F1F9AB9F8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655" y="6433022"/>
            <a:ext cx="1604298" cy="3268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E548B0-A8F5-8307-C7A2-838000613C42}"/>
              </a:ext>
            </a:extLst>
          </p:cNvPr>
          <p:cNvSpPr txBox="1"/>
          <p:nvPr/>
        </p:nvSpPr>
        <p:spPr>
          <a:xfrm>
            <a:off x="10796889" y="5396753"/>
            <a:ext cx="964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Valid</a:t>
            </a:r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J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58079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1" y="10086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Lorentz-Invariant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Amplitude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2866E-512E-4A3C-3E14-5F8A107CE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060" y="891462"/>
            <a:ext cx="9262936" cy="574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65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3939021" y="100863"/>
            <a:ext cx="4313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F47F44-497B-4729-895A-50CE5CD6730B}"/>
              </a:ext>
            </a:extLst>
          </p:cNvPr>
          <p:cNvSpPr txBox="1"/>
          <p:nvPr/>
        </p:nvSpPr>
        <p:spPr>
          <a:xfrm>
            <a:off x="3466583" y="1729810"/>
            <a:ext cx="7988061" cy="3791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3160"/>
              </a:lnSpc>
              <a:buFont typeface="Wingdings" pitchFamily="2" charset="2"/>
              <a:buChar char="q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71500" indent="-571500">
              <a:lnSpc>
                <a:spcPts val="3160"/>
              </a:lnSpc>
              <a:buFont typeface="Wingdings" pitchFamily="2" charset="2"/>
              <a:buChar char="q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ts val="3160"/>
              </a:lnSpc>
              <a:buFont typeface="Wingdings" pitchFamily="2" charset="2"/>
              <a:buChar char="q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𝐽/𝜓𝐽/𝜓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updated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</a:p>
          <a:p>
            <a:pPr marL="571500" indent="-571500">
              <a:lnSpc>
                <a:spcPts val="3160"/>
              </a:lnSpc>
              <a:buFont typeface="Wingdings" pitchFamily="2" charset="2"/>
              <a:buChar char="q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ts val="3160"/>
              </a:lnSpc>
              <a:buFont typeface="Wingdings" pitchFamily="2" charset="2"/>
              <a:buChar char="q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𝐽/𝜓𝜓(2S)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</a:p>
          <a:p>
            <a:pPr>
              <a:lnSpc>
                <a:spcPts val="3160"/>
              </a:lnSpc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ts val="3160"/>
              </a:lnSpc>
              <a:buFont typeface="Wingdings" pitchFamily="2" charset="2"/>
              <a:buChar char="q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Spin-parity measurement</a:t>
            </a:r>
          </a:p>
          <a:p>
            <a:pPr lvl="1">
              <a:lnSpc>
                <a:spcPts val="3160"/>
              </a:lnSpc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ts val="3160"/>
              </a:lnSpc>
              <a:buFont typeface="Wingdings" pitchFamily="2" charset="2"/>
              <a:buChar char="q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7D668B5A-ABA6-1CD4-7881-28036AD0EE7D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390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Lorentz-Invariant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Amplitude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C7162-CDF4-3841-1FA9-FB9DDD8E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635" y="878153"/>
            <a:ext cx="9506729" cy="5733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46B62C-73C3-43D0-70A6-15490053A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000" y="5334000"/>
            <a:ext cx="952500" cy="30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8C1D57-5A4A-47B1-CE71-906AE587A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8635" y="5372100"/>
            <a:ext cx="952500" cy="3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511AF9-9B78-4521-2D26-0DB3A94D0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364" y="5391150"/>
            <a:ext cx="952500" cy="30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A813A4-5D5C-88A9-0B33-5C92380D4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293" y="5391150"/>
            <a:ext cx="9525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38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Simplification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in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Angular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03266-09A2-FCDA-51BE-40159B07B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179" y="828092"/>
            <a:ext cx="9083641" cy="58852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07F8E3-5858-B2E9-D615-34DAD83CF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012" y="5310468"/>
            <a:ext cx="6022788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7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Decay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Angles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C16924-F656-8BF0-8A65-2B55B748625F}"/>
              </a:ext>
            </a:extLst>
          </p:cNvPr>
          <p:cNvSpPr txBox="1"/>
          <p:nvPr/>
        </p:nvSpPr>
        <p:spPr>
          <a:xfrm>
            <a:off x="8352896" y="186110"/>
            <a:ext cx="3628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0070C0"/>
                </a:solidFill>
              </a:rPr>
              <a:t>Production</a:t>
            </a:r>
            <a:r>
              <a:rPr lang="zh-CN" altLang="en-US" i="1" dirty="0">
                <a:solidFill>
                  <a:srgbClr val="0070C0"/>
                </a:solidFill>
              </a:rPr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angles</a:t>
            </a:r>
            <a:r>
              <a:rPr lang="zh-CN" altLang="en-US" i="1" dirty="0">
                <a:solidFill>
                  <a:srgbClr val="0070C0"/>
                </a:solidFill>
              </a:rPr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not</a:t>
            </a:r>
            <a:r>
              <a:rPr lang="zh-CN" altLang="en-US" i="1" dirty="0">
                <a:solidFill>
                  <a:srgbClr val="0070C0"/>
                </a:solidFill>
              </a:rPr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use</a:t>
            </a:r>
          </a:p>
          <a:p>
            <a:r>
              <a:rPr lang="en-US" altLang="zh-CN" i="1" dirty="0">
                <a:solidFill>
                  <a:srgbClr val="0070C0"/>
                </a:solidFill>
              </a:rPr>
              <a:t>Consistent</a:t>
            </a:r>
            <a:r>
              <a:rPr lang="zh-CN" altLang="en-US" i="1" dirty="0">
                <a:solidFill>
                  <a:srgbClr val="0070C0"/>
                </a:solidFill>
              </a:rPr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with</a:t>
            </a:r>
            <a:r>
              <a:rPr lang="zh-CN" altLang="en-US" i="1" dirty="0">
                <a:solidFill>
                  <a:srgbClr val="0070C0"/>
                </a:solidFill>
              </a:rPr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unpolarized</a:t>
            </a:r>
            <a:r>
              <a:rPr lang="zh-CN" altLang="en-US" i="1" dirty="0">
                <a:solidFill>
                  <a:srgbClr val="0070C0"/>
                </a:solidFill>
              </a:rPr>
              <a:t> </a:t>
            </a:r>
            <a:r>
              <a:rPr lang="en-US" altLang="zh-CN" i="1" dirty="0">
                <a:solidFill>
                  <a:srgbClr val="0070C0"/>
                </a:solidFill>
              </a:rPr>
              <a:t>(backup)</a:t>
            </a:r>
            <a:endParaRPr lang="en-CN" i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F05C7-7736-DF89-60CB-8AD4220CC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934" y="891010"/>
            <a:ext cx="8476130" cy="58223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A85E8-CB22-D245-99D8-5ACED24A3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034" y="1192722"/>
            <a:ext cx="721491" cy="246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C5367-7B74-F12C-D1FB-598BF8244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794" y="1216591"/>
            <a:ext cx="721491" cy="246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C71F9-17DF-1D2C-5B2C-EEF9F5DFD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033" y="4106943"/>
            <a:ext cx="721491" cy="24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3BA06F-1FB9-E264-A46B-E73011AFF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1349" y="1596435"/>
            <a:ext cx="436970" cy="547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C090B4-E9D6-9262-E0A3-D748D7819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692" y="4524403"/>
            <a:ext cx="500102" cy="547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52C433-CD1E-D9D2-0AD7-A90F09E1B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876" y="1637625"/>
            <a:ext cx="500102" cy="54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77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Optimal Observable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C67D3-D216-0CE1-FFEC-74D4FCDDD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912" y="977366"/>
            <a:ext cx="8706173" cy="5736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5D9764-36B1-A3B6-7AA6-B648A1B6A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404" y="1486920"/>
            <a:ext cx="814508" cy="270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E3EAA8-6C6E-3AB2-8EA4-62F9BA1FF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0" y="5395768"/>
            <a:ext cx="952500" cy="50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40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8293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Statistical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BE5B2-6076-4C7A-5267-87CC915DD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404" y="3484990"/>
            <a:ext cx="808956" cy="260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9F30C-D84A-3FF6-64C6-67AC2908D1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59" t="9963" r="16988" b="64532"/>
          <a:stretch/>
        </p:blipFill>
        <p:spPr>
          <a:xfrm>
            <a:off x="5101221" y="4928958"/>
            <a:ext cx="6742546" cy="1601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CB597-571E-D91E-6DB1-5E39A1F6D4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469" y="786501"/>
            <a:ext cx="4100065" cy="3911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52ECC6-6586-EAED-7B98-7EA2B9AA8EE5}"/>
                  </a:ext>
                </a:extLst>
              </p:cNvPr>
              <p:cNvSpPr txBox="1"/>
              <p:nvPr/>
            </p:nvSpPr>
            <p:spPr>
              <a:xfrm>
                <a:off x="7876333" y="1383222"/>
                <a:ext cx="763992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N" sz="4400" i="1" smtClean="0">
                              <a:solidFill>
                                <a:srgbClr val="F3901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4400" b="0" i="1" smtClean="0">
                              <a:solidFill>
                                <a:srgbClr val="F39017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4400" b="0" i="1" smtClean="0">
                              <a:solidFill>
                                <a:srgbClr val="F39017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CN" sz="4400" dirty="0">
                  <a:solidFill>
                    <a:srgbClr val="F39017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52ECC6-6586-EAED-7B98-7EA2B9AA8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333" y="1383222"/>
                <a:ext cx="763992" cy="677108"/>
              </a:xfrm>
              <a:prstGeom prst="rect">
                <a:avLst/>
              </a:prstGeom>
              <a:blipFill>
                <a:blip r:embed="rId7"/>
                <a:stretch>
                  <a:fillRect l="-16393" b="-54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9582E4-1A57-FE9C-6925-1C33ABF7F2FC}"/>
                  </a:ext>
                </a:extLst>
              </p:cNvPr>
              <p:cNvSpPr txBox="1"/>
              <p:nvPr/>
            </p:nvSpPr>
            <p:spPr>
              <a:xfrm>
                <a:off x="10211181" y="1253992"/>
                <a:ext cx="104067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N" sz="4400" i="1" smtClean="0">
                              <a:solidFill>
                                <a:srgbClr val="4E2EE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4400" b="0" i="1" smtClean="0">
                              <a:solidFill>
                                <a:srgbClr val="4E2EE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en-US" altLang="zh-CN" sz="4400" b="0" i="1" smtClean="0">
                              <a:solidFill>
                                <a:srgbClr val="4E2EE2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altLang="zh-CN" sz="4400" b="0" i="1" smtClean="0">
                              <a:solidFill>
                                <a:srgbClr val="4E2EE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CN" sz="4400" i="1" dirty="0">
                  <a:solidFill>
                    <a:srgbClr val="4E2EE2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9582E4-1A57-FE9C-6925-1C33ABF7F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1181" y="1253992"/>
                <a:ext cx="1040670" cy="769441"/>
              </a:xfrm>
              <a:prstGeom prst="rect">
                <a:avLst/>
              </a:prstGeom>
              <a:blipFill>
                <a:blip r:embed="rId8"/>
                <a:stretch>
                  <a:fillRect l="-3614" b="-161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A0973D-7F22-FD9F-244C-57DD413629E5}"/>
                  </a:ext>
                </a:extLst>
              </p:cNvPr>
              <p:cNvSpPr txBox="1"/>
              <p:nvPr/>
            </p:nvSpPr>
            <p:spPr>
              <a:xfrm>
                <a:off x="9229159" y="2853377"/>
                <a:ext cx="240739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000" dirty="0"/>
                  <a:t>observed</a:t>
                </a:r>
                <a:r>
                  <a:rPr lang="zh-CN" altLang="en-US" sz="3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sz="3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</m:oMath>
                </a14:m>
                <a:endParaRPr lang="en-CN" sz="3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0A0973D-7F22-FD9F-244C-57DD41362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159" y="2853377"/>
                <a:ext cx="2407390" cy="553998"/>
              </a:xfrm>
              <a:prstGeom prst="rect">
                <a:avLst/>
              </a:prstGeom>
              <a:blipFill>
                <a:blip r:embed="rId9"/>
                <a:stretch>
                  <a:fillRect l="-5759" t="-13333" b="-311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87CE9B-0CF3-4A80-4450-188B7B8B9877}"/>
                  </a:ext>
                </a:extLst>
              </p:cNvPr>
              <p:cNvSpPr txBox="1"/>
              <p:nvPr/>
            </p:nvSpPr>
            <p:spPr>
              <a:xfrm>
                <a:off x="158786" y="940833"/>
                <a:ext cx="6553119" cy="4920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Hypothesis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toy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 smtClean="0">
                            <a:solidFill>
                              <a:srgbClr val="4E2EE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b="0" i="1" smtClean="0">
                            <a:solidFill>
                              <a:srgbClr val="4E2EE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2200" b="0" i="1" smtClean="0">
                            <a:solidFill>
                              <a:srgbClr val="4E2EE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200" b="0" i="1" smtClean="0">
                            <a:solidFill>
                              <a:srgbClr val="4E2EE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r>
                      <a:rPr lang="en-US" altLang="zh-CN" sz="2200" b="0" i="1" smtClean="0">
                        <a:solidFill>
                          <a:srgbClr val="4E2EE2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N" sz="2200" dirty="0">
                    <a:solidFill>
                      <a:srgbClr val="4E2EE2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N" sz="2200" i="1">
                            <a:solidFill>
                              <a:srgbClr val="4E2EE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i="1">
                            <a:solidFill>
                              <a:srgbClr val="4E2EE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4E2EE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CN" sz="2200" i="1">
                            <a:solidFill>
                              <a:srgbClr val="4E2EE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vs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 smtClean="0">
                            <a:solidFill>
                              <a:srgbClr val="F3901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i="1">
                            <a:solidFill>
                              <a:srgbClr val="F39017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2200" b="0" i="1" smtClean="0">
                            <a:solidFill>
                              <a:srgbClr val="F3901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200" i="1">
                            <a:solidFill>
                              <a:srgbClr val="F39017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r>
                      <a:rPr lang="en-US" altLang="zh-CN" sz="2200" i="1">
                        <a:solidFill>
                          <a:srgbClr val="F39017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N" sz="2200" i="1">
                            <a:solidFill>
                              <a:srgbClr val="F3901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rgbClr val="F39017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rgbClr val="F39017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statistic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m:rPr>
                        <m:sty m:val="p"/>
                      </m:rPr>
                      <a:rPr lang="en-US" altLang="zh-CN" sz="2200" b="0" i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sSubSup>
                          <m:sSubSupPr>
                            <m:ctrlPr>
                              <a:rPr lang="en-US" altLang="zh-CN" sz="2200" b="0" i="1" smtClean="0">
                                <a:solidFill>
                                  <a:srgbClr val="F3901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200" b="0" i="1" smtClean="0">
                                <a:solidFill>
                                  <a:srgbClr val="F39017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2200" b="0" i="1" smtClean="0">
                                <a:solidFill>
                                  <a:srgbClr val="F39017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sz="2200" b="0" i="1" smtClean="0">
                                <a:solidFill>
                                  <a:srgbClr val="F39017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bSup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CN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sSubSup>
                          <m:sSubSupPr>
                            <m:ctrlPr>
                              <a:rPr lang="en-US" altLang="zh-CN" sz="2200" i="1" smtClean="0">
                                <a:solidFill>
                                  <a:srgbClr val="4E2EE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200" b="0" i="1" smtClean="0">
                                <a:solidFill>
                                  <a:srgbClr val="4E2EE2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altLang="zh-CN" sz="2200" b="0" i="1" smtClean="0">
                                <a:solidFill>
                                  <a:srgbClr val="4E2EE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zh-CN" sz="2200" b="0" i="1" smtClean="0">
                                <a:solidFill>
                                  <a:srgbClr val="4E2EE2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bSup>
                      </m:sub>
                    </m:sSub>
                    <m:r>
                      <a:rPr lang="en-US" altLang="zh-CN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Consistency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r>
                      <a:rPr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altLang="zh-CN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p>
                    </m:sSubSup>
                  </m:oMath>
                </a14:m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p-value: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200" b="0" i="1" smtClean="0">
                          <a:solidFill>
                            <a:srgbClr val="4E2EE2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altLang="zh-CN" sz="2200" b="0" i="1" smtClean="0">
                              <a:solidFill>
                                <a:srgbClr val="4E2E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200" b="0" i="1" smtClean="0">
                              <a:solidFill>
                                <a:srgbClr val="4E2E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4E2E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200" b="0" i="1" smtClean="0">
                              <a:solidFill>
                                <a:srgbClr val="4E2EE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𝑏𝑘𝑔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200" b="0" i="1" smtClean="0">
                          <a:solidFill>
                            <a:srgbClr val="F39017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altLang="zh-CN" sz="2200" b="0" i="1" smtClean="0">
                              <a:solidFill>
                                <a:srgbClr val="F3901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200" b="0" i="1" smtClean="0">
                              <a:solidFill>
                                <a:srgbClr val="F3901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rgbClr val="F3901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200" b="0" i="1" smtClean="0">
                              <a:solidFill>
                                <a:srgbClr val="F3901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p>
                      </m:sSubSup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𝑏𝑘𝑔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Significance: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Converted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p-value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via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Gaussian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one-sided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tail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integral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Confidence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887CE9B-0CF3-4A80-4450-188B7B8B9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86" y="940833"/>
                <a:ext cx="6553119" cy="4920834"/>
              </a:xfrm>
              <a:prstGeom prst="rect">
                <a:avLst/>
              </a:prstGeom>
              <a:blipFill>
                <a:blip r:embed="rId10"/>
                <a:stretch>
                  <a:fillRect l="-967" t="-51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259388-4BF4-9EF6-4ADE-3AE38F925F63}"/>
                  </a:ext>
                </a:extLst>
              </p:cNvPr>
              <p:cNvSpPr txBox="1"/>
              <p:nvPr/>
            </p:nvSpPr>
            <p:spPr>
              <a:xfrm>
                <a:off x="536813" y="5487947"/>
                <a:ext cx="4186382" cy="882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altLang="zh-CN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sSub>
                            <m:sSubPr>
                              <m:ctrlPr>
                                <a:rPr lang="en-US" altLang="zh-CN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𝑜𝑏𝑠</m:t>
                              </m:r>
                            </m:sub>
                          </m:sSub>
                          <m:r>
                            <a:rPr lang="en-US" altLang="zh-CN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altLang="zh-CN" sz="2200" i="1" smtClean="0">
                                  <a:solidFill>
                                    <a:srgbClr val="F3901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200" i="1">
                                  <a:solidFill>
                                    <a:srgbClr val="F3901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solidFill>
                                    <a:srgbClr val="F3901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200" i="1">
                                  <a:solidFill>
                                    <a:srgbClr val="F39017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r>
                            <a:rPr lang="en-US" altLang="zh-CN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𝑏𝑘𝑔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altLang="zh-CN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sSub>
                            <m:sSubPr>
                              <m:ctrlPr>
                                <a:rPr lang="en-US" altLang="zh-CN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sz="2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𝑜𝑏𝑠</m:t>
                              </m:r>
                            </m:sub>
                          </m:sSub>
                          <m:r>
                            <a:rPr lang="en-US" altLang="zh-CN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altLang="zh-CN" sz="2200" i="1" smtClean="0">
                                  <a:solidFill>
                                    <a:srgbClr val="4E2EE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200" i="1">
                                  <a:solidFill>
                                    <a:srgbClr val="4E2EE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altLang="zh-CN" sz="2200" b="0" i="1" smtClean="0">
                                  <a:solidFill>
                                    <a:srgbClr val="4E2EE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200" i="1">
                                  <a:solidFill>
                                    <a:srgbClr val="4E2EE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r>
                            <a:rPr lang="en-US" altLang="zh-CN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𝑏𝑘𝑔</m:t>
                          </m:r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altLang="zh-CN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CN" sz="2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7259388-4BF4-9EF6-4ADE-3AE38F925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13" y="5487947"/>
                <a:ext cx="4186382" cy="882293"/>
              </a:xfrm>
              <a:prstGeom prst="rect">
                <a:avLst/>
              </a:prstGeom>
              <a:blipFill>
                <a:blip r:embed="rId11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9771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Hypothesis test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4EDCF-F9EB-66AB-CCE4-44DB49054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05"/>
          <a:stretch/>
        </p:blipFill>
        <p:spPr>
          <a:xfrm>
            <a:off x="258866" y="887363"/>
            <a:ext cx="4505191" cy="5933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BA7628-2A8F-BC01-7266-8BACE5859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082"/>
          <a:stretch/>
        </p:blipFill>
        <p:spPr>
          <a:xfrm>
            <a:off x="4847447" y="786500"/>
            <a:ext cx="4218942" cy="57805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A17F97-70B7-6D3F-22DA-927A1F84D478}"/>
                  </a:ext>
                </a:extLst>
              </p:cNvPr>
              <p:cNvSpPr txBox="1"/>
              <p:nvPr/>
            </p:nvSpPr>
            <p:spPr>
              <a:xfrm>
                <a:off x="9149780" y="2513226"/>
                <a:ext cx="2845651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𝑷𝑪</m:t>
                    </m:r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=++</m:t>
                    </m:r>
                  </m:oMath>
                </a14:m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certain</a:t>
                </a:r>
              </a:p>
              <a:p>
                <a:endParaRPr lang="en-US" altLang="zh-CN" sz="22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99%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  <a:p>
                <a:endParaRPr lang="en-US" altLang="zh-CN" sz="2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95%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  <a:p>
                <a:endParaRPr lang="en-US" altLang="zh-CN" sz="2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less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likely</a:t>
                </a:r>
              </a:p>
              <a:p>
                <a:endParaRPr lang="en-US" sz="2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consistent,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rare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DA17F97-70B7-6D3F-22DA-927A1F84D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780" y="2513226"/>
                <a:ext cx="2845651" cy="3139321"/>
              </a:xfrm>
              <a:prstGeom prst="rect">
                <a:avLst/>
              </a:prstGeom>
              <a:blipFill>
                <a:blip r:embed="rId5"/>
                <a:stretch>
                  <a:fillRect l="-889" t="-1210" r="-1778" b="-282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67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CAB8B1-B1DA-4C0B-1C3A-566E90E9D76A}"/>
              </a:ext>
            </a:extLst>
          </p:cNvPr>
          <p:cNvSpPr txBox="1"/>
          <p:nvPr/>
        </p:nvSpPr>
        <p:spPr>
          <a:xfrm>
            <a:off x="9805802" y="6079366"/>
            <a:ext cx="2118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4590F"/>
                </a:solidFill>
                <a:effectLst/>
                <a:latin typeface="Calibri" panose="020F0502020204030204" pitchFamily="34" charset="0"/>
              </a:rPr>
              <a:t>THANKS! </a:t>
            </a:r>
            <a:endParaRPr lang="en-US" sz="360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3">
                <a:extLst>
                  <a:ext uri="{FF2B5EF4-FFF2-40B4-BE49-F238E27FC236}">
                    <a16:creationId xmlns:a16="http://schemas.microsoft.com/office/drawing/2014/main" id="{C39E786A-4F6D-1F41-E7F3-64EF38F2B306}"/>
                  </a:ext>
                </a:extLst>
              </p:cNvPr>
              <p:cNvSpPr txBox="1"/>
              <p:nvPr/>
            </p:nvSpPr>
            <p:spPr>
              <a:xfrm>
                <a:off x="830949" y="924552"/>
                <a:ext cx="10574551" cy="5139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3620"/>
                  </a:lnSpc>
                  <a:buFont typeface="Wingdings" pitchFamily="2" charset="2"/>
                  <a:buChar char="v"/>
                </a:pP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family of all-charm tetraquarks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𝑃𝐶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151D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i="1" smtClean="0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rgbClr val="151D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ts val="3620"/>
                  </a:lnSpc>
                  <a:buFont typeface="Wingdings" pitchFamily="2" charset="2"/>
                  <a:buChar char="Ø"/>
                </a:pPr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Three structures X(6600), X(6900), X(7100) established </a:t>
                </a:r>
                <a:r>
                  <a:rPr lang="en" altLang="zh-CN" sz="2200" i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significances </a:t>
                </a:r>
                <a:r>
                  <a:rPr lang="en" altLang="zh-CN" sz="2200" i="1" dirty="0">
                    <a:solidFill>
                      <a:srgbClr val="FF4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5</a:t>
                </a:r>
                <a:r>
                  <a:rPr lang="el-GR" altLang="zh-CN" sz="2200" i="1" dirty="0">
                    <a:solidFill>
                      <a:srgbClr val="FF4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endParaRPr lang="en" altLang="zh-CN" sz="2200" i="1" dirty="0">
                  <a:solidFill>
                    <a:srgbClr val="FF4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00150" lvl="2" indent="-285750">
                  <a:lnSpc>
                    <a:spcPts val="362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solidFill>
                      <a:srgbClr val="FF05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</a:t>
                </a:r>
                <a:r>
                  <a:rPr lang="zh-CN" altLang="en-US" sz="2200" dirty="0">
                    <a:solidFill>
                      <a:srgbClr val="FF05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solidFill>
                      <a:srgbClr val="FF05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analyses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including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solidFill>
                      <a:srgbClr val="FF05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2024</a:t>
                </a:r>
                <a:r>
                  <a:rPr lang="zh-CN" altLang="en-US" sz="2200" dirty="0">
                    <a:solidFill>
                      <a:srgbClr val="FF05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solidFill>
                      <a:srgbClr val="FF05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data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among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exps</a:t>
                </a:r>
                <a:endParaRPr lang="en-US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00150" lvl="2" indent="-285750">
                  <a:lnSpc>
                    <a:spcPts val="362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Precision improved by factor of 3</a:t>
                </a:r>
                <a:endParaRPr lang="en" altLang="zh-CN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00150" lvl="2" indent="-285750">
                  <a:lnSpc>
                    <a:spcPts val="3620"/>
                  </a:lnSpc>
                  <a:buFont typeface="Arial" panose="020B0604020202020204" pitchFamily="34" charset="0"/>
                  <a:buChar char="•"/>
                </a:pPr>
                <a:r>
                  <a:rPr lang="en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ultiple states </a:t>
                </a:r>
                <a:r>
                  <a:rPr lang="en-US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makes</a:t>
                </a:r>
                <a:r>
                  <a:rPr lang="zh-CN" altLang="en-US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200" dirty="0">
                    <a:solidFill>
                      <a:srgbClr val="0432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comparisons possible</a:t>
                </a:r>
              </a:p>
              <a:p>
                <a:pPr marL="800100" lvl="1" indent="-342900">
                  <a:lnSpc>
                    <a:spcPts val="3620"/>
                  </a:lnSpc>
                  <a:buFont typeface="Wingdings" pitchFamily="2" charset="2"/>
                  <a:buChar char="Ø"/>
                </a:pPr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interference among structures validated </a:t>
                </a:r>
                <a:r>
                  <a:rPr lang="en" altLang="zh-CN" sz="2200" i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significances </a:t>
                </a:r>
                <a:r>
                  <a:rPr lang="en" altLang="zh-CN" sz="2200" i="1" dirty="0">
                    <a:solidFill>
                      <a:srgbClr val="FF4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5</a:t>
                </a:r>
                <a:r>
                  <a:rPr lang="el-GR" altLang="zh-CN" sz="2200" i="1" dirty="0">
                    <a:solidFill>
                      <a:srgbClr val="FF4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en" altLang="zh-CN" sz="2200" i="1" dirty="0">
                    <a:solidFill>
                      <a:srgbClr val="FF40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>
                  <a:lnSpc>
                    <a:spcPts val="3620"/>
                  </a:lnSpc>
                </a:pPr>
                <a:r>
                  <a:rPr lang="en" altLang="zh-CN" sz="22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" altLang="zh-CN" sz="2200" dirty="0">
                    <a:solidFill>
                      <a:srgbClr val="0432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==&gt; States have common J</a:t>
                </a:r>
                <a:r>
                  <a:rPr lang="en" altLang="zh-CN" sz="2200" baseline="30000" dirty="0">
                    <a:solidFill>
                      <a:srgbClr val="0432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2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2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2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200" dirty="0" err="1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easured</a:t>
                </a:r>
                <a:r>
                  <a:rPr lang="zh-CN" altLang="en-US" sz="22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</a:t>
                </a:r>
                <a:r>
                  <a:rPr lang="zh-CN" altLang="en-US" sz="22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en" altLang="zh-CN" sz="2200" dirty="0">
                  <a:solidFill>
                    <a:srgbClr val="0432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lnSpc>
                    <a:spcPts val="3620"/>
                  </a:lnSpc>
                  <a:buFont typeface="Wingdings" pitchFamily="2" charset="2"/>
                  <a:buChar char="Ø"/>
                </a:pPr>
                <a:r>
                  <a:rPr lang="en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 mass </a:t>
                </a:r>
                <a:r>
                  <a:rPr lang="en" altLang="zh-CN" sz="2200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splittings</a:t>
                </a:r>
                <a:r>
                  <a:rPr lang="en-US" altLang="zh-CN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2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Regge</a:t>
                </a: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trajectory </a:t>
                </a:r>
                <a:endParaRPr lang="en" altLang="zh-CN" sz="22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ts val="3620"/>
                  </a:lnSpc>
                </a:pPr>
                <a:r>
                  <a:rPr lang="en" altLang="zh-CN" sz="22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" altLang="zh-CN" sz="2200" dirty="0">
                    <a:solidFill>
                      <a:srgbClr val="0432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==&gt; radial family of states</a:t>
                </a:r>
              </a:p>
              <a:p>
                <a:pPr lvl="1">
                  <a:lnSpc>
                    <a:spcPts val="3620"/>
                  </a:lnSpc>
                </a:pPr>
                <a:endParaRPr lang="en" altLang="zh-CN" sz="2200" dirty="0">
                  <a:solidFill>
                    <a:srgbClr val="0432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620"/>
                  </a:lnSpc>
                </a:pPr>
                <a:r>
                  <a:rPr lang="en" altLang="zh-CN" sz="2800" b="1" dirty="0">
                    <a:solidFill>
                      <a:srgbClr val="FF01D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CMS is painting a coherent picture of 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solidFill>
                          <a:srgbClr val="FF01DB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800" b="1" i="1">
                        <a:solidFill>
                          <a:srgbClr val="FF01DB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b="1" i="1">
                        <a:solidFill>
                          <a:srgbClr val="FF01DB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zh-CN" sz="2800" b="1" i="1">
                        <a:solidFill>
                          <a:srgbClr val="FF01DB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800" b="1" i="1">
                        <a:solidFill>
                          <a:srgbClr val="FF01DB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b="1" i="1">
                        <a:solidFill>
                          <a:srgbClr val="FF01DB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" altLang="zh-CN" sz="2800" b="1" dirty="0">
                    <a:solidFill>
                      <a:srgbClr val="FF01D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structures</a:t>
                </a:r>
              </a:p>
            </p:txBody>
          </p:sp>
        </mc:Choice>
        <mc:Fallback xmlns="">
          <p:sp>
            <p:nvSpPr>
              <p:cNvPr id="14" name="文本框 3">
                <a:extLst>
                  <a:ext uri="{FF2B5EF4-FFF2-40B4-BE49-F238E27FC236}">
                    <a16:creationId xmlns:a16="http://schemas.microsoft.com/office/drawing/2014/main" id="{C39E786A-4F6D-1F41-E7F3-64EF38F2B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949" y="924552"/>
                <a:ext cx="10574551" cy="5139356"/>
              </a:xfrm>
              <a:prstGeom prst="rect">
                <a:avLst/>
              </a:prstGeom>
              <a:blipFill>
                <a:blip r:embed="rId4"/>
                <a:stretch>
                  <a:fillRect l="-1199" b="-246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0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0EB4E-92CF-ED37-755E-FCD12635B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49" y="2762250"/>
            <a:ext cx="58293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25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EDB73E-E35C-AADD-518F-852EFE525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30" y="3837445"/>
            <a:ext cx="3149643" cy="2956562"/>
          </a:xfrm>
          <a:prstGeom prst="rect">
            <a:avLst/>
          </a:prstGeom>
        </p:spPr>
      </p:pic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3939021" y="100863"/>
            <a:ext cx="4313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Internal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structure</a:t>
            </a:r>
          </a:p>
        </p:txBody>
      </p:sp>
      <p:pic>
        <p:nvPicPr>
          <p:cNvPr id="12" name="Picture 11" descr="查看源图像">
            <a:extLst>
              <a:ext uri="{FF2B5EF4-FFF2-40B4-BE49-F238E27FC236}">
                <a16:creationId xmlns:a16="http://schemas.microsoft.com/office/drawing/2014/main" id="{FDF89624-A4B9-73CA-9148-25FE627A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1" y="1826"/>
            <a:ext cx="786500" cy="7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85FBBC-B906-93CA-B99B-D703F01B23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229" t="12164" r="19054" b="57848"/>
          <a:stretch/>
        </p:blipFill>
        <p:spPr>
          <a:xfrm>
            <a:off x="9407220" y="5199603"/>
            <a:ext cx="1547554" cy="15944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9564AD-B406-D31C-7FF1-5C77647A5F43}"/>
              </a:ext>
            </a:extLst>
          </p:cNvPr>
          <p:cNvSpPr txBox="1"/>
          <p:nvPr/>
        </p:nvSpPr>
        <p:spPr>
          <a:xfrm>
            <a:off x="201343" y="925248"/>
            <a:ext cx="3582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(meson-meson)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rgbClr val="C00000"/>
                </a:solidFill>
              </a:rPr>
              <a:t>Bound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state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of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two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mesons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3764AF2-8E44-087F-44E1-73D648770C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51" t="2072" r="78318" b="56569"/>
          <a:stretch/>
        </p:blipFill>
        <p:spPr>
          <a:xfrm>
            <a:off x="9148407" y="1740608"/>
            <a:ext cx="1911067" cy="2485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B7BEBA-1C73-AA76-CB8E-C9EC756C4CF1}"/>
              </a:ext>
            </a:extLst>
          </p:cNvPr>
          <p:cNvSpPr txBox="1"/>
          <p:nvPr/>
        </p:nvSpPr>
        <p:spPr>
          <a:xfrm>
            <a:off x="201343" y="3486676"/>
            <a:ext cx="225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/>
              <a:t>Sexaquark</a:t>
            </a:r>
            <a:r>
              <a:rPr lang="zh-CN" altLang="en-US" dirty="0"/>
              <a:t> </a:t>
            </a:r>
            <a:r>
              <a:rPr lang="en-US" altLang="zh-CN" dirty="0"/>
              <a:t>“molecule”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CED82-8450-C3B6-0083-14B413BBFB10}"/>
              </a:ext>
            </a:extLst>
          </p:cNvPr>
          <p:cNvSpPr txBox="1"/>
          <p:nvPr/>
        </p:nvSpPr>
        <p:spPr>
          <a:xfrm>
            <a:off x="8470691" y="786501"/>
            <a:ext cx="3563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Compact</a:t>
            </a:r>
            <a:r>
              <a:rPr lang="zh-CN" altLang="en-US" sz="28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tetraquark</a:t>
            </a:r>
            <a:r>
              <a:rPr lang="zh-CN" altLang="en-US" sz="28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solidFill>
                <a:srgbClr val="151D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rgbClr val="151D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(diquark-antidiquark)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6D9C42-A6EE-CB01-3EF6-0D56CB48CC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486" r="64207" b="62243"/>
          <a:stretch/>
        </p:blipFill>
        <p:spPr>
          <a:xfrm>
            <a:off x="6630356" y="685638"/>
            <a:ext cx="991927" cy="2003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ED12EF-0A4C-8408-2F94-B7606F419E61}"/>
              </a:ext>
            </a:extLst>
          </p:cNvPr>
          <p:cNvSpPr txBox="1"/>
          <p:nvPr/>
        </p:nvSpPr>
        <p:spPr>
          <a:xfrm>
            <a:off x="8470691" y="4373817"/>
            <a:ext cx="34206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151DFF"/>
                </a:solidFill>
              </a:rPr>
              <a:t>Connects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two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colored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objects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through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direct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strong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interactions,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like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quarks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in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a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proton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or</a:t>
            </a:r>
            <a:r>
              <a:rPr lang="zh-CN" altLang="en-US" dirty="0">
                <a:solidFill>
                  <a:srgbClr val="151DFF"/>
                </a:solidFill>
              </a:rPr>
              <a:t> </a:t>
            </a:r>
            <a:r>
              <a:rPr lang="en-US" altLang="zh-CN" dirty="0">
                <a:solidFill>
                  <a:srgbClr val="151DFF"/>
                </a:solidFill>
              </a:rPr>
              <a:t>neutron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983AD6-CAE9-2DDF-FBA0-4B074E5C41D7}"/>
              </a:ext>
            </a:extLst>
          </p:cNvPr>
          <p:cNvSpPr txBox="1"/>
          <p:nvPr/>
        </p:nvSpPr>
        <p:spPr>
          <a:xfrm>
            <a:off x="4091833" y="4168943"/>
            <a:ext cx="34206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connected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by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residual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strong (nuclear)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force,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like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proton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and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neutron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in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a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nucleus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2D1593-0965-B118-5F78-E879E1FA7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38336" y="685637"/>
            <a:ext cx="2732621" cy="19144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D9887B-5B73-0022-9AFE-77AB7E1568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8378"/>
          <a:stretch/>
        </p:blipFill>
        <p:spPr>
          <a:xfrm>
            <a:off x="2744028" y="2766443"/>
            <a:ext cx="3680538" cy="100946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4D664A-1800-6229-CE2C-C7130C2B44A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4304646" y="1887523"/>
            <a:ext cx="279651" cy="878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3939021" y="100863"/>
            <a:ext cx="4313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Internal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structure</a:t>
            </a:r>
          </a:p>
        </p:txBody>
      </p:sp>
      <p:pic>
        <p:nvPicPr>
          <p:cNvPr id="12" name="Picture 11" descr="查看源图像">
            <a:extLst>
              <a:ext uri="{FF2B5EF4-FFF2-40B4-BE49-F238E27FC236}">
                <a16:creationId xmlns:a16="http://schemas.microsoft.com/office/drawing/2014/main" id="{FDF89624-A4B9-73CA-9148-25FE627A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1" y="1826"/>
            <a:ext cx="786500" cy="7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34EF87-C229-4488-F3D2-CF29E8BF2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757" y="1066800"/>
            <a:ext cx="2179982" cy="29585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7981A6-97A6-F31E-E22B-840EE4703A3E}"/>
                  </a:ext>
                </a:extLst>
              </p:cNvPr>
              <p:cNvSpPr txBox="1"/>
              <p:nvPr/>
            </p:nvSpPr>
            <p:spPr>
              <a:xfrm>
                <a:off x="667571" y="1057490"/>
                <a:ext cx="7098738" cy="2309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Fundamental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study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matter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quark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nique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FF00F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all-heavy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tetraquark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numbers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rgbClr val="FF00F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FF00F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FF00F2"/>
                            </a:solidFill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FF00F2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r>
                  <a:rPr lang="zh-CN" altLang="en-US" sz="2400" dirty="0">
                    <a:solidFill>
                      <a:srgbClr val="FF00F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directly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related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structure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7981A6-97A6-F31E-E22B-840EE4703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71" y="1057490"/>
                <a:ext cx="7098738" cy="2309543"/>
              </a:xfrm>
              <a:prstGeom prst="rect">
                <a:avLst/>
              </a:prstGeom>
              <a:blipFill>
                <a:blip r:embed="rId7"/>
                <a:stretch>
                  <a:fillRect l="-1071" t="-2198" r="-35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FCB97541-E7F6-1B2A-A3EE-2A237F205F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987" t="-1" r="40629" b="45362"/>
          <a:stretch/>
        </p:blipFill>
        <p:spPr>
          <a:xfrm>
            <a:off x="9751136" y="2156562"/>
            <a:ext cx="2101225" cy="26972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AA629F-497C-8245-9A26-AED979A6456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750" t="56921" r="36342"/>
          <a:stretch/>
        </p:blipFill>
        <p:spPr>
          <a:xfrm>
            <a:off x="6958453" y="4070120"/>
            <a:ext cx="2792683" cy="2020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32BEFD-019B-FF2D-1A94-96001040F5E3}"/>
                  </a:ext>
                </a:extLst>
              </p:cNvPr>
              <p:cNvSpPr txBox="1"/>
              <p:nvPr/>
            </p:nvSpPr>
            <p:spPr>
              <a:xfrm>
                <a:off x="667571" y="2546074"/>
                <a:ext cx="8760634" cy="23245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Compact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tetraquark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(diquark-antiquark)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𝑐𝑐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identical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antisymmetric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function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(Pauli exclusion principle)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color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anti-triplet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(attraction)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axial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vector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32BEFD-019B-FF2D-1A94-96001040F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71" y="2546074"/>
                <a:ext cx="8760634" cy="2324547"/>
              </a:xfrm>
              <a:prstGeom prst="rect">
                <a:avLst/>
              </a:prstGeom>
              <a:blipFill>
                <a:blip r:embed="rId9"/>
                <a:stretch>
                  <a:fillRect l="-868" t="-217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623552-E108-3913-4E41-47B6732371AA}"/>
                  </a:ext>
                </a:extLst>
              </p:cNvPr>
              <p:cNvSpPr txBox="1"/>
              <p:nvPr/>
            </p:nvSpPr>
            <p:spPr>
              <a:xfrm>
                <a:off x="667571" y="6135796"/>
                <a:ext cx="11197345" cy="4628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𝑃𝐶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rgbClr val="151D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rgbClr val="151D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consistent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diquark-antidiquark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spin-1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diquarks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4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151D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altLang="zh-CN" sz="2400" b="0" i="1" smtClean="0">
                        <a:solidFill>
                          <a:srgbClr val="151D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623552-E108-3913-4E41-47B673237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71" y="6135796"/>
                <a:ext cx="11197345" cy="462884"/>
              </a:xfrm>
              <a:prstGeom prst="rect">
                <a:avLst/>
              </a:prstGeom>
              <a:blipFill>
                <a:blip r:embed="rId10"/>
                <a:stretch>
                  <a:fillRect l="-680" t="-10811" b="-297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75928F-8B1A-BB3A-F099-ECA34843FD42}"/>
                  </a:ext>
                </a:extLst>
              </p:cNvPr>
              <p:cNvSpPr txBox="1"/>
              <p:nvPr/>
            </p:nvSpPr>
            <p:spPr>
              <a:xfrm>
                <a:off x="667571" y="4882514"/>
                <a:ext cx="6110416" cy="477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olecu</a:t>
                </a:r>
                <a:r>
                  <a:rPr lang="en-US" altLang="zh-C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less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restrictions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(meson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=0,1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575928F-8B1A-BB3A-F099-ECA34843F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71" y="4882514"/>
                <a:ext cx="6110416" cy="477888"/>
              </a:xfrm>
              <a:prstGeom prst="rect">
                <a:avLst/>
              </a:prstGeom>
              <a:blipFill>
                <a:blip r:embed="rId11"/>
                <a:stretch>
                  <a:fillRect l="-1245" t="-10526" r="-3320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517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9CBF74C-FDF8-3B2A-7DBC-3107545B1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023" y="1384325"/>
            <a:ext cx="3312000" cy="2507257"/>
          </a:xfrm>
          <a:prstGeom prst="rect">
            <a:avLst/>
          </a:prstGeom>
        </p:spPr>
      </p:pic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5D04B-BF4A-D155-9CED-58AC8E042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3" y="1380870"/>
            <a:ext cx="3636000" cy="2373641"/>
          </a:xfrm>
          <a:prstGeom prst="rect">
            <a:avLst/>
          </a:prstGeom>
        </p:spPr>
      </p:pic>
      <p:sp>
        <p:nvSpPr>
          <p:cNvPr id="10" name="文本框 4">
            <a:extLst>
              <a:ext uri="{FF2B5EF4-FFF2-40B4-BE49-F238E27FC236}">
                <a16:creationId xmlns:a16="http://schemas.microsoft.com/office/drawing/2014/main" id="{425517B8-F886-74DC-87CE-33C7035AC8DD}"/>
              </a:ext>
            </a:extLst>
          </p:cNvPr>
          <p:cNvSpPr txBox="1"/>
          <p:nvPr/>
        </p:nvSpPr>
        <p:spPr>
          <a:xfrm>
            <a:off x="456774" y="3960652"/>
            <a:ext cx="9920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exp </a:t>
            </a:r>
            <a:r>
              <a:rPr lang="en" altLang="zh-CN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observe </a:t>
            </a:r>
            <a:r>
              <a:rPr lang="en" altLang="zh-CN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X(6900) </a:t>
            </a:r>
            <a:r>
              <a:rPr lang="en-US" altLang="zh-CN" b="1" dirty="0">
                <a:solidFill>
                  <a:srgbClr val="EA448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" altLang="zh-CN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id="{903CDFC7-3DF0-8D0A-DF54-4BAA72D05C1B}"/>
              </a:ext>
            </a:extLst>
          </p:cNvPr>
          <p:cNvSpPr txBox="1"/>
          <p:nvPr/>
        </p:nvSpPr>
        <p:spPr>
          <a:xfrm>
            <a:off x="460158" y="5208305"/>
            <a:ext cx="4617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" altLang="zh-CN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All exp use </a:t>
            </a:r>
            <a:r>
              <a:rPr lang="en" altLang="zh-CN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lang="en" altLang="zh-CN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but in diff ways</a:t>
            </a:r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BFA3C2E2-2D56-FFD3-15E5-3DF60F69E9E3}"/>
              </a:ext>
            </a:extLst>
          </p:cNvPr>
          <p:cNvSpPr txBox="1"/>
          <p:nvPr/>
        </p:nvSpPr>
        <p:spPr>
          <a:xfrm>
            <a:off x="456774" y="6450805"/>
            <a:ext cx="767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" altLang="zh-CN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All exp see </a:t>
            </a:r>
            <a:r>
              <a:rPr lang="en" altLang="zh-CN" b="1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threshold excess</a:t>
            </a:r>
            <a:r>
              <a:rPr lang="en" altLang="zh-CN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NOT explained! Classified as background</a:t>
            </a:r>
          </a:p>
        </p:txBody>
      </p:sp>
      <p:sp>
        <p:nvSpPr>
          <p:cNvPr id="13" name="下箭头 12">
            <a:extLst>
              <a:ext uri="{FF2B5EF4-FFF2-40B4-BE49-F238E27FC236}">
                <a16:creationId xmlns:a16="http://schemas.microsoft.com/office/drawing/2014/main" id="{090E4751-39BD-C2A1-9F76-D550F261EBED}"/>
              </a:ext>
            </a:extLst>
          </p:cNvPr>
          <p:cNvSpPr/>
          <p:nvPr/>
        </p:nvSpPr>
        <p:spPr>
          <a:xfrm rot="7758192">
            <a:off x="2589788" y="2144509"/>
            <a:ext cx="343036" cy="132590"/>
          </a:xfrm>
          <a:prstGeom prst="notchedRightArrow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8" name="下箭头 20">
            <a:extLst>
              <a:ext uri="{FF2B5EF4-FFF2-40B4-BE49-F238E27FC236}">
                <a16:creationId xmlns:a16="http://schemas.microsoft.com/office/drawing/2014/main" id="{451FA6A7-8859-ED11-7CCE-C43D07457B21}"/>
              </a:ext>
            </a:extLst>
          </p:cNvPr>
          <p:cNvSpPr/>
          <p:nvPr/>
        </p:nvSpPr>
        <p:spPr>
          <a:xfrm rot="955503">
            <a:off x="8947338" y="1557701"/>
            <a:ext cx="161596" cy="335879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9" name="下箭头 19">
            <a:extLst>
              <a:ext uri="{FF2B5EF4-FFF2-40B4-BE49-F238E27FC236}">
                <a16:creationId xmlns:a16="http://schemas.microsoft.com/office/drawing/2014/main" id="{47162105-7EE2-9090-A529-2B7357861BD7}"/>
              </a:ext>
            </a:extLst>
          </p:cNvPr>
          <p:cNvSpPr/>
          <p:nvPr/>
        </p:nvSpPr>
        <p:spPr>
          <a:xfrm rot="1083857">
            <a:off x="2260048" y="1752975"/>
            <a:ext cx="161596" cy="335879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22D14E-EB59-3978-3B4F-2951579608E9}"/>
              </a:ext>
            </a:extLst>
          </p:cNvPr>
          <p:cNvSpPr txBox="1"/>
          <p:nvPr/>
        </p:nvSpPr>
        <p:spPr>
          <a:xfrm>
            <a:off x="3611676" y="3966148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dirty="0">
                <a:solidFill>
                  <a:srgbClr val="AB1500"/>
                </a:solidFill>
                <a:effectLst/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+ additional structure </a:t>
            </a:r>
            <a:endParaRPr lang="en-CN" dirty="0">
              <a:solidFill>
                <a:srgbClr val="AB1500"/>
              </a:solidFill>
              <a:latin typeface="Times New Roman" panose="02020603050405020304" pitchFamily="18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2AEEB8-7B2A-604E-3DB5-3AD0DC8C36DF}"/>
              </a:ext>
            </a:extLst>
          </p:cNvPr>
          <p:cNvSpPr txBox="1"/>
          <p:nvPr/>
        </p:nvSpPr>
        <p:spPr>
          <a:xfrm>
            <a:off x="202285" y="4304670"/>
            <a:ext cx="8870954" cy="444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7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Hump</a:t>
            </a:r>
            <a:r>
              <a:rPr lang="zh-CN" altLang="en-US" sz="17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7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zh-CN" altLang="en-US" sz="17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7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6.6</a:t>
            </a:r>
            <a:r>
              <a:rPr lang="zh-CN" altLang="en-US" sz="17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7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modeling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AC4BB1-11F6-D66F-8D1D-CB8D730E76AC}"/>
              </a:ext>
            </a:extLst>
          </p:cNvPr>
          <p:cNvSpPr txBox="1"/>
          <p:nvPr/>
        </p:nvSpPr>
        <p:spPr>
          <a:xfrm>
            <a:off x="7242355" y="3977594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" altLang="zh-CN" b="1" dirty="0">
                <a:solidFill>
                  <a:srgbClr val="AB1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CMS claimed</a:t>
            </a:r>
            <a:r>
              <a:rPr lang="zh-CN" altLang="en-US" b="1" dirty="0">
                <a:solidFill>
                  <a:srgbClr val="AB1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b="1" dirty="0">
                <a:solidFill>
                  <a:srgbClr val="AB1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X(6600) &amp; X(7100)</a:t>
            </a:r>
            <a:endParaRPr lang="en" altLang="zh-CN" b="1" dirty="0">
              <a:solidFill>
                <a:srgbClr val="AB15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C5AFF3-C581-B066-9EA5-461B6545F3D3}"/>
              </a:ext>
            </a:extLst>
          </p:cNvPr>
          <p:cNvSpPr txBox="1"/>
          <p:nvPr/>
        </p:nvSpPr>
        <p:spPr>
          <a:xfrm>
            <a:off x="268200" y="5555533"/>
            <a:ext cx="7048059" cy="874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extra BW interfere with SPS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800" i="1" dirty="0">
                <a:solidFill>
                  <a:srgbClr val="1E66B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X(6900) NOT interfering!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ATLAS</a:t>
            </a:r>
            <a:r>
              <a:rPr lang="zh-CN" alt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CMS:</a:t>
            </a:r>
            <a:r>
              <a:rPr lang="zh-CN" alt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zh-CN" alt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multi-resonance interference</a:t>
            </a:r>
            <a:endParaRPr lang="en" altLang="zh-CN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D00833-6F74-8011-5F5E-B395D9378322}"/>
              </a:ext>
            </a:extLst>
          </p:cNvPr>
          <p:cNvSpPr txBox="1"/>
          <p:nvPr/>
        </p:nvSpPr>
        <p:spPr>
          <a:xfrm>
            <a:off x="7457878" y="5955527"/>
            <a:ext cx="47818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stem Font Regular"/>
              <a:buChar char="🔎"/>
            </a:pPr>
            <a:r>
              <a:rPr lang="en" altLang="zh-CN" sz="2200" b="1" i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number of unresolved questions</a:t>
            </a:r>
            <a:r>
              <a:rPr lang="zh-CN" altLang="en-US" sz="2200" b="1" i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200" b="1" i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6" name="下箭头 12">
            <a:extLst>
              <a:ext uri="{FF2B5EF4-FFF2-40B4-BE49-F238E27FC236}">
                <a16:creationId xmlns:a16="http://schemas.microsoft.com/office/drawing/2014/main" id="{DAFDDE24-05B5-AE04-E199-2827E75D930B}"/>
              </a:ext>
            </a:extLst>
          </p:cNvPr>
          <p:cNvSpPr/>
          <p:nvPr/>
        </p:nvSpPr>
        <p:spPr>
          <a:xfrm rot="7758192">
            <a:off x="9147614" y="1919636"/>
            <a:ext cx="343036" cy="132590"/>
          </a:xfrm>
          <a:prstGeom prst="notchedRightArrow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7" name="下箭头 12">
            <a:extLst>
              <a:ext uri="{FF2B5EF4-FFF2-40B4-BE49-F238E27FC236}">
                <a16:creationId xmlns:a16="http://schemas.microsoft.com/office/drawing/2014/main" id="{C7ECD4C0-0221-479F-0E65-81F708BC9BFF}"/>
              </a:ext>
            </a:extLst>
          </p:cNvPr>
          <p:cNvSpPr/>
          <p:nvPr/>
        </p:nvSpPr>
        <p:spPr>
          <a:xfrm rot="7758192">
            <a:off x="1721696" y="1903063"/>
            <a:ext cx="307777" cy="138102"/>
          </a:xfrm>
          <a:prstGeom prst="rightArrow">
            <a:avLst/>
          </a:prstGeom>
          <a:noFill/>
          <a:ln w="28575">
            <a:solidFill>
              <a:srgbClr val="538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6C2CF-6B4F-C4DD-C142-618D1C259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105" y="1276515"/>
            <a:ext cx="2777446" cy="2645186"/>
          </a:xfrm>
          <a:prstGeom prst="rect">
            <a:avLst/>
          </a:prstGeom>
        </p:spPr>
      </p:pic>
      <p:sp>
        <p:nvSpPr>
          <p:cNvPr id="6" name="下箭头 19">
            <a:extLst>
              <a:ext uri="{FF2B5EF4-FFF2-40B4-BE49-F238E27FC236}">
                <a16:creationId xmlns:a16="http://schemas.microsoft.com/office/drawing/2014/main" id="{836804A0-7654-718C-4A26-045E2BFE18A0}"/>
              </a:ext>
            </a:extLst>
          </p:cNvPr>
          <p:cNvSpPr/>
          <p:nvPr/>
        </p:nvSpPr>
        <p:spPr>
          <a:xfrm rot="1083857">
            <a:off x="5759283" y="2067119"/>
            <a:ext cx="161596" cy="335879"/>
          </a:xfrm>
          <a:prstGeom prst="downArrow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下箭头 12">
            <a:extLst>
              <a:ext uri="{FF2B5EF4-FFF2-40B4-BE49-F238E27FC236}">
                <a16:creationId xmlns:a16="http://schemas.microsoft.com/office/drawing/2014/main" id="{3BB257C4-B33C-14C7-4A55-76C22D2E3D4D}"/>
              </a:ext>
            </a:extLst>
          </p:cNvPr>
          <p:cNvSpPr/>
          <p:nvPr/>
        </p:nvSpPr>
        <p:spPr>
          <a:xfrm rot="7758192">
            <a:off x="5416869" y="2069082"/>
            <a:ext cx="307777" cy="138102"/>
          </a:xfrm>
          <a:prstGeom prst="rightArrow">
            <a:avLst/>
          </a:prstGeom>
          <a:noFill/>
          <a:ln w="28575">
            <a:solidFill>
              <a:srgbClr val="538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9" name="下箭头 12">
            <a:extLst>
              <a:ext uri="{FF2B5EF4-FFF2-40B4-BE49-F238E27FC236}">
                <a16:creationId xmlns:a16="http://schemas.microsoft.com/office/drawing/2014/main" id="{C23DB0BB-B63A-1DBA-5AC5-EC3899601012}"/>
              </a:ext>
            </a:extLst>
          </p:cNvPr>
          <p:cNvSpPr/>
          <p:nvPr/>
        </p:nvSpPr>
        <p:spPr>
          <a:xfrm rot="7758192">
            <a:off x="8507906" y="1585589"/>
            <a:ext cx="307777" cy="138102"/>
          </a:xfrm>
          <a:prstGeom prst="rightArrow">
            <a:avLst/>
          </a:prstGeom>
          <a:noFill/>
          <a:ln w="28575">
            <a:solidFill>
              <a:srgbClr val="5382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AE32161-F2F9-9CAD-10A6-354C18CE42B0}"/>
                  </a:ext>
                </a:extLst>
              </p:cNvPr>
              <p:cNvSpPr txBox="1"/>
              <p:nvPr/>
            </p:nvSpPr>
            <p:spPr>
              <a:xfrm>
                <a:off x="202284" y="4726288"/>
                <a:ext cx="8081251" cy="464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914400" lvl="1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Hint</a:t>
                </a:r>
                <a:r>
                  <a:rPr lang="zh-CN" alt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@</a:t>
                </a:r>
                <a:r>
                  <a:rPr lang="zh-CN" altLang="en-US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18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7.2 GeV</a:t>
                </a:r>
                <a:r>
                  <a:rPr lang="en" altLang="zh-CN" sz="1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LHCb not consider; </a:t>
                </a:r>
                <a:r>
                  <a:rPr lang="zh-CN" altLang="en-US" sz="1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1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ATLAS 3</a:t>
                </a:r>
                <a:r>
                  <a:rPr lang="el-GR" altLang="zh-CN" sz="1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en-US" altLang="zh-CN" sz="1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18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hint </a:t>
                </a:r>
                <a:r>
                  <a:rPr lang="en" altLang="zh-CN" sz="18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altLang="zh-CN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𝜓𝜓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" altLang="zh-CN" sz="18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AE32161-F2F9-9CAD-10A6-354C18CE4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84" y="4726288"/>
                <a:ext cx="8081251" cy="464166"/>
              </a:xfrm>
              <a:prstGeom prst="rect">
                <a:avLst/>
              </a:prstGeom>
              <a:blipFill>
                <a:blip r:embed="rId7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05618194-43DA-8564-29D4-16923EA8EC7F}"/>
              </a:ext>
            </a:extLst>
          </p:cNvPr>
          <p:cNvSpPr txBox="1"/>
          <p:nvPr/>
        </p:nvSpPr>
        <p:spPr>
          <a:xfrm>
            <a:off x="246679" y="685638"/>
            <a:ext cx="5353068" cy="457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All-charm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etraquar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LHC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J/J/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channel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4C715E10-A8B6-8279-1E22-3FA6AF084F6C}"/>
              </a:ext>
            </a:extLst>
          </p:cNvPr>
          <p:cNvSpPr txBox="1"/>
          <p:nvPr/>
        </p:nvSpPr>
        <p:spPr>
          <a:xfrm>
            <a:off x="1343809" y="1239340"/>
            <a:ext cx="1739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Sci.Bull</a:t>
            </a:r>
            <a:r>
              <a:rPr lang="en-US" sz="11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1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65 (2020) 23, 1983</a:t>
            </a:r>
            <a:endParaRPr lang="en" altLang="zh-CN" sz="1100" i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FE45F5-F528-C176-8769-BD519C30B57C}"/>
              </a:ext>
            </a:extLst>
          </p:cNvPr>
          <p:cNvSpPr txBox="1"/>
          <p:nvPr/>
        </p:nvSpPr>
        <p:spPr>
          <a:xfrm>
            <a:off x="7975282" y="1247231"/>
            <a:ext cx="24468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Phys. Rev. Lett. </a:t>
            </a:r>
            <a:r>
              <a:rPr lang="en-U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132 (2024) 111901</a:t>
            </a:r>
            <a:endParaRPr lang="en-C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F2CF78-A320-F04F-55A6-DE845A017463}"/>
              </a:ext>
            </a:extLst>
          </p:cNvPr>
          <p:cNvSpPr txBox="1"/>
          <p:nvPr/>
        </p:nvSpPr>
        <p:spPr>
          <a:xfrm>
            <a:off x="5028364" y="1086891"/>
            <a:ext cx="26070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Phys.Rev.Lett</a:t>
            </a:r>
            <a:r>
              <a:rPr lang="en-US" sz="1100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1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131 (2023) 15, 151902</a:t>
            </a:r>
            <a:endParaRPr lang="en-C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62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8" grpId="0" animBg="1"/>
      <p:bldP spid="19" grpId="0" animBg="1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6" grpId="0" animBg="1"/>
      <p:bldP spid="28" grpId="0" animBg="1"/>
      <p:bldP spid="29" grpId="0" animBg="1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92476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7">
            <a:extLst>
              <a:ext uri="{FF2B5EF4-FFF2-40B4-BE49-F238E27FC236}">
                <a16:creationId xmlns:a16="http://schemas.microsoft.com/office/drawing/2014/main" id="{C45C7410-7A9A-5920-772A-27A97AC0FF96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Discussion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B24BD0-E85B-54A6-2502-66611EEC494F}"/>
                  </a:ext>
                </a:extLst>
              </p:cNvPr>
              <p:cNvSpPr txBox="1"/>
              <p:nvPr/>
            </p:nvSpPr>
            <p:spPr>
              <a:xfrm>
                <a:off x="1836083" y="4258835"/>
                <a:ext cx="8519832" cy="2346861"/>
              </a:xfrm>
              <a:prstGeom prst="rect">
                <a:avLst/>
              </a:prstGeom>
              <a:noFill/>
              <a:ln w="19050">
                <a:solidFill>
                  <a:srgbClr val="011893"/>
                </a:solidFill>
                <a:prstDash val="dash"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Interference imply same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numbers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200 MeV mass splitting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among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triplet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Υ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family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Squared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masses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triplet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align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Regge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trajectory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==&gt;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" altLang="zh-CN" sz="20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Radial excitations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Regge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plot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favors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spin-1</a:t>
                </a:r>
                <a:r>
                  <a:rPr lang="zh-CN" altLang="en-US" sz="20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diquark</a:t>
                </a:r>
                <a:r>
                  <a:rPr lang="zh-CN" altLang="en-US" sz="20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151D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Width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trend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Υ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family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B24BD0-E85B-54A6-2502-66611EEC4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083" y="4258835"/>
                <a:ext cx="8519832" cy="2346861"/>
              </a:xfrm>
              <a:prstGeom prst="rect">
                <a:avLst/>
              </a:prstGeom>
              <a:blipFill>
                <a:blip r:embed="rId4"/>
                <a:stretch>
                  <a:fillRect l="-594" b="-3209"/>
                </a:stretch>
              </a:blipFill>
              <a:ln w="19050">
                <a:solidFill>
                  <a:srgbClr val="011893"/>
                </a:solidFill>
                <a:prstDash val="dash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32">
            <a:extLst>
              <a:ext uri="{FF2B5EF4-FFF2-40B4-BE49-F238E27FC236}">
                <a16:creationId xmlns:a16="http://schemas.microsoft.com/office/drawing/2014/main" id="{0E705A1F-8F8D-2527-48DF-DFC238B31AFB}"/>
              </a:ext>
            </a:extLst>
          </p:cNvPr>
          <p:cNvGrpSpPr>
            <a:grpSpLocks noChangeAspect="1"/>
          </p:cNvGrpSpPr>
          <p:nvPr/>
        </p:nvGrpSpPr>
        <p:grpSpPr>
          <a:xfrm>
            <a:off x="3935153" y="1063569"/>
            <a:ext cx="4508177" cy="2983062"/>
            <a:chOff x="6332363" y="629901"/>
            <a:chExt cx="4687243" cy="3124829"/>
          </a:xfrm>
        </p:grpSpPr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83BBEA9E-E17A-C4A6-6A5C-0A75BD31F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2363" y="629901"/>
              <a:ext cx="4687243" cy="3124829"/>
            </a:xfrm>
            <a:prstGeom prst="rect">
              <a:avLst/>
            </a:prstGeom>
          </p:spPr>
        </p:pic>
        <p:sp>
          <p:nvSpPr>
            <p:cNvPr id="12" name="文本框 29">
              <a:extLst>
                <a:ext uri="{FF2B5EF4-FFF2-40B4-BE49-F238E27FC236}">
                  <a16:creationId xmlns:a16="http://schemas.microsoft.com/office/drawing/2014/main" id="{F39DEB41-17F2-678E-7960-1ADF5E6A55E4}"/>
                </a:ext>
              </a:extLst>
            </p:cNvPr>
            <p:cNvSpPr txBox="1"/>
            <p:nvPr/>
          </p:nvSpPr>
          <p:spPr>
            <a:xfrm>
              <a:off x="9753388" y="2627561"/>
              <a:ext cx="662003" cy="338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500" b="1" i="1" dirty="0">
                  <a:solidFill>
                    <a:srgbClr val="0410FB"/>
                  </a:solidFill>
                </a:rPr>
                <a:t>Run 2</a:t>
              </a:r>
              <a:endParaRPr kumimoji="1" lang="zh-CN" altLang="en-US" sz="1500" b="1" i="1" dirty="0">
                <a:solidFill>
                  <a:srgbClr val="0410FB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31">
                  <a:extLst>
                    <a:ext uri="{FF2B5EF4-FFF2-40B4-BE49-F238E27FC236}">
                      <a16:creationId xmlns:a16="http://schemas.microsoft.com/office/drawing/2014/main" id="{C38096D3-7ACB-ADF4-6A91-F4FAEB3ED329}"/>
                    </a:ext>
                  </a:extLst>
                </p:cNvPr>
                <p:cNvSpPr txBox="1"/>
                <p:nvPr/>
              </p:nvSpPr>
              <p:spPr>
                <a:xfrm>
                  <a:off x="7085417" y="1087944"/>
                  <a:ext cx="922475" cy="3450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</m:oMath>
                  </a14:m>
                  <a:r>
                    <a:rPr kumimoji="1" lang="en-US" altLang="zh-CN" sz="1400" b="1" dirty="0"/>
                    <a:t> Family</a:t>
                  </a:r>
                  <a:endParaRPr kumimoji="1" lang="zh-CN" altLang="en-US" sz="1400" b="1" dirty="0"/>
                </a:p>
              </p:txBody>
            </p:sp>
          </mc:Choice>
          <mc:Fallback xmlns="">
            <p:sp>
              <p:nvSpPr>
                <p:cNvPr id="29" name="文本框 31">
                  <a:extLst>
                    <a:ext uri="{FF2B5EF4-FFF2-40B4-BE49-F238E27FC236}">
                      <a16:creationId xmlns:a16="http://schemas.microsoft.com/office/drawing/2014/main" id="{30B1EF32-A426-B52B-7DEC-732B80E1B4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5417" y="1087944"/>
                  <a:ext cx="922475" cy="345074"/>
                </a:xfrm>
                <a:prstGeom prst="rect">
                  <a:avLst/>
                </a:prstGeom>
                <a:blipFill>
                  <a:blip r:embed="rId7"/>
                  <a:stretch>
                    <a:fillRect r="-1515" b="-19231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64A6F0F-FBEE-D875-BB9A-8AA3FB407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653" y="1070832"/>
            <a:ext cx="3822980" cy="2883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86E237-3F81-80C7-C2AF-54D9579372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497" y="1064835"/>
            <a:ext cx="3627084" cy="2851172"/>
          </a:xfrm>
          <a:prstGeom prst="rect">
            <a:avLst/>
          </a:prstGeom>
        </p:spPr>
      </p:pic>
      <p:sp>
        <p:nvSpPr>
          <p:cNvPr id="15" name="文本框 3">
            <a:extLst>
              <a:ext uri="{FF2B5EF4-FFF2-40B4-BE49-F238E27FC236}">
                <a16:creationId xmlns:a16="http://schemas.microsoft.com/office/drawing/2014/main" id="{C068CE12-0EC2-B0BB-4774-3BD8A3CCE3E6}"/>
              </a:ext>
            </a:extLst>
          </p:cNvPr>
          <p:cNvSpPr txBox="1"/>
          <p:nvPr/>
        </p:nvSpPr>
        <p:spPr>
          <a:xfrm>
            <a:off x="4875246" y="2462767"/>
            <a:ext cx="2124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200" dirty="0">
                <a:effectLst/>
                <a:cs typeface="Times New Roman" panose="02020603050405020304" pitchFamily="18" charset="0"/>
              </a:rPr>
              <a:t>Res. Diff Indices:</a:t>
            </a:r>
          </a:p>
          <a:p>
            <a:r>
              <a:rPr lang="en" altLang="zh-CN" sz="1200" dirty="0">
                <a:effectLst/>
                <a:cs typeface="Times New Roman" panose="02020603050405020304" pitchFamily="18" charset="0"/>
              </a:rPr>
              <a:t>1: Y(2</a:t>
            </a:r>
            <a:r>
              <a:rPr lang="en-US" altLang="zh-CN" sz="1200" dirty="0">
                <a:effectLst/>
                <a:cs typeface="Times New Roman" panose="02020603050405020304" pitchFamily="18" charset="0"/>
              </a:rPr>
              <a:t>S</a:t>
            </a:r>
            <a:r>
              <a:rPr lang="en" altLang="zh-CN" sz="1200" dirty="0">
                <a:effectLst/>
                <a:cs typeface="Times New Roman" panose="02020603050405020304" pitchFamily="18" charset="0"/>
              </a:rPr>
              <a:t>)-Y(1S)</a:t>
            </a:r>
          </a:p>
          <a:p>
            <a:r>
              <a:rPr lang="en" altLang="zh-CN" sz="1200" dirty="0">
                <a:effectLst/>
                <a:cs typeface="Times New Roman" panose="02020603050405020304" pitchFamily="18" charset="0"/>
              </a:rPr>
              <a:t>2: Y(3</a:t>
            </a:r>
            <a:r>
              <a:rPr lang="en-US" altLang="zh-CN" sz="1200" dirty="0">
                <a:effectLst/>
                <a:cs typeface="Times New Roman" panose="02020603050405020304" pitchFamily="18" charset="0"/>
              </a:rPr>
              <a:t>S</a:t>
            </a:r>
            <a:r>
              <a:rPr lang="en" altLang="zh-CN" sz="1200" dirty="0">
                <a:effectLst/>
                <a:cs typeface="Times New Roman" panose="02020603050405020304" pitchFamily="18" charset="0"/>
              </a:rPr>
              <a:t>)-Y(2</a:t>
            </a:r>
            <a:r>
              <a:rPr lang="en-US" altLang="zh-CN" sz="1200" dirty="0">
                <a:effectLst/>
                <a:cs typeface="Times New Roman" panose="02020603050405020304" pitchFamily="18" charset="0"/>
              </a:rPr>
              <a:t>S</a:t>
            </a:r>
            <a:r>
              <a:rPr lang="en" altLang="zh-CN" sz="1200" dirty="0">
                <a:effectLst/>
                <a:cs typeface="Times New Roman" panose="02020603050405020304" pitchFamily="18" charset="0"/>
              </a:rPr>
              <a:t>), X(6900)-X(6600)</a:t>
            </a:r>
          </a:p>
          <a:p>
            <a:r>
              <a:rPr lang="en" altLang="zh-CN" sz="1200" dirty="0">
                <a:effectLst/>
                <a:cs typeface="Times New Roman" panose="02020603050405020304" pitchFamily="18" charset="0"/>
              </a:rPr>
              <a:t>3: Y(4</a:t>
            </a:r>
            <a:r>
              <a:rPr lang="en-US" altLang="zh-CN" sz="1200" dirty="0">
                <a:effectLst/>
                <a:cs typeface="Times New Roman" panose="02020603050405020304" pitchFamily="18" charset="0"/>
              </a:rPr>
              <a:t>S</a:t>
            </a:r>
            <a:r>
              <a:rPr lang="en" altLang="zh-CN" sz="1200" dirty="0">
                <a:effectLst/>
                <a:cs typeface="Times New Roman" panose="02020603050405020304" pitchFamily="18" charset="0"/>
              </a:rPr>
              <a:t>)-Y(3</a:t>
            </a:r>
            <a:r>
              <a:rPr lang="en-US" altLang="zh-CN" sz="1200" dirty="0">
                <a:effectLst/>
                <a:cs typeface="Times New Roman" panose="02020603050405020304" pitchFamily="18" charset="0"/>
              </a:rPr>
              <a:t>S</a:t>
            </a:r>
            <a:r>
              <a:rPr lang="en" altLang="zh-CN" sz="1200" dirty="0">
                <a:effectLst/>
                <a:cs typeface="Times New Roman" panose="02020603050405020304" pitchFamily="18" charset="0"/>
              </a:rPr>
              <a:t>), X(7100)-X(6900)</a:t>
            </a:r>
            <a:endParaRPr kumimoji="1" lang="zh-CN" altLang="en-US" sz="1200" dirty="0">
              <a:cs typeface="Times New Roman" panose="02020603050405020304" pitchFamily="18" charset="0"/>
            </a:endParaRPr>
          </a:p>
        </p:txBody>
      </p:sp>
      <p:sp>
        <p:nvSpPr>
          <p:cNvPr id="18" name="文本框 29">
            <a:extLst>
              <a:ext uri="{FF2B5EF4-FFF2-40B4-BE49-F238E27FC236}">
                <a16:creationId xmlns:a16="http://schemas.microsoft.com/office/drawing/2014/main" id="{7BEF71D8-2613-558F-74A4-AAE1A71709EC}"/>
              </a:ext>
            </a:extLst>
          </p:cNvPr>
          <p:cNvSpPr txBox="1"/>
          <p:nvPr/>
        </p:nvSpPr>
        <p:spPr>
          <a:xfrm>
            <a:off x="10975702" y="2917659"/>
            <a:ext cx="6399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00" b="1" i="1" dirty="0">
                <a:solidFill>
                  <a:srgbClr val="0410FB"/>
                </a:solidFill>
              </a:rPr>
              <a:t>Run 2</a:t>
            </a:r>
            <a:endParaRPr kumimoji="1" lang="zh-CN" altLang="en-US" sz="1500" b="1" i="1" dirty="0">
              <a:solidFill>
                <a:srgbClr val="0410FB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19796B-4BEA-2BFD-A0B8-4BF6965F47F1}"/>
              </a:ext>
            </a:extLst>
          </p:cNvPr>
          <p:cNvSpPr txBox="1"/>
          <p:nvPr/>
        </p:nvSpPr>
        <p:spPr>
          <a:xfrm>
            <a:off x="4592962" y="889966"/>
            <a:ext cx="22487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Chinese Phys. Lett. 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41 111201</a:t>
            </a:r>
            <a:endParaRPr lang="en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3715E4D8-6662-82C6-9CD9-B1BCDB2006A9}"/>
              </a:ext>
            </a:extLst>
          </p:cNvPr>
          <p:cNvSpPr txBox="1"/>
          <p:nvPr/>
        </p:nvSpPr>
        <p:spPr>
          <a:xfrm>
            <a:off x="447382" y="839437"/>
            <a:ext cx="2570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Phys. Rev. Lett., </a:t>
            </a:r>
            <a:r>
              <a:rPr lang="en" altLang="zh-CN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132(11):111901, 2024</a:t>
            </a:r>
          </a:p>
        </p:txBody>
      </p:sp>
      <p:sp>
        <p:nvSpPr>
          <p:cNvPr id="23" name="文本框 29">
            <a:extLst>
              <a:ext uri="{FF2B5EF4-FFF2-40B4-BE49-F238E27FC236}">
                <a16:creationId xmlns:a16="http://schemas.microsoft.com/office/drawing/2014/main" id="{AB854CC3-CC99-0F4D-5CAA-1B3D17A9AD1C}"/>
              </a:ext>
            </a:extLst>
          </p:cNvPr>
          <p:cNvSpPr txBox="1"/>
          <p:nvPr/>
        </p:nvSpPr>
        <p:spPr>
          <a:xfrm>
            <a:off x="2238617" y="2555100"/>
            <a:ext cx="8338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00" b="1" i="1" dirty="0">
                <a:solidFill>
                  <a:srgbClr val="0410FB"/>
                </a:solidFill>
              </a:rPr>
              <a:t>Run 2+3</a:t>
            </a:r>
            <a:endParaRPr kumimoji="1" lang="zh-CN" altLang="en-US" sz="1500" b="1" i="1" dirty="0">
              <a:solidFill>
                <a:srgbClr val="0410FB"/>
              </a:solidFill>
            </a:endParaRPr>
          </a:p>
        </p:txBody>
      </p:sp>
      <p:pic>
        <p:nvPicPr>
          <p:cNvPr id="9" name="Picture 11" descr="查看源图像">
            <a:extLst>
              <a:ext uri="{FF2B5EF4-FFF2-40B4-BE49-F238E27FC236}">
                <a16:creationId xmlns:a16="http://schemas.microsoft.com/office/drawing/2014/main" id="{7A11FED2-0062-F3E5-4292-EE97BE47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1" y="1826"/>
            <a:ext cx="786500" cy="7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58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AF858C-D7D0-F1E2-E830-2FBFF3D01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970" y="1332343"/>
            <a:ext cx="1272126" cy="1714499"/>
          </a:xfrm>
          <a:prstGeom prst="rect">
            <a:avLst/>
          </a:prstGeom>
        </p:spPr>
      </p:pic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4D3DE875-DBEC-942A-199C-09ED35C5B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357"/>
            <a:ext cx="12192000" cy="6870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9E99D2-4CAB-586F-2A4A-95FC2E732B2D}"/>
                  </a:ext>
                </a:extLst>
              </p:cNvPr>
              <p:cNvSpPr txBox="1"/>
              <p:nvPr/>
            </p:nvSpPr>
            <p:spPr>
              <a:xfrm>
                <a:off x="-9331" y="525405"/>
                <a:ext cx="12191999" cy="1212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Family of all-charm tetraquarks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6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600" b="1" i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𝐉</m:t>
                        </m:r>
                      </m:e>
                      <m:sup>
                        <m:r>
                          <a:rPr lang="en-US" altLang="zh-CN" sz="3600" b="1" i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𝐏𝐂</m:t>
                        </m:r>
                      </m:sup>
                    </m:sSup>
                    <m:r>
                      <a:rPr lang="en-US" altLang="zh-CN" sz="3600" b="1" i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3600" b="1" i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altLang="zh-CN" sz="3600" b="1" i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en-US" sz="3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offers new perspectives</a:t>
                </a:r>
                <a:r>
                  <a:rPr lang="zh-CN" altLang="en-US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zh-CN" altLang="en-US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interpretation</a:t>
                </a:r>
                <a:r>
                  <a:rPr lang="zh-CN" altLang="en-US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6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exotics</a:t>
                </a:r>
                <a:endParaRPr lang="en-US" sz="3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09E99D2-4CAB-586F-2A4A-95FC2E732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331" y="525405"/>
                <a:ext cx="12191999" cy="1212896"/>
              </a:xfrm>
              <a:prstGeom prst="rect">
                <a:avLst/>
              </a:prstGeom>
              <a:blipFill>
                <a:blip r:embed="rId5"/>
                <a:stretch>
                  <a:fillRect t="-6250" b="-1770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C71502B-F2CC-8696-976D-400687D72B6E}"/>
              </a:ext>
            </a:extLst>
          </p:cNvPr>
          <p:cNvSpPr txBox="1"/>
          <p:nvPr/>
        </p:nvSpPr>
        <p:spPr>
          <a:xfrm>
            <a:off x="2748635" y="4424706"/>
            <a:ext cx="274626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bliqueBottomLef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S(diquark)=1</a:t>
            </a:r>
          </a:p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S(antidiquark)=1</a:t>
            </a:r>
            <a:endParaRPr lang="en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</a:p>
          <a:p>
            <a:pPr algn="ctr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L=0</a:t>
            </a:r>
            <a:endParaRPr lang="en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1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27">
            <a:extLst>
              <a:ext uri="{FF2B5EF4-FFF2-40B4-BE49-F238E27FC236}">
                <a16:creationId xmlns:a16="http://schemas.microsoft.com/office/drawing/2014/main" id="{DA6C4E1B-FC03-EA6C-EFE6-6E7CA3C0F9E1}"/>
              </a:ext>
            </a:extLst>
          </p:cNvPr>
          <p:cNvSpPr txBox="1"/>
          <p:nvPr/>
        </p:nvSpPr>
        <p:spPr>
          <a:xfrm>
            <a:off x="0" y="100863"/>
            <a:ext cx="12201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New conventional hadrons at LHC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A4897F-B781-2B8C-3E6E-DB10E923C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13" y="796439"/>
            <a:ext cx="10740704" cy="596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71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201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New exotic hadrons at LHC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E4063-129D-4BDB-97B5-14F00F3F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05" y="851261"/>
            <a:ext cx="10551795" cy="5862108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CF83641B-91FE-A05D-66C0-E4F7A41BA1B6}"/>
              </a:ext>
            </a:extLst>
          </p:cNvPr>
          <p:cNvSpPr/>
          <p:nvPr/>
        </p:nvSpPr>
        <p:spPr>
          <a:xfrm>
            <a:off x="6977271" y="1933224"/>
            <a:ext cx="4234068" cy="1247298"/>
          </a:xfrm>
          <a:prstGeom prst="donut">
            <a:avLst>
              <a:gd name="adj" fmla="val 2873"/>
            </a:avLst>
          </a:prstGeom>
          <a:solidFill>
            <a:srgbClr val="3300FF"/>
          </a:solidFill>
          <a:ln>
            <a:solidFill>
              <a:srgbClr val="33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49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𝐽/𝜓𝐽/𝜓: 6-15 GeV 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6B677-F78F-2CD0-B857-BA8B1A630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1300431"/>
            <a:ext cx="5914625" cy="4491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A473B6-F005-CA37-A0A6-86E2FE9A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568" y="1386847"/>
            <a:ext cx="5703863" cy="449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0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CE722-D93A-299C-CE33-59B63CC73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274" y="902862"/>
            <a:ext cx="8750748" cy="5818679"/>
          </a:xfrm>
          <a:prstGeom prst="rect">
            <a:avLst/>
          </a:prstGeom>
        </p:spPr>
      </p:pic>
      <p:sp>
        <p:nvSpPr>
          <p:cNvPr id="7" name="文本框 27">
            <a:extLst>
              <a:ext uri="{FF2B5EF4-FFF2-40B4-BE49-F238E27FC236}">
                <a16:creationId xmlns:a16="http://schemas.microsoft.com/office/drawing/2014/main" id="{41B7514A-65C1-1742-2A5C-7EA2F0C5D171}"/>
              </a:ext>
            </a:extLst>
          </p:cNvPr>
          <p:cNvSpPr txBox="1"/>
          <p:nvPr/>
        </p:nvSpPr>
        <p:spPr>
          <a:xfrm>
            <a:off x="2794861" y="100864"/>
            <a:ext cx="7873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Concept of Analysis: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70448-650E-53D7-8C31-62CAEF91F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296" y="2305893"/>
            <a:ext cx="2171646" cy="2897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C5BCBD-AB4B-4289-6DC8-73E321CCEE2B}"/>
                  </a:ext>
                </a:extLst>
              </p:cNvPr>
              <p:cNvSpPr txBox="1"/>
              <p:nvPr/>
            </p:nvSpPr>
            <p:spPr>
              <a:xfrm>
                <a:off x="2806274" y="2199216"/>
                <a:ext cx="10926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i="1" dirty="0">
                    <a:solidFill>
                      <a:schemeClr val="accent1"/>
                    </a:solidFill>
                  </a:rPr>
                  <a:t>match</a:t>
                </a:r>
                <a:r>
                  <a:rPr lang="zh-CN" altLang="en-US" i="1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</m:sSubSup>
                  </m:oMath>
                </a14:m>
                <a:endParaRPr lang="en-CN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C5BCBD-AB4B-4289-6DC8-73E321CCE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274" y="2199216"/>
                <a:ext cx="1092671" cy="369332"/>
              </a:xfrm>
              <a:prstGeom prst="rect">
                <a:avLst/>
              </a:prstGeom>
              <a:blipFill>
                <a:blip r:embed="rId4"/>
                <a:stretch>
                  <a:fillRect l="-4545" t="-10000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1E75D1-9B67-B2F5-C125-0E8E8A9859EE}"/>
                  </a:ext>
                </a:extLst>
              </p:cNvPr>
              <p:cNvSpPr txBox="1"/>
              <p:nvPr/>
            </p:nvSpPr>
            <p:spPr>
              <a:xfrm>
                <a:off x="2806274" y="4658785"/>
                <a:ext cx="1096647" cy="373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i="1" dirty="0">
                    <a:solidFill>
                      <a:schemeClr val="accent1"/>
                    </a:solidFill>
                  </a:rPr>
                  <a:t>match</a:t>
                </a:r>
                <a:r>
                  <a:rPr lang="zh-CN" altLang="en-US" i="1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</m:sSubSup>
                  </m:oMath>
                </a14:m>
                <a:endParaRPr lang="en-CN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1E75D1-9B67-B2F5-C125-0E8E8A985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274" y="4658785"/>
                <a:ext cx="1096647" cy="373307"/>
              </a:xfrm>
              <a:prstGeom prst="rect">
                <a:avLst/>
              </a:prstGeom>
              <a:blipFill>
                <a:blip r:embed="rId5"/>
                <a:stretch>
                  <a:fillRect l="-4545"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" descr="page1image45887056">
            <a:extLst>
              <a:ext uri="{FF2B5EF4-FFF2-40B4-BE49-F238E27FC236}">
                <a16:creationId xmlns:a16="http://schemas.microsoft.com/office/drawing/2014/main" id="{51ACBD93-C27E-FB4C-A377-B11B6FD24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8BACD0-D1FF-ED31-1101-7C7A3B3A287B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06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7">
            <a:extLst>
              <a:ext uri="{FF2B5EF4-FFF2-40B4-BE49-F238E27FC236}">
                <a16:creationId xmlns:a16="http://schemas.microsoft.com/office/drawing/2014/main" id="{0BA1CD68-9021-ED56-87AA-538A82A8E7D5}"/>
              </a:ext>
            </a:extLst>
          </p:cNvPr>
          <p:cNvSpPr txBox="1"/>
          <p:nvPr/>
        </p:nvSpPr>
        <p:spPr>
          <a:xfrm>
            <a:off x="2405243" y="100864"/>
            <a:ext cx="8262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Fit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6F79C-79D8-1D48-FA93-67892306C53C}"/>
                  </a:ext>
                </a:extLst>
              </p:cNvPr>
              <p:cNvSpPr txBox="1"/>
              <p:nvPr/>
            </p:nvSpPr>
            <p:spPr>
              <a:xfrm>
                <a:off x="1894102" y="4580645"/>
                <a:ext cx="11148462" cy="1811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altLang="zh-CN" sz="2000" b="1" dirty="0"/>
                  <a:t>Final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2D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fit</a:t>
                </a:r>
                <a:r>
                  <a:rPr lang="zh-CN" altLang="en-US" sz="2000" b="1" dirty="0"/>
                  <a:t> </a:t>
                </a:r>
                <a:r>
                  <a:rPr lang="en-US" altLang="zh-CN" sz="2000" b="1" dirty="0"/>
                  <a:t>model</a:t>
                </a:r>
                <a:r>
                  <a:rPr lang="zh-CN" altLang="en-US" sz="2000" b="1" dirty="0"/>
                  <a:t> </a:t>
                </a:r>
                <a:r>
                  <a:rPr lang="en-US" altLang="zh-CN" sz="20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zh-CN" altLang="en-US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</a:rPr>
                      <m:t>vs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/>
                  <a:t>):</a:t>
                </a:r>
                <a:r>
                  <a:rPr lang="zh-CN" altLang="en-US" sz="2000" b="1" dirty="0"/>
                  <a:t> </a:t>
                </a:r>
                <a:endParaRPr lang="en-US" altLang="zh-CN" sz="2000" i="1" dirty="0">
                  <a:latin typeface="Cambria Math" panose="02040503050406030204" pitchFamily="18" charset="0"/>
                </a:endParaRPr>
              </a:p>
              <a:p>
                <a:r>
                  <a:rPr lang="en-US" altLang="zh-CN" sz="20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)=</m:t>
                    </m:r>
                  </m:oMath>
                </a14:m>
                <a:r>
                  <a:rPr lang="en-US" altLang="zh-CN" sz="2000" i="1" dirty="0">
                    <a:latin typeface="Cambria Math" panose="02040503050406030204" pitchFamily="18" charset="0"/>
                  </a:rPr>
                  <a:t>……</a:t>
                </a:r>
              </a:p>
              <a:p>
                <a:r>
                  <a:rPr lang="en-US" altLang="zh-CN" sz="2000" dirty="0"/>
                  <a:t>		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𝑖𝑛𝑡𝑒𝑟𝑓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b>
                    </m:sSub>
                    <m:r>
                      <a:rPr lang="zh-CN" altLang="en-US" sz="2000" i="1">
                        <a:latin typeface="Cambria Math" panose="02040503050406030204" pitchFamily="18" charset="0"/>
                      </a:rPr>
                      <m:t>∗</m:t>
                    </m:r>
                    <m:d>
                      <m:dPr>
                        <m:begChr m:val="[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sub>
                        </m:sSub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𝑖𝑛𝑡𝑒𝑟𝑓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𝐵𝑊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𝐵𝑊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𝐵𝑊</m:t>
                                </m:r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b>
                        </m:sSub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</m:e>
                    </m:d>
                  </m:oMath>
                </a14:m>
                <a:endParaRPr lang="en-US" altLang="zh-CN" sz="2000" i="1" dirty="0">
                  <a:latin typeface="Cambria Math" panose="02040503050406030204" pitchFamily="18" charset="0"/>
                </a:endParaRPr>
              </a:p>
              <a:p>
                <a:r>
                  <a:rPr lang="en-US" altLang="zh-CN" sz="2000" dirty="0"/>
                  <a:t>		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bSup>
                          </m:sub>
                        </m:sSub>
                      </m:e>
                    </m:d>
                    <m:r>
                      <a:rPr lang="zh-CN" altLang="en-US" sz="2000" i="1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𝑖𝑛𝑡𝑒𝑟𝑓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endParaRPr lang="en-US" altLang="zh-CN" sz="20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sSubSup>
                          <m:sSubSupPr>
                            <m:ctrlP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altLang="zh-CN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altLang="zh-CN" sz="2000" dirty="0"/>
                  <a:t>: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fraction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of</a:t>
                </a:r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000" dirty="0"/>
                  <a:t> </a:t>
                </a:r>
                <a:r>
                  <a:rPr lang="en-US" altLang="zh-CN" sz="2000" dirty="0"/>
                  <a:t>signal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component</a:t>
                </a:r>
                <a:endParaRPr lang="en-US" altLang="zh-CN" sz="2000" i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6F79C-79D8-1D48-FA93-67892306C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102" y="4580645"/>
                <a:ext cx="11148462" cy="1811265"/>
              </a:xfrm>
              <a:prstGeom prst="rect">
                <a:avLst/>
              </a:prstGeom>
              <a:blipFill>
                <a:blip r:embed="rId2"/>
                <a:stretch>
                  <a:fillRect l="-569" t="-1389" b="-277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page1image45887056">
            <a:extLst>
              <a:ext uri="{FF2B5EF4-FFF2-40B4-BE49-F238E27FC236}">
                <a16:creationId xmlns:a16="http://schemas.microsoft.com/office/drawing/2014/main" id="{DA795275-B6EE-A12A-7EBB-BBC86BC36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91DF1C0C-C37C-6847-B945-3F7E9DEAE91B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D52A1-8AA1-D737-8A8C-5DD3E46E0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540" y="951270"/>
            <a:ext cx="10205862" cy="30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50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26565-B5D6-EA17-ED10-957DA701D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273" y="902861"/>
            <a:ext cx="8797242" cy="5554597"/>
          </a:xfrm>
          <a:prstGeom prst="rect">
            <a:avLst/>
          </a:prstGeom>
        </p:spPr>
      </p:pic>
      <p:sp>
        <p:nvSpPr>
          <p:cNvPr id="3" name="文本框 27">
            <a:extLst>
              <a:ext uri="{FF2B5EF4-FFF2-40B4-BE49-F238E27FC236}">
                <a16:creationId xmlns:a16="http://schemas.microsoft.com/office/drawing/2014/main" id="{30E2AF10-23AC-4168-5E78-D1B3E547A26E}"/>
              </a:ext>
            </a:extLst>
          </p:cNvPr>
          <p:cNvSpPr txBox="1"/>
          <p:nvPr/>
        </p:nvSpPr>
        <p:spPr>
          <a:xfrm>
            <a:off x="2794861" y="100864"/>
            <a:ext cx="7873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Concept of Analysis: Production</a:t>
            </a:r>
          </a:p>
        </p:txBody>
      </p:sp>
      <p:pic>
        <p:nvPicPr>
          <p:cNvPr id="5" name="Picture 1" descr="page1image45887056">
            <a:extLst>
              <a:ext uri="{FF2B5EF4-FFF2-40B4-BE49-F238E27FC236}">
                <a16:creationId xmlns:a16="http://schemas.microsoft.com/office/drawing/2014/main" id="{AA5CE36C-A2D3-2C37-62F9-6AAA44C2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BFE9608F-1E21-FDDF-35F5-DE78B248BDD6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03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BE794A-35D3-5027-1984-585417412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05873"/>
            <a:ext cx="9144000" cy="5889111"/>
          </a:xfrm>
          <a:prstGeom prst="rect">
            <a:avLst/>
          </a:prstGeom>
        </p:spPr>
      </p:pic>
      <p:sp>
        <p:nvSpPr>
          <p:cNvPr id="3" name="文本框 27">
            <a:extLst>
              <a:ext uri="{FF2B5EF4-FFF2-40B4-BE49-F238E27FC236}">
                <a16:creationId xmlns:a16="http://schemas.microsoft.com/office/drawing/2014/main" id="{982F4BB7-350D-3823-5856-A477218BCA12}"/>
              </a:ext>
            </a:extLst>
          </p:cNvPr>
          <p:cNvSpPr txBox="1"/>
          <p:nvPr/>
        </p:nvSpPr>
        <p:spPr>
          <a:xfrm>
            <a:off x="1524001" y="100864"/>
            <a:ext cx="9172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Angular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Analysis</a:t>
            </a:r>
          </a:p>
        </p:txBody>
      </p:sp>
      <p:pic>
        <p:nvPicPr>
          <p:cNvPr id="5" name="Picture 1" descr="page1image45887056">
            <a:extLst>
              <a:ext uri="{FF2B5EF4-FFF2-40B4-BE49-F238E27FC236}">
                <a16:creationId xmlns:a16="http://schemas.microsoft.com/office/drawing/2014/main" id="{B91830ED-F5FD-1BEC-5C30-630B9188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8603B66-23D5-6F10-5259-1CC2B16C556B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89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7">
            <a:extLst>
              <a:ext uri="{FF2B5EF4-FFF2-40B4-BE49-F238E27FC236}">
                <a16:creationId xmlns:a16="http://schemas.microsoft.com/office/drawing/2014/main" id="{30E2AF10-23AC-4168-5E78-D1B3E547A26E}"/>
              </a:ext>
            </a:extLst>
          </p:cNvPr>
          <p:cNvSpPr txBox="1"/>
          <p:nvPr/>
        </p:nvSpPr>
        <p:spPr>
          <a:xfrm>
            <a:off x="2310501" y="100864"/>
            <a:ext cx="8357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Polarization in 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59A63B-3795-F894-9CFC-5A16F959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88" y="902862"/>
            <a:ext cx="8690674" cy="5625009"/>
          </a:xfrm>
          <a:prstGeom prst="rect">
            <a:avLst/>
          </a:prstGeom>
        </p:spPr>
      </p:pic>
      <p:pic>
        <p:nvPicPr>
          <p:cNvPr id="5" name="Picture 1" descr="page1image45887056">
            <a:extLst>
              <a:ext uri="{FF2B5EF4-FFF2-40B4-BE49-F238E27FC236}">
                <a16:creationId xmlns:a16="http://schemas.microsoft.com/office/drawing/2014/main" id="{B5125948-A4B5-95F9-673B-97BC78E00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04D6720B-94F6-BC57-EF5A-758F31EC56F5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24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7">
            <a:extLst>
              <a:ext uri="{FF2B5EF4-FFF2-40B4-BE49-F238E27FC236}">
                <a16:creationId xmlns:a16="http://schemas.microsoft.com/office/drawing/2014/main" id="{C45C7410-7A9A-5920-772A-27A97AC0FF96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Status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4203D-F4C9-C1E8-E489-9A52C79DC153}"/>
              </a:ext>
            </a:extLst>
          </p:cNvPr>
          <p:cNvSpPr txBox="1"/>
          <p:nvPr/>
        </p:nvSpPr>
        <p:spPr>
          <a:xfrm>
            <a:off x="858445" y="3752087"/>
            <a:ext cx="2262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1E6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b="1" i="1" dirty="0">
                <a:solidFill>
                  <a:srgbClr val="1E6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>
                <a:solidFill>
                  <a:srgbClr val="1E6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="1" i="1" dirty="0">
                <a:solidFill>
                  <a:srgbClr val="1E6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i="1" dirty="0">
                <a:solidFill>
                  <a:srgbClr val="1E66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result:</a:t>
            </a:r>
            <a:endParaRPr lang="en-US" b="1" i="1" dirty="0">
              <a:solidFill>
                <a:srgbClr val="1E66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X(7100)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4.7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4</a:t>
            </a:r>
            <a:r>
              <a:rPr lang="el-GR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B24BD0-E85B-54A6-2502-66611EEC494F}"/>
                  </a:ext>
                </a:extLst>
              </p:cNvPr>
              <p:cNvSpPr txBox="1"/>
              <p:nvPr/>
            </p:nvSpPr>
            <p:spPr>
              <a:xfrm>
                <a:off x="5755945" y="4181450"/>
                <a:ext cx="5342168" cy="1290418"/>
              </a:xfrm>
              <a:prstGeom prst="rect">
                <a:avLst/>
              </a:prstGeom>
              <a:noFill/>
              <a:ln w="19050">
                <a:solidFill>
                  <a:srgbClr val="011893"/>
                </a:solidFill>
                <a:prstDash val="dash"/>
              </a:ln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Interference imply same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𝑃𝐶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quantum numbers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 200 MeV mass splitting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==&gt;</a:t>
                </a:r>
                <a:r>
                  <a:rPr lang="en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Radial excitations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  <a:p>
                <a:pPr marL="342900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family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all-charm tetraquarks 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B24BD0-E85B-54A6-2502-66611EEC4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945" y="4181450"/>
                <a:ext cx="5342168" cy="1290418"/>
              </a:xfrm>
              <a:prstGeom prst="rect">
                <a:avLst/>
              </a:prstGeom>
              <a:blipFill>
                <a:blip r:embed="rId4"/>
                <a:stretch>
                  <a:fillRect l="-472" b="-4762"/>
                </a:stretch>
              </a:blipFill>
              <a:ln w="19050">
                <a:solidFill>
                  <a:srgbClr val="011893"/>
                </a:solidFill>
                <a:prstDash val="dash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FAC8294-0391-7F8A-CEFE-E914EB0FA225}"/>
              </a:ext>
            </a:extLst>
          </p:cNvPr>
          <p:cNvSpPr txBox="1"/>
          <p:nvPr/>
        </p:nvSpPr>
        <p:spPr>
          <a:xfrm>
            <a:off x="810257" y="4626747"/>
            <a:ext cx="4064989" cy="1289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CN" sz="18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18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3.6X</a:t>
            </a:r>
            <a:r>
              <a:rPr lang="zh-CN" altLang="en-US" sz="18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  <a:r>
              <a:rPr lang="en-US" altLang="zh-CN" sz="1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Significance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zh-CN" altLang="en-US" sz="18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zh-CN" altLang="en-US" sz="18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zh-CN" altLang="en-US" sz="1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l-GR" altLang="zh-CN" sz="1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1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Significance of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i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lang="zh-CN" altLang="en-US" sz="18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5</a:t>
            </a:r>
            <a:r>
              <a:rPr lang="el-GR" altLang="zh-CN" sz="1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1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0108E-C321-03AF-B9F5-BBA40BF26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25" y="997407"/>
            <a:ext cx="3600000" cy="2706844"/>
          </a:xfrm>
          <a:prstGeom prst="rect">
            <a:avLst/>
          </a:prstGeom>
        </p:spPr>
      </p:pic>
      <p:grpSp>
        <p:nvGrpSpPr>
          <p:cNvPr id="10" name="组合 32">
            <a:extLst>
              <a:ext uri="{FF2B5EF4-FFF2-40B4-BE49-F238E27FC236}">
                <a16:creationId xmlns:a16="http://schemas.microsoft.com/office/drawing/2014/main" id="{0E705A1F-8F8D-2527-48DF-DFC238B31AFB}"/>
              </a:ext>
            </a:extLst>
          </p:cNvPr>
          <p:cNvGrpSpPr>
            <a:grpSpLocks noChangeAspect="1"/>
          </p:cNvGrpSpPr>
          <p:nvPr/>
        </p:nvGrpSpPr>
        <p:grpSpPr>
          <a:xfrm>
            <a:off x="4148182" y="997406"/>
            <a:ext cx="4212000" cy="2787082"/>
            <a:chOff x="6332363" y="629901"/>
            <a:chExt cx="4687243" cy="3124829"/>
          </a:xfrm>
        </p:grpSpPr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83BBEA9E-E17A-C4A6-6A5C-0A75BD31F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32363" y="629901"/>
              <a:ext cx="4687243" cy="3124829"/>
            </a:xfrm>
            <a:prstGeom prst="rect">
              <a:avLst/>
            </a:prstGeom>
          </p:spPr>
        </p:pic>
        <p:sp>
          <p:nvSpPr>
            <p:cNvPr id="12" name="文本框 29">
              <a:extLst>
                <a:ext uri="{FF2B5EF4-FFF2-40B4-BE49-F238E27FC236}">
                  <a16:creationId xmlns:a16="http://schemas.microsoft.com/office/drawing/2014/main" id="{F39DEB41-17F2-678E-7960-1ADF5E6A55E4}"/>
                </a:ext>
              </a:extLst>
            </p:cNvPr>
            <p:cNvSpPr txBox="1"/>
            <p:nvPr/>
          </p:nvSpPr>
          <p:spPr>
            <a:xfrm>
              <a:off x="8207071" y="829896"/>
              <a:ext cx="663019" cy="30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500" b="1" dirty="0">
                  <a:solidFill>
                    <a:srgbClr val="0410FB"/>
                  </a:solidFill>
                </a:rPr>
                <a:t>Run II</a:t>
              </a:r>
              <a:endParaRPr kumimoji="1" lang="zh-CN" altLang="en-US" sz="1500" b="1" dirty="0">
                <a:solidFill>
                  <a:srgbClr val="0410FB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31">
                  <a:extLst>
                    <a:ext uri="{FF2B5EF4-FFF2-40B4-BE49-F238E27FC236}">
                      <a16:creationId xmlns:a16="http://schemas.microsoft.com/office/drawing/2014/main" id="{C38096D3-7ACB-ADF4-6A91-F4FAEB3ED329}"/>
                    </a:ext>
                  </a:extLst>
                </p:cNvPr>
                <p:cNvSpPr txBox="1"/>
                <p:nvPr/>
              </p:nvSpPr>
              <p:spPr>
                <a:xfrm>
                  <a:off x="7085417" y="1087944"/>
                  <a:ext cx="922475" cy="3450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kumimoji="1"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𝚼</m:t>
                      </m:r>
                    </m:oMath>
                  </a14:m>
                  <a:r>
                    <a:rPr kumimoji="1" lang="en-US" altLang="zh-CN" sz="1400" b="1" dirty="0"/>
                    <a:t> Family</a:t>
                  </a:r>
                  <a:endParaRPr kumimoji="1" lang="zh-CN" altLang="en-US" sz="1400" b="1" dirty="0"/>
                </a:p>
              </p:txBody>
            </p:sp>
          </mc:Choice>
          <mc:Fallback xmlns="">
            <p:sp>
              <p:nvSpPr>
                <p:cNvPr id="29" name="文本框 31">
                  <a:extLst>
                    <a:ext uri="{FF2B5EF4-FFF2-40B4-BE49-F238E27FC236}">
                      <a16:creationId xmlns:a16="http://schemas.microsoft.com/office/drawing/2014/main" id="{30B1EF32-A426-B52B-7DEC-732B80E1B4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5417" y="1087944"/>
                  <a:ext cx="922475" cy="345074"/>
                </a:xfrm>
                <a:prstGeom prst="rect">
                  <a:avLst/>
                </a:prstGeom>
                <a:blipFill>
                  <a:blip r:embed="rId7"/>
                  <a:stretch>
                    <a:fillRect r="-1515" b="-19231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64A6F0F-FBEE-D875-BB9A-8AA3FB407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1270" y="982829"/>
            <a:ext cx="3627084" cy="2736000"/>
          </a:xfrm>
          <a:prstGeom prst="rect">
            <a:avLst/>
          </a:prstGeom>
        </p:spPr>
      </p:pic>
      <p:sp>
        <p:nvSpPr>
          <p:cNvPr id="15" name="文本框 3">
            <a:extLst>
              <a:ext uri="{FF2B5EF4-FFF2-40B4-BE49-F238E27FC236}">
                <a16:creationId xmlns:a16="http://schemas.microsoft.com/office/drawing/2014/main" id="{C068CE12-0EC2-B0BB-4774-3BD8A3CCE3E6}"/>
              </a:ext>
            </a:extLst>
          </p:cNvPr>
          <p:cNvSpPr txBox="1"/>
          <p:nvPr/>
        </p:nvSpPr>
        <p:spPr>
          <a:xfrm>
            <a:off x="4875246" y="2462766"/>
            <a:ext cx="2124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200" dirty="0">
                <a:effectLst/>
                <a:cs typeface="Times New Roman" panose="02020603050405020304" pitchFamily="18" charset="0"/>
              </a:rPr>
              <a:t>Res. Diff Indices:</a:t>
            </a:r>
          </a:p>
          <a:p>
            <a:r>
              <a:rPr lang="en" altLang="zh-CN" sz="1200" dirty="0">
                <a:effectLst/>
                <a:cs typeface="Times New Roman" panose="02020603050405020304" pitchFamily="18" charset="0"/>
              </a:rPr>
              <a:t>1: Y(2</a:t>
            </a:r>
            <a:r>
              <a:rPr lang="en-US" altLang="zh-CN" sz="1200" dirty="0">
                <a:effectLst/>
                <a:cs typeface="Times New Roman" panose="02020603050405020304" pitchFamily="18" charset="0"/>
              </a:rPr>
              <a:t>S</a:t>
            </a:r>
            <a:r>
              <a:rPr lang="en" altLang="zh-CN" sz="1200" dirty="0">
                <a:effectLst/>
                <a:cs typeface="Times New Roman" panose="02020603050405020304" pitchFamily="18" charset="0"/>
              </a:rPr>
              <a:t>)-Y(1S)</a:t>
            </a:r>
          </a:p>
          <a:p>
            <a:r>
              <a:rPr lang="en" altLang="zh-CN" sz="1200" dirty="0">
                <a:effectLst/>
                <a:cs typeface="Times New Roman" panose="02020603050405020304" pitchFamily="18" charset="0"/>
              </a:rPr>
              <a:t>2: Y(3</a:t>
            </a:r>
            <a:r>
              <a:rPr lang="en-US" altLang="zh-CN" sz="1200" dirty="0">
                <a:effectLst/>
                <a:cs typeface="Times New Roman" panose="02020603050405020304" pitchFamily="18" charset="0"/>
              </a:rPr>
              <a:t>S</a:t>
            </a:r>
            <a:r>
              <a:rPr lang="en" altLang="zh-CN" sz="1200" dirty="0">
                <a:effectLst/>
                <a:cs typeface="Times New Roman" panose="02020603050405020304" pitchFamily="18" charset="0"/>
              </a:rPr>
              <a:t>)-Y(2</a:t>
            </a:r>
            <a:r>
              <a:rPr lang="en-US" altLang="zh-CN" sz="1200" dirty="0">
                <a:effectLst/>
                <a:cs typeface="Times New Roman" panose="02020603050405020304" pitchFamily="18" charset="0"/>
              </a:rPr>
              <a:t>S</a:t>
            </a:r>
            <a:r>
              <a:rPr lang="en" altLang="zh-CN" sz="1200" dirty="0">
                <a:effectLst/>
                <a:cs typeface="Times New Roman" panose="02020603050405020304" pitchFamily="18" charset="0"/>
              </a:rPr>
              <a:t>), X(6900)-X(6600)</a:t>
            </a:r>
          </a:p>
          <a:p>
            <a:r>
              <a:rPr lang="en" altLang="zh-CN" sz="1200" dirty="0">
                <a:effectLst/>
                <a:cs typeface="Times New Roman" panose="02020603050405020304" pitchFamily="18" charset="0"/>
              </a:rPr>
              <a:t>3: Y(4</a:t>
            </a:r>
            <a:r>
              <a:rPr lang="en-US" altLang="zh-CN" sz="1200" dirty="0">
                <a:effectLst/>
                <a:cs typeface="Times New Roman" panose="02020603050405020304" pitchFamily="18" charset="0"/>
              </a:rPr>
              <a:t>S</a:t>
            </a:r>
            <a:r>
              <a:rPr lang="en" altLang="zh-CN" sz="1200" dirty="0">
                <a:effectLst/>
                <a:cs typeface="Times New Roman" panose="02020603050405020304" pitchFamily="18" charset="0"/>
              </a:rPr>
              <a:t>)-Y(3</a:t>
            </a:r>
            <a:r>
              <a:rPr lang="en-US" altLang="zh-CN" sz="1200" dirty="0">
                <a:effectLst/>
                <a:cs typeface="Times New Roman" panose="02020603050405020304" pitchFamily="18" charset="0"/>
              </a:rPr>
              <a:t>S</a:t>
            </a:r>
            <a:r>
              <a:rPr lang="en" altLang="zh-CN" sz="1200" dirty="0">
                <a:effectLst/>
                <a:cs typeface="Times New Roman" panose="02020603050405020304" pitchFamily="18" charset="0"/>
              </a:rPr>
              <a:t>), X(7100)-X(6900)</a:t>
            </a:r>
            <a:endParaRPr kumimoji="1" lang="zh-CN" altLang="en-US" sz="1200" dirty="0">
              <a:cs typeface="Times New Roman" panose="02020603050405020304" pitchFamily="18" charset="0"/>
            </a:endParaRPr>
          </a:p>
        </p:txBody>
      </p:sp>
      <p:sp>
        <p:nvSpPr>
          <p:cNvPr id="18" name="文本框 29">
            <a:extLst>
              <a:ext uri="{FF2B5EF4-FFF2-40B4-BE49-F238E27FC236}">
                <a16:creationId xmlns:a16="http://schemas.microsoft.com/office/drawing/2014/main" id="{7BEF71D8-2613-558F-74A4-AAE1A71709EC}"/>
              </a:ext>
            </a:extLst>
          </p:cNvPr>
          <p:cNvSpPr txBox="1"/>
          <p:nvPr/>
        </p:nvSpPr>
        <p:spPr>
          <a:xfrm>
            <a:off x="10265198" y="1175785"/>
            <a:ext cx="595795" cy="27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00" b="1" dirty="0">
                <a:solidFill>
                  <a:srgbClr val="0410FB"/>
                </a:solidFill>
              </a:rPr>
              <a:t>Run II</a:t>
            </a:r>
            <a:endParaRPr kumimoji="1" lang="zh-CN" altLang="en-US" sz="1500" b="1" dirty="0">
              <a:solidFill>
                <a:srgbClr val="0410FB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19796B-4BEA-2BFD-A0B8-4BF6965F47F1}"/>
              </a:ext>
            </a:extLst>
          </p:cNvPr>
          <p:cNvSpPr txBox="1"/>
          <p:nvPr/>
        </p:nvSpPr>
        <p:spPr>
          <a:xfrm>
            <a:off x="4795620" y="855871"/>
            <a:ext cx="224873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Chinese Phys. Lett. 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41 111201</a:t>
            </a:r>
            <a:endParaRPr lang="en-CN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4D9D81-BA46-DCDF-5B8E-B9BD455AA3DD}"/>
                  </a:ext>
                </a:extLst>
              </p:cNvPr>
              <p:cNvSpPr txBox="1"/>
              <p:nvPr/>
            </p:nvSpPr>
            <p:spPr>
              <a:xfrm>
                <a:off x="2084116" y="5868831"/>
                <a:ext cx="8688982" cy="6619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800" b="1" i="1" dirty="0">
                    <a:solidFill>
                      <a:srgbClr val="FF05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sz="2800" b="1" i="1" dirty="0">
                    <a:solidFill>
                      <a:srgbClr val="FF05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FAMILY of all-charm tetraquark states with same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smtClean="0">
                            <a:solidFill>
                              <a:srgbClr val="FF05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solidFill>
                              <a:srgbClr val="FF05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sz="2800" b="0" i="1" smtClean="0">
                            <a:solidFill>
                              <a:srgbClr val="FF05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𝑃𝐶</m:t>
                        </m:r>
                      </m:sup>
                    </m:sSup>
                    <m:r>
                      <a:rPr lang="en-US" altLang="zh-CN" sz="2800" b="0" i="1" smtClean="0">
                        <a:solidFill>
                          <a:srgbClr val="FF05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?</m:t>
                    </m:r>
                  </m:oMath>
                </a14:m>
                <a:endParaRPr lang="en-CN" sz="2800" i="1" dirty="0">
                  <a:solidFill>
                    <a:srgbClr val="FF05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4D9D81-BA46-DCDF-5B8E-B9BD455AA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116" y="5868831"/>
                <a:ext cx="8688982" cy="661976"/>
              </a:xfrm>
              <a:prstGeom prst="rect">
                <a:avLst/>
              </a:prstGeom>
              <a:blipFill>
                <a:blip r:embed="rId10"/>
                <a:stretch>
                  <a:fillRect l="-1460" b="-2452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9">
            <a:extLst>
              <a:ext uri="{FF2B5EF4-FFF2-40B4-BE49-F238E27FC236}">
                <a16:creationId xmlns:a16="http://schemas.microsoft.com/office/drawing/2014/main" id="{AB854CC3-CC99-0F4D-5CAA-1B3D17A9AD1C}"/>
              </a:ext>
            </a:extLst>
          </p:cNvPr>
          <p:cNvSpPr txBox="1"/>
          <p:nvPr/>
        </p:nvSpPr>
        <p:spPr>
          <a:xfrm>
            <a:off x="2771199" y="1101649"/>
            <a:ext cx="595795" cy="27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00" b="1" dirty="0">
                <a:solidFill>
                  <a:srgbClr val="0410FB"/>
                </a:solidFill>
              </a:rPr>
              <a:t>Run II</a:t>
            </a:r>
            <a:endParaRPr kumimoji="1" lang="zh-CN" altLang="en-US" sz="1500" b="1" dirty="0">
              <a:solidFill>
                <a:srgbClr val="0410F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77D59-F376-6A65-9F75-72AC036B568C}"/>
              </a:ext>
            </a:extLst>
          </p:cNvPr>
          <p:cNvSpPr txBox="1"/>
          <p:nvPr/>
        </p:nvSpPr>
        <p:spPr>
          <a:xfrm>
            <a:off x="883215" y="835064"/>
            <a:ext cx="24468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Phys. Rev. Lett. </a:t>
            </a:r>
            <a:r>
              <a:rPr lang="en-U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132 (2024) 111901</a:t>
            </a:r>
            <a:endParaRPr lang="en-C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2AC34-7BE1-FEB9-54E8-BB60242A3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356" y="933368"/>
            <a:ext cx="8814661" cy="5695735"/>
          </a:xfrm>
          <a:prstGeom prst="rect">
            <a:avLst/>
          </a:prstGeom>
        </p:spPr>
      </p:pic>
      <p:sp>
        <p:nvSpPr>
          <p:cNvPr id="6" name="文本框 27">
            <a:extLst>
              <a:ext uri="{FF2B5EF4-FFF2-40B4-BE49-F238E27FC236}">
                <a16:creationId xmlns:a16="http://schemas.microsoft.com/office/drawing/2014/main" id="{A09C1769-4502-7D36-B4FF-BB46BB0101D0}"/>
              </a:ext>
            </a:extLst>
          </p:cNvPr>
          <p:cNvSpPr txBox="1"/>
          <p:nvPr/>
        </p:nvSpPr>
        <p:spPr>
          <a:xfrm>
            <a:off x="1524001" y="100864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Production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Angles</a:t>
            </a: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3140DF13-E49C-38AE-F257-87B12C976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600127E5-E303-B5B8-C748-A83C33522538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6CB51F-862A-17F4-6521-AA418D350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51" y="1447332"/>
            <a:ext cx="721491" cy="124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A63C53-7E23-C733-74AF-91ACF402E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50" y="4269069"/>
            <a:ext cx="721491" cy="1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36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7">
            <a:extLst>
              <a:ext uri="{FF2B5EF4-FFF2-40B4-BE49-F238E27FC236}">
                <a16:creationId xmlns:a16="http://schemas.microsoft.com/office/drawing/2014/main" id="{670285BF-52E6-038E-2A7E-FA1006A8FB6F}"/>
              </a:ext>
            </a:extLst>
          </p:cNvPr>
          <p:cNvSpPr txBox="1"/>
          <p:nvPr/>
        </p:nvSpPr>
        <p:spPr>
          <a:xfrm>
            <a:off x="1524001" y="100864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Production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Angles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7DD87-271D-4807-FBE9-D47EE940D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850" y="879446"/>
            <a:ext cx="8544875" cy="5856030"/>
          </a:xfrm>
          <a:prstGeom prst="rect">
            <a:avLst/>
          </a:prstGeom>
        </p:spPr>
      </p:pic>
      <p:pic>
        <p:nvPicPr>
          <p:cNvPr id="5" name="Picture 1" descr="page1image45887056">
            <a:extLst>
              <a:ext uri="{FF2B5EF4-FFF2-40B4-BE49-F238E27FC236}">
                <a16:creationId xmlns:a16="http://schemas.microsoft.com/office/drawing/2014/main" id="{9AE51753-17EA-0A6C-4856-343F0C2AF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DDAE420-0862-0F08-33AE-2AFC8FC86C2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EA2506-AD54-8765-C2E6-7593015DA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646" y="4246629"/>
            <a:ext cx="721491" cy="145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55029-670C-942E-D716-2858457E4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135" y="1340744"/>
            <a:ext cx="721491" cy="14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66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7">
            <a:extLst>
              <a:ext uri="{FF2B5EF4-FFF2-40B4-BE49-F238E27FC236}">
                <a16:creationId xmlns:a16="http://schemas.microsoft.com/office/drawing/2014/main" id="{30E2AF10-23AC-4168-5E78-D1B3E547A26E}"/>
              </a:ext>
            </a:extLst>
          </p:cNvPr>
          <p:cNvSpPr txBox="1"/>
          <p:nvPr/>
        </p:nvSpPr>
        <p:spPr>
          <a:xfrm>
            <a:off x="2405243" y="100864"/>
            <a:ext cx="8262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Discriminant Distributions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D2ECE-FB9F-FF2C-51DB-588528263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262" y="654681"/>
            <a:ext cx="6493854" cy="6203319"/>
          </a:xfrm>
          <a:prstGeom prst="rect">
            <a:avLst/>
          </a:prstGeom>
        </p:spPr>
      </p:pic>
      <p:pic>
        <p:nvPicPr>
          <p:cNvPr id="5" name="Picture 1" descr="page1image45887056">
            <a:extLst>
              <a:ext uri="{FF2B5EF4-FFF2-40B4-BE49-F238E27FC236}">
                <a16:creationId xmlns:a16="http://schemas.microsoft.com/office/drawing/2014/main" id="{CA5BAA2E-8346-C472-25EE-5E10B68D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C872B32B-2850-142D-0BE2-B1ACE035B4BC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626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Hypothesis test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C99DD-2432-DE59-B737-A3B9B27D7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138" y="767466"/>
            <a:ext cx="8603722" cy="5945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E9431-A5F0-06AC-A0FF-084C6926B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138" y="981718"/>
            <a:ext cx="721491" cy="124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748717-3197-929B-A61C-BA61A204C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103" y="1010233"/>
            <a:ext cx="721491" cy="1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4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F9870C-20B4-9DF0-A4EE-620EBDFF8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918358"/>
            <a:ext cx="8830160" cy="5747062"/>
          </a:xfrm>
          <a:prstGeom prst="rect">
            <a:avLst/>
          </a:prstGeom>
        </p:spPr>
      </p:pic>
      <p:sp>
        <p:nvSpPr>
          <p:cNvPr id="6" name="文本框 27">
            <a:extLst>
              <a:ext uri="{FF2B5EF4-FFF2-40B4-BE49-F238E27FC236}">
                <a16:creationId xmlns:a16="http://schemas.microsoft.com/office/drawing/2014/main" id="{783BD14B-D7CA-FB0F-A649-BD227994C5FF}"/>
              </a:ext>
            </a:extLst>
          </p:cNvPr>
          <p:cNvSpPr txBox="1"/>
          <p:nvPr/>
        </p:nvSpPr>
        <p:spPr>
          <a:xfrm>
            <a:off x="1524001" y="100864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Summary of Results</a:t>
            </a:r>
          </a:p>
        </p:txBody>
      </p:sp>
      <p:pic>
        <p:nvPicPr>
          <p:cNvPr id="3" name="Picture 1" descr="page1image45887056">
            <a:extLst>
              <a:ext uri="{FF2B5EF4-FFF2-40B4-BE49-F238E27FC236}">
                <a16:creationId xmlns:a16="http://schemas.microsoft.com/office/drawing/2014/main" id="{A9C01B90-84CF-64C2-3452-825A66E4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C81E082F-CF29-C428-3FDE-76211E74B18B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DC7B32-29B6-F904-2510-BEA2CAC1E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964" y="3337784"/>
            <a:ext cx="2513924" cy="90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66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DBF0E2-00E0-6BEB-AA69-60DD68524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273" y="2050205"/>
            <a:ext cx="10033453" cy="3116035"/>
          </a:xfrm>
          <a:prstGeom prst="rect">
            <a:avLst/>
          </a:prstGeom>
        </p:spPr>
      </p:pic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DC25C42B-CEF8-8097-1EDD-C286F49D6CD8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" descr="page1image45887056">
            <a:extLst>
              <a:ext uri="{FF2B5EF4-FFF2-40B4-BE49-F238E27FC236}">
                <a16:creationId xmlns:a16="http://schemas.microsoft.com/office/drawing/2014/main" id="{BC82BECB-DAD5-09D2-E8EA-2B2F33151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27">
            <a:extLst>
              <a:ext uri="{FF2B5EF4-FFF2-40B4-BE49-F238E27FC236}">
                <a16:creationId xmlns:a16="http://schemas.microsoft.com/office/drawing/2014/main" id="{2790831C-0FEE-E7C0-9AD7-065854389A45}"/>
              </a:ext>
            </a:extLst>
          </p:cNvPr>
          <p:cNvSpPr txBox="1"/>
          <p:nvPr/>
        </p:nvSpPr>
        <p:spPr>
          <a:xfrm>
            <a:off x="663388" y="100863"/>
            <a:ext cx="1152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Fit</a:t>
            </a:r>
            <a:r>
              <a:rPr lang="zh-CN" altLang="en-US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results</a:t>
            </a:r>
          </a:p>
        </p:txBody>
      </p:sp>
      <p:pic>
        <p:nvPicPr>
          <p:cNvPr id="6" name="Picture 11" descr="查看源图像">
            <a:extLst>
              <a:ext uri="{FF2B5EF4-FFF2-40B4-BE49-F238E27FC236}">
                <a16:creationId xmlns:a16="http://schemas.microsoft.com/office/drawing/2014/main" id="{B45A7315-68D1-7291-BDE6-C1C5E78C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11" y="1826"/>
            <a:ext cx="786500" cy="79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14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5831" y="795529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Datasets, MC, trigger, and event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2D93FE-A4E5-1541-F2ED-0EF08F9F27AA}"/>
                  </a:ext>
                </a:extLst>
              </p:cNvPr>
              <p:cNvSpPr txBox="1"/>
              <p:nvPr/>
            </p:nvSpPr>
            <p:spPr>
              <a:xfrm>
                <a:off x="6167353" y="976198"/>
                <a:ext cx="6104884" cy="436773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 algn="l">
                  <a:lnSpc>
                    <a:spcPct val="150000"/>
                  </a:lnSpc>
                  <a:buFont typeface="Wingdings" pitchFamily="2" charset="2"/>
                  <a:buChar char="v"/>
                </a:pPr>
                <a:r>
                  <a:rPr lang="en-US" altLang="zh-CN" sz="2000" b="1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Trigger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en-US" sz="1600" b="0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22950" lvl="2" indent="-285750">
                  <a:lnSpc>
                    <a:spcPts val="2300"/>
                  </a:lnSpc>
                  <a:buFont typeface="Wingdings" pitchFamily="2" charset="2"/>
                  <a:buChar char="Ø"/>
                </a:pP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trigger:</a:t>
                </a:r>
                <a:endPara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102950" lvl="2" indent="-285750">
                  <a:lnSpc>
                    <a:spcPts val="2300"/>
                  </a:lnSpc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 1 requirements: 3 muons</a:t>
                </a:r>
              </a:p>
              <a:p>
                <a:pPr marL="1102950" lvl="2" indent="-285750">
                  <a:lnSpc>
                    <a:spcPts val="23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b="0" i="1" smtClean="0">
                        <a:effectLst/>
                        <a:latin typeface="Cambria Math" panose="02040503050406030204" pitchFamily="18" charset="0"/>
                      </a:rPr>
                      <m:t>2.95&lt;</m:t>
                    </m:r>
                    <m:r>
                      <a:rPr lang="en-US" altLang="zh-CN" sz="1600" b="0" i="1" smtClean="0">
                        <a:effectLst/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effectLst/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1600" b="0" i="1" smtClean="0">
                        <a:effectLst/>
                        <a:latin typeface="Cambria Math" panose="02040503050406030204" pitchFamily="18" charset="0"/>
                      </a:rPr>
                      <m:t>&lt;3.25</m:t>
                    </m:r>
                    <m:r>
                      <a:rPr lang="zh-CN" altLang="en-US" sz="16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effectLst/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zh-CN" sz="1600" b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102950" lvl="2" indent="-285750">
                  <a:lnSpc>
                    <a:spcPts val="23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altLang="zh-CN" sz="1600" b="0" i="1" smtClean="0">
                        <a:effectLst/>
                        <a:latin typeface="Cambria Math" panose="02040503050406030204" pitchFamily="18" charset="0"/>
                      </a:rPr>
                      <m:t>&gt;3.5</m:t>
                    </m:r>
                    <m:r>
                      <a:rPr lang="zh-CN" altLang="en-US" sz="16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effectLst/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sz="16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102950" lvl="2" indent="-285750">
                  <a:lnSpc>
                    <a:spcPts val="2300"/>
                  </a:lnSpc>
                  <a:buFont typeface="Arial" panose="020B0604020202020204" pitchFamily="34" charset="0"/>
                  <a:buChar char="•"/>
                </a:pPr>
                <a:endParaRPr lang="en-US" sz="16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22950" lvl="2" indent="-285750">
                  <a:lnSpc>
                    <a:spcPts val="2300"/>
                  </a:lnSpc>
                  <a:buFont typeface="Wingdings" pitchFamily="2" charset="2"/>
                  <a:buChar char="Ø"/>
                </a:pPr>
                <a:r>
                  <a:rPr lang="en-US" altLang="zh-CN" sz="1600" b="1" dirty="0">
                    <a:solidFill>
                      <a:srgbClr val="0432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Run3</a:t>
                </a:r>
                <a:r>
                  <a:rPr lang="zh-CN" altLang="en-US" sz="1600" b="1" dirty="0">
                    <a:solidFill>
                      <a:srgbClr val="0432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0432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trigger</a:t>
                </a:r>
                <a:r>
                  <a:rPr lang="zh-CN" altLang="en-US" sz="1600" b="1" dirty="0">
                    <a:solidFill>
                      <a:srgbClr val="0432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16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):</a:t>
                </a:r>
              </a:p>
              <a:p>
                <a:pPr marL="1102950" lvl="2" indent="-285750">
                  <a:lnSpc>
                    <a:spcPts val="2300"/>
                  </a:lnSpc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0432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 1 requirements: 2 muons</a:t>
                </a:r>
              </a:p>
              <a:p>
                <a:pPr marL="1102950" lvl="2" indent="-285750">
                  <a:lnSpc>
                    <a:spcPts val="23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.2</m:t>
                    </m:r>
                    <m:r>
                      <a:rPr lang="en-US" altLang="zh-CN" sz="1600" b="0" i="1" smtClean="0">
                        <a:effectLst/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1600" b="0" i="1" smtClean="0">
                        <a:effectLst/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effectLst/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1600" b="0" i="1" smtClean="0">
                        <a:effectLst/>
                        <a:latin typeface="Cambria Math" panose="02040503050406030204" pitchFamily="18" charset="0"/>
                      </a:rPr>
                      <m:t>&lt;8.5</m:t>
                    </m:r>
                    <m:r>
                      <a:rPr lang="zh-CN" altLang="en-US" sz="16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effectLst/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altLang="zh-CN" sz="1600" b="0" dirty="0">
                  <a:effectLst/>
                  <a:latin typeface="Times New Roman" panose="02020603050405020304" pitchFamily="18" charset="0"/>
                </a:endParaRPr>
              </a:p>
              <a:p>
                <a:pPr marL="1102950" lvl="2" indent="-285750">
                  <a:lnSpc>
                    <a:spcPts val="23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16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muon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altLang="zh-CN" sz="1600" b="0" i="1" smtClean="0">
                        <a:effectLst/>
                        <a:latin typeface="Cambria Math" panose="02040503050406030204" pitchFamily="18" charset="0"/>
                      </a:rPr>
                      <m:t>&gt;4</m:t>
                    </m:r>
                    <m:r>
                      <a:rPr lang="zh-CN" altLang="en-US" sz="16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effectLst/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zh-CN" sz="16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en-US" sz="16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60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other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pitchFamily="18" charset="0"/>
                      </a:rPr>
                      <m:t>&gt;3</m:t>
                    </m:r>
                    <m:r>
                      <a:rPr lang="zh-CN" alt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i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102950" lvl="2" indent="-285750">
                  <a:lnSpc>
                    <a:spcPts val="23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en-US" altLang="zh-CN" sz="16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altLang="zh-CN" sz="1600" b="0" i="1" smtClean="0">
                        <a:effectLst/>
                        <a:latin typeface="Cambria Math" panose="02040503050406030204" pitchFamily="18" charset="0"/>
                      </a:rPr>
                      <m:t>&gt;4.9</m:t>
                    </m:r>
                    <m:r>
                      <a:rPr lang="zh-CN" altLang="en-US" sz="16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effectLst/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sz="1600" b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922950" lvl="2" indent="-285750">
                  <a:lnSpc>
                    <a:spcPts val="2300"/>
                  </a:lnSpc>
                  <a:buFont typeface="Arial" panose="020B0604020202020204" pitchFamily="34" charset="0"/>
                  <a:buChar char="•"/>
                </a:pPr>
                <a:endParaRPr lang="en-US" altLang="zh-CN" sz="1600" b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20000" lvl="1" indent="-360000">
                  <a:lnSpc>
                    <a:spcPts val="2300"/>
                  </a:lnSpc>
                  <a:buFont typeface="Wingdings" pitchFamily="2" charset="2"/>
                  <a:buChar char="Ø"/>
                </a:pPr>
                <a:r>
                  <a:rPr lang="en-US" altLang="zh-CN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</a:t>
                </a:r>
                <a:r>
                  <a:rPr lang="zh-CN" altLang="en-US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30%</a:t>
                </a:r>
                <a:r>
                  <a:rPr lang="zh-CN" altLang="en-US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1600" b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zh-CN" sz="16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1600" b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zh-CN" altLang="en-US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statistics</a:t>
                </a:r>
                <a:r>
                  <a:rPr lang="zh-CN" altLang="en-US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compared</a:t>
                </a:r>
                <a:r>
                  <a:rPr lang="zh-CN" altLang="en-US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old</a:t>
                </a:r>
                <a:r>
                  <a:rPr lang="zh-CN" altLang="en-US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trigger</a:t>
                </a:r>
                <a:endParaRPr lang="en-US" altLang="zh-CN" sz="1600" b="0" i="1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ct val="150000"/>
                  </a:lnSpc>
                </a:pPr>
                <a:endParaRPr lang="en-US" sz="1350" b="1" i="0" dirty="0">
                  <a:solidFill>
                    <a:srgbClr val="0432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2D93FE-A4E5-1541-F2ED-0EF08F9F2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7353" y="976198"/>
                <a:ext cx="6104884" cy="4367734"/>
              </a:xfrm>
              <a:prstGeom prst="rect">
                <a:avLst/>
              </a:prstGeom>
              <a:blipFill>
                <a:blip r:embed="rId4"/>
                <a:stretch>
                  <a:fillRect l="-83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5">
                <a:extLst>
                  <a:ext uri="{FF2B5EF4-FFF2-40B4-BE49-F238E27FC236}">
                    <a16:creationId xmlns:a16="http://schemas.microsoft.com/office/drawing/2014/main" id="{71368B1C-CCEC-BCFE-9894-C0FD330454C0}"/>
                  </a:ext>
                </a:extLst>
              </p:cNvPr>
              <p:cNvSpPr txBox="1"/>
              <p:nvPr/>
            </p:nvSpPr>
            <p:spPr>
              <a:xfrm>
                <a:off x="313609" y="2654027"/>
                <a:ext cx="5957628" cy="198708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v"/>
                </a:pPr>
                <a:r>
                  <a:rPr lang="en-US" altLang="zh-CN" sz="2000" b="1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</a:t>
                </a:r>
                <a:r>
                  <a:rPr lang="zh-CN" altLang="en-US" sz="2000" b="1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000" b="1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Background</a:t>
                </a:r>
                <a:r>
                  <a:rPr lang="zh-CN" altLang="en-US" sz="2000" b="1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0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simulated events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</a:t>
                </a:r>
                <a:r>
                  <a: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</a:t>
                </a:r>
                <a:r>
                  <a:rPr lang="en-US" altLang="zh-CN" sz="1600" dirty="0" err="1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JHUGen</a:t>
                </a:r>
                <a:endPara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NRSPS</a:t>
                </a:r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Feeddown</a:t>
                </a:r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</a:t>
                </a:r>
                <a:r>
                  <a:rPr lang="en-US" altLang="zh-CN" sz="16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Pythia8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DPS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event-mixing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Feeddown</a:t>
                </a:r>
                <a:r>
                  <a: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𝜓𝜓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)→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𝑎𝑛𝑦𝑡h𝑖𝑛𝑔</m:t>
                    </m:r>
                  </m:oMath>
                </a14:m>
                <a:r>
                  <a: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600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5">
                <a:extLst>
                  <a:ext uri="{FF2B5EF4-FFF2-40B4-BE49-F238E27FC236}">
                    <a16:creationId xmlns:a16="http://schemas.microsoft.com/office/drawing/2014/main" id="{71368B1C-CCEC-BCFE-9894-C0FD33045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609" y="2654027"/>
                <a:ext cx="5957628" cy="1987082"/>
              </a:xfrm>
              <a:prstGeom prst="rect">
                <a:avLst/>
              </a:prstGeom>
              <a:blipFill>
                <a:blip r:embed="rId5"/>
                <a:stretch>
                  <a:fillRect l="-849" b="-31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3">
            <a:extLst>
              <a:ext uri="{FF2B5EF4-FFF2-40B4-BE49-F238E27FC236}">
                <a16:creationId xmlns:a16="http://schemas.microsoft.com/office/drawing/2014/main" id="{FD669CD8-E581-69E3-7197-1C7F95A0D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552" y="4821626"/>
            <a:ext cx="2353142" cy="1443647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7547E81F-A183-4CFA-F15A-6434BA8E6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1976" y="4785107"/>
            <a:ext cx="2199060" cy="1417108"/>
          </a:xfrm>
          <a:prstGeom prst="rect">
            <a:avLst/>
          </a:prstGeom>
        </p:spPr>
      </p:pic>
      <p:sp>
        <p:nvSpPr>
          <p:cNvPr id="8" name="TextBox 17">
            <a:extLst>
              <a:ext uri="{FF2B5EF4-FFF2-40B4-BE49-F238E27FC236}">
                <a16:creationId xmlns:a16="http://schemas.microsoft.com/office/drawing/2014/main" id="{F382CCAE-6C91-60A7-B480-EBB3FA393F45}"/>
              </a:ext>
            </a:extLst>
          </p:cNvPr>
          <p:cNvSpPr txBox="1"/>
          <p:nvPr/>
        </p:nvSpPr>
        <p:spPr>
          <a:xfrm>
            <a:off x="1332143" y="6149657"/>
            <a:ext cx="881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2475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SPS</a:t>
            </a:r>
            <a:endParaRPr lang="en-CN" sz="1400" b="1" dirty="0">
              <a:solidFill>
                <a:srgbClr val="2475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85D59B0C-D442-0A0C-DBF5-719D4DAB109F}"/>
              </a:ext>
            </a:extLst>
          </p:cNvPr>
          <p:cNvSpPr txBox="1"/>
          <p:nvPr/>
        </p:nvSpPr>
        <p:spPr>
          <a:xfrm>
            <a:off x="3951855" y="6149657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2475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DPS</a:t>
            </a:r>
            <a:endParaRPr lang="en-CN" sz="1400" b="1" dirty="0">
              <a:solidFill>
                <a:srgbClr val="2475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857856-9C65-01B8-41D5-260F3391093C}"/>
              </a:ext>
            </a:extLst>
          </p:cNvPr>
          <p:cNvSpPr txBox="1"/>
          <p:nvPr/>
        </p:nvSpPr>
        <p:spPr>
          <a:xfrm>
            <a:off x="6167353" y="5453360"/>
            <a:ext cx="5621518" cy="72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selection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D009B-93C5-E38E-BB90-0B0311CFCF06}"/>
              </a:ext>
            </a:extLst>
          </p:cNvPr>
          <p:cNvSpPr txBox="1"/>
          <p:nvPr/>
        </p:nvSpPr>
        <p:spPr>
          <a:xfrm>
            <a:off x="313609" y="976198"/>
            <a:ext cx="5711040" cy="1248419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Data samples</a:t>
            </a:r>
            <a:r>
              <a:rPr lang="zh-CN" alt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315</a:t>
            </a:r>
            <a:r>
              <a:rPr lang="zh-CN" altLang="en-US" sz="2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432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fb</a:t>
            </a:r>
            <a:r>
              <a:rPr lang="en-US" altLang="zh-CN" sz="2000" baseline="30000" dirty="0">
                <a:solidFill>
                  <a:srgbClr val="0432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-1</a:t>
            </a:r>
            <a:r>
              <a:rPr lang="en-US" altLang="zh-CN" sz="200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135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fb</a:t>
            </a:r>
            <a:r>
              <a:rPr lang="en-US" altLang="zh-CN" sz="1600" baseline="30000" dirty="0">
                <a:solidFill>
                  <a:srgbClr val="0432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-1</a:t>
            </a:r>
            <a:r>
              <a:rPr lang="en-US" altLang="zh-CN" sz="16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data taken in 2016, 2017 and 2018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16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altLang="zh-CN" sz="1600" dirty="0">
                <a:solidFill>
                  <a:srgbClr val="0432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fb</a:t>
            </a:r>
            <a:r>
              <a:rPr lang="en-US" altLang="zh-CN" sz="1600" baseline="30000" dirty="0">
                <a:solidFill>
                  <a:srgbClr val="0432FF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-1</a:t>
            </a:r>
            <a:r>
              <a:rPr lang="en-US" altLang="zh-CN" sz="1600" b="0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data taken in 2022,</a:t>
            </a:r>
            <a:r>
              <a:rPr lang="zh-CN" alt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zh-CN" alt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829418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 𝐽/𝜓𝐽/𝜓 yield: two-dimensional fit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2D7B3-DAC0-08CF-E343-D8946BF62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92" y="1110747"/>
            <a:ext cx="4865927" cy="3272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F24C3459-FD1A-5D0D-004B-2B63B9EA53DA}"/>
              </a:ext>
            </a:extLst>
          </p:cNvPr>
          <p:cNvSpPr txBox="1"/>
          <p:nvPr/>
        </p:nvSpPr>
        <p:spPr>
          <a:xfrm>
            <a:off x="1705499" y="5695527"/>
            <a:ext cx="878100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2+3 </a:t>
            </a:r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CN" sz="2800" b="1" i="1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2.3X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F76077-A430-A20D-6FD7-010F5BCE7FAA}"/>
                  </a:ext>
                </a:extLst>
              </p:cNvPr>
              <p:cNvSpPr txBox="1"/>
              <p:nvPr/>
            </p:nvSpPr>
            <p:spPr>
              <a:xfrm>
                <a:off x="6692639" y="1155968"/>
                <a:ext cx="5050761" cy="3182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660"/>
                  </a:lnSpc>
                  <a:buFont typeface="Wingdings" pitchFamily="2" charset="2"/>
                  <a:buChar char="q"/>
                </a:pPr>
                <a:r>
                  <a:rPr lang="en-US" altLang="zh-CN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Luminosity</a:t>
                </a:r>
              </a:p>
              <a:p>
                <a:pPr>
                  <a:lnSpc>
                    <a:spcPts val="266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lang="zh-CN" altLang="en-US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000" i="0" dirty="0">
                    <a:solidFill>
                      <a:srgbClr val="AB794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135 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ea typeface="Arial" charset="0"/>
                    <a:cs typeface="Times New Roman" panose="02020603050405020304" pitchFamily="18" charset="0"/>
                  </a:rPr>
                  <a:t>fb</a:t>
                </a:r>
                <a:r>
                  <a:rPr lang="en-US" altLang="zh-CN" sz="2000" baseline="30000" dirty="0">
                    <a:solidFill>
                      <a:srgbClr val="AB7941"/>
                    </a:solidFill>
                    <a:latin typeface="Times New Roman" panose="02020603050405020304" pitchFamily="18" charset="0"/>
                    <a:ea typeface="Arial" charset="0"/>
                    <a:cs typeface="Times New Roman" panose="02020603050405020304" pitchFamily="18" charset="0"/>
                  </a:rPr>
                  <a:t>-1</a:t>
                </a:r>
                <a:r>
                  <a:rPr lang="en-US" altLang="zh-CN" sz="2000" i="0" dirty="0">
                    <a:solidFill>
                      <a:srgbClr val="AB794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ts val="266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180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ea typeface="Arial" charset="0"/>
                    <a:cs typeface="Times New Roman" panose="02020603050405020304" pitchFamily="18" charset="0"/>
                  </a:rPr>
                  <a:t>fb</a:t>
                </a:r>
                <a:r>
                  <a:rPr lang="en-US" altLang="zh-CN" sz="2000" baseline="30000" dirty="0">
                    <a:solidFill>
                      <a:srgbClr val="0C42FE"/>
                    </a:solidFill>
                    <a:latin typeface="Times New Roman" panose="02020603050405020304" pitchFamily="18" charset="0"/>
                    <a:ea typeface="Arial" charset="0"/>
                    <a:cs typeface="Times New Roman" panose="02020603050405020304" pitchFamily="18" charset="0"/>
                  </a:rPr>
                  <a:t>-1</a:t>
                </a:r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ts val="2660"/>
                  </a:lnSpc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zh-CN" altLang="en-US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</a:t>
                </a:r>
              </a:p>
              <a:p>
                <a:pPr>
                  <a:lnSpc>
                    <a:spcPts val="266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lang="zh-CN" altLang="en-US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2:       </a:t>
                </a:r>
                <a:r>
                  <a:rPr lang="zh-CN" altLang="en-US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12622 ± 165</a:t>
                </a:r>
              </a:p>
              <a:p>
                <a:pPr>
                  <a:lnSpc>
                    <a:spcPts val="266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2+3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44936 ± 692</a:t>
                </a:r>
                <a:endParaRPr lang="en-US" altLang="zh-CN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lnSpc>
                    <a:spcPts val="2660"/>
                  </a:lnSpc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zh-CN" altLang="en-US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</a:t>
                </a:r>
                <a:r>
                  <a:rPr lang="zh-CN" altLang="en-US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</a:t>
                </a:r>
                <a:r>
                  <a:rPr lang="zh-CN" altLang="en-US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unit</a:t>
                </a:r>
                <a:r>
                  <a:rPr lang="zh-CN" altLang="en-US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luminosity</a:t>
                </a:r>
              </a:p>
              <a:p>
                <a:pPr lvl="2">
                  <a:lnSpc>
                    <a:spcPts val="2660"/>
                  </a:lnSpc>
                </a:pP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lang="zh-CN" altLang="en-US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en-US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zh-CN" altLang="en-US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93</a:t>
                </a:r>
                <a:r>
                  <a:rPr lang="zh-CN" altLang="en-US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events</a:t>
                </a:r>
                <a:r>
                  <a:rPr lang="zh-CN" altLang="en-US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AB7941"/>
                    </a:solidFill>
                    <a:latin typeface="Times New Roman" panose="02020603050405020304" pitchFamily="18" charset="0"/>
                    <a:ea typeface="Arial" charset="0"/>
                    <a:cs typeface="Times New Roman" panose="02020603050405020304" pitchFamily="18" charset="0"/>
                  </a:rPr>
                  <a:t>fb</a:t>
                </a:r>
                <a:r>
                  <a:rPr lang="en-US" altLang="zh-CN" sz="2000" baseline="30000" dirty="0">
                    <a:solidFill>
                      <a:srgbClr val="AB7941"/>
                    </a:solidFill>
                    <a:latin typeface="Times New Roman" panose="02020603050405020304" pitchFamily="18" charset="0"/>
                    <a:ea typeface="Arial" charset="0"/>
                    <a:cs typeface="Times New Roman" panose="02020603050405020304" pitchFamily="18" charset="0"/>
                  </a:rPr>
                  <a:t>-1</a:t>
                </a:r>
                <a:endParaRPr lang="en-US" altLang="zh-CN" sz="2000" dirty="0">
                  <a:solidFill>
                    <a:srgbClr val="AB794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2">
                  <a:lnSpc>
                    <a:spcPts val="2660"/>
                  </a:lnSpc>
                </a:pP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177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events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rgbClr val="0C42FE"/>
                    </a:solidFill>
                    <a:latin typeface="Times New Roman" panose="02020603050405020304" pitchFamily="18" charset="0"/>
                    <a:ea typeface="Arial" charset="0"/>
                    <a:cs typeface="Times New Roman" panose="02020603050405020304" pitchFamily="18" charset="0"/>
                  </a:rPr>
                  <a:t>fb</a:t>
                </a:r>
                <a:r>
                  <a:rPr lang="en-US" altLang="zh-CN" sz="2000" baseline="30000" dirty="0">
                    <a:solidFill>
                      <a:srgbClr val="0C42FE"/>
                    </a:solidFill>
                    <a:latin typeface="Times New Roman" panose="02020603050405020304" pitchFamily="18" charset="0"/>
                    <a:ea typeface="Arial" charset="0"/>
                    <a:cs typeface="Times New Roman" panose="02020603050405020304" pitchFamily="18" charset="0"/>
                  </a:rPr>
                  <a:t>-1</a:t>
                </a:r>
                <a:endParaRPr lang="en-US" altLang="zh-CN" sz="2000" dirty="0">
                  <a:solidFill>
                    <a:srgbClr val="0C42F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F76077-A430-A20D-6FD7-010F5BCE7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639" y="1155968"/>
                <a:ext cx="5050761" cy="3182090"/>
              </a:xfrm>
              <a:prstGeom prst="rect">
                <a:avLst/>
              </a:prstGeom>
              <a:blipFill>
                <a:blip r:embed="rId5"/>
                <a:stretch>
                  <a:fillRect l="-1256" t="-797" b="-239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6BA35-59F1-E9B6-31C6-06C076BB6561}"/>
                  </a:ext>
                </a:extLst>
              </p:cNvPr>
              <p:cNvSpPr txBox="1"/>
              <p:nvPr/>
            </p:nvSpPr>
            <p:spPr>
              <a:xfrm>
                <a:off x="1705499" y="4961657"/>
                <a:ext cx="8088928" cy="66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+3 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zh-CN" altLang="en-US" sz="28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CN" sz="2800" b="1" i="1" dirty="0">
                    <a:solidFill>
                      <a:srgbClr val="FF4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r>
                  <a:rPr lang="en-US" altLang="zh-CN" sz="2800" b="1" i="1" dirty="0">
                    <a:solidFill>
                      <a:srgbClr val="FF4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6X</a:t>
                </a:r>
                <a:r>
                  <a:rPr lang="zh-CN" altLang="en-US" sz="2800" b="1" i="1" dirty="0">
                    <a:solidFill>
                      <a:srgbClr val="FF4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6BA35-59F1-E9B6-31C6-06C076BB6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499" y="4961657"/>
                <a:ext cx="8088928" cy="661207"/>
              </a:xfrm>
              <a:prstGeom prst="rect">
                <a:avLst/>
              </a:prstGeom>
              <a:blipFill>
                <a:blip r:embed="rId6"/>
                <a:stretch>
                  <a:fillRect b="-264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7260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Signal and background models</a:t>
            </a:r>
          </a:p>
        </p:txBody>
      </p:sp>
      <p:sp>
        <p:nvSpPr>
          <p:cNvPr id="3" name="文本框 14">
            <a:extLst>
              <a:ext uri="{FF2B5EF4-FFF2-40B4-BE49-F238E27FC236}">
                <a16:creationId xmlns:a16="http://schemas.microsoft.com/office/drawing/2014/main" id="{8127ECE2-1DA9-FB82-09D4-BF5C5E9F50A4}"/>
              </a:ext>
            </a:extLst>
          </p:cNvPr>
          <p:cNvSpPr txBox="1"/>
          <p:nvPr/>
        </p:nvSpPr>
        <p:spPr>
          <a:xfrm>
            <a:off x="405088" y="1083745"/>
            <a:ext cx="87209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shape: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elativistic Breit-Wigner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BF0DB41-9930-C99A-FD82-D47379FBF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478" b="75712"/>
          <a:stretch/>
        </p:blipFill>
        <p:spPr>
          <a:xfrm>
            <a:off x="8561387" y="1023401"/>
            <a:ext cx="3199677" cy="10918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66F078-EA84-A6DD-41EB-77184562B1B9}"/>
              </a:ext>
            </a:extLst>
          </p:cNvPr>
          <p:cNvSpPr txBox="1"/>
          <p:nvPr/>
        </p:nvSpPr>
        <p:spPr>
          <a:xfrm>
            <a:off x="405088" y="2367564"/>
            <a:ext cx="9982200" cy="919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Non-interference model:</a:t>
            </a:r>
            <a:endPara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Signal-hypothesis: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NRSPS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NRDPS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Comb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Feeddown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BW0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BW1</a:t>
            </a:r>
            <a:r>
              <a:rPr lang="zh-CN" alt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BW2</a:t>
            </a:r>
            <a:r>
              <a:rPr lang="zh-CN" alt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BW3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82B939-99E9-E08A-29A9-4F07F8DD741E}"/>
                  </a:ext>
                </a:extLst>
              </p:cNvPr>
              <p:cNvSpPr txBox="1"/>
              <p:nvPr/>
            </p:nvSpPr>
            <p:spPr>
              <a:xfrm>
                <a:off x="2535517" y="3481887"/>
                <a:ext cx="6590554" cy="87318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𝑃𝑑𝑓</m:t>
                      </m:r>
                      <m:d>
                        <m:d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𝐵𝑊</m:t>
                                  </m:r>
                                  <m:d>
                                    <m:dPr>
                                      <m:ctrlP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altLang="zh-CN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𝑁𝑅𝑆𝑃𝑆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𝑁𝑅𝑆𝑃𝑆</m:t>
                          </m:r>
                        </m:sub>
                      </m:sSub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altLang="zh-CN" sz="1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𝑁𝑅</m:t>
                          </m:r>
                          <m:r>
                            <m:rPr>
                              <m:sty m:val="p"/>
                            </m:rPr>
                            <a:rPr lang="en-US" altLang="zh-CN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𝑃𝑆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𝑁𝑅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𝑃𝑆</m:t>
                          </m:r>
                        </m:sub>
                      </m:sSub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𝑚𝑏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𝐶𝑜𝑚𝑏</m:t>
                          </m:r>
                        </m:sub>
                      </m:sSub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𝐹𝑒𝑒𝑑𝑜𝑤𝑛</m:t>
                          </m:r>
                        </m:sub>
                      </m:sSub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𝐹𝑒𝑒𝑑𝑑𝑜𝑤𝑛</m:t>
                          </m:r>
                        </m:sub>
                      </m:sSub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CN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82B939-99E9-E08A-29A9-4F07F8DD7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517" y="3481887"/>
                <a:ext cx="6590554" cy="873188"/>
              </a:xfrm>
              <a:prstGeom prst="rect">
                <a:avLst/>
              </a:prstGeom>
              <a:blipFill>
                <a:blip r:embed="rId5"/>
                <a:stretch>
                  <a:fillRect t="-98592" b="-10845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5E12866-78A1-F905-BBFE-CC0223FBB9EE}"/>
              </a:ext>
            </a:extLst>
          </p:cNvPr>
          <p:cNvSpPr txBox="1"/>
          <p:nvPr/>
        </p:nvSpPr>
        <p:spPr>
          <a:xfrm>
            <a:off x="458681" y="4346347"/>
            <a:ext cx="9691977" cy="919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Interference model:</a:t>
            </a:r>
            <a:endParaRPr lang="en-US" sz="2000" b="1" i="0" dirty="0">
              <a:solidFill>
                <a:srgbClr val="0432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Signal-hypothesis: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NRSPS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NRDPS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Comb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Feeddown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BW0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BW123 </a:t>
            </a:r>
            <a:r>
              <a:rPr lang="en-US" b="1" i="0" dirty="0" err="1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Interf</a:t>
            </a:r>
            <a:r>
              <a:rPr lang="en-US" b="1" i="0" dirty="0">
                <a:solidFill>
                  <a:srgbClr val="0432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Term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DB9E61-EB5B-14EF-7DA4-4C2969EE0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5517" y="5378112"/>
            <a:ext cx="5847951" cy="1379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753F76-80C9-8D37-5A74-9E5F0814E76A}"/>
              </a:ext>
            </a:extLst>
          </p:cNvPr>
          <p:cNvSpPr txBox="1"/>
          <p:nvPr/>
        </p:nvSpPr>
        <p:spPr>
          <a:xfrm>
            <a:off x="405088" y="1620768"/>
            <a:ext cx="8386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component: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NRSPS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NRDPS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Feeddown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Comb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BW0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71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Run 2 &amp; 3 no-interference fit result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CEF9A-4218-CED1-9479-83B5A101E32F}"/>
              </a:ext>
            </a:extLst>
          </p:cNvPr>
          <p:cNvSpPr txBox="1"/>
          <p:nvPr/>
        </p:nvSpPr>
        <p:spPr>
          <a:xfrm>
            <a:off x="584012" y="786500"/>
            <a:ext cx="9982200" cy="919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No-interference model:</a:t>
            </a:r>
            <a:endPara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Signal-hypothesis: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NRSPS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NRDPS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Comb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Feeddown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BW0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BW1</a:t>
            </a:r>
            <a:r>
              <a:rPr lang="zh-CN" alt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BW2</a:t>
            </a:r>
            <a:r>
              <a:rPr lang="zh-CN" alt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BW3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C8D24B-2B5F-FC2F-AAF1-BA34CF822377}"/>
                  </a:ext>
                </a:extLst>
              </p:cNvPr>
              <p:cNvSpPr txBox="1"/>
              <p:nvPr/>
            </p:nvSpPr>
            <p:spPr>
              <a:xfrm>
                <a:off x="2838205" y="1749271"/>
                <a:ext cx="5473814" cy="9525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𝑃𝑑𝑓</m:t>
                      </m:r>
                      <m:d>
                        <m:d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altLang="zh-CN" sz="1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𝐵𝑊</m:t>
                                  </m:r>
                                  <m:d>
                                    <m:d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altLang="zh-CN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𝑁𝑅𝑆𝑃𝑆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𝑁𝑅𝑆𝑃𝑆</m:t>
                          </m:r>
                        </m:sub>
                      </m:sSub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altLang="zh-CN" sz="1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𝑁𝑅</m:t>
                          </m:r>
                          <m:r>
                            <m:rPr>
                              <m:sty m:val="p"/>
                            </m:rPr>
                            <a:rPr lang="en-US" altLang="zh-CN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𝑃𝑆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𝑁𝑅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𝑃𝑆</m:t>
                          </m:r>
                        </m:sub>
                      </m:sSub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</m:t>
                          </m:r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𝑚𝑏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𝐶𝑜𝑚𝑏</m:t>
                          </m:r>
                        </m:sub>
                      </m:sSub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𝐹𝑒𝑒𝑑𝑜𝑤𝑛</m:t>
                          </m:r>
                        </m:sub>
                      </m:sSub>
                      <m:r>
                        <a:rPr lang="en-US" altLang="zh-CN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𝐹𝑒𝑒𝑑𝑑𝑜𝑤𝑛</m:t>
                          </m:r>
                        </m:sub>
                      </m:sSub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C8D24B-2B5F-FC2F-AAF1-BA34CF822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205" y="1749271"/>
                <a:ext cx="5473814" cy="952568"/>
              </a:xfrm>
              <a:prstGeom prst="rect">
                <a:avLst/>
              </a:prstGeom>
              <a:blipFill>
                <a:blip r:embed="rId4"/>
                <a:stretch>
                  <a:fillRect t="-79221" b="-6883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DEEF9F4-0329-DAEC-89D9-6A13A85C6B8C}"/>
              </a:ext>
            </a:extLst>
          </p:cNvPr>
          <p:cNvSpPr txBox="1"/>
          <p:nvPr/>
        </p:nvSpPr>
        <p:spPr>
          <a:xfrm>
            <a:off x="2219970" y="6286783"/>
            <a:ext cx="7975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Dips poorly described — </a:t>
            </a:r>
            <a:r>
              <a:rPr lang="en-US" sz="2200" b="1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zh-CN" sz="2200" b="1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200" b="1" i="1" dirty="0" err="1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b="1" i="1" dirty="0" err="1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nterf</a:t>
            </a:r>
            <a:r>
              <a:rPr lang="en-US" altLang="zh-CN" sz="2200" b="1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b="1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no longer sufficient</a:t>
            </a:r>
            <a:r>
              <a:rPr lang="zh-CN" altLang="en-US" sz="2200" b="1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b="1" i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CN" sz="2200" b="1" i="1" dirty="0">
              <a:solidFill>
                <a:srgbClr val="9437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E53E08-48FC-CE0D-95F6-D2C76FB6A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569" y="2812440"/>
            <a:ext cx="4443137" cy="3327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4A79A1-6C95-428C-27A2-A000400A6A73}"/>
              </a:ext>
            </a:extLst>
          </p:cNvPr>
          <p:cNvSpPr txBox="1"/>
          <p:nvPr/>
        </p:nvSpPr>
        <p:spPr>
          <a:xfrm>
            <a:off x="3036482" y="2959573"/>
            <a:ext cx="1435433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zh-CN" alt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h-CN" alt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No-</a:t>
            </a:r>
            <a:r>
              <a:rPr lang="en-US" altLang="zh-CN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Interf</a:t>
            </a:r>
            <a:endParaRPr lang="en-CN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5F064700-4C06-3B8F-98F4-EADAEBC3BE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96000" y="2754817"/>
            <a:ext cx="4328569" cy="34010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40AD94-5F54-9C36-BDB6-9E80C7CA4298}"/>
              </a:ext>
            </a:extLst>
          </p:cNvPr>
          <p:cNvSpPr txBox="1"/>
          <p:nvPr/>
        </p:nvSpPr>
        <p:spPr>
          <a:xfrm>
            <a:off x="7602455" y="2949887"/>
            <a:ext cx="162827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b="1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zh-CN" altLang="en-US" sz="1400" b="1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2+3</a:t>
            </a:r>
            <a:r>
              <a:rPr lang="zh-CN" altLang="en-US" sz="1400" b="1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 i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</a:t>
            </a:r>
            <a:r>
              <a:rPr lang="en-US" altLang="zh-CN" sz="1400" b="1" i="1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Interf</a:t>
            </a:r>
            <a:endParaRPr lang="en-CN" sz="1400" b="1" i="1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375EB55-07E8-B4D5-EAE5-E937DCEC424B}"/>
              </a:ext>
            </a:extLst>
          </p:cNvPr>
          <p:cNvSpPr/>
          <p:nvPr/>
        </p:nvSpPr>
        <p:spPr>
          <a:xfrm>
            <a:off x="2607219" y="5099031"/>
            <a:ext cx="190191" cy="688132"/>
          </a:xfrm>
          <a:prstGeom prst="roundRect">
            <a:avLst/>
          </a:prstGeom>
          <a:solidFill>
            <a:srgbClr val="FFFF00">
              <a:alpha val="4745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626BA40-B7B0-CCDD-6065-E768A46C8EC2}"/>
              </a:ext>
            </a:extLst>
          </p:cNvPr>
          <p:cNvSpPr/>
          <p:nvPr/>
        </p:nvSpPr>
        <p:spPr>
          <a:xfrm>
            <a:off x="3148344" y="5099031"/>
            <a:ext cx="158493" cy="688874"/>
          </a:xfrm>
          <a:prstGeom prst="roundRect">
            <a:avLst/>
          </a:prstGeom>
          <a:solidFill>
            <a:srgbClr val="FFFF00">
              <a:alpha val="4745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E432F6C-7FAF-9B7C-DAE2-2BCC32256C62}"/>
              </a:ext>
            </a:extLst>
          </p:cNvPr>
          <p:cNvSpPr/>
          <p:nvPr/>
        </p:nvSpPr>
        <p:spPr>
          <a:xfrm>
            <a:off x="2607219" y="3421647"/>
            <a:ext cx="190191" cy="896873"/>
          </a:xfrm>
          <a:prstGeom prst="roundRect">
            <a:avLst/>
          </a:prstGeom>
          <a:solidFill>
            <a:srgbClr val="FFFF00">
              <a:alpha val="4745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2E42E15-F8FB-F3A7-70A6-E5016BB42009}"/>
              </a:ext>
            </a:extLst>
          </p:cNvPr>
          <p:cNvSpPr/>
          <p:nvPr/>
        </p:nvSpPr>
        <p:spPr>
          <a:xfrm>
            <a:off x="3148344" y="3814276"/>
            <a:ext cx="158493" cy="688874"/>
          </a:xfrm>
          <a:prstGeom prst="roundRect">
            <a:avLst/>
          </a:prstGeom>
          <a:solidFill>
            <a:srgbClr val="FFFF00">
              <a:alpha val="4745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0C248D8-5087-AF96-2358-44A798449728}"/>
              </a:ext>
            </a:extLst>
          </p:cNvPr>
          <p:cNvSpPr/>
          <p:nvPr/>
        </p:nvSpPr>
        <p:spPr>
          <a:xfrm>
            <a:off x="7225010" y="3561451"/>
            <a:ext cx="190191" cy="600515"/>
          </a:xfrm>
          <a:prstGeom prst="roundRect">
            <a:avLst/>
          </a:prstGeom>
          <a:solidFill>
            <a:srgbClr val="FFFF00">
              <a:alpha val="4745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3CF717B-DFCC-C403-86F7-FC867AB31BF1}"/>
              </a:ext>
            </a:extLst>
          </p:cNvPr>
          <p:cNvSpPr/>
          <p:nvPr/>
        </p:nvSpPr>
        <p:spPr>
          <a:xfrm>
            <a:off x="7225010" y="5146176"/>
            <a:ext cx="190191" cy="665670"/>
          </a:xfrm>
          <a:prstGeom prst="roundRect">
            <a:avLst/>
          </a:prstGeom>
          <a:solidFill>
            <a:srgbClr val="FFFF00">
              <a:alpha val="4745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81C630-C7DC-2E30-99AF-44AC2818725A}"/>
              </a:ext>
            </a:extLst>
          </p:cNvPr>
          <p:cNvSpPr/>
          <p:nvPr/>
        </p:nvSpPr>
        <p:spPr>
          <a:xfrm>
            <a:off x="7740647" y="3805496"/>
            <a:ext cx="158493" cy="412082"/>
          </a:xfrm>
          <a:prstGeom prst="roundRect">
            <a:avLst/>
          </a:prstGeom>
          <a:solidFill>
            <a:srgbClr val="FFFF00">
              <a:alpha val="4745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7DF1BC8-6534-8FB8-FECB-428633550630}"/>
              </a:ext>
            </a:extLst>
          </p:cNvPr>
          <p:cNvSpPr/>
          <p:nvPr/>
        </p:nvSpPr>
        <p:spPr>
          <a:xfrm>
            <a:off x="7740647" y="5140973"/>
            <a:ext cx="158493" cy="665670"/>
          </a:xfrm>
          <a:prstGeom prst="roundRect">
            <a:avLst/>
          </a:prstGeom>
          <a:solidFill>
            <a:srgbClr val="FFFF00">
              <a:alpha val="4745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6A18FBE-CEC2-EB0C-9110-BD6340A4F9EF}"/>
              </a:ext>
            </a:extLst>
          </p:cNvPr>
          <p:cNvSpPr/>
          <p:nvPr/>
        </p:nvSpPr>
        <p:spPr>
          <a:xfrm>
            <a:off x="6358399" y="5581122"/>
            <a:ext cx="161663" cy="316986"/>
          </a:xfrm>
          <a:prstGeom prst="roundRect">
            <a:avLst/>
          </a:prstGeom>
          <a:solidFill>
            <a:srgbClr val="FFFF00">
              <a:alpha val="47451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35747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761064" y="6530807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0" y="10086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70388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Run 2 &amp; 3 interference fit result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643E85-5269-537C-0302-703D3680E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394" y="1332549"/>
            <a:ext cx="5225451" cy="4107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89BCFC-52F5-8856-ACAF-B018FB2F441B}"/>
              </a:ext>
            </a:extLst>
          </p:cNvPr>
          <p:cNvSpPr txBox="1"/>
          <p:nvPr/>
        </p:nvSpPr>
        <p:spPr>
          <a:xfrm>
            <a:off x="2098812" y="5379664"/>
            <a:ext cx="7803200" cy="96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dips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zh-CN" altLang="en-US" sz="2000" b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above</a:t>
            </a:r>
            <a:r>
              <a:rPr lang="zh-CN" altLang="en-US" sz="2000" b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000" b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l-GR" altLang="zh-CN" sz="2000" b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zh-CN" altLang="en-US" sz="2000" b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9437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Quantum </a:t>
            </a:r>
            <a:r>
              <a:rPr lang="en-US" altLang="zh-CN" sz="2000" b="1" dirty="0">
                <a:solidFill>
                  <a:srgbClr val="9437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interference among structures validated!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739AD7-7DAA-6349-A48B-1EE029E9DC61}"/>
                  </a:ext>
                </a:extLst>
              </p:cNvPr>
              <p:cNvSpPr txBox="1"/>
              <p:nvPr/>
            </p:nvSpPr>
            <p:spPr>
              <a:xfrm>
                <a:off x="7301216" y="6398978"/>
                <a:ext cx="4693592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Strongly</a:t>
                </a:r>
                <a:r>
                  <a:rPr lang="zh-CN" altLang="en-US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imply</a:t>
                </a:r>
                <a:r>
                  <a:rPr lang="zh-CN" altLang="en-US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  <a:r>
                  <a:rPr lang="zh-CN" altLang="en-US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they</a:t>
                </a:r>
                <a:r>
                  <a:rPr lang="zh-CN" altLang="en-US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have</a:t>
                </a:r>
                <a:r>
                  <a:rPr lang="zh-CN" altLang="en-US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same</a:t>
                </a:r>
                <a:r>
                  <a:rPr lang="zh-CN" altLang="en-US" sz="2000" b="1" i="1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sup>
                    </m:sSup>
                  </m:oMath>
                </a14:m>
                <a:endParaRPr lang="en" altLang="zh-CN" sz="2000" b="1" i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8739AD7-7DAA-6349-A48B-1EE029E9D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216" y="6398978"/>
                <a:ext cx="4693592" cy="407099"/>
              </a:xfrm>
              <a:prstGeom prst="rect">
                <a:avLst/>
              </a:prstGeom>
              <a:blipFill>
                <a:blip r:embed="rId5"/>
                <a:stretch>
                  <a:fillRect l="-1622" t="-9375" b="-25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9">
            <a:extLst>
              <a:ext uri="{FF2B5EF4-FFF2-40B4-BE49-F238E27FC236}">
                <a16:creationId xmlns:a16="http://schemas.microsoft.com/office/drawing/2014/main" id="{710979D5-1518-E530-BA87-136E362C5EE9}"/>
              </a:ext>
            </a:extLst>
          </p:cNvPr>
          <p:cNvSpPr txBox="1"/>
          <p:nvPr/>
        </p:nvSpPr>
        <p:spPr>
          <a:xfrm>
            <a:off x="3114176" y="1747511"/>
            <a:ext cx="62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l-GR" altLang="zh-CN" sz="1600" b="1" dirty="0">
                <a:solidFill>
                  <a:srgbClr val="FF4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kumimoji="1" lang="zh-CN" altLang="en-US" sz="1600" b="1" dirty="0">
              <a:solidFill>
                <a:srgbClr val="FF4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A73E15FF-76BC-E491-09F1-695EFA6E99E0}"/>
              </a:ext>
            </a:extLst>
          </p:cNvPr>
          <p:cNvSpPr txBox="1"/>
          <p:nvPr/>
        </p:nvSpPr>
        <p:spPr>
          <a:xfrm>
            <a:off x="3622777" y="2228725"/>
            <a:ext cx="499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FF4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l-GR" altLang="zh-CN" sz="1600" b="1" dirty="0">
                <a:solidFill>
                  <a:srgbClr val="FF4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kumimoji="1" lang="zh-CN" altLang="en-US" sz="1600" b="1" dirty="0">
              <a:solidFill>
                <a:srgbClr val="FF4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6445E308-374A-6025-C62F-CB200DC3F9C9}"/>
              </a:ext>
            </a:extLst>
          </p:cNvPr>
          <p:cNvSpPr txBox="1"/>
          <p:nvPr/>
        </p:nvSpPr>
        <p:spPr>
          <a:xfrm>
            <a:off x="2405857" y="1487357"/>
            <a:ext cx="610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l-GR" altLang="zh-CN" sz="1600" b="1" dirty="0">
                <a:solidFill>
                  <a:srgbClr val="FF4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kumimoji="1" lang="zh-CN" altLang="en-US" sz="1600" b="1" dirty="0">
              <a:solidFill>
                <a:srgbClr val="FF4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EDD689AC-E18C-CE15-E0EB-2C9BC1F3E87B}"/>
              </a:ext>
            </a:extLst>
          </p:cNvPr>
          <p:cNvSpPr txBox="1"/>
          <p:nvPr/>
        </p:nvSpPr>
        <p:spPr>
          <a:xfrm>
            <a:off x="2160506" y="2865719"/>
            <a:ext cx="1712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0410F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Dip1:</a:t>
            </a:r>
            <a:r>
              <a:rPr kumimoji="1" lang="zh-CN" altLang="en-US" sz="1600" b="1" dirty="0">
                <a:solidFill>
                  <a:srgbClr val="0410F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dirty="0">
                <a:solidFill>
                  <a:srgbClr val="0410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l-GR" altLang="zh-CN" sz="1600" b="1" dirty="0">
                <a:solidFill>
                  <a:srgbClr val="0410F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kumimoji="1" lang="zh-CN" altLang="en-US" sz="1600" b="1" dirty="0">
              <a:solidFill>
                <a:srgbClr val="0410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CD49EDF7-07FB-707E-FEAA-A794E85B12B2}"/>
              </a:ext>
            </a:extLst>
          </p:cNvPr>
          <p:cNvSpPr txBox="1"/>
          <p:nvPr/>
        </p:nvSpPr>
        <p:spPr>
          <a:xfrm>
            <a:off x="3136771" y="3047801"/>
            <a:ext cx="1712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rgbClr val="0410F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Dip2:</a:t>
            </a:r>
            <a:r>
              <a:rPr kumimoji="1" lang="zh-CN" altLang="en-US" sz="1600" b="1" dirty="0">
                <a:solidFill>
                  <a:srgbClr val="0410F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1600" b="1" dirty="0">
                <a:solidFill>
                  <a:srgbClr val="0410F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l-GR" altLang="zh-CN" sz="1600" b="1" dirty="0">
                <a:solidFill>
                  <a:srgbClr val="0410FB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kumimoji="1" lang="zh-CN" altLang="en-US" sz="1600" b="1" dirty="0">
              <a:solidFill>
                <a:srgbClr val="0410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4D083DDA-A416-232F-0FE0-0697B51B508A}"/>
              </a:ext>
            </a:extLst>
          </p:cNvPr>
          <p:cNvSpPr txBox="1"/>
          <p:nvPr/>
        </p:nvSpPr>
        <p:spPr>
          <a:xfrm>
            <a:off x="264142" y="786500"/>
            <a:ext cx="6178268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 model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723E8D-6885-97F5-304F-BCCDFFCC3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146" y="1310935"/>
            <a:ext cx="4209053" cy="31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0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49452</TotalTime>
  <Words>1952</Words>
  <Application>Microsoft Macintosh PowerPoint</Application>
  <PresentationFormat>Widescreen</PresentationFormat>
  <Paragraphs>387</Paragraphs>
  <Slides>45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System Font Regular</vt:lpstr>
      <vt:lpstr>思源宋体 Heavy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Observation of a family of all-charm tetraquarks with spin-2 and positive parity at CMS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a6368</dc:creator>
  <cp:lastModifiedBy>a6368</cp:lastModifiedBy>
  <cp:revision>242</cp:revision>
  <dcterms:created xsi:type="dcterms:W3CDTF">2023-06-23T01:43:10Z</dcterms:created>
  <dcterms:modified xsi:type="dcterms:W3CDTF">2025-09-22T07:19:56Z</dcterms:modified>
</cp:coreProperties>
</file>