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23"/>
  </p:notesMasterIdLst>
  <p:handoutMasterIdLst>
    <p:handoutMasterId r:id="rId24"/>
  </p:handoutMasterIdLst>
  <p:sldIdLst>
    <p:sldId id="256" r:id="rId2"/>
    <p:sldId id="257" r:id="rId3"/>
    <p:sldId id="291" r:id="rId4"/>
    <p:sldId id="320" r:id="rId5"/>
    <p:sldId id="294" r:id="rId6"/>
    <p:sldId id="297" r:id="rId7"/>
    <p:sldId id="301" r:id="rId8"/>
    <p:sldId id="326" r:id="rId9"/>
    <p:sldId id="313" r:id="rId10"/>
    <p:sldId id="315" r:id="rId11"/>
    <p:sldId id="316" r:id="rId12"/>
    <p:sldId id="310" r:id="rId13"/>
    <p:sldId id="321" r:id="rId14"/>
    <p:sldId id="306" r:id="rId15"/>
    <p:sldId id="317" r:id="rId16"/>
    <p:sldId id="323" r:id="rId17"/>
    <p:sldId id="325" r:id="rId18"/>
    <p:sldId id="318" r:id="rId19"/>
    <p:sldId id="324" r:id="rId20"/>
    <p:sldId id="296" r:id="rId21"/>
    <p:sldId id="311" r:id="rId22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D1E23"/>
    <a:srgbClr val="E6E6E6"/>
    <a:srgbClr val="B51B21"/>
    <a:srgbClr val="003F88"/>
    <a:srgbClr val="EA7726"/>
    <a:srgbClr val="B3D6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93"/>
    <p:restoredTop sz="85144"/>
  </p:normalViewPr>
  <p:slideViewPr>
    <p:cSldViewPr snapToGrid="0" snapToObjects="1" showGuides="1">
      <p:cViewPr varScale="1">
        <p:scale>
          <a:sx n="121" d="100"/>
          <a:sy n="121" d="100"/>
        </p:scale>
        <p:origin x="1336" y="176"/>
      </p:cViewPr>
      <p:guideLst/>
    </p:cSldViewPr>
  </p:slideViewPr>
  <p:outlineViewPr>
    <p:cViewPr>
      <p:scale>
        <a:sx n="33" d="100"/>
        <a:sy n="33" d="100"/>
      </p:scale>
      <p:origin x="0" y="-1152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 showGuides="1">
      <p:cViewPr varScale="1">
        <p:scale>
          <a:sx n="89" d="100"/>
          <a:sy n="89" d="100"/>
        </p:scale>
        <p:origin x="3960" y="17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>
            <a:extLst>
              <a:ext uri="{FF2B5EF4-FFF2-40B4-BE49-F238E27FC236}">
                <a16:creationId xmlns:a16="http://schemas.microsoft.com/office/drawing/2014/main" id="{6DE05941-2E53-F047-96D4-96709628728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428673A0-80E0-4642-AD1F-C8907F182CC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6217EB-98E1-6646-84D5-A05614EAFB96}" type="datetimeFigureOut">
              <a:rPr kumimoji="1" lang="zh-CN" altLang="en-US" smtClean="0"/>
              <a:t>2025/9/23</a:t>
            </a:fld>
            <a:endParaRPr kumimoji="1"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11113A07-0129-BB42-95C2-944EB262F5A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76546C5-58A1-334F-AE0B-96B21E52127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015290-634E-0547-8B0D-DDD630AACFE2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56996364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4AA521-0F0C-8744-AECC-A91E3B435D37}" type="datetimeFigureOut">
              <a:rPr kumimoji="1" lang="zh-CN" altLang="en-US" smtClean="0"/>
              <a:t>2025/9/23</a:t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3D3885-A77A-1D43-8C58-79A4A5CAF0E0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5081986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Good morning everyone. I’m </a:t>
            </a:r>
            <a:r>
              <a:rPr lang="en-US" altLang="zh-CN" b="1" dirty="0"/>
              <a:t>Liangyong Wu.</a:t>
            </a:r>
          </a:p>
          <a:p>
            <a:r>
              <a:rPr lang="en-US" altLang="zh-CN" dirty="0"/>
              <a:t>My talk today is about: </a:t>
            </a:r>
            <a:r>
              <a:rPr lang="en-US" altLang="zh-CN" sz="1200" dirty="0">
                <a:solidFill>
                  <a:srgbClr val="000000"/>
                </a:solidFill>
                <a:effectLst/>
                <a:latin typeface="Helvetica" pitchFamily="2" charset="0"/>
              </a:rPr>
              <a:t>Exploring </a:t>
            </a:r>
            <a:r>
              <a:rPr lang="en-US" altLang="zh-CN" sz="1200" dirty="0">
                <a:solidFill>
                  <a:srgbClr val="000000"/>
                </a:solidFill>
                <a:latin typeface="Helvetica" pitchFamily="2" charset="0"/>
              </a:rPr>
              <a:t>Exotic Spin-Dependent Interactions Beyond the Standard </a:t>
            </a:r>
            <a:r>
              <a:rPr lang="en-US" altLang="zh-CN" sz="1200" dirty="0">
                <a:solidFill>
                  <a:srgbClr val="000000"/>
                </a:solidFill>
                <a:effectLst/>
                <a:latin typeface="Helvetica" pitchFamily="2" charset="0"/>
              </a:rPr>
              <a:t>Model.</a:t>
            </a:r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3D3885-A77A-1D43-8C58-79A4A5CAF0E0}" type="slidenum">
              <a:rPr kumimoji="1" lang="zh-CN" altLang="en-US" smtClean="0"/>
              <a:t>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0562825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b="0" i="0" dirty="0">
                <a:solidFill>
                  <a:srgbClr val="F9FAFB"/>
                </a:solidFill>
                <a:effectLst/>
                <a:latin typeface="quote-cjk-patch"/>
              </a:rPr>
              <a:t>Moving to millimeter scales, The neutron spin rotation technique is advantages in exploring the exotic interactions.</a:t>
            </a:r>
          </a:p>
          <a:p>
            <a:r>
              <a:rPr lang="en-US" altLang="zh-CN" b="0" i="0" dirty="0">
                <a:solidFill>
                  <a:srgbClr val="F9FAFB"/>
                </a:solidFill>
                <a:effectLst/>
                <a:latin typeface="quote-cjk-patch"/>
              </a:rPr>
              <a:t>The basic idea is that pseudo-magnetic field generated by the exotic interaction will rotate the </a:t>
            </a:r>
          </a:p>
          <a:p>
            <a:r>
              <a:rPr lang="en-US" altLang="zh-CN" b="0" i="0" dirty="0">
                <a:solidFill>
                  <a:srgbClr val="F9FAFB"/>
                </a:solidFill>
                <a:effectLst/>
                <a:latin typeface="quote-cjk-patch"/>
              </a:rPr>
              <a:t>Spin direction of the neutron. </a:t>
            </a:r>
          </a:p>
          <a:p>
            <a:r>
              <a:rPr lang="en-US" altLang="zh-CN" b="0" i="0" dirty="0">
                <a:solidFill>
                  <a:srgbClr val="F9FAFB"/>
                </a:solidFill>
                <a:effectLst/>
                <a:latin typeface="quote-cjk-patch"/>
              </a:rPr>
              <a:t>As the neutron could pass through a medium almost without absorption, </a:t>
            </a:r>
          </a:p>
          <a:p>
            <a:r>
              <a:rPr lang="en-US" altLang="zh-CN" b="0" i="0" dirty="0">
                <a:solidFill>
                  <a:srgbClr val="F9FAFB"/>
                </a:solidFill>
                <a:effectLst/>
                <a:latin typeface="quote-cjk-patch"/>
              </a:rPr>
              <a:t>The exotic interaction between the neutron and the unpolarized nucleon in the medium </a:t>
            </a:r>
          </a:p>
          <a:p>
            <a:r>
              <a:rPr lang="en-US" altLang="zh-CN" b="0" i="0" dirty="0">
                <a:solidFill>
                  <a:srgbClr val="F9FAFB"/>
                </a:solidFill>
                <a:effectLst/>
                <a:latin typeface="quote-cjk-patch"/>
              </a:rPr>
              <a:t>could be measured at almost no-separation distance.</a:t>
            </a:r>
          </a:p>
          <a:p>
            <a:r>
              <a:rPr lang="en-US" altLang="zh-CN" b="0" i="0" dirty="0">
                <a:solidFill>
                  <a:srgbClr val="F9FAFB"/>
                </a:solidFill>
                <a:effectLst/>
                <a:latin typeface="quote-cjk-patch"/>
              </a:rPr>
              <a:t>As shown in the plot, the strength of the VA coupling derived from this method remain the most strict in the micrometer range.</a:t>
            </a:r>
          </a:p>
          <a:p>
            <a:r>
              <a:rPr lang="en-US" altLang="zh-CN" b="0" i="0" dirty="0">
                <a:solidFill>
                  <a:srgbClr val="F9FAFB"/>
                </a:solidFill>
                <a:effectLst/>
                <a:latin typeface="quote-cjk-patch"/>
              </a:rPr>
              <a:t>Similarly, a polarized 3He beam was proposed to to search for the exotic interactions.</a:t>
            </a:r>
            <a:br>
              <a:rPr lang="en-US" altLang="zh-CN" dirty="0"/>
            </a:br>
            <a:r>
              <a:rPr lang="en-US" altLang="zh-CN" dirty="0"/>
              <a:t>Based on the well-developed muon spin rotation technique, we could also explore the exotic interaction between muons at this range.</a:t>
            </a:r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3D3885-A77A-1D43-8C58-79A4A5CAF0E0}" type="slidenum">
              <a:rPr kumimoji="1" lang="zh-CN" altLang="en-US" smtClean="0"/>
              <a:t>10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9153353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b="0" i="0" dirty="0">
                <a:solidFill>
                  <a:srgbClr val="F9FAFB"/>
                </a:solidFill>
                <a:effectLst/>
                <a:latin typeface="quote-cjk-patch"/>
              </a:rPr>
              <a:t>In the </a:t>
            </a:r>
            <a:r>
              <a:rPr kumimoji="1" lang="en-US" altLang="zh-CN" dirty="0"/>
              <a:t>laboratory scale, most experiment</a:t>
            </a:r>
            <a:r>
              <a:rPr lang="en-US" altLang="zh-CN" b="0" i="0" dirty="0">
                <a:solidFill>
                  <a:srgbClr val="F9FAFB"/>
                </a:solidFill>
                <a:effectLst/>
                <a:latin typeface="quote-cjk-patch"/>
              </a:rPr>
              <a:t> uses atomic magnetometers.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b="0" i="0" dirty="0">
                <a:solidFill>
                  <a:srgbClr val="F9FAFB"/>
                </a:solidFill>
                <a:effectLst/>
                <a:latin typeface="quote-cjk-patch"/>
              </a:rPr>
              <a:t>Especially after the development of ultra-sensitive alkali vapor magnetometer in 2003 which push the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b="0" i="0" dirty="0">
                <a:solidFill>
                  <a:srgbClr val="F9FAFB"/>
                </a:solidFill>
                <a:effectLst/>
                <a:latin typeface="quote-cjk-patch"/>
              </a:rPr>
              <a:t>sensitivity to below </a:t>
            </a:r>
            <a:r>
              <a:rPr lang="en-US" altLang="zh-CN" b="0" i="0" dirty="0" err="1">
                <a:solidFill>
                  <a:srgbClr val="F9FAFB"/>
                </a:solidFill>
                <a:effectLst/>
                <a:latin typeface="quote-cjk-patch"/>
              </a:rPr>
              <a:t>femtotesla</a:t>
            </a:r>
            <a:r>
              <a:rPr lang="en-US" altLang="zh-CN" b="0" i="0" dirty="0">
                <a:solidFill>
                  <a:srgbClr val="F9FAFB"/>
                </a:solidFill>
                <a:effectLst/>
                <a:latin typeface="quote-cjk-patch"/>
              </a:rPr>
              <a:t> per </a:t>
            </a:r>
            <a:r>
              <a:rPr lang="en-US" altLang="zh-CN" b="0" i="0" dirty="0" err="1">
                <a:solidFill>
                  <a:srgbClr val="F9FAFB"/>
                </a:solidFill>
                <a:effectLst/>
                <a:latin typeface="quote-cjk-patch"/>
              </a:rPr>
              <a:t>suare</a:t>
            </a:r>
            <a:r>
              <a:rPr lang="en-US" altLang="zh-CN" b="0" i="0" dirty="0">
                <a:solidFill>
                  <a:srgbClr val="F9FAFB"/>
                </a:solidFill>
                <a:effectLst/>
                <a:latin typeface="quote-cjk-patch"/>
              </a:rPr>
              <a:t> Hz.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b="0" i="0" dirty="0">
                <a:solidFill>
                  <a:srgbClr val="F9FAFB"/>
                </a:solidFill>
                <a:effectLst/>
                <a:latin typeface="quote-cjk-patch"/>
              </a:rPr>
              <a:t>The magnetometers based on the same principle are commercial available.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b="0" i="0" dirty="0">
                <a:solidFill>
                  <a:srgbClr val="F9FAFB"/>
                </a:solidFill>
                <a:effectLst/>
                <a:latin typeface="quote-cjk-patch"/>
              </a:rPr>
              <a:t>Although the sensitivity is inferior, its compactness is easy for deployment in array.</a:t>
            </a:r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3D3885-A77A-1D43-8C58-79A4A5CAF0E0}" type="slidenum">
              <a:rPr kumimoji="1" lang="zh-CN" altLang="en-US" smtClean="0"/>
              <a:t>11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1454189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b="0" i="0" dirty="0">
                <a:solidFill>
                  <a:srgbClr val="F9FAFB"/>
                </a:solidFill>
                <a:effectLst/>
                <a:latin typeface="quote-cjk-patch"/>
              </a:rPr>
              <a:t>To search for the VA interaction, we use an array of four commercial magnetometers </a:t>
            </a:r>
          </a:p>
          <a:p>
            <a:r>
              <a:rPr lang="en-US" altLang="zh-CN" b="0" i="0" dirty="0">
                <a:solidFill>
                  <a:srgbClr val="F9FAFB"/>
                </a:solidFill>
                <a:effectLst/>
                <a:latin typeface="quote-cjk-patch"/>
              </a:rPr>
              <a:t>placed symmetrically around the rotating mass sources.</a:t>
            </a:r>
          </a:p>
          <a:p>
            <a:r>
              <a:rPr lang="en-US" altLang="zh-CN" b="0" i="0" dirty="0">
                <a:solidFill>
                  <a:srgbClr val="F9FAFB"/>
                </a:solidFill>
                <a:effectLst/>
                <a:latin typeface="quote-cjk-patch"/>
              </a:rPr>
              <a:t>The exotic field generated by the rotating BGO crystal is sensed by the magnetometers.</a:t>
            </a:r>
          </a:p>
          <a:p>
            <a:r>
              <a:rPr lang="en-US" altLang="zh-CN" b="0" i="0" dirty="0">
                <a:solidFill>
                  <a:srgbClr val="F9FAFB"/>
                </a:solidFill>
                <a:effectLst/>
                <a:latin typeface="quote-cjk-patch"/>
              </a:rPr>
              <a:t>As the direction of the exotic field sensed by the magnetometers are indicated, we could </a:t>
            </a:r>
          </a:p>
          <a:p>
            <a:r>
              <a:rPr lang="en-US" altLang="zh-CN" b="0" i="0" dirty="0">
                <a:solidFill>
                  <a:srgbClr val="F9FAFB"/>
                </a:solidFill>
                <a:effectLst/>
                <a:latin typeface="quote-cjk-patch"/>
              </a:rPr>
              <a:t>combine the signal from the four magnetometers to suppress the noise.</a:t>
            </a:r>
          </a:p>
          <a:p>
            <a:r>
              <a:rPr lang="en-US" altLang="zh-CN" b="0" i="0" dirty="0">
                <a:solidFill>
                  <a:srgbClr val="F9FAFB"/>
                </a:solidFill>
                <a:effectLst/>
                <a:latin typeface="quote-cjk-patch"/>
              </a:rPr>
              <a:t>The key to our sensitivity is a two-fold strategy: </a:t>
            </a:r>
          </a:p>
          <a:p>
            <a:r>
              <a:rPr lang="en-US" altLang="zh-CN" b="0" i="0" dirty="0">
                <a:solidFill>
                  <a:srgbClr val="F9FAFB"/>
                </a:solidFill>
                <a:effectLst/>
                <a:latin typeface="quote-cjk-patch"/>
              </a:rPr>
              <a:t>First, we modulate the source at a frequency where the magnetometer's noise is minimal. </a:t>
            </a:r>
          </a:p>
          <a:p>
            <a:r>
              <a:rPr lang="en-US" altLang="zh-CN" b="0" i="0" dirty="0">
                <a:solidFill>
                  <a:srgbClr val="F9FAFB"/>
                </a:solidFill>
                <a:effectLst/>
                <a:latin typeface="quote-cjk-patch"/>
              </a:rPr>
              <a:t>Second, we use the array to perform a common-mode rejection: </a:t>
            </a:r>
          </a:p>
          <a:p>
            <a:r>
              <a:rPr lang="en-US" altLang="zh-CN" b="0" i="0" dirty="0">
                <a:solidFill>
                  <a:srgbClr val="F9FAFB"/>
                </a:solidFill>
                <a:effectLst/>
                <a:latin typeface="quote-cjk-patch"/>
              </a:rPr>
              <a:t>thanks to the different directions of the exotic field sensed by the magnetometers, </a:t>
            </a:r>
          </a:p>
          <a:p>
            <a:r>
              <a:rPr lang="en-US" altLang="zh-CN" b="0" i="0" dirty="0">
                <a:solidFill>
                  <a:srgbClr val="F9FAFB"/>
                </a:solidFill>
                <a:effectLst/>
                <a:latin typeface="quote-cjk-patch"/>
              </a:rPr>
              <a:t>we cancel out ambient noise while preserving the signature of the exotic field.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3D3885-A77A-1D43-8C58-79A4A5CAF0E0}" type="slidenum">
              <a:rPr kumimoji="1" lang="zh-CN" altLang="en-US" smtClean="0"/>
              <a:t>12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9363538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b="0" i="0" dirty="0">
                <a:solidFill>
                  <a:srgbClr val="F9FAFB"/>
                </a:solidFill>
                <a:effectLst/>
                <a:latin typeface="quote-cjk-patch"/>
              </a:rPr>
              <a:t>This is the experimental setup where the magnetometers are isolated from the rotation mechanism by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b="0" i="0" dirty="0">
                <a:solidFill>
                  <a:srgbClr val="F9FAFB"/>
                </a:solidFill>
                <a:effectLst/>
                <a:latin typeface="quote-cjk-patch"/>
              </a:rPr>
              <a:t>Setting them at an </a:t>
            </a:r>
            <a:r>
              <a:rPr kumimoji="0" lang="en-US" altLang="zh-CN" sz="12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air-floating </a:t>
            </a:r>
            <a:r>
              <a:rPr kumimoji="0" lang="en-US" altLang="zh-CN" sz="12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optical table.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From the noise power spectrum, it is evident that the noise is suppressed in the combined signal.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b="0" i="0" dirty="0">
                <a:solidFill>
                  <a:srgbClr val="F9FAFB"/>
                </a:solidFill>
                <a:effectLst/>
                <a:latin typeface="quote-cjk-patch"/>
              </a:rPr>
              <a:t>After 130 hours of integration, we placed new constraints on the coupling strength of these VA-type interactions, significantly improving previous limits.</a:t>
            </a:r>
            <a:br>
              <a:rPr lang="en-US" altLang="zh-CN" dirty="0"/>
            </a:br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3D3885-A77A-1D43-8C58-79A4A5CAF0E0}" type="slidenum">
              <a:rPr kumimoji="1" lang="zh-CN" altLang="en-US" smtClean="0"/>
              <a:t>13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12341834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Now let’s look at a larger scale. The </a:t>
            </a:r>
            <a:r>
              <a:rPr lang="en-US" altLang="zh-CN" b="1" dirty="0"/>
              <a:t>Earth itself</a:t>
            </a:r>
            <a:r>
              <a:rPr lang="en-US" altLang="zh-CN" dirty="0"/>
              <a:t> can actually act as an ideal </a:t>
            </a:r>
            <a:r>
              <a:rPr lang="en-US" altLang="zh-CN" b="1" dirty="0"/>
              <a:t>mass source</a:t>
            </a:r>
            <a:r>
              <a:rPr lang="en-US" altLang="zh-CN" dirty="0"/>
              <a:t>.</a:t>
            </a:r>
            <a:br>
              <a:rPr lang="en-US" altLang="zh-CN" dirty="0"/>
            </a:br>
            <a:r>
              <a:rPr lang="en-US" altLang="zh-CN" dirty="0"/>
              <a:t>It’s made up of a huge number of </a:t>
            </a:r>
            <a:r>
              <a:rPr lang="en-US" altLang="zh-CN" b="1" dirty="0"/>
              <a:t>unpolarized nucleons</a:t>
            </a:r>
            <a:r>
              <a:rPr lang="en-US" altLang="zh-CN" dirty="0"/>
              <a:t>, so we can treat it as a source of an </a:t>
            </a:r>
            <a:r>
              <a:rPr lang="en-US" altLang="zh-CN" b="1" dirty="0"/>
              <a:t>exotic field</a:t>
            </a:r>
            <a:r>
              <a:rPr lang="en-US" altLang="zh-CN" dirty="0"/>
              <a:t>.</a:t>
            </a:r>
          </a:p>
          <a:p>
            <a:r>
              <a:rPr lang="en-US" altLang="zh-CN" dirty="0"/>
              <a:t>If we consider </a:t>
            </a:r>
            <a:r>
              <a:rPr lang="en-US" altLang="zh-CN" b="1" dirty="0"/>
              <a:t>spin-velocity-dependent interactions</a:t>
            </a:r>
            <a:r>
              <a:rPr lang="en-US" altLang="zh-CN" dirty="0"/>
              <a:t>, a helium atom will feel a </a:t>
            </a:r>
            <a:r>
              <a:rPr lang="en-US" altLang="zh-CN" b="1" dirty="0"/>
              <a:t>random fluctuating field</a:t>
            </a:r>
            <a:r>
              <a:rPr lang="en-US" altLang="zh-CN" dirty="0"/>
              <a:t> because of its </a:t>
            </a:r>
            <a:r>
              <a:rPr lang="en-US" altLang="zh-CN" b="1" dirty="0"/>
              <a:t>thermal motion</a:t>
            </a:r>
            <a:r>
              <a:rPr lang="en-US" altLang="zh-CN" dirty="0"/>
              <a:t>.</a:t>
            </a:r>
            <a:br>
              <a:rPr lang="en-US" altLang="zh-CN" dirty="0"/>
            </a:br>
            <a:r>
              <a:rPr lang="en-US" altLang="zh-CN" dirty="0"/>
              <a:t>Even though this fluctuating field doesn’t produce a net effect—like shifting the Larmor frequency of helium—it still causes </a:t>
            </a:r>
            <a:r>
              <a:rPr lang="en-US" altLang="zh-CN" b="1" dirty="0"/>
              <a:t>extra relaxation</a:t>
            </a:r>
            <a:r>
              <a:rPr lang="en-US" altLang="zh-CN" dirty="0"/>
              <a:t> of the helium spins.</a:t>
            </a:r>
          </a:p>
          <a:p>
            <a:r>
              <a:rPr lang="en-US" altLang="zh-CN" dirty="0"/>
              <a:t>And because helium has a </a:t>
            </a:r>
            <a:r>
              <a:rPr lang="en-US" altLang="zh-CN" b="1" dirty="0"/>
              <a:t>very long relaxation time</a:t>
            </a:r>
            <a:r>
              <a:rPr lang="en-US" altLang="zh-CN" dirty="0"/>
              <a:t>, we can use this to set </a:t>
            </a:r>
            <a:r>
              <a:rPr lang="en-US" altLang="zh-CN" b="1" dirty="0"/>
              <a:t>very stringent limits</a:t>
            </a:r>
            <a:r>
              <a:rPr lang="en-US" altLang="zh-CN" dirty="0"/>
              <a:t> on these exotic interactions.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3D3885-A77A-1D43-8C58-79A4A5CAF0E0}" type="slidenum">
              <a:rPr kumimoji="1" lang="zh-CN" altLang="en-US" smtClean="0"/>
              <a:t>14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31688584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b="0" i="0" dirty="0">
                <a:solidFill>
                  <a:srgbClr val="F9FAFB"/>
                </a:solidFill>
                <a:effectLst/>
                <a:latin typeface="quote-cjk-patch"/>
              </a:rPr>
              <a:t>For ultralight particle which the Compton wavelength is comparable to the distance between the Sun and Earth,</a:t>
            </a:r>
          </a:p>
          <a:p>
            <a:r>
              <a:rPr lang="en-US" altLang="zh-CN" b="0" i="0" dirty="0">
                <a:solidFill>
                  <a:srgbClr val="F9FAFB"/>
                </a:solidFill>
                <a:effectLst/>
                <a:latin typeface="quote-cjk-patch"/>
              </a:rPr>
              <a:t>We could search for the exotic interaction with the Sun as an mass source.</a:t>
            </a:r>
          </a:p>
          <a:p>
            <a:r>
              <a:rPr lang="en-US" altLang="zh-CN" b="0" i="0" dirty="0">
                <a:solidFill>
                  <a:srgbClr val="F9FAFB"/>
                </a:solidFill>
                <a:effectLst/>
                <a:latin typeface="quote-cjk-patch"/>
              </a:rPr>
              <a:t>We analyze effective magnetic field generated by the SP, VA, and AA types interactions on the spin over the Earth.</a:t>
            </a:r>
          </a:p>
          <a:p>
            <a:r>
              <a:rPr lang="en-US" altLang="zh-CN" b="0" i="0" dirty="0">
                <a:solidFill>
                  <a:srgbClr val="F9FAFB"/>
                </a:solidFill>
                <a:effectLst/>
                <a:latin typeface="quote-cjk-patch"/>
              </a:rPr>
              <a:t>Due to the Earth rotation, the effective field sensed by the spin is modulated to the Earth’s rotation frequency.</a:t>
            </a:r>
          </a:p>
          <a:p>
            <a:r>
              <a:rPr lang="en-US" altLang="zh-CN" b="0" i="0" dirty="0">
                <a:solidFill>
                  <a:srgbClr val="F9FAFB"/>
                </a:solidFill>
                <a:effectLst/>
                <a:latin typeface="quote-cjk-patch"/>
              </a:rPr>
              <a:t>So through searching for the modulation in the resonance frequency of the spin, we may constrain such interactions.</a:t>
            </a:r>
            <a:br>
              <a:rPr lang="en-US" altLang="zh-CN" dirty="0"/>
            </a:br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3D3885-A77A-1D43-8C58-79A4A5CAF0E0}" type="slidenum">
              <a:rPr kumimoji="1" lang="zh-CN" altLang="en-US" smtClean="0"/>
              <a:t>15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0858382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b="0" i="0" dirty="0">
                <a:solidFill>
                  <a:srgbClr val="F9FAFB"/>
                </a:solidFill>
                <a:effectLst/>
                <a:latin typeface="quote-cjk-patch"/>
              </a:rPr>
              <a:t>We re-analyzed data from a precision 3He-129Xe comagnetometer experiment designed to test Lorentz symmetry,</a:t>
            </a:r>
          </a:p>
          <a:p>
            <a:r>
              <a:rPr lang="en-US" altLang="zh-CN" b="0" i="0" dirty="0">
                <a:solidFill>
                  <a:srgbClr val="F9FAFB"/>
                </a:solidFill>
                <a:effectLst/>
                <a:latin typeface="quote-cjk-patch"/>
              </a:rPr>
              <a:t>which behave like a similar modulated by the Earth’s rotation. </a:t>
            </a:r>
          </a:p>
          <a:p>
            <a:r>
              <a:rPr lang="en-US" altLang="zh-CN" b="0" i="0" dirty="0">
                <a:solidFill>
                  <a:srgbClr val="F9FAFB"/>
                </a:solidFill>
                <a:effectLst/>
                <a:latin typeface="quote-cjk-patch"/>
              </a:rPr>
              <a:t>By looking for this sidereal modulation in the spin precession difference between the two species,</a:t>
            </a:r>
          </a:p>
          <a:p>
            <a:r>
              <a:rPr lang="en-US" altLang="zh-CN" b="0" i="0" dirty="0">
                <a:solidFill>
                  <a:srgbClr val="F9FAFB"/>
                </a:solidFill>
                <a:effectLst/>
                <a:latin typeface="quote-cjk-patch"/>
              </a:rPr>
              <a:t>we were able to place a constraint on SP and VA coupling at astronomical distances.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3D3885-A77A-1D43-8C58-79A4A5CAF0E0}" type="slidenum">
              <a:rPr kumimoji="1" lang="zh-CN" altLang="en-US" smtClean="0"/>
              <a:t>16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801448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b="0" i="0" dirty="0">
                <a:solidFill>
                  <a:srgbClr val="F9FAFB"/>
                </a:solidFill>
                <a:effectLst/>
                <a:latin typeface="quote-cjk-patch"/>
              </a:rPr>
              <a:t>The above methods we introduced are indirect detection methods, where the axion play role in the interaction as a virtual particle.</a:t>
            </a:r>
          </a:p>
          <a:p>
            <a:r>
              <a:rPr lang="en-US" altLang="zh-CN" b="0" i="0" dirty="0">
                <a:solidFill>
                  <a:srgbClr val="F9FAFB"/>
                </a:solidFill>
                <a:effectLst/>
                <a:latin typeface="quote-cjk-patch"/>
              </a:rPr>
              <a:t>However as we mentioned above, if axions are dark matter, it acts like a oscillating classical field, with frequency decided by the axion mass.</a:t>
            </a:r>
          </a:p>
          <a:p>
            <a:r>
              <a:rPr lang="en-US" altLang="zh-CN" b="0" i="0" dirty="0">
                <a:solidFill>
                  <a:srgbClr val="F9FAFB"/>
                </a:solidFill>
                <a:effectLst/>
                <a:latin typeface="quote-cjk-patch"/>
              </a:rPr>
              <a:t>For the large mass axion-or the high frequency-the detection using a microwave cavity where the axion is converted to the electromagnetic wave in a high magnetic field.</a:t>
            </a:r>
          </a:p>
          <a:p>
            <a:r>
              <a:rPr lang="en-US" altLang="zh-CN" b="0" i="0" dirty="0">
                <a:solidFill>
                  <a:srgbClr val="F9FAFB"/>
                </a:solidFill>
                <a:effectLst/>
                <a:latin typeface="quote-cjk-patch"/>
              </a:rPr>
              <a:t>For lower</a:t>
            </a:r>
            <a:r>
              <a:rPr lang="zh-CN" altLang="en-US" b="0" i="0" dirty="0">
                <a:solidFill>
                  <a:srgbClr val="F9FAFB"/>
                </a:solidFill>
                <a:effectLst/>
                <a:latin typeface="quote-cjk-patch"/>
              </a:rPr>
              <a:t> </a:t>
            </a:r>
            <a:r>
              <a:rPr lang="en-US" altLang="zh-CN" b="0" i="0" dirty="0">
                <a:solidFill>
                  <a:srgbClr val="F9FAFB"/>
                </a:solidFill>
                <a:effectLst/>
                <a:latin typeface="quote-cjk-patch"/>
              </a:rPr>
              <a:t>frequency, the oscillating classical field is detected through its coupling to the spin.</a:t>
            </a:r>
            <a:br>
              <a:rPr lang="en-US" altLang="zh-CN" dirty="0"/>
            </a:br>
            <a:r>
              <a:rPr lang="en-US" altLang="zh-CN" dirty="0"/>
              <a:t>For example by measuring the modulation of the Larmor frequency caused by the field.</a:t>
            </a:r>
            <a:br>
              <a:rPr lang="en-US" altLang="zh-CN" dirty="0"/>
            </a:br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3D3885-A77A-1D43-8C58-79A4A5CAF0E0}" type="slidenum">
              <a:rPr kumimoji="1" lang="zh-CN" altLang="en-US" smtClean="0"/>
              <a:t>17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82037607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b="0" i="0" dirty="0">
                <a:solidFill>
                  <a:srgbClr val="F9FAFB"/>
                </a:solidFill>
                <a:effectLst/>
                <a:latin typeface="quote-cjk-patch"/>
              </a:rPr>
              <a:t>For ultralight axion, the oscillating field could be viewed as a constant field with random amplitude.</a:t>
            </a:r>
          </a:p>
          <a:p>
            <a:r>
              <a:rPr lang="en-US" altLang="zh-CN" b="0" i="0" dirty="0">
                <a:solidFill>
                  <a:srgbClr val="F9FAFB"/>
                </a:solidFill>
                <a:effectLst/>
                <a:latin typeface="quote-cjk-patch"/>
              </a:rPr>
              <a:t>Due to the Earth’s rotation, we will see an sidereal modulated field.</a:t>
            </a:r>
          </a:p>
          <a:p>
            <a:r>
              <a:rPr lang="en-US" altLang="zh-CN" b="0" i="0" dirty="0">
                <a:solidFill>
                  <a:srgbClr val="F9FAFB"/>
                </a:solidFill>
                <a:effectLst/>
                <a:latin typeface="quote-cjk-patch"/>
              </a:rPr>
              <a:t>Different from the exotic field we talk about before, here the amplitude of the signal is random.</a:t>
            </a:r>
          </a:p>
          <a:p>
            <a:r>
              <a:rPr lang="en-US" altLang="zh-CN" b="0" i="0" dirty="0">
                <a:solidFill>
                  <a:srgbClr val="F9FAFB"/>
                </a:solidFill>
                <a:effectLst/>
                <a:latin typeface="quote-cjk-patch"/>
              </a:rPr>
              <a:t>A effect of the phase on the coupling should be considered.</a:t>
            </a:r>
          </a:p>
          <a:p>
            <a:r>
              <a:rPr lang="en-US" altLang="zh-CN" b="0" i="0" dirty="0">
                <a:solidFill>
                  <a:srgbClr val="F9FAFB"/>
                </a:solidFill>
                <a:effectLst/>
                <a:latin typeface="quote-cjk-patch"/>
              </a:rPr>
              <a:t>As shown in the plot, constraints over the coupling is less stringent when the phase is close to 0, pi, or 2pi.</a:t>
            </a:r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3D3885-A77A-1D43-8C58-79A4A5CAF0E0}" type="slidenum">
              <a:rPr kumimoji="1" lang="zh-CN" altLang="en-US" smtClean="0"/>
              <a:t>18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73417026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/>
              <a:t>Take the random phase into consideration, we derive new constraints on </a:t>
            </a:r>
            <a:r>
              <a:rPr kumimoji="1" lang="en-US" altLang="zh-CN" dirty="0" err="1">
                <a:latin typeface="Calibri" panose="020F0502020204030204" pitchFamily="34" charset="0"/>
                <a:cs typeface="Calibri" panose="020F0502020204030204" pitchFamily="34" charset="0"/>
              </a:rPr>
              <a:t>g</a:t>
            </a:r>
            <a:r>
              <a:rPr kumimoji="1" lang="en-US" altLang="zh-CN" baseline="-25000" dirty="0" err="1">
                <a:latin typeface="Calibri" panose="020F0502020204030204" pitchFamily="34" charset="0"/>
                <a:cs typeface="Calibri" panose="020F0502020204030204" pitchFamily="34" charset="0"/>
              </a:rPr>
              <a:t>aNN</a:t>
            </a:r>
            <a:r>
              <a:rPr kumimoji="1" lang="en-US" altLang="zh-CN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baseline="0" dirty="0">
                <a:latin typeface="Calibri" panose="020F0502020204030204" pitchFamily="34" charset="0"/>
                <a:cs typeface="Calibri" panose="020F0502020204030204" pitchFamily="34" charset="0"/>
              </a:rPr>
              <a:t>for</a:t>
            </a:r>
            <a:r>
              <a:rPr kumimoji="1" lang="zh-CN" altLang="en-US" baseline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baseline="0" dirty="0">
                <a:latin typeface="Calibri" panose="020F0502020204030204" pitchFamily="34" charset="0"/>
                <a:cs typeface="Calibri" panose="020F0502020204030204" pitchFamily="34" charset="0"/>
              </a:rPr>
              <a:t>axion mass less than 10-22 eV.</a:t>
            </a:r>
          </a:p>
          <a:p>
            <a:r>
              <a:rPr kumimoji="1" lang="en-US" altLang="zh-CN" baseline="0" dirty="0">
                <a:latin typeface="Calibri" panose="020F0502020204030204" pitchFamily="34" charset="0"/>
                <a:cs typeface="Calibri" panose="020F0502020204030204" pitchFamily="34" charset="0"/>
              </a:rPr>
              <a:t>However, the effect of random has significant effect for different confidence level.</a:t>
            </a:r>
            <a:endParaRPr kumimoji="1" lang="zh-CN" altLang="en-US" baseline="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3D3885-A77A-1D43-8C58-79A4A5CAF0E0}" type="slidenum">
              <a:rPr kumimoji="1" lang="zh-CN" altLang="en-US" smtClean="0"/>
              <a:t>19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7782082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Here is the outline of my talk: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zh-CN" dirty="0"/>
              <a:t>I’ll start with the </a:t>
            </a:r>
            <a:r>
              <a:rPr lang="en-US" altLang="zh-CN" b="1" dirty="0"/>
              <a:t>motivation</a:t>
            </a:r>
            <a:r>
              <a:rPr lang="en-US" altLang="zh-CN" dirty="0"/>
              <a:t> and give some theoretical background.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zh-CN" dirty="0"/>
              <a:t>Then I’ll go through </a:t>
            </a:r>
            <a:r>
              <a:rPr lang="en-US" altLang="zh-CN" b="1" dirty="0"/>
              <a:t>experimental investigations</a:t>
            </a:r>
            <a:r>
              <a:rPr lang="en-US" altLang="zh-CN" dirty="0"/>
              <a:t> at different scales.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zh-CN" dirty="0"/>
              <a:t>And finally, I’ll wrap up with a </a:t>
            </a:r>
            <a:r>
              <a:rPr lang="en-US" altLang="zh-CN" b="1" dirty="0"/>
              <a:t>summary</a:t>
            </a:r>
            <a:r>
              <a:rPr lang="en-US" altLang="zh-CN" dirty="0"/>
              <a:t>.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3D3885-A77A-1D43-8C58-79A4A5CAF0E0}" type="slidenum">
              <a:rPr kumimoji="1" lang="zh-CN" altLang="en-US" smtClean="0"/>
              <a:t>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16233390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b="0" i="0" dirty="0">
                <a:solidFill>
                  <a:srgbClr val="F9FAFB"/>
                </a:solidFill>
                <a:effectLst/>
                <a:latin typeface="quote-cjk-patch"/>
              </a:rPr>
              <a:t>"In conclusion, spin-dependent interactions are a generic and powerful signature of physics beyond the Standard Model. </a:t>
            </a:r>
          </a:p>
          <a:p>
            <a:r>
              <a:rPr lang="en-US" altLang="zh-CN" b="0" i="0" dirty="0">
                <a:solidFill>
                  <a:srgbClr val="F9FAFB"/>
                </a:solidFill>
                <a:effectLst/>
                <a:latin typeface="quote-cjk-patch"/>
              </a:rPr>
              <a:t>The theoretical motivation is strong, spanning from the Strong CP Problem to dark matter.</a:t>
            </a:r>
            <a:br>
              <a:rPr lang="en-US" altLang="zh-CN" dirty="0"/>
            </a:br>
            <a:r>
              <a:rPr lang="en-US" altLang="zh-CN" b="0" i="0" dirty="0">
                <a:solidFill>
                  <a:srgbClr val="F9FAFB"/>
                </a:solidFill>
                <a:effectLst/>
                <a:latin typeface="quote-cjk-patch"/>
              </a:rPr>
              <a:t>"To search for them, we employ a multi-scale strategy, using spins as precision sensors from the atomic scale all the way to the astronomical scale.</a:t>
            </a:r>
          </a:p>
          <a:p>
            <a:r>
              <a:rPr lang="en-US" altLang="zh-CN" b="0" i="0" dirty="0">
                <a:solidFill>
                  <a:srgbClr val="F9FAFB"/>
                </a:solidFill>
                <a:effectLst/>
                <a:latin typeface="quote-cjk-patch"/>
              </a:rPr>
              <a:t>While no definitive signal has been found yet, our continuously improving experiments are carving away at the possible parameter space, guiding us toward a deeper understanding of the universe."</a:t>
            </a:r>
            <a:endParaRPr kumimoji="1" lang="zh-CN" altLang="en-US" dirty="0"/>
          </a:p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3D3885-A77A-1D43-8C58-79A4A5CAF0E0}" type="slidenum">
              <a:rPr kumimoji="1" lang="zh-CN" altLang="en-US" smtClean="0"/>
              <a:t>20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33431579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/>
              <a:t>So this all my talk today, thank you.</a:t>
            </a:r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3D3885-A77A-1D43-8C58-79A4A5CAF0E0}" type="slidenum">
              <a:rPr kumimoji="1" lang="zh-CN" altLang="en-US" smtClean="0"/>
              <a:t>21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9347505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b="0" i="0" dirty="0">
                <a:solidFill>
                  <a:srgbClr val="F9FAFB"/>
                </a:solidFill>
                <a:effectLst/>
                <a:latin typeface="quote-cjk-patch"/>
              </a:rPr>
              <a:t>The axion originate from a solution to a problem of the Standard Model, called Strong CP Problem.</a:t>
            </a:r>
          </a:p>
          <a:p>
            <a:r>
              <a:rPr lang="en-US" altLang="zh-CN" b="0" i="0" dirty="0">
                <a:solidFill>
                  <a:srgbClr val="F9FAFB"/>
                </a:solidFill>
                <a:effectLst/>
                <a:latin typeface="quote-cjk-patch"/>
              </a:rPr>
              <a:t>The QCD </a:t>
            </a:r>
            <a:r>
              <a:rPr lang="en-US" altLang="zh-CN" b="0" i="0" dirty="0" err="1">
                <a:solidFill>
                  <a:srgbClr val="F9FAFB"/>
                </a:solidFill>
                <a:effectLst/>
                <a:latin typeface="quote-cjk-patch"/>
              </a:rPr>
              <a:t>Lagrangian</a:t>
            </a:r>
            <a:r>
              <a:rPr lang="en-US" altLang="zh-CN" b="0" i="0" dirty="0">
                <a:solidFill>
                  <a:srgbClr val="F9FAFB"/>
                </a:solidFill>
                <a:effectLst/>
                <a:latin typeface="quote-cjk-patch"/>
              </a:rPr>
              <a:t> permits a CP-violating term, which would induce a nonzero neutron electric dipole moment.</a:t>
            </a:r>
          </a:p>
          <a:p>
            <a:r>
              <a:rPr lang="en-US" altLang="zh-CN" b="0" i="0" dirty="0">
                <a:solidFill>
                  <a:srgbClr val="F9FAFB"/>
                </a:solidFill>
                <a:effectLst/>
                <a:latin typeface="quote-cjk-patch"/>
              </a:rPr>
              <a:t>However, experiments show the neutron EDM is incredibly small, which is unnatural in the theory, as we expect that the level of CP violation should be around 1.</a:t>
            </a:r>
          </a:p>
          <a:p>
            <a:r>
              <a:rPr lang="en-US" altLang="zh-CN" b="0" i="0" dirty="0">
                <a:solidFill>
                  <a:srgbClr val="F9FAFB"/>
                </a:solidFill>
                <a:effectLst/>
                <a:latin typeface="quote-cjk-patch"/>
              </a:rPr>
              <a:t>In 1977, Peccei and Quinn proposed an elegant solution that introduces a new pseudoscalar field and new chiral U(1) symmetry.</a:t>
            </a:r>
          </a:p>
          <a:p>
            <a:r>
              <a:rPr lang="en-US" altLang="zh-CN" b="0" i="0" dirty="0">
                <a:solidFill>
                  <a:srgbClr val="F9FAFB"/>
                </a:solidFill>
                <a:effectLst/>
                <a:latin typeface="quote-cjk-patch"/>
              </a:rPr>
              <a:t>Through absorbing the theta-term into the new field, they </a:t>
            </a:r>
            <a:r>
              <a:rPr lang="en-US" altLang="zh-CN" b="0" i="0" dirty="0" err="1">
                <a:solidFill>
                  <a:srgbClr val="F9FAFB"/>
                </a:solidFill>
                <a:effectLst/>
                <a:latin typeface="quote-cjk-patch"/>
              </a:rPr>
              <a:t>dynamicly</a:t>
            </a:r>
            <a:r>
              <a:rPr lang="en-US" altLang="zh-CN" b="0" i="0" dirty="0">
                <a:solidFill>
                  <a:srgbClr val="F9FAFB"/>
                </a:solidFill>
                <a:effectLst/>
                <a:latin typeface="quote-cjk-patch"/>
              </a:rPr>
              <a:t> eliminate the CP-violation in the strong interaction.</a:t>
            </a:r>
          </a:p>
          <a:p>
            <a:r>
              <a:rPr lang="en-US" altLang="zh-CN" b="0" i="0" dirty="0">
                <a:solidFill>
                  <a:srgbClr val="F9FAFB"/>
                </a:solidFill>
                <a:effectLst/>
                <a:latin typeface="quote-cjk-patch"/>
              </a:rPr>
              <a:t>Later then, </a:t>
            </a:r>
            <a:r>
              <a:rPr lang="en-US" altLang="zh-CN" b="0" i="0" dirty="0" err="1">
                <a:solidFill>
                  <a:srgbClr val="F9FAFB"/>
                </a:solidFill>
                <a:effectLst/>
                <a:latin typeface="quote-cjk-patch"/>
              </a:rPr>
              <a:t>Wilczek</a:t>
            </a:r>
            <a:r>
              <a:rPr lang="en-US" altLang="zh-CN" b="0" i="0" dirty="0">
                <a:solidFill>
                  <a:srgbClr val="F9FAFB"/>
                </a:solidFill>
                <a:effectLst/>
                <a:latin typeface="quote-cjk-patch"/>
              </a:rPr>
              <a:t> and Weinberg found that this mechanism could produce new particle, which is very light and weak coupling to particle.</a:t>
            </a:r>
          </a:p>
          <a:p>
            <a:r>
              <a:rPr lang="en-US" altLang="zh-CN" b="0" i="0" dirty="0" err="1">
                <a:solidFill>
                  <a:srgbClr val="F9FAFB"/>
                </a:solidFill>
                <a:effectLst/>
                <a:latin typeface="quote-cjk-patch"/>
              </a:rPr>
              <a:t>Wilczek</a:t>
            </a:r>
            <a:r>
              <a:rPr lang="en-US" altLang="zh-CN" b="0" i="0" dirty="0">
                <a:solidFill>
                  <a:srgbClr val="F9FAFB"/>
                </a:solidFill>
                <a:effectLst/>
                <a:latin typeface="quote-cjk-patch"/>
              </a:rPr>
              <a:t> named this particle, axion.</a:t>
            </a:r>
            <a:br>
              <a:rPr lang="en-US" altLang="zh-CN" dirty="0"/>
            </a:br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3D3885-A77A-1D43-8C58-79A4A5CAF0E0}" type="slidenum">
              <a:rPr kumimoji="1" lang="zh-CN" altLang="en-US" smtClean="0"/>
              <a:t>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7228298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b="0" i="0" dirty="0">
                <a:solidFill>
                  <a:srgbClr val="F9FAFB"/>
                </a:solidFill>
                <a:effectLst/>
                <a:latin typeface="quote-cjk-patch"/>
              </a:rPr>
              <a:t>Nowadays, the idea of axion generation has been extended into many Standard Model Extension theories.</a:t>
            </a:r>
          </a:p>
          <a:p>
            <a:r>
              <a:rPr lang="en-US" altLang="zh-CN" b="0" i="0" dirty="0">
                <a:solidFill>
                  <a:srgbClr val="F9FAFB"/>
                </a:solidFill>
                <a:effectLst/>
                <a:latin typeface="quote-cjk-patch"/>
              </a:rPr>
              <a:t>Specially, the axions and their generalizations, Axion-Like Particles or ALPs, appear naturally in string theory.</a:t>
            </a:r>
          </a:p>
          <a:p>
            <a:r>
              <a:rPr lang="en-US" altLang="zh-CN" b="0" i="0" dirty="0">
                <a:solidFill>
                  <a:srgbClr val="F9FAFB"/>
                </a:solidFill>
                <a:effectLst/>
                <a:latin typeface="quote-cjk-patch"/>
              </a:rPr>
              <a:t>Due to their weak interacting property with ordinary matter. they are also plausible candidate for the dark matter.</a:t>
            </a:r>
          </a:p>
          <a:p>
            <a:r>
              <a:rPr kumimoji="1" lang="en-US" altLang="zh-CN" b="0" i="0" dirty="0">
                <a:solidFill>
                  <a:srgbClr val="F9FAFB"/>
                </a:solidFill>
                <a:effectLst/>
                <a:latin typeface="quote-cjk-patch"/>
              </a:rPr>
              <a:t>These highlight the importance of detecting these particles in experiments.</a:t>
            </a:r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3D3885-A77A-1D43-8C58-79A4A5CAF0E0}" type="slidenum">
              <a:rPr kumimoji="1" lang="zh-CN" altLang="en-US" smtClean="0"/>
              <a:t>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9987898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b="0" i="0" dirty="0">
                <a:solidFill>
                  <a:srgbClr val="F9FAFB"/>
                </a:solidFill>
                <a:effectLst/>
                <a:latin typeface="quote-cjk-patch"/>
              </a:rPr>
              <a:t>One way of detecting these particles is through searching for the interactions they mediated.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b="0" i="0" dirty="0">
                <a:solidFill>
                  <a:srgbClr val="F9FAFB"/>
                </a:solidFill>
                <a:effectLst/>
                <a:latin typeface="quote-cjk-patch"/>
              </a:rPr>
              <a:t>As the mass of the axions can be extremely light, we could detect them through the long range forces the mediated.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b="0" i="0" dirty="0">
                <a:solidFill>
                  <a:srgbClr val="F9FAFB"/>
                </a:solidFill>
                <a:effectLst/>
                <a:latin typeface="quote-cjk-patch"/>
              </a:rPr>
              <a:t>For the axion or axion-like particles, they could couple to the fermions through scalar and pseudoscalar vertex.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b="0" i="0" dirty="0">
                <a:solidFill>
                  <a:srgbClr val="F9FAFB"/>
                </a:solidFill>
                <a:effectLst/>
                <a:latin typeface="quote-cjk-patch"/>
              </a:rPr>
              <a:t>And in the non-relativistic limit, two types of exotic spin-dependent interactions are generated.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b="0" i="0" dirty="0">
                <a:solidFill>
                  <a:srgbClr val="F9FAFB"/>
                </a:solidFill>
                <a:effectLst/>
                <a:latin typeface="quote-cjk-patch"/>
              </a:rPr>
              <a:t>For the dipole-dipole one, it is similar to the magnetic dipole interaction, except that their spatial dependence is Yukawa-like potential.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b="0" i="0" dirty="0">
                <a:solidFill>
                  <a:srgbClr val="F9FAFB"/>
                </a:solidFill>
                <a:effectLst/>
                <a:latin typeface="quote-cjk-patch"/>
              </a:rPr>
              <a:t>The </a:t>
            </a:r>
            <a:r>
              <a:rPr lang="en-US" altLang="zh-CN" b="0" i="0" dirty="0" err="1">
                <a:solidFill>
                  <a:srgbClr val="F9FAFB"/>
                </a:solidFill>
                <a:effectLst/>
                <a:latin typeface="quote-cjk-patch"/>
              </a:rPr>
              <a:t>typ</a:t>
            </a:r>
            <a:endParaRPr lang="en-US" altLang="zh-CN" b="0" i="0" dirty="0">
              <a:solidFill>
                <a:srgbClr val="F9FAFB"/>
              </a:solidFill>
              <a:effectLst/>
              <a:latin typeface="quote-cjk-patch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3D3885-A77A-1D43-8C58-79A4A5CAF0E0}" type="slidenum">
              <a:rPr kumimoji="1" lang="zh-CN" altLang="en-US" smtClean="0"/>
              <a:t>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4456618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b="0" i="0" dirty="0">
                <a:solidFill>
                  <a:srgbClr val="F9FAFB"/>
                </a:solidFill>
                <a:effectLst/>
                <a:latin typeface="quote-cjk-patch"/>
              </a:rPr>
              <a:t>Except axions</a:t>
            </a:r>
            <a:r>
              <a:rPr lang="zh-CN" altLang="en-US" b="0" i="0" dirty="0">
                <a:solidFill>
                  <a:srgbClr val="F9FAFB"/>
                </a:solidFill>
                <a:effectLst/>
                <a:latin typeface="quote-cjk-patch"/>
              </a:rPr>
              <a:t>， </a:t>
            </a:r>
            <a:r>
              <a:rPr lang="en-US" altLang="zh-CN" b="0" i="0" dirty="0">
                <a:solidFill>
                  <a:srgbClr val="F9FAFB"/>
                </a:solidFill>
                <a:effectLst/>
                <a:latin typeface="quote-cjk-patch"/>
              </a:rPr>
              <a:t>new vector particles from standard model extension—such as massive Z' bosons or </a:t>
            </a:r>
            <a:r>
              <a:rPr lang="en-US" altLang="zh-CN" b="0" i="0" dirty="0" err="1">
                <a:solidFill>
                  <a:srgbClr val="F9FAFB"/>
                </a:solidFill>
                <a:effectLst/>
                <a:latin typeface="quote-cjk-patch"/>
              </a:rPr>
              <a:t>paraphotons</a:t>
            </a:r>
            <a:r>
              <a:rPr lang="en-US" altLang="zh-CN" b="0" i="0" dirty="0">
                <a:solidFill>
                  <a:srgbClr val="F9FAFB"/>
                </a:solidFill>
                <a:effectLst/>
                <a:latin typeface="quote-cjk-patch"/>
              </a:rPr>
              <a:t>—can mediate spin-dependent interactions as well.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b="0" i="0" dirty="0">
                <a:solidFill>
                  <a:srgbClr val="F9FAFB"/>
                </a:solidFill>
                <a:effectLst/>
                <a:latin typeface="quote-cjk-patch"/>
              </a:rPr>
              <a:t>These interactions can depend not only on spin (</a:t>
            </a:r>
            <a:r>
              <a:rPr lang="el-GR" altLang="zh-CN" b="0" i="0" dirty="0">
                <a:solidFill>
                  <a:srgbClr val="F9FAFB"/>
                </a:solidFill>
                <a:effectLst/>
                <a:latin typeface="quote-cjk-patch"/>
              </a:rPr>
              <a:t>σ) </a:t>
            </a:r>
            <a:r>
              <a:rPr lang="en-US" altLang="zh-CN" b="0" i="0" dirty="0">
                <a:solidFill>
                  <a:srgbClr val="F9FAFB"/>
                </a:solidFill>
                <a:effectLst/>
                <a:latin typeface="quote-cjk-patch"/>
              </a:rPr>
              <a:t>and separation (r), but also on the relative velocity (v) between particles.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3D3885-A77A-1D43-8C58-79A4A5CAF0E0}" type="slidenum">
              <a:rPr kumimoji="1" lang="zh-CN" altLang="en-US" smtClean="0"/>
              <a:t>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0834974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b="0" i="0" dirty="0">
                <a:solidFill>
                  <a:srgbClr val="F9FAFB"/>
                </a:solidFill>
                <a:effectLst/>
                <a:latin typeface="quote-cjk-patch"/>
              </a:rPr>
              <a:t>Besides the Yukawa type exotic interactions, these interactions featuring the coupling between a field and spin</a:t>
            </a:r>
          </a:p>
          <a:p>
            <a:r>
              <a:rPr lang="en-US" altLang="zh-CN" b="0" i="0" dirty="0">
                <a:solidFill>
                  <a:srgbClr val="F9FAFB"/>
                </a:solidFill>
                <a:effectLst/>
                <a:latin typeface="quote-cjk-patch"/>
              </a:rPr>
              <a:t>are also widely searched.</a:t>
            </a:r>
          </a:p>
          <a:p>
            <a:r>
              <a:rPr lang="en-US" altLang="zh-CN" b="0" i="0" dirty="0">
                <a:solidFill>
                  <a:srgbClr val="F9FAFB"/>
                </a:solidFill>
                <a:effectLst/>
                <a:latin typeface="quote-cjk-patch"/>
              </a:rPr>
              <a:t>Besides these, we also outline the other type of spin-dependent interactions which as widely searched in the experiments.</a:t>
            </a:r>
            <a:br>
              <a:rPr lang="en-US" altLang="zh-CN" dirty="0"/>
            </a:br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3D3885-A77A-1D43-8C58-79A4A5CAF0E0}" type="slidenum">
              <a:rPr kumimoji="1" lang="zh-CN" altLang="en-US" smtClean="0"/>
              <a:t>7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811419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b="0" i="0" dirty="0">
                <a:solidFill>
                  <a:srgbClr val="F9FAFB"/>
                </a:solidFill>
                <a:effectLst/>
                <a:latin typeface="quote-cjk-patch"/>
              </a:rPr>
              <a:t>One challenge of searching for the axions is that we have on prior information about the mass of it.</a:t>
            </a:r>
          </a:p>
          <a:p>
            <a:r>
              <a:rPr lang="en-US" altLang="zh-CN" b="0" i="0" dirty="0">
                <a:solidFill>
                  <a:srgbClr val="F9FAFB"/>
                </a:solidFill>
                <a:effectLst/>
                <a:latin typeface="quote-cjk-patch"/>
              </a:rPr>
              <a:t>The possible mass of the axion, and hence the range of the force it mediates, is vast.</a:t>
            </a:r>
          </a:p>
          <a:p>
            <a:r>
              <a:rPr lang="en-US" altLang="zh-CN" b="0" i="0" dirty="0">
                <a:solidFill>
                  <a:srgbClr val="F9FAFB"/>
                </a:solidFill>
                <a:effectLst/>
                <a:latin typeface="quote-cjk-patch"/>
              </a:rPr>
              <a:t>Even limited by the astrophysical consideration, its mass still across 24-orders of magnitude.</a:t>
            </a:r>
          </a:p>
          <a:p>
            <a:r>
              <a:rPr lang="en-US" altLang="zh-CN" b="0" i="0" dirty="0">
                <a:solidFill>
                  <a:srgbClr val="F9FAFB"/>
                </a:solidFill>
                <a:effectLst/>
                <a:latin typeface="quote-cjk-patch"/>
              </a:rPr>
              <a:t>Therefore, we claim that to cover this immense parameter space, it requires a diversity of techniques,</a:t>
            </a:r>
          </a:p>
          <a:p>
            <a:r>
              <a:rPr lang="en-US" altLang="zh-CN" b="0" i="0" dirty="0">
                <a:solidFill>
                  <a:srgbClr val="F9FAFB"/>
                </a:solidFill>
                <a:effectLst/>
                <a:latin typeface="quote-cjk-patch"/>
              </a:rPr>
              <a:t> each probing a specific range of masses and coupling strengths, from laboratory scales to astrophysical observations.</a:t>
            </a:r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3D3885-A77A-1D43-8C58-79A4A5CAF0E0}" type="slidenum">
              <a:rPr kumimoji="1" lang="zh-CN" altLang="en-US" smtClean="0"/>
              <a:t>8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9572940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b="0" i="0" dirty="0">
                <a:solidFill>
                  <a:srgbClr val="F9FAFB"/>
                </a:solidFill>
                <a:effectLst/>
                <a:latin typeface="quote-cjk-patch"/>
              </a:rPr>
              <a:t>At the atomic scale, we could constrain the exotic interaction with the EDM or the anomalous magnetic moment of the muon.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b="0" i="0" dirty="0">
                <a:solidFill>
                  <a:srgbClr val="F9FAFB"/>
                </a:solidFill>
                <a:effectLst/>
                <a:latin typeface="quote-cjk-patch"/>
              </a:rPr>
              <a:t>The idea is that, if the new particle interacts with the muon,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b="0" i="0" dirty="0">
                <a:solidFill>
                  <a:srgbClr val="F9FAFB"/>
                </a:solidFill>
                <a:effectLst/>
                <a:latin typeface="quote-cjk-patch"/>
              </a:rPr>
              <a:t>they should contribute to the electromagnetic vertex correction.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b="0" i="0" dirty="0">
                <a:solidFill>
                  <a:srgbClr val="F9FAFB"/>
                </a:solidFill>
                <a:effectLst/>
                <a:latin typeface="quote-cjk-patch"/>
              </a:rPr>
              <a:t>We could calculate the theoretical contribution of interaction to the EDM and g-2.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b="0" i="0" dirty="0">
                <a:solidFill>
                  <a:srgbClr val="F9FAFB"/>
                </a:solidFill>
                <a:effectLst/>
                <a:latin typeface="quote-cjk-patch"/>
              </a:rPr>
              <a:t>So, base on the discrepancy between the measured and theoretical value of the EDM and g-2 in the framework of standard model.</a:t>
            </a:r>
            <a:br>
              <a:rPr lang="en-US" altLang="zh-CN" dirty="0"/>
            </a:br>
            <a:r>
              <a:rPr lang="en-US" altLang="zh-CN" dirty="0"/>
              <a:t>Recently, the latest g-2 </a:t>
            </a:r>
            <a:r>
              <a:rPr lang="en-US" altLang="zh-CN" b="0" i="0" dirty="0">
                <a:solidFill>
                  <a:srgbClr val="F9FAFB"/>
                </a:solidFill>
                <a:effectLst/>
                <a:latin typeface="quote-cjk-patch"/>
              </a:rPr>
              <a:t>experiment reveal a consistent between the theory.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b="0" i="0" dirty="0">
                <a:solidFill>
                  <a:srgbClr val="F9FAFB"/>
                </a:solidFill>
                <a:effectLst/>
                <a:latin typeface="quote-cjk-patch"/>
              </a:rPr>
              <a:t>So based on the result, we could place constraints on new particles coupling to the muons.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b="0" i="0" dirty="0">
                <a:solidFill>
                  <a:srgbClr val="F9FAFB"/>
                </a:solidFill>
                <a:effectLst/>
                <a:latin typeface="quote-cjk-patch"/>
              </a:rPr>
              <a:t>As the muon experiment is ongoing worldwide, such as the </a:t>
            </a:r>
            <a:r>
              <a:rPr kumimoji="1" lang="en-US" altLang="zh-CN" b="0" i="0" dirty="0" err="1">
                <a:solidFill>
                  <a:srgbClr val="F9FAFB"/>
                </a:solidFill>
                <a:effectLst/>
                <a:latin typeface="quote-cjk-patch"/>
              </a:rPr>
              <a:t>muEDM</a:t>
            </a:r>
            <a:r>
              <a:rPr kumimoji="1" lang="en-US" altLang="zh-CN" b="0" i="0" dirty="0">
                <a:solidFill>
                  <a:srgbClr val="F9FAFB"/>
                </a:solidFill>
                <a:effectLst/>
                <a:latin typeface="quote-cjk-patch"/>
              </a:rPr>
              <a:t> experiment at PSI, we expect better constraints could be derived with the EDM data.</a:t>
            </a:r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3D3885-A77A-1D43-8C58-79A4A5CAF0E0}" type="slidenum">
              <a:rPr kumimoji="1" lang="zh-CN" altLang="en-US" smtClean="0"/>
              <a:t>9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1619878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14300" y="4767263"/>
            <a:ext cx="2057400" cy="273844"/>
          </a:xfrm>
        </p:spPr>
        <p:txBody>
          <a:bodyPr/>
          <a:lstStyle/>
          <a:p>
            <a:fld id="{1C137D48-A1D3-BC4A-B152-F79AFC6043B8}" type="datetime1">
              <a:rPr kumimoji="1" lang="zh-CN" altLang="en-US" smtClean="0"/>
              <a:t>2025/9/23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72300" y="4767263"/>
            <a:ext cx="2057400" cy="273844"/>
          </a:xfrm>
        </p:spPr>
        <p:txBody>
          <a:bodyPr/>
          <a:lstStyle/>
          <a:p>
            <a:fld id="{DB75C325-6575-2E48-BD82-154A656D9096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7" name="Picture 2" descr="宁波大学2025年高层次人才招聘公告|博士招聘|高校博士招聘——中国科学人才网（官网）">
            <a:extLst>
              <a:ext uri="{FF2B5EF4-FFF2-40B4-BE49-F238E27FC236}">
                <a16:creationId xmlns:a16="http://schemas.microsoft.com/office/drawing/2014/main" id="{0C365999-59CF-8540-9AD3-2A41E05F4D00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41" b="23890"/>
          <a:stretch/>
        </p:blipFill>
        <p:spPr bwMode="auto">
          <a:xfrm>
            <a:off x="0" y="0"/>
            <a:ext cx="9144000" cy="1437476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E4A3B90F-ABDB-3F4E-AB63-5C0968ACA00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4300" y="102393"/>
            <a:ext cx="3132968" cy="116052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77956790-CA16-AD49-A0B1-EC92AC7A09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9765" r="9648" b="737"/>
          <a:stretch/>
        </p:blipFill>
        <p:spPr>
          <a:xfrm>
            <a:off x="6601810" y="0"/>
            <a:ext cx="2542190" cy="826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9110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EAFD7-4CE5-2C4B-85D3-3EAF1A12342B}" type="datetime1">
              <a:rPr kumimoji="1" lang="zh-CN" altLang="en-US" smtClean="0"/>
              <a:t>2025/9/23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75C325-6575-2E48-BD82-154A656D9096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81876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9464A2-5E45-5745-ADAD-9EB3204733A2}" type="datetime1">
              <a:rPr kumimoji="1" lang="zh-CN" altLang="en-US" smtClean="0"/>
              <a:t>2025/9/23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75C325-6575-2E48-BD82-154A656D9096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0464835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宁波大学2025年高层次人才招聘公告|博士招聘|高校博士招聘——中国科学人才网（官网）">
            <a:extLst>
              <a:ext uri="{FF2B5EF4-FFF2-40B4-BE49-F238E27FC236}">
                <a16:creationId xmlns:a16="http://schemas.microsoft.com/office/drawing/2014/main" id="{850DAB18-9135-934D-AC65-C6C9E5A2D321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41" b="23890"/>
          <a:stretch/>
        </p:blipFill>
        <p:spPr bwMode="auto">
          <a:xfrm>
            <a:off x="0" y="-95997"/>
            <a:ext cx="9144000" cy="1437476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955740C9-039F-AB4C-8B0F-3BD5C28C37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kumimoji="1" lang="zh-CN" altLang="en-US" dirty="0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F23A2518-95A6-D44D-912A-C3C1521883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kumimoji="1" lang="zh-CN" altLang="en-US" dirty="0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BF21BD4-DADB-5C4F-AB3A-A576181C93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37D48-A1D3-BC4A-B152-F79AFC6043B8}" type="datetime1">
              <a:rPr kumimoji="1" lang="zh-CN" altLang="en-US" smtClean="0"/>
              <a:t>2025/9/23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460B56D-79DA-754C-A542-770A53DAC8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BF82F47-3ED7-EF46-83D6-7EE467093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75C325-6575-2E48-BD82-154A656D9096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3A212E3F-D8F0-1B4C-93A2-2F92C249B52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0866" y="1"/>
            <a:ext cx="3132968" cy="1160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032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4807FF6-74DA-D643-9E6E-CA4BBC9339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94762"/>
            <a:ext cx="3430544" cy="338456"/>
          </a:xfrm>
        </p:spPr>
        <p:txBody>
          <a:bodyPr>
            <a:noAutofit/>
          </a:bodyPr>
          <a:lstStyle>
            <a:lvl1pPr>
              <a:defRPr sz="1800"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kumimoji="1" lang="zh-CN" altLang="en-US" dirty="0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7323AC1-3A94-994B-A96D-C9E559713B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0971" y="560122"/>
            <a:ext cx="6841010" cy="3558746"/>
          </a:xfrm>
        </p:spPr>
        <p:txBody>
          <a:bodyPr/>
          <a:lstStyle>
            <a:lvl1pPr>
              <a:defRPr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  <a:lvl2pPr>
              <a:defRPr>
                <a:latin typeface="Microsoft YaHei" panose="020B0503020204020204" pitchFamily="34" charset="-122"/>
                <a:ea typeface="Microsoft YaHei" panose="020B0503020204020204" pitchFamily="34" charset="-122"/>
              </a:defRPr>
            </a:lvl2pPr>
            <a:lvl3pPr>
              <a:defRPr>
                <a:latin typeface="Microsoft YaHei" panose="020B0503020204020204" pitchFamily="34" charset="-122"/>
                <a:ea typeface="Microsoft YaHei" panose="020B0503020204020204" pitchFamily="34" charset="-122"/>
              </a:defRPr>
            </a:lvl3pPr>
            <a:lvl4pPr>
              <a:defRPr>
                <a:latin typeface="Microsoft YaHei" panose="020B0503020204020204" pitchFamily="34" charset="-122"/>
                <a:ea typeface="Microsoft YaHei" panose="020B0503020204020204" pitchFamily="34" charset="-122"/>
              </a:defRPr>
            </a:lvl4pPr>
            <a:lvl5pPr>
              <a:defRPr>
                <a:latin typeface="Microsoft YaHei" panose="020B0503020204020204" pitchFamily="34" charset="-122"/>
                <a:ea typeface="Microsoft YaHei" panose="020B0503020204020204" pitchFamily="34" charset="-122"/>
              </a:defRPr>
            </a:lvl5pPr>
          </a:lstStyle>
          <a:p>
            <a:pPr lvl="0"/>
            <a:r>
              <a:rPr kumimoji="1" lang="zh-CN" altLang="en-US" dirty="0"/>
              <a:t>单击此处编辑母版文本样式</a:t>
            </a:r>
          </a:p>
          <a:p>
            <a:pPr lvl="1"/>
            <a:r>
              <a:rPr kumimoji="1" lang="zh-CN" altLang="en-US" dirty="0"/>
              <a:t>二级</a:t>
            </a:r>
          </a:p>
          <a:p>
            <a:pPr lvl="2"/>
            <a:r>
              <a:rPr kumimoji="1" lang="zh-CN" altLang="en-US" dirty="0"/>
              <a:t>三级</a:t>
            </a:r>
          </a:p>
          <a:p>
            <a:pPr lvl="3"/>
            <a:r>
              <a:rPr kumimoji="1" lang="zh-CN" altLang="en-US" dirty="0"/>
              <a:t>四级</a:t>
            </a:r>
          </a:p>
          <a:p>
            <a:pPr lvl="4"/>
            <a:r>
              <a:rPr kumimoji="1" lang="zh-CN" altLang="en-US" dirty="0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FD03AA4-D71E-A342-ABB5-DC6EB658FD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2795" y="4834038"/>
            <a:ext cx="873248" cy="273844"/>
          </a:xfrm>
        </p:spPr>
        <p:txBody>
          <a:bodyPr/>
          <a:lstStyle>
            <a:lvl1pPr>
              <a:defRPr sz="1050">
                <a:solidFill>
                  <a:schemeClr val="bg1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fld id="{18465F72-CEDD-7446-8A64-E3FABA798CA3}" type="datetime1">
              <a:rPr kumimoji="1" lang="zh-CN" altLang="en-US" smtClean="0"/>
              <a:pPr/>
              <a:t>2025/9/23</a:t>
            </a:fld>
            <a:endParaRPr kumimoji="1"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0D72920-39F6-7649-B206-7169AC8DD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FC05D55-906F-7B48-BA8F-D2B43BE69E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53281" y="4830447"/>
            <a:ext cx="2057400" cy="273844"/>
          </a:xfrm>
        </p:spPr>
        <p:txBody>
          <a:bodyPr/>
          <a:lstStyle>
            <a:lvl1pPr>
              <a:defRPr sz="1050">
                <a:solidFill>
                  <a:schemeClr val="bg1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fld id="{DB75C325-6575-2E48-BD82-154A656D9096}" type="slidenum">
              <a:rPr kumimoji="1" lang="zh-CN" altLang="en-US" smtClean="0"/>
              <a:pPr/>
              <a:t>‹#›</a:t>
            </a:fld>
            <a:endParaRPr kumimoji="1" lang="zh-CN" altLang="en-US" dirty="0"/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F396ED48-B317-DD49-BBF3-06356C846A90}"/>
              </a:ext>
            </a:extLst>
          </p:cNvPr>
          <p:cNvGrpSpPr/>
          <p:nvPr userDrawn="1"/>
        </p:nvGrpSpPr>
        <p:grpSpPr>
          <a:xfrm>
            <a:off x="208571" y="133249"/>
            <a:ext cx="296465" cy="296466"/>
            <a:chOff x="3238500" y="527050"/>
            <a:chExt cx="395287" cy="395288"/>
          </a:xfrm>
        </p:grpSpPr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51453CC4-FD94-EC44-8B42-2AE201B90899}"/>
                </a:ext>
              </a:extLst>
            </p:cNvPr>
            <p:cNvSpPr/>
            <p:nvPr userDrawn="1"/>
          </p:nvSpPr>
          <p:spPr>
            <a:xfrm>
              <a:off x="3290887" y="579438"/>
              <a:ext cx="342900" cy="342900"/>
            </a:xfrm>
            <a:prstGeom prst="rect">
              <a:avLst/>
            </a:prstGeom>
            <a:solidFill>
              <a:srgbClr val="EA77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 dirty="0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C699CC15-1317-A643-81A0-D583EFB52AD4}"/>
                </a:ext>
              </a:extLst>
            </p:cNvPr>
            <p:cNvSpPr/>
            <p:nvPr userDrawn="1"/>
          </p:nvSpPr>
          <p:spPr>
            <a:xfrm>
              <a:off x="3238500" y="527050"/>
              <a:ext cx="342900" cy="342900"/>
            </a:xfrm>
            <a:prstGeom prst="rect">
              <a:avLst/>
            </a:prstGeom>
            <a:solidFill>
              <a:srgbClr val="9D1E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 dirty="0"/>
            </a:p>
          </p:txBody>
        </p:sp>
      </p:grpSp>
      <p:cxnSp>
        <p:nvCxnSpPr>
          <p:cNvPr id="12" name="直接连接符 9">
            <a:extLst>
              <a:ext uri="{FF2B5EF4-FFF2-40B4-BE49-F238E27FC236}">
                <a16:creationId xmlns:a16="http://schemas.microsoft.com/office/drawing/2014/main" id="{B262F36E-4C9C-0C45-BEF5-86C2281C9EBC}"/>
              </a:ext>
            </a:extLst>
          </p:cNvPr>
          <p:cNvCxnSpPr>
            <a:cxnSpLocks/>
          </p:cNvCxnSpPr>
          <p:nvPr userDrawn="1"/>
        </p:nvCxnSpPr>
        <p:spPr>
          <a:xfrm>
            <a:off x="544327" y="500347"/>
            <a:ext cx="7192997" cy="0"/>
          </a:xfrm>
          <a:prstGeom prst="line">
            <a:avLst/>
          </a:prstGeom>
          <a:ln w="28575">
            <a:solidFill>
              <a:srgbClr val="9D1E23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42961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65F72-CEDD-7446-8A64-E3FABA798CA3}" type="datetime1">
              <a:rPr kumimoji="1" lang="zh-CN" altLang="en-US" smtClean="0"/>
              <a:pPr/>
              <a:t>2025/9/23</a:t>
            </a:fld>
            <a:endParaRPr kumimoji="1" lang="zh-CN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75C325-6575-2E48-BD82-154A656D9096}" type="slidenum">
              <a:rPr kumimoji="1" lang="zh-CN" altLang="en-US" smtClean="0"/>
              <a:pPr/>
              <a:t>‹#›</a:t>
            </a:fld>
            <a:endParaRPr kumimoji="1" lang="zh-CN" altLang="en-US" dirty="0"/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B29CC110-1289-AB4B-8BE7-207BEE954C8F}"/>
              </a:ext>
            </a:extLst>
          </p:cNvPr>
          <p:cNvGrpSpPr/>
          <p:nvPr userDrawn="1"/>
        </p:nvGrpSpPr>
        <p:grpSpPr>
          <a:xfrm>
            <a:off x="208571" y="133249"/>
            <a:ext cx="296465" cy="296466"/>
            <a:chOff x="3238500" y="527050"/>
            <a:chExt cx="395287" cy="395288"/>
          </a:xfrm>
        </p:grpSpPr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3BCE8F91-A32C-CF4E-ACE4-0F94D8CDF799}"/>
                </a:ext>
              </a:extLst>
            </p:cNvPr>
            <p:cNvSpPr/>
            <p:nvPr userDrawn="1"/>
          </p:nvSpPr>
          <p:spPr>
            <a:xfrm>
              <a:off x="3290887" y="579438"/>
              <a:ext cx="342900" cy="342900"/>
            </a:xfrm>
            <a:prstGeom prst="rect">
              <a:avLst/>
            </a:prstGeom>
            <a:solidFill>
              <a:srgbClr val="EA77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 dirty="0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046C4BBF-ED6A-144A-AA90-6FAC96BE453E}"/>
                </a:ext>
              </a:extLst>
            </p:cNvPr>
            <p:cNvSpPr/>
            <p:nvPr userDrawn="1"/>
          </p:nvSpPr>
          <p:spPr>
            <a:xfrm>
              <a:off x="3238500" y="527050"/>
              <a:ext cx="342900" cy="342900"/>
            </a:xfrm>
            <a:prstGeom prst="rect">
              <a:avLst/>
            </a:prstGeom>
            <a:solidFill>
              <a:srgbClr val="9D1E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 dirty="0"/>
            </a:p>
          </p:txBody>
        </p:sp>
      </p:grpSp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D66EA8E9-EB96-8A4C-AE5E-57E9305F07C4}"/>
              </a:ext>
            </a:extLst>
          </p:cNvPr>
          <p:cNvCxnSpPr>
            <a:cxnSpLocks/>
          </p:cNvCxnSpPr>
          <p:nvPr userDrawn="1"/>
        </p:nvCxnSpPr>
        <p:spPr>
          <a:xfrm>
            <a:off x="544327" y="500347"/>
            <a:ext cx="7192997" cy="0"/>
          </a:xfrm>
          <a:prstGeom prst="line">
            <a:avLst/>
          </a:prstGeom>
          <a:ln w="28575">
            <a:solidFill>
              <a:srgbClr val="9D1E23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图片 11">
            <a:extLst>
              <a:ext uri="{FF2B5EF4-FFF2-40B4-BE49-F238E27FC236}">
                <a16:creationId xmlns:a16="http://schemas.microsoft.com/office/drawing/2014/main" id="{07CC593F-CCEF-AD4D-955B-90E8F8E9E0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9020" t="-1" r="8732" b="-2945"/>
          <a:stretch/>
        </p:blipFill>
        <p:spPr>
          <a:xfrm>
            <a:off x="7629190" y="0"/>
            <a:ext cx="1514810" cy="500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2674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CB54E-A8B3-854D-873C-17B86BA77A14}" type="datetime1">
              <a:rPr kumimoji="1" lang="zh-CN" altLang="en-US" smtClean="0"/>
              <a:t>2025/9/23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75C325-6575-2E48-BD82-154A656D9096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2113385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7B1B8-4FDE-7F4B-B81E-7EC522C52C28}" type="datetime1">
              <a:rPr kumimoji="1" lang="zh-CN" altLang="en-US" smtClean="0"/>
              <a:t>2025/9/23</a:t>
            </a:fld>
            <a:endParaRPr kumimoji="1"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75C325-6575-2E48-BD82-154A656D9096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0309451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A3372-82F0-9948-A93B-012A4344D350}" type="datetime1">
              <a:rPr kumimoji="1" lang="zh-CN" altLang="en-US" smtClean="0"/>
              <a:t>2025/9/23</a:t>
            </a:fld>
            <a:endParaRPr kumimoji="1"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75C325-6575-2E48-BD82-154A656D9096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1619612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89A46-DECB-F84D-927C-FBD7C4032FC3}" type="datetime1">
              <a:rPr kumimoji="1" lang="zh-CN" altLang="en-US" smtClean="0"/>
              <a:t>2025/9/23</a:t>
            </a:fld>
            <a:endParaRPr kumimoji="1"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75C325-6575-2E48-BD82-154A656D9096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6417135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8FCBCB-55A1-0D46-A1E0-6DAE25AC15B7}" type="datetime1">
              <a:rPr kumimoji="1" lang="zh-CN" altLang="en-US" smtClean="0"/>
              <a:t>2025/9/23</a:t>
            </a:fld>
            <a:endParaRPr kumimoji="1"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75C325-6575-2E48-BD82-154A656D9096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5713602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84F31-40EB-5C47-B1C1-7B7EF3EB60A1}" type="datetime1">
              <a:rPr kumimoji="1" lang="zh-CN" altLang="en-US" smtClean="0"/>
              <a:t>2025/9/23</a:t>
            </a:fld>
            <a:endParaRPr kumimoji="1"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75C325-6575-2E48-BD82-154A656D9096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691912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12E904-F02F-1246-9512-16B630DD503B}" type="datetime1">
              <a:rPr kumimoji="1" lang="zh-CN" altLang="en-US" smtClean="0"/>
              <a:t>2025/9/23</a:t>
            </a:fld>
            <a:endParaRPr kumimoji="1"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75C325-6575-2E48-BD82-154A656D9096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6740735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58632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F3575F-3567-C340-AE96-0B2069B6120F}" type="datetime1">
              <a:rPr kumimoji="1" lang="zh-CN" altLang="en-US" smtClean="0"/>
              <a:t>2025/9/23</a:t>
            </a:fld>
            <a:endParaRPr kumimoji="1" lang="zh-CN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27968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75C325-6575-2E48-BD82-154A656D9096}" type="slidenum">
              <a:rPr kumimoji="1" lang="zh-CN" altLang="en-US" smtClean="0"/>
              <a:pPr/>
              <a:t>‹#›</a:t>
            </a:fld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934350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49" r:id="rId12"/>
    <p:sldLayoutId id="2147483650" r:id="rId13"/>
  </p:sldLayoutIdLst>
  <p:hf hdr="0" ft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39.emf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emf"/><Relationship Id="rId11" Type="http://schemas.openxmlformats.org/officeDocument/2006/relationships/image" Target="../media/image23.emf"/><Relationship Id="rId5" Type="http://schemas.openxmlformats.org/officeDocument/2006/relationships/image" Target="../media/image41.png"/><Relationship Id="rId10" Type="http://schemas.openxmlformats.org/officeDocument/2006/relationships/image" Target="../media/image52.png"/><Relationship Id="rId4" Type="http://schemas.openxmlformats.org/officeDocument/2006/relationships/image" Target="../media/image40.png"/><Relationship Id="rId9" Type="http://schemas.openxmlformats.org/officeDocument/2006/relationships/image" Target="../media/image43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png"/><Relationship Id="rId4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emf"/><Relationship Id="rId3" Type="http://schemas.openxmlformats.org/officeDocument/2006/relationships/image" Target="../media/image48.emf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58.png"/><Relationship Id="rId10" Type="http://schemas.openxmlformats.org/officeDocument/2006/relationships/image" Target="../media/image53.emf"/><Relationship Id="rId4" Type="http://schemas.openxmlformats.org/officeDocument/2006/relationships/image" Target="../media/image23.emf"/><Relationship Id="rId9" Type="http://schemas.openxmlformats.org/officeDocument/2006/relationships/image" Target="../media/image52.e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emf"/><Relationship Id="rId7" Type="http://schemas.openxmlformats.org/officeDocument/2006/relationships/image" Target="../media/image57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g"/><Relationship Id="rId5" Type="http://schemas.openxmlformats.org/officeDocument/2006/relationships/image" Target="../media/image55.emf"/><Relationship Id="rId4" Type="http://schemas.openxmlformats.org/officeDocument/2006/relationships/image" Target="../media/image56.png"/><Relationship Id="rId9" Type="http://schemas.openxmlformats.org/officeDocument/2006/relationships/image" Target="../media/image6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emf"/><Relationship Id="rId5" Type="http://schemas.openxmlformats.org/officeDocument/2006/relationships/image" Target="../media/image63.emf"/><Relationship Id="rId4" Type="http://schemas.openxmlformats.org/officeDocument/2006/relationships/image" Target="../media/image6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7" Type="http://schemas.openxmlformats.org/officeDocument/2006/relationships/image" Target="../media/image68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emf"/><Relationship Id="rId5" Type="http://schemas.openxmlformats.org/officeDocument/2006/relationships/image" Target="../media/image66.png"/><Relationship Id="rId4" Type="http://schemas.openxmlformats.org/officeDocument/2006/relationships/image" Target="../media/image23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emf"/><Relationship Id="rId5" Type="http://schemas.openxmlformats.org/officeDocument/2006/relationships/image" Target="../media/image71.emf"/><Relationship Id="rId4" Type="http://schemas.openxmlformats.org/officeDocument/2006/relationships/image" Target="../media/image70.e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72.png"/><Relationship Id="rId7" Type="http://schemas.openxmlformats.org/officeDocument/2006/relationships/image" Target="../media/image8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10" Type="http://schemas.openxmlformats.org/officeDocument/2006/relationships/image" Target="../media/image77.png"/><Relationship Id="rId4" Type="http://schemas.openxmlformats.org/officeDocument/2006/relationships/image" Target="../media/image73.emf"/><Relationship Id="rId9" Type="http://schemas.openxmlformats.org/officeDocument/2006/relationships/image" Target="../media/image7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emf"/><Relationship Id="rId5" Type="http://schemas.openxmlformats.org/officeDocument/2006/relationships/image" Target="../media/image90.png"/><Relationship Id="rId4" Type="http://schemas.openxmlformats.org/officeDocument/2006/relationships/image" Target="../media/image77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emf"/><Relationship Id="rId5" Type="http://schemas.openxmlformats.org/officeDocument/2006/relationships/image" Target="../media/image86.png"/><Relationship Id="rId4" Type="http://schemas.openxmlformats.org/officeDocument/2006/relationships/image" Target="../media/image8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2.jpeg"/><Relationship Id="rId3" Type="http://schemas.openxmlformats.org/officeDocument/2006/relationships/image" Target="../media/image5.emf"/><Relationship Id="rId7" Type="http://schemas.openxmlformats.org/officeDocument/2006/relationships/image" Target="../media/image7.emf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0.png"/><Relationship Id="rId5" Type="http://schemas.microsoft.com/office/2007/relationships/hdphoto" Target="../media/hdphoto2.wdp"/><Relationship Id="rId10" Type="http://schemas.openxmlformats.org/officeDocument/2006/relationships/image" Target="../media/image9.jpeg"/><Relationship Id="rId4" Type="http://schemas.openxmlformats.org/officeDocument/2006/relationships/image" Target="../media/image6.png"/><Relationship Id="rId9" Type="http://schemas.openxmlformats.org/officeDocument/2006/relationships/image" Target="../media/image8.jpeg"/><Relationship Id="rId14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emf"/><Relationship Id="rId3" Type="http://schemas.openxmlformats.org/officeDocument/2006/relationships/image" Target="../media/image19.png"/><Relationship Id="rId7" Type="http://schemas.openxmlformats.org/officeDocument/2006/relationships/image" Target="../media/image20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emf"/><Relationship Id="rId5" Type="http://schemas.openxmlformats.org/officeDocument/2006/relationships/image" Target="../media/image18.emf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emf"/><Relationship Id="rId5" Type="http://schemas.openxmlformats.org/officeDocument/2006/relationships/image" Target="../media/image23.emf"/><Relationship Id="rId4" Type="http://schemas.openxmlformats.org/officeDocument/2006/relationships/image" Target="../media/image19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7" Type="http://schemas.openxmlformats.org/officeDocument/2006/relationships/image" Target="../media/image29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emf"/><Relationship Id="rId5" Type="http://schemas.openxmlformats.org/officeDocument/2006/relationships/image" Target="../media/image27.emf"/><Relationship Id="rId4" Type="http://schemas.openxmlformats.org/officeDocument/2006/relationships/image" Target="../media/image26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emf"/><Relationship Id="rId3" Type="http://schemas.openxmlformats.org/officeDocument/2006/relationships/image" Target="../media/image32.emf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emf"/><Relationship Id="rId5" Type="http://schemas.openxmlformats.org/officeDocument/2006/relationships/image" Target="../media/image34.emf"/><Relationship Id="rId4" Type="http://schemas.openxmlformats.org/officeDocument/2006/relationships/image" Target="../media/image33.emf"/><Relationship Id="rId9" Type="http://schemas.openxmlformats.org/officeDocument/2006/relationships/image" Target="../media/image38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文本框 14">
            <a:extLst>
              <a:ext uri="{FF2B5EF4-FFF2-40B4-BE49-F238E27FC236}">
                <a16:creationId xmlns:a16="http://schemas.microsoft.com/office/drawing/2014/main" id="{257A553A-803B-2540-99E9-FACE1FB430CC}"/>
              </a:ext>
            </a:extLst>
          </p:cNvPr>
          <p:cNvSpPr txBox="1"/>
          <p:nvPr/>
        </p:nvSpPr>
        <p:spPr>
          <a:xfrm>
            <a:off x="356692" y="2224544"/>
            <a:ext cx="84306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700" dirty="0">
                <a:solidFill>
                  <a:srgbClr val="000000"/>
                </a:solidFill>
                <a:latin typeface="+mj-lt"/>
              </a:rPr>
              <a:t>Exploring Exotic Spin-Dependent Interactions Beyond the Standard Model</a:t>
            </a:r>
          </a:p>
        </p:txBody>
      </p:sp>
      <p:sp>
        <p:nvSpPr>
          <p:cNvPr id="17" name="TextBox 6">
            <a:extLst>
              <a:ext uri="{FF2B5EF4-FFF2-40B4-BE49-F238E27FC236}">
                <a16:creationId xmlns:a16="http://schemas.microsoft.com/office/drawing/2014/main" id="{3C3D374C-E666-AA4F-85C9-95B00A87B452}"/>
              </a:ext>
            </a:extLst>
          </p:cNvPr>
          <p:cNvSpPr txBox="1"/>
          <p:nvPr/>
        </p:nvSpPr>
        <p:spPr>
          <a:xfrm>
            <a:off x="2232211" y="3471039"/>
            <a:ext cx="4679575" cy="530896"/>
          </a:xfrm>
          <a:prstGeom prst="rect">
            <a:avLst/>
          </a:prstGeom>
          <a:noFill/>
        </p:spPr>
        <p:txBody>
          <a:bodyPr wrap="square" lIns="68562" tIns="34281" rIns="68562" bIns="34281" rtlCol="0">
            <a:spAutoFit/>
          </a:bodyPr>
          <a:lstStyle>
            <a:defPPr>
              <a:defRPr lang="zh-CN"/>
            </a:defPPr>
            <a:lvl1pPr>
              <a:defRPr sz="2000">
                <a:solidFill>
                  <a:schemeClr val="accent2"/>
                </a:solidFill>
                <a:latin typeface="+mn-ea"/>
                <a:ea typeface="+mn-ea"/>
              </a:defRPr>
            </a:lvl1pPr>
          </a:lstStyle>
          <a:p>
            <a:pPr algn="ctr"/>
            <a:r>
              <a:rPr lang="en-US" altLang="zh-CN" sz="15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Haiyang Yan(</a:t>
            </a:r>
            <a:r>
              <a:rPr lang="zh-CN" altLang="en-US" sz="15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闫海洋</a:t>
            </a:r>
            <a:r>
              <a:rPr lang="en-US" altLang="zh-CN" sz="15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)/</a:t>
            </a:r>
            <a:r>
              <a:rPr lang="en-US" altLang="zh-CN" sz="15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Liangyong</a:t>
            </a:r>
            <a:r>
              <a:rPr lang="en-US" altLang="zh-CN" sz="15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Wu(</a:t>
            </a:r>
            <a:r>
              <a:rPr lang="zh-CN" altLang="en-US" sz="15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吴良勇</a:t>
            </a:r>
            <a:r>
              <a:rPr lang="en-US" altLang="zh-CN" sz="15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algn="ctr"/>
            <a:r>
              <a:rPr lang="en-US" altLang="zh-CN" sz="15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Ningbo University</a:t>
            </a:r>
            <a:endParaRPr lang="en-US" altLang="zh-CN" sz="1500" dirty="0">
              <a:solidFill>
                <a:schemeClr val="tx1"/>
              </a:solidFill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  <p:sp>
        <p:nvSpPr>
          <p:cNvPr id="18" name="TextBox 7">
            <a:extLst>
              <a:ext uri="{FF2B5EF4-FFF2-40B4-BE49-F238E27FC236}">
                <a16:creationId xmlns:a16="http://schemas.microsoft.com/office/drawing/2014/main" id="{33BD2E9D-4571-F249-96D8-1FD65BAD41A1}"/>
              </a:ext>
            </a:extLst>
          </p:cNvPr>
          <p:cNvSpPr txBox="1"/>
          <p:nvPr/>
        </p:nvSpPr>
        <p:spPr>
          <a:xfrm>
            <a:off x="4065148" y="4001935"/>
            <a:ext cx="1013703" cy="300064"/>
          </a:xfrm>
          <a:prstGeom prst="rect">
            <a:avLst/>
          </a:prstGeom>
          <a:noFill/>
        </p:spPr>
        <p:txBody>
          <a:bodyPr wrap="square" lIns="68562" tIns="34281" rIns="68562" bIns="34281" rtlCol="0">
            <a:spAutoFit/>
          </a:bodyPr>
          <a:lstStyle/>
          <a:p>
            <a:r>
              <a:rPr lang="en-US" altLang="zh-CN" sz="1500" dirty="0"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2025/9/24 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9DEBE188-1E02-F44B-816B-59A4459CC22B}"/>
              </a:ext>
            </a:extLst>
          </p:cNvPr>
          <p:cNvSpPr txBox="1"/>
          <p:nvPr/>
        </p:nvSpPr>
        <p:spPr>
          <a:xfrm>
            <a:off x="3784527" y="4301999"/>
            <a:ext cx="1794871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500" dirty="0"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SPIN 2025 Qingdao</a:t>
            </a:r>
            <a:endParaRPr lang="zh-CN" altLang="en-US" sz="1500" dirty="0"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7518CA43-22B0-534A-8688-6A630E5CC44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499678" y="-3708795"/>
            <a:ext cx="1747954" cy="547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159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990"/>
    </mc:Choice>
    <mc:Fallback xmlns="">
      <p:transition spd="slow" advTm="2499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组合 26">
            <a:extLst>
              <a:ext uri="{FF2B5EF4-FFF2-40B4-BE49-F238E27FC236}">
                <a16:creationId xmlns:a16="http://schemas.microsoft.com/office/drawing/2014/main" id="{EC3A646E-3D51-C94B-A093-F47787230B3B}"/>
              </a:ext>
            </a:extLst>
          </p:cNvPr>
          <p:cNvGrpSpPr/>
          <p:nvPr/>
        </p:nvGrpSpPr>
        <p:grpSpPr>
          <a:xfrm>
            <a:off x="456270" y="2528250"/>
            <a:ext cx="3982485" cy="2149534"/>
            <a:chOff x="3922690" y="1885219"/>
            <a:chExt cx="4728029" cy="2551939"/>
          </a:xfrm>
        </p:grpSpPr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4CF3EFEC-DF83-F342-827C-2E44DC505E1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22690" y="2073143"/>
              <a:ext cx="4728029" cy="2364015"/>
            </a:xfrm>
            <a:prstGeom prst="rect">
              <a:avLst/>
            </a:prstGeom>
          </p:spPr>
        </p:pic>
        <p:sp>
          <p:nvSpPr>
            <p:cNvPr id="34" name="文本框 33">
              <a:extLst>
                <a:ext uri="{FF2B5EF4-FFF2-40B4-BE49-F238E27FC236}">
                  <a16:creationId xmlns:a16="http://schemas.microsoft.com/office/drawing/2014/main" id="{0050EA15-B859-B547-90E0-A43BD2AEC0E1}"/>
                </a:ext>
              </a:extLst>
            </p:cNvPr>
            <p:cNvSpPr txBox="1"/>
            <p:nvPr/>
          </p:nvSpPr>
          <p:spPr>
            <a:xfrm>
              <a:off x="6123303" y="1885219"/>
              <a:ext cx="569387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105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 (eV)</a:t>
              </a:r>
              <a:endParaRPr kumimoji="1" lang="zh-CN" altLang="en-US" sz="105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标题 1">
            <a:extLst>
              <a:ext uri="{FF2B5EF4-FFF2-40B4-BE49-F238E27FC236}">
                <a16:creationId xmlns:a16="http://schemas.microsoft.com/office/drawing/2014/main" id="{34EA4FA9-02CB-9546-A342-EC0A8ADDF0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419" y="142107"/>
            <a:ext cx="7105917" cy="338456"/>
          </a:xfrm>
        </p:spPr>
        <p:txBody>
          <a:bodyPr>
            <a:noAutofit/>
          </a:bodyPr>
          <a:lstStyle/>
          <a:p>
            <a:r>
              <a:rPr kumimoji="1" lang="en-US" altLang="zh-CN" sz="2400" dirty="0"/>
              <a:t>Detection at mesoscopic scales (mm-um): spin rotation</a:t>
            </a:r>
            <a:endParaRPr kumimoji="1" lang="zh-CN" altLang="en-US" sz="2400" dirty="0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F5B956F-FC44-3D41-99C2-B7590038B9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65F72-CEDD-7446-8A64-E3FABA798CA3}" type="datetime1">
              <a:rPr kumimoji="1" lang="zh-CN" altLang="en-US" smtClean="0"/>
              <a:pPr/>
              <a:t>2025/9/23</a:t>
            </a:fld>
            <a:endParaRPr kumimoji="1" lang="zh-CN" alt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604F1C1-C341-414A-BF08-AF292B6D45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75C325-6575-2E48-BD82-154A656D9096}" type="slidenum">
              <a:rPr kumimoji="1" lang="zh-CN" altLang="en-US" smtClean="0"/>
              <a:pPr/>
              <a:t>10</a:t>
            </a:fld>
            <a:endParaRPr kumimoji="1" lang="zh-CN" altLang="en-US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C2912C74-979B-E345-950F-7C623E0918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824" y="892814"/>
            <a:ext cx="4222756" cy="123834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09725280-5F15-5941-9A96-389A473516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49544" y="832108"/>
            <a:ext cx="3343857" cy="138820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2EDAB0DD-55E6-9A4E-8D63-440EA4D49C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38238" y="2605015"/>
            <a:ext cx="2886597" cy="195157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9D57B1CB-FCC1-0542-97D9-5F47C197F8A5}"/>
                  </a:ext>
                </a:extLst>
              </p:cNvPr>
              <p:cNvSpPr txBox="1"/>
              <p:nvPr/>
            </p:nvSpPr>
            <p:spPr>
              <a:xfrm>
                <a:off x="5438238" y="4634888"/>
                <a:ext cx="339484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zh-CN" sz="1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Muon spin rotation based on</a:t>
                </a:r>
                <a:r>
                  <a:rPr lang="el-GR" altLang="zh-CN" sz="1400" dirty="0">
                    <a:latin typeface="Calibri" panose="020F0502020204030204" pitchFamily="34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l-GR" altLang="zh-CN" sz="1400" i="1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𝜇</m:t>
                    </m:r>
                  </m:oMath>
                </a14:m>
                <a:r>
                  <a:rPr lang="en-US" altLang="zh-CN" sz="1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SR technique</a:t>
                </a:r>
                <a:endParaRPr kumimoji="1" lang="zh-CN" altLang="en-US" sz="1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9D57B1CB-FCC1-0542-97D9-5F47C197F8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38238" y="4634888"/>
                <a:ext cx="3394840" cy="307777"/>
              </a:xfrm>
              <a:prstGeom prst="rect">
                <a:avLst/>
              </a:prstGeom>
              <a:blipFill>
                <a:blip r:embed="rId7"/>
                <a:stretch>
                  <a:fillRect l="-746" t="-3846" b="-1923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文本框 10">
            <a:extLst>
              <a:ext uri="{FF2B5EF4-FFF2-40B4-BE49-F238E27FC236}">
                <a16:creationId xmlns:a16="http://schemas.microsoft.com/office/drawing/2014/main" id="{2E00B238-087D-D94E-A620-2D6AF0133FBE}"/>
              </a:ext>
            </a:extLst>
          </p:cNvPr>
          <p:cNvSpPr txBox="1"/>
          <p:nvPr/>
        </p:nvSpPr>
        <p:spPr>
          <a:xfrm>
            <a:off x="5848984" y="2191903"/>
            <a:ext cx="14587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kumimoji="1" lang="en-US" altLang="zh-CN" sz="1400" dirty="0">
                <a:latin typeface="Calibri" panose="020F0502020204030204" pitchFamily="34" charset="0"/>
                <a:cs typeface="Calibri" panose="020F0502020204030204" pitchFamily="34" charset="0"/>
              </a:rPr>
              <a:t>He</a:t>
            </a:r>
            <a:r>
              <a:rPr kumimoji="1" lang="zh-CN" alt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1400" dirty="0">
                <a:latin typeface="Calibri" panose="020F0502020204030204" pitchFamily="34" charset="0"/>
                <a:cs typeface="Calibri" panose="020F0502020204030204" pitchFamily="34" charset="0"/>
              </a:rPr>
              <a:t>spin rotation</a:t>
            </a:r>
            <a:r>
              <a:rPr kumimoji="1" lang="zh-CN" alt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BCCA8600-FEDF-5148-B542-4CB57D40B143}"/>
              </a:ext>
            </a:extLst>
          </p:cNvPr>
          <p:cNvSpPr txBox="1"/>
          <p:nvPr/>
        </p:nvSpPr>
        <p:spPr>
          <a:xfrm>
            <a:off x="7375486" y="2143218"/>
            <a:ext cx="1768514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H. Yan and et al., </a:t>
            </a:r>
            <a:r>
              <a:rPr lang="zh-CN" alt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Eur. Phys. J. C (2014) 74:3088</a:t>
            </a:r>
            <a:r>
              <a:rPr lang="en-US" altLang="zh-CN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en-US" sz="10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4" name="直线箭头连接符 13">
            <a:extLst>
              <a:ext uri="{FF2B5EF4-FFF2-40B4-BE49-F238E27FC236}">
                <a16:creationId xmlns:a16="http://schemas.microsoft.com/office/drawing/2014/main" id="{79F87B09-E13B-5C48-8127-9A883F711156}"/>
              </a:ext>
            </a:extLst>
          </p:cNvPr>
          <p:cNvCxnSpPr>
            <a:cxnSpLocks/>
            <a:stCxn id="6" idx="2"/>
          </p:cNvCxnSpPr>
          <p:nvPr/>
        </p:nvCxnSpPr>
        <p:spPr>
          <a:xfrm flipH="1">
            <a:off x="2147475" y="2131159"/>
            <a:ext cx="179727" cy="1270871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圆角矩形 16">
            <a:extLst>
              <a:ext uri="{FF2B5EF4-FFF2-40B4-BE49-F238E27FC236}">
                <a16:creationId xmlns:a16="http://schemas.microsoft.com/office/drawing/2014/main" id="{104EB82F-5D62-174F-B346-F291135F20CA}"/>
              </a:ext>
            </a:extLst>
          </p:cNvPr>
          <p:cNvSpPr/>
          <p:nvPr/>
        </p:nvSpPr>
        <p:spPr>
          <a:xfrm>
            <a:off x="1820753" y="3513385"/>
            <a:ext cx="380111" cy="101375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013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本框 17">
                <a:extLst>
                  <a:ext uri="{FF2B5EF4-FFF2-40B4-BE49-F238E27FC236}">
                    <a16:creationId xmlns:a16="http://schemas.microsoft.com/office/drawing/2014/main" id="{67A7E331-66CE-A74F-BAF7-B0E4DF49D4F7}"/>
                  </a:ext>
                </a:extLst>
              </p:cNvPr>
              <p:cNvSpPr txBox="1"/>
              <p:nvPr/>
            </p:nvSpPr>
            <p:spPr>
              <a:xfrm>
                <a:off x="457710" y="4613374"/>
                <a:ext cx="4670189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zh-CN" sz="1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The</a:t>
                </a:r>
                <a:r>
                  <a:rPr kumimoji="1" lang="zh-CN" altLang="en-US" sz="1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1" lang="en-US" altLang="zh-CN" sz="1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most stringent constraint to date at</a:t>
                </a:r>
                <a14:m>
                  <m:oMath xmlns:m="http://schemas.openxmlformats.org/officeDocument/2006/math">
                    <m:r>
                      <a:rPr kumimoji="1" lang="en-US" altLang="zh-CN" sz="14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 </m:t>
                    </m:r>
                    <m:sSup>
                      <m:sSupPr>
                        <m:ctrlPr>
                          <a:rPr kumimoji="1" lang="en-US" altLang="zh-CN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pPr>
                      <m:e>
                        <m:r>
                          <a:rPr kumimoji="1" lang="en-US" altLang="zh-CN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10</m:t>
                        </m:r>
                      </m:e>
                      <m:sup>
                        <m:r>
                          <a:rPr kumimoji="1" lang="en-US" altLang="zh-CN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−6</m:t>
                        </m:r>
                      </m:sup>
                    </m:sSup>
                    <m:r>
                      <a:rPr kumimoji="1" lang="en-US" altLang="zh-CN" sz="140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&lt;</m:t>
                    </m:r>
                    <m:r>
                      <a:rPr kumimoji="1" lang="en-US" altLang="zh-CN" sz="14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𝜆</m:t>
                    </m:r>
                    <m:r>
                      <a:rPr kumimoji="1" lang="en-US" altLang="zh-CN" sz="14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&lt;</m:t>
                    </m:r>
                    <m:sSup>
                      <m:sSupPr>
                        <m:ctrlPr>
                          <a:rPr kumimoji="1" lang="en-US" altLang="zh-CN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pPr>
                      <m:e>
                        <m:r>
                          <a:rPr kumimoji="1" lang="en-US" altLang="zh-CN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10</m:t>
                        </m:r>
                      </m:e>
                      <m:sup>
                        <m:r>
                          <a:rPr kumimoji="1" lang="en-US" altLang="zh-CN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−2</m:t>
                        </m:r>
                      </m:sup>
                    </m:sSup>
                    <m:r>
                      <a:rPr kumimoji="1" lang="en-US" altLang="zh-CN" sz="14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 </m:t>
                    </m:r>
                    <m:r>
                      <a:rPr kumimoji="1" lang="en-US" altLang="zh-CN" sz="14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𝑚</m:t>
                    </m:r>
                  </m:oMath>
                </a14:m>
                <a:r>
                  <a:rPr kumimoji="1" lang="en-US" altLang="zh-CN" sz="1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  <a:endParaRPr kumimoji="1" lang="zh-CN" altLang="en-US" sz="1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8" name="文本框 17">
                <a:extLst>
                  <a:ext uri="{FF2B5EF4-FFF2-40B4-BE49-F238E27FC236}">
                    <a16:creationId xmlns:a16="http://schemas.microsoft.com/office/drawing/2014/main" id="{67A7E331-66CE-A74F-BAF7-B0E4DF49D4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710" y="4613374"/>
                <a:ext cx="4670189" cy="307777"/>
              </a:xfrm>
              <a:prstGeom prst="rect">
                <a:avLst/>
              </a:prstGeom>
              <a:blipFill>
                <a:blip r:embed="rId8"/>
                <a:stretch>
                  <a:fillRect l="-543" t="-4000" b="-20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文本框 22">
            <a:extLst>
              <a:ext uri="{FF2B5EF4-FFF2-40B4-BE49-F238E27FC236}">
                <a16:creationId xmlns:a16="http://schemas.microsoft.com/office/drawing/2014/main" id="{E35FC36E-3AD7-864B-8D9D-279011B496BE}"/>
              </a:ext>
            </a:extLst>
          </p:cNvPr>
          <p:cNvSpPr txBox="1"/>
          <p:nvPr/>
        </p:nvSpPr>
        <p:spPr>
          <a:xfrm>
            <a:off x="98604" y="2179335"/>
            <a:ext cx="2048871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H. Yan and W. M. Snow, </a:t>
            </a:r>
            <a:r>
              <a:rPr lang="zh-CN" alt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altLang="zh-CN" sz="10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hys</a:t>
            </a:r>
            <a:r>
              <a:rPr lang="en-US" altLang="zh-CN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 Rev. Lett.</a:t>
            </a:r>
            <a:r>
              <a:rPr lang="zh-CN" alt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110, 082003 (2013)</a:t>
            </a:r>
            <a:r>
              <a:rPr lang="en-US" altLang="zh-CN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en-US" sz="10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0" name="组合 29">
            <a:extLst>
              <a:ext uri="{FF2B5EF4-FFF2-40B4-BE49-F238E27FC236}">
                <a16:creationId xmlns:a16="http://schemas.microsoft.com/office/drawing/2014/main" id="{B0D524E6-EFA2-5D4B-AF89-465479A74845}"/>
              </a:ext>
            </a:extLst>
          </p:cNvPr>
          <p:cNvGrpSpPr/>
          <p:nvPr/>
        </p:nvGrpSpPr>
        <p:grpSpPr>
          <a:xfrm>
            <a:off x="139493" y="591839"/>
            <a:ext cx="2067675" cy="276999"/>
            <a:chOff x="3222603" y="1911386"/>
            <a:chExt cx="3751910" cy="502630"/>
          </a:xfrm>
        </p:grpSpPr>
        <p:sp>
          <p:nvSpPr>
            <p:cNvPr id="29" name="矩形 28">
              <a:extLst>
                <a:ext uri="{FF2B5EF4-FFF2-40B4-BE49-F238E27FC236}">
                  <a16:creationId xmlns:a16="http://schemas.microsoft.com/office/drawing/2014/main" id="{2092712A-3F24-9546-B6B6-A521E02B73AA}"/>
                </a:ext>
              </a:extLst>
            </p:cNvPr>
            <p:cNvSpPr/>
            <p:nvPr/>
          </p:nvSpPr>
          <p:spPr>
            <a:xfrm>
              <a:off x="3222603" y="1911386"/>
              <a:ext cx="3751910" cy="50263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013" dirty="0"/>
            </a:p>
          </p:txBody>
        </p:sp>
        <p:pic>
          <p:nvPicPr>
            <p:cNvPr id="28" name="图片 27">
              <a:extLst>
                <a:ext uri="{FF2B5EF4-FFF2-40B4-BE49-F238E27FC236}">
                  <a16:creationId xmlns:a16="http://schemas.microsoft.com/office/drawing/2014/main" id="{C4294F74-483A-4A4D-A880-5D5EF22A185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361110" y="1974202"/>
              <a:ext cx="3516040" cy="369332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文本框 31">
                <a:extLst>
                  <a:ext uri="{FF2B5EF4-FFF2-40B4-BE49-F238E27FC236}">
                    <a16:creationId xmlns:a16="http://schemas.microsoft.com/office/drawing/2014/main" id="{69C50A0F-3C2F-7043-8589-2596138D248D}"/>
                  </a:ext>
                </a:extLst>
              </p:cNvPr>
              <p:cNvSpPr txBox="1"/>
              <p:nvPr/>
            </p:nvSpPr>
            <p:spPr>
              <a:xfrm>
                <a:off x="4835945" y="542296"/>
                <a:ext cx="409849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zh-CN" sz="1400" baseline="30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3</a:t>
                </a:r>
                <a:r>
                  <a:rPr kumimoji="1" lang="en-US" altLang="zh-CN" sz="1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He</a:t>
                </a:r>
                <a:r>
                  <a:rPr kumimoji="1" lang="zh-CN" altLang="en-US" sz="1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1" lang="en-US" altLang="zh-CN" sz="1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beam with</a:t>
                </a:r>
                <a:r>
                  <a:rPr kumimoji="1" lang="zh-CN" altLang="en-US" sz="1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1" lang="en-US" altLang="zh-CN" sz="1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high beam intensity (</a:t>
                </a:r>
                <a14:m>
                  <m:oMath xmlns:m="http://schemas.openxmlformats.org/officeDocument/2006/math">
                    <m:r>
                      <a:rPr kumimoji="1" lang="en-US" altLang="zh-CN" sz="1400" i="1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~</m:t>
                    </m:r>
                    <m:sSup>
                      <m:sSupPr>
                        <m:ctrlPr>
                          <a:rPr kumimoji="1" lang="en-US" altLang="zh-CN" sz="14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pPr>
                      <m:e>
                        <m:r>
                          <a:rPr kumimoji="1" lang="en-US" altLang="zh-CN" sz="14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10</m:t>
                        </m:r>
                      </m:e>
                      <m:sup>
                        <m:r>
                          <a:rPr kumimoji="1" lang="en-US" altLang="zh-CN" sz="14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14</m:t>
                        </m:r>
                      </m:sup>
                    </m:sSup>
                    <m:r>
                      <a:rPr kumimoji="1" lang="en-US" altLang="zh-CN" sz="1400" i="1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 </m:t>
                    </m:r>
                    <m:r>
                      <a:rPr kumimoji="1" lang="en-US" altLang="zh-CN" sz="1400" i="1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𝑎𝑡𝑜𝑚𝑠</m:t>
                    </m:r>
                    <m:r>
                      <a:rPr kumimoji="1" lang="en-US" altLang="zh-CN" sz="1400" i="1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/</m:t>
                    </m:r>
                    <m:r>
                      <a:rPr kumimoji="1" lang="en-US" altLang="zh-CN" sz="1400" i="1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𝑠</m:t>
                    </m:r>
                  </m:oMath>
                </a14:m>
                <a:r>
                  <a:rPr kumimoji="1" lang="en-US" altLang="zh-CN" sz="1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)</a:t>
                </a:r>
                <a:endParaRPr kumimoji="1" lang="zh-CN" altLang="en-US" sz="1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32" name="文本框 31">
                <a:extLst>
                  <a:ext uri="{FF2B5EF4-FFF2-40B4-BE49-F238E27FC236}">
                    <a16:creationId xmlns:a16="http://schemas.microsoft.com/office/drawing/2014/main" id="{69C50A0F-3C2F-7043-8589-2596138D24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5945" y="542296"/>
                <a:ext cx="4098494" cy="307777"/>
              </a:xfrm>
              <a:prstGeom prst="rect">
                <a:avLst/>
              </a:prstGeom>
              <a:blipFill>
                <a:blip r:embed="rId10"/>
                <a:stretch>
                  <a:fillRect t="-4000" b="-20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7" name="图片 36">
            <a:extLst>
              <a:ext uri="{FF2B5EF4-FFF2-40B4-BE49-F238E27FC236}">
                <a16:creationId xmlns:a16="http://schemas.microsoft.com/office/drawing/2014/main" id="{319AE9A1-19FB-8447-BC0D-9FD12B0C7BE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244897" y="2167751"/>
            <a:ext cx="1408247" cy="514479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87EB685A-90E3-D946-B2CF-4894B72617A0}"/>
              </a:ext>
            </a:extLst>
          </p:cNvPr>
          <p:cNvSpPr txBox="1"/>
          <p:nvPr/>
        </p:nvSpPr>
        <p:spPr>
          <a:xfrm>
            <a:off x="2327202" y="2191902"/>
            <a:ext cx="9909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Parity-odd:</a:t>
            </a:r>
            <a:endParaRPr kumimoji="1" lang="zh-CN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标题 1">
            <a:extLst>
              <a:ext uri="{FF2B5EF4-FFF2-40B4-BE49-F238E27FC236}">
                <a16:creationId xmlns:a16="http://schemas.microsoft.com/office/drawing/2014/main" id="{E2DEF112-CCAB-6543-8C40-81D1879263E9}"/>
              </a:ext>
            </a:extLst>
          </p:cNvPr>
          <p:cNvSpPr txBox="1">
            <a:spLocks/>
          </p:cNvSpPr>
          <p:nvPr/>
        </p:nvSpPr>
        <p:spPr>
          <a:xfrm>
            <a:off x="559419" y="147264"/>
            <a:ext cx="2901588" cy="33845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j-cs"/>
              </a:defRPr>
            </a:lvl1pPr>
          </a:lstStyle>
          <a:p>
            <a:endParaRPr kumimoji="1" lang="zh-CN" altLang="en-US" sz="1800" dirty="0"/>
          </a:p>
        </p:txBody>
      </p:sp>
    </p:spTree>
    <p:extLst>
      <p:ext uri="{BB962C8B-B14F-4D97-AF65-F5344CB8AC3E}">
        <p14:creationId xmlns:p14="http://schemas.microsoft.com/office/powerpoint/2010/main" val="1133827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标题 1">
            <a:extLst>
              <a:ext uri="{FF2B5EF4-FFF2-40B4-BE49-F238E27FC236}">
                <a16:creationId xmlns:a16="http://schemas.microsoft.com/office/drawing/2014/main" id="{3CDD972D-18FF-A647-AD09-66DA39AD7F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901" y="140392"/>
            <a:ext cx="6984689" cy="338456"/>
          </a:xfrm>
        </p:spPr>
        <p:txBody>
          <a:bodyPr>
            <a:noAutofit/>
          </a:bodyPr>
          <a:lstStyle/>
          <a:p>
            <a:r>
              <a:rPr kumimoji="1" lang="en-US" altLang="zh-CN" sz="2400" dirty="0"/>
              <a:t>Detection at laboratory scales: atomic magnetometers</a:t>
            </a:r>
            <a:endParaRPr kumimoji="1" lang="zh-CN" altLang="en-US" sz="2400" dirty="0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9B050F8-7433-3E4F-817D-833643CF45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65F72-CEDD-7446-8A64-E3FABA798CA3}" type="datetime1">
              <a:rPr kumimoji="1" lang="zh-CN" altLang="en-US" smtClean="0"/>
              <a:pPr/>
              <a:t>2025/9/23</a:t>
            </a:fld>
            <a:endParaRPr kumimoji="1" lang="zh-CN" alt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F9FA042-A1E7-DB4E-B388-7318940A80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75C325-6575-2E48-BD82-154A656D9096}" type="slidenum">
              <a:rPr kumimoji="1" lang="zh-CN" altLang="en-US" smtClean="0"/>
              <a:pPr/>
              <a:t>11</a:t>
            </a:fld>
            <a:endParaRPr kumimoji="1"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68C98654-56A5-C145-B84F-19038DDBDFFE}"/>
                  </a:ext>
                </a:extLst>
              </p:cNvPr>
              <p:cNvSpPr txBox="1"/>
              <p:nvPr/>
            </p:nvSpPr>
            <p:spPr>
              <a:xfrm>
                <a:off x="427006" y="667786"/>
                <a:ext cx="4886399" cy="6079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zh-CN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The spin-polarized alkali vapor magnetometers working in SERF region show ultra-high sensitivity (</a:t>
                </a:r>
                <a14:m>
                  <m:oMath xmlns:m="http://schemas.openxmlformats.org/officeDocument/2006/math">
                    <m:r>
                      <a:rPr kumimoji="1" lang="en-US" altLang="zh-CN" sz="1600" dirty="0">
                        <a:latin typeface="Cambria Math" panose="02040503050406030204" pitchFamily="18" charset="0"/>
                      </a:rPr>
                      <m:t>~</m:t>
                    </m:r>
                    <m:r>
                      <a:rPr kumimoji="1" lang="en-US" altLang="zh-CN" sz="1600" i="1" dirty="0">
                        <a:latin typeface="Cambria Math" panose="02040503050406030204" pitchFamily="18" charset="0"/>
                      </a:rPr>
                      <m:t>𝑓</m:t>
                    </m:r>
                    <m:r>
                      <m:rPr>
                        <m:sty m:val="p"/>
                      </m:rPr>
                      <a:rPr kumimoji="1" lang="en-US" altLang="zh-CN" sz="1600" i="1" dirty="0">
                        <a:latin typeface="Cambria Math" panose="02040503050406030204" pitchFamily="18" charset="0"/>
                      </a:rPr>
                      <m:t>T</m:t>
                    </m:r>
                    <m:r>
                      <a:rPr kumimoji="1" lang="en-US" altLang="zh-CN" sz="1600" i="1" dirty="0">
                        <a:latin typeface="Cambria Math" panose="02040503050406030204" pitchFamily="18" charset="0"/>
                      </a:rPr>
                      <m:t>/</m:t>
                    </m:r>
                    <m:rad>
                      <m:radPr>
                        <m:degHide m:val="on"/>
                        <m:ctrlPr>
                          <a:rPr kumimoji="1" lang="en-US" altLang="zh-CN" sz="16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kumimoji="1" lang="en-US" altLang="zh-CN" sz="1600" i="1">
                            <a:latin typeface="Cambria Math" panose="02040503050406030204" pitchFamily="18" charset="0"/>
                          </a:rPr>
                          <m:t>𝐻</m:t>
                        </m:r>
                        <m:r>
                          <m:rPr>
                            <m:sty m:val="p"/>
                          </m:rPr>
                          <a:rPr kumimoji="1" lang="en-US" altLang="zh-CN" sz="1600" i="1">
                            <a:latin typeface="Cambria Math" panose="02040503050406030204" pitchFamily="18" charset="0"/>
                          </a:rPr>
                          <m:t>z</m:t>
                        </m:r>
                      </m:e>
                    </m:rad>
                    <m:r>
                      <a:rPr kumimoji="1" lang="en-US" altLang="zh-CN" sz="160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kumimoji="1" lang="en-US" altLang="zh-CN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. </a:t>
                </a:r>
                <a:endParaRPr kumimoji="1" lang="zh-CN" altLang="en-US" sz="16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68C98654-56A5-C145-B84F-19038DDBDF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7006" y="667786"/>
                <a:ext cx="4886399" cy="607987"/>
              </a:xfrm>
              <a:prstGeom prst="rect">
                <a:avLst/>
              </a:prstGeom>
              <a:blipFill>
                <a:blip r:embed="rId3"/>
                <a:stretch>
                  <a:fillRect l="-518" t="-2041" b="-1224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图片 15">
            <a:extLst>
              <a:ext uri="{FF2B5EF4-FFF2-40B4-BE49-F238E27FC236}">
                <a16:creationId xmlns:a16="http://schemas.microsoft.com/office/drawing/2014/main" id="{A676C659-FAD3-9240-837B-24C8AFBFB4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995" y="1302151"/>
            <a:ext cx="2496233" cy="283539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15D12C83-91E3-C941-8813-7CB7780222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38479" y="1383771"/>
            <a:ext cx="2384921" cy="2929304"/>
          </a:xfrm>
          <a:prstGeom prst="rect">
            <a:avLst/>
          </a:prstGeom>
        </p:spPr>
      </p:pic>
      <p:sp>
        <p:nvSpPr>
          <p:cNvPr id="27" name="文本框 26">
            <a:extLst>
              <a:ext uri="{FF2B5EF4-FFF2-40B4-BE49-F238E27FC236}">
                <a16:creationId xmlns:a16="http://schemas.microsoft.com/office/drawing/2014/main" id="{A022F78A-3565-3A4E-944E-10AA2C57BB17}"/>
              </a:ext>
            </a:extLst>
          </p:cNvPr>
          <p:cNvSpPr txBox="1"/>
          <p:nvPr/>
        </p:nvSpPr>
        <p:spPr>
          <a:xfrm>
            <a:off x="526499" y="4325446"/>
            <a:ext cx="2384868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altLang="zh-CN" sz="10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Kominis</a:t>
            </a:r>
            <a:r>
              <a:rPr lang="en-US" altLang="zh-CN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T. </a:t>
            </a:r>
            <a:r>
              <a:rPr lang="en-US" altLang="zh-CN" sz="10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Kornack</a:t>
            </a:r>
            <a:r>
              <a:rPr lang="en-US" altLang="zh-CN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J. Allred and M. </a:t>
            </a:r>
            <a:r>
              <a:rPr lang="en-US" altLang="zh-CN" sz="10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Romalis</a:t>
            </a:r>
            <a:r>
              <a:rPr lang="en-US" altLang="zh-CN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Nature </a:t>
            </a:r>
            <a:r>
              <a:rPr lang="en-US" altLang="zh-CN" sz="10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422</a:t>
            </a:r>
            <a:r>
              <a:rPr lang="en-US" altLang="zh-CN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596 (2003).</a:t>
            </a:r>
            <a:endParaRPr lang="zh-CN" altLang="en-US" sz="10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3457EC7C-2064-B04D-A4FA-E465C30C28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538"/>
          <a:stretch/>
        </p:blipFill>
        <p:spPr bwMode="auto">
          <a:xfrm>
            <a:off x="6097874" y="1482199"/>
            <a:ext cx="2728078" cy="2179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EF0AF747-1363-E646-B81A-B6E69FF15AC3}"/>
              </a:ext>
            </a:extLst>
          </p:cNvPr>
          <p:cNvSpPr txBox="1"/>
          <p:nvPr/>
        </p:nvSpPr>
        <p:spPr>
          <a:xfrm>
            <a:off x="6287553" y="3691062"/>
            <a:ext cx="23487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Commercial available alkali </a:t>
            </a:r>
          </a:p>
          <a:p>
            <a:r>
              <a:rPr kumimoji="1"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magnetometer by </a:t>
            </a:r>
            <a:r>
              <a:rPr kumimoji="1" lang="en-US" altLang="zh-CN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QuSpin</a:t>
            </a:r>
            <a:r>
              <a:rPr kumimoji="1"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Inc.</a:t>
            </a:r>
            <a:endParaRPr kumimoji="1" lang="zh-CN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86254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图片 70">
            <a:extLst>
              <a:ext uri="{FF2B5EF4-FFF2-40B4-BE49-F238E27FC236}">
                <a16:creationId xmlns:a16="http://schemas.microsoft.com/office/drawing/2014/main" id="{8522A69E-BCEC-3546-9EEB-B64CA9A3C4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686" y="1746234"/>
            <a:ext cx="3295650" cy="1857375"/>
          </a:xfrm>
          <a:prstGeom prst="rect">
            <a:avLst/>
          </a:prstGeom>
        </p:spPr>
      </p:pic>
      <p:sp>
        <p:nvSpPr>
          <p:cNvPr id="48" name="标题 1">
            <a:extLst>
              <a:ext uri="{FF2B5EF4-FFF2-40B4-BE49-F238E27FC236}">
                <a16:creationId xmlns:a16="http://schemas.microsoft.com/office/drawing/2014/main" id="{DF57B5BF-4D3B-D445-9CCD-DEBC50C07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901" y="140392"/>
            <a:ext cx="6912261" cy="338456"/>
          </a:xfrm>
        </p:spPr>
        <p:txBody>
          <a:bodyPr>
            <a:noAutofit/>
          </a:bodyPr>
          <a:lstStyle/>
          <a:p>
            <a:r>
              <a:rPr kumimoji="1" lang="en-US" altLang="zh-CN" sz="2400" dirty="0"/>
              <a:t>Detection at laboratory scales: atomic magnetometers</a:t>
            </a:r>
            <a:endParaRPr kumimoji="1" lang="zh-CN" altLang="en-US" sz="2400" dirty="0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E1AF72E-28A9-3C42-BFA9-F02267CE66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65F72-CEDD-7446-8A64-E3FABA798CA3}" type="datetime1">
              <a:rPr kumimoji="1" lang="zh-CN" altLang="en-US" smtClean="0"/>
              <a:t>2025/9/23</a:t>
            </a:fld>
            <a:endParaRPr kumimoji="1" lang="zh-CN" alt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774AD46-C757-F445-B6E6-C46A84B0A1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75C325-6575-2E48-BD82-154A656D9096}" type="slidenum">
              <a:rPr kumimoji="1" lang="zh-CN" altLang="en-US" smtClean="0"/>
              <a:pPr/>
              <a:t>12</a:t>
            </a:fld>
            <a:endParaRPr kumimoji="1" lang="zh-CN" altLang="en-US" dirty="0"/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AE8D1817-CC60-9140-8DD7-1EEEBA51A9CC}"/>
              </a:ext>
            </a:extLst>
          </p:cNvPr>
          <p:cNvSpPr txBox="1"/>
          <p:nvPr/>
        </p:nvSpPr>
        <p:spPr>
          <a:xfrm>
            <a:off x="228642" y="3735732"/>
            <a:ext cx="3323601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K. Y. Wu and et al., Phys. Rev. Lett. </a:t>
            </a:r>
            <a:r>
              <a:rPr lang="zh-CN" alt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129, 051802 (2022)</a:t>
            </a:r>
            <a:r>
              <a:rPr lang="en-US" altLang="zh-CN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en-US" sz="10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6" name="图片 65">
            <a:extLst>
              <a:ext uri="{FF2B5EF4-FFF2-40B4-BE49-F238E27FC236}">
                <a16:creationId xmlns:a16="http://schemas.microsoft.com/office/drawing/2014/main" id="{D02CFCA5-8017-AD4A-94AA-1981C0565C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736" y="659613"/>
            <a:ext cx="1607492" cy="587270"/>
          </a:xfrm>
          <a:prstGeom prst="rect">
            <a:avLst/>
          </a:prstGeom>
        </p:spPr>
      </p:pic>
      <p:sp>
        <p:nvSpPr>
          <p:cNvPr id="105" name="文本框 104">
            <a:extLst>
              <a:ext uri="{FF2B5EF4-FFF2-40B4-BE49-F238E27FC236}">
                <a16:creationId xmlns:a16="http://schemas.microsoft.com/office/drawing/2014/main" id="{C688E849-021E-B345-8A4C-28B08BC048D1}"/>
              </a:ext>
            </a:extLst>
          </p:cNvPr>
          <p:cNvSpPr txBox="1"/>
          <p:nvPr/>
        </p:nvSpPr>
        <p:spPr>
          <a:xfrm>
            <a:off x="140782" y="1484962"/>
            <a:ext cx="18286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4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Exotic field direction</a:t>
            </a:r>
            <a:endParaRPr kumimoji="1" lang="zh-CN" altLang="en-US" sz="140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06" name="直线箭头连接符 105">
            <a:extLst>
              <a:ext uri="{FF2B5EF4-FFF2-40B4-BE49-F238E27FC236}">
                <a16:creationId xmlns:a16="http://schemas.microsoft.com/office/drawing/2014/main" id="{FD962B24-ACB3-5D42-8085-3AD640FF1A6F}"/>
              </a:ext>
            </a:extLst>
          </p:cNvPr>
          <p:cNvCxnSpPr>
            <a:cxnSpLocks/>
          </p:cNvCxnSpPr>
          <p:nvPr/>
        </p:nvCxnSpPr>
        <p:spPr>
          <a:xfrm flipV="1">
            <a:off x="2454852" y="1668645"/>
            <a:ext cx="818284" cy="600254"/>
          </a:xfrm>
          <a:prstGeom prst="straightConnector1">
            <a:avLst/>
          </a:prstGeom>
          <a:ln w="19050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9" name="文本框 88">
                <a:extLst>
                  <a:ext uri="{FF2B5EF4-FFF2-40B4-BE49-F238E27FC236}">
                    <a16:creationId xmlns:a16="http://schemas.microsoft.com/office/drawing/2014/main" id="{892B0853-4F62-5C4F-89F3-F8A9C38C15FC}"/>
                  </a:ext>
                </a:extLst>
              </p:cNvPr>
              <p:cNvSpPr txBox="1"/>
              <p:nvPr/>
            </p:nvSpPr>
            <p:spPr>
              <a:xfrm>
                <a:off x="3265413" y="1321513"/>
                <a:ext cx="3467735" cy="77431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sz="15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Commercial available SERF magnetometer</a:t>
                </a:r>
              </a:p>
              <a:p>
                <a:pPr marL="214313" indent="-214313">
                  <a:buFont typeface="Arial" panose="020B0604020202020204" pitchFamily="34" charset="0"/>
                  <a:buChar char="•"/>
                </a:pPr>
                <a:r>
                  <a:rPr kumimoji="1" lang="en-US" altLang="zh-CN" sz="1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Size: centimeter-scale</a:t>
                </a:r>
              </a:p>
              <a:p>
                <a:pPr marL="214313" indent="-214313">
                  <a:buFont typeface="Arial" panose="020B0604020202020204" pitchFamily="34" charset="0"/>
                  <a:buChar char="•"/>
                </a:pPr>
                <a:r>
                  <a:rPr kumimoji="1" lang="en-US" altLang="zh-CN" sz="1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Sensitivity: </a:t>
                </a:r>
                <a14:m>
                  <m:oMath xmlns:m="http://schemas.openxmlformats.org/officeDocument/2006/math">
                    <m:r>
                      <a:rPr kumimoji="1" lang="en-US" altLang="zh-CN" sz="1400" i="1" dirty="0">
                        <a:latin typeface="Cambria Math" panose="02040503050406030204" pitchFamily="18" charset="0"/>
                      </a:rPr>
                      <m:t>20</m:t>
                    </m:r>
                    <m:r>
                      <a:rPr kumimoji="1" lang="en-US" altLang="zh-CN" sz="1400" b="0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kumimoji="1" lang="en-US" altLang="zh-CN" sz="1400" i="1" dirty="0">
                        <a:latin typeface="Cambria Math" panose="02040503050406030204" pitchFamily="18" charset="0"/>
                      </a:rPr>
                      <m:t>𝑓</m:t>
                    </m:r>
                    <m:r>
                      <m:rPr>
                        <m:sty m:val="p"/>
                      </m:rPr>
                      <a:rPr kumimoji="1" lang="en-US" altLang="zh-CN" sz="1400" i="1" dirty="0">
                        <a:latin typeface="Cambria Math" panose="02040503050406030204" pitchFamily="18" charset="0"/>
                      </a:rPr>
                      <m:t>T</m:t>
                    </m:r>
                    <m:r>
                      <a:rPr kumimoji="1" lang="en-US" altLang="zh-CN" sz="1400" b="0" i="1" dirty="0" smtClean="0">
                        <a:latin typeface="Cambria Math" panose="02040503050406030204" pitchFamily="18" charset="0"/>
                      </a:rPr>
                      <m:t>/</m:t>
                    </m:r>
                    <m:rad>
                      <m:radPr>
                        <m:degHide m:val="on"/>
                        <m:ctrlPr>
                          <a:rPr kumimoji="1" lang="en-US" altLang="zh-CN" sz="14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kumimoji="1" lang="en-US" altLang="zh-CN" sz="1400" i="1">
                            <a:latin typeface="Cambria Math" panose="02040503050406030204" pitchFamily="18" charset="0"/>
                          </a:rPr>
                          <m:t>𝐻</m:t>
                        </m:r>
                        <m:r>
                          <m:rPr>
                            <m:sty m:val="p"/>
                          </m:rPr>
                          <a:rPr kumimoji="1" lang="en-US" altLang="zh-CN" sz="1400" i="1">
                            <a:latin typeface="Cambria Math" panose="02040503050406030204" pitchFamily="18" charset="0"/>
                          </a:rPr>
                          <m:t>z</m:t>
                        </m:r>
                      </m:e>
                    </m:rad>
                  </m:oMath>
                </a14:m>
                <a:r>
                  <a:rPr lang="en-US" altLang="zh-CN" sz="1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89" name="文本框 88">
                <a:extLst>
                  <a:ext uri="{FF2B5EF4-FFF2-40B4-BE49-F238E27FC236}">
                    <a16:creationId xmlns:a16="http://schemas.microsoft.com/office/drawing/2014/main" id="{892B0853-4F62-5C4F-89F3-F8A9C38C15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65413" y="1321513"/>
                <a:ext cx="3467735" cy="774315"/>
              </a:xfrm>
              <a:prstGeom prst="rect">
                <a:avLst/>
              </a:prstGeom>
              <a:blipFill>
                <a:blip r:embed="rId5"/>
                <a:stretch>
                  <a:fillRect l="-1095" t="-3226" b="-806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图片 21">
            <a:extLst>
              <a:ext uri="{FF2B5EF4-FFF2-40B4-BE49-F238E27FC236}">
                <a16:creationId xmlns:a16="http://schemas.microsoft.com/office/drawing/2014/main" id="{F32B0D13-58E0-0340-89B9-133C40A726A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634" b="12073"/>
          <a:stretch/>
        </p:blipFill>
        <p:spPr>
          <a:xfrm>
            <a:off x="5918574" y="1799190"/>
            <a:ext cx="2887740" cy="2253950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90ED012D-5920-E645-AD7E-1E5D2EF7A26F}"/>
              </a:ext>
            </a:extLst>
          </p:cNvPr>
          <p:cNvSpPr txBox="1"/>
          <p:nvPr/>
        </p:nvSpPr>
        <p:spPr>
          <a:xfrm>
            <a:off x="6228981" y="4152577"/>
            <a:ext cx="26686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latin typeface="Calibri" panose="020F0502020204030204" pitchFamily="34" charset="0"/>
                <a:cs typeface="Calibri" panose="020F0502020204030204" pitchFamily="34" charset="0"/>
              </a:rPr>
              <a:t>The typical noise power density of the magnetometer.</a:t>
            </a:r>
            <a:endParaRPr kumimoji="1" lang="zh-CN" alt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F933301D-60C8-CF4B-A470-CB2846340F05}"/>
                  </a:ext>
                </a:extLst>
              </p:cNvPr>
              <p:cNvSpPr txBox="1"/>
              <p:nvPr/>
            </p:nvSpPr>
            <p:spPr>
              <a:xfrm>
                <a:off x="145326" y="4049826"/>
                <a:ext cx="5069529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57175" indent="-257175">
                  <a:buAutoNum type="arabicPeriod"/>
                </a:pPr>
                <a:r>
                  <a:rPr kumimoji="1" lang="en-US" altLang="zh-CN" sz="1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Modulation the mass source at </a:t>
                </a:r>
                <a14:m>
                  <m:oMath xmlns:m="http://schemas.openxmlformats.org/officeDocument/2006/math">
                    <m:r>
                      <a:rPr kumimoji="1" lang="en-US" altLang="zh-CN" sz="1400" i="1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~20</m:t>
                    </m:r>
                    <m:r>
                      <a:rPr kumimoji="1" lang="en-US" altLang="zh-CN" sz="140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 </m:t>
                    </m:r>
                  </m:oMath>
                </a14:m>
                <a:r>
                  <a:rPr kumimoji="1" lang="en-US" altLang="zh-CN" sz="1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Hz where noise is reduced;</a:t>
                </a:r>
              </a:p>
              <a:p>
                <a:pPr marL="257175" indent="-257175">
                  <a:buAutoNum type="arabicPeriod"/>
                </a:pPr>
                <a:r>
                  <a:rPr kumimoji="1" lang="en-US" altLang="zh-CN" sz="1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Using Magnetometer array to cancel common-mode noise.</a:t>
                </a:r>
              </a:p>
            </p:txBody>
          </p:sp>
        </mc:Choice>
        <mc:Fallback xmlns="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F933301D-60C8-CF4B-A470-CB2846340F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326" y="4049826"/>
                <a:ext cx="5069529" cy="523220"/>
              </a:xfrm>
              <a:prstGeom prst="rect">
                <a:avLst/>
              </a:prstGeom>
              <a:blipFill>
                <a:blip r:embed="rId7"/>
                <a:stretch>
                  <a:fillRect l="-250" t="-2381" b="-1428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直线连接符 12">
            <a:extLst>
              <a:ext uri="{FF2B5EF4-FFF2-40B4-BE49-F238E27FC236}">
                <a16:creationId xmlns:a16="http://schemas.microsoft.com/office/drawing/2014/main" id="{020B8060-766D-A04F-A654-EA38EE0B067B}"/>
              </a:ext>
            </a:extLst>
          </p:cNvPr>
          <p:cNvCxnSpPr>
            <a:cxnSpLocks/>
          </p:cNvCxnSpPr>
          <p:nvPr/>
        </p:nvCxnSpPr>
        <p:spPr>
          <a:xfrm flipV="1">
            <a:off x="8295655" y="1904402"/>
            <a:ext cx="0" cy="1857374"/>
          </a:xfrm>
          <a:prstGeom prst="line">
            <a:avLst/>
          </a:prstGeom>
          <a:ln w="38100">
            <a:solidFill>
              <a:schemeClr val="bg1">
                <a:lumMod val="50000"/>
                <a:alpha val="49705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右箭头 32">
            <a:extLst>
              <a:ext uri="{FF2B5EF4-FFF2-40B4-BE49-F238E27FC236}">
                <a16:creationId xmlns:a16="http://schemas.microsoft.com/office/drawing/2014/main" id="{2BC7A75D-E76D-6941-88FE-9E7E9A609D06}"/>
              </a:ext>
            </a:extLst>
          </p:cNvPr>
          <p:cNvSpPr/>
          <p:nvPr/>
        </p:nvSpPr>
        <p:spPr>
          <a:xfrm>
            <a:off x="1985511" y="821346"/>
            <a:ext cx="523894" cy="119377"/>
          </a:xfrm>
          <a:prstGeom prst="rightArrow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013"/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3FC00422-15B7-BE40-949E-CF14AD2E502F}"/>
              </a:ext>
            </a:extLst>
          </p:cNvPr>
          <p:cNvSpPr txBox="1"/>
          <p:nvPr/>
        </p:nvSpPr>
        <p:spPr>
          <a:xfrm>
            <a:off x="2576688" y="765070"/>
            <a:ext cx="19734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00" dirty="0">
                <a:latin typeface="Calibri" panose="020F0502020204030204" pitchFamily="34" charset="0"/>
                <a:cs typeface="Calibri" panose="020F0502020204030204" pitchFamily="34" charset="0"/>
              </a:rPr>
              <a:t>Effective magnetic field: </a:t>
            </a:r>
            <a:endParaRPr kumimoji="1" lang="zh-CN" alt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6" name="图片 35">
            <a:extLst>
              <a:ext uri="{FF2B5EF4-FFF2-40B4-BE49-F238E27FC236}">
                <a16:creationId xmlns:a16="http://schemas.microsoft.com/office/drawing/2014/main" id="{330F06D4-DFE4-4A46-A70E-C16B4B95FB6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40805" y="683700"/>
            <a:ext cx="1607493" cy="439739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B0ABC184-5C98-D643-9F74-D7EFFC892A8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18594" y="2441131"/>
            <a:ext cx="2146322" cy="340832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0297253D-FB67-C947-9A8B-6EF5A4547CA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633336" y="3328839"/>
            <a:ext cx="971833" cy="340832"/>
          </a:xfrm>
          <a:prstGeom prst="rect">
            <a:avLst/>
          </a:prstGeom>
        </p:spPr>
      </p:pic>
      <p:sp>
        <p:nvSpPr>
          <p:cNvPr id="41" name="文本框 40">
            <a:extLst>
              <a:ext uri="{FF2B5EF4-FFF2-40B4-BE49-F238E27FC236}">
                <a16:creationId xmlns:a16="http://schemas.microsoft.com/office/drawing/2014/main" id="{CE6BACF9-52D8-434E-9CE3-E7174DF427A2}"/>
              </a:ext>
            </a:extLst>
          </p:cNvPr>
          <p:cNvSpPr txBox="1"/>
          <p:nvPr/>
        </p:nvSpPr>
        <p:spPr>
          <a:xfrm>
            <a:off x="3385296" y="2948684"/>
            <a:ext cx="27002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00" dirty="0">
                <a:latin typeface="Calibri" panose="020F0502020204030204" pitchFamily="34" charset="0"/>
                <a:cs typeface="Calibri" panose="020F0502020204030204" pitchFamily="34" charset="0"/>
              </a:rPr>
              <a:t>Noise is suppressed by 50 percent </a:t>
            </a:r>
            <a:endParaRPr kumimoji="1" lang="zh-CN" alt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52" name="直线连接符 51">
            <a:extLst>
              <a:ext uri="{FF2B5EF4-FFF2-40B4-BE49-F238E27FC236}">
                <a16:creationId xmlns:a16="http://schemas.microsoft.com/office/drawing/2014/main" id="{5425873F-B158-7440-8156-E1717B601E3B}"/>
              </a:ext>
            </a:extLst>
          </p:cNvPr>
          <p:cNvCxnSpPr>
            <a:cxnSpLocks/>
          </p:cNvCxnSpPr>
          <p:nvPr/>
        </p:nvCxnSpPr>
        <p:spPr>
          <a:xfrm flipV="1">
            <a:off x="8123482" y="1904402"/>
            <a:ext cx="0" cy="1857374"/>
          </a:xfrm>
          <a:prstGeom prst="line">
            <a:avLst/>
          </a:prstGeom>
          <a:ln w="38100">
            <a:solidFill>
              <a:schemeClr val="accent2">
                <a:lumMod val="75000"/>
                <a:alpha val="49705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文本框 41">
            <a:extLst>
              <a:ext uri="{FF2B5EF4-FFF2-40B4-BE49-F238E27FC236}">
                <a16:creationId xmlns:a16="http://schemas.microsoft.com/office/drawing/2014/main" id="{BC0D2806-6FFB-374A-B613-57C05BCB0A51}"/>
              </a:ext>
            </a:extLst>
          </p:cNvPr>
          <p:cNvSpPr txBox="1"/>
          <p:nvPr/>
        </p:nvSpPr>
        <p:spPr>
          <a:xfrm>
            <a:off x="7278132" y="1457379"/>
            <a:ext cx="8941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20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Rotation frequency </a:t>
            </a:r>
            <a:endParaRPr kumimoji="1" lang="zh-CN" altLang="en-US" sz="1200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4" name="文本框 53">
            <a:extLst>
              <a:ext uri="{FF2B5EF4-FFF2-40B4-BE49-F238E27FC236}">
                <a16:creationId xmlns:a16="http://schemas.microsoft.com/office/drawing/2014/main" id="{F51A6AD9-0D25-184B-9F2E-07780CAE3C41}"/>
              </a:ext>
            </a:extLst>
          </p:cNvPr>
          <p:cNvSpPr txBox="1"/>
          <p:nvPr/>
        </p:nvSpPr>
        <p:spPr>
          <a:xfrm>
            <a:off x="8029122" y="1457379"/>
            <a:ext cx="9815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2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Signal frequency  </a:t>
            </a:r>
            <a:endParaRPr kumimoji="1" lang="zh-CN" altLang="en-US" sz="1200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93816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E22242FE-D986-094D-B5B8-B7759885412B}"/>
              </a:ext>
            </a:extLst>
          </p:cNvPr>
          <p:cNvGrpSpPr/>
          <p:nvPr/>
        </p:nvGrpSpPr>
        <p:grpSpPr>
          <a:xfrm>
            <a:off x="2926129" y="2474988"/>
            <a:ext cx="3457598" cy="2173392"/>
            <a:chOff x="2879191" y="2658757"/>
            <a:chExt cx="3457598" cy="2173392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CC295721-72CB-B44E-B92A-C998E2D1F6E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879191" y="2893920"/>
              <a:ext cx="3457598" cy="1728800"/>
            </a:xfrm>
            <a:prstGeom prst="rect">
              <a:avLst/>
            </a:prstGeom>
          </p:spPr>
        </p:pic>
        <p:sp>
          <p:nvSpPr>
            <p:cNvPr id="2" name="文本框 1">
              <a:extLst>
                <a:ext uri="{FF2B5EF4-FFF2-40B4-BE49-F238E27FC236}">
                  <a16:creationId xmlns:a16="http://schemas.microsoft.com/office/drawing/2014/main" id="{A6A24B33-FC6B-464E-8A0D-2BB0F68F9C1F}"/>
                </a:ext>
              </a:extLst>
            </p:cNvPr>
            <p:cNvSpPr txBox="1"/>
            <p:nvPr/>
          </p:nvSpPr>
          <p:spPr>
            <a:xfrm>
              <a:off x="4384727" y="2658757"/>
              <a:ext cx="569387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105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 (eV)</a:t>
              </a:r>
              <a:endParaRPr kumimoji="1" lang="zh-CN" altLang="en-US" sz="105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文本框 2">
                  <a:extLst>
                    <a:ext uri="{FF2B5EF4-FFF2-40B4-BE49-F238E27FC236}">
                      <a16:creationId xmlns:a16="http://schemas.microsoft.com/office/drawing/2014/main" id="{48A46F74-C2A4-A448-8B40-E4D614750C65}"/>
                    </a:ext>
                  </a:extLst>
                </p:cNvPr>
                <p:cNvSpPr txBox="1"/>
                <p:nvPr/>
              </p:nvSpPr>
              <p:spPr>
                <a:xfrm>
                  <a:off x="4477040" y="4578233"/>
                  <a:ext cx="541943" cy="25391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zh-CN" altLang="en-US" sz="1050" i="1" smtClean="0">
                            <a:latin typeface="Cambria Math" panose="02040503050406030204" pitchFamily="18" charset="0"/>
                          </a:rPr>
                          <m:t>𝜆</m:t>
                        </m:r>
                        <m:r>
                          <a:rPr kumimoji="1" lang="en-US" altLang="zh-CN" sz="1050" b="0" i="1" smtClean="0">
                            <a:latin typeface="Cambria Math" panose="02040503050406030204" pitchFamily="18" charset="0"/>
                          </a:rPr>
                          <m:t> (</m:t>
                        </m:r>
                        <m:r>
                          <a:rPr kumimoji="1" lang="en-US" altLang="zh-CN" sz="105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  <m:r>
                          <a:rPr kumimoji="1" lang="en-US" altLang="zh-CN" sz="105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kumimoji="1" lang="zh-CN" altLang="en-US" sz="105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3" name="文本框 2">
                  <a:extLst>
                    <a:ext uri="{FF2B5EF4-FFF2-40B4-BE49-F238E27FC236}">
                      <a16:creationId xmlns:a16="http://schemas.microsoft.com/office/drawing/2014/main" id="{48A46F74-C2A4-A448-8B40-E4D614750C6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77040" y="4578233"/>
                  <a:ext cx="541943" cy="253916"/>
                </a:xfrm>
                <a:prstGeom prst="rect">
                  <a:avLst/>
                </a:prstGeom>
                <a:blipFill>
                  <a:blip r:embed="rId4"/>
                  <a:stretch>
                    <a:fillRect b="-4762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7D6DFF5-F243-7344-906A-C44E415D00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65F72-CEDD-7446-8A64-E3FABA798CA3}" type="datetime1">
              <a:rPr kumimoji="1" lang="zh-CN" altLang="en-US" smtClean="0"/>
              <a:pPr/>
              <a:t>2025/9/23</a:t>
            </a:fld>
            <a:endParaRPr kumimoji="1" lang="zh-CN" alt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D7D5FF9-EA23-0848-9770-EC3A2F32A7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75C325-6575-2E48-BD82-154A656D9096}" type="slidenum">
              <a:rPr kumimoji="1" lang="zh-CN" altLang="en-US" smtClean="0"/>
              <a:pPr/>
              <a:t>13</a:t>
            </a:fld>
            <a:endParaRPr kumimoji="1" lang="zh-CN" altLang="en-US" dirty="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E987FBE2-3DE6-0649-9EBE-498AB51D80B8}"/>
              </a:ext>
            </a:extLst>
          </p:cNvPr>
          <p:cNvSpPr txBox="1"/>
          <p:nvPr/>
        </p:nvSpPr>
        <p:spPr>
          <a:xfrm>
            <a:off x="3577695" y="900663"/>
            <a:ext cx="26231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600" dirty="0">
                <a:latin typeface="Calibri" panose="020F0502020204030204" pitchFamily="34" charset="0"/>
                <a:cs typeface="Calibri" panose="020F0502020204030204" pitchFamily="34" charset="0"/>
              </a:rPr>
              <a:t>Common noise is suppressed with commercial SERF magnetometers in array.</a:t>
            </a:r>
            <a:endParaRPr kumimoji="1" lang="zh-CN" alt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620E58CD-190E-DB41-8C04-6046E50A6D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55019" y="1945530"/>
            <a:ext cx="2501325" cy="367259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CC52DCDC-4E3D-7142-BA96-D7C7D933E2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9537" y="2769387"/>
            <a:ext cx="2471109" cy="1853333"/>
          </a:xfrm>
          <a:prstGeom prst="rect">
            <a:avLst/>
          </a:prstGeom>
        </p:spPr>
      </p:pic>
      <p:grpSp>
        <p:nvGrpSpPr>
          <p:cNvPr id="27" name="组合 26">
            <a:extLst>
              <a:ext uri="{FF2B5EF4-FFF2-40B4-BE49-F238E27FC236}">
                <a16:creationId xmlns:a16="http://schemas.microsoft.com/office/drawing/2014/main" id="{03774B3B-F6D4-0E41-AA5E-1DCB0C784B81}"/>
              </a:ext>
            </a:extLst>
          </p:cNvPr>
          <p:cNvGrpSpPr/>
          <p:nvPr/>
        </p:nvGrpSpPr>
        <p:grpSpPr>
          <a:xfrm>
            <a:off x="269537" y="742554"/>
            <a:ext cx="3180950" cy="1926982"/>
            <a:chOff x="745892" y="1284709"/>
            <a:chExt cx="4202884" cy="2546057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92C178E8-517F-7A40-B063-AF16C655D66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45892" y="1284709"/>
              <a:ext cx="4202884" cy="2546057"/>
            </a:xfrm>
            <a:prstGeom prst="rect">
              <a:avLst/>
            </a:prstGeom>
          </p:spPr>
        </p:pic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EAD2A5A3-FD20-A04D-93F9-663F1D4F39C2}"/>
                </a:ext>
              </a:extLst>
            </p:cNvPr>
            <p:cNvSpPr txBox="1"/>
            <p:nvPr/>
          </p:nvSpPr>
          <p:spPr>
            <a:xfrm>
              <a:off x="1954924" y="2608647"/>
              <a:ext cx="479271" cy="3385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34289" tIns="34289" rIns="34289" bIns="34289" numCol="1" spcCol="38100" rtlCol="0" anchor="t">
              <a:spAutoFit/>
            </a:bodyPr>
            <a:lstStyle/>
            <a:p>
              <a:pPr defTabSz="342900" hangingPunct="0"/>
              <a:r>
                <a:rPr lang="en-US" altLang="zh-CN" sz="1200" dirty="0">
                  <a:solidFill>
                    <a:schemeClr val="bg1"/>
                  </a:solidFill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BGO</a:t>
              </a:r>
              <a:endParaRPr lang="zh-CN" altLang="en-US" sz="1200" dirty="0">
                <a:solidFill>
                  <a:schemeClr val="bg1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cxnSp>
          <p:nvCxnSpPr>
            <p:cNvPr id="15" name="直接箭头连接符 5">
              <a:extLst>
                <a:ext uri="{FF2B5EF4-FFF2-40B4-BE49-F238E27FC236}">
                  <a16:creationId xmlns:a16="http://schemas.microsoft.com/office/drawing/2014/main" id="{2F91E1B8-16E1-5E4E-A3F2-7D284E92D3D2}"/>
                </a:ext>
              </a:extLst>
            </p:cNvPr>
            <p:cNvCxnSpPr>
              <a:cxnSpLocks/>
              <a:stCxn id="14" idx="3"/>
            </p:cNvCxnSpPr>
            <p:nvPr/>
          </p:nvCxnSpPr>
          <p:spPr>
            <a:xfrm flipV="1">
              <a:off x="2434195" y="2557740"/>
              <a:ext cx="310919" cy="220184"/>
            </a:xfrm>
            <a:prstGeom prst="straightConnector1">
              <a:avLst/>
            </a:prstGeom>
            <a:noFill/>
            <a:ln w="19050" cap="flat">
              <a:solidFill>
                <a:schemeClr val="bg1"/>
              </a:solidFill>
              <a:prstDash val="solid"/>
              <a:round/>
              <a:tailEnd type="triangle"/>
            </a:ln>
            <a:effectLst>
              <a:outerShdw blurRad="50800" dist="25400" dir="5400000" rotWithShape="0">
                <a:srgbClr val="000000">
                  <a:alpha val="4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16" name="文本框 15">
              <a:extLst>
                <a:ext uri="{FF2B5EF4-FFF2-40B4-BE49-F238E27FC236}">
                  <a16:creationId xmlns:a16="http://schemas.microsoft.com/office/drawing/2014/main" id="{CAC5F5E3-A002-7F40-86E8-1C2C57C66A35}"/>
                </a:ext>
              </a:extLst>
            </p:cNvPr>
            <p:cNvSpPr txBox="1"/>
            <p:nvPr/>
          </p:nvSpPr>
          <p:spPr>
            <a:xfrm>
              <a:off x="3529191" y="2608647"/>
              <a:ext cx="1126972" cy="3385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34289" tIns="34289" rIns="34289" bIns="34289" numCol="1" spcCol="38100" rtlCol="0" anchor="t">
              <a:spAutoFit/>
            </a:bodyPr>
            <a:lstStyle/>
            <a:p>
              <a:pPr defTabSz="342900" hangingPunct="0"/>
              <a:r>
                <a:rPr lang="en-US" altLang="zh-CN" sz="1200" dirty="0">
                  <a:solidFill>
                    <a:schemeClr val="bg1"/>
                  </a:solidFill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Servo motor</a:t>
              </a:r>
              <a:endParaRPr lang="zh-CN" altLang="en-US" sz="1200" dirty="0">
                <a:solidFill>
                  <a:schemeClr val="bg1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cxnSp>
          <p:nvCxnSpPr>
            <p:cNvPr id="17" name="直接箭头连接符 7">
              <a:extLst>
                <a:ext uri="{FF2B5EF4-FFF2-40B4-BE49-F238E27FC236}">
                  <a16:creationId xmlns:a16="http://schemas.microsoft.com/office/drawing/2014/main" id="{247F95B7-5D18-3645-870A-B9616C1FEF4A}"/>
                </a:ext>
              </a:extLst>
            </p:cNvPr>
            <p:cNvCxnSpPr>
              <a:cxnSpLocks/>
              <a:stCxn id="16" idx="0"/>
            </p:cNvCxnSpPr>
            <p:nvPr/>
          </p:nvCxnSpPr>
          <p:spPr>
            <a:xfrm flipV="1">
              <a:off x="4092677" y="2435054"/>
              <a:ext cx="0" cy="173593"/>
            </a:xfrm>
            <a:prstGeom prst="straightConnector1">
              <a:avLst/>
            </a:prstGeom>
            <a:noFill/>
            <a:ln w="19050" cap="flat">
              <a:solidFill>
                <a:schemeClr val="bg1"/>
              </a:solidFill>
              <a:prstDash val="solid"/>
              <a:round/>
              <a:tailEnd type="triangle"/>
            </a:ln>
            <a:effectLst>
              <a:outerShdw blurRad="50800" dist="25400" dir="5400000" rotWithShape="0">
                <a:srgbClr val="000000">
                  <a:alpha val="4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id="{CF6D6187-0258-8A4E-B85D-D1BDF127472E}"/>
                </a:ext>
              </a:extLst>
            </p:cNvPr>
            <p:cNvSpPr txBox="1"/>
            <p:nvPr/>
          </p:nvSpPr>
          <p:spPr>
            <a:xfrm>
              <a:off x="3827322" y="1911226"/>
              <a:ext cx="776707" cy="3385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34289" tIns="34289" rIns="34289" bIns="34289" numCol="1" spcCol="38100" rtlCol="0" anchor="t">
              <a:spAutoFit/>
            </a:bodyPr>
            <a:lstStyle/>
            <a:p>
              <a:pPr defTabSz="342900" hangingPunct="0"/>
              <a:r>
                <a:rPr lang="en-US" altLang="zh-CN" sz="1200" dirty="0">
                  <a:solidFill>
                    <a:schemeClr val="bg1"/>
                  </a:solidFill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encoder</a:t>
              </a:r>
              <a:endParaRPr lang="zh-CN" altLang="en-US" sz="1200" dirty="0">
                <a:solidFill>
                  <a:schemeClr val="bg1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cxnSp>
          <p:nvCxnSpPr>
            <p:cNvPr id="19" name="直接箭头连接符 9">
              <a:extLst>
                <a:ext uri="{FF2B5EF4-FFF2-40B4-BE49-F238E27FC236}">
                  <a16:creationId xmlns:a16="http://schemas.microsoft.com/office/drawing/2014/main" id="{A6DB37BF-7D12-7543-A895-A264BE37F22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657674" y="2131443"/>
              <a:ext cx="195289" cy="113584"/>
            </a:xfrm>
            <a:prstGeom prst="straightConnector1">
              <a:avLst/>
            </a:prstGeom>
            <a:noFill/>
            <a:ln w="19050" cap="flat">
              <a:solidFill>
                <a:schemeClr val="bg1"/>
              </a:solidFill>
              <a:prstDash val="solid"/>
              <a:round/>
              <a:tailEnd type="triangle"/>
            </a:ln>
            <a:effectLst>
              <a:outerShdw blurRad="50800" dist="25400" dir="5400000" rotWithShape="0">
                <a:srgbClr val="000000">
                  <a:alpha val="4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21" name="文本框 20">
              <a:extLst>
                <a:ext uri="{FF2B5EF4-FFF2-40B4-BE49-F238E27FC236}">
                  <a16:creationId xmlns:a16="http://schemas.microsoft.com/office/drawing/2014/main" id="{313DBE0E-4D4E-9245-A71C-6EEF828219DF}"/>
                </a:ext>
              </a:extLst>
            </p:cNvPr>
            <p:cNvSpPr txBox="1"/>
            <p:nvPr/>
          </p:nvSpPr>
          <p:spPr>
            <a:xfrm>
              <a:off x="837093" y="3348571"/>
              <a:ext cx="3118800" cy="30777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34289" tIns="34289" rIns="34289" bIns="34289" numCol="1" spcCol="38100" rtlCol="0" anchor="t">
              <a:spAutoFit/>
            </a:bodyPr>
            <a:lstStyle/>
            <a:p>
              <a:pPr defTabSz="342900" hangingPunct="0"/>
              <a:r>
                <a:rPr lang="en-US" altLang="zh-CN" sz="1050" dirty="0">
                  <a:solidFill>
                    <a:schemeClr val="bg1"/>
                  </a:solidFill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Pneumatic vibration isolated optical table</a:t>
              </a:r>
              <a:endParaRPr lang="zh-CN" altLang="en-US" sz="1050" dirty="0">
                <a:solidFill>
                  <a:schemeClr val="bg1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</p:grpSp>
      <p:sp>
        <p:nvSpPr>
          <p:cNvPr id="22" name="标题 1">
            <a:extLst>
              <a:ext uri="{FF2B5EF4-FFF2-40B4-BE49-F238E27FC236}">
                <a16:creationId xmlns:a16="http://schemas.microsoft.com/office/drawing/2014/main" id="{9D9DE2F7-AAAA-6945-A593-3FADAD01B27E}"/>
              </a:ext>
            </a:extLst>
          </p:cNvPr>
          <p:cNvSpPr txBox="1">
            <a:spLocks/>
          </p:cNvSpPr>
          <p:nvPr/>
        </p:nvSpPr>
        <p:spPr>
          <a:xfrm>
            <a:off x="565901" y="140392"/>
            <a:ext cx="6993743" cy="33845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j-cs"/>
              </a:defRPr>
            </a:lvl1pPr>
          </a:lstStyle>
          <a:p>
            <a:r>
              <a:rPr kumimoji="1" lang="en-US" altLang="zh-CN" dirty="0">
                <a:latin typeface="+mj-lt"/>
              </a:rPr>
              <a:t>Detection at laboratory scales: atomic magnetometers</a:t>
            </a:r>
            <a:endParaRPr kumimoji="1" lang="zh-CN" altLang="en-US" dirty="0">
              <a:latin typeface="+mj-lt"/>
            </a:endParaRP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8FA836CE-CD7C-654F-882D-3D647697D660}"/>
              </a:ext>
            </a:extLst>
          </p:cNvPr>
          <p:cNvSpPr txBox="1"/>
          <p:nvPr/>
        </p:nvSpPr>
        <p:spPr>
          <a:xfrm>
            <a:off x="719299" y="4690177"/>
            <a:ext cx="16129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00" dirty="0">
                <a:latin typeface="Calibri" panose="020F0502020204030204" pitchFamily="34" charset="0"/>
                <a:cs typeface="Calibri" panose="020F0502020204030204" pitchFamily="34" charset="0"/>
              </a:rPr>
              <a:t>Experimental Setup</a:t>
            </a:r>
            <a:endParaRPr kumimoji="1" lang="zh-CN" alt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30" name="直线箭头连接符 29">
            <a:extLst>
              <a:ext uri="{FF2B5EF4-FFF2-40B4-BE49-F238E27FC236}">
                <a16:creationId xmlns:a16="http://schemas.microsoft.com/office/drawing/2014/main" id="{7485B47B-1FE7-B24C-AD35-DBED257AA4D0}"/>
              </a:ext>
            </a:extLst>
          </p:cNvPr>
          <p:cNvCxnSpPr>
            <a:cxnSpLocks/>
          </p:cNvCxnSpPr>
          <p:nvPr/>
        </p:nvCxnSpPr>
        <p:spPr>
          <a:xfrm flipV="1">
            <a:off x="4224679" y="3772505"/>
            <a:ext cx="589493" cy="782494"/>
          </a:xfrm>
          <a:prstGeom prst="straightConnector1">
            <a:avLst/>
          </a:prstGeom>
          <a:ln w="12700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图片 33">
            <a:extLst>
              <a:ext uri="{FF2B5EF4-FFF2-40B4-BE49-F238E27FC236}">
                <a16:creationId xmlns:a16="http://schemas.microsoft.com/office/drawing/2014/main" id="{EA00D0E8-87C1-434D-925E-C65A72B22A5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75333" y="3534199"/>
            <a:ext cx="2471110" cy="720152"/>
          </a:xfrm>
          <a:prstGeom prst="rect">
            <a:avLst/>
          </a:prstGeom>
        </p:spPr>
      </p:pic>
      <p:grpSp>
        <p:nvGrpSpPr>
          <p:cNvPr id="35" name="组合 34">
            <a:extLst>
              <a:ext uri="{FF2B5EF4-FFF2-40B4-BE49-F238E27FC236}">
                <a16:creationId xmlns:a16="http://schemas.microsoft.com/office/drawing/2014/main" id="{AD6B0637-346B-574A-B836-244D98C1064F}"/>
              </a:ext>
            </a:extLst>
          </p:cNvPr>
          <p:cNvGrpSpPr/>
          <p:nvPr/>
        </p:nvGrpSpPr>
        <p:grpSpPr>
          <a:xfrm>
            <a:off x="6475333" y="732691"/>
            <a:ext cx="2419697" cy="2098193"/>
            <a:chOff x="1328057" y="3312411"/>
            <a:chExt cx="2939491" cy="2891887"/>
          </a:xfrm>
        </p:grpSpPr>
        <p:pic>
          <p:nvPicPr>
            <p:cNvPr id="36" name="图片 35">
              <a:extLst>
                <a:ext uri="{FF2B5EF4-FFF2-40B4-BE49-F238E27FC236}">
                  <a16:creationId xmlns:a16="http://schemas.microsoft.com/office/drawing/2014/main" id="{CA844D32-8F18-5747-A297-B27F6D1D1C3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328057" y="3312411"/>
              <a:ext cx="2939491" cy="2891887"/>
            </a:xfrm>
            <a:prstGeom prst="rect">
              <a:avLst/>
            </a:prstGeom>
          </p:spPr>
        </p:pic>
        <p:sp>
          <p:nvSpPr>
            <p:cNvPr id="37" name="矩形 36">
              <a:extLst>
                <a:ext uri="{FF2B5EF4-FFF2-40B4-BE49-F238E27FC236}">
                  <a16:creationId xmlns:a16="http://schemas.microsoft.com/office/drawing/2014/main" id="{13F2A5DA-9FF3-634D-B826-F3508E44BBB7}"/>
                </a:ext>
              </a:extLst>
            </p:cNvPr>
            <p:cNvSpPr/>
            <p:nvPr/>
          </p:nvSpPr>
          <p:spPr>
            <a:xfrm>
              <a:off x="1328057" y="6079787"/>
              <a:ext cx="101909" cy="1245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013"/>
            </a:p>
          </p:txBody>
        </p:sp>
      </p:grpSp>
      <p:sp>
        <p:nvSpPr>
          <p:cNvPr id="39" name="文本框 38">
            <a:extLst>
              <a:ext uri="{FF2B5EF4-FFF2-40B4-BE49-F238E27FC236}">
                <a16:creationId xmlns:a16="http://schemas.microsoft.com/office/drawing/2014/main" id="{E4866541-412C-914A-A57E-1EE56572DF75}"/>
              </a:ext>
            </a:extLst>
          </p:cNvPr>
          <p:cNvSpPr txBox="1"/>
          <p:nvPr/>
        </p:nvSpPr>
        <p:spPr>
          <a:xfrm>
            <a:off x="3039945" y="4554999"/>
            <a:ext cx="29680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600" dirty="0">
                <a:latin typeface="Calibri" panose="020F0502020204030204" pitchFamily="34" charset="0"/>
                <a:cs typeface="Calibri" panose="020F0502020204030204" pitchFamily="34" charset="0"/>
              </a:rPr>
              <a:t>The constraint on VA coupling</a:t>
            </a:r>
          </a:p>
          <a:p>
            <a:r>
              <a:rPr kumimoji="1" lang="en-US" altLang="zh-CN" sz="1600" dirty="0">
                <a:latin typeface="Calibri" panose="020F0502020204030204" pitchFamily="34" charset="0"/>
                <a:cs typeface="Calibri" panose="020F0502020204030204" pitchFamily="34" charset="0"/>
              </a:rPr>
              <a:t>after 130 h data integration.</a:t>
            </a:r>
            <a:endParaRPr kumimoji="1" lang="zh-CN" alt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2B28982B-3280-B141-8529-70839C11C411}"/>
              </a:ext>
            </a:extLst>
          </p:cNvPr>
          <p:cNvSpPr txBox="1"/>
          <p:nvPr/>
        </p:nvSpPr>
        <p:spPr>
          <a:xfrm>
            <a:off x="7321224" y="2883182"/>
            <a:ext cx="9220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00" dirty="0">
                <a:latin typeface="Calibri" panose="020F0502020204030204" pitchFamily="34" charset="0"/>
                <a:cs typeface="Calibri" panose="020F0502020204030204" pitchFamily="34" charset="0"/>
              </a:rPr>
              <a:t>Noise PSD</a:t>
            </a:r>
            <a:endParaRPr kumimoji="1" lang="zh-CN" alt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7096A4A9-4ACE-F245-BC66-5E4F7C5356ED}"/>
              </a:ext>
            </a:extLst>
          </p:cNvPr>
          <p:cNvSpPr txBox="1"/>
          <p:nvPr/>
        </p:nvSpPr>
        <p:spPr>
          <a:xfrm>
            <a:off x="6898096" y="4217634"/>
            <a:ext cx="19154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00" dirty="0">
                <a:latin typeface="Calibri" panose="020F0502020204030204" pitchFamily="34" charset="0"/>
                <a:cs typeface="Calibri" panose="020F0502020204030204" pitchFamily="34" charset="0"/>
              </a:rPr>
              <a:t>Monte Carlo Simulation</a:t>
            </a:r>
            <a:endParaRPr kumimoji="1" lang="zh-CN" alt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2C7F95E5-D9F6-DFA4-A5CB-51CE6095CDBA}"/>
              </a:ext>
            </a:extLst>
          </p:cNvPr>
          <p:cNvSpPr txBox="1"/>
          <p:nvPr/>
        </p:nvSpPr>
        <p:spPr>
          <a:xfrm>
            <a:off x="5670668" y="4636316"/>
            <a:ext cx="4572000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altLang="zh-CN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KY Wu, SY Chen, GA Sun, SM Peng, M Peng, H Yan</a:t>
            </a:r>
          </a:p>
          <a:p>
            <a:pPr>
              <a:buNone/>
            </a:pPr>
            <a:r>
              <a:rPr lang="en-US" altLang="zh-CN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Physical Review Letters 129 (5), 051802</a:t>
            </a:r>
          </a:p>
        </p:txBody>
      </p:sp>
    </p:spTree>
    <p:extLst>
      <p:ext uri="{BB962C8B-B14F-4D97-AF65-F5344CB8AC3E}">
        <p14:creationId xmlns:p14="http://schemas.microsoft.com/office/powerpoint/2010/main" val="31976990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15">
            <a:extLst>
              <a:ext uri="{FF2B5EF4-FFF2-40B4-BE49-F238E27FC236}">
                <a16:creationId xmlns:a16="http://schemas.microsoft.com/office/drawing/2014/main" id="{045C61E8-AB63-FB40-9AD7-AA3CE128AE6D}"/>
              </a:ext>
            </a:extLst>
          </p:cNvPr>
          <p:cNvGrpSpPr/>
          <p:nvPr/>
        </p:nvGrpSpPr>
        <p:grpSpPr>
          <a:xfrm>
            <a:off x="3917326" y="1889821"/>
            <a:ext cx="4728029" cy="2551939"/>
            <a:chOff x="3922690" y="1885219"/>
            <a:chExt cx="4728029" cy="2551939"/>
          </a:xfrm>
        </p:grpSpPr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2683F731-DFC5-8C47-930F-E252A673B9B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22690" y="2073143"/>
              <a:ext cx="4728029" cy="2364015"/>
            </a:xfrm>
            <a:prstGeom prst="rect">
              <a:avLst/>
            </a:prstGeom>
          </p:spPr>
        </p:pic>
        <p:sp>
          <p:nvSpPr>
            <p:cNvPr id="36" name="文本框 35">
              <a:extLst>
                <a:ext uri="{FF2B5EF4-FFF2-40B4-BE49-F238E27FC236}">
                  <a16:creationId xmlns:a16="http://schemas.microsoft.com/office/drawing/2014/main" id="{A5DD7139-A70A-B445-AB04-82B591AC6D85}"/>
                </a:ext>
              </a:extLst>
            </p:cNvPr>
            <p:cNvSpPr txBox="1"/>
            <p:nvPr/>
          </p:nvSpPr>
          <p:spPr>
            <a:xfrm>
              <a:off x="6123303" y="1885219"/>
              <a:ext cx="569387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105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 (eV)</a:t>
              </a:r>
              <a:endParaRPr kumimoji="1" lang="zh-CN" altLang="en-US" sz="105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645A131-2FD9-C14C-ADDE-CBA1E96161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80D85-E81A-D645-8EB9-02E69B392C05}" type="datetime1">
              <a:rPr kumimoji="1" lang="zh-CN" altLang="en-US" smtClean="0"/>
              <a:t>2025/9/23</a:t>
            </a:fld>
            <a:endParaRPr kumimoji="1"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63675C4-81A6-5C4A-A5CA-6C692344F0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75C325-6575-2E48-BD82-154A656D9096}" type="slidenum">
              <a:rPr kumimoji="1" lang="zh-CN" altLang="en-US" smtClean="0"/>
              <a:pPr/>
              <a:t>14</a:t>
            </a:fld>
            <a:endParaRPr kumimoji="1" lang="zh-CN" altLang="en-US" dirty="0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C52C2CA3-D2BE-CF48-BD8E-468704FFFBE8}"/>
              </a:ext>
            </a:extLst>
          </p:cNvPr>
          <p:cNvSpPr txBox="1"/>
          <p:nvPr/>
        </p:nvSpPr>
        <p:spPr>
          <a:xfrm>
            <a:off x="1362778" y="4620109"/>
            <a:ext cx="3142555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 Yan, GA Sun, SM Peng, Y Zhang, C Fu, H Guo, BQ Liu,</a:t>
            </a:r>
            <a:r>
              <a:rPr lang="zh-CN" alt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Phys. Rev. Lett., </a:t>
            </a:r>
            <a:r>
              <a:rPr lang="is-IS" altLang="zh-CN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115, 182001 (2015).</a:t>
            </a:r>
            <a:endParaRPr lang="zh-CN" altLang="en-US" sz="10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1" name="组合 30">
            <a:extLst>
              <a:ext uri="{FF2B5EF4-FFF2-40B4-BE49-F238E27FC236}">
                <a16:creationId xmlns:a16="http://schemas.microsoft.com/office/drawing/2014/main" id="{43470B20-E1CF-B242-AD3D-48186B195E0C}"/>
              </a:ext>
            </a:extLst>
          </p:cNvPr>
          <p:cNvGrpSpPr/>
          <p:nvPr/>
        </p:nvGrpSpPr>
        <p:grpSpPr>
          <a:xfrm>
            <a:off x="1497799" y="1838783"/>
            <a:ext cx="2095043" cy="2623964"/>
            <a:chOff x="696878" y="1185757"/>
            <a:chExt cx="3614073" cy="4294260"/>
          </a:xfrm>
        </p:grpSpPr>
        <p:pic>
          <p:nvPicPr>
            <p:cNvPr id="12" name="Picture 6" descr="地球.jpg">
              <a:extLst>
                <a:ext uri="{FF2B5EF4-FFF2-40B4-BE49-F238E27FC236}">
                  <a16:creationId xmlns:a16="http://schemas.microsoft.com/office/drawing/2014/main" id="{A6A46057-DD8F-8C4B-AC56-FA02F41EEFD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576" t="16200" r="16521" b="20145"/>
            <a:stretch>
              <a:fillRect/>
            </a:stretch>
          </p:blipFill>
          <p:spPr bwMode="auto">
            <a:xfrm>
              <a:off x="696878" y="1879086"/>
              <a:ext cx="3614073" cy="36009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Rectangle 17">
              <a:extLst>
                <a:ext uri="{FF2B5EF4-FFF2-40B4-BE49-F238E27FC236}">
                  <a16:creationId xmlns:a16="http://schemas.microsoft.com/office/drawing/2014/main" id="{68F8574B-B45B-AF4F-9CD2-F2FD15A2F4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27138" y="1361991"/>
              <a:ext cx="913407" cy="4911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r>
                <a:rPr lang="en-US" altLang="zh-CN" sz="1350" baseline="30000" dirty="0">
                  <a:solidFill>
                    <a:srgbClr val="9D1E2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r>
                <a:rPr lang="en-US" altLang="zh-CN" sz="1350" dirty="0">
                  <a:solidFill>
                    <a:srgbClr val="9D1E2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He</a:t>
              </a:r>
              <a:endParaRPr lang="en-US" altLang="zh-CN" sz="1350" dirty="0">
                <a:solidFill>
                  <a:srgbClr val="9D1E23"/>
                </a:solidFill>
              </a:endParaRPr>
            </a:p>
          </p:txBody>
        </p:sp>
        <p:grpSp>
          <p:nvGrpSpPr>
            <p:cNvPr id="20" name="组合 19">
              <a:extLst>
                <a:ext uri="{FF2B5EF4-FFF2-40B4-BE49-F238E27FC236}">
                  <a16:creationId xmlns:a16="http://schemas.microsoft.com/office/drawing/2014/main" id="{E903C2D4-1CBC-7549-AFC9-D08C6AA1C825}"/>
                </a:ext>
              </a:extLst>
            </p:cNvPr>
            <p:cNvGrpSpPr/>
            <p:nvPr/>
          </p:nvGrpSpPr>
          <p:grpSpPr>
            <a:xfrm>
              <a:off x="2338421" y="1286583"/>
              <a:ext cx="272606" cy="108000"/>
              <a:chOff x="2285449" y="1354118"/>
              <a:chExt cx="272606" cy="108000"/>
            </a:xfrm>
          </p:grpSpPr>
          <p:cxnSp>
            <p:nvCxnSpPr>
              <p:cNvPr id="10" name="Straight Arrow Connector 13">
                <a:extLst>
                  <a:ext uri="{FF2B5EF4-FFF2-40B4-BE49-F238E27FC236}">
                    <a16:creationId xmlns:a16="http://schemas.microsoft.com/office/drawing/2014/main" id="{8F9300EC-9D88-1941-A585-D3AE43B51E00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H="1">
                <a:off x="2285449" y="1406372"/>
                <a:ext cx="258967" cy="0"/>
              </a:xfrm>
              <a:prstGeom prst="straightConnector1">
                <a:avLst/>
              </a:prstGeom>
              <a:noFill/>
              <a:ln w="28575" algn="ctr">
                <a:solidFill>
                  <a:srgbClr val="C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19" name="椭圆 18">
                <a:extLst>
                  <a:ext uri="{FF2B5EF4-FFF2-40B4-BE49-F238E27FC236}">
                    <a16:creationId xmlns:a16="http://schemas.microsoft.com/office/drawing/2014/main" id="{D98BADF3-2518-E64A-A8CD-E0D2D2D1BA88}"/>
                  </a:ext>
                </a:extLst>
              </p:cNvPr>
              <p:cNvSpPr/>
              <p:nvPr/>
            </p:nvSpPr>
            <p:spPr>
              <a:xfrm>
                <a:off x="2450055" y="1354118"/>
                <a:ext cx="108000" cy="108000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sz="1013"/>
              </a:p>
            </p:txBody>
          </p:sp>
        </p:grpSp>
        <p:grpSp>
          <p:nvGrpSpPr>
            <p:cNvPr id="21" name="组合 20">
              <a:extLst>
                <a:ext uri="{FF2B5EF4-FFF2-40B4-BE49-F238E27FC236}">
                  <a16:creationId xmlns:a16="http://schemas.microsoft.com/office/drawing/2014/main" id="{6D55C4BB-23B1-8640-AF2F-0D76DA0F038A}"/>
                </a:ext>
              </a:extLst>
            </p:cNvPr>
            <p:cNvGrpSpPr/>
            <p:nvPr/>
          </p:nvGrpSpPr>
          <p:grpSpPr>
            <a:xfrm>
              <a:off x="2445059" y="1439762"/>
              <a:ext cx="272606" cy="108000"/>
              <a:chOff x="2285449" y="1354118"/>
              <a:chExt cx="272606" cy="108000"/>
            </a:xfrm>
          </p:grpSpPr>
          <p:cxnSp>
            <p:nvCxnSpPr>
              <p:cNvPr id="22" name="Straight Arrow Connector 13">
                <a:extLst>
                  <a:ext uri="{FF2B5EF4-FFF2-40B4-BE49-F238E27FC236}">
                    <a16:creationId xmlns:a16="http://schemas.microsoft.com/office/drawing/2014/main" id="{8839917E-FFB5-294B-8AA7-94052F0C5B5E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H="1">
                <a:off x="2285449" y="1406372"/>
                <a:ext cx="258967" cy="0"/>
              </a:xfrm>
              <a:prstGeom prst="straightConnector1">
                <a:avLst/>
              </a:prstGeom>
              <a:noFill/>
              <a:ln w="28575" algn="ctr">
                <a:solidFill>
                  <a:srgbClr val="C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23" name="椭圆 22">
                <a:extLst>
                  <a:ext uri="{FF2B5EF4-FFF2-40B4-BE49-F238E27FC236}">
                    <a16:creationId xmlns:a16="http://schemas.microsoft.com/office/drawing/2014/main" id="{1D6B894E-0DA2-6E42-9707-2DF6B2FAF69F}"/>
                  </a:ext>
                </a:extLst>
              </p:cNvPr>
              <p:cNvSpPr/>
              <p:nvPr/>
            </p:nvSpPr>
            <p:spPr>
              <a:xfrm>
                <a:off x="2450055" y="1354118"/>
                <a:ext cx="108000" cy="108000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sz="1013"/>
              </a:p>
            </p:txBody>
          </p:sp>
        </p:grpSp>
        <p:grpSp>
          <p:nvGrpSpPr>
            <p:cNvPr id="24" name="组合 23">
              <a:extLst>
                <a:ext uri="{FF2B5EF4-FFF2-40B4-BE49-F238E27FC236}">
                  <a16:creationId xmlns:a16="http://schemas.microsoft.com/office/drawing/2014/main" id="{DDAF87B8-8EC5-D447-940F-6ADC699A5CD8}"/>
                </a:ext>
              </a:extLst>
            </p:cNvPr>
            <p:cNvGrpSpPr/>
            <p:nvPr/>
          </p:nvGrpSpPr>
          <p:grpSpPr>
            <a:xfrm>
              <a:off x="2315167" y="1569300"/>
              <a:ext cx="272606" cy="108000"/>
              <a:chOff x="2285449" y="1354118"/>
              <a:chExt cx="272606" cy="108000"/>
            </a:xfrm>
          </p:grpSpPr>
          <p:cxnSp>
            <p:nvCxnSpPr>
              <p:cNvPr id="25" name="Straight Arrow Connector 13">
                <a:extLst>
                  <a:ext uri="{FF2B5EF4-FFF2-40B4-BE49-F238E27FC236}">
                    <a16:creationId xmlns:a16="http://schemas.microsoft.com/office/drawing/2014/main" id="{F9C65F01-ADC9-EE48-AB28-B1407C0C4D3A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H="1">
                <a:off x="2285449" y="1406372"/>
                <a:ext cx="258967" cy="0"/>
              </a:xfrm>
              <a:prstGeom prst="straightConnector1">
                <a:avLst/>
              </a:prstGeom>
              <a:noFill/>
              <a:ln w="28575" algn="ctr">
                <a:solidFill>
                  <a:srgbClr val="C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26" name="椭圆 25">
                <a:extLst>
                  <a:ext uri="{FF2B5EF4-FFF2-40B4-BE49-F238E27FC236}">
                    <a16:creationId xmlns:a16="http://schemas.microsoft.com/office/drawing/2014/main" id="{519A7448-2F6F-604E-ACCD-83118B871801}"/>
                  </a:ext>
                </a:extLst>
              </p:cNvPr>
              <p:cNvSpPr/>
              <p:nvPr/>
            </p:nvSpPr>
            <p:spPr>
              <a:xfrm>
                <a:off x="2450055" y="1354118"/>
                <a:ext cx="108000" cy="108000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sz="1013"/>
              </a:p>
            </p:txBody>
          </p:sp>
        </p:grpSp>
        <p:grpSp>
          <p:nvGrpSpPr>
            <p:cNvPr id="27" name="组合 26">
              <a:extLst>
                <a:ext uri="{FF2B5EF4-FFF2-40B4-BE49-F238E27FC236}">
                  <a16:creationId xmlns:a16="http://schemas.microsoft.com/office/drawing/2014/main" id="{AD28976F-C3CF-B14A-9FB2-5509B39AFC16}"/>
                </a:ext>
              </a:extLst>
            </p:cNvPr>
            <p:cNvGrpSpPr/>
            <p:nvPr/>
          </p:nvGrpSpPr>
          <p:grpSpPr>
            <a:xfrm>
              <a:off x="2476935" y="1691331"/>
              <a:ext cx="272606" cy="108000"/>
              <a:chOff x="2285449" y="1354118"/>
              <a:chExt cx="272606" cy="108000"/>
            </a:xfrm>
          </p:grpSpPr>
          <p:cxnSp>
            <p:nvCxnSpPr>
              <p:cNvPr id="28" name="Straight Arrow Connector 13">
                <a:extLst>
                  <a:ext uri="{FF2B5EF4-FFF2-40B4-BE49-F238E27FC236}">
                    <a16:creationId xmlns:a16="http://schemas.microsoft.com/office/drawing/2014/main" id="{8E5AE7F0-7D86-5643-8B2E-11958CC1B942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H="1">
                <a:off x="2285449" y="1406372"/>
                <a:ext cx="258967" cy="0"/>
              </a:xfrm>
              <a:prstGeom prst="straightConnector1">
                <a:avLst/>
              </a:prstGeom>
              <a:noFill/>
              <a:ln w="28575" algn="ctr">
                <a:solidFill>
                  <a:srgbClr val="C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29" name="椭圆 28">
                <a:extLst>
                  <a:ext uri="{FF2B5EF4-FFF2-40B4-BE49-F238E27FC236}">
                    <a16:creationId xmlns:a16="http://schemas.microsoft.com/office/drawing/2014/main" id="{ACE9E359-68E7-584A-8C71-316522C803F5}"/>
                  </a:ext>
                </a:extLst>
              </p:cNvPr>
              <p:cNvSpPr/>
              <p:nvPr/>
            </p:nvSpPr>
            <p:spPr>
              <a:xfrm>
                <a:off x="2450055" y="1354118"/>
                <a:ext cx="108000" cy="108000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sz="1013"/>
              </a:p>
            </p:txBody>
          </p:sp>
        </p:grpSp>
        <p:sp>
          <p:nvSpPr>
            <p:cNvPr id="13" name="Can 7">
              <a:extLst>
                <a:ext uri="{FF2B5EF4-FFF2-40B4-BE49-F238E27FC236}">
                  <a16:creationId xmlns:a16="http://schemas.microsoft.com/office/drawing/2014/main" id="{E61B5368-4F59-C64E-9600-2669F6EA4171}"/>
                </a:ext>
              </a:extLst>
            </p:cNvPr>
            <p:cNvSpPr/>
            <p:nvPr/>
          </p:nvSpPr>
          <p:spPr bwMode="auto">
            <a:xfrm>
              <a:off x="2138123" y="1185757"/>
              <a:ext cx="694733" cy="724009"/>
            </a:xfrm>
            <a:prstGeom prst="can">
              <a:avLst/>
            </a:prstGeom>
            <a:solidFill>
              <a:schemeClr val="accent1">
                <a:lumMod val="75000"/>
                <a:alpha val="41000"/>
              </a:schemeClr>
            </a:solidFill>
            <a:ln w="28575" cap="flat" cmpd="sng" algn="ctr">
              <a:solidFill>
                <a:schemeClr val="tx1">
                  <a:lumMod val="95000"/>
                  <a:lumOff val="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>
                <a:rot lat="0" lon="0" rev="5400000"/>
              </a:camera>
              <a:lightRig rig="threePt" dir="t"/>
            </a:scene3d>
          </p:spPr>
          <p:txBody>
            <a:bodyPr/>
            <a:lstStyle/>
            <a:p>
              <a:pPr marL="602456" indent="-267891" defTabSz="664369">
                <a:lnSpc>
                  <a:spcPct val="120000"/>
                </a:lnSpc>
                <a:spcBef>
                  <a:spcPct val="20000"/>
                </a:spcBef>
                <a:buClr>
                  <a:srgbClr val="D43526"/>
                </a:buClr>
                <a:buSzPct val="100000"/>
                <a:buFont typeface="Monotype Sorts"/>
                <a:buChar char="n"/>
                <a:defRPr/>
              </a:pPr>
              <a:endParaRPr lang="en-US"/>
            </a:p>
          </p:txBody>
        </p:sp>
      </p:grpSp>
      <p:pic>
        <p:nvPicPr>
          <p:cNvPr id="34" name="图片 33">
            <a:extLst>
              <a:ext uri="{FF2B5EF4-FFF2-40B4-BE49-F238E27FC236}">
                <a16:creationId xmlns:a16="http://schemas.microsoft.com/office/drawing/2014/main" id="{149F6F32-2762-C14A-B1F6-3E9E04E6CA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33275" y="1274683"/>
            <a:ext cx="2518755" cy="359822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11019150-7017-CC44-A603-CBA0830FA9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7451" y="638269"/>
            <a:ext cx="1547528" cy="565364"/>
          </a:xfrm>
          <a:prstGeom prst="rect">
            <a:avLst/>
          </a:prstGeom>
        </p:spPr>
      </p:pic>
      <p:cxnSp>
        <p:nvCxnSpPr>
          <p:cNvPr id="3" name="直线箭头连接符 2">
            <a:extLst>
              <a:ext uri="{FF2B5EF4-FFF2-40B4-BE49-F238E27FC236}">
                <a16:creationId xmlns:a16="http://schemas.microsoft.com/office/drawing/2014/main" id="{292F4EAD-F5BA-E74D-9C62-64EBD0B462C0}"/>
              </a:ext>
            </a:extLst>
          </p:cNvPr>
          <p:cNvCxnSpPr>
            <a:cxnSpLocks/>
          </p:cNvCxnSpPr>
          <p:nvPr/>
        </p:nvCxnSpPr>
        <p:spPr>
          <a:xfrm>
            <a:off x="3787769" y="3255457"/>
            <a:ext cx="3140199" cy="253539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圆角矩形 16">
            <a:extLst>
              <a:ext uri="{FF2B5EF4-FFF2-40B4-BE49-F238E27FC236}">
                <a16:creationId xmlns:a16="http://schemas.microsoft.com/office/drawing/2014/main" id="{321916B1-3E56-344C-B8B0-C6D7245B0A19}"/>
              </a:ext>
            </a:extLst>
          </p:cNvPr>
          <p:cNvSpPr/>
          <p:nvPr/>
        </p:nvSpPr>
        <p:spPr>
          <a:xfrm>
            <a:off x="7171841" y="3450821"/>
            <a:ext cx="474361" cy="111853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013"/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F3BAC066-BE10-6A43-8CF5-5D8CD15CDF25}"/>
              </a:ext>
            </a:extLst>
          </p:cNvPr>
          <p:cNvSpPr txBox="1"/>
          <p:nvPr/>
        </p:nvSpPr>
        <p:spPr>
          <a:xfrm>
            <a:off x="2239119" y="639036"/>
            <a:ext cx="29626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600" dirty="0">
                <a:latin typeface="Calibri" panose="020F0502020204030204" pitchFamily="34" charset="0"/>
                <a:cs typeface="Calibri" panose="020F0502020204030204" pitchFamily="34" charset="0"/>
              </a:rPr>
              <a:t>Relaxation of </a:t>
            </a:r>
            <a:r>
              <a:rPr kumimoji="1" lang="en-US" altLang="zh-CN" sz="16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kumimoji="1" lang="en-US" altLang="zh-CN" sz="1600" dirty="0">
                <a:latin typeface="Calibri" panose="020F0502020204030204" pitchFamily="34" charset="0"/>
                <a:cs typeface="Calibri" panose="020F0502020204030204" pitchFamily="34" charset="0"/>
              </a:rPr>
              <a:t>He caused by fluctuated exotic field:</a:t>
            </a:r>
            <a:endParaRPr kumimoji="1" lang="zh-CN" alt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文本框 37">
                <a:extLst>
                  <a:ext uri="{FF2B5EF4-FFF2-40B4-BE49-F238E27FC236}">
                    <a16:creationId xmlns:a16="http://schemas.microsoft.com/office/drawing/2014/main" id="{6918BE4C-DC56-EF40-9C3B-8770E3C4F8A4}"/>
                  </a:ext>
                </a:extLst>
              </p:cNvPr>
              <p:cNvSpPr txBox="1"/>
              <p:nvPr/>
            </p:nvSpPr>
            <p:spPr>
              <a:xfrm>
                <a:off x="5201778" y="685548"/>
                <a:ext cx="3682739" cy="80021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zh-CN" dirty="0">
                    <a:latin typeface="Calibri" panose="020F0502020204030204" pitchFamily="34" charset="0"/>
                    <a:cs typeface="Calibri" panose="020F0502020204030204" pitchFamily="34" charset="0"/>
                  </a:rPr>
                  <a:t>Taking advantage of</a:t>
                </a:r>
              </a:p>
              <a:p>
                <a:pPr marL="257175" indent="-257175">
                  <a:buFont typeface="Arial" panose="020B0604020202020204" pitchFamily="34" charset="0"/>
                  <a:buChar char="•"/>
                </a:pPr>
                <a:r>
                  <a:rPr kumimoji="1" lang="en-US" altLang="zh-CN" sz="1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Long </a:t>
                </a:r>
                <a:r>
                  <a:rPr kumimoji="1" lang="en-US" altLang="zh-CN" sz="1400" baseline="30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3</a:t>
                </a:r>
                <a:r>
                  <a:rPr kumimoji="1" lang="en-US" altLang="zh-CN" sz="1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He</a:t>
                </a:r>
                <a:r>
                  <a:rPr kumimoji="1" lang="zh-CN" altLang="en-US" sz="1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1" lang="en-US" altLang="zh-CN" sz="1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relaxation time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1" lang="en-US" altLang="zh-CN" sz="140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T</m:t>
                    </m:r>
                    <m:r>
                      <a:rPr kumimoji="1" lang="en-US" altLang="zh-CN" sz="1400" baseline="-2500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2</m:t>
                    </m:r>
                    <m:r>
                      <a:rPr kumimoji="1" lang="en-US" altLang="zh-CN" sz="1400" i="1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~</m:t>
                    </m:r>
                    <m:r>
                      <a:rPr kumimoji="1" lang="en-US" altLang="zh-CN" sz="1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60</m:t>
                    </m:r>
                  </m:oMath>
                </a14:m>
                <a:r>
                  <a:rPr kumimoji="1" lang="zh-CN" altLang="en-US" sz="1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1" lang="en-US" altLang="zh-CN" sz="1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h</a:t>
                </a:r>
              </a:p>
              <a:p>
                <a:pPr marL="257175" indent="-257175">
                  <a:buFont typeface="Arial" panose="020B0604020202020204" pitchFamily="34" charset="0"/>
                  <a:buChar char="•"/>
                </a:pPr>
                <a:r>
                  <a:rPr kumimoji="1" lang="en-US" altLang="zh-CN" sz="1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Large unpolarized nucleon in the Earth 10</a:t>
                </a:r>
                <a:r>
                  <a:rPr kumimoji="1" lang="en-US" altLang="zh-CN" sz="1400" baseline="30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51</a:t>
                </a:r>
                <a:r>
                  <a:rPr kumimoji="1" lang="en-US" altLang="zh-CN" sz="1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 </a:t>
                </a:r>
                <a:endParaRPr kumimoji="1" lang="zh-CN" altLang="en-US" sz="1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38" name="文本框 37">
                <a:extLst>
                  <a:ext uri="{FF2B5EF4-FFF2-40B4-BE49-F238E27FC236}">
                    <a16:creationId xmlns:a16="http://schemas.microsoft.com/office/drawing/2014/main" id="{6918BE4C-DC56-EF40-9C3B-8770E3C4F8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01778" y="685548"/>
                <a:ext cx="3682739" cy="800219"/>
              </a:xfrm>
              <a:prstGeom prst="rect">
                <a:avLst/>
              </a:prstGeom>
              <a:blipFill>
                <a:blip r:embed="rId7"/>
                <a:stretch>
                  <a:fillRect l="-1375" t="-3077" b="-769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标题 1">
            <a:extLst>
              <a:ext uri="{FF2B5EF4-FFF2-40B4-BE49-F238E27FC236}">
                <a16:creationId xmlns:a16="http://schemas.microsoft.com/office/drawing/2014/main" id="{AD118061-2819-9444-BB97-9F659821C7C2}"/>
              </a:ext>
            </a:extLst>
          </p:cNvPr>
          <p:cNvSpPr txBox="1">
            <a:spLocks/>
          </p:cNvSpPr>
          <p:nvPr/>
        </p:nvSpPr>
        <p:spPr>
          <a:xfrm>
            <a:off x="515224" y="163794"/>
            <a:ext cx="5279289" cy="33845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j-cs"/>
              </a:defRPr>
            </a:lvl1pPr>
          </a:lstStyle>
          <a:p>
            <a:r>
              <a:rPr kumimoji="1" lang="en-US" altLang="zh-CN" dirty="0">
                <a:latin typeface="+mj-lt"/>
              </a:rPr>
              <a:t>Detection at Earth Range: </a:t>
            </a:r>
            <a:r>
              <a:rPr kumimoji="1" lang="en-US" altLang="zh-CN" baseline="30000" dirty="0">
                <a:latin typeface="+mj-lt"/>
              </a:rPr>
              <a:t>3</a:t>
            </a:r>
            <a:r>
              <a:rPr kumimoji="1" lang="en-US" altLang="zh-CN" dirty="0">
                <a:latin typeface="+mj-lt"/>
              </a:rPr>
              <a:t>He Relaxation </a:t>
            </a:r>
            <a:endParaRPr kumimoji="1" lang="zh-CN" alt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863887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FD905FE-CEDD-1D40-8AC4-243C9085DB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65F72-CEDD-7446-8A64-E3FABA798CA3}" type="datetime1">
              <a:rPr kumimoji="1" lang="zh-CN" altLang="en-US" smtClean="0"/>
              <a:pPr/>
              <a:t>2025/9/23</a:t>
            </a:fld>
            <a:endParaRPr kumimoji="1" lang="zh-CN" alt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EB525412-78BB-4147-A555-75F68A6579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75C325-6575-2E48-BD82-154A656D9096}" type="slidenum">
              <a:rPr kumimoji="1" lang="zh-CN" altLang="en-US" smtClean="0"/>
              <a:pPr/>
              <a:t>15</a:t>
            </a:fld>
            <a:endParaRPr kumimoji="1" lang="zh-CN" altLang="en-US" dirty="0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04D1FE45-0E19-B146-9102-6B836EB40C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566" y="1010615"/>
            <a:ext cx="1550146" cy="54869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7005BC9B-746E-054B-892B-8849C70521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3623" y="999471"/>
            <a:ext cx="1412842" cy="516158"/>
          </a:xfrm>
          <a:prstGeom prst="rect">
            <a:avLst/>
          </a:prstGeom>
        </p:spPr>
      </p:pic>
      <p:pic>
        <p:nvPicPr>
          <p:cNvPr id="30" name="图片 29" descr="图示&#10;&#10;描述已自动生成">
            <a:extLst>
              <a:ext uri="{FF2B5EF4-FFF2-40B4-BE49-F238E27FC236}">
                <a16:creationId xmlns:a16="http://schemas.microsoft.com/office/drawing/2014/main" id="{CC2575E9-3AB3-4941-A084-735E14B231E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237" t="3542" r="2763" b="2081"/>
          <a:stretch/>
        </p:blipFill>
        <p:spPr>
          <a:xfrm>
            <a:off x="63979" y="1757442"/>
            <a:ext cx="4376182" cy="2036802"/>
          </a:xfrm>
          <a:prstGeom prst="rect">
            <a:avLst/>
          </a:prstGeom>
        </p:spPr>
      </p:pic>
      <p:sp>
        <p:nvSpPr>
          <p:cNvPr id="32" name="文本框 31">
            <a:extLst>
              <a:ext uri="{FF2B5EF4-FFF2-40B4-BE49-F238E27FC236}">
                <a16:creationId xmlns:a16="http://schemas.microsoft.com/office/drawing/2014/main" id="{8FA59350-6734-CC48-919E-F89ACA5A0B96}"/>
              </a:ext>
            </a:extLst>
          </p:cNvPr>
          <p:cNvSpPr txBox="1"/>
          <p:nvPr/>
        </p:nvSpPr>
        <p:spPr>
          <a:xfrm>
            <a:off x="419399" y="4102037"/>
            <a:ext cx="37247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600" dirty="0">
                <a:latin typeface="Calibri" panose="020F0502020204030204" pitchFamily="34" charset="0"/>
                <a:cs typeface="Calibri" panose="020F0502020204030204" pitchFamily="34" charset="0"/>
              </a:rPr>
              <a:t>The spin-dependent interactions in Sun-centered and Earth-based frames.</a:t>
            </a:r>
            <a:endParaRPr kumimoji="1" lang="zh-CN" alt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标题 1">
            <a:extLst>
              <a:ext uri="{FF2B5EF4-FFF2-40B4-BE49-F238E27FC236}">
                <a16:creationId xmlns:a16="http://schemas.microsoft.com/office/drawing/2014/main" id="{8A91F569-F617-214B-ABC6-43D98F0D2467}"/>
              </a:ext>
            </a:extLst>
          </p:cNvPr>
          <p:cNvSpPr txBox="1">
            <a:spLocks/>
          </p:cNvSpPr>
          <p:nvPr/>
        </p:nvSpPr>
        <p:spPr>
          <a:xfrm>
            <a:off x="508404" y="177217"/>
            <a:ext cx="4742605" cy="33845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j-cs"/>
              </a:defRPr>
            </a:lvl1pPr>
          </a:lstStyle>
          <a:p>
            <a:r>
              <a:rPr kumimoji="1" lang="en-US" altLang="zh-CN" dirty="0">
                <a:latin typeface="+mj-lt"/>
              </a:rPr>
              <a:t>Detection at astronomical distances</a:t>
            </a:r>
            <a:endParaRPr kumimoji="1" lang="zh-CN" altLang="en-US" dirty="0">
              <a:latin typeface="+mj-lt"/>
            </a:endParaRPr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id="{15C8D8DA-8D6E-494E-8E31-BC6AEBC64E1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33127"/>
          <a:stretch/>
        </p:blipFill>
        <p:spPr>
          <a:xfrm>
            <a:off x="4440161" y="3146797"/>
            <a:ext cx="3843574" cy="1538130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B0DEFD3A-DD82-4944-BC4E-54B3FA6167B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32399"/>
          <a:stretch/>
        </p:blipFill>
        <p:spPr>
          <a:xfrm>
            <a:off x="4440161" y="1455653"/>
            <a:ext cx="4175867" cy="769645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25212E37-1C8E-384C-9E1C-A6D328085945}"/>
              </a:ext>
            </a:extLst>
          </p:cNvPr>
          <p:cNvSpPr txBox="1"/>
          <p:nvPr/>
        </p:nvSpPr>
        <p:spPr>
          <a:xfrm>
            <a:off x="4226705" y="861250"/>
            <a:ext cx="39424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600" dirty="0">
                <a:latin typeface="Calibri" panose="020F0502020204030204" pitchFamily="34" charset="0"/>
                <a:cs typeface="Calibri" panose="020F0502020204030204" pitchFamily="34" charset="0"/>
              </a:rPr>
              <a:t>The unpolarized nucleon in the Sun as source</a:t>
            </a:r>
            <a:endParaRPr kumimoji="1" lang="zh-CN" alt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B67C1E5E-6F5A-8545-9752-08C46D96CA3D}"/>
              </a:ext>
            </a:extLst>
          </p:cNvPr>
          <p:cNvSpPr txBox="1"/>
          <p:nvPr/>
        </p:nvSpPr>
        <p:spPr>
          <a:xfrm>
            <a:off x="4226705" y="2557238"/>
            <a:ext cx="48533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600" dirty="0">
                <a:latin typeface="Calibri" panose="020F0502020204030204" pitchFamily="34" charset="0"/>
                <a:cs typeface="Calibri" panose="020F0502020204030204" pitchFamily="34" charset="0"/>
              </a:rPr>
              <a:t>The Earth’s rotation as a modulation to the exotic signal </a:t>
            </a:r>
            <a:endParaRPr kumimoji="1" lang="zh-CN" alt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25463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E54262D-C31C-E340-824B-CDCC916DC2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65F72-CEDD-7446-8A64-E3FABA798CA3}" type="datetime1">
              <a:rPr kumimoji="1" lang="zh-CN" altLang="en-US" smtClean="0"/>
              <a:pPr/>
              <a:t>2025/9/23</a:t>
            </a:fld>
            <a:endParaRPr kumimoji="1" lang="zh-CN" alt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C1BEC2C6-9686-8240-9BD4-DADED37E2C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75C325-6575-2E48-BD82-154A656D9096}" type="slidenum">
              <a:rPr kumimoji="1" lang="zh-CN" altLang="en-US" smtClean="0"/>
              <a:pPr/>
              <a:t>16</a:t>
            </a:fld>
            <a:endParaRPr kumimoji="1" lang="zh-CN" altLang="en-US" dirty="0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6B54673C-05EE-EB4E-B988-EBA18DAD6EFD}"/>
              </a:ext>
            </a:extLst>
          </p:cNvPr>
          <p:cNvSpPr txBox="1"/>
          <p:nvPr/>
        </p:nvSpPr>
        <p:spPr>
          <a:xfrm>
            <a:off x="499631" y="4429563"/>
            <a:ext cx="4129187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L. Y. Wu, KY Zhang, M Peng, J Gong, H Yan., Phys. Rev. Lett. </a:t>
            </a:r>
            <a:r>
              <a:rPr lang="zh-CN" alt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131, 091002 (2023)</a:t>
            </a:r>
            <a:r>
              <a:rPr lang="en-US" altLang="zh-CN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en-US" sz="10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标题 1">
            <a:extLst>
              <a:ext uri="{FF2B5EF4-FFF2-40B4-BE49-F238E27FC236}">
                <a16:creationId xmlns:a16="http://schemas.microsoft.com/office/drawing/2014/main" id="{6AD75D4D-1B25-8949-8418-5784D9D0C569}"/>
              </a:ext>
            </a:extLst>
          </p:cNvPr>
          <p:cNvSpPr txBox="1">
            <a:spLocks/>
          </p:cNvSpPr>
          <p:nvPr/>
        </p:nvSpPr>
        <p:spPr>
          <a:xfrm>
            <a:off x="511869" y="167859"/>
            <a:ext cx="4829675" cy="33845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j-cs"/>
              </a:defRPr>
            </a:lvl1pPr>
          </a:lstStyle>
          <a:p>
            <a:r>
              <a:rPr kumimoji="1" lang="en-US" altLang="zh-CN" dirty="0">
                <a:latin typeface="+mj-lt"/>
              </a:rPr>
              <a:t>Detection at astronomical distances</a:t>
            </a:r>
            <a:endParaRPr kumimoji="1" lang="zh-CN" altLang="en-US" dirty="0">
              <a:latin typeface="+mj-lt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D029AA3C-C355-0C4B-98A5-3C0F42F6555D}"/>
              </a:ext>
            </a:extLst>
          </p:cNvPr>
          <p:cNvSpPr txBox="1"/>
          <p:nvPr/>
        </p:nvSpPr>
        <p:spPr>
          <a:xfrm>
            <a:off x="444273" y="2579445"/>
            <a:ext cx="383359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500" dirty="0">
                <a:latin typeface="Calibri" panose="020F0502020204030204" pitchFamily="34" charset="0"/>
                <a:cs typeface="Calibri" panose="020F0502020204030204" pitchFamily="34" charset="0"/>
              </a:rPr>
              <a:t>Based on the Lorentz-violation test experiment using </a:t>
            </a:r>
            <a:r>
              <a:rPr kumimoji="1" lang="en-US" altLang="zh-CN" sz="15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kumimoji="1" lang="en-US" altLang="zh-CN" sz="1500" dirty="0">
                <a:latin typeface="Calibri" panose="020F0502020204030204" pitchFamily="34" charset="0"/>
                <a:cs typeface="Calibri" panose="020F0502020204030204" pitchFamily="34" charset="0"/>
              </a:rPr>
              <a:t>He-</a:t>
            </a:r>
            <a:r>
              <a:rPr kumimoji="1" lang="en-US" altLang="zh-CN" sz="15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129</a:t>
            </a:r>
            <a:r>
              <a:rPr kumimoji="1" lang="en-US" altLang="zh-CN" sz="1500" dirty="0">
                <a:latin typeface="Calibri" panose="020F0502020204030204" pitchFamily="34" charset="0"/>
                <a:cs typeface="Calibri" panose="020F0502020204030204" pitchFamily="34" charset="0"/>
              </a:rPr>
              <a:t>Xe comagnetometer.</a:t>
            </a:r>
            <a:endParaRPr kumimoji="1" lang="zh-CN" altLang="en-US" sz="15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58506B51-9B4F-B549-8A83-DE3FFEFF9DAF}"/>
              </a:ext>
            </a:extLst>
          </p:cNvPr>
          <p:cNvSpPr txBox="1"/>
          <p:nvPr/>
        </p:nvSpPr>
        <p:spPr>
          <a:xfrm>
            <a:off x="454574" y="3119194"/>
            <a:ext cx="2671685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F. Allmendinger and et al., Phys. Rev. Lett.</a:t>
            </a:r>
            <a:r>
              <a:rPr lang="zh-CN" alt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112(11):110801, (2014).</a:t>
            </a:r>
            <a:endParaRPr lang="zh-CN" altLang="en-US" sz="10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9F796D70-80C3-0048-A642-691CC1A33A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440" y="4240529"/>
            <a:ext cx="2245393" cy="180608"/>
          </a:xfrm>
          <a:prstGeom prst="rect">
            <a:avLst/>
          </a:prstGeom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id="{208AE49E-409E-814D-B72F-F71C1CD021B4}"/>
              </a:ext>
            </a:extLst>
          </p:cNvPr>
          <p:cNvSpPr txBox="1"/>
          <p:nvPr/>
        </p:nvSpPr>
        <p:spPr>
          <a:xfrm>
            <a:off x="242792" y="691889"/>
            <a:ext cx="424468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400" dirty="0">
                <a:latin typeface="Calibri" panose="020F0502020204030204" pitchFamily="34" charset="0"/>
                <a:cs typeface="Calibri" panose="020F0502020204030204" pitchFamily="34" charset="0"/>
              </a:rPr>
              <a:t>Search for sidereal modulation on the spin precession</a:t>
            </a:r>
            <a:r>
              <a:rPr kumimoji="1" lang="zh-CN" alt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1400" dirty="0">
                <a:latin typeface="Calibri" panose="020F0502020204030204" pitchFamily="34" charset="0"/>
                <a:cs typeface="Calibri" panose="020F0502020204030204" pitchFamily="34" charset="0"/>
              </a:rPr>
              <a:t>in </a:t>
            </a:r>
            <a:r>
              <a:rPr kumimoji="1" lang="en-US" altLang="zh-CN" sz="14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 3</a:t>
            </a:r>
            <a:r>
              <a:rPr kumimoji="1" lang="en-US" altLang="zh-CN" sz="1400" dirty="0">
                <a:latin typeface="Calibri" panose="020F0502020204030204" pitchFamily="34" charset="0"/>
                <a:cs typeface="Calibri" panose="020F0502020204030204" pitchFamily="34" charset="0"/>
              </a:rPr>
              <a:t>He-</a:t>
            </a:r>
            <a:r>
              <a:rPr kumimoji="1" lang="en-US" altLang="zh-CN" sz="14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129</a:t>
            </a:r>
            <a:r>
              <a:rPr kumimoji="1" lang="en-US" altLang="zh-CN" sz="1400" dirty="0">
                <a:latin typeface="Calibri" panose="020F0502020204030204" pitchFamily="34" charset="0"/>
                <a:cs typeface="Calibri" panose="020F0502020204030204" pitchFamily="34" charset="0"/>
              </a:rPr>
              <a:t>Xe comagnetometer caused by the exotic interaction.</a:t>
            </a:r>
            <a:endParaRPr kumimoji="1" lang="zh-CN" alt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C0982381-FE39-E045-AA67-BE969EEDAC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440" y="1517640"/>
            <a:ext cx="2780991" cy="1018237"/>
          </a:xfrm>
          <a:prstGeom prst="rect">
            <a:avLst/>
          </a:prstGeom>
        </p:spPr>
      </p:pic>
      <p:sp>
        <p:nvSpPr>
          <p:cNvPr id="22" name="文本框 21">
            <a:extLst>
              <a:ext uri="{FF2B5EF4-FFF2-40B4-BE49-F238E27FC236}">
                <a16:creationId xmlns:a16="http://schemas.microsoft.com/office/drawing/2014/main" id="{24F496FE-88AE-C240-9E59-1F8A1041ECCF}"/>
              </a:ext>
            </a:extLst>
          </p:cNvPr>
          <p:cNvSpPr txBox="1"/>
          <p:nvPr/>
        </p:nvSpPr>
        <p:spPr>
          <a:xfrm>
            <a:off x="444273" y="3572268"/>
            <a:ext cx="36683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400" dirty="0">
                <a:latin typeface="Calibri" panose="020F0502020204030204" pitchFamily="34" charset="0"/>
                <a:cs typeface="Calibri" panose="020F0502020204030204" pitchFamily="34" charset="0"/>
              </a:rPr>
              <a:t>Upper limit on the exotic magnetic field sourced by the Sun:</a:t>
            </a:r>
            <a:endParaRPr kumimoji="1" lang="zh-CN" alt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18377D24-3D5E-B849-AC1F-D9A1D07E8E5B}"/>
              </a:ext>
            </a:extLst>
          </p:cNvPr>
          <p:cNvGrpSpPr/>
          <p:nvPr/>
        </p:nvGrpSpPr>
        <p:grpSpPr>
          <a:xfrm>
            <a:off x="4487472" y="555450"/>
            <a:ext cx="3964439" cy="2168702"/>
            <a:chOff x="4487472" y="468364"/>
            <a:chExt cx="3964439" cy="2168702"/>
          </a:xfrm>
        </p:grpSpPr>
        <p:grpSp>
          <p:nvGrpSpPr>
            <p:cNvPr id="6" name="组合 5">
              <a:extLst>
                <a:ext uri="{FF2B5EF4-FFF2-40B4-BE49-F238E27FC236}">
                  <a16:creationId xmlns:a16="http://schemas.microsoft.com/office/drawing/2014/main" id="{AFFEB36E-A6B1-7D4A-981D-E2DA4B19BCC7}"/>
                </a:ext>
              </a:extLst>
            </p:cNvPr>
            <p:cNvGrpSpPr/>
            <p:nvPr/>
          </p:nvGrpSpPr>
          <p:grpSpPr>
            <a:xfrm>
              <a:off x="4487472" y="654846"/>
              <a:ext cx="3964439" cy="1982220"/>
              <a:chOff x="1600356" y="2350843"/>
              <a:chExt cx="4144133" cy="2072067"/>
            </a:xfrm>
          </p:grpSpPr>
          <p:pic>
            <p:nvPicPr>
              <p:cNvPr id="7" name="图片 6">
                <a:extLst>
                  <a:ext uri="{FF2B5EF4-FFF2-40B4-BE49-F238E27FC236}">
                    <a16:creationId xmlns:a16="http://schemas.microsoft.com/office/drawing/2014/main" id="{729652EE-4E4A-7148-BED5-5AD91F2E189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600356" y="2350843"/>
                <a:ext cx="4144133" cy="2072067"/>
              </a:xfrm>
              <a:prstGeom prst="rect">
                <a:avLst/>
              </a:prstGeom>
            </p:spPr>
          </p:pic>
          <p:sp>
            <p:nvSpPr>
              <p:cNvPr id="8" name="圆角矩形 7">
                <a:extLst>
                  <a:ext uri="{FF2B5EF4-FFF2-40B4-BE49-F238E27FC236}">
                    <a16:creationId xmlns:a16="http://schemas.microsoft.com/office/drawing/2014/main" id="{8EB2BB97-2A8B-C046-A6FF-A0B8C4C3A655}"/>
                  </a:ext>
                </a:extLst>
              </p:cNvPr>
              <p:cNvSpPr/>
              <p:nvPr/>
            </p:nvSpPr>
            <p:spPr>
              <a:xfrm>
                <a:off x="4706660" y="3546708"/>
                <a:ext cx="440752" cy="98484"/>
              </a:xfrm>
              <a:prstGeom prst="roundRect">
                <a:avLst/>
              </a:prstGeom>
              <a:noFill/>
              <a:ln w="127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sz="1013"/>
              </a:p>
            </p:txBody>
          </p:sp>
        </p:grpSp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id="{CAEFF17A-BBBD-A14A-A179-D1144461EC0B}"/>
                </a:ext>
              </a:extLst>
            </p:cNvPr>
            <p:cNvSpPr txBox="1"/>
            <p:nvPr/>
          </p:nvSpPr>
          <p:spPr>
            <a:xfrm>
              <a:off x="6194816" y="468364"/>
              <a:ext cx="569387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105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 (eV)</a:t>
              </a:r>
              <a:endParaRPr kumimoji="1" lang="zh-CN" altLang="en-US" sz="105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1" name="组合 30">
            <a:extLst>
              <a:ext uri="{FF2B5EF4-FFF2-40B4-BE49-F238E27FC236}">
                <a16:creationId xmlns:a16="http://schemas.microsoft.com/office/drawing/2014/main" id="{22327730-2D28-824F-9BF7-9E4CF8A0E1A9}"/>
              </a:ext>
            </a:extLst>
          </p:cNvPr>
          <p:cNvGrpSpPr/>
          <p:nvPr/>
        </p:nvGrpSpPr>
        <p:grpSpPr>
          <a:xfrm>
            <a:off x="4477304" y="2748383"/>
            <a:ext cx="3982485" cy="2149534"/>
            <a:chOff x="4477304" y="2748383"/>
            <a:chExt cx="3982485" cy="2149534"/>
          </a:xfrm>
        </p:grpSpPr>
        <p:grpSp>
          <p:nvGrpSpPr>
            <p:cNvPr id="27" name="组合 26">
              <a:extLst>
                <a:ext uri="{FF2B5EF4-FFF2-40B4-BE49-F238E27FC236}">
                  <a16:creationId xmlns:a16="http://schemas.microsoft.com/office/drawing/2014/main" id="{74DD2978-A1D0-4F48-A6A8-7AFE2FD1DC95}"/>
                </a:ext>
              </a:extLst>
            </p:cNvPr>
            <p:cNvGrpSpPr/>
            <p:nvPr/>
          </p:nvGrpSpPr>
          <p:grpSpPr>
            <a:xfrm>
              <a:off x="4477304" y="2748383"/>
              <a:ext cx="3982485" cy="2149534"/>
              <a:chOff x="3922690" y="1885219"/>
              <a:chExt cx="4728029" cy="2551939"/>
            </a:xfrm>
          </p:grpSpPr>
          <p:pic>
            <p:nvPicPr>
              <p:cNvPr id="28" name="图片 27">
                <a:extLst>
                  <a:ext uri="{FF2B5EF4-FFF2-40B4-BE49-F238E27FC236}">
                    <a16:creationId xmlns:a16="http://schemas.microsoft.com/office/drawing/2014/main" id="{83781A33-8F5F-514A-AF64-B908D95FA6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922690" y="2073143"/>
                <a:ext cx="4728029" cy="2364015"/>
              </a:xfrm>
              <a:prstGeom prst="rect">
                <a:avLst/>
              </a:prstGeom>
            </p:spPr>
          </p:pic>
          <p:sp>
            <p:nvSpPr>
              <p:cNvPr id="29" name="文本框 28">
                <a:extLst>
                  <a:ext uri="{FF2B5EF4-FFF2-40B4-BE49-F238E27FC236}">
                    <a16:creationId xmlns:a16="http://schemas.microsoft.com/office/drawing/2014/main" id="{0009EC48-FCE9-444F-AC29-2416FBF57F2D}"/>
                  </a:ext>
                </a:extLst>
              </p:cNvPr>
              <p:cNvSpPr txBox="1"/>
              <p:nvPr/>
            </p:nvSpPr>
            <p:spPr>
              <a:xfrm>
                <a:off x="6123303" y="1885219"/>
                <a:ext cx="569387" cy="2539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zh-CN" sz="105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 (eV)</a:t>
                </a:r>
                <a:endParaRPr kumimoji="1" lang="zh-CN" altLang="en-US" sz="105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30" name="圆角矩形 29">
              <a:extLst>
                <a:ext uri="{FF2B5EF4-FFF2-40B4-BE49-F238E27FC236}">
                  <a16:creationId xmlns:a16="http://schemas.microsoft.com/office/drawing/2014/main" id="{E436DB9F-F95C-E441-8C0B-90464FFF43E5}"/>
                </a:ext>
              </a:extLst>
            </p:cNvPr>
            <p:cNvSpPr/>
            <p:nvPr/>
          </p:nvSpPr>
          <p:spPr>
            <a:xfrm>
              <a:off x="7756864" y="4164436"/>
              <a:ext cx="421641" cy="94214"/>
            </a:xfrm>
            <a:prstGeom prst="roundRect">
              <a:avLst/>
            </a:prstGeom>
            <a:noFill/>
            <a:ln w="127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013"/>
            </a:p>
          </p:txBody>
        </p:sp>
      </p:grpSp>
    </p:spTree>
    <p:extLst>
      <p:ext uri="{BB962C8B-B14F-4D97-AF65-F5344CB8AC3E}">
        <p14:creationId xmlns:p14="http://schemas.microsoft.com/office/powerpoint/2010/main" val="36263828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B50EECF-E806-2845-81E5-151E54B320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65F72-CEDD-7446-8A64-E3FABA798CA3}" type="datetime1">
              <a:rPr kumimoji="1" lang="zh-CN" altLang="en-US" smtClean="0"/>
              <a:pPr/>
              <a:t>2025/9/23</a:t>
            </a:fld>
            <a:endParaRPr kumimoji="1" lang="zh-CN" alt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A982CD8-55EE-D54F-BD14-3C9E16AC01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75C325-6575-2E48-BD82-154A656D9096}" type="slidenum">
              <a:rPr kumimoji="1" lang="zh-CN" altLang="en-US" smtClean="0"/>
              <a:pPr/>
              <a:t>17</a:t>
            </a:fld>
            <a:endParaRPr kumimoji="1" lang="zh-CN" altLang="en-US" dirty="0"/>
          </a:p>
        </p:txBody>
      </p:sp>
      <p:sp>
        <p:nvSpPr>
          <p:cNvPr id="6" name="标题 1">
            <a:extLst>
              <a:ext uri="{FF2B5EF4-FFF2-40B4-BE49-F238E27FC236}">
                <a16:creationId xmlns:a16="http://schemas.microsoft.com/office/drawing/2014/main" id="{70B41F85-19CE-C34D-8CFB-1755B5DE62D4}"/>
              </a:ext>
            </a:extLst>
          </p:cNvPr>
          <p:cNvSpPr txBox="1">
            <a:spLocks/>
          </p:cNvSpPr>
          <p:nvPr/>
        </p:nvSpPr>
        <p:spPr>
          <a:xfrm>
            <a:off x="532665" y="150565"/>
            <a:ext cx="3606204" cy="33845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j-cs"/>
              </a:defRPr>
            </a:lvl1pPr>
          </a:lstStyle>
          <a:p>
            <a:r>
              <a:rPr kumimoji="1" lang="en-US" altLang="zh-CN" dirty="0">
                <a:latin typeface="+mj-lt"/>
              </a:rPr>
              <a:t>Constraining the axion wind  </a:t>
            </a:r>
            <a:endParaRPr kumimoji="1" lang="zh-CN" altLang="en-US" dirty="0">
              <a:latin typeface="+mj-lt"/>
            </a:endParaRPr>
          </a:p>
        </p:txBody>
      </p:sp>
      <p:pic>
        <p:nvPicPr>
          <p:cNvPr id="7" name="Picture 45">
            <a:extLst>
              <a:ext uri="{FF2B5EF4-FFF2-40B4-BE49-F238E27FC236}">
                <a16:creationId xmlns:a16="http://schemas.microsoft.com/office/drawing/2014/main" id="{1C74A06E-A09C-C143-A9D1-845B0D5C98D1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339200" y="1100747"/>
            <a:ext cx="1632239" cy="974700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492E63BE-C5BA-A044-B535-C326F82D7B57}"/>
              </a:ext>
            </a:extLst>
          </p:cNvPr>
          <p:cNvSpPr txBox="1"/>
          <p:nvPr/>
        </p:nvSpPr>
        <p:spPr>
          <a:xfrm>
            <a:off x="339418" y="1114369"/>
            <a:ext cx="351827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500" dirty="0">
                <a:latin typeface="Calibri" panose="020F0502020204030204" pitchFamily="34" charset="0"/>
                <a:cs typeface="Calibri" panose="020F0502020204030204" pitchFamily="34" charset="0"/>
              </a:rPr>
              <a:t>The axion with large occupation  acting like a “classical field” around  the Earth. </a:t>
            </a:r>
            <a:endParaRPr kumimoji="1" lang="zh-CN" altLang="en-US" sz="15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4" name="组合 33">
            <a:extLst>
              <a:ext uri="{FF2B5EF4-FFF2-40B4-BE49-F238E27FC236}">
                <a16:creationId xmlns:a16="http://schemas.microsoft.com/office/drawing/2014/main" id="{34030421-4957-4E4B-9926-BB1AD8BDE13E}"/>
              </a:ext>
            </a:extLst>
          </p:cNvPr>
          <p:cNvGrpSpPr/>
          <p:nvPr/>
        </p:nvGrpSpPr>
        <p:grpSpPr>
          <a:xfrm>
            <a:off x="214878" y="2163239"/>
            <a:ext cx="3923990" cy="2051580"/>
            <a:chOff x="389793" y="3747792"/>
            <a:chExt cx="5231987" cy="2735439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557765B1-5F44-E347-A5AC-794B1C4850A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78622" y="4512208"/>
              <a:ext cx="4302145" cy="451274"/>
            </a:xfrm>
            <a:prstGeom prst="rect">
              <a:avLst/>
            </a:prstGeom>
          </p:spPr>
        </p:pic>
        <p:cxnSp>
          <p:nvCxnSpPr>
            <p:cNvPr id="15" name="直线箭头连接符 14">
              <a:extLst>
                <a:ext uri="{FF2B5EF4-FFF2-40B4-BE49-F238E27FC236}">
                  <a16:creationId xmlns:a16="http://schemas.microsoft.com/office/drawing/2014/main" id="{C372C2CC-3C95-1841-84F4-352F7887850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471107" y="4975868"/>
              <a:ext cx="449943" cy="535348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文本框 15">
                  <a:extLst>
                    <a:ext uri="{FF2B5EF4-FFF2-40B4-BE49-F238E27FC236}">
                      <a16:creationId xmlns:a16="http://schemas.microsoft.com/office/drawing/2014/main" id="{57E9EB0F-6F97-C04C-89E8-963D11A1CD93}"/>
                    </a:ext>
                  </a:extLst>
                </p:cNvPr>
                <p:cNvSpPr txBox="1"/>
                <p:nvPr/>
              </p:nvSpPr>
              <p:spPr>
                <a:xfrm>
                  <a:off x="389793" y="5498346"/>
                  <a:ext cx="3062514" cy="98488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kumimoji="1" lang="en-US" altLang="zh-CN" sz="1400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Amplitude decided by local DM density </a:t>
                  </a:r>
                  <a14:m>
                    <m:oMath xmlns:m="http://schemas.openxmlformats.org/officeDocument/2006/math">
                      <m:r>
                        <a:rPr kumimoji="1" lang="en-US" altLang="zh-CN" sz="1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𝜌</m:t>
                      </m:r>
                      <m:r>
                        <a:rPr kumimoji="1" lang="en-US" altLang="zh-CN" sz="1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=0.4 </m:t>
                      </m:r>
                      <m:r>
                        <m:rPr>
                          <m:sty m:val="p"/>
                        </m:rPr>
                        <a:rPr kumimoji="1" lang="en-US" altLang="zh-CN" sz="140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GeV</m:t>
                      </m:r>
                      <m:r>
                        <a:rPr kumimoji="1" lang="en-US" altLang="zh-CN" sz="140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/</m:t>
                      </m:r>
                      <m:sSup>
                        <m:sSupPr>
                          <m:ctrlPr>
                            <a:rPr kumimoji="1" lang="en-US" altLang="zh-CN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kumimoji="1" lang="en-US" altLang="zh-CN" sz="140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cm</m:t>
                          </m:r>
                        </m:e>
                        <m:sup>
                          <m:r>
                            <a:rPr kumimoji="1" lang="en-US" altLang="zh-CN" sz="140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a14:m>
                  <a:r>
                    <a:rPr kumimoji="1" lang="en-US" altLang="zh-CN" sz="1400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.</a:t>
                  </a:r>
                  <a:endParaRPr kumimoji="1" lang="zh-CN" altLang="en-US" sz="1400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16" name="文本框 15">
                  <a:extLst>
                    <a:ext uri="{FF2B5EF4-FFF2-40B4-BE49-F238E27FC236}">
                      <a16:creationId xmlns:a16="http://schemas.microsoft.com/office/drawing/2014/main" id="{57E9EB0F-6F97-C04C-89E8-963D11A1CD9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9793" y="5498346"/>
                  <a:ext cx="3062514" cy="984885"/>
                </a:xfrm>
                <a:prstGeom prst="rect">
                  <a:avLst/>
                </a:prstGeom>
                <a:blipFill>
                  <a:blip r:embed="rId5"/>
                  <a:stretch>
                    <a:fillRect l="-549" t="-1695" b="-8475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8" name="直线箭头连接符 17">
              <a:extLst>
                <a:ext uri="{FF2B5EF4-FFF2-40B4-BE49-F238E27FC236}">
                  <a16:creationId xmlns:a16="http://schemas.microsoft.com/office/drawing/2014/main" id="{BBDF3998-775A-CB46-BD1D-2EE3DD3ACCA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915281" y="5017906"/>
              <a:ext cx="537026" cy="299442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文本框 21">
                  <a:extLst>
                    <a:ext uri="{FF2B5EF4-FFF2-40B4-BE49-F238E27FC236}">
                      <a16:creationId xmlns:a16="http://schemas.microsoft.com/office/drawing/2014/main" id="{C7A6742F-9D89-404A-B4FA-D06CF336AE9F}"/>
                    </a:ext>
                  </a:extLst>
                </p:cNvPr>
                <p:cNvSpPr txBox="1"/>
                <p:nvPr/>
              </p:nvSpPr>
              <p:spPr>
                <a:xfrm>
                  <a:off x="3445463" y="5293185"/>
                  <a:ext cx="2176317" cy="697626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kumimoji="1" lang="en-US" altLang="zh-CN" sz="1400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Compton frequency </a:t>
                  </a:r>
                  <a14:m>
                    <m:oMath xmlns:m="http://schemas.openxmlformats.org/officeDocument/2006/math">
                      <m:r>
                        <a:rPr kumimoji="1" lang="en-US" altLang="zh-CN" sz="1400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𝜔</m:t>
                      </m:r>
                      <m:r>
                        <a:rPr kumimoji="1" lang="en-US" altLang="zh-CN" sz="1400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=</m:t>
                      </m:r>
                      <m:sSub>
                        <m:sSubPr>
                          <m:ctrlPr>
                            <a:rPr kumimoji="1" lang="en-US" altLang="zh-CN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kumimoji="1" lang="en-US" altLang="zh-CN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𝑚</m:t>
                          </m:r>
                        </m:e>
                        <m:sub>
                          <m:r>
                            <a:rPr kumimoji="1" lang="en-US" altLang="zh-CN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𝑎</m:t>
                          </m:r>
                        </m:sub>
                      </m:sSub>
                      <m:sSup>
                        <m:sSupPr>
                          <m:ctrlPr>
                            <a:rPr kumimoji="1" lang="en-US" altLang="zh-CN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pPr>
                        <m:e>
                          <m:r>
                            <a:rPr kumimoji="1" lang="en-US" altLang="zh-CN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𝑐</m:t>
                          </m:r>
                        </m:e>
                        <m:sup>
                          <m:r>
                            <a:rPr kumimoji="1" lang="en-US" altLang="zh-CN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2</m:t>
                          </m:r>
                        </m:sup>
                      </m:sSup>
                      <m:r>
                        <a:rPr kumimoji="1" lang="en-US" altLang="zh-CN" sz="1400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/ℏ</m:t>
                      </m:r>
                    </m:oMath>
                  </a14:m>
                  <a:endParaRPr lang="zh-CN" altLang="en-US" sz="1400" dirty="0"/>
                </a:p>
              </p:txBody>
            </p:sp>
          </mc:Choice>
          <mc:Fallback xmlns="">
            <p:sp>
              <p:nvSpPr>
                <p:cNvPr id="22" name="文本框 21">
                  <a:extLst>
                    <a:ext uri="{FF2B5EF4-FFF2-40B4-BE49-F238E27FC236}">
                      <a16:creationId xmlns:a16="http://schemas.microsoft.com/office/drawing/2014/main" id="{C7A6742F-9D89-404A-B4FA-D06CF336AE9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45463" y="5293185"/>
                  <a:ext cx="2176317" cy="697626"/>
                </a:xfrm>
                <a:prstGeom prst="rect">
                  <a:avLst/>
                </a:prstGeom>
                <a:blipFill>
                  <a:blip r:embed="rId6"/>
                  <a:stretch>
                    <a:fillRect l="-1550" t="-2381" r="-3101" b="-4762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3" name="直线箭头连接符 22">
              <a:extLst>
                <a:ext uri="{FF2B5EF4-FFF2-40B4-BE49-F238E27FC236}">
                  <a16:creationId xmlns:a16="http://schemas.microsoft.com/office/drawing/2014/main" id="{32E91A0C-E3DF-F24E-BE90-7669C92AF1F9}"/>
                </a:ext>
              </a:extLst>
            </p:cNvPr>
            <p:cNvCxnSpPr>
              <a:cxnSpLocks/>
            </p:cNvCxnSpPr>
            <p:nvPr/>
          </p:nvCxnSpPr>
          <p:spPr>
            <a:xfrm>
              <a:off x="4533621" y="4182505"/>
              <a:ext cx="282491" cy="425001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文本框 25">
                  <a:extLst>
                    <a:ext uri="{FF2B5EF4-FFF2-40B4-BE49-F238E27FC236}">
                      <a16:creationId xmlns:a16="http://schemas.microsoft.com/office/drawing/2014/main" id="{7F349BFC-9931-4741-B414-F19E6638A3F6}"/>
                    </a:ext>
                  </a:extLst>
                </p:cNvPr>
                <p:cNvSpPr txBox="1"/>
                <p:nvPr/>
              </p:nvSpPr>
              <p:spPr>
                <a:xfrm>
                  <a:off x="1192952" y="3747792"/>
                  <a:ext cx="2425195" cy="41036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kumimoji="1" lang="en-US" altLang="zh-CN" sz="1400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Wave vector </a:t>
                  </a:r>
                  <a14:m>
                    <m:oMath xmlns:m="http://schemas.openxmlformats.org/officeDocument/2006/math">
                      <m:r>
                        <a:rPr kumimoji="1" lang="en-US" altLang="zh-CN" sz="1400" i="1"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kumimoji="1" lang="en-US" altLang="zh-CN" sz="1400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kumimoji="1" lang="en-US" altLang="zh-CN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kumimoji="1" lang="en-US" altLang="zh-CN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𝑚</m:t>
                          </m:r>
                        </m:e>
                        <m:sub>
                          <m:r>
                            <a:rPr kumimoji="1" lang="en-US" altLang="zh-CN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𝑎</m:t>
                          </m:r>
                        </m:sub>
                      </m:sSub>
                      <m:r>
                        <a:rPr kumimoji="1" lang="en-US" altLang="zh-CN" sz="1400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𝑣</m:t>
                      </m:r>
                    </m:oMath>
                  </a14:m>
                  <a:endParaRPr kumimoji="1" lang="zh-CN" altLang="en-US" sz="1400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26" name="文本框 25">
                  <a:extLst>
                    <a:ext uri="{FF2B5EF4-FFF2-40B4-BE49-F238E27FC236}">
                      <a16:creationId xmlns:a16="http://schemas.microsoft.com/office/drawing/2014/main" id="{7F349BFC-9931-4741-B414-F19E6638A3F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92952" y="3747792"/>
                  <a:ext cx="2425195" cy="410369"/>
                </a:xfrm>
                <a:prstGeom prst="rect">
                  <a:avLst/>
                </a:prstGeom>
                <a:blipFill>
                  <a:blip r:embed="rId7"/>
                  <a:stretch>
                    <a:fillRect l="-1389" t="-4000" b="-20000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3" name="文本框 32">
              <a:extLst>
                <a:ext uri="{FF2B5EF4-FFF2-40B4-BE49-F238E27FC236}">
                  <a16:creationId xmlns:a16="http://schemas.microsoft.com/office/drawing/2014/main" id="{1A3D6A6A-DDC7-A14D-A370-35BAA2CB2F34}"/>
                </a:ext>
              </a:extLst>
            </p:cNvPr>
            <p:cNvSpPr txBox="1"/>
            <p:nvPr/>
          </p:nvSpPr>
          <p:spPr>
            <a:xfrm>
              <a:off x="3820818" y="3772135"/>
              <a:ext cx="1695336" cy="4103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Random phase</a:t>
              </a:r>
              <a:endParaRPr kumimoji="1" lang="zh-CN" altLang="en-US" sz="1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cxnSp>
        <p:nvCxnSpPr>
          <p:cNvPr id="36" name="直线箭头连接符 35">
            <a:extLst>
              <a:ext uri="{FF2B5EF4-FFF2-40B4-BE49-F238E27FC236}">
                <a16:creationId xmlns:a16="http://schemas.microsoft.com/office/drawing/2014/main" id="{742AB9E7-211A-AA4E-A722-04EEE77BDF71}"/>
              </a:ext>
            </a:extLst>
          </p:cNvPr>
          <p:cNvCxnSpPr>
            <a:cxnSpLocks/>
          </p:cNvCxnSpPr>
          <p:nvPr/>
        </p:nvCxnSpPr>
        <p:spPr>
          <a:xfrm>
            <a:off x="1744190" y="2460482"/>
            <a:ext cx="762441" cy="276068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文本框 40">
            <a:extLst>
              <a:ext uri="{FF2B5EF4-FFF2-40B4-BE49-F238E27FC236}">
                <a16:creationId xmlns:a16="http://schemas.microsoft.com/office/drawing/2014/main" id="{4B468078-E23D-5F47-B990-F642CD5E5E54}"/>
              </a:ext>
            </a:extLst>
          </p:cNvPr>
          <p:cNvSpPr txBox="1"/>
          <p:nvPr/>
        </p:nvSpPr>
        <p:spPr>
          <a:xfrm>
            <a:off x="5598128" y="661396"/>
            <a:ext cx="198778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500" dirty="0">
                <a:latin typeface="Calibri" panose="020F0502020204030204" pitchFamily="34" charset="0"/>
                <a:cs typeface="Calibri" panose="020F0502020204030204" pitchFamily="34" charset="0"/>
              </a:rPr>
              <a:t>axion-fermion coupling</a:t>
            </a:r>
            <a:endParaRPr kumimoji="1" lang="zh-CN" altLang="en-US" sz="15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1" name="图片 50">
            <a:extLst>
              <a:ext uri="{FF2B5EF4-FFF2-40B4-BE49-F238E27FC236}">
                <a16:creationId xmlns:a16="http://schemas.microsoft.com/office/drawing/2014/main" id="{C3E87DAA-FE12-9A40-95B8-E052575ACB1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71892" y="2161028"/>
            <a:ext cx="1352550" cy="1257300"/>
          </a:xfrm>
          <a:prstGeom prst="rect">
            <a:avLst/>
          </a:prstGeom>
        </p:spPr>
      </p:pic>
      <p:pic>
        <p:nvPicPr>
          <p:cNvPr id="52" name="图片 51">
            <a:extLst>
              <a:ext uri="{FF2B5EF4-FFF2-40B4-BE49-F238E27FC236}">
                <a16:creationId xmlns:a16="http://schemas.microsoft.com/office/drawing/2014/main" id="{1979046B-25EE-D940-B4B4-E41BC908818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00639" y="2365874"/>
            <a:ext cx="1994978" cy="847607"/>
          </a:xfrm>
          <a:prstGeom prst="rect">
            <a:avLst/>
          </a:prstGeom>
        </p:spPr>
      </p:pic>
      <p:sp>
        <p:nvSpPr>
          <p:cNvPr id="53" name="文本框 52">
            <a:extLst>
              <a:ext uri="{FF2B5EF4-FFF2-40B4-BE49-F238E27FC236}">
                <a16:creationId xmlns:a16="http://schemas.microsoft.com/office/drawing/2014/main" id="{21250A55-D54C-9D45-A377-BCB7A65B7F6F}"/>
              </a:ext>
            </a:extLst>
          </p:cNvPr>
          <p:cNvSpPr txBox="1"/>
          <p:nvPr/>
        </p:nvSpPr>
        <p:spPr>
          <a:xfrm>
            <a:off x="5129315" y="4001583"/>
            <a:ext cx="26572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00" dirty="0">
                <a:latin typeface="Calibri" panose="020F0502020204030204" pitchFamily="34" charset="0"/>
                <a:cs typeface="Calibri" panose="020F0502020204030204" pitchFamily="34" charset="0"/>
              </a:rPr>
              <a:t>Modulation on Larmor frequency:</a:t>
            </a:r>
            <a:endParaRPr kumimoji="1" lang="zh-CN" alt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文本框 53">
                <a:extLst>
                  <a:ext uri="{FF2B5EF4-FFF2-40B4-BE49-F238E27FC236}">
                    <a16:creationId xmlns:a16="http://schemas.microsoft.com/office/drawing/2014/main" id="{915ECA20-09E2-C949-A0DB-315EE053B052}"/>
                  </a:ext>
                </a:extLst>
              </p:cNvPr>
              <p:cNvSpPr txBox="1"/>
              <p:nvPr/>
            </p:nvSpPr>
            <p:spPr>
              <a:xfrm>
                <a:off x="5150391" y="4390180"/>
                <a:ext cx="2435525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CN" sz="1400" i="1" smtClean="0">
                          <a:latin typeface="Cambria Math" panose="02040503050406030204" pitchFamily="18" charset="0"/>
                        </a:rPr>
                        <m:t>𝑣</m:t>
                      </m:r>
                      <m:d>
                        <m:dPr>
                          <m:ctrlPr>
                            <a:rPr kumimoji="1" lang="en-US" altLang="zh-CN" sz="1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zh-CN" sz="14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kumimoji="1" lang="en-US" altLang="zh-CN" sz="1400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kumimoji="1" lang="en-US" altLang="zh-CN" sz="1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sz="1400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kumimoji="1" lang="en-US" altLang="zh-CN" sz="1400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kumimoji="1" lang="en-US" altLang="zh-CN" sz="140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kumimoji="1" lang="en-US" altLang="zh-CN" sz="1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𝛿</m:t>
                      </m:r>
                      <m:r>
                        <a:rPr kumimoji="1" lang="en-US" altLang="zh-CN" sz="1400" b="0" i="1" smtClean="0"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kumimoji="1" lang="en-US" altLang="zh-CN" sz="1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kumimoji="1" lang="en-US" altLang="zh-CN" sz="1400" i="1">
                          <a:latin typeface="Cambria Math" panose="02040503050406030204" pitchFamily="18" charset="0"/>
                        </a:rPr>
                        <m:t>cos</m:t>
                      </m:r>
                      <m:d>
                        <m:dPr>
                          <m:ctrlPr>
                            <a:rPr kumimoji="1" lang="en-US" altLang="zh-CN" sz="1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kumimoji="1" lang="en-US" altLang="zh-CN" sz="1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zh-CN" altLang="en-US" sz="1400" i="1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kumimoji="1" lang="en-US" altLang="zh-CN" sz="1400" i="1">
                                  <a:latin typeface="Cambria Math" panose="02040503050406030204" pitchFamily="18" charset="0"/>
                                </a:rPr>
                                <m:t>a</m:t>
                              </m:r>
                            </m:sub>
                          </m:sSub>
                          <m:r>
                            <a:rPr kumimoji="1" lang="en-US" altLang="zh-CN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  <m:r>
                            <a:rPr kumimoji="1" lang="en-US" altLang="zh-CN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kumimoji="1" lang="en-US" altLang="zh-CN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</m:d>
                    </m:oMath>
                  </m:oMathPara>
                </a14:m>
                <a:endParaRPr kumimoji="1" lang="zh-CN" altLang="en-US" sz="1400" dirty="0"/>
              </a:p>
            </p:txBody>
          </p:sp>
        </mc:Choice>
        <mc:Fallback xmlns="">
          <p:sp>
            <p:nvSpPr>
              <p:cNvPr id="54" name="文本框 53">
                <a:extLst>
                  <a:ext uri="{FF2B5EF4-FFF2-40B4-BE49-F238E27FC236}">
                    <a16:creationId xmlns:a16="http://schemas.microsoft.com/office/drawing/2014/main" id="{915ECA20-09E2-C949-A0DB-315EE053B0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50391" y="4390180"/>
                <a:ext cx="2435525" cy="215444"/>
              </a:xfrm>
              <a:prstGeom prst="rect">
                <a:avLst/>
              </a:prstGeom>
              <a:blipFill>
                <a:blip r:embed="rId10"/>
                <a:stretch>
                  <a:fillRect t="-5556" b="-3888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文本框 24">
            <a:extLst>
              <a:ext uri="{FF2B5EF4-FFF2-40B4-BE49-F238E27FC236}">
                <a16:creationId xmlns:a16="http://schemas.microsoft.com/office/drawing/2014/main" id="{ED50729B-B371-D147-AE5A-F41A1EE99057}"/>
              </a:ext>
            </a:extLst>
          </p:cNvPr>
          <p:cNvSpPr txBox="1"/>
          <p:nvPr/>
        </p:nvSpPr>
        <p:spPr>
          <a:xfrm>
            <a:off x="5434579" y="3514738"/>
            <a:ext cx="3429269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I. Bloch and et al., </a:t>
            </a:r>
            <a:r>
              <a:rPr lang="zh-CN" alt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Nature Communications | (2023)14:5784</a:t>
            </a:r>
          </a:p>
        </p:txBody>
      </p:sp>
    </p:spTree>
    <p:extLst>
      <p:ext uri="{BB962C8B-B14F-4D97-AF65-F5344CB8AC3E}">
        <p14:creationId xmlns:p14="http://schemas.microsoft.com/office/powerpoint/2010/main" val="20832946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BD53D64-5A5B-E444-92D2-06F693CF52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65F72-CEDD-7446-8A64-E3FABA798CA3}" type="datetime1">
              <a:rPr kumimoji="1" lang="zh-CN" altLang="en-US" smtClean="0"/>
              <a:pPr/>
              <a:t>2025/9/23</a:t>
            </a:fld>
            <a:endParaRPr kumimoji="1" lang="zh-CN" alt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EAEEB65-6DAE-AB49-AFB7-60BCF03DED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75C325-6575-2E48-BD82-154A656D9096}" type="slidenum">
              <a:rPr kumimoji="1" lang="zh-CN" altLang="en-US" smtClean="0"/>
              <a:pPr/>
              <a:t>18</a:t>
            </a:fld>
            <a:endParaRPr kumimoji="1" lang="zh-CN" altLang="en-US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1F7EFE44-22E7-4945-9DE9-9A910F3DE3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483" y="2449622"/>
            <a:ext cx="3550307" cy="1810022"/>
          </a:xfrm>
          <a:prstGeom prst="rect">
            <a:avLst/>
          </a:prstGeom>
        </p:spPr>
      </p:pic>
      <p:sp>
        <p:nvSpPr>
          <p:cNvPr id="8" name="标题 1">
            <a:extLst>
              <a:ext uri="{FF2B5EF4-FFF2-40B4-BE49-F238E27FC236}">
                <a16:creationId xmlns:a16="http://schemas.microsoft.com/office/drawing/2014/main" id="{DD08BE27-7B12-3143-B6E2-775961C5CE8B}"/>
              </a:ext>
            </a:extLst>
          </p:cNvPr>
          <p:cNvSpPr txBox="1">
            <a:spLocks/>
          </p:cNvSpPr>
          <p:nvPr/>
        </p:nvSpPr>
        <p:spPr>
          <a:xfrm>
            <a:off x="532664" y="150565"/>
            <a:ext cx="3882981" cy="33845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j-cs"/>
              </a:defRPr>
            </a:lvl1pPr>
          </a:lstStyle>
          <a:p>
            <a:r>
              <a:rPr kumimoji="1" lang="en-US" altLang="zh-CN" dirty="0">
                <a:latin typeface="+mj-lt"/>
              </a:rPr>
              <a:t>Constraining the axion wind  </a:t>
            </a:r>
            <a:endParaRPr kumimoji="1" lang="zh-CN" altLang="en-US" dirty="0">
              <a:latin typeface="+mj-lt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D8BCBCEC-392B-C34D-B8F7-5E9BFA8CC3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9026" y="1740990"/>
            <a:ext cx="3935186" cy="269136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E7C2C187-E90D-5641-A207-9E0EA4830774}"/>
                  </a:ext>
                </a:extLst>
              </p:cNvPr>
              <p:cNvSpPr txBox="1"/>
              <p:nvPr/>
            </p:nvSpPr>
            <p:spPr>
              <a:xfrm>
                <a:off x="4960095" y="4443898"/>
                <a:ext cx="3586376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zh-CN" sz="1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Influence of the random phase </a:t>
                </a:r>
                <a14:m>
                  <m:oMath xmlns:m="http://schemas.openxmlformats.org/officeDocument/2006/math">
                    <m:r>
                      <a:rPr kumimoji="1" lang="en-US" altLang="zh-CN" sz="1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  <m:r>
                      <a:rPr kumimoji="1" lang="en-US" altLang="zh-CN" sz="1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kumimoji="1" lang="en-US" altLang="zh-CN" sz="1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on the coupling strength </a:t>
                </a:r>
                <a:r>
                  <a:rPr kumimoji="1" lang="en-US" altLang="zh-CN" sz="14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g</a:t>
                </a:r>
                <a:r>
                  <a:rPr kumimoji="1" lang="en-US" altLang="zh-CN" sz="1400" baseline="-25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aNN</a:t>
                </a:r>
                <a:r>
                  <a:rPr kumimoji="1" lang="en-US" altLang="zh-CN" sz="1400" baseline="-25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1" lang="en-US" altLang="zh-CN" sz="1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is significant at low mass. </a:t>
                </a:r>
                <a:endParaRPr kumimoji="1" lang="zh-CN" altLang="en-US" sz="1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E7C2C187-E90D-5641-A207-9E0EA48307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60095" y="4443898"/>
                <a:ext cx="3586376" cy="523220"/>
              </a:xfrm>
              <a:prstGeom prst="rect">
                <a:avLst/>
              </a:prstGeom>
              <a:blipFill>
                <a:blip r:embed="rId5"/>
                <a:stretch>
                  <a:fillRect l="-707" t="-2326" r="-2827" b="-1162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文本框 14">
            <a:extLst>
              <a:ext uri="{FF2B5EF4-FFF2-40B4-BE49-F238E27FC236}">
                <a16:creationId xmlns:a16="http://schemas.microsoft.com/office/drawing/2014/main" id="{88695ACE-A5BA-C246-BA59-FE4F1B5CED7D}"/>
              </a:ext>
            </a:extLst>
          </p:cNvPr>
          <p:cNvSpPr txBox="1"/>
          <p:nvPr/>
        </p:nvSpPr>
        <p:spPr>
          <a:xfrm>
            <a:off x="153025" y="4293856"/>
            <a:ext cx="42619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400" dirty="0">
                <a:latin typeface="Calibri" panose="020F0502020204030204" pitchFamily="34" charset="0"/>
                <a:cs typeface="Calibri" panose="020F0502020204030204" pitchFamily="34" charset="0"/>
              </a:rPr>
              <a:t>Axion wind in the g</a:t>
            </a:r>
            <a:r>
              <a:rPr lang="en-US" altLang="zh-CN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alactic and and celestial coordinates</a:t>
            </a:r>
            <a:r>
              <a:rPr kumimoji="1" lang="en-US" altLang="zh-CN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altLang="zh-CN" sz="14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C7A48790-4679-3B4B-8251-E74F64E336B8}"/>
              </a:ext>
            </a:extLst>
          </p:cNvPr>
          <p:cNvSpPr txBox="1"/>
          <p:nvPr/>
        </p:nvSpPr>
        <p:spPr>
          <a:xfrm>
            <a:off x="212982" y="4570855"/>
            <a:ext cx="457208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0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K. Y. Zhang, L. Y. Wu and H. Yan. Phys. Rev. Lett. (</a:t>
            </a:r>
            <a:r>
              <a:rPr lang="en-US" altLang="zh-CN" sz="10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Accepted 29 August, 2025</a:t>
            </a:r>
            <a:r>
              <a:rPr kumimoji="1" lang="en-US" altLang="zh-CN" sz="10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kumimoji="1" lang="zh-CN" altLang="en-US" sz="105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DCC4E122-EF84-7D4A-92EC-6B341FB9FE46}"/>
              </a:ext>
            </a:extLst>
          </p:cNvPr>
          <p:cNvSpPr txBox="1"/>
          <p:nvPr/>
        </p:nvSpPr>
        <p:spPr>
          <a:xfrm>
            <a:off x="153025" y="740517"/>
            <a:ext cx="308151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500" dirty="0">
                <a:latin typeface="Calibri" panose="020F0502020204030204" pitchFamily="34" charset="0"/>
                <a:cs typeface="Calibri" panose="020F0502020204030204" pitchFamily="34" charset="0"/>
              </a:rPr>
              <a:t>For </a:t>
            </a:r>
            <a:r>
              <a:rPr lang="en-US" altLang="zh-CN" sz="1500" dirty="0">
                <a:solidFill>
                  <a:srgbClr val="1A171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ultralow frequencies </a:t>
            </a:r>
            <a:r>
              <a:rPr kumimoji="1" lang="en-US" altLang="zh-CN" sz="1500" dirty="0">
                <a:latin typeface="Calibri" panose="020F0502020204030204" pitchFamily="34" charset="0"/>
                <a:cs typeface="Calibri" panose="020F0502020204030204" pitchFamily="34" charset="0"/>
              </a:rPr>
              <a:t>axion field:</a:t>
            </a:r>
            <a:endParaRPr kumimoji="1" lang="zh-CN" altLang="en-US" sz="15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7E44F971-7B0E-6144-B882-6B09D0AD9E09}"/>
              </a:ext>
            </a:extLst>
          </p:cNvPr>
          <p:cNvSpPr txBox="1"/>
          <p:nvPr/>
        </p:nvSpPr>
        <p:spPr>
          <a:xfrm>
            <a:off x="4651156" y="635152"/>
            <a:ext cx="354343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zh-CN" sz="1400" dirty="0">
                <a:latin typeface="Calibri" panose="020F0502020204030204" pitchFamily="34" charset="0"/>
                <a:cs typeface="Calibri" panose="020F0502020204030204" pitchFamily="34" charset="0"/>
              </a:rPr>
              <a:t>The Lorentz-violation test experiment with </a:t>
            </a:r>
            <a:r>
              <a:rPr kumimoji="1" lang="en-US" altLang="zh-CN" sz="14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kumimoji="1" lang="en-US" altLang="zh-CN" sz="1400" dirty="0">
                <a:latin typeface="Calibri" panose="020F0502020204030204" pitchFamily="34" charset="0"/>
                <a:cs typeface="Calibri" panose="020F0502020204030204" pitchFamily="34" charset="0"/>
              </a:rPr>
              <a:t>He-</a:t>
            </a:r>
            <a:r>
              <a:rPr kumimoji="1" lang="en-US" altLang="zh-CN" sz="14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129</a:t>
            </a:r>
            <a:r>
              <a:rPr kumimoji="1" lang="en-US" altLang="zh-CN" sz="1400" dirty="0">
                <a:latin typeface="Calibri" panose="020F0502020204030204" pitchFamily="34" charset="0"/>
                <a:cs typeface="Calibri" panose="020F0502020204030204" pitchFamily="34" charset="0"/>
              </a:rPr>
              <a:t>Xe comagnetometer is always sensitive to axion wind coupling.</a:t>
            </a:r>
            <a:endParaRPr lang="zh-CN" altLang="en-US" sz="1400" dirty="0"/>
          </a:p>
        </p:txBody>
      </p:sp>
      <p:cxnSp>
        <p:nvCxnSpPr>
          <p:cNvPr id="3" name="直线连接符 2">
            <a:extLst>
              <a:ext uri="{FF2B5EF4-FFF2-40B4-BE49-F238E27FC236}">
                <a16:creationId xmlns:a16="http://schemas.microsoft.com/office/drawing/2014/main" id="{D1EFF924-7E84-D745-B3DD-C767C3502F05}"/>
              </a:ext>
            </a:extLst>
          </p:cNvPr>
          <p:cNvCxnSpPr>
            <a:cxnSpLocks/>
          </p:cNvCxnSpPr>
          <p:nvPr/>
        </p:nvCxnSpPr>
        <p:spPr>
          <a:xfrm>
            <a:off x="736352" y="1905833"/>
            <a:ext cx="2274194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本框 8">
            <a:extLst>
              <a:ext uri="{FF2B5EF4-FFF2-40B4-BE49-F238E27FC236}">
                <a16:creationId xmlns:a16="http://schemas.microsoft.com/office/drawing/2014/main" id="{5943EB3E-D24F-CA46-9EBF-F6578F0993CC}"/>
              </a:ext>
            </a:extLst>
          </p:cNvPr>
          <p:cNvSpPr txBox="1"/>
          <p:nvPr/>
        </p:nvSpPr>
        <p:spPr>
          <a:xfrm>
            <a:off x="303160" y="1928505"/>
            <a:ext cx="31474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200" dirty="0">
                <a:latin typeface="Calibri" panose="020F0502020204030204" pitchFamily="34" charset="0"/>
                <a:cs typeface="Calibri" panose="020F0502020204030204" pitchFamily="34" charset="0"/>
              </a:rPr>
              <a:t>Effective magnetic field with random amplitude</a:t>
            </a:r>
            <a:endParaRPr kumimoji="1" lang="zh-CN" alt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43929BE4-8D2A-5C4C-915B-CE5107FC0D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1529" y="1142186"/>
            <a:ext cx="3882981" cy="653212"/>
          </a:xfrm>
          <a:prstGeom prst="rect">
            <a:avLst/>
          </a:prstGeom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1EE839DD-41A5-554F-A0FE-B1006549730A}"/>
              </a:ext>
            </a:extLst>
          </p:cNvPr>
          <p:cNvSpPr txBox="1"/>
          <p:nvPr/>
        </p:nvSpPr>
        <p:spPr>
          <a:xfrm>
            <a:off x="4729026" y="1318898"/>
            <a:ext cx="3774021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F. Allmendinger and et al., Phys. Rev. Lett.</a:t>
            </a:r>
            <a:r>
              <a:rPr lang="zh-CN" alt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112(11):110801, (2014).</a:t>
            </a:r>
            <a:endParaRPr lang="zh-CN" altLang="en-US" sz="10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81098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4523FC5-ECFE-C04B-AAF8-3099728FD7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65F72-CEDD-7446-8A64-E3FABA798CA3}" type="datetime1">
              <a:rPr kumimoji="1" lang="zh-CN" altLang="en-US" smtClean="0"/>
              <a:pPr/>
              <a:t>2025/9/23</a:t>
            </a:fld>
            <a:endParaRPr kumimoji="1" lang="zh-CN" alt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7704639F-8B74-5F43-A10C-7BFCA4DBC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75C325-6575-2E48-BD82-154A656D9096}" type="slidenum">
              <a:rPr kumimoji="1" lang="zh-CN" altLang="en-US" smtClean="0"/>
              <a:pPr/>
              <a:t>19</a:t>
            </a:fld>
            <a:endParaRPr kumimoji="1" lang="zh-CN" altLang="en-US" dirty="0"/>
          </a:p>
        </p:txBody>
      </p:sp>
      <p:sp>
        <p:nvSpPr>
          <p:cNvPr id="6" name="标题 1">
            <a:extLst>
              <a:ext uri="{FF2B5EF4-FFF2-40B4-BE49-F238E27FC236}">
                <a16:creationId xmlns:a16="http://schemas.microsoft.com/office/drawing/2014/main" id="{F8FE4237-2E85-EA45-A692-C18F042B4B04}"/>
              </a:ext>
            </a:extLst>
          </p:cNvPr>
          <p:cNvSpPr txBox="1">
            <a:spLocks/>
          </p:cNvSpPr>
          <p:nvPr/>
        </p:nvSpPr>
        <p:spPr>
          <a:xfrm>
            <a:off x="532665" y="150565"/>
            <a:ext cx="3634630" cy="33845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j-cs"/>
              </a:defRPr>
            </a:lvl1pPr>
          </a:lstStyle>
          <a:p>
            <a:r>
              <a:rPr kumimoji="1" lang="en-US" altLang="zh-CN" dirty="0">
                <a:latin typeface="+mj-lt"/>
              </a:rPr>
              <a:t>Constraining the axion wind  </a:t>
            </a:r>
            <a:endParaRPr kumimoji="1" lang="zh-CN" altLang="en-US" dirty="0">
              <a:latin typeface="+mj-lt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7AC5427C-096E-E645-881E-2558964DE8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796" y="1296361"/>
            <a:ext cx="4010810" cy="341443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2DF1499-4900-B747-8E84-82383B5CBC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71331" y="1296361"/>
            <a:ext cx="4225662" cy="341443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E7BCAE60-CB74-8F47-B5B4-7E9CE5903DD4}"/>
                  </a:ext>
                </a:extLst>
              </p:cNvPr>
              <p:cNvSpPr txBox="1"/>
              <p:nvPr/>
            </p:nvSpPr>
            <p:spPr>
              <a:xfrm>
                <a:off x="559420" y="650316"/>
                <a:ext cx="3574186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zh-CN" sz="1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New limits on </a:t>
                </a:r>
                <a14:m>
                  <m:oMath xmlns:m="http://schemas.openxmlformats.org/officeDocument/2006/math">
                    <m:r>
                      <a:rPr kumimoji="1" lang="en-US" altLang="zh-CN" sz="1400" i="1">
                        <a:latin typeface="Cambria Math" panose="02040503050406030204" pitchFamily="18" charset="0"/>
                      </a:rPr>
                      <m:t>𝑔</m:t>
                    </m:r>
                    <m:r>
                      <a:rPr kumimoji="1" lang="en-US" altLang="zh-CN" sz="1400" i="1" baseline="-25000">
                        <a:latin typeface="Cambria Math" panose="02040503050406030204" pitchFamily="18" charset="0"/>
                      </a:rPr>
                      <m:t>𝑎𝑁𝑁</m:t>
                    </m:r>
                  </m:oMath>
                </a14:m>
                <a:r>
                  <a:rPr kumimoji="1" lang="en-US" altLang="zh-CN" sz="1400" baseline="-25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1" lang="en-US" altLang="zh-CN" sz="1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over the axion mass region</a:t>
                </a:r>
              </a:p>
              <a:p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CN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pPr>
                      <m:e>
                        <m:r>
                          <a:rPr kumimoji="1" lang="en-US" altLang="zh-CN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10</m:t>
                        </m:r>
                      </m:e>
                      <m:sup>
                        <m:r>
                          <a:rPr kumimoji="1" lang="en-US" altLang="zh-CN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−24</m:t>
                        </m:r>
                      </m:sup>
                    </m:sSup>
                    <m:r>
                      <a:rPr kumimoji="1" lang="en-US" altLang="zh-CN" sz="14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&lt;</m:t>
                    </m:r>
                    <m:sSub>
                      <m:sSubPr>
                        <m:ctrlPr>
                          <a:rPr kumimoji="1" lang="en-US" altLang="zh-CN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kumimoji="1" lang="en-US" altLang="zh-CN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𝑚</m:t>
                        </m:r>
                      </m:e>
                      <m:sub>
                        <m:r>
                          <a:rPr kumimoji="1" lang="en-US" altLang="zh-CN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𝑎</m:t>
                        </m:r>
                      </m:sub>
                    </m:sSub>
                    <m:r>
                      <a:rPr kumimoji="1" lang="en-US" altLang="zh-CN" sz="1400" i="1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&lt;</m:t>
                    </m:r>
                    <m:r>
                      <a:rPr kumimoji="1" lang="en-US" altLang="zh-CN" sz="140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5</m:t>
                    </m:r>
                    <m:r>
                      <a:rPr kumimoji="1" lang="en-US" altLang="zh-CN" sz="14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× </m:t>
                    </m:r>
                    <m:sSup>
                      <m:sSupPr>
                        <m:ctrlPr>
                          <a:rPr kumimoji="1" lang="en-US" altLang="zh-CN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pPr>
                      <m:e>
                        <m:r>
                          <a:rPr kumimoji="1" lang="en-US" altLang="zh-CN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10</m:t>
                        </m:r>
                      </m:e>
                      <m:sup>
                        <m:r>
                          <a:rPr kumimoji="1" lang="en-US" altLang="zh-CN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−21</m:t>
                        </m:r>
                      </m:sup>
                    </m:sSup>
                  </m:oMath>
                </a14:m>
                <a:r>
                  <a:rPr kumimoji="1" lang="en-US" altLang="zh-CN" sz="1400" baseline="30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1" lang="en-US" altLang="zh-CN" sz="1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eV.</a:t>
                </a:r>
                <a:endParaRPr kumimoji="1" lang="zh-CN" altLang="en-US" sz="1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E7BCAE60-CB74-8F47-B5B4-7E9CE5903D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9420" y="650316"/>
                <a:ext cx="3574186" cy="523220"/>
              </a:xfrm>
              <a:prstGeom prst="rect">
                <a:avLst/>
              </a:prstGeom>
              <a:blipFill>
                <a:blip r:embed="rId5"/>
                <a:stretch>
                  <a:fillRect l="-709" t="-2381" b="-1190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图片 1">
            <a:extLst>
              <a:ext uri="{FF2B5EF4-FFF2-40B4-BE49-F238E27FC236}">
                <a16:creationId xmlns:a16="http://schemas.microsoft.com/office/drawing/2014/main" id="{717779E5-AE47-4946-983D-FED540797E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47095" y="779840"/>
            <a:ext cx="3852140" cy="417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1964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73CF52B-4BEA-4545-AE9D-38AAE6AC2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419" y="140233"/>
            <a:ext cx="1622466" cy="338456"/>
          </a:xfrm>
        </p:spPr>
        <p:txBody>
          <a:bodyPr>
            <a:noAutofit/>
          </a:bodyPr>
          <a:lstStyle/>
          <a:p>
            <a:r>
              <a:rPr kumimoji="1" lang="en-US" altLang="zh-CN" sz="2400" dirty="0"/>
              <a:t>Outline</a:t>
            </a:r>
            <a:endParaRPr kumimoji="1" lang="zh-CN" altLang="en-US" sz="2400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DB30FDA-0931-8544-BABD-ED8BB3195E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3668" y="1576898"/>
            <a:ext cx="5747773" cy="2072527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spcBef>
                <a:spcPts val="1650"/>
              </a:spcBef>
            </a:pPr>
            <a:r>
              <a:rPr kumimoji="1" lang="en-US" altLang="zh-CN" dirty="0"/>
              <a:t>Motivation and Theoretical Background</a:t>
            </a:r>
          </a:p>
          <a:p>
            <a:pPr>
              <a:lnSpc>
                <a:spcPct val="150000"/>
              </a:lnSpc>
              <a:spcBef>
                <a:spcPts val="1650"/>
              </a:spcBef>
            </a:pPr>
            <a:r>
              <a:rPr kumimoji="1" lang="en-US" altLang="zh-CN" dirty="0"/>
              <a:t>Experimental Investigations</a:t>
            </a:r>
          </a:p>
          <a:p>
            <a:pPr>
              <a:lnSpc>
                <a:spcPct val="150000"/>
              </a:lnSpc>
              <a:spcBef>
                <a:spcPts val="1650"/>
              </a:spcBef>
            </a:pPr>
            <a:r>
              <a:rPr kumimoji="1" lang="en-US" altLang="zh-CN" dirty="0"/>
              <a:t>Summary 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75E14FA-2ED5-A74D-AF41-3516966BC4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2E781-7242-E64E-BCE9-5261594036E7}" type="datetime1">
              <a:rPr kumimoji="1" lang="zh-CN" altLang="en-US" smtClean="0"/>
              <a:t>2025/9/23</a:t>
            </a:fld>
            <a:endParaRPr kumimoji="1"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2DD7F07-B457-1442-B274-1C69F37646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75C325-6575-2E48-BD82-154A656D9096}" type="slidenum">
              <a:rPr kumimoji="1" lang="zh-CN" altLang="en-US" smtClean="0"/>
              <a:t>2</a:t>
            </a:fld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12008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2"/>
    </mc:Choice>
    <mc:Fallback xmlns="">
      <p:transition spd="slow" advTm="362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73CF52B-4BEA-4545-AE9D-38AAE6AC2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419" y="143826"/>
            <a:ext cx="1398590" cy="338456"/>
          </a:xfrm>
        </p:spPr>
        <p:txBody>
          <a:bodyPr>
            <a:noAutofit/>
          </a:bodyPr>
          <a:lstStyle/>
          <a:p>
            <a:r>
              <a:rPr kumimoji="1" lang="en-US" altLang="zh-CN" sz="2400" dirty="0"/>
              <a:t>Summary</a:t>
            </a:r>
            <a:endParaRPr kumimoji="1" lang="zh-CN" altLang="en-US" sz="2400" dirty="0"/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75E14FA-2ED5-A74D-AF41-3516966BC4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1C90F-C21D-4E43-BF64-EFEE1DA44A72}" type="datetime1">
              <a:rPr kumimoji="1" lang="zh-CN" altLang="en-US" smtClean="0"/>
              <a:t>2025/9/23</a:t>
            </a:fld>
            <a:endParaRPr kumimoji="1"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2DD7F07-B457-1442-B274-1C69F37646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75C325-6575-2E48-BD82-154A656D9096}" type="slidenum">
              <a:rPr kumimoji="1" lang="zh-CN" altLang="en-US" smtClean="0"/>
              <a:t>20</a:t>
            </a:fld>
            <a:endParaRPr kumimoji="1"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B592D2A0-E85A-0B48-AB00-485BD3DF08E5}"/>
                  </a:ext>
                </a:extLst>
              </p:cNvPr>
              <p:cNvSpPr txBox="1"/>
              <p:nvPr/>
            </p:nvSpPr>
            <p:spPr>
              <a:xfrm>
                <a:off x="867549" y="1275803"/>
                <a:ext cx="7649936" cy="2991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14313" indent="-214313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kumimoji="1" lang="en-US" altLang="zh-CN" dirty="0">
                    <a:latin typeface="Calibri" panose="020F0502020204030204" pitchFamily="34" charset="0"/>
                    <a:cs typeface="Calibri" panose="020F0502020204030204" pitchFamily="34" charset="0"/>
                  </a:rPr>
                  <a:t>The spin-dependent interactions are common features of the new physics;</a:t>
                </a:r>
              </a:p>
              <a:p>
                <a:pPr marL="214313" indent="-214313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endParaRPr kumimoji="1" lang="en-US" altLang="zh-CN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257175" indent="-257175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kumimoji="1" lang="en-US" altLang="zh-CN" dirty="0">
                    <a:latin typeface="Calibri" panose="020F0502020204030204" pitchFamily="34" charset="0"/>
                    <a:cs typeface="Calibri" panose="020F0502020204030204" pitchFamily="34" charset="0"/>
                  </a:rPr>
                  <a:t>Spin-based sensors are sensitive to detect such interactions;</a:t>
                </a:r>
              </a:p>
              <a:p>
                <a:pPr marL="257175" indent="-257175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endParaRPr kumimoji="1" lang="en-US" altLang="zh-CN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257175" indent="-257175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kumimoji="1" lang="en-US" altLang="zh-CN" dirty="0">
                    <a:latin typeface="Calibri" panose="020F0502020204030204" pitchFamily="34" charset="0"/>
                    <a:cs typeface="Calibri" panose="020F0502020204030204" pitchFamily="34" charset="0"/>
                  </a:rPr>
                  <a:t>The parameter space (</a:t>
                </a:r>
                <a14:m>
                  <m:oMath xmlns:m="http://schemas.openxmlformats.org/officeDocument/2006/math">
                    <m:r>
                      <a:rPr kumimoji="1" lang="en-US" altLang="zh-CN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𝜆</m:t>
                    </m:r>
                    <m:r>
                      <a:rPr kumimoji="1" lang="en-US" altLang="zh-CN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~</m:t>
                    </m:r>
                    <m:sSub>
                      <m:sSubPr>
                        <m:ctrlPr>
                          <a:rPr kumimoji="1"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kumimoji="1"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𝑔</m:t>
                        </m:r>
                      </m:e>
                      <m:sub>
                        <m:r>
                          <a:rPr kumimoji="1"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𝑖</m:t>
                        </m:r>
                      </m:sub>
                    </m:sSub>
                    <m:sSub>
                      <m:sSubPr>
                        <m:ctrlPr>
                          <a:rPr kumimoji="1"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kumimoji="1"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𝑔</m:t>
                        </m:r>
                      </m:e>
                      <m:sub>
                        <m:r>
                          <a:rPr kumimoji="1"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kumimoji="1" lang="en-US" altLang="zh-CN" dirty="0">
                    <a:latin typeface="Calibri" panose="020F0502020204030204" pitchFamily="34" charset="0"/>
                    <a:cs typeface="Calibri" panose="020F0502020204030204" pitchFamily="34" charset="0"/>
                  </a:rPr>
                  <a:t>) </a:t>
                </a:r>
                <a:r>
                  <a:rPr lang="en-US" altLang="zh-CN" dirty="0">
                    <a:latin typeface="Calibri" panose="020F0502020204030204" pitchFamily="34" charset="0"/>
                    <a:cs typeface="Calibri" panose="020F0502020204030204" pitchFamily="34" charset="0"/>
                  </a:rPr>
                  <a:t>of the interactions should be explored using different strategies.</a:t>
                </a:r>
              </a:p>
              <a:p>
                <a:pPr marL="257175" indent="-257175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endParaRPr lang="en-US" altLang="zh-CN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B592D2A0-E85A-0B48-AB00-485BD3DF08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7549" y="1275803"/>
                <a:ext cx="7649936" cy="2991332"/>
              </a:xfrm>
              <a:prstGeom prst="rect">
                <a:avLst/>
              </a:prstGeom>
              <a:blipFill>
                <a:blip r:embed="rId3"/>
                <a:stretch>
                  <a:fillRect l="-49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83119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2"/>
    </mc:Choice>
    <mc:Fallback xmlns="">
      <p:transition spd="slow" advTm="362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19FF34C-BDC0-B84F-86B0-696D561199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65F72-CEDD-7446-8A64-E3FABA798CA3}" type="datetime1">
              <a:rPr kumimoji="1" lang="zh-CN" altLang="en-US" smtClean="0"/>
              <a:t>2025/9/23</a:t>
            </a:fld>
            <a:endParaRPr kumimoji="1" lang="zh-CN" alt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D746132-3C8B-5646-A4CE-3B32B9C634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75C325-6575-2E48-BD82-154A656D9096}" type="slidenum">
              <a:rPr kumimoji="1" lang="zh-CN" altLang="en-US" smtClean="0"/>
              <a:pPr/>
              <a:t>21</a:t>
            </a:fld>
            <a:endParaRPr kumimoji="1" lang="zh-CN" altLang="en-US" dirty="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26FE1BD9-1C09-C04C-8AA2-8BBC1EFAB29C}"/>
              </a:ext>
            </a:extLst>
          </p:cNvPr>
          <p:cNvSpPr txBox="1"/>
          <p:nvPr/>
        </p:nvSpPr>
        <p:spPr>
          <a:xfrm>
            <a:off x="2285228" y="2329376"/>
            <a:ext cx="4573544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700" dirty="0">
                <a:latin typeface="Helvetica" pitchFamily="2" charset="0"/>
                <a:ea typeface="Microsoft YaHei" panose="020B0503020204020204" pitchFamily="34" charset="-122"/>
              </a:rPr>
              <a:t>Thank you for your attention.</a:t>
            </a:r>
            <a:endParaRPr lang="zh-CN" altLang="en-US" sz="2700" dirty="0">
              <a:latin typeface="Helvetica" pitchFamily="2" charset="0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570186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12">
            <a:extLst>
              <a:ext uri="{FF2B5EF4-FFF2-40B4-BE49-F238E27FC236}">
                <a16:creationId xmlns:a16="http://schemas.microsoft.com/office/drawing/2014/main" id="{214675CC-6522-F744-A439-03BBF7FC3C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3841" y="86517"/>
            <a:ext cx="6468928" cy="338456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  <a:spcBef>
                <a:spcPts val="1650"/>
              </a:spcBef>
            </a:pPr>
            <a:r>
              <a:rPr kumimoji="1" lang="en-US" altLang="zh-CN" sz="2400" dirty="0"/>
              <a:t>Spin-dependent interactions mediated by axions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34621F9-8728-0847-AD77-0BF1EAB617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C2455-0257-FF4F-9BF7-F717A95BB2FB}" type="datetime1">
              <a:rPr kumimoji="1" lang="zh-CN" altLang="en-US" smtClean="0"/>
              <a:t>2025/9/23</a:t>
            </a:fld>
            <a:endParaRPr kumimoji="1" lang="zh-CN" alt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D51DD4F-D3D2-364A-BB3A-B9CEE59823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75C325-6575-2E48-BD82-154A656D9096}" type="slidenum">
              <a:rPr kumimoji="1" lang="zh-CN" altLang="en-US" smtClean="0"/>
              <a:pPr/>
              <a:t>3</a:t>
            </a:fld>
            <a:endParaRPr kumimoji="1" lang="zh-CN" altLang="en-US" dirty="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C74B47C9-A993-1B4C-A185-73C4B0414E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001" y="983764"/>
            <a:ext cx="2392187" cy="458078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13C57F46-575A-0F4C-936A-1F9FFAD8CA50}"/>
              </a:ext>
            </a:extLst>
          </p:cNvPr>
          <p:cNvSpPr txBox="1"/>
          <p:nvPr/>
        </p:nvSpPr>
        <p:spPr>
          <a:xfrm>
            <a:off x="88250" y="612206"/>
            <a:ext cx="32719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CP-violation in Strong Interaction</a:t>
            </a:r>
            <a:endParaRPr kumimoji="1" lang="zh-CN" altLang="en-US" sz="1800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47DBFF5-B5BA-0149-8CD5-5E62CCA0DE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288" y="1581067"/>
            <a:ext cx="2432648" cy="1212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1BE10E21-5728-3649-AF82-BC17C37D739D}"/>
                  </a:ext>
                </a:extLst>
              </p:cNvPr>
              <p:cNvSpPr txBox="1"/>
              <p:nvPr/>
            </p:nvSpPr>
            <p:spPr>
              <a:xfrm>
                <a:off x="309575" y="2850403"/>
                <a:ext cx="2272016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kumimoji="1" lang="zh-CN" altLang="en-US" sz="1500" i="1">
                        <a:latin typeface="Cambria Math" panose="02040503050406030204" pitchFamily="18" charset="0"/>
                      </a:rPr>
                      <m:t>𝜃</m:t>
                    </m:r>
                    <m:r>
                      <a:rPr kumimoji="1" lang="en-US" altLang="zh-CN" sz="1500" i="1">
                        <a:latin typeface="Cambria Math" panose="02040503050406030204" pitchFamily="18" charset="0"/>
                      </a:rPr>
                      <m:t>&lt;</m:t>
                    </m:r>
                    <m:sSup>
                      <m:sSupPr>
                        <m:ctrlPr>
                          <a:rPr kumimoji="1" lang="en-US" altLang="zh-CN" sz="15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sz="1500" i="1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kumimoji="1" lang="en-US" altLang="zh-CN" sz="1500" i="1">
                            <a:latin typeface="Cambria Math" panose="02040503050406030204" pitchFamily="18" charset="0"/>
                          </a:rPr>
                          <m:t>−10</m:t>
                        </m:r>
                      </m:sup>
                    </m:sSup>
                  </m:oMath>
                </a14:m>
                <a:r>
                  <a:rPr kumimoji="1" lang="en-US" altLang="zh-CN" sz="15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, limited by the neutron EDM.</a:t>
                </a:r>
                <a:endParaRPr kumimoji="1" lang="zh-CN" altLang="en-US" sz="15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1BE10E21-5728-3649-AF82-BC17C37D73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9575" y="2850403"/>
                <a:ext cx="2272016" cy="553998"/>
              </a:xfrm>
              <a:prstGeom prst="rect">
                <a:avLst/>
              </a:prstGeom>
              <a:blipFill>
                <a:blip r:embed="rId6"/>
                <a:stretch>
                  <a:fillRect l="-1111" t="-2273" b="-1363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文本框 15">
            <a:extLst>
              <a:ext uri="{FF2B5EF4-FFF2-40B4-BE49-F238E27FC236}">
                <a16:creationId xmlns:a16="http://schemas.microsoft.com/office/drawing/2014/main" id="{AD443F5C-4D64-BB42-8935-C4B1D6B90F64}"/>
              </a:ext>
            </a:extLst>
          </p:cNvPr>
          <p:cNvSpPr txBox="1"/>
          <p:nvPr/>
        </p:nvSpPr>
        <p:spPr>
          <a:xfrm>
            <a:off x="3448069" y="612205"/>
            <a:ext cx="28992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Peccei-Quinn (PQ) Symmetry</a:t>
            </a:r>
            <a:endParaRPr kumimoji="1" lang="zh-CN" altLang="en-US" sz="1800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CCD20FD4-6C70-1C48-A531-91A5E81A04C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904316" y="1158506"/>
            <a:ext cx="2565001" cy="414786"/>
          </a:xfrm>
          <a:prstGeom prst="rect">
            <a:avLst/>
          </a:prstGeom>
        </p:spPr>
      </p:pic>
      <p:sp>
        <p:nvSpPr>
          <p:cNvPr id="22" name="文本框 21">
            <a:extLst>
              <a:ext uri="{FF2B5EF4-FFF2-40B4-BE49-F238E27FC236}">
                <a16:creationId xmlns:a16="http://schemas.microsoft.com/office/drawing/2014/main" id="{3FED1E9A-84F0-CF48-9838-E4E20E91950E}"/>
              </a:ext>
            </a:extLst>
          </p:cNvPr>
          <p:cNvSpPr txBox="1"/>
          <p:nvPr/>
        </p:nvSpPr>
        <p:spPr>
          <a:xfrm>
            <a:off x="3074333" y="1866531"/>
            <a:ext cx="3332788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R. Peccei and H. Quinn, Phys. Rev. Lett. 38, 1440</a:t>
            </a:r>
            <a:r>
              <a:rPr lang="zh-CN" alt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(1977); </a:t>
            </a:r>
          </a:p>
          <a:p>
            <a:r>
              <a:rPr lang="en-US" altLang="zh-CN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R. Peccei and H. Quinn, Phys. Rev. D 16, 1791 (1977).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文本框 25">
                <a:extLst>
                  <a:ext uri="{FF2B5EF4-FFF2-40B4-BE49-F238E27FC236}">
                    <a16:creationId xmlns:a16="http://schemas.microsoft.com/office/drawing/2014/main" id="{F810A1F9-3717-B64A-A2F9-1D924310A384}"/>
                  </a:ext>
                </a:extLst>
              </p:cNvPr>
              <p:cNvSpPr txBox="1"/>
              <p:nvPr/>
            </p:nvSpPr>
            <p:spPr>
              <a:xfrm>
                <a:off x="3369835" y="1028007"/>
                <a:ext cx="3022360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zh-CN" sz="1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The </a:t>
                </a:r>
                <a14:m>
                  <m:oMath xmlns:m="http://schemas.openxmlformats.org/officeDocument/2006/math">
                    <m:r>
                      <a:rPr kumimoji="1" lang="en-US" altLang="zh-CN" sz="1400" i="1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𝜃</m:t>
                    </m:r>
                  </m:oMath>
                </a14:m>
                <a:r>
                  <a:rPr kumimoji="1" lang="en-US" altLang="zh-CN" sz="1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-term is dynamically resolved with additional pseudoscalar particles and chiral U(1) symmetry, U</a:t>
                </a:r>
                <a:r>
                  <a:rPr kumimoji="1" lang="en-US" altLang="zh-CN" sz="1400" baseline="-25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PQ</a:t>
                </a:r>
                <a:r>
                  <a:rPr kumimoji="1" lang="en-US" altLang="zh-CN" sz="1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(1).</a:t>
                </a:r>
                <a:endParaRPr kumimoji="1" lang="zh-CN" altLang="en-US" sz="1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6" name="文本框 25">
                <a:extLst>
                  <a:ext uri="{FF2B5EF4-FFF2-40B4-BE49-F238E27FC236}">
                    <a16:creationId xmlns:a16="http://schemas.microsoft.com/office/drawing/2014/main" id="{F810A1F9-3717-B64A-A2F9-1D924310A3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9835" y="1028007"/>
                <a:ext cx="3022360" cy="738664"/>
              </a:xfrm>
              <a:prstGeom prst="rect">
                <a:avLst/>
              </a:prstGeom>
              <a:blipFill>
                <a:blip r:embed="rId8"/>
                <a:stretch>
                  <a:fillRect l="-418" t="-1695" b="-847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文本框 26">
            <a:extLst>
              <a:ext uri="{FF2B5EF4-FFF2-40B4-BE49-F238E27FC236}">
                <a16:creationId xmlns:a16="http://schemas.microsoft.com/office/drawing/2014/main" id="{EB0F970C-08E1-754D-902A-55908072AA7B}"/>
              </a:ext>
            </a:extLst>
          </p:cNvPr>
          <p:cNvSpPr txBox="1"/>
          <p:nvPr/>
        </p:nvSpPr>
        <p:spPr>
          <a:xfrm>
            <a:off x="2581591" y="4323145"/>
            <a:ext cx="36653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latin typeface="Calibri" panose="020F0502020204030204" pitchFamily="34" charset="0"/>
                <a:cs typeface="Calibri" panose="020F0502020204030204" pitchFamily="34" charset="0"/>
              </a:rPr>
              <a:t>Wilczek and Weinberg identify </a:t>
            </a:r>
            <a:r>
              <a:rPr lang="en-US" altLang="zh-CN" sz="14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axions</a:t>
            </a:r>
            <a:r>
              <a:rPr lang="en-US" altLang="zh-CN" sz="1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zh-CN" sz="14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very light</a:t>
            </a:r>
            <a:r>
              <a:rPr lang="en-US" altLang="zh-CN" sz="1400" dirty="0">
                <a:latin typeface="Calibri" panose="020F0502020204030204" pitchFamily="34" charset="0"/>
                <a:cs typeface="Calibri" panose="020F0502020204030204" pitchFamily="34" charset="0"/>
              </a:rPr>
              <a:t>, neutral pseudoscalar particles, arising from this mechanism.</a:t>
            </a: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EB8B48FD-2C68-1C4E-AD49-E63B7A90ADBC}"/>
              </a:ext>
            </a:extLst>
          </p:cNvPr>
          <p:cNvSpPr txBox="1"/>
          <p:nvPr/>
        </p:nvSpPr>
        <p:spPr>
          <a:xfrm>
            <a:off x="6437067" y="4323145"/>
            <a:ext cx="2706934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F. Wilczek, Phys. Rev. Lett. 40, 279 (1978);</a:t>
            </a:r>
          </a:p>
          <a:p>
            <a:r>
              <a:rPr lang="en-US" altLang="zh-CN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S. Weinberg, Phys. Rev. Lett. 40, 223 (1978).</a:t>
            </a:r>
          </a:p>
        </p:txBody>
      </p:sp>
      <p:grpSp>
        <p:nvGrpSpPr>
          <p:cNvPr id="33" name="组合 32">
            <a:extLst>
              <a:ext uri="{FF2B5EF4-FFF2-40B4-BE49-F238E27FC236}">
                <a16:creationId xmlns:a16="http://schemas.microsoft.com/office/drawing/2014/main" id="{6CA2A747-ED82-2349-8B58-428AB1D2598B}"/>
              </a:ext>
            </a:extLst>
          </p:cNvPr>
          <p:cNvGrpSpPr/>
          <p:nvPr/>
        </p:nvGrpSpPr>
        <p:grpSpPr>
          <a:xfrm>
            <a:off x="6437066" y="713011"/>
            <a:ext cx="2433444" cy="1466513"/>
            <a:chOff x="0" y="0"/>
            <a:chExt cx="5059980" cy="3012557"/>
          </a:xfrm>
        </p:grpSpPr>
        <p:pic>
          <p:nvPicPr>
            <p:cNvPr id="34" name="Picture 6" descr="Roberto Peccei – In Memoriam - Club of Rome">
              <a:extLst>
                <a:ext uri="{FF2B5EF4-FFF2-40B4-BE49-F238E27FC236}">
                  <a16:creationId xmlns:a16="http://schemas.microsoft.com/office/drawing/2014/main" id="{50E6B6C8-67A6-9F40-A1E8-820872BDB04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3012557" cy="30125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10" descr="A Wormhole Between Physics and Education | Quanta Magazine">
              <a:extLst>
                <a:ext uri="{FF2B5EF4-FFF2-40B4-BE49-F238E27FC236}">
                  <a16:creationId xmlns:a16="http://schemas.microsoft.com/office/drawing/2014/main" id="{D6E220B1-D848-3C41-A525-B15B4F8E512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2557" y="0"/>
              <a:ext cx="2047423" cy="30125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1" name="图片 30">
            <a:extLst>
              <a:ext uri="{FF2B5EF4-FFF2-40B4-BE49-F238E27FC236}">
                <a16:creationId xmlns:a16="http://schemas.microsoft.com/office/drawing/2014/main" id="{5B5D172C-AE58-734C-B9D2-94E85EC92671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0059" r="10671"/>
          <a:stretch/>
        </p:blipFill>
        <p:spPr>
          <a:xfrm>
            <a:off x="3217183" y="3347354"/>
            <a:ext cx="2881382" cy="794190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C5DF7C7A-DEF6-544B-9036-5EA6BDBC5406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12734" r="12021"/>
          <a:stretch/>
        </p:blipFill>
        <p:spPr>
          <a:xfrm>
            <a:off x="3217183" y="2617575"/>
            <a:ext cx="2860379" cy="721159"/>
          </a:xfrm>
          <a:prstGeom prst="rect">
            <a:avLst/>
          </a:prstGeom>
        </p:spPr>
      </p:pic>
      <p:grpSp>
        <p:nvGrpSpPr>
          <p:cNvPr id="36" name="组合 35">
            <a:extLst>
              <a:ext uri="{FF2B5EF4-FFF2-40B4-BE49-F238E27FC236}">
                <a16:creationId xmlns:a16="http://schemas.microsoft.com/office/drawing/2014/main" id="{C16874C7-F805-4348-8A52-4ED98DBDFF83}"/>
              </a:ext>
            </a:extLst>
          </p:cNvPr>
          <p:cNvGrpSpPr/>
          <p:nvPr/>
        </p:nvGrpSpPr>
        <p:grpSpPr>
          <a:xfrm>
            <a:off x="6407121" y="2635086"/>
            <a:ext cx="2582592" cy="1559198"/>
            <a:chOff x="0" y="0"/>
            <a:chExt cx="6349466" cy="4762101"/>
          </a:xfrm>
        </p:grpSpPr>
        <p:pic>
          <p:nvPicPr>
            <p:cNvPr id="37" name="Picture 12" descr="Steven Weinberg - Facts - NobelPrize.org">
              <a:extLst>
                <a:ext uri="{FF2B5EF4-FFF2-40B4-BE49-F238E27FC236}">
                  <a16:creationId xmlns:a16="http://schemas.microsoft.com/office/drawing/2014/main" id="{B15F24A1-D410-B340-98E6-E28AAFE76DF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"/>
              <a:ext cx="3174733" cy="4762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14" descr="Frank Wilczek - Facts - NobelPrize.org">
              <a:extLst>
                <a:ext uri="{FF2B5EF4-FFF2-40B4-BE49-F238E27FC236}">
                  <a16:creationId xmlns:a16="http://schemas.microsoft.com/office/drawing/2014/main" id="{EE48301F-121A-054D-829E-83EBFAEF519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74733" y="0"/>
              <a:ext cx="3174733" cy="47620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2914693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06F64DC-5452-014F-AF2F-450B3A8B0D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65F72-CEDD-7446-8A64-E3FABA798CA3}" type="datetime1">
              <a:rPr kumimoji="1" lang="zh-CN" altLang="en-US" smtClean="0"/>
              <a:pPr/>
              <a:t>2025/9/23</a:t>
            </a:fld>
            <a:endParaRPr kumimoji="1" lang="zh-CN" alt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4D5FE668-8DDF-7A44-8752-13EC71B3E7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75C325-6575-2E48-BD82-154A656D9096}" type="slidenum">
              <a:rPr kumimoji="1" lang="zh-CN" altLang="en-US" smtClean="0"/>
              <a:pPr/>
              <a:t>4</a:t>
            </a:fld>
            <a:endParaRPr kumimoji="1" lang="zh-CN" altLang="en-US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3A5245FD-CACF-0547-9C7D-504F1B626D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877" y="1608912"/>
            <a:ext cx="3237164" cy="2582088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AF7F28C5-8CE7-6F4D-A387-EECF97F24F4C}"/>
              </a:ext>
            </a:extLst>
          </p:cNvPr>
          <p:cNvSpPr txBox="1"/>
          <p:nvPr/>
        </p:nvSpPr>
        <p:spPr>
          <a:xfrm>
            <a:off x="468158" y="102393"/>
            <a:ext cx="62020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latin typeface="+mj-lt"/>
              </a:rPr>
              <a:t>Axions: Bridging Modern Physics and Astronomy</a:t>
            </a:r>
            <a:endParaRPr lang="en-US" altLang="zh-CN" sz="2400" dirty="0">
              <a:solidFill>
                <a:srgbClr val="000000"/>
              </a:solidFill>
              <a:latin typeface="+mj-lt"/>
              <a:ea typeface="Microsoft YaHei" panose="020B0503020204020204" pitchFamily="34" charset="-122"/>
              <a:cs typeface="Calibri" panose="020F0502020204030204" pitchFamily="34" charset="0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8BCAB2DE-F052-6D4F-95EF-FD756E94F100}"/>
              </a:ext>
            </a:extLst>
          </p:cNvPr>
          <p:cNvSpPr txBox="1"/>
          <p:nvPr/>
        </p:nvSpPr>
        <p:spPr>
          <a:xfrm>
            <a:off x="468157" y="731367"/>
            <a:ext cx="35783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Axions and axion-like particles (ALPs) also appear in many theories. </a:t>
            </a:r>
            <a:endParaRPr kumimoji="1"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2" name="组合 21">
            <a:extLst>
              <a:ext uri="{FF2B5EF4-FFF2-40B4-BE49-F238E27FC236}">
                <a16:creationId xmlns:a16="http://schemas.microsoft.com/office/drawing/2014/main" id="{5E6D651D-4062-E940-B037-325967768C61}"/>
              </a:ext>
            </a:extLst>
          </p:cNvPr>
          <p:cNvGrpSpPr/>
          <p:nvPr/>
        </p:nvGrpSpPr>
        <p:grpSpPr>
          <a:xfrm>
            <a:off x="4483989" y="1262282"/>
            <a:ext cx="3744178" cy="3218684"/>
            <a:chOff x="5412606" y="959058"/>
            <a:chExt cx="6296333" cy="5412645"/>
          </a:xfrm>
        </p:grpSpPr>
        <p:pic>
          <p:nvPicPr>
            <p:cNvPr id="15" name="Main graphic">
              <a:extLst>
                <a:ext uri="{FF2B5EF4-FFF2-40B4-BE49-F238E27FC236}">
                  <a16:creationId xmlns:a16="http://schemas.microsoft.com/office/drawing/2014/main" id="{5362E55D-01AB-5E48-90CB-32FFAF4FDA64}"/>
                </a:ext>
              </a:extLst>
            </p:cNvPr>
            <p:cNvPicPr/>
            <p:nvPr/>
          </p:nvPicPr>
          <p:blipFill>
            <a:blip r:embed="rId4"/>
            <a:stretch/>
          </p:blipFill>
          <p:spPr>
            <a:xfrm>
              <a:off x="7355554" y="959058"/>
              <a:ext cx="4353385" cy="3249392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6" name="Picture 4">
              <a:extLst>
                <a:ext uri="{FF2B5EF4-FFF2-40B4-BE49-F238E27FC236}">
                  <a16:creationId xmlns:a16="http://schemas.microsoft.com/office/drawing/2014/main" id="{292CE57E-8E57-7149-A8F4-1427666E626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12606" y="3651361"/>
              <a:ext cx="2720342" cy="27203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任意形状 20">
              <a:extLst>
                <a:ext uri="{FF2B5EF4-FFF2-40B4-BE49-F238E27FC236}">
                  <a16:creationId xmlns:a16="http://schemas.microsoft.com/office/drawing/2014/main" id="{93ED5712-554D-9041-B4EB-BF2BACAA29C4}"/>
                </a:ext>
              </a:extLst>
            </p:cNvPr>
            <p:cNvSpPr/>
            <p:nvPr/>
          </p:nvSpPr>
          <p:spPr>
            <a:xfrm>
              <a:off x="6640921" y="1254685"/>
              <a:ext cx="4760142" cy="3987179"/>
            </a:xfrm>
            <a:custGeom>
              <a:avLst/>
              <a:gdLst>
                <a:gd name="connsiteX0" fmla="*/ 11575 w 4641448"/>
                <a:gd name="connsiteY0" fmla="*/ 3460831 h 3530279"/>
                <a:gd name="connsiteX1" fmla="*/ 0 w 4641448"/>
                <a:gd name="connsiteY1" fmla="*/ 2604304 h 3530279"/>
                <a:gd name="connsiteX2" fmla="*/ 1597307 w 4641448"/>
                <a:gd name="connsiteY2" fmla="*/ 0 h 3530279"/>
                <a:gd name="connsiteX3" fmla="*/ 4641448 w 4641448"/>
                <a:gd name="connsiteY3" fmla="*/ 1828800 h 3530279"/>
                <a:gd name="connsiteX4" fmla="*/ 856527 w 4641448"/>
                <a:gd name="connsiteY4" fmla="*/ 3530279 h 3530279"/>
                <a:gd name="connsiteX5" fmla="*/ 11575 w 4641448"/>
                <a:gd name="connsiteY5" fmla="*/ 3460831 h 3530279"/>
                <a:gd name="connsiteX0" fmla="*/ 11575 w 4686593"/>
                <a:gd name="connsiteY0" fmla="*/ 3460831 h 3530279"/>
                <a:gd name="connsiteX1" fmla="*/ 0 w 4686593"/>
                <a:gd name="connsiteY1" fmla="*/ 2604304 h 3530279"/>
                <a:gd name="connsiteX2" fmla="*/ 1597307 w 4686593"/>
                <a:gd name="connsiteY2" fmla="*/ 0 h 3530279"/>
                <a:gd name="connsiteX3" fmla="*/ 4686593 w 4686593"/>
                <a:gd name="connsiteY3" fmla="*/ 1817530 h 3530279"/>
                <a:gd name="connsiteX4" fmla="*/ 856527 w 4686593"/>
                <a:gd name="connsiteY4" fmla="*/ 3530279 h 3530279"/>
                <a:gd name="connsiteX5" fmla="*/ 11575 w 4686593"/>
                <a:gd name="connsiteY5" fmla="*/ 3460831 h 3530279"/>
                <a:gd name="connsiteX0" fmla="*/ 11575 w 4686593"/>
                <a:gd name="connsiteY0" fmla="*/ 3460831 h 3530279"/>
                <a:gd name="connsiteX1" fmla="*/ 0 w 4686593"/>
                <a:gd name="connsiteY1" fmla="*/ 2604304 h 3530279"/>
                <a:gd name="connsiteX2" fmla="*/ 1597307 w 4686593"/>
                <a:gd name="connsiteY2" fmla="*/ 0 h 3530279"/>
                <a:gd name="connsiteX3" fmla="*/ 4686593 w 4686593"/>
                <a:gd name="connsiteY3" fmla="*/ 1817530 h 3530279"/>
                <a:gd name="connsiteX4" fmla="*/ 856527 w 4686593"/>
                <a:gd name="connsiteY4" fmla="*/ 3530279 h 3530279"/>
                <a:gd name="connsiteX5" fmla="*/ 11575 w 4686593"/>
                <a:gd name="connsiteY5" fmla="*/ 3460831 h 3530279"/>
                <a:gd name="connsiteX0" fmla="*/ 11575 w 4641448"/>
                <a:gd name="connsiteY0" fmla="*/ 3460831 h 3530279"/>
                <a:gd name="connsiteX1" fmla="*/ 0 w 4641448"/>
                <a:gd name="connsiteY1" fmla="*/ 2604304 h 3530279"/>
                <a:gd name="connsiteX2" fmla="*/ 1597307 w 4641448"/>
                <a:gd name="connsiteY2" fmla="*/ 0 h 3530279"/>
                <a:gd name="connsiteX3" fmla="*/ 4641448 w 4641448"/>
                <a:gd name="connsiteY3" fmla="*/ 1783720 h 3530279"/>
                <a:gd name="connsiteX4" fmla="*/ 856527 w 4641448"/>
                <a:gd name="connsiteY4" fmla="*/ 3530279 h 3530279"/>
                <a:gd name="connsiteX5" fmla="*/ 11575 w 4641448"/>
                <a:gd name="connsiteY5" fmla="*/ 3460831 h 3530279"/>
                <a:gd name="connsiteX0" fmla="*/ 11575 w 4641448"/>
                <a:gd name="connsiteY0" fmla="*/ 3460831 h 3530279"/>
                <a:gd name="connsiteX1" fmla="*/ 0 w 4641448"/>
                <a:gd name="connsiteY1" fmla="*/ 2604304 h 3530279"/>
                <a:gd name="connsiteX2" fmla="*/ 1597307 w 4641448"/>
                <a:gd name="connsiteY2" fmla="*/ 0 h 3530279"/>
                <a:gd name="connsiteX3" fmla="*/ 4641448 w 4641448"/>
                <a:gd name="connsiteY3" fmla="*/ 1783720 h 3530279"/>
                <a:gd name="connsiteX4" fmla="*/ 856527 w 4641448"/>
                <a:gd name="connsiteY4" fmla="*/ 3530279 h 3530279"/>
                <a:gd name="connsiteX5" fmla="*/ 11575 w 4641448"/>
                <a:gd name="connsiteY5" fmla="*/ 3460831 h 3530279"/>
                <a:gd name="connsiteX0" fmla="*/ 11575 w 4641448"/>
                <a:gd name="connsiteY0" fmla="*/ 3663690 h 3733138"/>
                <a:gd name="connsiteX1" fmla="*/ 0 w 4641448"/>
                <a:gd name="connsiteY1" fmla="*/ 2807163 h 3733138"/>
                <a:gd name="connsiteX2" fmla="*/ 1890745 w 4641448"/>
                <a:gd name="connsiteY2" fmla="*/ 0 h 3733138"/>
                <a:gd name="connsiteX3" fmla="*/ 4641448 w 4641448"/>
                <a:gd name="connsiteY3" fmla="*/ 1986579 h 3733138"/>
                <a:gd name="connsiteX4" fmla="*/ 856527 w 4641448"/>
                <a:gd name="connsiteY4" fmla="*/ 3733138 h 3733138"/>
                <a:gd name="connsiteX5" fmla="*/ 11575 w 4641448"/>
                <a:gd name="connsiteY5" fmla="*/ 3663690 h 3733138"/>
                <a:gd name="connsiteX0" fmla="*/ 11575 w 4641448"/>
                <a:gd name="connsiteY0" fmla="*/ 3663690 h 3733138"/>
                <a:gd name="connsiteX1" fmla="*/ 0 w 4641448"/>
                <a:gd name="connsiteY1" fmla="*/ 2807163 h 3733138"/>
                <a:gd name="connsiteX2" fmla="*/ 1890745 w 4641448"/>
                <a:gd name="connsiteY2" fmla="*/ 0 h 3733138"/>
                <a:gd name="connsiteX3" fmla="*/ 4641448 w 4641448"/>
                <a:gd name="connsiteY3" fmla="*/ 1986579 h 3733138"/>
                <a:gd name="connsiteX4" fmla="*/ 856527 w 4641448"/>
                <a:gd name="connsiteY4" fmla="*/ 3733138 h 3733138"/>
                <a:gd name="connsiteX5" fmla="*/ 11575 w 4641448"/>
                <a:gd name="connsiteY5" fmla="*/ 3663690 h 3733138"/>
                <a:gd name="connsiteX0" fmla="*/ 11575 w 4641448"/>
                <a:gd name="connsiteY0" fmla="*/ 3810200 h 3879648"/>
                <a:gd name="connsiteX1" fmla="*/ 0 w 4641448"/>
                <a:gd name="connsiteY1" fmla="*/ 2953673 h 3879648"/>
                <a:gd name="connsiteX2" fmla="*/ 2026177 w 4641448"/>
                <a:gd name="connsiteY2" fmla="*/ 0 h 3879648"/>
                <a:gd name="connsiteX3" fmla="*/ 4641448 w 4641448"/>
                <a:gd name="connsiteY3" fmla="*/ 2133089 h 3879648"/>
                <a:gd name="connsiteX4" fmla="*/ 856527 w 4641448"/>
                <a:gd name="connsiteY4" fmla="*/ 3879648 h 3879648"/>
                <a:gd name="connsiteX5" fmla="*/ 11575 w 4641448"/>
                <a:gd name="connsiteY5" fmla="*/ 3810200 h 3879648"/>
                <a:gd name="connsiteX0" fmla="*/ 11575 w 4641448"/>
                <a:gd name="connsiteY0" fmla="*/ 3812685 h 3882133"/>
                <a:gd name="connsiteX1" fmla="*/ 0 w 4641448"/>
                <a:gd name="connsiteY1" fmla="*/ 2956158 h 3882133"/>
                <a:gd name="connsiteX2" fmla="*/ 2026177 w 4641448"/>
                <a:gd name="connsiteY2" fmla="*/ 2485 h 3882133"/>
                <a:gd name="connsiteX3" fmla="*/ 4641448 w 4641448"/>
                <a:gd name="connsiteY3" fmla="*/ 2135574 h 3882133"/>
                <a:gd name="connsiteX4" fmla="*/ 856527 w 4641448"/>
                <a:gd name="connsiteY4" fmla="*/ 3882133 h 3882133"/>
                <a:gd name="connsiteX5" fmla="*/ 11575 w 4641448"/>
                <a:gd name="connsiteY5" fmla="*/ 3812685 h 3882133"/>
                <a:gd name="connsiteX0" fmla="*/ 11575 w 4641448"/>
                <a:gd name="connsiteY0" fmla="*/ 3812685 h 3882133"/>
                <a:gd name="connsiteX1" fmla="*/ 0 w 4641448"/>
                <a:gd name="connsiteY1" fmla="*/ 2956158 h 3882133"/>
                <a:gd name="connsiteX2" fmla="*/ 2082608 w 4641448"/>
                <a:gd name="connsiteY2" fmla="*/ 2485 h 3882133"/>
                <a:gd name="connsiteX3" fmla="*/ 4641448 w 4641448"/>
                <a:gd name="connsiteY3" fmla="*/ 2135574 h 3882133"/>
                <a:gd name="connsiteX4" fmla="*/ 856527 w 4641448"/>
                <a:gd name="connsiteY4" fmla="*/ 3882133 h 3882133"/>
                <a:gd name="connsiteX5" fmla="*/ 11575 w 4641448"/>
                <a:gd name="connsiteY5" fmla="*/ 3812685 h 3882133"/>
                <a:gd name="connsiteX0" fmla="*/ 11575 w 4641448"/>
                <a:gd name="connsiteY0" fmla="*/ 3812685 h 3882133"/>
                <a:gd name="connsiteX1" fmla="*/ 0 w 4641448"/>
                <a:gd name="connsiteY1" fmla="*/ 2956158 h 3882133"/>
                <a:gd name="connsiteX2" fmla="*/ 2082608 w 4641448"/>
                <a:gd name="connsiteY2" fmla="*/ 2485 h 3882133"/>
                <a:gd name="connsiteX3" fmla="*/ 4641448 w 4641448"/>
                <a:gd name="connsiteY3" fmla="*/ 2135574 h 3882133"/>
                <a:gd name="connsiteX4" fmla="*/ 856527 w 4641448"/>
                <a:gd name="connsiteY4" fmla="*/ 3882133 h 3882133"/>
                <a:gd name="connsiteX5" fmla="*/ 11575 w 4641448"/>
                <a:gd name="connsiteY5" fmla="*/ 3812685 h 3882133"/>
                <a:gd name="connsiteX0" fmla="*/ 11575 w 4641448"/>
                <a:gd name="connsiteY0" fmla="*/ 3812685 h 3882133"/>
                <a:gd name="connsiteX1" fmla="*/ 0 w 4641448"/>
                <a:gd name="connsiteY1" fmla="*/ 2956158 h 3882133"/>
                <a:gd name="connsiteX2" fmla="*/ 2082608 w 4641448"/>
                <a:gd name="connsiteY2" fmla="*/ 2485 h 3882133"/>
                <a:gd name="connsiteX3" fmla="*/ 4641448 w 4641448"/>
                <a:gd name="connsiteY3" fmla="*/ 2135574 h 3882133"/>
                <a:gd name="connsiteX4" fmla="*/ 856527 w 4641448"/>
                <a:gd name="connsiteY4" fmla="*/ 3882133 h 3882133"/>
                <a:gd name="connsiteX5" fmla="*/ 11575 w 4641448"/>
                <a:gd name="connsiteY5" fmla="*/ 3812685 h 3882133"/>
                <a:gd name="connsiteX0" fmla="*/ 11575 w 4641448"/>
                <a:gd name="connsiteY0" fmla="*/ 3812685 h 3882133"/>
                <a:gd name="connsiteX1" fmla="*/ 0 w 4641448"/>
                <a:gd name="connsiteY1" fmla="*/ 2956158 h 3882133"/>
                <a:gd name="connsiteX2" fmla="*/ 2082608 w 4641448"/>
                <a:gd name="connsiteY2" fmla="*/ 2485 h 3882133"/>
                <a:gd name="connsiteX3" fmla="*/ 4641448 w 4641448"/>
                <a:gd name="connsiteY3" fmla="*/ 2135574 h 3882133"/>
                <a:gd name="connsiteX4" fmla="*/ 856527 w 4641448"/>
                <a:gd name="connsiteY4" fmla="*/ 3882133 h 3882133"/>
                <a:gd name="connsiteX5" fmla="*/ 11575 w 4641448"/>
                <a:gd name="connsiteY5" fmla="*/ 3812685 h 3882133"/>
                <a:gd name="connsiteX0" fmla="*/ 11575 w 4641448"/>
                <a:gd name="connsiteY0" fmla="*/ 3812765 h 3882213"/>
                <a:gd name="connsiteX1" fmla="*/ 0 w 4641448"/>
                <a:gd name="connsiteY1" fmla="*/ 2956238 h 3882213"/>
                <a:gd name="connsiteX2" fmla="*/ 2082608 w 4641448"/>
                <a:gd name="connsiteY2" fmla="*/ 2565 h 3882213"/>
                <a:gd name="connsiteX3" fmla="*/ 4641448 w 4641448"/>
                <a:gd name="connsiteY3" fmla="*/ 2135654 h 3882213"/>
                <a:gd name="connsiteX4" fmla="*/ 856527 w 4641448"/>
                <a:gd name="connsiteY4" fmla="*/ 3882213 h 3882213"/>
                <a:gd name="connsiteX5" fmla="*/ 11575 w 4641448"/>
                <a:gd name="connsiteY5" fmla="*/ 3812765 h 3882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641448" h="3882213">
                  <a:moveTo>
                    <a:pt x="11575" y="3812765"/>
                  </a:moveTo>
                  <a:lnTo>
                    <a:pt x="0" y="2956238"/>
                  </a:lnTo>
                  <a:cubicBezTo>
                    <a:pt x="630248" y="2020517"/>
                    <a:pt x="944487" y="712886"/>
                    <a:pt x="2082608" y="2565"/>
                  </a:cubicBezTo>
                  <a:cubicBezTo>
                    <a:pt x="3729343" y="-45250"/>
                    <a:pt x="4394187" y="571863"/>
                    <a:pt x="4641448" y="2135654"/>
                  </a:cubicBezTo>
                  <a:cubicBezTo>
                    <a:pt x="4087067" y="2965779"/>
                    <a:pt x="2133216" y="3311297"/>
                    <a:pt x="856527" y="3882213"/>
                  </a:cubicBezTo>
                  <a:lnTo>
                    <a:pt x="11575" y="3812765"/>
                  </a:lnTo>
                  <a:close/>
                </a:path>
              </a:pathLst>
            </a:custGeom>
            <a:gradFill>
              <a:gsLst>
                <a:gs pos="100000">
                  <a:schemeClr val="bg1">
                    <a:alpha val="0"/>
                    <a:lumMod val="0"/>
                    <a:lumOff val="100000"/>
                  </a:schemeClr>
                </a:gs>
                <a:gs pos="0">
                  <a:schemeClr val="bg1">
                    <a:alpha val="69962"/>
                    <a:lumMod val="55740"/>
                  </a:schemeClr>
                </a:gs>
              </a:gsLst>
              <a:lin ang="18000000" scaled="0"/>
            </a:gradFill>
            <a:ln>
              <a:noFill/>
            </a:ln>
            <a:effectLst>
              <a:softEdge rad="128376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013" dirty="0"/>
            </a:p>
          </p:txBody>
        </p:sp>
      </p:grpSp>
      <p:sp>
        <p:nvSpPr>
          <p:cNvPr id="23" name="文本框 22">
            <a:extLst>
              <a:ext uri="{FF2B5EF4-FFF2-40B4-BE49-F238E27FC236}">
                <a16:creationId xmlns:a16="http://schemas.microsoft.com/office/drawing/2014/main" id="{E915F5C5-3046-9744-9F5E-4EC62D3B3EA3}"/>
              </a:ext>
            </a:extLst>
          </p:cNvPr>
          <p:cNvSpPr txBox="1"/>
          <p:nvPr/>
        </p:nvSpPr>
        <p:spPr>
          <a:xfrm>
            <a:off x="5292828" y="816403"/>
            <a:ext cx="32178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Plausible Dark Matter Candidate</a:t>
            </a:r>
            <a:endParaRPr kumimoji="1"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5FCAC2B7-FA41-C24E-A3CD-EDBF1597FCF8}"/>
              </a:ext>
            </a:extLst>
          </p:cNvPr>
          <p:cNvSpPr txBox="1"/>
          <p:nvPr/>
        </p:nvSpPr>
        <p:spPr>
          <a:xfrm>
            <a:off x="6834616" y="4273217"/>
            <a:ext cx="2309384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F. </a:t>
            </a:r>
            <a:r>
              <a:rPr lang="zh-CN" alt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Chadha-Day</a:t>
            </a:r>
            <a:r>
              <a:rPr lang="en-US" altLang="zh-CN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J. Ellis and D. Marsh</a:t>
            </a:r>
            <a:r>
              <a:rPr lang="zh-CN" alt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Sci. Adv. 8, eabj3618 (2022)</a:t>
            </a:r>
            <a:r>
              <a:rPr lang="en-US" altLang="zh-CN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en-US" sz="10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55834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12">
            <a:extLst>
              <a:ext uri="{FF2B5EF4-FFF2-40B4-BE49-F238E27FC236}">
                <a16:creationId xmlns:a16="http://schemas.microsoft.com/office/drawing/2014/main" id="{07FEC8A7-A7C0-3140-B218-ABA11ADBA6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3033" y="85839"/>
            <a:ext cx="6468928" cy="338456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  <a:spcBef>
                <a:spcPts val="1650"/>
              </a:spcBef>
            </a:pPr>
            <a:r>
              <a:rPr kumimoji="1" lang="en-US" altLang="zh-CN" sz="2400" dirty="0"/>
              <a:t>Spin-dependent interactions mediated by axions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E9B165A-ADF8-DA41-A904-16F9CFC8C8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D4494-CB5E-CF45-B2C3-AB51C0C8DBAA}" type="datetime1">
              <a:rPr kumimoji="1" lang="zh-CN" altLang="en-US" smtClean="0"/>
              <a:t>2025/9/23</a:t>
            </a:fld>
            <a:endParaRPr kumimoji="1" lang="zh-CN" altLang="en-US" dirty="0"/>
          </a:p>
        </p:txBody>
      </p:sp>
      <p:sp>
        <p:nvSpPr>
          <p:cNvPr id="50" name="灯片编号占位符 49">
            <a:extLst>
              <a:ext uri="{FF2B5EF4-FFF2-40B4-BE49-F238E27FC236}">
                <a16:creationId xmlns:a16="http://schemas.microsoft.com/office/drawing/2014/main" id="{FC0BF831-47C1-C142-A0E5-95244AE457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75C325-6575-2E48-BD82-154A656D9096}" type="slidenum">
              <a:rPr kumimoji="1" lang="zh-CN" altLang="en-US" smtClean="0"/>
              <a:pPr/>
              <a:t>5</a:t>
            </a:fld>
            <a:endParaRPr kumimoji="1" lang="zh-CN" altLang="en-US" dirty="0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A0A6732C-2751-B647-9E33-B97F66C99026}"/>
              </a:ext>
            </a:extLst>
          </p:cNvPr>
          <p:cNvSpPr txBox="1"/>
          <p:nvPr/>
        </p:nvSpPr>
        <p:spPr>
          <a:xfrm>
            <a:off x="423162" y="4547000"/>
            <a:ext cx="1739013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Phys. Rev. D 30, 130 (1984).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53F6905A-1246-0049-96C4-3FBF29CAD01E}"/>
                  </a:ext>
                </a:extLst>
              </p:cNvPr>
              <p:cNvSpPr txBox="1"/>
              <p:nvPr/>
            </p:nvSpPr>
            <p:spPr>
              <a:xfrm>
                <a:off x="201320" y="703654"/>
                <a:ext cx="4457642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5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Being extremely light, axions may mediate</a:t>
                </a:r>
                <a:r>
                  <a:rPr lang="zh-CN" altLang="en-US" sz="15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altLang="zh-CN" sz="15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macroscopic forces (</a:t>
                </a:r>
                <a14:m>
                  <m:oMath xmlns:m="http://schemas.openxmlformats.org/officeDocument/2006/math">
                    <m:r>
                      <a:rPr lang="en-US" altLang="zh-CN" sz="15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𝜆</m:t>
                    </m:r>
                    <m:r>
                      <a:rPr lang="en-US" altLang="zh-CN" sz="15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~ℏ/</m:t>
                    </m:r>
                    <m:sSub>
                      <m:sSubPr>
                        <m:ctrlPr>
                          <a:rPr lang="en-US" altLang="zh-CN" sz="15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altLang="zh-CN" sz="15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𝑚</m:t>
                        </m:r>
                      </m:e>
                      <m:sub>
                        <m:r>
                          <a:rPr lang="en-US" altLang="zh-CN" sz="15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𝑎</m:t>
                        </m:r>
                      </m:sub>
                    </m:sSub>
                    <m:r>
                      <a:rPr lang="en-US" altLang="zh-CN" sz="15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𝑐</m:t>
                    </m:r>
                  </m:oMath>
                </a14:m>
                <a:r>
                  <a:rPr lang="en-US" altLang="zh-CN" sz="15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) among ordinary matter.</a:t>
                </a:r>
                <a:endParaRPr kumimoji="1" lang="zh-CN" altLang="en-US" sz="15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53F6905A-1246-0049-96C4-3FBF29CAD0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1320" y="703654"/>
                <a:ext cx="4457642" cy="553998"/>
              </a:xfrm>
              <a:prstGeom prst="rect">
                <a:avLst/>
              </a:prstGeom>
              <a:blipFill>
                <a:blip r:embed="rId3"/>
                <a:stretch>
                  <a:fillRect l="-568" t="-2273" r="-1420" b="-1363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图片 13">
            <a:extLst>
              <a:ext uri="{FF2B5EF4-FFF2-40B4-BE49-F238E27FC236}">
                <a16:creationId xmlns:a16="http://schemas.microsoft.com/office/drawing/2014/main" id="{EBB68646-E7F8-CD46-A2B3-E9922C5684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961" y="3456178"/>
            <a:ext cx="3966278" cy="1011535"/>
          </a:xfrm>
          <a:prstGeom prst="rect">
            <a:avLst/>
          </a:prstGeom>
        </p:spPr>
      </p:pic>
      <p:sp>
        <p:nvSpPr>
          <p:cNvPr id="28" name="文本框 27">
            <a:extLst>
              <a:ext uri="{FF2B5EF4-FFF2-40B4-BE49-F238E27FC236}">
                <a16:creationId xmlns:a16="http://schemas.microsoft.com/office/drawing/2014/main" id="{7BBF3004-AE9B-D64B-8A24-8B60401E88B2}"/>
              </a:ext>
            </a:extLst>
          </p:cNvPr>
          <p:cNvSpPr txBox="1"/>
          <p:nvPr/>
        </p:nvSpPr>
        <p:spPr>
          <a:xfrm>
            <a:off x="4733136" y="2339297"/>
            <a:ext cx="2194832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57175" indent="-257175">
              <a:buFont typeface="Arial" panose="020B0604020202020204" pitchFamily="34" charset="0"/>
              <a:buChar char="•"/>
            </a:pPr>
            <a:r>
              <a:rPr kumimoji="1" lang="en-US" altLang="zh-CN" sz="15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Monopole-dipole type</a:t>
            </a:r>
            <a:endParaRPr kumimoji="1" lang="zh-CN" altLang="en-US" sz="150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9" name="组合 38">
            <a:extLst>
              <a:ext uri="{FF2B5EF4-FFF2-40B4-BE49-F238E27FC236}">
                <a16:creationId xmlns:a16="http://schemas.microsoft.com/office/drawing/2014/main" id="{3F547817-A6E2-3549-BE1D-A3D8417BB01C}"/>
              </a:ext>
            </a:extLst>
          </p:cNvPr>
          <p:cNvGrpSpPr/>
          <p:nvPr/>
        </p:nvGrpSpPr>
        <p:grpSpPr>
          <a:xfrm>
            <a:off x="723223" y="1487284"/>
            <a:ext cx="2766902" cy="1253660"/>
            <a:chOff x="1062326" y="3968376"/>
            <a:chExt cx="3689202" cy="1671547"/>
          </a:xfrm>
        </p:grpSpPr>
        <p:pic>
          <p:nvPicPr>
            <p:cNvPr id="26" name="图片 25">
              <a:extLst>
                <a:ext uri="{FF2B5EF4-FFF2-40B4-BE49-F238E27FC236}">
                  <a16:creationId xmlns:a16="http://schemas.microsoft.com/office/drawing/2014/main" id="{CE93F3F6-FBA5-6140-A156-E77DD19353D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62326" y="3968376"/>
              <a:ext cx="3689202" cy="1671547"/>
            </a:xfrm>
            <a:prstGeom prst="rect">
              <a:avLst/>
            </a:prstGeom>
          </p:spPr>
        </p:pic>
        <p:grpSp>
          <p:nvGrpSpPr>
            <p:cNvPr id="35" name="组合 34">
              <a:extLst>
                <a:ext uri="{FF2B5EF4-FFF2-40B4-BE49-F238E27FC236}">
                  <a16:creationId xmlns:a16="http://schemas.microsoft.com/office/drawing/2014/main" id="{CAF5BBF9-A70B-CE43-B276-7D2F3E28BCBE}"/>
                </a:ext>
              </a:extLst>
            </p:cNvPr>
            <p:cNvGrpSpPr/>
            <p:nvPr/>
          </p:nvGrpSpPr>
          <p:grpSpPr>
            <a:xfrm>
              <a:off x="1803400" y="4486845"/>
              <a:ext cx="330200" cy="678414"/>
              <a:chOff x="1803400" y="4486845"/>
              <a:chExt cx="330200" cy="678414"/>
            </a:xfrm>
          </p:grpSpPr>
          <p:sp>
            <p:nvSpPr>
              <p:cNvPr id="32" name="右箭头 31">
                <a:extLst>
                  <a:ext uri="{FF2B5EF4-FFF2-40B4-BE49-F238E27FC236}">
                    <a16:creationId xmlns:a16="http://schemas.microsoft.com/office/drawing/2014/main" id="{E6123608-3DF9-5949-9A69-CAF100EA0138}"/>
                  </a:ext>
                </a:extLst>
              </p:cNvPr>
              <p:cNvSpPr/>
              <p:nvPr/>
            </p:nvSpPr>
            <p:spPr>
              <a:xfrm rot="17100000">
                <a:off x="1629292" y="4750609"/>
                <a:ext cx="678414" cy="150885"/>
              </a:xfrm>
              <a:prstGeom prst="rightArrow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sz="1013"/>
              </a:p>
            </p:txBody>
          </p:sp>
          <p:sp>
            <p:nvSpPr>
              <p:cNvPr id="30" name="椭圆 29">
                <a:extLst>
                  <a:ext uri="{FF2B5EF4-FFF2-40B4-BE49-F238E27FC236}">
                    <a16:creationId xmlns:a16="http://schemas.microsoft.com/office/drawing/2014/main" id="{D6F6D101-2D33-D943-B313-DE25A7F9C8BB}"/>
                  </a:ext>
                </a:extLst>
              </p:cNvPr>
              <p:cNvSpPr/>
              <p:nvPr/>
            </p:nvSpPr>
            <p:spPr>
              <a:xfrm>
                <a:off x="1803400" y="4669827"/>
                <a:ext cx="330200" cy="330200"/>
              </a:xfrm>
              <a:prstGeom prst="ellipse">
                <a:avLst/>
              </a:prstGeom>
              <a:solidFill>
                <a:srgbClr val="003F88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sz="1013"/>
              </a:p>
            </p:txBody>
          </p:sp>
        </p:grpSp>
        <p:grpSp>
          <p:nvGrpSpPr>
            <p:cNvPr id="36" name="组合 35">
              <a:extLst>
                <a:ext uri="{FF2B5EF4-FFF2-40B4-BE49-F238E27FC236}">
                  <a16:creationId xmlns:a16="http://schemas.microsoft.com/office/drawing/2014/main" id="{98ACE185-736D-694E-A962-C248E8EBF84B}"/>
                </a:ext>
              </a:extLst>
            </p:cNvPr>
            <p:cNvGrpSpPr/>
            <p:nvPr/>
          </p:nvGrpSpPr>
          <p:grpSpPr>
            <a:xfrm rot="19537624">
              <a:off x="3652258" y="4464942"/>
              <a:ext cx="330200" cy="678414"/>
              <a:chOff x="1803400" y="4486845"/>
              <a:chExt cx="330200" cy="678414"/>
            </a:xfrm>
          </p:grpSpPr>
          <p:sp>
            <p:nvSpPr>
              <p:cNvPr id="37" name="右箭头 36">
                <a:extLst>
                  <a:ext uri="{FF2B5EF4-FFF2-40B4-BE49-F238E27FC236}">
                    <a16:creationId xmlns:a16="http://schemas.microsoft.com/office/drawing/2014/main" id="{A2D24E92-8BD2-F84F-ACD5-1F3E560C2A4F}"/>
                  </a:ext>
                </a:extLst>
              </p:cNvPr>
              <p:cNvSpPr/>
              <p:nvPr/>
            </p:nvSpPr>
            <p:spPr>
              <a:xfrm rot="17100000">
                <a:off x="1629292" y="4750609"/>
                <a:ext cx="678414" cy="150885"/>
              </a:xfrm>
              <a:prstGeom prst="rightArrow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sz="1013"/>
              </a:p>
            </p:txBody>
          </p:sp>
          <p:sp>
            <p:nvSpPr>
              <p:cNvPr id="38" name="椭圆 37">
                <a:extLst>
                  <a:ext uri="{FF2B5EF4-FFF2-40B4-BE49-F238E27FC236}">
                    <a16:creationId xmlns:a16="http://schemas.microsoft.com/office/drawing/2014/main" id="{AF555116-55CD-0440-9282-CF9DE7288503}"/>
                  </a:ext>
                </a:extLst>
              </p:cNvPr>
              <p:cNvSpPr/>
              <p:nvPr/>
            </p:nvSpPr>
            <p:spPr>
              <a:xfrm>
                <a:off x="1803400" y="4669827"/>
                <a:ext cx="330200" cy="330200"/>
              </a:xfrm>
              <a:prstGeom prst="ellipse">
                <a:avLst/>
              </a:prstGeom>
              <a:solidFill>
                <a:srgbClr val="003F88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sz="1013"/>
              </a:p>
            </p:txBody>
          </p:sp>
        </p:grpSp>
      </p:grpSp>
      <p:sp>
        <p:nvSpPr>
          <p:cNvPr id="40" name="文本框 39">
            <a:extLst>
              <a:ext uri="{FF2B5EF4-FFF2-40B4-BE49-F238E27FC236}">
                <a16:creationId xmlns:a16="http://schemas.microsoft.com/office/drawing/2014/main" id="{0F1BB533-35F8-9344-9957-3405280B0C2D}"/>
              </a:ext>
            </a:extLst>
          </p:cNvPr>
          <p:cNvSpPr txBox="1"/>
          <p:nvPr/>
        </p:nvSpPr>
        <p:spPr>
          <a:xfrm>
            <a:off x="422367" y="2886605"/>
            <a:ext cx="35873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00" dirty="0">
                <a:latin typeface="Calibri" panose="020F0502020204030204" pitchFamily="34" charset="0"/>
                <a:cs typeface="Calibri" panose="020F0502020204030204" pitchFamily="34" charset="0"/>
              </a:rPr>
              <a:t>Two fermions interacting via exchanging axion.</a:t>
            </a:r>
            <a:endParaRPr kumimoji="1" lang="zh-CN" alt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id="{89155772-FC6D-8542-977C-77EA447B953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" r="41910" b="76278"/>
          <a:stretch/>
        </p:blipFill>
        <p:spPr>
          <a:xfrm>
            <a:off x="4732310" y="1524797"/>
            <a:ext cx="2893334" cy="319271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D7CEC838-5B11-1441-87CA-22DF4A1D1F0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35390" y="4115742"/>
            <a:ext cx="712619" cy="449129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AAC9042C-4B48-1647-8C7F-5B00ED38798A}"/>
              </a:ext>
            </a:extLst>
          </p:cNvPr>
          <p:cNvSpPr txBox="1"/>
          <p:nvPr/>
        </p:nvSpPr>
        <p:spPr>
          <a:xfrm>
            <a:off x="4982245" y="4165005"/>
            <a:ext cx="16531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600" dirty="0">
                <a:latin typeface="Calibri" panose="020F0502020204030204" pitchFamily="34" charset="0"/>
                <a:cs typeface="Calibri" panose="020F0502020204030204" pitchFamily="34" charset="0"/>
              </a:rPr>
              <a:t>Interacting range:</a:t>
            </a:r>
            <a:endParaRPr kumimoji="1" lang="zh-CN" alt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BEC3D303-87C5-B748-A12B-C179DE226F12}"/>
              </a:ext>
            </a:extLst>
          </p:cNvPr>
          <p:cNvSpPr txBox="1"/>
          <p:nvPr/>
        </p:nvSpPr>
        <p:spPr>
          <a:xfrm>
            <a:off x="4689694" y="946415"/>
            <a:ext cx="22817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/>
              <a:t>Interaction </a:t>
            </a:r>
            <a:r>
              <a:rPr kumimoji="1" lang="en-US" altLang="zh-CN" dirty="0" err="1"/>
              <a:t>Lagrangian</a:t>
            </a:r>
            <a:endParaRPr kumimoji="1" lang="zh-CN" altLang="en-US" dirty="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D5D15B37-CE1E-354D-A92F-1845E49C5F7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72951" y="3094846"/>
            <a:ext cx="3212052" cy="514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5304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标题 12">
            <a:extLst>
              <a:ext uri="{FF2B5EF4-FFF2-40B4-BE49-F238E27FC236}">
                <a16:creationId xmlns:a16="http://schemas.microsoft.com/office/drawing/2014/main" id="{37735549-E9D5-0642-A25D-98D4662D1F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3916" y="85530"/>
            <a:ext cx="5741793" cy="338456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  <a:spcBef>
                <a:spcPts val="1650"/>
              </a:spcBef>
            </a:pPr>
            <a:r>
              <a:rPr lang="en-US" altLang="zh-CN" sz="2400" dirty="0"/>
              <a:t>Spin-dependent interactions are ubiquitous</a:t>
            </a:r>
            <a:endParaRPr kumimoji="1" lang="en-US" altLang="zh-CN" sz="2400" dirty="0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75711D2-0266-7242-9DD3-CA0EC20D84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4D854B-F092-7040-8247-F88886CA3099}" type="datetime1">
              <a:rPr kumimoji="1" lang="zh-CN" altLang="en-US" smtClean="0"/>
              <a:t>2025/9/23</a:t>
            </a:fld>
            <a:endParaRPr kumimoji="1" lang="zh-CN" alt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5883A02-5CFC-C64C-BBCD-050B601F0D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75C325-6575-2E48-BD82-154A656D9096}" type="slidenum">
              <a:rPr kumimoji="1" lang="zh-CN" altLang="en-US" smtClean="0"/>
              <a:pPr/>
              <a:t>6</a:t>
            </a:fld>
            <a:endParaRPr kumimoji="1" lang="zh-CN" altLang="en-US" dirty="0"/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A6E196B8-4DEA-0741-940C-EEF746F74B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84732" y="461428"/>
            <a:ext cx="3088784" cy="393836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817B89A1-68F4-024D-88C3-C8C4492E337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8882" r="31368" b="44200"/>
          <a:stretch/>
        </p:blipFill>
        <p:spPr>
          <a:xfrm>
            <a:off x="359998" y="1725366"/>
            <a:ext cx="3193476" cy="338456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711422AC-B229-3E4B-8D46-9E8563A7E566}"/>
              </a:ext>
            </a:extLst>
          </p:cNvPr>
          <p:cNvSpPr txBox="1"/>
          <p:nvPr/>
        </p:nvSpPr>
        <p:spPr>
          <a:xfrm>
            <a:off x="359998" y="992219"/>
            <a:ext cx="2427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Light Z’ boson exchange</a:t>
            </a:r>
            <a:endParaRPr kumimoji="1" lang="zh-CN" altLang="en-US" dirty="0"/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A67B83B9-43EB-B347-96B6-A05E3D9179C3}"/>
              </a:ext>
            </a:extLst>
          </p:cNvPr>
          <p:cNvSpPr txBox="1"/>
          <p:nvPr/>
        </p:nvSpPr>
        <p:spPr>
          <a:xfrm>
            <a:off x="283060" y="2234493"/>
            <a:ext cx="2504719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P. </a:t>
            </a:r>
            <a:r>
              <a:rPr lang="en-US" altLang="zh-CN" sz="10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Fayet</a:t>
            </a:r>
            <a:r>
              <a:rPr lang="en-US" altLang="zh-CN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Phys. Lett., 95B(2), 285, (1980).</a:t>
            </a:r>
            <a:endParaRPr lang="zh-CN" altLang="en-US" sz="10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0" name="图片 49">
            <a:extLst>
              <a:ext uri="{FF2B5EF4-FFF2-40B4-BE49-F238E27FC236}">
                <a16:creationId xmlns:a16="http://schemas.microsoft.com/office/drawing/2014/main" id="{90131CDD-9A4C-2445-BE32-673290D654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84252" y="2006076"/>
            <a:ext cx="2471971" cy="903093"/>
          </a:xfrm>
          <a:prstGeom prst="rect">
            <a:avLst/>
          </a:prstGeom>
        </p:spPr>
      </p:pic>
      <p:pic>
        <p:nvPicPr>
          <p:cNvPr id="54" name="图片 53">
            <a:extLst>
              <a:ext uri="{FF2B5EF4-FFF2-40B4-BE49-F238E27FC236}">
                <a16:creationId xmlns:a16="http://schemas.microsoft.com/office/drawing/2014/main" id="{BABA26F4-29B3-6744-82CF-F87C106F67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84252" y="3471763"/>
            <a:ext cx="4795339" cy="92266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2" name="文本框 61">
                <a:extLst>
                  <a:ext uri="{FF2B5EF4-FFF2-40B4-BE49-F238E27FC236}">
                    <a16:creationId xmlns:a16="http://schemas.microsoft.com/office/drawing/2014/main" id="{33E74FA2-54F2-9C41-9443-1D86E4349454}"/>
                  </a:ext>
                </a:extLst>
              </p:cNvPr>
              <p:cNvSpPr txBox="1"/>
              <p:nvPr/>
            </p:nvSpPr>
            <p:spPr>
              <a:xfrm>
                <a:off x="176739" y="3233995"/>
                <a:ext cx="3284917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zh-CN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Interactions depend on the spin (</a:t>
                </a:r>
                <a14:m>
                  <m:oMath xmlns:m="http://schemas.openxmlformats.org/officeDocument/2006/math">
                    <m:r>
                      <a:rPr kumimoji="1" lang="en-US" altLang="zh-CN" sz="16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𝜎</m:t>
                    </m:r>
                  </m:oMath>
                </a14:m>
                <a:r>
                  <a:rPr kumimoji="1" lang="en-US" altLang="zh-CN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), </a:t>
                </a:r>
                <a:r>
                  <a:rPr kumimoji="1" lang="en-US" altLang="zh-CN" sz="1600" dirty="0">
                    <a:solidFill>
                      <a:srgbClr val="C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velocity (</a:t>
                </a:r>
                <a14:m>
                  <m:oMath xmlns:m="http://schemas.openxmlformats.org/officeDocument/2006/math">
                    <m:r>
                      <a:rPr kumimoji="1" lang="en-US" altLang="zh-CN" sz="16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𝑣</m:t>
                    </m:r>
                  </m:oMath>
                </a14:m>
                <a:r>
                  <a:rPr kumimoji="1" lang="en-US" altLang="zh-CN" sz="1600" dirty="0">
                    <a:solidFill>
                      <a:srgbClr val="C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)</a:t>
                </a:r>
                <a:r>
                  <a:rPr kumimoji="1" lang="en-US" altLang="zh-CN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,</a:t>
                </a:r>
                <a:r>
                  <a:rPr kumimoji="1" lang="en-US" altLang="zh-CN" sz="1600" dirty="0">
                    <a:solidFill>
                      <a:srgbClr val="C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1" lang="en-US" altLang="zh-CN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and separation (</a:t>
                </a:r>
                <a14:m>
                  <m:oMath xmlns:m="http://schemas.openxmlformats.org/officeDocument/2006/math">
                    <m:r>
                      <a:rPr kumimoji="1" lang="en-US" altLang="zh-CN" sz="1600" i="1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𝑟</m:t>
                    </m:r>
                  </m:oMath>
                </a14:m>
                <a:r>
                  <a:rPr kumimoji="1" lang="en-US" altLang="zh-CN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) between two fermions.</a:t>
                </a:r>
                <a:endParaRPr kumimoji="1" lang="zh-CN" altLang="en-US" sz="16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62" name="文本框 61">
                <a:extLst>
                  <a:ext uri="{FF2B5EF4-FFF2-40B4-BE49-F238E27FC236}">
                    <a16:creationId xmlns:a16="http://schemas.microsoft.com/office/drawing/2014/main" id="{33E74FA2-54F2-9C41-9443-1D86E43494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6739" y="3233995"/>
                <a:ext cx="3284917" cy="830997"/>
              </a:xfrm>
              <a:prstGeom prst="rect">
                <a:avLst/>
              </a:prstGeom>
              <a:blipFill>
                <a:blip r:embed="rId7"/>
                <a:stretch>
                  <a:fillRect l="-769" t="-1493" b="-597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文本框 24">
            <a:extLst>
              <a:ext uri="{FF2B5EF4-FFF2-40B4-BE49-F238E27FC236}">
                <a16:creationId xmlns:a16="http://schemas.microsoft.com/office/drawing/2014/main" id="{5246BC9B-292E-5548-AC79-EDDC411F27BA}"/>
              </a:ext>
            </a:extLst>
          </p:cNvPr>
          <p:cNvSpPr txBox="1"/>
          <p:nvPr/>
        </p:nvSpPr>
        <p:spPr>
          <a:xfrm>
            <a:off x="3884252" y="1020335"/>
            <a:ext cx="25474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57175" indent="-257175">
              <a:buFont typeface="Arial" panose="020B0604020202020204" pitchFamily="34" charset="0"/>
              <a:buChar char="•"/>
            </a:pPr>
            <a:r>
              <a:rPr kumimoji="1" lang="en-US" altLang="zh-CN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Monopole-dipole type</a:t>
            </a:r>
            <a:endParaRPr kumimoji="1" lang="zh-CN" altLang="en-US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6275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12">
            <a:extLst>
              <a:ext uri="{FF2B5EF4-FFF2-40B4-BE49-F238E27FC236}">
                <a16:creationId xmlns:a16="http://schemas.microsoft.com/office/drawing/2014/main" id="{630824BD-84F8-484D-9D81-F66E1074B9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419" y="103956"/>
            <a:ext cx="6067718" cy="338456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  <a:spcBef>
                <a:spcPts val="1650"/>
              </a:spcBef>
            </a:pPr>
            <a:r>
              <a:rPr kumimoji="1" lang="en-US" altLang="zh-CN" sz="2400" dirty="0"/>
              <a:t>Other types of spin-dependent interactions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76BFE45-F200-8547-B22C-5A2117F0B2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F81B6-92D4-964E-86A4-B94EE131FC8C}" type="datetime1">
              <a:rPr kumimoji="1" lang="zh-CN" altLang="en-US" smtClean="0"/>
              <a:t>2025/9/23</a:t>
            </a:fld>
            <a:endParaRPr kumimoji="1" lang="zh-CN" alt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EE81528A-898A-CD43-BB2A-6090ECC6A1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75C325-6575-2E48-BD82-154A656D9096}" type="slidenum">
              <a:rPr kumimoji="1" lang="zh-CN" altLang="en-US" smtClean="0"/>
              <a:pPr/>
              <a:t>7</a:t>
            </a:fld>
            <a:endParaRPr kumimoji="1" lang="zh-CN" altLang="en-US" dirty="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E1AB7491-3765-8749-9ECF-3B74393F28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118" y="1562308"/>
            <a:ext cx="3575828" cy="317176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867F4BCC-F1B0-084A-B059-0F5B5F4E3A94}"/>
              </a:ext>
            </a:extLst>
          </p:cNvPr>
          <p:cNvSpPr txBox="1"/>
          <p:nvPr/>
        </p:nvSpPr>
        <p:spPr>
          <a:xfrm>
            <a:off x="497137" y="2691562"/>
            <a:ext cx="38036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latin typeface="Calibri" panose="020F0502020204030204" pitchFamily="34" charset="0"/>
                <a:cs typeface="Calibri" panose="020F0502020204030204" pitchFamily="34" charset="0"/>
              </a:rPr>
              <a:t>As a dark-matter candidate, the light axion behaves as an oscillating field that couples to spin.</a:t>
            </a:r>
            <a:endParaRPr kumimoji="1" lang="en-US" altLang="zh-CN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3A3184C1-5D06-3649-B6C1-D50986EC6DD8}"/>
              </a:ext>
            </a:extLst>
          </p:cNvPr>
          <p:cNvGrpSpPr/>
          <p:nvPr/>
        </p:nvGrpSpPr>
        <p:grpSpPr>
          <a:xfrm>
            <a:off x="282523" y="3645175"/>
            <a:ext cx="4463114" cy="754451"/>
            <a:chOff x="35819" y="2651135"/>
            <a:chExt cx="5950818" cy="1005934"/>
          </a:xfrm>
        </p:grpSpPr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id="{8242DF60-E131-F249-A75D-4F10D48FB687}"/>
                </a:ext>
              </a:extLst>
            </p:cNvPr>
            <p:cNvGrpSpPr/>
            <p:nvPr/>
          </p:nvGrpSpPr>
          <p:grpSpPr>
            <a:xfrm>
              <a:off x="586759" y="2651135"/>
              <a:ext cx="3477836" cy="351368"/>
              <a:chOff x="624262" y="1964423"/>
              <a:chExt cx="3477836" cy="351368"/>
            </a:xfrm>
          </p:grpSpPr>
          <p:pic>
            <p:nvPicPr>
              <p:cNvPr id="9" name="图片 8">
                <a:extLst>
                  <a:ext uri="{FF2B5EF4-FFF2-40B4-BE49-F238E27FC236}">
                    <a16:creationId xmlns:a16="http://schemas.microsoft.com/office/drawing/2014/main" id="{BB278F76-4AFB-6342-AE3D-B067B460913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24262" y="1968960"/>
                <a:ext cx="3471749" cy="343058"/>
              </a:xfrm>
              <a:prstGeom prst="rect">
                <a:avLst/>
              </a:prstGeom>
            </p:spPr>
          </p:pic>
          <p:sp>
            <p:nvSpPr>
              <p:cNvPr id="11" name="圆角矩形 10">
                <a:extLst>
                  <a:ext uri="{FF2B5EF4-FFF2-40B4-BE49-F238E27FC236}">
                    <a16:creationId xmlns:a16="http://schemas.microsoft.com/office/drawing/2014/main" id="{FE5140B4-E1B8-4A40-88E2-40F087CBB1B1}"/>
                  </a:ext>
                </a:extLst>
              </p:cNvPr>
              <p:cNvSpPr/>
              <p:nvPr/>
            </p:nvSpPr>
            <p:spPr>
              <a:xfrm>
                <a:off x="1818424" y="1964423"/>
                <a:ext cx="708876" cy="351368"/>
              </a:xfrm>
              <a:prstGeom prst="roundRect">
                <a:avLst/>
              </a:prstGeom>
              <a:noFill/>
              <a:ln w="1905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sz="1013"/>
              </a:p>
            </p:txBody>
          </p:sp>
          <p:sp>
            <p:nvSpPr>
              <p:cNvPr id="12" name="圆角矩形 11">
                <a:extLst>
                  <a:ext uri="{FF2B5EF4-FFF2-40B4-BE49-F238E27FC236}">
                    <a16:creationId xmlns:a16="http://schemas.microsoft.com/office/drawing/2014/main" id="{1F0A958B-AB47-6249-BB07-09067FEFAF81}"/>
                  </a:ext>
                </a:extLst>
              </p:cNvPr>
              <p:cNvSpPr/>
              <p:nvPr/>
            </p:nvSpPr>
            <p:spPr>
              <a:xfrm>
                <a:off x="3393223" y="1973047"/>
                <a:ext cx="708875" cy="342744"/>
              </a:xfrm>
              <a:prstGeom prst="roundRect">
                <a:avLst/>
              </a:prstGeom>
              <a:noFill/>
              <a:ln w="1905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sz="1013"/>
              </a:p>
            </p:txBody>
          </p:sp>
        </p:grpSp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A100BF20-18C5-804B-B8B0-966DA5B7B538}"/>
                </a:ext>
              </a:extLst>
            </p:cNvPr>
            <p:cNvSpPr txBox="1"/>
            <p:nvPr/>
          </p:nvSpPr>
          <p:spPr>
            <a:xfrm>
              <a:off x="35819" y="3196148"/>
              <a:ext cx="3110766" cy="4514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magnetic-dipole coupling </a:t>
              </a:r>
              <a:endParaRPr kumimoji="1" lang="zh-CN" altLang="en-US" sz="16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B3DC574B-9C75-814D-BAE8-98258584EC0B}"/>
                </a:ext>
              </a:extLst>
            </p:cNvPr>
            <p:cNvSpPr txBox="1"/>
            <p:nvPr/>
          </p:nvSpPr>
          <p:spPr>
            <a:xfrm>
              <a:off x="3083876" y="3205664"/>
              <a:ext cx="2902761" cy="4514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electric-dipole coupling </a:t>
              </a:r>
              <a:endParaRPr kumimoji="1" lang="zh-CN" altLang="en-US" sz="16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17" name="直线箭头连接符 16">
              <a:extLst>
                <a:ext uri="{FF2B5EF4-FFF2-40B4-BE49-F238E27FC236}">
                  <a16:creationId xmlns:a16="http://schemas.microsoft.com/office/drawing/2014/main" id="{4F64F78C-5BDD-C943-A56F-23C651083D9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591203" y="3062245"/>
              <a:ext cx="566841" cy="179803"/>
            </a:xfrm>
            <a:prstGeom prst="straightConnector1">
              <a:avLst/>
            </a:prstGeom>
            <a:ln w="127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线箭头连接符 17">
              <a:extLst>
                <a:ext uri="{FF2B5EF4-FFF2-40B4-BE49-F238E27FC236}">
                  <a16:creationId xmlns:a16="http://schemas.microsoft.com/office/drawing/2014/main" id="{07D40316-E319-2341-A401-15DF967B3FB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806554" y="3080383"/>
              <a:ext cx="400204" cy="179803"/>
            </a:xfrm>
            <a:prstGeom prst="straightConnector1">
              <a:avLst/>
            </a:prstGeom>
            <a:ln w="127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文本框 21">
            <a:extLst>
              <a:ext uri="{FF2B5EF4-FFF2-40B4-BE49-F238E27FC236}">
                <a16:creationId xmlns:a16="http://schemas.microsoft.com/office/drawing/2014/main" id="{5A486116-8B97-AE46-82B8-4EFB9A2EAD32}"/>
              </a:ext>
            </a:extLst>
          </p:cNvPr>
          <p:cNvSpPr txBox="1"/>
          <p:nvPr/>
        </p:nvSpPr>
        <p:spPr>
          <a:xfrm>
            <a:off x="1678953" y="1019545"/>
            <a:ext cx="13628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dirty="0">
                <a:latin typeface="Calibri" panose="020F0502020204030204" pitchFamily="34" charset="0"/>
                <a:cs typeface="Calibri" panose="020F0502020204030204" pitchFamily="34" charset="0"/>
              </a:rPr>
              <a:t>Axion-wind</a:t>
            </a:r>
            <a:endParaRPr kumimoji="1" lang="zh-CN" alt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id="{D49AC228-13E5-5E41-BCE9-40EB3357FFC7}"/>
              </a:ext>
            </a:extLst>
          </p:cNvPr>
          <p:cNvSpPr txBox="1"/>
          <p:nvPr/>
        </p:nvSpPr>
        <p:spPr>
          <a:xfrm>
            <a:off x="5021888" y="2691494"/>
            <a:ext cx="34943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600" dirty="0">
                <a:latin typeface="Calibri" panose="020F0502020204030204" pitchFamily="34" charset="0"/>
                <a:cs typeface="Calibri" panose="020F0502020204030204" pitchFamily="34" charset="0"/>
              </a:rPr>
              <a:t>The spin-dependent interactions arise from the Lorentz-violating extension of the standard model.</a:t>
            </a:r>
          </a:p>
        </p:txBody>
      </p:sp>
      <p:sp>
        <p:nvSpPr>
          <p:cNvPr id="51" name="文本框 50">
            <a:extLst>
              <a:ext uri="{FF2B5EF4-FFF2-40B4-BE49-F238E27FC236}">
                <a16:creationId xmlns:a16="http://schemas.microsoft.com/office/drawing/2014/main" id="{3AB177B7-A2A9-C94C-AD99-0BDD203C6985}"/>
              </a:ext>
            </a:extLst>
          </p:cNvPr>
          <p:cNvSpPr txBox="1"/>
          <p:nvPr/>
        </p:nvSpPr>
        <p:spPr>
          <a:xfrm>
            <a:off x="5119095" y="1046790"/>
            <a:ext cx="3016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Lorentz and CPT-violating field</a:t>
            </a:r>
            <a:endParaRPr kumimoji="1"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3" name="文本框 52">
            <a:extLst>
              <a:ext uri="{FF2B5EF4-FFF2-40B4-BE49-F238E27FC236}">
                <a16:creationId xmlns:a16="http://schemas.microsoft.com/office/drawing/2014/main" id="{4A4A5DA9-B2AE-1543-A060-7BDA433C3A1F}"/>
              </a:ext>
            </a:extLst>
          </p:cNvPr>
          <p:cNvSpPr txBox="1"/>
          <p:nvPr/>
        </p:nvSpPr>
        <p:spPr>
          <a:xfrm>
            <a:off x="5119095" y="2062987"/>
            <a:ext cx="3200859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V. </a:t>
            </a:r>
            <a:r>
              <a:rPr lang="en-US" altLang="zh-CN" sz="10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Kostelecky</a:t>
            </a:r>
            <a:r>
              <a:rPr lang="en-US" altLang="zh-CN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Charles D. Lane, Phys. Rev. </a:t>
            </a:r>
            <a:r>
              <a:rPr lang="zh-CN" alt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 60, 116010 (1999).</a:t>
            </a:r>
          </a:p>
        </p:txBody>
      </p:sp>
      <p:pic>
        <p:nvPicPr>
          <p:cNvPr id="54" name="图片 53">
            <a:extLst>
              <a:ext uri="{FF2B5EF4-FFF2-40B4-BE49-F238E27FC236}">
                <a16:creationId xmlns:a16="http://schemas.microsoft.com/office/drawing/2014/main" id="{EF236015-4D5A-B147-8689-709B4BF3D3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946711" y="4713897"/>
            <a:ext cx="1992167" cy="536611"/>
          </a:xfrm>
          <a:prstGeom prst="rect">
            <a:avLst/>
          </a:prstGeom>
        </p:spPr>
      </p:pic>
      <p:pic>
        <p:nvPicPr>
          <p:cNvPr id="55" name="图片 54">
            <a:extLst>
              <a:ext uri="{FF2B5EF4-FFF2-40B4-BE49-F238E27FC236}">
                <a16:creationId xmlns:a16="http://schemas.microsoft.com/office/drawing/2014/main" id="{467E2293-023C-5F4F-953C-61DE075055A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00024" y="1574231"/>
            <a:ext cx="4454224" cy="296949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BF9E7D3B-930C-254F-892F-3F5A41258B9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21888" y="3705167"/>
            <a:ext cx="3299897" cy="303671"/>
          </a:xfrm>
          <a:prstGeom prst="rect">
            <a:avLst/>
          </a:prstGeom>
        </p:spPr>
      </p:pic>
      <p:sp>
        <p:nvSpPr>
          <p:cNvPr id="36" name="文本框 35">
            <a:extLst>
              <a:ext uri="{FF2B5EF4-FFF2-40B4-BE49-F238E27FC236}">
                <a16:creationId xmlns:a16="http://schemas.microsoft.com/office/drawing/2014/main" id="{9348A8F6-7FCD-C544-84BB-F1E1313E9660}"/>
              </a:ext>
            </a:extLst>
          </p:cNvPr>
          <p:cNvSpPr txBox="1"/>
          <p:nvPr/>
        </p:nvSpPr>
        <p:spPr>
          <a:xfrm>
            <a:off x="893059" y="2068015"/>
            <a:ext cx="2367592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Peter W. Graham and Surjeet Rajendran</a:t>
            </a:r>
            <a:r>
              <a:rPr lang="en-US" altLang="zh-CN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Phys. Rev. D 88, 035023 (2013).</a:t>
            </a:r>
            <a:endParaRPr lang="zh-CN" altLang="en-US" sz="10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99688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97BFD84-EF2F-4F40-A380-BBBA805077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419" y="161427"/>
            <a:ext cx="4528629" cy="338456"/>
          </a:xfrm>
        </p:spPr>
        <p:txBody>
          <a:bodyPr>
            <a:noAutofit/>
          </a:bodyPr>
          <a:lstStyle/>
          <a:p>
            <a:r>
              <a:rPr lang="en-US" altLang="zh-CN" sz="2400" dirty="0"/>
              <a:t>The Possible Axion Mass Range</a:t>
            </a:r>
            <a:endParaRPr kumimoji="1" lang="zh-CN" altLang="en-US" sz="2400" dirty="0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963B92B-A76E-7F41-857B-946E8DC57C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65F72-CEDD-7446-8A64-E3FABA798CA3}" type="datetime1">
              <a:rPr kumimoji="1" lang="zh-CN" altLang="en-US" smtClean="0"/>
              <a:pPr/>
              <a:t>2025/9/23</a:t>
            </a:fld>
            <a:endParaRPr kumimoji="1" lang="zh-CN" alt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E49C799-C45B-334C-98F4-9C1B0E1072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75C325-6575-2E48-BD82-154A656D9096}" type="slidenum">
              <a:rPr kumimoji="1" lang="zh-CN" altLang="en-US" smtClean="0"/>
              <a:pPr/>
              <a:t>8</a:t>
            </a:fld>
            <a:endParaRPr kumimoji="1" lang="zh-CN" altLang="en-US" dirty="0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5D760ECA-D955-DE4A-961F-7DF2E849224B}"/>
              </a:ext>
            </a:extLst>
          </p:cNvPr>
          <p:cNvSpPr txBox="1"/>
          <p:nvPr/>
        </p:nvSpPr>
        <p:spPr>
          <a:xfrm>
            <a:off x="6737131" y="3573272"/>
            <a:ext cx="2406869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F. </a:t>
            </a:r>
            <a:r>
              <a:rPr lang="zh-CN" alt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Chadha-Day</a:t>
            </a:r>
            <a:r>
              <a:rPr lang="en-US" altLang="zh-CN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J. Ellis and D. Marsh</a:t>
            </a:r>
            <a:r>
              <a:rPr lang="zh-CN" alt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Sci. Adv. 8, eabj3618 (2022)</a:t>
            </a:r>
            <a:r>
              <a:rPr lang="en-US" altLang="zh-CN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en-US" sz="10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27A5C7CB-8867-3D4F-BF43-0F9327318184}"/>
              </a:ext>
            </a:extLst>
          </p:cNvPr>
          <p:cNvSpPr txBox="1"/>
          <p:nvPr/>
        </p:nvSpPr>
        <p:spPr>
          <a:xfrm>
            <a:off x="559419" y="2544842"/>
            <a:ext cx="1996059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500" dirty="0">
                <a:solidFill>
                  <a:srgbClr val="202122"/>
                </a:solidFill>
                <a:latin typeface="Arial" panose="020B0604020202020204" pitchFamily="34" charset="0"/>
              </a:rPr>
              <a:t>Compton wavelength</a:t>
            </a:r>
            <a:endParaRPr kumimoji="1" lang="zh-CN" altLang="en-US" sz="1500" dirty="0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A135097C-C089-1544-AC84-E193DB2962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9706" y="2877937"/>
            <a:ext cx="831106" cy="523806"/>
          </a:xfrm>
          <a:prstGeom prst="rect">
            <a:avLst/>
          </a:prstGeom>
        </p:spPr>
      </p:pic>
      <p:grpSp>
        <p:nvGrpSpPr>
          <p:cNvPr id="15" name="组合 14">
            <a:extLst>
              <a:ext uri="{FF2B5EF4-FFF2-40B4-BE49-F238E27FC236}">
                <a16:creationId xmlns:a16="http://schemas.microsoft.com/office/drawing/2014/main" id="{37052E2D-CA35-3A46-BE08-CFA6E1D60617}"/>
              </a:ext>
            </a:extLst>
          </p:cNvPr>
          <p:cNvGrpSpPr/>
          <p:nvPr/>
        </p:nvGrpSpPr>
        <p:grpSpPr>
          <a:xfrm>
            <a:off x="2216032" y="632092"/>
            <a:ext cx="5755941" cy="2927980"/>
            <a:chOff x="2178260" y="1161050"/>
            <a:chExt cx="8464380" cy="4305730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8D9EB80D-D130-8D47-BEED-61934CDC44B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178260" y="1161050"/>
              <a:ext cx="8270786" cy="2816345"/>
            </a:xfrm>
            <a:prstGeom prst="rect">
              <a:avLst/>
            </a:prstGeom>
          </p:spPr>
        </p:pic>
        <p:pic>
          <p:nvPicPr>
            <p:cNvPr id="1026" name="Picture 2" descr="undefined">
              <a:extLst>
                <a:ext uri="{FF2B5EF4-FFF2-40B4-BE49-F238E27FC236}">
                  <a16:creationId xmlns:a16="http://schemas.microsoft.com/office/drawing/2014/main" id="{5F3FDAAA-7E13-0540-B5E0-EA4841F8F3D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246" t="7822" b="77744"/>
            <a:stretch/>
          </p:blipFill>
          <p:spPr bwMode="auto">
            <a:xfrm>
              <a:off x="3200399" y="4046023"/>
              <a:ext cx="7442241" cy="9898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文本框 13">
                  <a:extLst>
                    <a:ext uri="{FF2B5EF4-FFF2-40B4-BE49-F238E27FC236}">
                      <a16:creationId xmlns:a16="http://schemas.microsoft.com/office/drawing/2014/main" id="{E7AA49B0-D82F-D449-B1AF-EE0B0D82EECC}"/>
                    </a:ext>
                  </a:extLst>
                </p:cNvPr>
                <p:cNvSpPr txBox="1"/>
                <p:nvPr/>
              </p:nvSpPr>
              <p:spPr>
                <a:xfrm>
                  <a:off x="3457980" y="5035892"/>
                  <a:ext cx="1193147" cy="43088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kumimoji="1" lang="en-US" altLang="zh-CN" sz="21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kumimoji="1" lang="en-US" altLang="zh-CN" sz="2100" i="1">
                                <a:latin typeface="Cambria Math" panose="02040503050406030204" pitchFamily="18" charset="0"/>
                              </a:rPr>
                              <m:t>10</m:t>
                            </m:r>
                          </m:e>
                          <m:sup>
                            <m:r>
                              <a:rPr kumimoji="1" lang="en-US" altLang="zh-CN" sz="2100" i="1">
                                <a:latin typeface="Cambria Math" panose="02040503050406030204" pitchFamily="18" charset="0"/>
                              </a:rPr>
                              <m:t>16</m:t>
                            </m:r>
                          </m:sup>
                        </m:sSup>
                        <m:r>
                          <a:rPr kumimoji="1" lang="en-US" altLang="zh-CN" sz="21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kumimoji="1" lang="en-US" altLang="zh-CN" sz="2100" i="1">
                            <a:latin typeface="Cambria Math" panose="02040503050406030204" pitchFamily="18" charset="0"/>
                          </a:rPr>
                          <m:t>𝑚</m:t>
                        </m:r>
                      </m:oMath>
                    </m:oMathPara>
                  </a14:m>
                  <a:endParaRPr kumimoji="1" lang="zh-CN" altLang="en-US" sz="2100" dirty="0"/>
                </a:p>
              </p:txBody>
            </p:sp>
          </mc:Choice>
          <mc:Fallback xmlns="">
            <p:sp>
              <p:nvSpPr>
                <p:cNvPr id="14" name="文本框 13">
                  <a:extLst>
                    <a:ext uri="{FF2B5EF4-FFF2-40B4-BE49-F238E27FC236}">
                      <a16:creationId xmlns:a16="http://schemas.microsoft.com/office/drawing/2014/main" id="{E7AA49B0-D82F-D449-B1AF-EE0B0D82EEC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57980" y="5035892"/>
                  <a:ext cx="1193147" cy="430888"/>
                </a:xfrm>
                <a:prstGeom prst="rect">
                  <a:avLst/>
                </a:prstGeom>
                <a:blipFill>
                  <a:blip r:embed="rId6"/>
                  <a:stretch>
                    <a:fillRect l="-10769" t="-8333" r="-7692" b="-50000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文本框 15">
                  <a:extLst>
                    <a:ext uri="{FF2B5EF4-FFF2-40B4-BE49-F238E27FC236}">
                      <a16:creationId xmlns:a16="http://schemas.microsoft.com/office/drawing/2014/main" id="{36FD55BC-C926-8141-8EF4-BE23369507C2}"/>
                    </a:ext>
                  </a:extLst>
                </p:cNvPr>
                <p:cNvSpPr txBox="1"/>
                <p:nvPr/>
              </p:nvSpPr>
              <p:spPr>
                <a:xfrm>
                  <a:off x="9145909" y="5035892"/>
                  <a:ext cx="1239313" cy="43088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kumimoji="1" lang="en-US" altLang="zh-CN" sz="21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kumimoji="1" lang="en-US" altLang="zh-CN" sz="2100" i="1">
                                <a:latin typeface="Cambria Math" panose="02040503050406030204" pitchFamily="18" charset="0"/>
                              </a:rPr>
                              <m:t>10</m:t>
                            </m:r>
                          </m:e>
                          <m:sup>
                            <m:r>
                              <a:rPr kumimoji="1" lang="en-US" altLang="zh-CN" sz="2100" i="1">
                                <a:latin typeface="Cambria Math" panose="02040503050406030204" pitchFamily="18" charset="0"/>
                              </a:rPr>
                              <m:t>−4</m:t>
                            </m:r>
                          </m:sup>
                        </m:sSup>
                        <m:r>
                          <a:rPr kumimoji="1" lang="en-US" altLang="zh-CN" sz="21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kumimoji="1" lang="en-US" altLang="zh-CN" sz="2100" i="1">
                            <a:latin typeface="Cambria Math" panose="02040503050406030204" pitchFamily="18" charset="0"/>
                          </a:rPr>
                          <m:t>𝑚</m:t>
                        </m:r>
                      </m:oMath>
                    </m:oMathPara>
                  </a14:m>
                  <a:endParaRPr kumimoji="1" lang="zh-CN" altLang="en-US" sz="2100" dirty="0"/>
                </a:p>
              </p:txBody>
            </p:sp>
          </mc:Choice>
          <mc:Fallback xmlns="">
            <p:sp>
              <p:nvSpPr>
                <p:cNvPr id="16" name="文本框 15">
                  <a:extLst>
                    <a:ext uri="{FF2B5EF4-FFF2-40B4-BE49-F238E27FC236}">
                      <a16:creationId xmlns:a16="http://schemas.microsoft.com/office/drawing/2014/main" id="{36FD55BC-C926-8141-8EF4-BE23369507C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145909" y="5035892"/>
                  <a:ext cx="1239313" cy="430887"/>
                </a:xfrm>
                <a:prstGeom prst="rect">
                  <a:avLst/>
                </a:prstGeom>
                <a:blipFill>
                  <a:blip r:embed="rId7"/>
                  <a:stretch>
                    <a:fillRect l="-10448" t="-8333" r="-8955" b="-50000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0" name="文本框 19">
            <a:extLst>
              <a:ext uri="{FF2B5EF4-FFF2-40B4-BE49-F238E27FC236}">
                <a16:creationId xmlns:a16="http://schemas.microsoft.com/office/drawing/2014/main" id="{5D4F0188-A36F-6A48-B439-EF3DF76224D6}"/>
              </a:ext>
            </a:extLst>
          </p:cNvPr>
          <p:cNvSpPr txBox="1"/>
          <p:nvPr/>
        </p:nvSpPr>
        <p:spPr>
          <a:xfrm>
            <a:off x="2513970" y="4154312"/>
            <a:ext cx="3613561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500" dirty="0">
                <a:latin typeface="Calibri" panose="020F0502020204030204" pitchFamily="34" charset="0"/>
                <a:cs typeface="Calibri" panose="020F0502020204030204" pitchFamily="34" charset="0"/>
              </a:rPr>
              <a:t>A variety of experiments are needed to explore the entire parameter space. </a:t>
            </a:r>
            <a:endParaRPr lang="zh-CN" altLang="en-US" sz="15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云形 18">
            <a:extLst>
              <a:ext uri="{FF2B5EF4-FFF2-40B4-BE49-F238E27FC236}">
                <a16:creationId xmlns:a16="http://schemas.microsoft.com/office/drawing/2014/main" id="{E9BA56D6-AD57-8D4E-861F-016C2CCC4CE0}"/>
              </a:ext>
            </a:extLst>
          </p:cNvPr>
          <p:cNvSpPr/>
          <p:nvPr/>
        </p:nvSpPr>
        <p:spPr>
          <a:xfrm>
            <a:off x="1987910" y="4045654"/>
            <a:ext cx="4139621" cy="776234"/>
          </a:xfrm>
          <a:prstGeom prst="cloud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013"/>
          </a:p>
        </p:txBody>
      </p:sp>
    </p:spTree>
    <p:extLst>
      <p:ext uri="{BB962C8B-B14F-4D97-AF65-F5344CB8AC3E}">
        <p14:creationId xmlns:p14="http://schemas.microsoft.com/office/powerpoint/2010/main" val="14511043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F0CEB0B-66A6-254B-B984-499C33977C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418" y="147264"/>
            <a:ext cx="4818339" cy="338456"/>
          </a:xfrm>
        </p:spPr>
        <p:txBody>
          <a:bodyPr>
            <a:noAutofit/>
          </a:bodyPr>
          <a:lstStyle/>
          <a:p>
            <a:r>
              <a:rPr kumimoji="1" lang="en-US" altLang="zh-CN" sz="2400" dirty="0"/>
              <a:t>Detection at atomic scales: Muon g-2</a:t>
            </a:r>
            <a:endParaRPr kumimoji="1" lang="zh-CN" altLang="en-US" sz="2400" dirty="0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7705AE4-7156-914D-8AE8-1EB095CB3D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65F72-CEDD-7446-8A64-E3FABA798CA3}" type="datetime1">
              <a:rPr kumimoji="1" lang="zh-CN" altLang="en-US" smtClean="0"/>
              <a:pPr/>
              <a:t>2025/9/23</a:t>
            </a:fld>
            <a:endParaRPr kumimoji="1" lang="zh-CN" alt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C5568034-3726-2A4C-858E-26D5D0BBB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75C325-6575-2E48-BD82-154A656D9096}" type="slidenum">
              <a:rPr kumimoji="1" lang="zh-CN" altLang="en-US" smtClean="0"/>
              <a:pPr/>
              <a:t>9</a:t>
            </a:fld>
            <a:endParaRPr kumimoji="1" lang="zh-CN" altLang="en-US" dirty="0"/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A413C899-4C81-A549-8B0A-EBBBD5A4BB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923" y="1261248"/>
            <a:ext cx="2609385" cy="407511"/>
          </a:xfrm>
          <a:prstGeom prst="rect">
            <a:avLst/>
          </a:prstGeom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763B089E-0418-8F4B-9002-B445225BE640}"/>
              </a:ext>
            </a:extLst>
          </p:cNvPr>
          <p:cNvSpPr txBox="1"/>
          <p:nvPr/>
        </p:nvSpPr>
        <p:spPr>
          <a:xfrm>
            <a:off x="3364909" y="2235261"/>
            <a:ext cx="2344589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0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H. Yan, </a:t>
            </a:r>
            <a:r>
              <a:rPr lang="zh-CN" altLang="en-US" sz="10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Eur. Phys. J. C (2019) 79:971</a:t>
            </a:r>
            <a:r>
              <a:rPr lang="en-US" altLang="zh-CN" sz="10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en-US" sz="105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B10AE3D6-D682-1A4F-B173-11B2562E3D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924" y="3030615"/>
            <a:ext cx="4208065" cy="622143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FC353341-E283-AD4E-9397-5FC23F0640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923" y="2211080"/>
            <a:ext cx="2344589" cy="309287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B00E51DA-0861-FB44-BF23-8A2BA0995182}"/>
              </a:ext>
            </a:extLst>
          </p:cNvPr>
          <p:cNvSpPr txBox="1"/>
          <p:nvPr/>
        </p:nvSpPr>
        <p:spPr>
          <a:xfrm>
            <a:off x="545501" y="1832212"/>
            <a:ext cx="5854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00" dirty="0">
                <a:latin typeface="Calibri" panose="020F0502020204030204" pitchFamily="34" charset="0"/>
                <a:cs typeface="Calibri" panose="020F0502020204030204" pitchFamily="34" charset="0"/>
              </a:rPr>
              <a:t>EDM:</a:t>
            </a:r>
            <a:endParaRPr kumimoji="1" lang="zh-CN" alt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ED04E305-B89D-554B-A927-E7BF7059B1FE}"/>
              </a:ext>
            </a:extLst>
          </p:cNvPr>
          <p:cNvSpPr txBox="1"/>
          <p:nvPr/>
        </p:nvSpPr>
        <p:spPr>
          <a:xfrm>
            <a:off x="502270" y="2657034"/>
            <a:ext cx="9412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00" dirty="0">
                <a:latin typeface="Calibri" panose="020F0502020204030204" pitchFamily="34" charset="0"/>
                <a:cs typeface="Calibri" panose="020F0502020204030204" pitchFamily="34" charset="0"/>
              </a:rPr>
              <a:t>Muon g-2:</a:t>
            </a:r>
            <a:endParaRPr kumimoji="1" lang="zh-CN" alt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9C158022-F439-0C49-A575-30CE7C4B1B55}"/>
              </a:ext>
            </a:extLst>
          </p:cNvPr>
          <p:cNvSpPr txBox="1"/>
          <p:nvPr/>
        </p:nvSpPr>
        <p:spPr>
          <a:xfrm>
            <a:off x="502270" y="3830673"/>
            <a:ext cx="21355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00" dirty="0">
                <a:latin typeface="Calibri" panose="020F0502020204030204" pitchFamily="34" charset="0"/>
                <a:cs typeface="Calibri" panose="020F0502020204030204" pitchFamily="34" charset="0"/>
              </a:rPr>
              <a:t>Latest result on muon g-2: </a:t>
            </a:r>
            <a:endParaRPr kumimoji="1" lang="zh-CN" alt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5D7F36E7-224A-9F4D-A089-24104FD0AD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0924" y="4264676"/>
            <a:ext cx="2901587" cy="220253"/>
          </a:xfrm>
          <a:prstGeom prst="rect">
            <a:avLst/>
          </a:prstGeom>
        </p:spPr>
      </p:pic>
      <p:sp>
        <p:nvSpPr>
          <p:cNvPr id="19" name="文本框 18">
            <a:extLst>
              <a:ext uri="{FF2B5EF4-FFF2-40B4-BE49-F238E27FC236}">
                <a16:creationId xmlns:a16="http://schemas.microsoft.com/office/drawing/2014/main" id="{16ABCFAF-A7BE-A142-8A07-24641EBA348C}"/>
              </a:ext>
            </a:extLst>
          </p:cNvPr>
          <p:cNvSpPr txBox="1"/>
          <p:nvPr/>
        </p:nvSpPr>
        <p:spPr>
          <a:xfrm>
            <a:off x="502270" y="4556020"/>
            <a:ext cx="1828643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0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R. Aliberti, </a:t>
            </a:r>
            <a:r>
              <a:rPr lang="zh-CN" altLang="en-US" sz="10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arXiv.2505.21476</a:t>
            </a:r>
            <a:r>
              <a:rPr lang="en-US" altLang="zh-CN" sz="10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en-US" sz="105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46772856-13FC-294C-A084-6C0B9CD5081A}"/>
              </a:ext>
            </a:extLst>
          </p:cNvPr>
          <p:cNvSpPr txBox="1"/>
          <p:nvPr/>
        </p:nvSpPr>
        <p:spPr>
          <a:xfrm>
            <a:off x="3293056" y="4786853"/>
            <a:ext cx="246093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L. Y. Wu and H. Yan, arXiv:2508.00504. </a:t>
            </a:r>
            <a:endParaRPr kumimoji="1" lang="zh-CN" altLang="en-US" sz="10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5EDDBFCC-B795-C144-B413-1CE7DC08789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47877" y="777441"/>
            <a:ext cx="1327909" cy="1433816"/>
          </a:xfrm>
          <a:prstGeom prst="rect">
            <a:avLst/>
          </a:prstGeom>
        </p:spPr>
      </p:pic>
      <p:sp>
        <p:nvSpPr>
          <p:cNvPr id="26" name="文本框 25">
            <a:extLst>
              <a:ext uri="{FF2B5EF4-FFF2-40B4-BE49-F238E27FC236}">
                <a16:creationId xmlns:a16="http://schemas.microsoft.com/office/drawing/2014/main" id="{4F64EAC1-C9F0-554B-8543-5C6C576C6F07}"/>
              </a:ext>
            </a:extLst>
          </p:cNvPr>
          <p:cNvSpPr txBox="1"/>
          <p:nvPr/>
        </p:nvSpPr>
        <p:spPr>
          <a:xfrm>
            <a:off x="502270" y="632407"/>
            <a:ext cx="302426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The electromagnetic vertex correction contributed by new interactions</a:t>
            </a:r>
            <a:r>
              <a:rPr lang="en-US" altLang="zh-CN" sz="14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zh-CN" alt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B5D3E8DE-D09B-1F45-986D-FED40C0DE60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02969" y="1251579"/>
            <a:ext cx="2482152" cy="198572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15B02923-88E1-4240-B3DE-F2159126005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09498" y="3124761"/>
            <a:ext cx="2487566" cy="1990053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D2440291-5D20-0143-9CF7-197FF0C7A10A}"/>
              </a:ext>
            </a:extLst>
          </p:cNvPr>
          <p:cNvSpPr txBox="1"/>
          <p:nvPr/>
        </p:nvSpPr>
        <p:spPr>
          <a:xfrm>
            <a:off x="5489067" y="660186"/>
            <a:ext cx="29284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400" dirty="0">
                <a:latin typeface="Calibri" panose="020F0502020204030204" pitchFamily="34" charset="0"/>
                <a:cs typeface="Calibri" panose="020F0502020204030204" pitchFamily="34" charset="0"/>
              </a:rPr>
              <a:t>Constraints on the coupling strengths of scalar and vector particles to muon.</a:t>
            </a:r>
            <a:endParaRPr kumimoji="1" lang="zh-CN" alt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736205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22322</TotalTime>
  <Words>3094</Words>
  <Application>Microsoft Macintosh PowerPoint</Application>
  <PresentationFormat>全屏显示(16:9)</PresentationFormat>
  <Paragraphs>304</Paragraphs>
  <Slides>21</Slides>
  <Notes>21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21</vt:i4>
      </vt:variant>
    </vt:vector>
  </HeadingPairs>
  <TitlesOfParts>
    <vt:vector size="32" baseType="lpstr">
      <vt:lpstr>等线</vt:lpstr>
      <vt:lpstr>Microsoft YaHei</vt:lpstr>
      <vt:lpstr>quote-cjk-patch</vt:lpstr>
      <vt:lpstr>Arial</vt:lpstr>
      <vt:lpstr>Calibri</vt:lpstr>
      <vt:lpstr>Calibri Light</vt:lpstr>
      <vt:lpstr>Cambria Math</vt:lpstr>
      <vt:lpstr>Helvetica</vt:lpstr>
      <vt:lpstr>Monotype Sorts</vt:lpstr>
      <vt:lpstr>Times New Roman</vt:lpstr>
      <vt:lpstr>Office 主题​​</vt:lpstr>
      <vt:lpstr>PowerPoint 演示文稿</vt:lpstr>
      <vt:lpstr>Outline</vt:lpstr>
      <vt:lpstr>Spin-dependent interactions mediated by axions</vt:lpstr>
      <vt:lpstr>PowerPoint 演示文稿</vt:lpstr>
      <vt:lpstr>Spin-dependent interactions mediated by axions</vt:lpstr>
      <vt:lpstr>Spin-dependent interactions are ubiquitous</vt:lpstr>
      <vt:lpstr>Other types of spin-dependent interactions</vt:lpstr>
      <vt:lpstr>The Possible Axion Mass Range</vt:lpstr>
      <vt:lpstr>Detection at atomic scales: Muon g-2</vt:lpstr>
      <vt:lpstr>Detection at mesoscopic scales (mm-um): spin rotation</vt:lpstr>
      <vt:lpstr>Detection at laboratory scales: atomic magnetometers</vt:lpstr>
      <vt:lpstr>Detection at laboratory scales: atomic magnetometers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Summary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Microsoft Office User</dc:creator>
  <cp:lastModifiedBy>Zhang, Mofan</cp:lastModifiedBy>
  <cp:revision>394</cp:revision>
  <dcterms:created xsi:type="dcterms:W3CDTF">2025-02-19T03:00:03Z</dcterms:created>
  <dcterms:modified xsi:type="dcterms:W3CDTF">2025-09-23T11:36:40Z</dcterms:modified>
</cp:coreProperties>
</file>